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7" r:id="rId4"/>
    <p:sldMasterId id="2147483923" r:id="rId5"/>
  </p:sldMasterIdLst>
  <p:notesMasterIdLst>
    <p:notesMasterId r:id="rId74"/>
  </p:notesMasterIdLst>
  <p:sldIdLst>
    <p:sldId id="524" r:id="rId6"/>
    <p:sldId id="525" r:id="rId7"/>
    <p:sldId id="583" r:id="rId8"/>
    <p:sldId id="527" r:id="rId9"/>
    <p:sldId id="528" r:id="rId10"/>
    <p:sldId id="529" r:id="rId11"/>
    <p:sldId id="530" r:id="rId12"/>
    <p:sldId id="531" r:id="rId13"/>
    <p:sldId id="532" r:id="rId14"/>
    <p:sldId id="533" r:id="rId15"/>
    <p:sldId id="534" r:id="rId16"/>
    <p:sldId id="535" r:id="rId17"/>
    <p:sldId id="536" r:id="rId18"/>
    <p:sldId id="537" r:id="rId19"/>
    <p:sldId id="538" r:id="rId20"/>
    <p:sldId id="539" r:id="rId21"/>
    <p:sldId id="540" r:id="rId22"/>
    <p:sldId id="541" r:id="rId23"/>
    <p:sldId id="542" r:id="rId24"/>
    <p:sldId id="543" r:id="rId25"/>
    <p:sldId id="544" r:id="rId26"/>
    <p:sldId id="589" r:id="rId27"/>
    <p:sldId id="545" r:id="rId28"/>
    <p:sldId id="587" r:id="rId29"/>
    <p:sldId id="546" r:id="rId30"/>
    <p:sldId id="547" r:id="rId31"/>
    <p:sldId id="594" r:id="rId32"/>
    <p:sldId id="548" r:id="rId33"/>
    <p:sldId id="549" r:id="rId34"/>
    <p:sldId id="584" r:id="rId35"/>
    <p:sldId id="551" r:id="rId36"/>
    <p:sldId id="552" r:id="rId37"/>
    <p:sldId id="553" r:id="rId38"/>
    <p:sldId id="554" r:id="rId39"/>
    <p:sldId id="595" r:id="rId40"/>
    <p:sldId id="555" r:id="rId41"/>
    <p:sldId id="556" r:id="rId42"/>
    <p:sldId id="557" r:id="rId43"/>
    <p:sldId id="558" r:id="rId44"/>
    <p:sldId id="559" r:id="rId45"/>
    <p:sldId id="596" r:id="rId46"/>
    <p:sldId id="560" r:id="rId47"/>
    <p:sldId id="561" r:id="rId48"/>
    <p:sldId id="562" r:id="rId49"/>
    <p:sldId id="563" r:id="rId50"/>
    <p:sldId id="564" r:id="rId51"/>
    <p:sldId id="565" r:id="rId52"/>
    <p:sldId id="566" r:id="rId53"/>
    <p:sldId id="567" r:id="rId54"/>
    <p:sldId id="568" r:id="rId55"/>
    <p:sldId id="569" r:id="rId56"/>
    <p:sldId id="570" r:id="rId57"/>
    <p:sldId id="588" r:id="rId58"/>
    <p:sldId id="571" r:id="rId59"/>
    <p:sldId id="572" r:id="rId60"/>
    <p:sldId id="573" r:id="rId61"/>
    <p:sldId id="591" r:id="rId62"/>
    <p:sldId id="593" r:id="rId63"/>
    <p:sldId id="597" r:id="rId64"/>
    <p:sldId id="574" r:id="rId65"/>
    <p:sldId id="585" r:id="rId66"/>
    <p:sldId id="576" r:id="rId67"/>
    <p:sldId id="577" r:id="rId68"/>
    <p:sldId id="578" r:id="rId69"/>
    <p:sldId id="579" r:id="rId70"/>
    <p:sldId id="586" r:id="rId71"/>
    <p:sldId id="581" r:id="rId72"/>
    <p:sldId id="582" r:id="rId7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913" userDrawn="1">
          <p15:clr>
            <a:srgbClr val="A4A3A4"/>
          </p15:clr>
        </p15:guide>
        <p15:guide id="4" orient="horz" pos="79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5EF"/>
    <a:srgbClr val="A82476"/>
    <a:srgbClr val="11BAB6"/>
    <a:srgbClr val="00A9C2"/>
    <a:srgbClr val="00BAC2"/>
    <a:srgbClr val="00A4ED"/>
    <a:srgbClr val="ECEEEF"/>
    <a:srgbClr val="DCDEDF"/>
    <a:srgbClr val="DCDCDC"/>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89101" autoAdjust="0"/>
  </p:normalViewPr>
  <p:slideViewPr>
    <p:cSldViewPr snapToGrid="0" showGuides="1">
      <p:cViewPr varScale="1">
        <p:scale>
          <a:sx n="99" d="100"/>
          <a:sy n="99" d="100"/>
        </p:scale>
        <p:origin x="762" y="78"/>
      </p:cViewPr>
      <p:guideLst>
        <p:guide orient="horz" pos="2160"/>
        <p:guide pos="3840"/>
        <p:guide orient="horz" pos="913"/>
        <p:guide orient="horz" pos="799"/>
      </p:guideLst>
    </p:cSldViewPr>
  </p:slideViewPr>
  <p:outlineViewPr>
    <p:cViewPr>
      <p:scale>
        <a:sx n="33" d="100"/>
        <a:sy n="33" d="100"/>
      </p:scale>
      <p:origin x="0" y="-20748"/>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t>6/4/2019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ware.microfocus.com/en-us/products/operations-orchestration-it-process-automation/overview"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a:t>
            </a:fld>
            <a:endParaRPr lang="en-US" dirty="0"/>
          </a:p>
        </p:txBody>
      </p:sp>
    </p:spTree>
    <p:extLst>
      <p:ext uri="{BB962C8B-B14F-4D97-AF65-F5344CB8AC3E}">
        <p14:creationId xmlns:p14="http://schemas.microsoft.com/office/powerpoint/2010/main" val="1860143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Integrations with MS Apps and their</a:t>
            </a:r>
            <a:r>
              <a:rPr lang="de-DE" baseline="0" dirty="0"/>
              <a:t> features.</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13</a:t>
            </a:fld>
            <a:endParaRPr lang="en-US" dirty="0"/>
          </a:p>
        </p:txBody>
      </p:sp>
    </p:spTree>
    <p:extLst>
      <p:ext uri="{BB962C8B-B14F-4D97-AF65-F5344CB8AC3E}">
        <p14:creationId xmlns:p14="http://schemas.microsoft.com/office/powerpoint/2010/main" val="3074808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Many more DataBas</a:t>
            </a:r>
            <a:r>
              <a:rPr lang="de-DE" baseline="0" dirty="0"/>
              <a:t>e servers/systems are supported as well. Each one is taken care of with a dedicated agent.</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16</a:t>
            </a:fld>
            <a:endParaRPr lang="en-US" dirty="0"/>
          </a:p>
        </p:txBody>
      </p:sp>
    </p:spTree>
    <p:extLst>
      <p:ext uri="{BB962C8B-B14F-4D97-AF65-F5344CB8AC3E}">
        <p14:creationId xmlns:p14="http://schemas.microsoft.com/office/powerpoint/2010/main" val="322618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DP supports backup/restore of clusters.</a:t>
            </a:r>
            <a:r>
              <a:rPr lang="de-DE" baseline="0" dirty="0"/>
              <a:t> DP itself can also be installed in a cluster to enhance HA.</a:t>
            </a:r>
          </a:p>
          <a:p>
            <a:r>
              <a:rPr lang="de-DE" baseline="0" dirty="0"/>
              <a:t>We do BareMetal DR of course (for free!). Highlight the fact DP can do DR to dissimilar hardware.</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17</a:t>
            </a:fld>
            <a:endParaRPr lang="en-US" dirty="0"/>
          </a:p>
        </p:txBody>
      </p:sp>
    </p:spTree>
    <p:extLst>
      <p:ext uri="{BB962C8B-B14F-4D97-AF65-F5344CB8AC3E}">
        <p14:creationId xmlns:p14="http://schemas.microsoft.com/office/powerpoint/2010/main" val="1383837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18</a:t>
            </a:fld>
            <a:endParaRPr lang="en-US" dirty="0"/>
          </a:p>
        </p:txBody>
      </p:sp>
    </p:spTree>
    <p:extLst>
      <p:ext uri="{BB962C8B-B14F-4D97-AF65-F5344CB8AC3E}">
        <p14:creationId xmlns:p14="http://schemas.microsoft.com/office/powerpoint/2010/main" val="3925463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Focus is</a:t>
            </a:r>
            <a:r>
              <a:rPr lang="de-DE" baseline="0" dirty="0"/>
              <a:t> on Vmware and Hyper-V. Other Hypervisor VMs like from KVM or RHEV can be backed up using scripts.</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19</a:t>
            </a:fld>
            <a:endParaRPr lang="en-US" dirty="0"/>
          </a:p>
        </p:txBody>
      </p:sp>
    </p:spTree>
    <p:extLst>
      <p:ext uri="{BB962C8B-B14F-4D97-AF65-F5344CB8AC3E}">
        <p14:creationId xmlns:p14="http://schemas.microsoft.com/office/powerpoint/2010/main" val="111852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is how DP integrates</a:t>
            </a:r>
            <a:r>
              <a:rPr lang="de-DE" baseline="0" dirty="0"/>
              <a:t> with MS Hyper-V. Highlight direct SAN and CSV backup support.</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20</a:t>
            </a:fld>
            <a:endParaRPr lang="en-US" dirty="0"/>
          </a:p>
        </p:txBody>
      </p:sp>
    </p:spTree>
    <p:extLst>
      <p:ext uri="{BB962C8B-B14F-4D97-AF65-F5344CB8AC3E}">
        <p14:creationId xmlns:p14="http://schemas.microsoft.com/office/powerpoint/2010/main" val="2899971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VMware backup features.</a:t>
            </a:r>
            <a:r>
              <a:rPr lang="de-DE" baseline="0" dirty="0"/>
              <a:t> Somewhat more feature-rich than Hyper-V, but that mostly comes from the better vStorage VADP API VMware has. Hightlight ZDB, Power-On and Live-Migration. A animated demo of that is coming up in three slides from here.</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21</a:t>
            </a:fld>
            <a:endParaRPr lang="en-US" dirty="0"/>
          </a:p>
        </p:txBody>
      </p:sp>
    </p:spTree>
    <p:extLst>
      <p:ext uri="{BB962C8B-B14F-4D97-AF65-F5344CB8AC3E}">
        <p14:creationId xmlns:p14="http://schemas.microsoft.com/office/powerpoint/2010/main" val="91662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22</a:t>
            </a:fld>
            <a:endParaRPr lang="en-US" dirty="0"/>
          </a:p>
        </p:txBody>
      </p:sp>
    </p:spTree>
    <p:extLst>
      <p:ext uri="{BB962C8B-B14F-4D97-AF65-F5344CB8AC3E}">
        <p14:creationId xmlns:p14="http://schemas.microsoft.com/office/powerpoint/2010/main" val="599043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VMware GRE screenshot.</a:t>
            </a:r>
            <a:r>
              <a:rPr lang="de-DE" baseline="0" dirty="0"/>
              <a:t> This is the plugin into vCenter Web Client.</a:t>
            </a:r>
          </a:p>
          <a:p>
            <a:r>
              <a:rPr lang="de-DE" baseline="0" dirty="0"/>
              <a:t>DP GUI offering restore, Power-On and Live Migration</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23</a:t>
            </a:fld>
            <a:endParaRPr lang="en-US" dirty="0"/>
          </a:p>
        </p:txBody>
      </p:sp>
    </p:spTree>
    <p:extLst>
      <p:ext uri="{BB962C8B-B14F-4D97-AF65-F5344CB8AC3E}">
        <p14:creationId xmlns:p14="http://schemas.microsoft.com/office/powerpoint/2010/main" val="141219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24</a:t>
            </a:fld>
            <a:endParaRPr lang="en-US" dirty="0"/>
          </a:p>
        </p:txBody>
      </p:sp>
    </p:spTree>
    <p:extLst>
      <p:ext uri="{BB962C8B-B14F-4D97-AF65-F5344CB8AC3E}">
        <p14:creationId xmlns:p14="http://schemas.microsoft.com/office/powerpoint/2010/main" val="1491066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spcBef>
                <a:spcPts val="0"/>
              </a:spcBef>
              <a:buNone/>
            </a:pPr>
            <a:r>
              <a:rPr lang="en-US" sz="1200" b="1" baseline="0" dirty="0">
                <a:latin typeface="Calibri" panose="020F0502020204030204" pitchFamily="34" charset="0"/>
                <a:cs typeface="Calibri" panose="020F0502020204030204" pitchFamily="34" charset="0"/>
              </a:rPr>
              <a:t>The Micro Focus IT Operations Management products </a:t>
            </a:r>
            <a:r>
              <a:rPr lang="en-US" sz="1200" b="0" baseline="0" dirty="0">
                <a:latin typeface="Calibri" panose="020F0502020204030204" pitchFamily="34" charset="0"/>
                <a:cs typeface="Calibri" panose="020F0502020204030204" pitchFamily="34" charset="0"/>
              </a:rPr>
              <a:t>simplify the complexity of IT Operations Management toolsets. </a:t>
            </a:r>
          </a:p>
          <a:p>
            <a:pPr marL="9144" indent="0">
              <a:spcBef>
                <a:spcPts val="0"/>
              </a:spcBef>
              <a:buNone/>
            </a:pPr>
            <a:r>
              <a:rPr lang="en-US" sz="1200" b="0" baseline="0" dirty="0">
                <a:latin typeface="Calibri" panose="020F0502020204030204" pitchFamily="34" charset="0"/>
                <a:cs typeface="Calibri" panose="020F0502020204030204" pitchFamily="34" charset="0"/>
              </a:rPr>
              <a:t>ITOM products are e</a:t>
            </a:r>
            <a:r>
              <a:rPr lang="en-US" sz="1200" b="0" dirty="0">
                <a:latin typeface="Calibri" panose="020F0502020204030204" pitchFamily="34" charset="0"/>
                <a:cs typeface="Calibri" panose="020F0502020204030204" pitchFamily="34" charset="0"/>
              </a:rPr>
              <a:t>asier – deliver</a:t>
            </a:r>
            <a:r>
              <a:rPr lang="en-US" sz="1200" b="0" baseline="0" dirty="0">
                <a:latin typeface="Calibri" panose="020F0502020204030204" pitchFamily="34" charset="0"/>
                <a:cs typeface="Calibri" panose="020F0502020204030204" pitchFamily="34" charset="0"/>
              </a:rPr>
              <a:t> value quickly and are </a:t>
            </a:r>
            <a:r>
              <a:rPr lang="en-US" sz="1200" b="1" dirty="0">
                <a:solidFill>
                  <a:srgbClr val="FF0000"/>
                </a:solidFill>
                <a:latin typeface="Calibri" panose="020F0502020204030204" pitchFamily="34" charset="0"/>
                <a:cs typeface="Calibri" panose="020F0502020204030204" pitchFamily="34" charset="0"/>
              </a:rPr>
              <a:t>easy to consume, easy to deploy and easy to integrate</a:t>
            </a:r>
            <a:r>
              <a:rPr lang="en-US" sz="1200" b="0" dirty="0">
                <a:solidFill>
                  <a:srgbClr val="FF0000"/>
                </a:solidFill>
                <a:latin typeface="Calibri" panose="020F0502020204030204" pitchFamily="34" charset="0"/>
                <a:cs typeface="Calibri" panose="020F0502020204030204" pitchFamily="34" charset="0"/>
              </a:rPr>
              <a:t>. </a:t>
            </a:r>
          </a:p>
          <a:p>
            <a:pPr marL="9144" indent="0">
              <a:spcBef>
                <a:spcPts val="0"/>
              </a:spcBef>
              <a:buNone/>
            </a:pPr>
            <a:r>
              <a:rPr lang="en-US" sz="1200" b="0" dirty="0">
                <a:solidFill>
                  <a:srgbClr val="FF0000"/>
                </a:solidFill>
                <a:latin typeface="Calibri" panose="020F0502020204030204" pitchFamily="34" charset="0"/>
                <a:cs typeface="Calibri" panose="020F0502020204030204" pitchFamily="34" charset="0"/>
              </a:rPr>
              <a:t>Enabling</a:t>
            </a:r>
            <a:r>
              <a:rPr lang="en-US" sz="1200" b="0" baseline="0" dirty="0">
                <a:solidFill>
                  <a:srgbClr val="FF0000"/>
                </a:solidFill>
                <a:latin typeface="Calibri" panose="020F0502020204030204" pitchFamily="34" charset="0"/>
                <a:cs typeface="Calibri" panose="020F0502020204030204" pitchFamily="34" charset="0"/>
              </a:rPr>
              <a:t> IT Operations </a:t>
            </a:r>
            <a:r>
              <a:rPr lang="en-US" sz="1200" dirty="0">
                <a:solidFill>
                  <a:schemeClr val="tx1"/>
                </a:solidFill>
                <a:latin typeface="Calibri" panose="020F0502020204030204" pitchFamily="34" charset="0"/>
                <a:cs typeface="Calibri" panose="020F0502020204030204" pitchFamily="34" charset="0"/>
              </a:rPr>
              <a:t>to support the requirements of the Digital Enterprise, business and DevOps teams.</a:t>
            </a:r>
          </a:p>
          <a:p>
            <a:pPr marL="9144" indent="0">
              <a:spcBef>
                <a:spcPts val="0"/>
              </a:spcBef>
              <a:buNone/>
            </a:pPr>
            <a:endParaRPr lang="en-US" sz="1200" dirty="0">
              <a:solidFill>
                <a:schemeClr val="tx1"/>
              </a:solidFill>
              <a:latin typeface="Calibri" panose="020F0502020204030204" pitchFamily="34" charset="0"/>
              <a:cs typeface="Calibri" panose="020F0502020204030204" pitchFamily="34" charset="0"/>
            </a:endParaRPr>
          </a:p>
          <a:p>
            <a:pPr marL="9144" indent="0">
              <a:spcBef>
                <a:spcPts val="0"/>
              </a:spcBef>
              <a:buNone/>
            </a:pPr>
            <a:r>
              <a:rPr lang="en-US" sz="1200" dirty="0">
                <a:solidFill>
                  <a:schemeClr val="tx1"/>
                </a:solidFill>
                <a:latin typeface="Calibri" panose="020F0502020204030204" pitchFamily="34" charset="0"/>
                <a:cs typeface="Calibri" panose="020F0502020204030204" pitchFamily="34" charset="0"/>
              </a:rPr>
              <a:t>ITOM products deliver comprehensive,</a:t>
            </a:r>
            <a:r>
              <a:rPr lang="en-US" sz="1200" baseline="0" dirty="0">
                <a:solidFill>
                  <a:schemeClr val="tx1"/>
                </a:solidFill>
                <a:latin typeface="Calibri" panose="020F0502020204030204" pitchFamily="34" charset="0"/>
                <a:cs typeface="Calibri" panose="020F0502020204030204" pitchFamily="34" charset="0"/>
              </a:rPr>
              <a:t> integrated capabilities spanning the entire ranges of IT operations requirements. </a:t>
            </a:r>
          </a:p>
          <a:p>
            <a:pPr marL="9144" indent="0">
              <a:spcBef>
                <a:spcPts val="0"/>
              </a:spcBef>
              <a:buNone/>
            </a:pPr>
            <a:endParaRPr lang="en-US" sz="1200" baseline="0" dirty="0">
              <a:solidFill>
                <a:schemeClr val="tx1"/>
              </a:solidFill>
              <a:latin typeface="Calibri" panose="020F0502020204030204" pitchFamily="34" charset="0"/>
              <a:cs typeface="Calibri" panose="020F0502020204030204" pitchFamily="34" charset="0"/>
            </a:endParaRPr>
          </a:p>
          <a:p>
            <a:pPr marL="9144" marR="0" indent="0" algn="l" defTabSz="914400" rtl="0" eaLnBrk="1" fontAlgn="auto" latinLnBrk="0" hangingPunct="1">
              <a:spcBef>
                <a:spcPts val="0"/>
              </a:spcBef>
              <a:buClrTx/>
              <a:buSzPct val="25000"/>
              <a:buFont typeface="Arial" panose="020B0604020202020204" pitchFamily="34" charset="0"/>
              <a:buNone/>
              <a:tabLst/>
              <a:defRPr/>
            </a:pPr>
            <a:r>
              <a:rPr lang="en-US" sz="1200" b="1" baseline="0" dirty="0">
                <a:latin typeface="Calibri" panose="020F0502020204030204" pitchFamily="34" charset="0"/>
                <a:cs typeface="Calibri" panose="020F0502020204030204" pitchFamily="34" charset="0"/>
              </a:rPr>
              <a:t>ITSM Automation – Self-service, intelligence-driven fulfillment</a:t>
            </a:r>
            <a:endParaRPr lang="en-US" sz="1200" kern="1200" dirty="0">
              <a:solidFill>
                <a:schemeClr val="tx1"/>
              </a:solidFill>
              <a:effectLst/>
              <a:latin typeface="Calibri" panose="020F0502020204030204" pitchFamily="34" charset="0"/>
              <a:cs typeface="Calibri" panose="020F0502020204030204" pitchFamily="34" charset="0"/>
            </a:endParaRPr>
          </a:p>
          <a:p>
            <a:pPr marL="9144" marR="0" indent="0" algn="l" defTabSz="914400" rtl="0" eaLnBrk="1" fontAlgn="auto" latinLnBrk="0" hangingPunct="1">
              <a:spcBef>
                <a:spcPts val="0"/>
              </a:spcBef>
              <a:buClrTx/>
              <a:buSzPct val="25000"/>
              <a:buFont typeface="Arial" panose="020B0604020202020204" pitchFamily="34" charset="0"/>
              <a:buNone/>
              <a:tabLst/>
              <a:defRPr/>
            </a:pPr>
            <a:r>
              <a:rPr lang="en-US" sz="1200" b="0" kern="1200" dirty="0">
                <a:solidFill>
                  <a:schemeClr val="tx1"/>
                </a:solidFill>
                <a:effectLst/>
                <a:latin typeface="Calibri" panose="020F0502020204030204" pitchFamily="34" charset="0"/>
                <a:cs typeface="Calibri" panose="020F0502020204030204" pitchFamily="34" charset="0"/>
              </a:rPr>
              <a:t>ITSM</a:t>
            </a:r>
            <a:r>
              <a:rPr lang="en-US" sz="1200" b="0" kern="1200" baseline="0" dirty="0">
                <a:solidFill>
                  <a:schemeClr val="tx1"/>
                </a:solidFill>
                <a:effectLst/>
                <a:latin typeface="Calibri" panose="020F0502020204030204" pitchFamily="34" charset="0"/>
                <a:cs typeface="Calibri" panose="020F0502020204030204" pitchFamily="34" charset="0"/>
              </a:rPr>
              <a:t> Automation provides an analytics-driven, , highly automated and orchestrated service desk including ITIL process orchestration and asset management.</a:t>
            </a:r>
            <a:endParaRPr lang="en-US" sz="1200" dirty="0">
              <a:solidFill>
                <a:schemeClr val="tx1"/>
              </a:solidFill>
              <a:latin typeface="Calibri" panose="020F0502020204030204" pitchFamily="34" charset="0"/>
              <a:cs typeface="Calibri" panose="020F0502020204030204" pitchFamily="34" charset="0"/>
            </a:endParaRPr>
          </a:p>
          <a:p>
            <a:pPr marL="9144" marR="0" indent="0" algn="l" defTabSz="914400" rtl="0" eaLnBrk="1" fontAlgn="auto" latinLnBrk="0" hangingPunct="1">
              <a:spcBef>
                <a:spcPts val="0"/>
              </a:spcBef>
              <a:buClrTx/>
              <a:buSzPct val="25000"/>
              <a:buFont typeface="Arial" panose="020B0604020202020204" pitchFamily="34" charset="0"/>
              <a:buNone/>
              <a:tabLst/>
              <a:defRPr/>
            </a:pPr>
            <a:endParaRPr lang="en-US" sz="1200" b="0" kern="1200" baseline="0" dirty="0">
              <a:solidFill>
                <a:schemeClr val="tx1"/>
              </a:solidFill>
              <a:effectLst/>
              <a:latin typeface="Calibri" panose="020F0502020204030204" pitchFamily="34" charset="0"/>
              <a:cs typeface="Calibri" panose="020F0502020204030204" pitchFamily="34" charset="0"/>
            </a:endParaRPr>
          </a:p>
          <a:p>
            <a:pPr marL="9144" marR="0" indent="0" algn="l" defTabSz="914400" rtl="0" eaLnBrk="1" fontAlgn="auto" latinLnBrk="0" hangingPunct="1">
              <a:spcBef>
                <a:spcPts val="0"/>
              </a:spcBef>
              <a:buClrTx/>
              <a:buSzPct val="25000"/>
              <a:buFont typeface="Arial" panose="020B0604020202020204" pitchFamily="34" charset="0"/>
              <a:buNone/>
              <a:tabLst/>
              <a:defRPr/>
            </a:pPr>
            <a:r>
              <a:rPr lang="en-US" sz="1200" b="1" dirty="0">
                <a:effectLst/>
                <a:latin typeface="Calibri" panose="020F0502020204030204" pitchFamily="34" charset="0"/>
                <a:cs typeface="Calibri" panose="020F0502020204030204" pitchFamily="34" charset="0"/>
              </a:rPr>
              <a:t>Hybrid</a:t>
            </a:r>
            <a:r>
              <a:rPr lang="en-US" sz="1200" b="1" baseline="0" dirty="0">
                <a:effectLst/>
                <a:latin typeface="Calibri" panose="020F0502020204030204" pitchFamily="34" charset="0"/>
                <a:cs typeface="Calibri" panose="020F0502020204030204" pitchFamily="34" charset="0"/>
              </a:rPr>
              <a:t> Cloud Management – Continuous creation &amp; delivery of IT services</a:t>
            </a:r>
            <a:endParaRPr lang="en-US" sz="1200" b="1" dirty="0">
              <a:effectLst/>
              <a:latin typeface="Calibri" panose="020F0502020204030204" pitchFamily="34" charset="0"/>
              <a:cs typeface="Calibri" panose="020F0502020204030204" pitchFamily="34" charset="0"/>
            </a:endParaRPr>
          </a:p>
          <a:p>
            <a:pPr marL="9144" marR="0" lvl="0" indent="0" algn="l" defTabSz="914400" rtl="0" eaLnBrk="1" fontAlgn="auto" latinLnBrk="0" hangingPunct="1">
              <a:spcBef>
                <a:spcPts val="0"/>
              </a:spcBef>
              <a:buClrTx/>
              <a:buSzPct val="25000"/>
              <a:buFont typeface="Arial" panose="020B0604020202020204" pitchFamily="34" charset="0"/>
              <a:buNone/>
              <a:tabLst/>
              <a:defRPr/>
            </a:pPr>
            <a:r>
              <a:rPr lang="en-US" sz="1200" dirty="0">
                <a:effectLst/>
                <a:latin typeface="Calibri" panose="020F0502020204030204" pitchFamily="34" charset="0"/>
                <a:cs typeface="Calibri" panose="020F0502020204030204" pitchFamily="34" charset="0"/>
              </a:rPr>
              <a:t>Hybrid Cloud Management enables you to </a:t>
            </a:r>
            <a:r>
              <a:rPr lang="en-US" sz="1200" dirty="0">
                <a:effectLst/>
                <a:latin typeface="Calibri" panose="020F0502020204030204" pitchFamily="34" charset="0"/>
                <a:ea typeface="Calibri" panose="020F0502020204030204" pitchFamily="34" charset="0"/>
                <a:cs typeface="Calibri" panose="020F0502020204030204" pitchFamily="34" charset="0"/>
              </a:rPr>
              <a:t>design, deliver and manage IT services across multi-vendor traditional IT, private, public and managed cloud environments</a:t>
            </a:r>
            <a:r>
              <a:rPr lang="en-US" sz="1200" baseline="0" dirty="0">
                <a:effectLst/>
                <a:latin typeface="Calibri" panose="020F0502020204030204" pitchFamily="34" charset="0"/>
                <a:ea typeface="Calibri" panose="020F0502020204030204" pitchFamily="34" charset="0"/>
                <a:cs typeface="Calibri" panose="020F0502020204030204" pitchFamily="34" charset="0"/>
              </a:rPr>
              <a:t> </a:t>
            </a:r>
            <a:r>
              <a:rPr lang="en-US" sz="1200" dirty="0">
                <a:effectLst/>
                <a:latin typeface="Calibri" panose="020F0502020204030204" pitchFamily="34" charset="0"/>
                <a:ea typeface="Calibri" panose="020F0502020204030204" pitchFamily="34" charset="0"/>
                <a:cs typeface="Calibri" panose="020F0502020204030204" pitchFamily="34" charset="0"/>
              </a:rPr>
              <a:t>without vendor lock-in. </a:t>
            </a:r>
            <a:endParaRPr lang="en-US" sz="1200" dirty="0">
              <a:latin typeface="Calibri" panose="020F0502020204030204" pitchFamily="34" charset="0"/>
              <a:cs typeface="Calibri" panose="020F0502020204030204" pitchFamily="34" charset="0"/>
            </a:endParaRPr>
          </a:p>
          <a:p>
            <a:pPr marL="9144" marR="0" indent="0" algn="l" defTabSz="914400" rtl="0" eaLnBrk="1" fontAlgn="auto" latinLnBrk="0" hangingPunct="1">
              <a:spcBef>
                <a:spcPts val="0"/>
              </a:spcBef>
              <a:buClrTx/>
              <a:buSzPct val="25000"/>
              <a:buFont typeface="Arial" panose="020B0604020202020204" pitchFamily="34" charset="0"/>
              <a:buNone/>
              <a:tabLst/>
              <a:defRPr/>
            </a:pPr>
            <a:endParaRPr lang="en-US" sz="1200" kern="1200" dirty="0">
              <a:solidFill>
                <a:schemeClr val="tx1"/>
              </a:solidFill>
              <a:effectLst/>
              <a:latin typeface="Calibri" panose="020F0502020204030204" pitchFamily="34" charset="0"/>
              <a:cs typeface="Calibri" panose="020F0502020204030204" pitchFamily="34" charset="0"/>
            </a:endParaRPr>
          </a:p>
          <a:p>
            <a:pPr marL="9144" marR="0" indent="0" algn="l" defTabSz="914400" rtl="0" eaLnBrk="1" fontAlgn="auto" latinLnBrk="0" hangingPunct="1">
              <a:spcBef>
                <a:spcPts val="0"/>
              </a:spcBef>
              <a:buClrTx/>
              <a:buSzPct val="25000"/>
              <a:buFont typeface="Arial" panose="020B0604020202020204" pitchFamily="34" charset="0"/>
              <a:buNone/>
              <a:tabLst/>
              <a:defRPr/>
            </a:pPr>
            <a:r>
              <a:rPr lang="en-US" sz="1200" b="1" kern="1200" dirty="0">
                <a:solidFill>
                  <a:schemeClr val="tx1"/>
                </a:solidFill>
                <a:effectLst/>
                <a:latin typeface="Calibri" panose="020F0502020204030204" pitchFamily="34" charset="0"/>
                <a:cs typeface="Calibri" panose="020F0502020204030204" pitchFamily="34" charset="0"/>
              </a:rPr>
              <a:t>Operations Bridge – Consolidating tools, monitoring and optimizing workloads</a:t>
            </a:r>
          </a:p>
          <a:p>
            <a:pPr marL="9144" marR="0" indent="0" algn="l" defTabSz="914400" rtl="0" eaLnBrk="1" fontAlgn="auto" latinLnBrk="0" hangingPunct="1">
              <a:spcBef>
                <a:spcPts val="0"/>
              </a:spcBef>
              <a:buClrTx/>
              <a:buSzPct val="25000"/>
              <a:buFont typeface="Arial" panose="020B0604020202020204" pitchFamily="34" charset="0"/>
              <a:buNone/>
              <a:tabLst/>
              <a:defRPr/>
            </a:pPr>
            <a:r>
              <a:rPr lang="en-US" sz="1200" b="0" dirty="0">
                <a:latin typeface="Calibri" panose="020F0502020204030204" pitchFamily="34" charset="0"/>
                <a:cs typeface="Calibri" panose="020F0502020204030204" pitchFamily="34" charset="0"/>
              </a:rPr>
              <a:t>Operations Bridge provides IT Operations with automated monitoring,</a:t>
            </a:r>
            <a:r>
              <a:rPr lang="en-US" sz="1200" b="0" baseline="0" dirty="0">
                <a:latin typeface="Calibri" panose="020F0502020204030204" pitchFamily="34" charset="0"/>
                <a:cs typeface="Calibri" panose="020F0502020204030204" pitchFamily="34" charset="0"/>
              </a:rPr>
              <a:t> analysis, and </a:t>
            </a:r>
            <a:r>
              <a:rPr lang="en-US" sz="1200" b="0" dirty="0">
                <a:latin typeface="Calibri" panose="020F0502020204030204" pitchFamily="34" charset="0"/>
                <a:cs typeface="Calibri" panose="020F0502020204030204" pitchFamily="34" charset="0"/>
              </a:rPr>
              <a:t>remediation through a single pane of glass, powerful Big Data and predicative analytics, and a revolutionary Business Value Dashboard.</a:t>
            </a:r>
          </a:p>
          <a:p>
            <a:pPr marL="45720" marR="0" indent="-36576" algn="l" defTabSz="914400" rtl="0" eaLnBrk="1" fontAlgn="auto" latinLnBrk="0" hangingPunct="1">
              <a:spcBef>
                <a:spcPts val="0"/>
              </a:spcBef>
              <a:buClrTx/>
              <a:buSzPct val="25000"/>
              <a:buFont typeface="Arial" panose="020B0604020202020204" pitchFamily="34" charset="0"/>
              <a:buChar char=" "/>
              <a:tabLst/>
              <a:defRPr/>
            </a:pPr>
            <a:endParaRPr lang="en-US" sz="1200" b="0" dirty="0">
              <a:latin typeface="Calibri" panose="020F0502020204030204" pitchFamily="34" charset="0"/>
              <a:cs typeface="Calibri" panose="020F0502020204030204" pitchFamily="34" charset="0"/>
            </a:endParaRPr>
          </a:p>
          <a:p>
            <a:pPr marL="9144" marR="0" indent="0" algn="l" defTabSz="914400" rtl="0" eaLnBrk="1" fontAlgn="auto" latinLnBrk="0" hangingPunct="1">
              <a:spcBef>
                <a:spcPts val="0"/>
              </a:spcBef>
              <a:buClrTx/>
              <a:buSzPct val="25000"/>
              <a:buFont typeface="Arial" panose="020B0604020202020204" pitchFamily="34" charset="0"/>
              <a:buNone/>
              <a:tabLst/>
              <a:defRPr/>
            </a:pPr>
            <a:r>
              <a:rPr lang="en-US" sz="1200" b="1" kern="1200" dirty="0">
                <a:solidFill>
                  <a:schemeClr val="tx1"/>
                </a:solidFill>
                <a:effectLst/>
                <a:latin typeface="Calibri" panose="020F0502020204030204" pitchFamily="34" charset="0"/>
                <a:cs typeface="Calibri" panose="020F0502020204030204" pitchFamily="34" charset="0"/>
              </a:rPr>
              <a:t>Data</a:t>
            </a:r>
            <a:r>
              <a:rPr lang="en-US" sz="1200" b="1" kern="1200" baseline="0" dirty="0">
                <a:solidFill>
                  <a:schemeClr val="tx1"/>
                </a:solidFill>
                <a:effectLst/>
                <a:latin typeface="Calibri" panose="020F0502020204030204" pitchFamily="34" charset="0"/>
                <a:cs typeface="Calibri" panose="020F0502020204030204" pitchFamily="34" charset="0"/>
              </a:rPr>
              <a:t> Center Automation – Comprehensively automated data center</a:t>
            </a:r>
          </a:p>
          <a:p>
            <a:pPr marL="9144" marR="0" indent="0" algn="l" defTabSz="914400" rtl="0" eaLnBrk="1" fontAlgn="auto" latinLnBrk="0" hangingPunct="1">
              <a:spcBef>
                <a:spcPts val="0"/>
              </a:spcBef>
              <a:buClrTx/>
              <a:buSzPct val="25000"/>
              <a:buFont typeface="Arial" panose="020B0604020202020204" pitchFamily="34" charset="0"/>
              <a:buNone/>
              <a:tabLst/>
              <a:defRPr/>
            </a:pPr>
            <a:r>
              <a:rPr lang="en-US" sz="1200" kern="1200" dirty="0">
                <a:solidFill>
                  <a:schemeClr val="tx1"/>
                </a:solidFill>
                <a:effectLst/>
                <a:latin typeface="+mn-lt"/>
                <a:ea typeface="+mn-ea"/>
                <a:cs typeface="+mn-cs"/>
              </a:rPr>
              <a:t>Micro Focus Data Center Automation (DCA) product automates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provisioning, patching, and compliance across multi-vendor physical and virtual servers, database, and middleware for enterprise-scale deployments</a:t>
            </a:r>
            <a:endParaRPr lang="en-US" sz="1200" b="1" kern="1200" dirty="0">
              <a:solidFill>
                <a:schemeClr val="tx1"/>
              </a:solidFill>
              <a:effectLst/>
              <a:latin typeface="Calibri" panose="020F0502020204030204" pitchFamily="34" charset="0"/>
              <a:cs typeface="Calibri" panose="020F0502020204030204" pitchFamily="34" charset="0"/>
            </a:endParaRPr>
          </a:p>
          <a:p>
            <a:pPr marL="9144" marR="0" indent="0" algn="l" defTabSz="914400" rtl="0" eaLnBrk="1" fontAlgn="auto" latinLnBrk="0" hangingPunct="1">
              <a:spcBef>
                <a:spcPts val="0"/>
              </a:spcBef>
              <a:buClrTx/>
              <a:buSzPct val="25000"/>
              <a:buFont typeface="Arial" panose="020B0604020202020204" pitchFamily="34" charset="0"/>
              <a:buNone/>
              <a:tabLst/>
              <a:defRPr/>
            </a:pPr>
            <a:endParaRPr lang="en-US" sz="1200" b="0" kern="1200" baseline="0" dirty="0">
              <a:solidFill>
                <a:schemeClr val="tx1"/>
              </a:solidFill>
              <a:effectLst/>
              <a:latin typeface="Calibri" panose="020F0502020204030204" pitchFamily="34" charset="0"/>
              <a:cs typeface="Calibri" panose="020F0502020204030204" pitchFamily="34" charset="0"/>
            </a:endParaRPr>
          </a:p>
          <a:p>
            <a:pPr marL="0" marR="0" lvl="0" indent="0" algn="l" defTabSz="608944" rtl="0" eaLnBrk="1" fontAlgn="auto" latinLnBrk="0" hangingPunct="1">
              <a:lnSpc>
                <a:spcPct val="90000"/>
              </a:lnSpc>
              <a:spcBef>
                <a:spcPts val="0"/>
              </a:spcBef>
              <a:spcAft>
                <a:spcPts val="0"/>
              </a:spcAft>
              <a:buClrTx/>
              <a:buSzTx/>
              <a:buFontTx/>
              <a:buNone/>
              <a:tabLst/>
              <a:defRPr/>
            </a:pPr>
            <a:r>
              <a:rPr lang="en-US" sz="1200" b="1" kern="1200" baseline="0" dirty="0">
                <a:solidFill>
                  <a:schemeClr val="tx1"/>
                </a:solidFill>
                <a:effectLst/>
                <a:latin typeface="Calibri" panose="020F0502020204030204" pitchFamily="34" charset="0"/>
                <a:cs typeface="Calibri" panose="020F0502020204030204" pitchFamily="34" charset="0"/>
              </a:rPr>
              <a:t>Network Operation Management </a:t>
            </a:r>
            <a:r>
              <a:rPr lang="en-US" sz="1200" b="0" kern="1200" baseline="0" dirty="0">
                <a:solidFill>
                  <a:schemeClr val="tx1"/>
                </a:solidFill>
                <a:effectLst/>
                <a:latin typeface="Calibri" panose="020F0502020204030204" pitchFamily="34" charset="0"/>
                <a:cs typeface="Calibri" panose="020F0502020204030204" pitchFamily="34" charset="0"/>
              </a:rPr>
              <a:t>–</a:t>
            </a:r>
            <a:r>
              <a:rPr lang="en-US" sz="1200" b="1" baseline="0" dirty="0">
                <a:latin typeface="Calibri" panose="020F0502020204030204" pitchFamily="34" charset="0"/>
                <a:cs typeface="Calibri" panose="020F0502020204030204" pitchFamily="34" charset="0"/>
              </a:rPr>
              <a:t>Service Management for Enterprise Networks</a:t>
            </a:r>
          </a:p>
          <a:p>
            <a:pPr algn="l" defTabSz="608944">
              <a:lnSpc>
                <a:spcPct val="90000"/>
              </a:lnSpc>
            </a:pPr>
            <a:r>
              <a:rPr lang="en-US" sz="1200" kern="1200" dirty="0">
                <a:solidFill>
                  <a:schemeClr val="tx1"/>
                </a:solidFill>
                <a:effectLst/>
                <a:latin typeface="+mn-lt"/>
                <a:ea typeface="+mn-ea"/>
                <a:cs typeface="+mn-cs"/>
              </a:rPr>
              <a:t>Network</a:t>
            </a:r>
            <a:r>
              <a:rPr lang="en-US" sz="1200" kern="1200" baseline="0" dirty="0">
                <a:solidFill>
                  <a:schemeClr val="tx1"/>
                </a:solidFill>
                <a:effectLst/>
                <a:latin typeface="+mn-lt"/>
                <a:ea typeface="+mn-ea"/>
                <a:cs typeface="+mn-cs"/>
              </a:rPr>
              <a:t> Operations Management d</a:t>
            </a:r>
            <a:r>
              <a:rPr lang="en-US" sz="1200" kern="1200" dirty="0">
                <a:solidFill>
                  <a:schemeClr val="tx1"/>
                </a:solidFill>
                <a:effectLst/>
                <a:latin typeface="+mn-lt"/>
                <a:ea typeface="+mn-ea"/>
                <a:cs typeface="+mn-cs"/>
              </a:rPr>
              <a:t>elivers highly scalable and automated network service management for enterprises and service providers.</a:t>
            </a:r>
          </a:p>
          <a:p>
            <a:pPr algn="l" defTabSz="608944">
              <a:lnSpc>
                <a:spcPct val="90000"/>
              </a:lnSpc>
            </a:pPr>
            <a:endParaRPr lang="en-US" sz="1200" kern="1200" dirty="0">
              <a:solidFill>
                <a:schemeClr val="tx1"/>
              </a:solidFill>
              <a:effectLst/>
              <a:latin typeface="+mn-lt"/>
              <a:ea typeface="+mn-ea"/>
              <a:cs typeface="+mn-cs"/>
            </a:endParaRPr>
          </a:p>
          <a:p>
            <a:pPr marL="0" marR="0" lvl="0" indent="0" algn="l" defTabSz="608944" rtl="0" eaLnBrk="1" fontAlgn="auto" latinLnBrk="0" hangingPunct="1">
              <a:lnSpc>
                <a:spcPct val="9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Data Protection </a:t>
            </a:r>
            <a:r>
              <a:rPr lang="en-US" sz="1200" kern="1200" dirty="0">
                <a:solidFill>
                  <a:schemeClr val="tx1"/>
                </a:solidFill>
                <a:effectLst/>
                <a:latin typeface="+mn-lt"/>
                <a:ea typeface="+mn-ea"/>
                <a:cs typeface="+mn-cs"/>
              </a:rPr>
              <a:t>– </a:t>
            </a:r>
            <a:r>
              <a:rPr lang="en-US" dirty="0"/>
              <a:t>Standardized backup and disaster recovery for diverse, dynamic and distributed enterprises</a:t>
            </a:r>
          </a:p>
          <a:p>
            <a:endParaRPr lang="en-US" dirty="0"/>
          </a:p>
          <a:p>
            <a:r>
              <a:rPr lang="en-US" dirty="0"/>
              <a:t>And finally we are</a:t>
            </a:r>
            <a:r>
              <a:rPr lang="en-US" baseline="0" dirty="0"/>
              <a:t> building these products and these capabilities on top of the ITOM Platform – providing state of the art container deployment options for our customers.  </a:t>
            </a:r>
          </a:p>
          <a:p>
            <a:r>
              <a:rPr lang="en-US" baseline="0" dirty="0"/>
              <a:t>The ITOM Platform allows a specific selection of functions and services to be provisioned and form any of our containerized products.</a:t>
            </a:r>
            <a:endParaRPr lang="en-US" dirty="0"/>
          </a:p>
        </p:txBody>
      </p:sp>
      <p:sp>
        <p:nvSpPr>
          <p:cNvPr id="4" name="Date Placeholder 3"/>
          <p:cNvSpPr>
            <a:spLocks noGrp="1"/>
          </p:cNvSpPr>
          <p:nvPr>
            <p:ph type="dt" idx="10"/>
          </p:nvPr>
        </p:nvSpPr>
        <p:spPr/>
        <p:txBody>
          <a:bodyPr/>
          <a:lstStyle/>
          <a:p>
            <a:fld id="{E00F7800-2E47-41DA-8F00-2F7B3BCAA8B9}" type="datetime8">
              <a:rPr lang="en-US" smtClean="0">
                <a:solidFill>
                  <a:prstClr val="black"/>
                </a:solidFill>
              </a:rPr>
              <a:pPr/>
              <a:t>6/4/2019 3:03 PM</a:t>
            </a:fld>
            <a:endParaRPr lang="en-US"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Presenter Name</a:t>
            </a:r>
          </a:p>
        </p:txBody>
      </p:sp>
      <p:sp>
        <p:nvSpPr>
          <p:cNvPr id="6" name="Slide Number Placeholder 5"/>
          <p:cNvSpPr>
            <a:spLocks noGrp="1"/>
          </p:cNvSpPr>
          <p:nvPr>
            <p:ph type="sldNum" sz="quarter" idx="12"/>
          </p:nvPr>
        </p:nvSpPr>
        <p:spPr/>
        <p:txBody>
          <a:bodyPr/>
          <a:lstStyle/>
          <a:p>
            <a:fld id="{FAFD0A4E-C84B-4CA7-B282-E0CBFDBAC773}"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273501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de-DE" dirty="0"/>
              <a:t>VEPA</a:t>
            </a:r>
            <a:r>
              <a:rPr lang="de-DE" baseline="0" dirty="0"/>
              <a:t> = Virtual Environment Protection Agent (VMware / Hyper-V)</a:t>
            </a:r>
          </a:p>
          <a:p>
            <a:r>
              <a:rPr lang="de-DE" baseline="0" dirty="0"/>
              <a:t>SMI-S = Storage Management Initiative - Specification (www.snia.org)</a:t>
            </a:r>
          </a:p>
          <a:p>
            <a:r>
              <a:rPr lang="de-DE" baseline="0" dirty="0"/>
              <a:t>VSS = MS Virtual Shadow Copy Framework</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latin typeface="HP Simplified"/>
              </a:rPr>
              <a:pPr/>
              <a:t>25</a:t>
            </a:fld>
            <a:endParaRPr lang="en-US" dirty="0">
              <a:solidFill>
                <a:prstClr val="black"/>
              </a:solidFill>
              <a:latin typeface="HP Simplified"/>
            </a:endParaRPr>
          </a:p>
        </p:txBody>
      </p:sp>
    </p:spTree>
    <p:extLst>
      <p:ext uri="{BB962C8B-B14F-4D97-AF65-F5344CB8AC3E}">
        <p14:creationId xmlns:p14="http://schemas.microsoft.com/office/powerpoint/2010/main" val="1940428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de-DE" dirty="0"/>
              <a:t>PowerOn</a:t>
            </a:r>
            <a:r>
              <a:rPr lang="de-DE" baseline="0" dirty="0"/>
              <a:t> Steps:</a:t>
            </a:r>
          </a:p>
          <a:p>
            <a:pPr marL="228600" indent="-228600">
              <a:buAutoNum type="arabicPeriod"/>
            </a:pPr>
            <a:r>
              <a:rPr lang="de-DE" baseline="0" dirty="0"/>
              <a:t>Backup image is prepared for restore (from 3PAR Snap, SmartCache or StoreOnce)</a:t>
            </a:r>
          </a:p>
          <a:p>
            <a:pPr marL="228600" indent="-228600">
              <a:buAutoNum type="arabicPeriod"/>
            </a:pPr>
            <a:r>
              <a:rPr lang="de-DE" baseline="0" dirty="0"/>
              <a:t>VM is registered and presented to ESX farm via NFS</a:t>
            </a:r>
          </a:p>
          <a:p>
            <a:pPr marL="228600" indent="-228600">
              <a:buAutoNum type="arabicPeriod"/>
            </a:pPr>
            <a:endParaRPr lang="de-DE" baseline="0" dirty="0"/>
          </a:p>
          <a:p>
            <a:pPr marL="0" indent="0">
              <a:buNone/>
            </a:pPr>
            <a:r>
              <a:rPr lang="de-DE" baseline="0" dirty="0"/>
              <a:t>LiveMigration Steps:</a:t>
            </a:r>
          </a:p>
          <a:p>
            <a:pPr marL="228600" indent="-228600">
              <a:buAutoNum type="arabicPeriod"/>
            </a:pPr>
            <a:r>
              <a:rPr lang="de-DE" baseline="0" dirty="0"/>
              <a:t>Backup image is prepared for restore (from 3PAR Snap, SmartCache or StoreOnce)</a:t>
            </a:r>
          </a:p>
          <a:p>
            <a:pPr marL="228600" indent="-228600">
              <a:buAutoNum type="arabicPeriod"/>
            </a:pPr>
            <a:r>
              <a:rPr lang="de-DE" baseline="0" dirty="0"/>
              <a:t>VM is registered and presented to ESX farm via NFS</a:t>
            </a:r>
          </a:p>
          <a:p>
            <a:pPr marL="228600" indent="-228600">
              <a:buAutoNum type="arabicPeriod"/>
            </a:pPr>
            <a:r>
              <a:rPr lang="de-DE" baseline="0" dirty="0"/>
              <a:t>VM is restored in the background from backup device into datastore of your choice </a:t>
            </a:r>
          </a:p>
          <a:p>
            <a:endParaRPr lang="de-DE" baseline="0"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latin typeface="Arial" panose="020B0604020202020204"/>
              </a:rPr>
              <a:pPr/>
              <a:t>26</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1334978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KVM data protection</a:t>
            </a:r>
            <a:r>
              <a:rPr lang="en-US" baseline="0" dirty="0"/>
              <a:t> is done with scripts.</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27</a:t>
            </a:fld>
            <a:endParaRPr lang="en-US" dirty="0"/>
          </a:p>
        </p:txBody>
      </p:sp>
    </p:spTree>
    <p:extLst>
      <p:ext uri="{BB962C8B-B14F-4D97-AF65-F5344CB8AC3E}">
        <p14:creationId xmlns:p14="http://schemas.microsoft.com/office/powerpoint/2010/main" val="2801904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28</a:t>
            </a:fld>
            <a:endParaRPr lang="en-US" dirty="0"/>
          </a:p>
        </p:txBody>
      </p:sp>
    </p:spTree>
    <p:extLst>
      <p:ext uri="{BB962C8B-B14F-4D97-AF65-F5344CB8AC3E}">
        <p14:creationId xmlns:p14="http://schemas.microsoft.com/office/powerpoint/2010/main" val="3009123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u="sng" dirty="0"/>
              <a:t>Native</a:t>
            </a:r>
            <a:r>
              <a:rPr lang="de-DE" baseline="0" dirty="0"/>
              <a:t> is where the client backs up data directly to the cloud. No device in between.</a:t>
            </a:r>
          </a:p>
          <a:p>
            <a:r>
              <a:rPr lang="de-DE" u="sng" baseline="0" dirty="0"/>
              <a:t>Gateway</a:t>
            </a:r>
            <a:r>
              <a:rPr lang="de-DE" baseline="0" dirty="0"/>
              <a:t> is where a Cloud gateway is the backup target from a DP point of view. The gateway will then optimize and upload/download into the Cloud. Those gateways are usually offered by the Cloud vendors.</a:t>
            </a:r>
          </a:p>
          <a:p>
            <a:r>
              <a:rPr lang="de-DE" u="sng" baseline="0" dirty="0"/>
              <a:t>Appliances</a:t>
            </a:r>
            <a:r>
              <a:rPr lang="de-DE" baseline="0" dirty="0"/>
              <a:t> are makig use of their VTL features. SO and DD offer that as part of StroreOnce or Data Domain Firmware. The backup targetan the Cloud connection becomes one device.</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30</a:t>
            </a:fld>
            <a:endParaRPr lang="en-US" dirty="0"/>
          </a:p>
        </p:txBody>
      </p:sp>
    </p:spTree>
    <p:extLst>
      <p:ext uri="{BB962C8B-B14F-4D97-AF65-F5344CB8AC3E}">
        <p14:creationId xmlns:p14="http://schemas.microsoft.com/office/powerpoint/2010/main" val="3461094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 Catalyst Store</a:t>
            </a:r>
            <a:r>
              <a:rPr lang="de-DE" baseline="0" dirty="0"/>
              <a:t> will put data blocks on local disk</a:t>
            </a:r>
          </a:p>
          <a:p>
            <a:r>
              <a:rPr lang="de-DE" baseline="0" dirty="0"/>
              <a:t>A Cloud Bank Store will upload data blocks into the cloud, almost no local capacity is used.</a:t>
            </a:r>
          </a:p>
          <a:p>
            <a:r>
              <a:rPr lang="de-DE" baseline="0" dirty="0"/>
              <a:t>The complete process is: Backup to local Catalyst Store, followed by DP Object Copy to Cloud Bank Store</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31</a:t>
            </a:fld>
            <a:endParaRPr lang="en-US" dirty="0"/>
          </a:p>
        </p:txBody>
      </p:sp>
    </p:spTree>
    <p:extLst>
      <p:ext uri="{BB962C8B-B14F-4D97-AF65-F5344CB8AC3E}">
        <p14:creationId xmlns:p14="http://schemas.microsoft.com/office/powerpoint/2010/main" val="2231798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EMC Cloud Tier works different to SO Cloud Bank</a:t>
            </a:r>
            <a:r>
              <a:rPr lang="de-DE" baseline="0" dirty="0"/>
              <a:t> since data is uploaded to the cloud by policies set inside</a:t>
            </a:r>
          </a:p>
          <a:p>
            <a:r>
              <a:rPr lang="de-DE" baseline="0" dirty="0"/>
              <a:t>the DD appliance. The backup software is not actively involved.</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32</a:t>
            </a:fld>
            <a:endParaRPr lang="en-US" dirty="0"/>
          </a:p>
        </p:txBody>
      </p:sp>
    </p:spTree>
    <p:extLst>
      <p:ext uri="{BB962C8B-B14F-4D97-AF65-F5344CB8AC3E}">
        <p14:creationId xmlns:p14="http://schemas.microsoft.com/office/powerpoint/2010/main" val="959727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VSA = Virtual Storage Appliance (usually available in Hypervisors, local and cloud)</a:t>
            </a:r>
          </a:p>
          <a:p>
            <a:r>
              <a:rPr lang="de-DE" dirty="0"/>
              <a:t>Alternative to a local type library. StoreOnce VSA or DataDomain</a:t>
            </a:r>
            <a:r>
              <a:rPr lang="de-DE" baseline="0" dirty="0"/>
              <a:t> </a:t>
            </a:r>
            <a:r>
              <a:rPr lang="de-DE" dirty="0"/>
              <a:t>sits in the Cloud getting deduped data</a:t>
            </a:r>
          </a:p>
          <a:p>
            <a:r>
              <a:rPr lang="de-DE" dirty="0"/>
              <a:t>from the clients. </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33</a:t>
            </a:fld>
            <a:endParaRPr lang="en-US" dirty="0"/>
          </a:p>
        </p:txBody>
      </p:sp>
    </p:spTree>
    <p:extLst>
      <p:ext uri="{BB962C8B-B14F-4D97-AF65-F5344CB8AC3E}">
        <p14:creationId xmlns:p14="http://schemas.microsoft.com/office/powerpoint/2010/main" val="1302606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Lets say we have Cloud VM/Containers with standard</a:t>
            </a:r>
            <a:r>
              <a:rPr lang="de-DE" baseline="0" dirty="0"/>
              <a:t> </a:t>
            </a:r>
            <a:r>
              <a:rPr lang="de-DE" dirty="0"/>
              <a:t>opertating</a:t>
            </a:r>
            <a:r>
              <a:rPr lang="de-DE" baseline="0" dirty="0"/>
              <a:t> system and DP agents installed. The DP Cell Manager can remote control those agents to stream data to any device of your choice. Can be a cloud backup device like StoreOnce or DataDomain. From here you can replicate some or all data to a device outside the cloud.</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34</a:t>
            </a:fld>
            <a:endParaRPr lang="en-US" dirty="0"/>
          </a:p>
        </p:txBody>
      </p:sp>
    </p:spTree>
    <p:extLst>
      <p:ext uri="{BB962C8B-B14F-4D97-AF65-F5344CB8AC3E}">
        <p14:creationId xmlns:p14="http://schemas.microsoft.com/office/powerpoint/2010/main" val="1780760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scripted solution approach where VM Workloads in AWS EC2 are snapshotted first</a:t>
            </a:r>
          </a:p>
          <a:p>
            <a:r>
              <a:rPr lang="en-US" baseline="0" dirty="0"/>
              <a:t>then replicated into AWS S3 storage. Advantage is that backup data is separate from live data</a:t>
            </a:r>
          </a:p>
          <a:p>
            <a:r>
              <a:rPr lang="en-US" baseline="0" dirty="0"/>
              <a:t>and you can make use of DP scheduling, reporting and monitoring for your Hybrid-IT approach.</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35</a:t>
            </a:fld>
            <a:endParaRPr lang="en-US"/>
          </a:p>
        </p:txBody>
      </p:sp>
    </p:spTree>
    <p:extLst>
      <p:ext uri="{BB962C8B-B14F-4D97-AF65-F5344CB8AC3E}">
        <p14:creationId xmlns:p14="http://schemas.microsoft.com/office/powerpoint/2010/main" val="365399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dirty="0">
                <a:cs typeface="Calibri" panose="020F0502020204030204" pitchFamily="34" charset="0"/>
              </a:rPr>
              <a:t>ALL DATA PROTECTION</a:t>
            </a:r>
            <a:r>
              <a:rPr lang="en-US" sz="1050" baseline="0" dirty="0">
                <a:cs typeface="Calibri" panose="020F0502020204030204" pitchFamily="34" charset="0"/>
              </a:rPr>
              <a:t> ACIVITY IN ONE SOLUTION!</a:t>
            </a:r>
            <a:endParaRPr lang="en-US" sz="1050" dirty="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dirty="0">
                <a:cs typeface="Calibri" panose="020F0502020204030204" pitchFamily="34" charset="0"/>
              </a:rPr>
              <a:t>Let’s look at the</a:t>
            </a:r>
            <a:r>
              <a:rPr lang="en-US" sz="1050" baseline="0" dirty="0">
                <a:cs typeface="Calibri" panose="020F0502020204030204" pitchFamily="34" charset="0"/>
              </a:rPr>
              <a:t> </a:t>
            </a:r>
            <a:r>
              <a:rPr lang="en-US" sz="1050" b="1" baseline="0" dirty="0">
                <a:cs typeface="Calibri" panose="020F0502020204030204" pitchFamily="34" charset="0"/>
              </a:rPr>
              <a:t>core capabilities of our Data Protection suite</a:t>
            </a:r>
            <a:r>
              <a:rPr lang="en-US" sz="1050" baseline="0" dirty="0">
                <a:cs typeface="Calibri" panose="020F0502020204030204" pitchFamily="34" charset="0"/>
              </a:rPr>
              <a:t> which are based on a 4-tier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1" baseline="0" dirty="0">
                <a:cs typeface="Calibri" panose="020F0502020204030204" pitchFamily="34" charset="0"/>
              </a:rPr>
              <a:t>Secure architecture </a:t>
            </a:r>
            <a:r>
              <a:rPr lang="en-US" sz="1050" baseline="0" dirty="0">
                <a:cs typeface="Calibri" panose="020F0502020204030204" pitchFamily="34" charset="0"/>
              </a:rPr>
              <a:t>is at the base of this architecture: </a:t>
            </a:r>
          </a:p>
          <a:p>
            <a:pPr marL="628639"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cs typeface="Calibri" panose="020F0502020204030204" pitchFamily="34" charset="0"/>
              </a:rPr>
              <a:t>Four-tier design to allow data to move between the tiers</a:t>
            </a:r>
          </a:p>
          <a:p>
            <a:pPr marL="628639"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cs typeface="Calibri" panose="020F0502020204030204" pitchFamily="34" charset="0"/>
              </a:rPr>
              <a:t>Secure Peering – as a key component of the DP Security Model</a:t>
            </a:r>
          </a:p>
          <a:p>
            <a:pPr marL="628639"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cs typeface="Calibri" panose="020F0502020204030204" pitchFamily="34" charset="0"/>
              </a:rPr>
              <a:t>Rest APIs – for </a:t>
            </a:r>
            <a:r>
              <a:rPr lang="en-US" sz="1050" dirty="0"/>
              <a:t>securely</a:t>
            </a:r>
            <a:r>
              <a:rPr lang="en-US" sz="1050" baseline="0" dirty="0"/>
              <a:t> plugging in</a:t>
            </a:r>
            <a:r>
              <a:rPr lang="en-US" sz="1050" dirty="0"/>
              <a:t> data protection tasks into portals and applications</a:t>
            </a:r>
            <a:endParaRPr lang="en-US" sz="1050" dirty="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1" baseline="0" dirty="0">
                <a:cs typeface="Calibri" panose="020F0502020204030204" pitchFamily="34" charset="0"/>
              </a:rPr>
              <a:t>Orchestration</a:t>
            </a:r>
            <a:r>
              <a:rPr lang="en-US" sz="1050" baseline="0" dirty="0">
                <a:cs typeface="Calibri" panose="020F0502020204030204" pitchFamily="34" charset="0"/>
              </a:rPr>
              <a:t> allows to automate manual, repetitive backup tasks and processes, increasing productivity of the IT team and reducing costs while eliminating manual errors.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cs typeface="Calibri" panose="020F0502020204030204" pitchFamily="34" charset="0"/>
              </a:rPr>
              <a:t>On the next tier is </a:t>
            </a:r>
            <a:r>
              <a:rPr lang="en-US" sz="1050" b="1" baseline="0" dirty="0">
                <a:cs typeface="Calibri" panose="020F0502020204030204" pitchFamily="34" charset="0"/>
              </a:rPr>
              <a:t>predictive analytics </a:t>
            </a:r>
            <a:r>
              <a:rPr lang="en-US" sz="1050" baseline="0" dirty="0">
                <a:cs typeface="Calibri" panose="020F0502020204030204" pitchFamily="34" charset="0"/>
              </a:rPr>
              <a:t>for gaining insight into the backup operations,  </a:t>
            </a:r>
            <a:r>
              <a:rPr lang="en-US" sz="1050" b="1" baseline="0" dirty="0">
                <a:cs typeface="Calibri" panose="020F0502020204030204" pitchFamily="34" charset="0"/>
              </a:rPr>
              <a:t>integration with applications </a:t>
            </a:r>
            <a:r>
              <a:rPr lang="en-US" sz="1050" baseline="0" dirty="0">
                <a:cs typeface="Calibri" panose="020F0502020204030204" pitchFamily="34" charset="0"/>
              </a:rPr>
              <a:t>(ex: mission critical apps such as Oracle, DB2, SAP HANA, etc.), and </a:t>
            </a:r>
            <a:r>
              <a:rPr lang="en-US" sz="1050" b="1" baseline="0" dirty="0">
                <a:cs typeface="Calibri" panose="020F0502020204030204" pitchFamily="34" charset="0"/>
              </a:rPr>
              <a:t>infrastructure integrations </a:t>
            </a:r>
            <a:r>
              <a:rPr lang="en-US" sz="1050" baseline="0" dirty="0">
                <a:cs typeface="Calibri" panose="020F0502020204030204" pitchFamily="34" charset="0"/>
              </a:rPr>
              <a:t>with 3</a:t>
            </a:r>
            <a:r>
              <a:rPr lang="en-US" sz="1050" baseline="30000" dirty="0">
                <a:cs typeface="Calibri" panose="020F0502020204030204" pitchFamily="34" charset="0"/>
              </a:rPr>
              <a:t>rd</a:t>
            </a:r>
            <a:r>
              <a:rPr lang="en-US" sz="1050" baseline="0" dirty="0">
                <a:cs typeface="Calibri" panose="020F0502020204030204" pitchFamily="34" charset="0"/>
              </a:rPr>
              <a:t> party storage systems such as HPE, EMC or NetApp).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latin typeface="+mn-lt"/>
              </a:rPr>
              <a:t>By natively integrating with core enterprise applications and databases including </a:t>
            </a:r>
            <a:r>
              <a:rPr lang="en-US" sz="1050" u="sng" dirty="0">
                <a:solidFill>
                  <a:schemeClr val="tx1"/>
                </a:solidFill>
                <a:latin typeface="+mn-lt"/>
              </a:rPr>
              <a:t>Microsoft Exchange, Microsoft SharePoint, </a:t>
            </a:r>
            <a:r>
              <a:rPr lang="en-US" sz="1050" dirty="0">
                <a:solidFill>
                  <a:schemeClr val="tx1"/>
                </a:solidFill>
                <a:latin typeface="+mn-lt"/>
              </a:rPr>
              <a:t>Microsoft SQL, Oracle, SAP, SAP HANA, IBM DB2, and Sybase, HPE Data Protector </a:t>
            </a:r>
            <a:r>
              <a:rPr lang="en-US" sz="1050" b="1" dirty="0">
                <a:solidFill>
                  <a:schemeClr val="tx1"/>
                </a:solidFill>
                <a:latin typeface="+mn-lt"/>
              </a:rPr>
              <a:t>ensures reliable, rapid, and consistent recovery of business critical applications </a:t>
            </a:r>
            <a:r>
              <a:rPr lang="en-US" sz="1050" b="0" dirty="0">
                <a:solidFill>
                  <a:schemeClr val="tx1"/>
                </a:solidFill>
                <a:latin typeface="+mn-lt"/>
              </a:rPr>
              <a:t>down to the exact point in time whether the need is to recover a single file, an application environment, or the entire system. </a:t>
            </a:r>
            <a:r>
              <a:rPr lang="en-US" sz="1050" dirty="0"/>
              <a:t>down to the second app consistent recovery</a:t>
            </a:r>
            <a:endParaRPr lang="en-US" sz="1050" baseline="0" dirty="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cs typeface="Calibri" panose="020F0502020204030204" pitchFamily="34" charset="0"/>
              </a:rPr>
              <a:t>Support across the legacy workloads, new applications and remote offices comes next</a:t>
            </a:r>
          </a:p>
          <a:p>
            <a:pPr marL="628639"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cs typeface="Calibri" panose="020F0502020204030204" pitchFamily="34" charset="0"/>
              </a:rPr>
              <a:t>New apps – virtualized space – hypervisors to backup VM directly from hypervisor level. Difference with leg – backing up indirectly, no agent in the VM; look from hypervisor point of view, snapshot and move to backup device of your choice. At the same time we offer agents installed into apps to add more value – ex Oracle in VM; backup VM and O will be in snapshot mode; but if u want to backup log files – can’t do it from the hypervisor; agent in the system allows you to backup only log files</a:t>
            </a:r>
          </a:p>
          <a:p>
            <a:pPr marL="628639"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cs typeface="Calibri" panose="020F0502020204030204" pitchFamily="34" charset="0"/>
              </a:rPr>
              <a:t>ROBO – no local administrator, everything needs to be remotely administered and maintained. No local attention or special knowledge.we can completely remote control ROBO, install SW backup devices in remove office; with deduplication we can effectively move data from remote office to data center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cs typeface="Calibri" panose="020F0502020204030204" pitchFamily="34" charset="0"/>
              </a:rPr>
              <a:t>And finally</a:t>
            </a:r>
            <a:r>
              <a:rPr lang="en-US" sz="1050" baseline="0" dirty="0">
                <a:cs typeface="Calibri" panose="020F0502020204030204" pitchFamily="34" charset="0"/>
              </a:rPr>
              <a:t> this architecture is wrapped with and executive/business dashboard, </a:t>
            </a:r>
            <a:r>
              <a:rPr lang="en-US" sz="1050" dirty="0">
                <a:cs typeface="Calibri" panose="020F0502020204030204" pitchFamily="34" charset="0"/>
              </a:rPr>
              <a:t>reporting, monitoring and administration</a:t>
            </a:r>
            <a:r>
              <a:rPr lang="en-US" sz="1050" baseline="0" dirty="0">
                <a:cs typeface="Calibri" panose="020F0502020204030204" pitchFamily="34" charset="0"/>
              </a:rPr>
              <a:t> which span all elements below. </a:t>
            </a:r>
            <a:endParaRPr lang="en-US" sz="105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cs typeface="Calibri" panose="020F0502020204030204" pitchFamily="34" charset="0"/>
              </a:rPr>
              <a:t>The outcome of this architecture is consolidated data protection across hybrid clouds, legacy, and virtual environments</a:t>
            </a:r>
          </a:p>
          <a:p>
            <a:pPr marL="285750" indent="-285750">
              <a:buFont typeface="Arial" panose="020B0604020202020204" pitchFamily="34" charset="0"/>
              <a:buChar char="•"/>
            </a:pPr>
            <a:r>
              <a:rPr lang="en-US" sz="1050" dirty="0"/>
              <a:t>Enterprise class scalability and security</a:t>
            </a:r>
            <a:endParaRPr lang="en-US" sz="1050" dirty="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050" dirty="0"/>
              <a:t>Application-consistent recovery  </a:t>
            </a:r>
            <a:endParaRPr lang="en-US" sz="1050" dirty="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050" dirty="0"/>
              <a:t>Advanced virtual environment protection  </a:t>
            </a:r>
            <a:endParaRPr lang="en-US" sz="1050" dirty="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050" dirty="0"/>
              <a:t>Best-in class platform and cloud integrations  </a:t>
            </a:r>
          </a:p>
          <a:p>
            <a:pPr marL="285750" indent="-285750">
              <a:buFont typeface="Arial" panose="020B0604020202020204" pitchFamily="34" charset="0"/>
              <a:buChar char="•"/>
            </a:pPr>
            <a:r>
              <a:rPr lang="en-US" sz="1050" dirty="0"/>
              <a:t>Integrated disaster recovery</a:t>
            </a:r>
            <a:endParaRPr lang="en-US" sz="1050" dirty="0">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en-US" sz="1050" dirty="0"/>
              <a:t>Analytics, automation and orchestration </a:t>
            </a:r>
          </a:p>
          <a:p>
            <a:pPr marL="0" indent="0">
              <a:buFont typeface="Arial" panose="020B0604020202020204" pitchFamily="34" charset="0"/>
              <a:buNone/>
            </a:pPr>
            <a:endParaRPr lang="en-US" sz="1050" dirty="0"/>
          </a:p>
          <a:p>
            <a:pPr algn="l"/>
            <a:r>
              <a:rPr lang="en-US" sz="1050" b="1" dirty="0">
                <a:solidFill>
                  <a:srgbClr val="212E35"/>
                </a:solidFill>
              </a:rPr>
              <a:t> </a:t>
            </a:r>
          </a:p>
          <a:p>
            <a:pPr algn="l"/>
            <a:endParaRPr lang="en-US" sz="1050" b="1" dirty="0">
              <a:solidFill>
                <a:srgbClr val="212E35"/>
              </a:solidFill>
            </a:endParaRPr>
          </a:p>
          <a:p>
            <a:pPr algn="l"/>
            <a:endParaRPr lang="en-US" sz="1050" b="1" dirty="0"/>
          </a:p>
          <a:p>
            <a:endParaRPr lang="en-AU" sz="1050" dirty="0"/>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64532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36</a:t>
            </a:fld>
            <a:endParaRPr lang="en-US" dirty="0"/>
          </a:p>
        </p:txBody>
      </p:sp>
    </p:spTree>
    <p:extLst>
      <p:ext uri="{BB962C8B-B14F-4D97-AF65-F5344CB8AC3E}">
        <p14:creationId xmlns:p14="http://schemas.microsoft.com/office/powerpoint/2010/main" val="97475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is mainly about Disk System Snapshots and Backup</a:t>
            </a:r>
            <a:r>
              <a:rPr lang="de-DE" baseline="0" dirty="0"/>
              <a:t> devices</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37</a:t>
            </a:fld>
            <a:endParaRPr lang="en-US" dirty="0"/>
          </a:p>
        </p:txBody>
      </p:sp>
    </p:spTree>
    <p:extLst>
      <p:ext uri="{BB962C8B-B14F-4D97-AF65-F5344CB8AC3E}">
        <p14:creationId xmlns:p14="http://schemas.microsoft.com/office/powerpoint/2010/main" val="1770091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Some examples of Disk Storage</a:t>
            </a:r>
            <a:r>
              <a:rPr lang="de-DE" baseline="0" dirty="0"/>
              <a:t> Systems DP support. See support matrix for more details.</a:t>
            </a:r>
          </a:p>
          <a:p>
            <a:r>
              <a:rPr lang="de-DE" baseline="0" dirty="0"/>
              <a:t>Storage Snapshots (ZDB) are mainly used to offload backup I/O from client systems. This approach also improves backup performance since you have a dedicated and tuned backup server to deal with data movement.</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38</a:t>
            </a:fld>
            <a:endParaRPr lang="en-US" dirty="0"/>
          </a:p>
        </p:txBody>
      </p:sp>
    </p:spTree>
    <p:extLst>
      <p:ext uri="{BB962C8B-B14F-4D97-AF65-F5344CB8AC3E}">
        <p14:creationId xmlns:p14="http://schemas.microsoft.com/office/powerpoint/2010/main" val="823043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Why we're still supporting Tape? It's</a:t>
            </a:r>
            <a:r>
              <a:rPr lang="de-DE" baseline="0" dirty="0"/>
              <a:t> the cheapest medium around ($/GB), it offers true long term retention and it can be exported and send aroud world or stored in a secure place. Ransomware cannot reach it ... </a:t>
            </a:r>
            <a:r>
              <a:rPr lang="de-DE" baseline="0"/>
              <a:t>and lets not forget that Tape still outperforms some disk based backup solutions (individual stream performance).</a:t>
            </a:r>
            <a:endParaRPr lang="en-US" dirty="0"/>
          </a:p>
          <a:p>
            <a:r>
              <a:rPr lang="en-US" dirty="0"/>
              <a:t>Some examples of Tape/VTL Systems DP support. See support matrix for more details.</a:t>
            </a:r>
          </a:p>
          <a:p>
            <a:r>
              <a:rPr lang="de-DE" dirty="0"/>
              <a:t>StoreOnce and Data Domain</a:t>
            </a:r>
            <a:r>
              <a:rPr lang="de-DE" baseline="0" dirty="0"/>
              <a:t> VTLs offer deduplication and replication. Both can be set up and managed using the DP GUI. All activity will be stored in DP for consolidated reporting and handling.</a:t>
            </a:r>
            <a:endParaRPr lang="en-US" dirty="0"/>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39</a:t>
            </a:fld>
            <a:endParaRPr lang="en-US" dirty="0"/>
          </a:p>
        </p:txBody>
      </p:sp>
    </p:spTree>
    <p:extLst>
      <p:ext uri="{BB962C8B-B14F-4D97-AF65-F5344CB8AC3E}">
        <p14:creationId xmlns:p14="http://schemas.microsoft.com/office/powerpoint/2010/main" val="192208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Animated</a:t>
            </a:r>
          </a:p>
          <a:p>
            <a:r>
              <a:rPr lang="de-DE" dirty="0"/>
              <a:t>Example</a:t>
            </a:r>
            <a:r>
              <a:rPr lang="de-DE" baseline="0" dirty="0"/>
              <a:t> of using DP ZDB with 3PAR Remote Synchronous Copy to offload the production 3PAR shown on the right of the screen. Why? Because backup I/O is completely removed from the production system and all backup activity happens in the remote DR site.</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40</a:t>
            </a:fld>
            <a:endParaRPr lang="en-US" dirty="0"/>
          </a:p>
        </p:txBody>
      </p:sp>
    </p:spTree>
    <p:extLst>
      <p:ext uri="{BB962C8B-B14F-4D97-AF65-F5344CB8AC3E}">
        <p14:creationId xmlns:p14="http://schemas.microsoft.com/office/powerpoint/2010/main" val="3610224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ZDB can make</a:t>
            </a:r>
            <a:r>
              <a:rPr lang="en-US" baseline="0" dirty="0"/>
              <a:t> use of NetApp </a:t>
            </a:r>
            <a:r>
              <a:rPr lang="en-US" baseline="0" dirty="0" err="1"/>
              <a:t>SnapMirror</a:t>
            </a:r>
            <a:r>
              <a:rPr lang="en-US" baseline="0" dirty="0"/>
              <a:t>.</a:t>
            </a:r>
          </a:p>
          <a:p>
            <a:r>
              <a:rPr lang="en-US" baseline="0" dirty="0"/>
              <a:t>Can be done within the same System or between two separate System.</a:t>
            </a:r>
          </a:p>
          <a:p>
            <a:r>
              <a:rPr lang="en-US" baseline="0" dirty="0"/>
              <a:t>Same configuration as other ZDB.</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41</a:t>
            </a:fld>
            <a:endParaRPr lang="en-US"/>
          </a:p>
        </p:txBody>
      </p:sp>
    </p:spTree>
    <p:extLst>
      <p:ext uri="{BB962C8B-B14F-4D97-AF65-F5344CB8AC3E}">
        <p14:creationId xmlns:p14="http://schemas.microsoft.com/office/powerpoint/2010/main" val="3784827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Animated</a:t>
            </a:r>
          </a:p>
          <a:p>
            <a:r>
              <a:rPr lang="de-DE" dirty="0"/>
              <a:t>Top left: Various ways to store data to backup devices using local and remote deduplication</a:t>
            </a:r>
            <a:r>
              <a:rPr lang="en-US" dirty="0"/>
              <a:t>.</a:t>
            </a:r>
          </a:p>
          <a:p>
            <a:r>
              <a:rPr lang="de-DE" dirty="0"/>
              <a:t>Top</a:t>
            </a:r>
            <a:r>
              <a:rPr lang="de-DE" baseline="0" dirty="0"/>
              <a:t> right: Backup to locally attached device vs. remote device via Media Server. Many to one.</a:t>
            </a:r>
          </a:p>
          <a:p>
            <a:r>
              <a:rPr lang="de-DE" baseline="0" dirty="0"/>
              <a:t>Bottom right: Consolidation of outdated media to current media. Migration between vendors.</a:t>
            </a:r>
            <a:endParaRPr lang="de-DE" dirty="0"/>
          </a:p>
        </p:txBody>
      </p:sp>
      <p:sp>
        <p:nvSpPr>
          <p:cNvPr id="4" name="Slide Number Placeholder 3"/>
          <p:cNvSpPr>
            <a:spLocks noGrp="1"/>
          </p:cNvSpPr>
          <p:nvPr>
            <p:ph type="sldNum" sz="quarter" idx="10"/>
          </p:nvPr>
        </p:nvSpPr>
        <p:spPr/>
        <p:txBody>
          <a:bodyPr/>
          <a:lstStyle/>
          <a:p>
            <a:fld id="{EF956D5C-5EF9-4233-82C8-1D8C4F6E2EDC}" type="slidenum">
              <a:rPr lang="en-US" smtClean="0"/>
              <a:t>42</a:t>
            </a:fld>
            <a:endParaRPr lang="en-US" dirty="0"/>
          </a:p>
        </p:txBody>
      </p:sp>
    </p:spTree>
    <p:extLst>
      <p:ext uri="{BB962C8B-B14F-4D97-AF65-F5344CB8AC3E}">
        <p14:creationId xmlns:p14="http://schemas.microsoft.com/office/powerpoint/2010/main" val="162590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70000" lnSpcReduction="20000"/>
          </a:bodyPr>
          <a:lstStyle/>
          <a:p>
            <a:r>
              <a:rPr lang="en-US" dirty="0"/>
              <a:t>Federated deduplicati</a:t>
            </a:r>
            <a:r>
              <a:rPr lang="en-US" baseline="0" dirty="0"/>
              <a:t>on means a few things:</a:t>
            </a:r>
          </a:p>
          <a:p>
            <a:endParaRPr lang="en-US" baseline="0" dirty="0"/>
          </a:p>
          <a:p>
            <a:r>
              <a:rPr lang="en-US" baseline="0" dirty="0"/>
              <a:t>It’s the same deduplication engine across our portfolio - data written to one StoreOnce appliance (physical or virtual) can replicate data to another StoreOnce appliance without rehydrating the data.</a:t>
            </a:r>
          </a:p>
          <a:p>
            <a:endParaRPr lang="en-US" baseline="0" dirty="0"/>
          </a:p>
          <a:p>
            <a:r>
              <a:rPr lang="en-US" baseline="0" dirty="0"/>
              <a:t>It also means that we can enhance the capabilities of deduplication by extending the participation in the process from the StoreOnce appliance to the backup server and even to the application source, using Catalyst, our HPE developed API, which allows us to interact more intelligently with backup applications as well as extend the capabilities of deduplication throughout the backup process.</a:t>
            </a:r>
          </a:p>
          <a:p>
            <a:endParaRPr lang="en-US" baseline="0" dirty="0"/>
          </a:p>
          <a:p>
            <a:r>
              <a:rPr lang="en-US" baseline="0" dirty="0"/>
              <a:t>Here are three examples of how we can extend deduplication throughout the process, greatly reducing the amount of data being transmitted from source to target:</a:t>
            </a:r>
          </a:p>
          <a:p>
            <a:endParaRPr lang="en-US" baseline="0" dirty="0"/>
          </a:p>
          <a:p>
            <a:r>
              <a:rPr lang="en-US" baseline="0" dirty="0"/>
              <a:t>In the first example, we enable the application source to take part in the deduplication process.  This allows only unique blocks of data to be sent from the host to the target.</a:t>
            </a:r>
          </a:p>
          <a:p>
            <a:endParaRPr lang="en-US" baseline="0" dirty="0"/>
          </a:p>
          <a:p>
            <a:r>
              <a:rPr lang="en-US" baseline="0" dirty="0"/>
              <a:t>Where resources may be limited, the backup server can participate in the deduplication process, so traffic between the backup server and the StoreOnce target is optimized.</a:t>
            </a:r>
          </a:p>
          <a:p>
            <a:endParaRPr lang="en-US" baseline="0" dirty="0"/>
          </a:p>
          <a:p>
            <a:r>
              <a:rPr lang="en-US" baseline="0" dirty="0"/>
              <a:t>In either case, there is little overhead required to have the application source or the backup server take part: they are essentially calculating a hash value on a given set of data and inquiring with the target appliance as to whether that data already resides there. If so, the data is not sent across the wire; a reference is simply created to maintain the structure of the data for recovery purposes. Datasets whose patterns do not yet reside on the appliance are sent. In this fashion, it is possible to greatly reduce the amount of data traversing the network while requiring minimal resources on the application source or backup server. The closer to the application source that this is performed, the greater the reduction in network bandwidth requirements. </a:t>
            </a:r>
          </a:p>
          <a:p>
            <a:endParaRPr lang="en-US" baseline="0" dirty="0"/>
          </a:p>
          <a:p>
            <a:r>
              <a:rPr lang="en-US" baseline="0" dirty="0"/>
              <a:t>In the final example, the StoreOnce appliance itself performs all of the deduplication as the data is received, upon ingest. As a purpose built appliance, we design StoreOnce appliances with this functionality in mind. Distributing the deduplication process to the backup server and application source simply allows us to reduce the network bandwidth requirements and reduce the amount of time required to complete the backup job—it’s a way for customers to enable greater functionality and efficiency.</a:t>
            </a:r>
          </a:p>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43</a:t>
            </a:fld>
            <a:endParaRPr lang="en-GB" dirty="0"/>
          </a:p>
        </p:txBody>
      </p:sp>
    </p:spTree>
    <p:extLst>
      <p:ext uri="{BB962C8B-B14F-4D97-AF65-F5344CB8AC3E}">
        <p14:creationId xmlns:p14="http://schemas.microsoft.com/office/powerpoint/2010/main" val="3029241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de-DE" dirty="0"/>
              <a:t>Animated</a:t>
            </a:r>
          </a:p>
          <a:p>
            <a:pPr marL="228600" indent="-228600">
              <a:buAutoNum type="arabicPeriod"/>
            </a:pPr>
            <a:r>
              <a:rPr lang="de-DE" baseline="0" dirty="0"/>
              <a:t>Backup to a local dedupe VTL (StoreOnce or Data Domain</a:t>
            </a:r>
          </a:p>
          <a:p>
            <a:pPr marL="228600" indent="-228600">
              <a:buAutoNum type="arabicPeriod"/>
            </a:pPr>
            <a:r>
              <a:rPr lang="de-DE" baseline="0" dirty="0"/>
              <a:t>replication to remote site</a:t>
            </a:r>
          </a:p>
          <a:p>
            <a:pPr marL="228600" indent="-228600">
              <a:buAutoNum type="arabicPeriod"/>
            </a:pPr>
            <a:r>
              <a:rPr lang="de-DE" baseline="0" dirty="0"/>
              <a:t>Import of backup data at remote site into seperate Cell Manager</a:t>
            </a:r>
          </a:p>
          <a:p>
            <a:pPr marL="228600" indent="-228600">
              <a:buAutoNum type="arabicPeriod"/>
            </a:pPr>
            <a:r>
              <a:rPr lang="de-DE" baseline="0" dirty="0"/>
              <a:t>Possibility to offload to "archive" or to restore to various places.</a:t>
            </a: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58411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Animated</a:t>
            </a:r>
          </a:p>
          <a:p>
            <a:r>
              <a:rPr lang="de-DE" dirty="0"/>
              <a:t>DP is</a:t>
            </a:r>
            <a:r>
              <a:rPr lang="de-DE" baseline="0" dirty="0"/>
              <a:t> doing NDMP backups for quite a while. First approach was to backup to locally attached backup devices connected by SCSI or FC SAN with the 2-Way NDMP approach.</a:t>
            </a:r>
          </a:p>
          <a:p>
            <a:r>
              <a:rPr lang="de-DE" baseline="0" dirty="0"/>
              <a:t>Many infrastructure combinations are now supported using the 3-Way approach where the Media Agent (MA)</a:t>
            </a:r>
          </a:p>
          <a:p>
            <a:r>
              <a:rPr lang="de-DE" baseline="0" dirty="0"/>
              <a:t>plays the role of an active NDMP manager to stream data to etwork connected devices. See support matrix.</a:t>
            </a:r>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015690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Animated:</a:t>
            </a:r>
          </a:p>
          <a:p>
            <a:r>
              <a:rPr lang="de-DE" dirty="0"/>
              <a:t>Data Protector at</a:t>
            </a:r>
            <a:r>
              <a:rPr lang="de-DE" baseline="0" dirty="0"/>
              <a:t> the top, orchestrating all events</a:t>
            </a:r>
          </a:p>
          <a:p>
            <a:r>
              <a:rPr lang="de-DE" baseline="0" dirty="0"/>
              <a:t>Workloads in the middle, DP talks through dozends of APIs and Agents with them</a:t>
            </a:r>
          </a:p>
          <a:p>
            <a:r>
              <a:rPr lang="de-DE" baseline="0" dirty="0"/>
              <a:t>Infrastructure at a base-line. Here's where data is protected and stored. Moved around easily.</a:t>
            </a:r>
          </a:p>
          <a:p>
            <a:r>
              <a:rPr lang="de-DE" baseline="0" dirty="0"/>
              <a:t>Backup Navigator giving you complex and dynamic reports, analyses your backup strategy and SLA's</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a:t>
            </a:fld>
            <a:endParaRPr lang="en-US" dirty="0"/>
          </a:p>
        </p:txBody>
      </p:sp>
    </p:spTree>
    <p:extLst>
      <p:ext uri="{BB962C8B-B14F-4D97-AF65-F5344CB8AC3E}">
        <p14:creationId xmlns:p14="http://schemas.microsoft.com/office/powerpoint/2010/main" val="2333980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46</a:t>
            </a:fld>
            <a:endParaRPr lang="en-US" dirty="0"/>
          </a:p>
        </p:txBody>
      </p:sp>
    </p:spTree>
    <p:extLst>
      <p:ext uri="{BB962C8B-B14F-4D97-AF65-F5344CB8AC3E}">
        <p14:creationId xmlns:p14="http://schemas.microsoft.com/office/powerpoint/2010/main" val="2945128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is mainly about Disk System Snapshots and Backup</a:t>
            </a:r>
            <a:r>
              <a:rPr lang="de-DE" baseline="0" dirty="0"/>
              <a:t> devices</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47</a:t>
            </a:fld>
            <a:endParaRPr lang="en-US" dirty="0"/>
          </a:p>
        </p:txBody>
      </p:sp>
    </p:spTree>
    <p:extLst>
      <p:ext uri="{BB962C8B-B14F-4D97-AF65-F5344CB8AC3E}">
        <p14:creationId xmlns:p14="http://schemas.microsoft.com/office/powerpoint/2010/main" val="1649302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800"/>
              </a:spcAft>
            </a:pPr>
            <a:endParaRPr lang="en-US" sz="1200" dirty="0">
              <a:latin typeface="Calibri" panose="020F0502020204030204" pitchFamily="34" charset="0"/>
              <a:cs typeface="Calibri" panose="020F0502020204030204" pitchFamily="34" charset="0"/>
            </a:endParaRPr>
          </a:p>
          <a:p>
            <a:pPr marL="171450" marR="0" lvl="0" indent="-171450" algn="l" defTabSz="914377"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Wizard-driven Enhanced Automated Disaster Recovery provides backup of application data as well as system data including operating system files, drivers, and files required for the initial boot process.</a:t>
            </a:r>
            <a:r>
              <a:rPr lang="en-US" sz="1200" baseline="0" dirty="0">
                <a:latin typeface="Calibri" panose="020F0502020204030204" pitchFamily="34" charset="0"/>
                <a:cs typeface="Calibri" panose="020F0502020204030204" pitchFamily="34" charset="0"/>
              </a:rPr>
              <a:t> </a:t>
            </a:r>
            <a:r>
              <a:rPr lang="en-US" sz="1200" b="0" i="0" u="none" strike="noStrike" kern="1200" baseline="0" dirty="0">
                <a:solidFill>
                  <a:schemeClr val="tx1"/>
                </a:solidFill>
                <a:latin typeface="+mn-lt"/>
                <a:ea typeface="+mn-ea"/>
                <a:cs typeface="+mn-cs"/>
              </a:rPr>
              <a:t>Enabled with a simple check box in the Data Protection GUI, EADR includes the necessary image information in full backups for a full system recovery. Disaster recovery images can be created from any existing file system or image backup including object copies, without needing to create a separate special backup for system recovery. </a:t>
            </a:r>
            <a:endParaRPr lang="en-US" sz="1200" dirty="0">
              <a:latin typeface="Calibri" panose="020F0502020204030204" pitchFamily="34" charset="0"/>
              <a:cs typeface="Calibri" panose="020F0502020204030204" pitchFamily="34" charset="0"/>
            </a:endParaRPr>
          </a:p>
          <a:p>
            <a:pPr marL="171450" indent="-171450">
              <a:spcAft>
                <a:spcPts val="1800"/>
              </a:spcAft>
              <a:buFont typeface="Arial" panose="020B0604020202020204" pitchFamily="34" charset="0"/>
              <a:buChar char="•"/>
            </a:pPr>
            <a:r>
              <a:rPr lang="en-US" sz="1200" b="0" i="0" u="none" strike="noStrike" kern="1200" baseline="0" dirty="0">
                <a:solidFill>
                  <a:schemeClr val="tx1"/>
                </a:solidFill>
                <a:latin typeface="+mn-lt"/>
                <a:ea typeface="+mn-ea"/>
                <a:cs typeface="+mn-cs"/>
              </a:rPr>
              <a:t>Automated DR: Centralized bare-metal recovery from physical to physical, physical to virtual, virtual to virtual, and virtual to physical from any backup set at no additional cost. 	</a:t>
            </a:r>
          </a:p>
          <a:p>
            <a:r>
              <a:rPr lang="en-US" sz="1200" b="0" i="0" u="none" strike="noStrike" kern="1200" baseline="0" dirty="0">
                <a:solidFill>
                  <a:schemeClr val="tx1"/>
                </a:solidFill>
                <a:latin typeface="+mn-lt"/>
                <a:ea typeface="+mn-ea"/>
                <a:cs typeface="+mn-cs"/>
              </a:rPr>
              <a:t> </a:t>
            </a:r>
          </a:p>
          <a:p>
            <a:endParaRPr lang="de-DE" dirty="0"/>
          </a:p>
          <a:p>
            <a:r>
              <a:rPr lang="en-US" dirty="0"/>
              <a:t> </a:t>
            </a:r>
          </a:p>
        </p:txBody>
      </p:sp>
      <p:sp>
        <p:nvSpPr>
          <p:cNvPr id="4" name="Slide Number Placeholder 3"/>
          <p:cNvSpPr>
            <a:spLocks noGrp="1"/>
          </p:cNvSpPr>
          <p:nvPr>
            <p:ph type="sldNum" sz="quarter" idx="10"/>
          </p:nvPr>
        </p:nvSpPr>
        <p:spPr/>
        <p:txBody>
          <a:bodyPr/>
          <a:lstStyle/>
          <a:p>
            <a:fld id="{EF956D5C-5EF9-4233-82C8-1D8C4F6E2EDC}" type="slidenum">
              <a:rPr lang="en-US" smtClean="0"/>
              <a:t>48</a:t>
            </a:fld>
            <a:endParaRPr lang="en-US" dirty="0"/>
          </a:p>
        </p:txBody>
      </p:sp>
    </p:spTree>
    <p:extLst>
      <p:ext uri="{BB962C8B-B14F-4D97-AF65-F5344CB8AC3E}">
        <p14:creationId xmlns:p14="http://schemas.microsoft.com/office/powerpoint/2010/main" val="1658617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ea typeface="Roboto Light" charset="0"/>
                <a:cs typeface="Roboto Light" charset="0"/>
              </a:rPr>
              <a:t>This is the Dashboard view of Backup Navigator.</a:t>
            </a:r>
            <a:r>
              <a:rPr lang="en-US" sz="1200" baseline="0" dirty="0">
                <a:latin typeface="+mn-lt"/>
                <a:ea typeface="Roboto Light" charset="0"/>
                <a:cs typeface="Roboto Light" charset="0"/>
              </a:rPr>
              <a:t> It highlights important information in one overview, like current success rate, RPO/RTO info, service availability …</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51</a:t>
            </a:fld>
            <a:endParaRPr lang="en-US" dirty="0"/>
          </a:p>
        </p:txBody>
      </p:sp>
    </p:spTree>
    <p:extLst>
      <p:ext uri="{BB962C8B-B14F-4D97-AF65-F5344CB8AC3E}">
        <p14:creationId xmlns:p14="http://schemas.microsoft.com/office/powerpoint/2010/main" val="785687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latin typeface="+mn-lt"/>
              </a:rPr>
              <a:t>This</a:t>
            </a:r>
            <a:r>
              <a:rPr lang="de-DE" sz="1200" baseline="0" dirty="0">
                <a:latin typeface="+mn-lt"/>
              </a:rPr>
              <a:t> application overview is perfect to show what the individual RPO/RTO ooks like per backups done. Customers can assign categories to reflect their own needs and to catch systems which are out of spec very fast.</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52</a:t>
            </a:fld>
            <a:endParaRPr lang="en-US" dirty="0"/>
          </a:p>
        </p:txBody>
      </p:sp>
    </p:spTree>
    <p:extLst>
      <p:ext uri="{BB962C8B-B14F-4D97-AF65-F5344CB8AC3E}">
        <p14:creationId xmlns:p14="http://schemas.microsoft.com/office/powerpoint/2010/main" val="1118499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53</a:t>
            </a:fld>
            <a:endParaRPr lang="en-US" dirty="0"/>
          </a:p>
        </p:txBody>
      </p:sp>
    </p:spTree>
    <p:extLst>
      <p:ext uri="{BB962C8B-B14F-4D97-AF65-F5344CB8AC3E}">
        <p14:creationId xmlns:p14="http://schemas.microsoft.com/office/powerpoint/2010/main" val="2382606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Plug-In</a:t>
            </a:r>
            <a:r>
              <a:rPr lang="de-DE" baseline="0" dirty="0"/>
              <a:t> for MS SCOM Server is available as separate license or included in DP Suite offerings.</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54</a:t>
            </a:fld>
            <a:endParaRPr lang="en-US" dirty="0"/>
          </a:p>
        </p:txBody>
      </p:sp>
    </p:spTree>
    <p:extLst>
      <p:ext uri="{BB962C8B-B14F-4D97-AF65-F5344CB8AC3E}">
        <p14:creationId xmlns:p14="http://schemas.microsoft.com/office/powerpoint/2010/main" val="3205051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Visualizing</a:t>
            </a:r>
            <a:r>
              <a:rPr lang="en-US" baseline="0" dirty="0"/>
              <a:t> data and using it in right context is invaluable. </a:t>
            </a:r>
          </a:p>
          <a:p>
            <a:r>
              <a:rPr lang="en-US" baseline="0" dirty="0"/>
              <a:t>Today we present to you how we internally monitor one of our distributed Data Protector environment with Business Value Dashboard. </a:t>
            </a:r>
          </a:p>
          <a:p>
            <a:endParaRPr lang="en-US" baseline="0" dirty="0"/>
          </a:p>
          <a:p>
            <a:r>
              <a:rPr lang="en-US" baseline="0" dirty="0"/>
              <a:t>There are multiple Cell Managers geographically distributed with thousands of objects. This dashboard shows exactly what you want to know at a glance.</a:t>
            </a:r>
          </a:p>
          <a:p>
            <a:endParaRPr lang="en-US" baseline="0" dirty="0"/>
          </a:p>
          <a:p>
            <a:r>
              <a:rPr lang="en-US" baseline="0" dirty="0"/>
              <a:t>What you see here is just one representation of how your environmental data can be visualized. The dashboards is customizable. </a:t>
            </a:r>
          </a:p>
          <a:p>
            <a:endParaRPr lang="en-US" baseline="0" dirty="0"/>
          </a:p>
          <a:p>
            <a:r>
              <a:rPr lang="en-US" baseline="0" dirty="0"/>
              <a:t>This Dashboard also offers drill down section </a:t>
            </a:r>
          </a:p>
        </p:txBody>
      </p:sp>
      <p:sp>
        <p:nvSpPr>
          <p:cNvPr id="4" name="Slide Number Placeholder 3"/>
          <p:cNvSpPr>
            <a:spLocks noGrp="1"/>
          </p:cNvSpPr>
          <p:nvPr>
            <p:ph type="sldNum" sz="quarter" idx="10"/>
          </p:nvPr>
        </p:nvSpPr>
        <p:spPr/>
        <p:txBody>
          <a:bodyPr/>
          <a:lstStyle/>
          <a:p>
            <a:fld id="{EF956D5C-5EF9-4233-82C8-1D8C4F6E2EDC}" type="slidenum">
              <a:rPr lang="en-US" smtClean="0"/>
              <a:t>55</a:t>
            </a:fld>
            <a:endParaRPr lang="en-US" dirty="0"/>
          </a:p>
        </p:txBody>
      </p:sp>
    </p:spTree>
    <p:extLst>
      <p:ext uri="{BB962C8B-B14F-4D97-AF65-F5344CB8AC3E}">
        <p14:creationId xmlns:p14="http://schemas.microsoft.com/office/powerpoint/2010/main" val="4242853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56</a:t>
            </a:fld>
            <a:endParaRPr lang="en-US" dirty="0"/>
          </a:p>
        </p:txBody>
      </p:sp>
    </p:spTree>
    <p:extLst>
      <p:ext uri="{BB962C8B-B14F-4D97-AF65-F5344CB8AC3E}">
        <p14:creationId xmlns:p14="http://schemas.microsoft.com/office/powerpoint/2010/main" val="470669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Built-in security model helps lower the risk of data loss with enterprise grade security </a:t>
            </a:r>
            <a:endParaRPr lang="en-US" dirty="0"/>
          </a:p>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baseline="0" dirty="0"/>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Data Protector has a centralized approach which is based on two premises:</a:t>
            </a:r>
          </a:p>
          <a:p>
            <a:pPr marL="628639" lvl="1" indent="-171450">
              <a:buFont typeface="Arial" panose="020B0604020202020204" pitchFamily="34" charset="0"/>
              <a:buChar char="•"/>
            </a:pPr>
            <a:r>
              <a:rPr lang="de-DE" dirty="0"/>
              <a:t>Secure communication</a:t>
            </a:r>
            <a:r>
              <a:rPr lang="de-DE" baseline="0" dirty="0"/>
              <a:t> between the members </a:t>
            </a:r>
          </a:p>
          <a:p>
            <a:pPr marL="1085827" lvl="2" indent="-171450">
              <a:buFont typeface="Arial" panose="020B0604020202020204" pitchFamily="34" charset="0"/>
              <a:buChar char="•"/>
            </a:pPr>
            <a:r>
              <a:rPr lang="de-DE" baseline="0" dirty="0"/>
              <a:t>Close all comms gaps and security gaps between all members</a:t>
            </a:r>
          </a:p>
          <a:p>
            <a:pPr marL="1085827" lvl="2" indent="-171450">
              <a:buFont typeface="Arial" panose="020B0604020202020204" pitchFamily="34" charset="0"/>
              <a:buChar char="•"/>
            </a:pPr>
            <a:r>
              <a:rPr lang="de-DE" baseline="0" dirty="0"/>
              <a:t>Use latest security protocols to lock down communication bet members in the backup cell; can‘t sneek in and steel data</a:t>
            </a:r>
          </a:p>
          <a:p>
            <a:pPr marL="1085827" lvl="2" indent="-171450">
              <a:buFont typeface="Arial" panose="020B0604020202020204" pitchFamily="34" charset="0"/>
              <a:buChar char="•"/>
            </a:pPr>
            <a:r>
              <a:rPr lang="de-DE" baseline="0" dirty="0"/>
              <a:t>When scripts created, it can harm the system; lead to a security leek</a:t>
            </a:r>
          </a:p>
          <a:p>
            <a:pPr marL="628639" lvl="1" indent="-171450">
              <a:buFont typeface="Arial" panose="020B0604020202020204" pitchFamily="34" charset="0"/>
              <a:buChar char="•"/>
            </a:pPr>
            <a:r>
              <a:rPr lang="de-DE" baseline="0" dirty="0"/>
              <a:t>Centralized command exection  </a:t>
            </a:r>
          </a:p>
          <a:p>
            <a:pPr marL="1085827" lvl="2" indent="-171450">
              <a:buFont typeface="Arial" panose="020B0604020202020204" pitchFamily="34" charset="0"/>
              <a:buChar char="•"/>
            </a:pPr>
            <a:r>
              <a:rPr lang="de-DE" baseline="0" dirty="0"/>
              <a:t>Any command execution is validated and approved by Cell Manager</a:t>
            </a:r>
          </a:p>
          <a:p>
            <a:pPr marL="1085827" lvl="2" indent="-171450">
              <a:buFont typeface="Arial" panose="020B0604020202020204" pitchFamily="34" charset="0"/>
              <a:buChar char="•"/>
            </a:pPr>
            <a:r>
              <a:rPr lang="de-DE" baseline="0" dirty="0"/>
              <a:t>Protect against viruses, ransomware; attacs from the outside</a:t>
            </a:r>
          </a:p>
          <a:p>
            <a:pPr marL="0" indent="0">
              <a:buFont typeface="Arial" panose="020B0604020202020204" pitchFamily="34" charset="0"/>
              <a:buNone/>
            </a:pPr>
            <a:endParaRPr lang="de-DE" dirty="0"/>
          </a:p>
          <a:p>
            <a:pPr marL="0" indent="0">
              <a:buNone/>
            </a:pPr>
            <a:r>
              <a:rPr lang="en-US" sz="1600" dirty="0"/>
              <a:t>A new ‘secure communication model enables </a:t>
            </a:r>
            <a:r>
              <a:rPr lang="en-US" sz="1600" u="sng" dirty="0"/>
              <a:t>a highly secure, reliable environment with low overhead</a:t>
            </a:r>
            <a:r>
              <a:rPr lang="en-US" sz="1600" dirty="0"/>
              <a:t>. Features include:  </a:t>
            </a:r>
          </a:p>
          <a:p>
            <a:pPr lvl="1">
              <a:buFont typeface="Arial" panose="020B0604020202020204" pitchFamily="34" charset="0"/>
              <a:buChar char="•"/>
            </a:pPr>
            <a:r>
              <a:rPr lang="en-US" b="1" dirty="0"/>
              <a:t>Secure Peering</a:t>
            </a:r>
            <a:r>
              <a:rPr lang="en-US" dirty="0"/>
              <a:t>: The Cell Manager can’t communicate to the Installation Server and vice versa until specific commands are entered and the fingerprints of each are verified, which configures ‘secure peering’.</a:t>
            </a:r>
          </a:p>
          <a:p>
            <a:pPr lvl="1">
              <a:buFont typeface="Arial" panose="020B0604020202020204" pitchFamily="34" charset="0"/>
              <a:buChar char="•"/>
            </a:pPr>
            <a:r>
              <a:rPr lang="en-US" b="1" dirty="0"/>
              <a:t>Centralized Command Execution: </a:t>
            </a:r>
            <a:r>
              <a:rPr lang="en-US" dirty="0"/>
              <a:t>No command, script or instructions are allowed to be sent to the INET process running on any of the DP clients other than the Cell Manager.</a:t>
            </a:r>
          </a:p>
          <a:p>
            <a:pPr lvl="1">
              <a:buFont typeface="Arial" panose="020B0604020202020204" pitchFamily="34" charset="0"/>
              <a:buChar char="•"/>
            </a:pPr>
            <a:r>
              <a:rPr lang="en-US" b="1" dirty="0"/>
              <a:t>Network Port Consolidation</a:t>
            </a:r>
            <a:r>
              <a:rPr lang="en-US" dirty="0"/>
              <a:t>: DP 9.09 consolidated the number of ports from thousands to 3. DP 10.00 moved from port ‘5555’ to DP’s own, IANA (Internet Assigned Numbers Authority) registered port of ‘5565’. </a:t>
            </a:r>
          </a:p>
          <a:p>
            <a:pPr lvl="1">
              <a:buFont typeface="Arial" panose="020B0604020202020204" pitchFamily="34" charset="0"/>
              <a:buChar char="•"/>
            </a:pPr>
            <a:r>
              <a:rPr lang="en-US" b="1" dirty="0"/>
              <a:t>Push Installation Hardening (Linux/Unix/Windows):</a:t>
            </a:r>
            <a:r>
              <a:rPr lang="en-US" dirty="0"/>
              <a:t> For Linux, DP uses ssh as the default mechanism to send and install software on new clients. For Windows server and client request SMB signing. </a:t>
            </a:r>
            <a:endParaRPr lang="en-US" b="1" dirty="0"/>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58</a:t>
            </a:fld>
            <a:endParaRPr lang="en-US" dirty="0"/>
          </a:p>
        </p:txBody>
      </p:sp>
    </p:spTree>
    <p:extLst>
      <p:ext uri="{BB962C8B-B14F-4D97-AF65-F5344CB8AC3E}">
        <p14:creationId xmlns:p14="http://schemas.microsoft.com/office/powerpoint/2010/main" val="82003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Three</a:t>
            </a:r>
            <a:r>
              <a:rPr lang="de-DE" baseline="0" dirty="0"/>
              <a:t> major ways to comunicate with a Cell Manager. </a:t>
            </a:r>
          </a:p>
          <a:p>
            <a:pPr marL="0" marR="0" lvl="0" indent="0" algn="l" defTabSz="914377" rtl="0" eaLnBrk="1" fontAlgn="auto" latinLnBrk="0" hangingPunct="1">
              <a:lnSpc>
                <a:spcPct val="100000"/>
              </a:lnSpc>
              <a:spcBef>
                <a:spcPts val="0"/>
              </a:spcBef>
              <a:spcAft>
                <a:spcPts val="0"/>
              </a:spcAft>
              <a:buClrTx/>
              <a:buSzTx/>
              <a:buFontTx/>
              <a:buNone/>
              <a:tabLst/>
              <a:defRPr/>
            </a:pPr>
            <a:r>
              <a:rPr lang="de-DE" sz="1200" dirty="0"/>
              <a:t>Web access allows for dashboard</a:t>
            </a:r>
            <a:r>
              <a:rPr lang="de-DE" sz="1200" baseline="0" dirty="0"/>
              <a:t> </a:t>
            </a:r>
            <a:r>
              <a:rPr lang="de-DE" sz="1200" dirty="0"/>
              <a:t>overview or enterprise grade schedule overview</a:t>
            </a:r>
          </a:p>
          <a:p>
            <a:pPr marL="0" marR="0" lvl="0" indent="0" algn="l" defTabSz="914377" rtl="0" eaLnBrk="1" fontAlgn="auto" latinLnBrk="0" hangingPunct="1">
              <a:lnSpc>
                <a:spcPct val="100000"/>
              </a:lnSpc>
              <a:spcBef>
                <a:spcPts val="0"/>
              </a:spcBef>
              <a:spcAft>
                <a:spcPts val="0"/>
              </a:spcAft>
              <a:buClrTx/>
              <a:buSzTx/>
              <a:buFontTx/>
              <a:buNone/>
              <a:tabLst/>
              <a:defRPr/>
            </a:pPr>
            <a:r>
              <a:rPr lang="de-DE" sz="1200" dirty="0"/>
              <a:t>The</a:t>
            </a:r>
            <a:r>
              <a:rPr lang="de-DE" sz="1200" baseline="0" dirty="0"/>
              <a:t> REST API can be used by service providers to create BaaS approaches</a:t>
            </a:r>
          </a:p>
          <a:p>
            <a:pPr marL="0" marR="0" lvl="0" indent="0" algn="l" defTabSz="914377" rtl="0" eaLnBrk="1" fontAlgn="auto" latinLnBrk="0" hangingPunct="1">
              <a:lnSpc>
                <a:spcPct val="100000"/>
              </a:lnSpc>
              <a:spcBef>
                <a:spcPts val="0"/>
              </a:spcBef>
              <a:spcAft>
                <a:spcPts val="0"/>
              </a:spcAft>
              <a:buClrTx/>
              <a:buSzTx/>
              <a:buFontTx/>
              <a:buNone/>
              <a:tabLst/>
              <a:defRPr/>
            </a:pPr>
            <a:r>
              <a:rPr lang="de-DE" sz="1200" baseline="0" dirty="0"/>
              <a:t>New with DP 2019.05 (aka DP 10.40): Dashboard is now using Chromium for better performance</a:t>
            </a:r>
            <a:endParaRPr lang="en-US" sz="1200" dirty="0"/>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a:t>
            </a:fld>
            <a:endParaRPr lang="en-US" dirty="0"/>
          </a:p>
        </p:txBody>
      </p:sp>
    </p:spTree>
    <p:extLst>
      <p:ext uri="{BB962C8B-B14F-4D97-AF65-F5344CB8AC3E}">
        <p14:creationId xmlns:p14="http://schemas.microsoft.com/office/powerpoint/2010/main" val="2149588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latin typeface="Metric-Light"/>
              </a:rPr>
              <a:t>The above</a:t>
            </a:r>
            <a:r>
              <a:rPr lang="en-US" baseline="0" dirty="0">
                <a:latin typeface="Metric-Light"/>
              </a:rPr>
              <a:t> items qualify for Common Criteria certification in preparation</a:t>
            </a:r>
            <a:endParaRPr lang="en-US" dirty="0">
              <a:latin typeface="Metric-Light"/>
            </a:endParaRPr>
          </a:p>
        </p:txBody>
      </p:sp>
      <p:sp>
        <p:nvSpPr>
          <p:cNvPr id="4" name="Slide Number Placeholder 3"/>
          <p:cNvSpPr>
            <a:spLocks noGrp="1"/>
          </p:cNvSpPr>
          <p:nvPr>
            <p:ph type="sldNum" sz="quarter" idx="10"/>
          </p:nvPr>
        </p:nvSpPr>
        <p:spPr/>
        <p:txBody>
          <a:bodyPr/>
          <a:lstStyle/>
          <a:p>
            <a:fld id="{EF956D5C-5EF9-4233-82C8-1D8C4F6E2EDC}" type="slidenum">
              <a:rPr lang="en-US" smtClean="0"/>
              <a:t>59</a:t>
            </a:fld>
            <a:endParaRPr lang="en-US"/>
          </a:p>
        </p:txBody>
      </p:sp>
    </p:spTree>
    <p:extLst>
      <p:ext uri="{BB962C8B-B14F-4D97-AF65-F5344CB8AC3E}">
        <p14:creationId xmlns:p14="http://schemas.microsoft.com/office/powerpoint/2010/main" val="32008233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sz="1200" dirty="0">
                <a:ea typeface="Roboto Light" charset="0"/>
                <a:cs typeface="Roboto Light" charset="0"/>
              </a:rPr>
              <a:t>F</a:t>
            </a:r>
            <a:r>
              <a:rPr lang="de-DE" sz="1200" dirty="0">
                <a:latin typeface="+mn-lt"/>
                <a:ea typeface="Roboto Light" charset="0"/>
                <a:cs typeface="Roboto Light" charset="0"/>
              </a:rPr>
              <a:t>or more </a:t>
            </a:r>
            <a:r>
              <a:rPr lang="de-DE" sz="1200" dirty="0">
                <a:ea typeface="Roboto Light" charset="0"/>
                <a:cs typeface="Roboto Light" charset="0"/>
              </a:rPr>
              <a:t>infomation: </a:t>
            </a:r>
            <a:r>
              <a:rPr lang="de-DE" sz="1200" dirty="0">
                <a:ea typeface="Roboto Light" charset="0"/>
                <a:cs typeface="Roboto Light" charset="0"/>
                <a:hlinkClick r:id="rId3"/>
              </a:rPr>
              <a:t>https://software.microfocus.com/en-us/products/operations-orchestration-it-process-automation/overview</a:t>
            </a:r>
            <a:endParaRPr lang="de-DE" sz="1200" dirty="0">
              <a:ea typeface="Roboto Light" charset="0"/>
              <a:cs typeface="Roboto Light"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lang="en-US" dirty="0">
              <a:latin typeface="Metric-Light"/>
            </a:endParaRPr>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675428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OO is a workflow</a:t>
            </a:r>
            <a:r>
              <a:rPr lang="de-DE" baseline="0" dirty="0"/>
              <a:t> manager that lets you automate repetitive and compley tasks. It can be used to deploy Data Protector agents and integrations as well as taking care of prerequisites and system settings (like checking for </a:t>
            </a:r>
          </a:p>
          <a:p>
            <a:r>
              <a:rPr lang="de-DE" baseline="0" dirty="0"/>
              <a:t>network name resolution). Some basic DP workflows exist and a availble for download on the Micro Focus Marketplace.</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0256682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These</a:t>
            </a:r>
            <a:r>
              <a:rPr lang="de-DE" baseline="0" dirty="0"/>
              <a:t> two slides are the overview of workflow design and also runtime output of a workflow. In this example is lists DP clients and components installed.</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240039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backup circle</a:t>
            </a:r>
            <a:r>
              <a:rPr lang="de-DE" baseline="0" dirty="0"/>
              <a:t> of life ;-)</a:t>
            </a:r>
          </a:p>
          <a:p>
            <a:r>
              <a:rPr lang="de-DE" baseline="0" dirty="0"/>
              <a:t>Start deploying the solution</a:t>
            </a:r>
          </a:p>
          <a:p>
            <a:r>
              <a:rPr lang="de-DE" baseline="0" dirty="0"/>
              <a:t>Check how your deployment is doing</a:t>
            </a:r>
          </a:p>
          <a:p>
            <a:r>
              <a:rPr lang="de-DE" baseline="0" dirty="0"/>
              <a:t>Optimize based in the analysis you're got</a:t>
            </a:r>
          </a:p>
          <a:p>
            <a:r>
              <a:rPr lang="de-DE" baseline="0"/>
              <a:t>Check again to validate improvments</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65</a:t>
            </a:fld>
            <a:endParaRPr lang="en-US" dirty="0"/>
          </a:p>
        </p:txBody>
      </p:sp>
    </p:spTree>
    <p:extLst>
      <p:ext uri="{BB962C8B-B14F-4D97-AF65-F5344CB8AC3E}">
        <p14:creationId xmlns:p14="http://schemas.microsoft.com/office/powerpoint/2010/main" val="30938002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OO – annoucend with Data Protector</a:t>
            </a:r>
            <a:r>
              <a:rPr lang="de-DE" sz="1200" kern="1200" baseline="0" dirty="0">
                <a:solidFill>
                  <a:schemeClr val="tx1"/>
                </a:solidFill>
                <a:effectLst/>
                <a:latin typeface="+mn-lt"/>
                <a:ea typeface="+mn-ea"/>
                <a:cs typeface="+mn-cs"/>
              </a:rPr>
              <a:t> 10.04</a:t>
            </a:r>
          </a:p>
          <a:p>
            <a:pPr marL="0" marR="0" lvl="0" indent="0" algn="l" defTabSz="914377" rtl="0" eaLnBrk="1" fontAlgn="auto" latinLnBrk="0" hangingPunct="1">
              <a:lnSpc>
                <a:spcPct val="100000"/>
              </a:lnSpc>
              <a:spcBef>
                <a:spcPts val="0"/>
              </a:spcBef>
              <a:spcAft>
                <a:spcPts val="0"/>
              </a:spcAft>
              <a:buClrTx/>
              <a:buSzTx/>
              <a:buFontTx/>
              <a:buNone/>
              <a:tabLst/>
              <a:defRPr/>
            </a:pPr>
            <a:r>
              <a:rPr lang="de-DE" sz="1200" kern="1200" baseline="0" dirty="0">
                <a:solidFill>
                  <a:schemeClr val="tx1"/>
                </a:solidFill>
                <a:effectLst/>
                <a:latin typeface="+mn-lt"/>
                <a:ea typeface="+mn-ea"/>
                <a:cs typeface="+mn-cs"/>
              </a:rPr>
              <a:t>Our first Content Pack is available from ITOM Marketplace at </a:t>
            </a:r>
            <a:r>
              <a:rPr lang="de-DE" sz="1200" kern="1200" dirty="0">
                <a:solidFill>
                  <a:schemeClr val="tx1"/>
                </a:solidFill>
                <a:effectLst/>
                <a:latin typeface="+mn-lt"/>
                <a:ea typeface="+mn-ea"/>
                <a:cs typeface="+mn-cs"/>
              </a:rPr>
              <a:t>https://marketplace.microfocus.com/itom/content/oo-micro-focus-solutions-content</a:t>
            </a:r>
          </a:p>
          <a:p>
            <a:pPr marL="0" marR="0" lvl="0" indent="0" algn="l" defTabSz="914377"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kern="1200" dirty="0">
                <a:solidFill>
                  <a:schemeClr val="tx1"/>
                </a:solidFill>
                <a:effectLst/>
                <a:latin typeface="+mn-lt"/>
                <a:ea typeface="+mn-ea"/>
                <a:cs typeface="+mn-cs"/>
              </a:rPr>
              <a:t>Example</a:t>
            </a:r>
            <a:r>
              <a:rPr lang="de-DE" sz="1200" kern="1200" baseline="0" dirty="0">
                <a:solidFill>
                  <a:schemeClr val="tx1"/>
                </a:solidFill>
                <a:effectLst/>
                <a:latin typeface="+mn-lt"/>
                <a:ea typeface="+mn-ea"/>
                <a:cs typeface="+mn-cs"/>
              </a:rPr>
              <a:t> of a backup process. Traditional approach without OO will take approximately 15min/server. An automated process with OO will take a few seconds.</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kern="1200" baseline="0" dirty="0">
                <a:solidFill>
                  <a:schemeClr val="tx1"/>
                </a:solidFill>
                <a:effectLst/>
                <a:latin typeface="+mn-lt"/>
                <a:ea typeface="+mn-ea"/>
                <a:cs typeface="+mn-cs"/>
              </a:rPr>
              <a:t>Customer value: fewer manual tasks save time, improve productivity of the IT team and improve backup performance due to standardized workflows and less error-prone manual work.</a:t>
            </a:r>
            <a:endParaRPr lang="en-US" sz="1200" kern="1200" dirty="0">
              <a:solidFill>
                <a:schemeClr val="tx1"/>
              </a:solidFill>
              <a:effectLst/>
              <a:latin typeface="+mn-lt"/>
              <a:ea typeface="+mn-ea"/>
              <a:cs typeface="+mn-cs"/>
            </a:endParaRPr>
          </a:p>
          <a:p>
            <a:pPr marL="228600" indent="-228600">
              <a:buAutoNum type="arabicPeriod"/>
            </a:pPr>
            <a:endParaRPr lang="en-US" sz="1200" kern="1200" dirty="0">
              <a:solidFill>
                <a:schemeClr val="tx1"/>
              </a:solidFill>
              <a:effectLst/>
              <a:latin typeface="+mn-lt"/>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Orchestration is simply the coordination of automated tasks and activities across teams, tools, and environments.</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Orchestration strings together disparate processes and </a:t>
            </a:r>
            <a:r>
              <a:rPr lang="en-US" sz="1200" b="0" i="0" kern="1200" dirty="0" err="1">
                <a:solidFill>
                  <a:schemeClr val="tx1"/>
                </a:solidFill>
                <a:effectLst/>
                <a:latin typeface="+mn-lt"/>
                <a:ea typeface="+mn-ea"/>
                <a:cs typeface="+mn-cs"/>
              </a:rPr>
              <a:t>proceduralizes</a:t>
            </a:r>
            <a:r>
              <a:rPr lang="en-US" sz="1200" b="0" i="0"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essentially any process.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Automation is the engine that allows the wheels of orchestration to turn. </a:t>
            </a:r>
          </a:p>
          <a:p>
            <a:r>
              <a:rPr lang="en-US" sz="1200" b="0" i="0" u="none" strike="noStrike" kern="1200" baseline="0" dirty="0">
                <a:solidFill>
                  <a:schemeClr val="tx1"/>
                </a:solidFill>
                <a:latin typeface="+mn-lt"/>
                <a:ea typeface="+mn-ea"/>
                <a:cs typeface="+mn-cs"/>
              </a:rPr>
              <a:t>In an orchestrated IT environment, the majority of steps are automated, and manual interventions are the exception.</a:t>
            </a:r>
          </a:p>
        </p:txBody>
      </p:sp>
      <p:sp>
        <p:nvSpPr>
          <p:cNvPr id="4" name="Slide Number Placeholder 3"/>
          <p:cNvSpPr>
            <a:spLocks noGrp="1"/>
          </p:cNvSpPr>
          <p:nvPr>
            <p:ph type="sldNum" sz="quarter" idx="10"/>
          </p:nvPr>
        </p:nvSpPr>
        <p:spPr/>
        <p:txBody>
          <a:bodyPr/>
          <a:lstStyle/>
          <a:p>
            <a:fld id="{EF956D5C-5EF9-4233-82C8-1D8C4F6E2EDC}" type="slidenum">
              <a:rPr lang="en-US" smtClean="0"/>
              <a:t>66</a:t>
            </a:fld>
            <a:endParaRPr lang="en-US" dirty="0"/>
          </a:p>
        </p:txBody>
      </p:sp>
    </p:spTree>
    <p:extLst>
      <p:ext uri="{BB962C8B-B14F-4D97-AF65-F5344CB8AC3E}">
        <p14:creationId xmlns:p14="http://schemas.microsoft.com/office/powerpoint/2010/main" val="2456560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xfrm>
            <a:off x="-74613" y="461963"/>
            <a:ext cx="5553076" cy="31242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Arial" charset="0"/>
            </a:endParaRPr>
          </a:p>
        </p:txBody>
      </p:sp>
      <p:sp>
        <p:nvSpPr>
          <p:cNvPr id="471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fontAlgn="base">
              <a:spcBef>
                <a:spcPct val="0"/>
              </a:spcBef>
              <a:spcAft>
                <a:spcPct val="0"/>
              </a:spcAft>
              <a:defRPr>
                <a:solidFill>
                  <a:schemeClr val="tx1"/>
                </a:solidFill>
                <a:latin typeface="Arial" charset="0"/>
                <a:ea typeface="ＭＳ Ｐゴシック" charset="0"/>
              </a:defRPr>
            </a:lvl6pPr>
            <a:lvl7pPr marL="3028264" indent="-232943" fontAlgn="base">
              <a:spcBef>
                <a:spcPct val="0"/>
              </a:spcBef>
              <a:spcAft>
                <a:spcPct val="0"/>
              </a:spcAft>
              <a:defRPr>
                <a:solidFill>
                  <a:schemeClr val="tx1"/>
                </a:solidFill>
                <a:latin typeface="Arial" charset="0"/>
                <a:ea typeface="ＭＳ Ｐゴシック" charset="0"/>
              </a:defRPr>
            </a:lvl7pPr>
            <a:lvl8pPr marL="3494151" indent="-232943" fontAlgn="base">
              <a:spcBef>
                <a:spcPct val="0"/>
              </a:spcBef>
              <a:spcAft>
                <a:spcPct val="0"/>
              </a:spcAft>
              <a:defRPr>
                <a:solidFill>
                  <a:schemeClr val="tx1"/>
                </a:solidFill>
                <a:latin typeface="Arial" charset="0"/>
                <a:ea typeface="ＭＳ Ｐゴシック" charset="0"/>
              </a:defRPr>
            </a:lvl8pPr>
            <a:lvl9pPr marL="3960038" indent="-232943"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fld id="{8CD7D866-B087-AF4F-AD2A-8167B8F59E1D}" type="slidenum">
              <a:rPr lang="en-US"/>
              <a:pPr fontAlgn="base">
                <a:spcBef>
                  <a:spcPct val="0"/>
                </a:spcBef>
                <a:spcAft>
                  <a:spcPct val="0"/>
                </a:spcAft>
              </a:pPr>
              <a:t>67</a:t>
            </a:fld>
            <a:endParaRPr lang="en-US" dirty="0"/>
          </a:p>
        </p:txBody>
      </p:sp>
    </p:spTree>
    <p:extLst>
      <p:ext uri="{BB962C8B-B14F-4D97-AF65-F5344CB8AC3E}">
        <p14:creationId xmlns:p14="http://schemas.microsoft.com/office/powerpoint/2010/main" val="1566585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Animated</a:t>
            </a:r>
          </a:p>
          <a:p>
            <a:r>
              <a:rPr lang="de-DE" dirty="0"/>
              <a:t>Top left: Snapshot</a:t>
            </a:r>
            <a:r>
              <a:rPr lang="de-DE" baseline="0" dirty="0"/>
              <a:t> backup and restore (ZDB/IR). Helps to offload the client system while backup</a:t>
            </a:r>
          </a:p>
          <a:p>
            <a:r>
              <a:rPr lang="de-DE" baseline="0" dirty="0"/>
              <a:t>Top right: Using all possible paths in parallel offering great performance</a:t>
            </a:r>
          </a:p>
          <a:p>
            <a:r>
              <a:rPr lang="de-DE" baseline="0" dirty="0"/>
              <a:t>Bottom right: Use any supported platform to move your data around. Any cross-combination.</a:t>
            </a:r>
          </a:p>
          <a:p>
            <a:r>
              <a:rPr lang="de-DE" baseline="0" dirty="0"/>
              <a:t>Bottom left: Deduplicated at any place. Optimize where you want.</a:t>
            </a:r>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98149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pPr>
              <a:lnSpc>
                <a:spcPct val="90000"/>
              </a:lnSpc>
            </a:pPr>
            <a:r>
              <a:rPr lang="en-US" sz="1200" b="0" dirty="0">
                <a:solidFill>
                  <a:schemeClr val="tx1"/>
                </a:solidFill>
              </a:rPr>
              <a:t>Animated</a:t>
            </a:r>
          </a:p>
          <a:p>
            <a:pPr>
              <a:lnSpc>
                <a:spcPct val="90000"/>
              </a:lnSpc>
            </a:pPr>
            <a:r>
              <a:rPr lang="de-DE" sz="1200" b="0" dirty="0">
                <a:solidFill>
                  <a:schemeClr val="tx1"/>
                </a:solidFill>
              </a:rPr>
              <a:t>Shows</a:t>
            </a:r>
            <a:r>
              <a:rPr lang="de-DE" sz="1200" b="0" baseline="0" dirty="0">
                <a:solidFill>
                  <a:schemeClr val="tx1"/>
                </a:solidFill>
              </a:rPr>
              <a:t> standard DataCenter and DR Site layout</a:t>
            </a:r>
          </a:p>
          <a:p>
            <a:pPr>
              <a:lnSpc>
                <a:spcPct val="90000"/>
              </a:lnSpc>
            </a:pPr>
            <a:r>
              <a:rPr lang="de-DE" sz="1200" b="0" baseline="0" dirty="0">
                <a:solidFill>
                  <a:schemeClr val="tx1"/>
                </a:solidFill>
              </a:rPr>
              <a:t>Small ROBO: No local backup device wanted. Source side dedupe used.</a:t>
            </a:r>
          </a:p>
          <a:p>
            <a:pPr>
              <a:lnSpc>
                <a:spcPct val="90000"/>
              </a:lnSpc>
            </a:pPr>
            <a:r>
              <a:rPr lang="de-DE" sz="1200" b="0" baseline="0" dirty="0">
                <a:solidFill>
                  <a:schemeClr val="tx1"/>
                </a:solidFill>
              </a:rPr>
              <a:t>Medium ROBO: Local Software Store or small SO/DD device for fast local backup/restore.</a:t>
            </a: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9</a:t>
            </a:fld>
            <a:endParaRPr lang="en-US" dirty="0"/>
          </a:p>
        </p:txBody>
      </p:sp>
    </p:spTree>
    <p:extLst>
      <p:ext uri="{BB962C8B-B14F-4D97-AF65-F5344CB8AC3E}">
        <p14:creationId xmlns:p14="http://schemas.microsoft.com/office/powerpoint/2010/main" val="410520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Some bullet points on how DP integrates</a:t>
            </a:r>
            <a:r>
              <a:rPr lang="de-DE" baseline="0" dirty="0"/>
              <a:t> with SAP HANA and other variants.</a:t>
            </a:r>
          </a:p>
          <a:p>
            <a:r>
              <a:rPr lang="de-DE" baseline="0" dirty="0"/>
              <a:t>Highlight SAP BRtools (BackInt) compatibility!</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11</a:t>
            </a:fld>
            <a:endParaRPr lang="en-US" dirty="0"/>
          </a:p>
        </p:txBody>
      </p:sp>
    </p:spTree>
    <p:extLst>
      <p:ext uri="{BB962C8B-B14F-4D97-AF65-F5344CB8AC3E}">
        <p14:creationId xmlns:p14="http://schemas.microsoft.com/office/powerpoint/2010/main" val="911134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Oracle</a:t>
            </a:r>
            <a:r>
              <a:rPr lang="de-DE" baseline="0" dirty="0"/>
              <a:t> interation features. Highlight RMAN compatibility!</a:t>
            </a:r>
          </a:p>
          <a:p>
            <a:r>
              <a:rPr lang="de-DE" baseline="0" dirty="0"/>
              <a:t>Also important: Oracle RAC, CDB, ASM since this is what seperates the boys from the men ;-)</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12</a:t>
            </a:fld>
            <a:endParaRPr lang="en-US" dirty="0"/>
          </a:p>
        </p:txBody>
      </p:sp>
    </p:spTree>
    <p:extLst>
      <p:ext uri="{BB962C8B-B14F-4D97-AF65-F5344CB8AC3E}">
        <p14:creationId xmlns:p14="http://schemas.microsoft.com/office/powerpoint/2010/main" val="51574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rotWithShape="1">
          <a:blip r:embed="rId2"/>
          <a:srcRect r="16272" b="12958"/>
          <a:stretch/>
        </p:blipFill>
        <p:spPr>
          <a:xfrm>
            <a:off x="10252814" y="152400"/>
            <a:ext cx="1633796" cy="727389"/>
          </a:xfrm>
          <a:prstGeom prst="rect">
            <a:avLst/>
          </a:prstGeom>
        </p:spPr>
      </p:pic>
    </p:spTree>
    <p:extLst>
      <p:ext uri="{BB962C8B-B14F-4D97-AF65-F5344CB8AC3E}">
        <p14:creationId xmlns:p14="http://schemas.microsoft.com/office/powerpoint/2010/main" val="30425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292417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Edit Master text styles</a:t>
            </a:r>
          </a:p>
        </p:txBody>
      </p:sp>
    </p:spTree>
    <p:extLst>
      <p:ext uri="{BB962C8B-B14F-4D97-AF65-F5344CB8AC3E}">
        <p14:creationId xmlns:p14="http://schemas.microsoft.com/office/powerpoint/2010/main" val="1537894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637312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2752591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pic>
        <p:nvPicPr>
          <p:cNvPr id="6" name="Picture 5"/>
          <p:cNvPicPr>
            <a:picLocks noChangeAspect="1"/>
          </p:cNvPicPr>
          <p:nvPr userDrawn="1"/>
        </p:nvPicPr>
        <p:blipFill rotWithShape="1">
          <a:blip r:embed="rId2"/>
          <a:srcRect r="16272" b="12958"/>
          <a:stretch/>
        </p:blipFill>
        <p:spPr>
          <a:xfrm>
            <a:off x="10252814" y="152400"/>
            <a:ext cx="1633796" cy="727389"/>
          </a:xfrm>
          <a:prstGeom prst="rect">
            <a:avLst/>
          </a:prstGeom>
        </p:spPr>
      </p:pic>
    </p:spTree>
    <p:extLst>
      <p:ext uri="{BB962C8B-B14F-4D97-AF65-F5344CB8AC3E}">
        <p14:creationId xmlns:p14="http://schemas.microsoft.com/office/powerpoint/2010/main" val="2670199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660634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a:t>
            </a:r>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p:nvPr>
        </p:nvSpPr>
        <p:spPr>
          <a:xfrm>
            <a:off x="946786" y="1728000"/>
            <a:ext cx="10311765" cy="4452138"/>
          </a:xfrm>
          <a:prstGeom prst="rect">
            <a:avLst/>
          </a:prstGeom>
        </p:spPr>
        <p:txBody>
          <a:bodyPr vert="horz" lIns="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795150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Subtitle—INFORM</a:t>
            </a:r>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290654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a:t>Title Only</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6058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pic>
        <p:nvPicPr>
          <p:cNvPr id="6" name="Picture 5"/>
          <p:cNvPicPr>
            <a:picLocks noChangeAspect="1"/>
          </p:cNvPicPr>
          <p:nvPr userDrawn="1"/>
        </p:nvPicPr>
        <p:blipFill rotWithShape="1">
          <a:blip r:embed="rId2"/>
          <a:srcRect r="16272" b="12958"/>
          <a:stretch/>
        </p:blipFill>
        <p:spPr>
          <a:xfrm>
            <a:off x="10252814" y="152400"/>
            <a:ext cx="1633796" cy="727389"/>
          </a:xfrm>
          <a:prstGeom prst="rect">
            <a:avLst/>
          </a:prstGeom>
        </p:spPr>
      </p:pic>
    </p:spTree>
    <p:extLst>
      <p:ext uri="{BB962C8B-B14F-4D97-AF65-F5344CB8AC3E}">
        <p14:creationId xmlns:p14="http://schemas.microsoft.com/office/powerpoint/2010/main" val="1405293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pic>
        <p:nvPicPr>
          <p:cNvPr id="9" name="Picture 8"/>
          <p:cNvPicPr>
            <a:picLocks noChangeAspect="1"/>
          </p:cNvPicPr>
          <p:nvPr userDrawn="1"/>
        </p:nvPicPr>
        <p:blipFill rotWithShape="1">
          <a:blip r:embed="rId2"/>
          <a:srcRect r="16272" b="12958"/>
          <a:stretch/>
        </p:blipFill>
        <p:spPr>
          <a:xfrm>
            <a:off x="10252814" y="152400"/>
            <a:ext cx="1633796" cy="727389"/>
          </a:xfrm>
          <a:prstGeom prst="rect">
            <a:avLst/>
          </a:prstGeom>
        </p:spPr>
      </p:pic>
    </p:spTree>
    <p:extLst>
      <p:ext uri="{BB962C8B-B14F-4D97-AF65-F5344CB8AC3E}">
        <p14:creationId xmlns:p14="http://schemas.microsoft.com/office/powerpoint/2010/main" val="3402460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908953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a:t>Two Columns—INFORM</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728293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Subtitle—INFORM</a:t>
            </a:r>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5787876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Two Columns with Headings—INFORM</a:t>
            </a:r>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135730829"/>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 and Headings—INFORM</a:t>
            </a:r>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647493046"/>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a:t>Three Column—INFORM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030814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Three Column with Headings —INFORM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205934177"/>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Subtitle—INFORM</a:t>
            </a:r>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2330385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 and Headings—INFORM</a:t>
            </a:r>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37499265"/>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Subtitle—INFORM</a:t>
            </a:r>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029814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5796577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 with Bullets</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1740118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a:t>Image Left with Bullets—INFORM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092466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a:t>Image Right</a:t>
            </a:r>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4162493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5638520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Bullets—INFORM</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5527553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a:t>Half Screen Image Right 36 </a:t>
            </a:r>
            <a:r>
              <a:rPr lang="en-US" dirty="0" err="1"/>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9990787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a:t>Half Screen Image </a:t>
            </a:r>
            <a:br>
              <a:rPr lang="en-US" dirty="0"/>
            </a:br>
            <a:r>
              <a:rPr lang="en-US" dirty="0"/>
              <a:t>Left 36 </a:t>
            </a:r>
            <a:r>
              <a:rPr lang="en-US" dirty="0" err="1"/>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Tree>
    <p:extLst>
      <p:ext uri="{BB962C8B-B14F-4D97-AF65-F5344CB8AC3E}">
        <p14:creationId xmlns:p14="http://schemas.microsoft.com/office/powerpoint/2010/main" val="16417154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2698156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Tree>
    <p:extLst>
      <p:ext uri="{BB962C8B-B14F-4D97-AF65-F5344CB8AC3E}">
        <p14:creationId xmlns:p14="http://schemas.microsoft.com/office/powerpoint/2010/main" val="4277814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hasCustomPrompt="1"/>
          </p:nvPr>
        </p:nvSpPr>
        <p:spPr>
          <a:xfrm>
            <a:off x="946786" y="432448"/>
            <a:ext cx="10311765" cy="1080000"/>
          </a:xfrm>
          <a:prstGeom prst="rect">
            <a:avLst/>
          </a:prstGeom>
        </p:spPr>
        <p:txBody>
          <a:bodyPr vert="horz" lIns="0" tIns="45720" rIns="91440" bIns="45720" rtlCol="0" anchor="t">
            <a:noAutofit/>
          </a:bodyPr>
          <a:lstStyle/>
          <a:p>
            <a:r>
              <a:rPr lang="en-US" dirty="0"/>
              <a:t>Title Only</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pic>
        <p:nvPicPr>
          <p:cNvPr id="5" name="Picture 4"/>
          <p:cNvPicPr>
            <a:picLocks noChangeAspect="1"/>
          </p:cNvPicPr>
          <p:nvPr userDrawn="1"/>
        </p:nvPicPr>
        <p:blipFill rotWithShape="1">
          <a:blip r:embed="rId2"/>
          <a:srcRect r="16272" b="12958"/>
          <a:stretch/>
        </p:blipFill>
        <p:spPr>
          <a:xfrm>
            <a:off x="10252814" y="152400"/>
            <a:ext cx="1633796" cy="727389"/>
          </a:xfrm>
          <a:prstGeom prst="rect">
            <a:avLst/>
          </a:prstGeom>
        </p:spPr>
      </p:pic>
    </p:spTree>
    <p:extLst>
      <p:ext uri="{BB962C8B-B14F-4D97-AF65-F5344CB8AC3E}">
        <p14:creationId xmlns:p14="http://schemas.microsoft.com/office/powerpoint/2010/main" val="42510491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4088009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4939161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3365856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4396761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47256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20899386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1192913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6903602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3169295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372386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pic>
        <p:nvPicPr>
          <p:cNvPr id="9" name="Picture 8"/>
          <p:cNvPicPr>
            <a:picLocks noChangeAspect="1"/>
          </p:cNvPicPr>
          <p:nvPr userDrawn="1"/>
        </p:nvPicPr>
        <p:blipFill rotWithShape="1">
          <a:blip r:embed="rId2"/>
          <a:srcRect r="16272" b="12958"/>
          <a:stretch/>
        </p:blipFill>
        <p:spPr>
          <a:xfrm>
            <a:off x="10252814" y="152400"/>
            <a:ext cx="1633796" cy="727389"/>
          </a:xfrm>
          <a:prstGeom prst="rect">
            <a:avLst/>
          </a:prstGeom>
        </p:spPr>
      </p:pic>
    </p:spTree>
    <p:extLst>
      <p:ext uri="{BB962C8B-B14F-4D97-AF65-F5344CB8AC3E}">
        <p14:creationId xmlns:p14="http://schemas.microsoft.com/office/powerpoint/2010/main" val="16119180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862160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459947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4760710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250609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42859061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4127701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0506275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4000">
              <a:srgbClr val="BF1697"/>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40031391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5466071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204389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32448"/>
            <a:ext cx="10311765" cy="1080000"/>
          </a:xfrm>
          <a:prstGeom prst="rect">
            <a:avLst/>
          </a:prstGeom>
        </p:spPr>
        <p:txBody>
          <a:bodyPr vert="horz" lIns="0" tIns="45720" rIns="91440" bIns="45720" rtlCol="0" anchor="t">
            <a:noAutofit/>
          </a:bodyPr>
          <a:lstStyle>
            <a:lvl1pPr>
              <a:defRPr baseline="0"/>
            </a:lvl1pPr>
          </a:lstStyle>
          <a:p>
            <a:r>
              <a:rPr lang="en-US" dirty="0"/>
              <a:t>Two Columns—INFORM</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pic>
        <p:nvPicPr>
          <p:cNvPr id="10" name="Picture 9"/>
          <p:cNvPicPr>
            <a:picLocks noChangeAspect="1"/>
          </p:cNvPicPr>
          <p:nvPr userDrawn="1"/>
        </p:nvPicPr>
        <p:blipFill rotWithShape="1">
          <a:blip r:embed="rId2"/>
          <a:srcRect r="16272" b="12958"/>
          <a:stretch/>
        </p:blipFill>
        <p:spPr>
          <a:xfrm>
            <a:off x="10252814" y="152400"/>
            <a:ext cx="1633796" cy="727389"/>
          </a:xfrm>
          <a:prstGeom prst="rect">
            <a:avLst/>
          </a:prstGeom>
        </p:spPr>
      </p:pic>
    </p:spTree>
    <p:extLst>
      <p:ext uri="{BB962C8B-B14F-4D97-AF65-F5344CB8AC3E}">
        <p14:creationId xmlns:p14="http://schemas.microsoft.com/office/powerpoint/2010/main" val="37687416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8344077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366344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33853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0999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2"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1" y="934240"/>
            <a:ext cx="10969943" cy="381000"/>
          </a:xfrm>
        </p:spPr>
        <p:txBody>
          <a:bodyPr>
            <a:noAutofit/>
          </a:bodyPr>
          <a:lstStyle>
            <a:lvl1pPr marL="0" indent="0">
              <a:spcBef>
                <a:spcPts val="0"/>
              </a:spcBef>
              <a:buNone/>
              <a:defRPr sz="2399"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t>Click to add one-line subtitle</a:t>
            </a:r>
          </a:p>
        </p:txBody>
      </p:sp>
      <p:sp>
        <p:nvSpPr>
          <p:cNvPr id="3" name="Date Placeholder 2"/>
          <p:cNvSpPr>
            <a:spLocks noGrp="1"/>
          </p:cNvSpPr>
          <p:nvPr>
            <p:ph type="dt" sz="half" idx="10"/>
          </p:nvPr>
        </p:nvSpPr>
        <p:spPr>
          <a:xfrm>
            <a:off x="5598213" y="6426104"/>
            <a:ext cx="995578" cy="210312"/>
          </a:xfrm>
          <a:prstGeom prst="rect">
            <a:avLst/>
          </a:prstGeom>
        </p:spPr>
        <p:txBody>
          <a:bodyPr/>
          <a:lstStyle/>
          <a:p>
            <a:endParaRPr dirty="0">
              <a:solidFill>
                <a:prstClr val="black"/>
              </a:solidFill>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pic>
        <p:nvPicPr>
          <p:cNvPr id="9" name="Picture 8"/>
          <p:cNvPicPr>
            <a:picLocks noChangeAspect="1"/>
          </p:cNvPicPr>
          <p:nvPr userDrawn="1"/>
        </p:nvPicPr>
        <p:blipFill rotWithShape="1">
          <a:blip r:embed="rId2"/>
          <a:srcRect r="16272" b="12958"/>
          <a:stretch/>
        </p:blipFill>
        <p:spPr>
          <a:xfrm>
            <a:off x="10252814" y="152400"/>
            <a:ext cx="1633796" cy="727389"/>
          </a:xfrm>
          <a:prstGeom prst="rect">
            <a:avLst/>
          </a:prstGeom>
        </p:spPr>
      </p:pic>
    </p:spTree>
    <p:extLst>
      <p:ext uri="{BB962C8B-B14F-4D97-AF65-F5344CB8AC3E}">
        <p14:creationId xmlns:p14="http://schemas.microsoft.com/office/powerpoint/2010/main" val="3980111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slideLayout" Target="../slideLayouts/slideLayout60.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41" Type="http://schemas.openxmlformats.org/officeDocument/2006/relationships/slideLayout" Target="../slideLayouts/slideLayout51.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8" Type="http://schemas.openxmlformats.org/officeDocument/2006/relationships/slideLayout" Target="../slideLayouts/slideLayout18.xml"/><Relationship Id="rId5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4" r:id="rId1"/>
    <p:sldLayoutId id="2147483860" r:id="rId2"/>
    <p:sldLayoutId id="2147483890" r:id="rId3"/>
    <p:sldLayoutId id="2147483863" r:id="rId4"/>
    <p:sldLayoutId id="2147483885" r:id="rId5"/>
    <p:sldLayoutId id="2147483866" r:id="rId6"/>
    <p:sldLayoutId id="2147483874" r:id="rId7"/>
    <p:sldLayoutId id="2147483881" r:id="rId8"/>
    <p:sldLayoutId id="2147483920" r:id="rId9"/>
    <p:sldLayoutId id="2147483922" r:id="rId10"/>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28600"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36575" indent="-1905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612875801"/>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52" r:id="rId29"/>
    <p:sldLayoutId id="2147483953" r:id="rId30"/>
    <p:sldLayoutId id="2147483954" r:id="rId31"/>
    <p:sldLayoutId id="2147483955" r:id="rId32"/>
    <p:sldLayoutId id="2147483956" r:id="rId33"/>
    <p:sldLayoutId id="2147483957" r:id="rId34"/>
    <p:sldLayoutId id="2147483958" r:id="rId35"/>
    <p:sldLayoutId id="2147483959" r:id="rId36"/>
    <p:sldLayoutId id="2147483960" r:id="rId37"/>
    <p:sldLayoutId id="2147483961" r:id="rId38"/>
    <p:sldLayoutId id="2147483962" r:id="rId39"/>
    <p:sldLayoutId id="2147483963" r:id="rId40"/>
    <p:sldLayoutId id="2147483964" r:id="rId41"/>
    <p:sldLayoutId id="2147483965" r:id="rId42"/>
    <p:sldLayoutId id="2147483966" r:id="rId43"/>
    <p:sldLayoutId id="2147483967" r:id="rId44"/>
    <p:sldLayoutId id="2147483968" r:id="rId45"/>
    <p:sldLayoutId id="2147483969" r:id="rId46"/>
    <p:sldLayoutId id="2147483970" r:id="rId47"/>
    <p:sldLayoutId id="2147483971" r:id="rId48"/>
    <p:sldLayoutId id="2147483972" r:id="rId49"/>
    <p:sldLayoutId id="2147483973" r:id="rId50"/>
    <p:sldLayoutId id="2147483974" r:id="rId51"/>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docs.microfocus.com/itom/Data_Protector:2018.11/Install/system_requirements#.24filename.7C"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www.oracle.com/index.html" TargetMode="External"/><Relationship Id="rId7" Type="http://schemas.openxmlformats.org/officeDocument/2006/relationships/hyperlink" Target="https://docs.microfocus.com/itom/Data_Protector:2018.11/Install/system_requirements#.24filename.7C"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docs.microfocus.com/itom/Data_Protector:2018.11/Install/system_requirements#.24filename.7C"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docs.microfocus.com/itom/Data_Protector:2018.11/Install/system_requirements#.24filename.7C"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hyperlink" Target="https://docs.microfocus.com/itom/Data_Protector:2018.11/Install/system_requirements#.24filename.7C"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docs.microfocus.com/itom/Data_Protector:2018.11/Install/system_requirements#.24filename.7C" TargetMode="Externa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docs.microfocus.com/itom/Data_Protector:2018.11/Install/system_requirements#.24filename.7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docs.microfocus.com/itom/Data_Protector:2018.11/Install/system_requirements#.24filename.7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52.jfif"/><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jpe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jpg"/><Relationship Id="rId5" Type="http://schemas.openxmlformats.org/officeDocument/2006/relationships/image" Target="../media/image55.pn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66.jpg"/><Relationship Id="rId4" Type="http://schemas.openxmlformats.org/officeDocument/2006/relationships/image" Target="../media/image65.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White_hat_(computer_security)"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s://www.niap-ccevs.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hyperlink" Target="https://marketplace.microfocus.com/itom/category/all?product=Operations%20Orchestration&amp;version=All%20versions&amp;company=All%20companies" TargetMode="Externa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hyperlink" Target="https://community.softwaregrp.com/t5/Data-Protector-Idea-Exchange/idb-p/DP_Ideas" TargetMode="External"/><Relationship Id="rId12"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hyperlink" Target="https://docs.microfocus.com/?DP" TargetMode="External"/><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Protector   </a:t>
            </a:r>
            <a:br>
              <a:rPr lang="en-US" dirty="0"/>
            </a:br>
            <a:r>
              <a:rPr lang="en-US" sz="3200" dirty="0"/>
              <a:t>Technical Customer Facing Presentation (TCFP)</a:t>
            </a:r>
          </a:p>
        </p:txBody>
      </p:sp>
      <p:sp>
        <p:nvSpPr>
          <p:cNvPr id="3" name="Text Placeholder 2"/>
          <p:cNvSpPr>
            <a:spLocks noGrp="1"/>
          </p:cNvSpPr>
          <p:nvPr>
            <p:ph type="body" sz="quarter" idx="10"/>
          </p:nvPr>
        </p:nvSpPr>
        <p:spPr/>
        <p:txBody>
          <a:bodyPr/>
          <a:lstStyle/>
          <a:p>
            <a:r>
              <a:rPr lang="en-US" dirty="0"/>
              <a:t>May 2019</a:t>
            </a:r>
          </a:p>
        </p:txBody>
      </p:sp>
    </p:spTree>
    <p:extLst>
      <p:ext uri="{BB962C8B-B14F-4D97-AF65-F5344CB8AC3E}">
        <p14:creationId xmlns:p14="http://schemas.microsoft.com/office/powerpoint/2010/main" val="268592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Application-consistent recovery</a:t>
            </a:r>
          </a:p>
        </p:txBody>
      </p:sp>
    </p:spTree>
    <p:extLst>
      <p:ext uri="{BB962C8B-B14F-4D97-AF65-F5344CB8AC3E}">
        <p14:creationId xmlns:p14="http://schemas.microsoft.com/office/powerpoint/2010/main" val="86595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11</a:t>
            </a:fld>
            <a:endParaRPr lang="en-US" dirty="0"/>
          </a:p>
        </p:txBody>
      </p:sp>
      <p:sp>
        <p:nvSpPr>
          <p:cNvPr id="7" name="Title 6"/>
          <p:cNvSpPr>
            <a:spLocks noGrp="1"/>
          </p:cNvSpPr>
          <p:nvPr>
            <p:ph type="title"/>
          </p:nvPr>
        </p:nvSpPr>
        <p:spPr/>
        <p:txBody>
          <a:bodyPr/>
          <a:lstStyle/>
          <a:p>
            <a:r>
              <a:rPr lang="de-DE"/>
              <a:t>Application Integrations – SAP</a:t>
            </a:r>
            <a:endParaRPr lang="en-US" dirty="0"/>
          </a:p>
        </p:txBody>
      </p:sp>
      <p:sp>
        <p:nvSpPr>
          <p:cNvPr id="8" name="Content Placeholder 7"/>
          <p:cNvSpPr>
            <a:spLocks noGrp="1"/>
          </p:cNvSpPr>
          <p:nvPr>
            <p:ph idx="4294967295"/>
          </p:nvPr>
        </p:nvSpPr>
        <p:spPr>
          <a:xfrm>
            <a:off x="972575" y="1668242"/>
            <a:ext cx="10312400" cy="4451350"/>
          </a:xfrm>
        </p:spPr>
        <p:txBody>
          <a:bodyPr>
            <a:normAutofit lnSpcReduction="10000"/>
          </a:bodyPr>
          <a:lstStyle/>
          <a:p>
            <a:pPr marL="0" indent="0">
              <a:spcAft>
                <a:spcPts val="2400"/>
              </a:spcAft>
              <a:buNone/>
            </a:pPr>
            <a:r>
              <a:rPr lang="de-DE" sz="2400" b="1" dirty="0">
                <a:solidFill>
                  <a:schemeClr val="accent1"/>
                </a:solidFill>
              </a:rPr>
              <a:t>SAP/R3 and NetWeaver</a:t>
            </a:r>
            <a:br>
              <a:rPr lang="en-US" sz="2400" b="1" dirty="0">
                <a:solidFill>
                  <a:schemeClr val="accent1"/>
                </a:solidFill>
              </a:rPr>
            </a:br>
            <a:r>
              <a:rPr lang="en-US" sz="2400" b="1" dirty="0">
                <a:solidFill>
                  <a:schemeClr val="accent1"/>
                </a:solidFill>
              </a:rPr>
              <a:t>SAP HANA</a:t>
            </a:r>
            <a:endParaRPr lang="de-DE" sz="2400" b="1" dirty="0">
              <a:solidFill>
                <a:schemeClr val="accent1"/>
              </a:solidFill>
            </a:endParaRPr>
          </a:p>
          <a:p>
            <a:pPr lvl="1">
              <a:spcAft>
                <a:spcPts val="2400"/>
              </a:spcAft>
            </a:pPr>
            <a:r>
              <a:rPr lang="de-DE" sz="2000" dirty="0"/>
              <a:t>Supports BackINT API (BRtools etc.)</a:t>
            </a:r>
          </a:p>
          <a:p>
            <a:pPr lvl="1">
              <a:spcAft>
                <a:spcPts val="2400"/>
              </a:spcAft>
            </a:pPr>
            <a:r>
              <a:rPr lang="de-DE" sz="2000" dirty="0"/>
              <a:t>SAP/R3 with Disk Snapshot (ZDB) and </a:t>
            </a:r>
            <a:br>
              <a:rPr lang="de-DE" sz="2000" dirty="0"/>
            </a:br>
            <a:r>
              <a:rPr lang="de-DE" sz="2000" dirty="0"/>
              <a:t>Instant Recovery (IR)</a:t>
            </a:r>
          </a:p>
          <a:p>
            <a:pPr lvl="1">
              <a:spcAft>
                <a:spcPts val="2400"/>
              </a:spcAft>
            </a:pPr>
            <a:r>
              <a:rPr lang="de-DE" sz="2000" dirty="0"/>
              <a:t>System Copy/Database Copy</a:t>
            </a:r>
          </a:p>
          <a:p>
            <a:pPr lvl="1">
              <a:spcAft>
                <a:spcPts val="2400"/>
              </a:spcAft>
            </a:pPr>
            <a:r>
              <a:rPr lang="de-DE" sz="2000" dirty="0"/>
              <a:t>SAP/R3 with MaxDB/SAPDB/Oracle</a:t>
            </a:r>
            <a:endParaRPr lang="en-US" sz="2000" dirty="0"/>
          </a:p>
          <a:p>
            <a:pPr lvl="1">
              <a:spcAft>
                <a:spcPts val="2400"/>
              </a:spcAft>
            </a:pPr>
            <a:r>
              <a:rPr lang="en-US" sz="2000" dirty="0"/>
              <a:t>SAP HANA with scripted snapshots</a:t>
            </a:r>
          </a:p>
          <a:p>
            <a:pPr lvl="1">
              <a:spcAft>
                <a:spcPts val="2400"/>
              </a:spcAft>
            </a:pPr>
            <a:r>
              <a:rPr lang="en-US" sz="2000" dirty="0"/>
              <a:t>Multi-Stream Backup</a:t>
            </a:r>
            <a:endParaRPr lang="de-DE" sz="2000" dirty="0"/>
          </a:p>
        </p:txBody>
      </p:sp>
      <p:sp>
        <p:nvSpPr>
          <p:cNvPr id="6" name="Text Placeholder 5"/>
          <p:cNvSpPr>
            <a:spLocks noGrp="1"/>
          </p:cNvSpPr>
          <p:nvPr>
            <p:ph type="body" sz="quarter" idx="4294967295"/>
          </p:nvPr>
        </p:nvSpPr>
        <p:spPr>
          <a:xfrm>
            <a:off x="951866" y="910432"/>
            <a:ext cx="10307637" cy="417512"/>
          </a:xfrm>
        </p:spPr>
        <p:txBody>
          <a:bodyPr/>
          <a:lstStyle/>
          <a:p>
            <a:pPr marL="0" indent="0">
              <a:buNone/>
            </a:pPr>
            <a:r>
              <a:rPr lang="de-DE" dirty="0"/>
              <a:t>Consistent data protection and compliance</a:t>
            </a:r>
            <a:endParaRPr lang="en-US" dirty="0"/>
          </a:p>
        </p:txBody>
      </p:sp>
      <p:pic>
        <p:nvPicPr>
          <p:cNvPr id="5" name="Picture 4"/>
          <p:cNvPicPr>
            <a:picLocks noChangeAspect="1"/>
          </p:cNvPicPr>
          <p:nvPr/>
        </p:nvPicPr>
        <p:blipFill>
          <a:blip r:embed="rId3"/>
          <a:stretch>
            <a:fillRect/>
          </a:stretch>
        </p:blipFill>
        <p:spPr>
          <a:xfrm>
            <a:off x="6128775" y="2601657"/>
            <a:ext cx="5129775" cy="2968881"/>
          </a:xfrm>
          <a:prstGeom prst="rect">
            <a:avLst/>
          </a:prstGeom>
          <a:ln w="19050" cap="rnd">
            <a:solidFill>
              <a:srgbClr val="0155EF"/>
            </a:solidFill>
          </a:ln>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4345" y="1483738"/>
            <a:ext cx="2624206" cy="721300"/>
          </a:xfrm>
          <a:prstGeom prst="rect">
            <a:avLst/>
          </a:prstGeom>
        </p:spPr>
      </p:pic>
      <p:sp>
        <p:nvSpPr>
          <p:cNvPr id="3" name="TextBox 2"/>
          <p:cNvSpPr txBox="1"/>
          <p:nvPr/>
        </p:nvSpPr>
        <p:spPr>
          <a:xfrm>
            <a:off x="865905" y="6278456"/>
            <a:ext cx="1602811" cy="341632"/>
          </a:xfrm>
          <a:prstGeom prst="rect">
            <a:avLst/>
          </a:prstGeom>
        </p:spPr>
        <p:txBody>
          <a:bodyPr vert="horz" wrap="none" lIns="91440" tIns="45720" rIns="91440" bIns="45720" rtlCol="0">
            <a:spAutoFit/>
          </a:bodyPr>
          <a:lstStyle/>
          <a:p>
            <a:pPr marL="0" indent="0">
              <a:lnSpc>
                <a:spcPct val="90000"/>
              </a:lnSpc>
              <a:spcAft>
                <a:spcPts val="1200"/>
              </a:spcAft>
              <a:buNone/>
            </a:pPr>
            <a:r>
              <a:rPr lang="en-US" dirty="0">
                <a:hlinkClick r:id="rId5"/>
              </a:rPr>
              <a:t>Support Matrix</a:t>
            </a:r>
            <a:endParaRPr lang="en-US" dirty="0"/>
          </a:p>
        </p:txBody>
      </p:sp>
    </p:spTree>
    <p:extLst>
      <p:ext uri="{BB962C8B-B14F-4D97-AF65-F5344CB8AC3E}">
        <p14:creationId xmlns:p14="http://schemas.microsoft.com/office/powerpoint/2010/main" val="3130076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12</a:t>
            </a:fld>
            <a:endParaRPr lang="en-US" dirty="0"/>
          </a:p>
        </p:txBody>
      </p:sp>
      <p:sp>
        <p:nvSpPr>
          <p:cNvPr id="7" name="Title 6"/>
          <p:cNvSpPr>
            <a:spLocks noGrp="1"/>
          </p:cNvSpPr>
          <p:nvPr>
            <p:ph type="title"/>
          </p:nvPr>
        </p:nvSpPr>
        <p:spPr/>
        <p:txBody>
          <a:bodyPr/>
          <a:lstStyle/>
          <a:p>
            <a:r>
              <a:rPr lang="de-DE"/>
              <a:t>Application Integrations – Oracle</a:t>
            </a:r>
            <a:endParaRPr lang="en-US" dirty="0"/>
          </a:p>
        </p:txBody>
      </p:sp>
      <p:sp>
        <p:nvSpPr>
          <p:cNvPr id="6" name="Content Placeholder 5"/>
          <p:cNvSpPr>
            <a:spLocks noGrp="1"/>
          </p:cNvSpPr>
          <p:nvPr>
            <p:ph idx="4294967295"/>
          </p:nvPr>
        </p:nvSpPr>
        <p:spPr>
          <a:xfrm>
            <a:off x="946468" y="1695067"/>
            <a:ext cx="10312400" cy="4451350"/>
          </a:xfrm>
        </p:spPr>
        <p:txBody>
          <a:bodyPr>
            <a:normAutofit lnSpcReduction="10000"/>
          </a:bodyPr>
          <a:lstStyle/>
          <a:p>
            <a:pPr marL="0" indent="0">
              <a:spcAft>
                <a:spcPts val="2400"/>
              </a:spcAft>
              <a:buNone/>
            </a:pPr>
            <a:r>
              <a:rPr lang="de-DE" sz="2400" b="1" dirty="0">
                <a:solidFill>
                  <a:schemeClr val="accent1"/>
                </a:solidFill>
              </a:rPr>
              <a:t>Oracle Database:</a:t>
            </a:r>
          </a:p>
          <a:p>
            <a:pPr lvl="1">
              <a:spcAft>
                <a:spcPts val="2400"/>
              </a:spcAft>
            </a:pPr>
            <a:r>
              <a:rPr lang="de-DE" sz="2000" dirty="0"/>
              <a:t>Real Application Cluster (RAC)</a:t>
            </a:r>
          </a:p>
          <a:p>
            <a:pPr lvl="1">
              <a:spcAft>
                <a:spcPts val="2400"/>
              </a:spcAft>
            </a:pPr>
            <a:r>
              <a:rPr lang="de-DE" sz="2000" dirty="0"/>
              <a:t>Container Databases (CDB)</a:t>
            </a:r>
          </a:p>
          <a:p>
            <a:pPr lvl="1">
              <a:spcAft>
                <a:spcPts val="2400"/>
              </a:spcAft>
            </a:pPr>
            <a:r>
              <a:rPr lang="de-DE" sz="2000" dirty="0"/>
              <a:t>Automatic Storage Management (ASM)</a:t>
            </a:r>
          </a:p>
          <a:p>
            <a:pPr lvl="1">
              <a:spcAft>
                <a:spcPts val="2400"/>
              </a:spcAft>
            </a:pPr>
            <a:r>
              <a:rPr lang="de-DE" sz="2000" dirty="0"/>
              <a:t>Restore to Point-in-Time, Transaction, Sequence</a:t>
            </a:r>
          </a:p>
          <a:p>
            <a:pPr lvl="1">
              <a:spcAft>
                <a:spcPts val="2400"/>
              </a:spcAft>
            </a:pPr>
            <a:r>
              <a:rPr lang="de-DE" sz="2000" dirty="0"/>
              <a:t>Restore to different Oracle System</a:t>
            </a:r>
          </a:p>
          <a:p>
            <a:pPr lvl="1">
              <a:spcAft>
                <a:spcPts val="2400"/>
              </a:spcAft>
            </a:pPr>
            <a:r>
              <a:rPr lang="de-DE" sz="2000" dirty="0"/>
              <a:t>Full Oracle RMAN compliance</a:t>
            </a:r>
          </a:p>
          <a:p>
            <a:pPr lvl="1">
              <a:spcAft>
                <a:spcPts val="2400"/>
              </a:spcAft>
            </a:pPr>
            <a:r>
              <a:rPr lang="de-DE" sz="2000" dirty="0"/>
              <a:t>Zero DownTime Backup (ZDB) and Instant Recovery (IR)</a:t>
            </a:r>
            <a:endParaRPr lang="en-US" sz="2000" dirty="0"/>
          </a:p>
        </p:txBody>
      </p:sp>
      <p:sp>
        <p:nvSpPr>
          <p:cNvPr id="9" name="Text Placeholder 8"/>
          <p:cNvSpPr>
            <a:spLocks noGrp="1"/>
          </p:cNvSpPr>
          <p:nvPr>
            <p:ph type="body" sz="quarter" idx="4294967295"/>
          </p:nvPr>
        </p:nvSpPr>
        <p:spPr>
          <a:xfrm>
            <a:off x="942181" y="913872"/>
            <a:ext cx="10307637" cy="417512"/>
          </a:xfrm>
        </p:spPr>
        <p:txBody>
          <a:bodyPr/>
          <a:lstStyle/>
          <a:p>
            <a:pPr marL="0" indent="0">
              <a:buNone/>
            </a:pPr>
            <a:r>
              <a:rPr lang="de-DE" dirty="0"/>
              <a:t>Consistent data protection and compliance</a:t>
            </a:r>
            <a:endParaRPr lang="en-US" dirty="0"/>
          </a:p>
        </p:txBody>
      </p:sp>
      <p:pic>
        <p:nvPicPr>
          <p:cNvPr id="4"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91475" y="1505494"/>
            <a:ext cx="3261615" cy="422172"/>
          </a:xfrm>
          <a:prstGeom prst="rect">
            <a:avLst/>
          </a:prstGeom>
          <a:noFill/>
          <a:ln w="9525">
            <a:noFill/>
            <a:miter lim="800000"/>
            <a:headEnd/>
            <a:tailEnd/>
          </a:ln>
        </p:spPr>
      </p:pic>
      <p:pic>
        <p:nvPicPr>
          <p:cNvPr id="5" name="Picture 4"/>
          <p:cNvPicPr>
            <a:picLocks noChangeAspect="1"/>
          </p:cNvPicPr>
          <p:nvPr/>
        </p:nvPicPr>
        <p:blipFill>
          <a:blip r:embed="rId5"/>
          <a:stretch>
            <a:fillRect/>
          </a:stretch>
        </p:blipFill>
        <p:spPr>
          <a:xfrm>
            <a:off x="8586536" y="2033459"/>
            <a:ext cx="2293270" cy="1980551"/>
          </a:xfrm>
          <a:prstGeom prst="rect">
            <a:avLst/>
          </a:prstGeom>
          <a:ln w="19050" cap="rnd">
            <a:solidFill>
              <a:srgbClr val="0155EF"/>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6536" y="4083898"/>
            <a:ext cx="2293269" cy="2103776"/>
          </a:xfrm>
          <a:prstGeom prst="rect">
            <a:avLst/>
          </a:prstGeom>
          <a:ln w="19050" cap="rnd">
            <a:solidFill>
              <a:srgbClr val="0155EF"/>
            </a:solidFill>
          </a:ln>
        </p:spPr>
      </p:pic>
      <p:sp>
        <p:nvSpPr>
          <p:cNvPr id="10" name="TextBox 9"/>
          <p:cNvSpPr txBox="1"/>
          <p:nvPr/>
        </p:nvSpPr>
        <p:spPr>
          <a:xfrm>
            <a:off x="865905" y="6278456"/>
            <a:ext cx="1602811" cy="341632"/>
          </a:xfrm>
          <a:prstGeom prst="rect">
            <a:avLst/>
          </a:prstGeom>
        </p:spPr>
        <p:txBody>
          <a:bodyPr vert="horz" wrap="none" lIns="91440" tIns="45720" rIns="91440" bIns="45720" rtlCol="0">
            <a:spAutoFit/>
          </a:bodyPr>
          <a:lstStyle/>
          <a:p>
            <a:pPr marL="0" indent="0">
              <a:lnSpc>
                <a:spcPct val="90000"/>
              </a:lnSpc>
              <a:spcAft>
                <a:spcPts val="1200"/>
              </a:spcAft>
              <a:buNone/>
            </a:pPr>
            <a:r>
              <a:rPr lang="en-US" dirty="0">
                <a:hlinkClick r:id="rId7"/>
              </a:rPr>
              <a:t>Support Matrix</a:t>
            </a:r>
            <a:endParaRPr lang="en-US" dirty="0"/>
          </a:p>
        </p:txBody>
      </p:sp>
    </p:spTree>
    <p:extLst>
      <p:ext uri="{BB962C8B-B14F-4D97-AF65-F5344CB8AC3E}">
        <p14:creationId xmlns:p14="http://schemas.microsoft.com/office/powerpoint/2010/main" val="1962639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13</a:t>
            </a:fld>
            <a:endParaRPr lang="en-US" dirty="0"/>
          </a:p>
        </p:txBody>
      </p:sp>
      <p:sp>
        <p:nvSpPr>
          <p:cNvPr id="7" name="Title 6"/>
          <p:cNvSpPr>
            <a:spLocks noGrp="1"/>
          </p:cNvSpPr>
          <p:nvPr>
            <p:ph type="title"/>
          </p:nvPr>
        </p:nvSpPr>
        <p:spPr/>
        <p:txBody>
          <a:bodyPr/>
          <a:lstStyle/>
          <a:p>
            <a:r>
              <a:rPr lang="de-DE"/>
              <a:t>Application Integrations – Microsoft</a:t>
            </a:r>
            <a:endParaRPr lang="en-US" dirty="0"/>
          </a:p>
        </p:txBody>
      </p:sp>
      <p:sp>
        <p:nvSpPr>
          <p:cNvPr id="8" name="Content Placeholder 7"/>
          <p:cNvSpPr>
            <a:spLocks noGrp="1"/>
          </p:cNvSpPr>
          <p:nvPr>
            <p:ph idx="4294967295"/>
          </p:nvPr>
        </p:nvSpPr>
        <p:spPr>
          <a:xfrm>
            <a:off x="946468" y="1657116"/>
            <a:ext cx="10312400" cy="4451350"/>
          </a:xfrm>
        </p:spPr>
        <p:txBody>
          <a:bodyPr/>
          <a:lstStyle/>
          <a:p>
            <a:pPr marL="0" indent="0">
              <a:spcAft>
                <a:spcPts val="1800"/>
              </a:spcAft>
              <a:buNone/>
            </a:pPr>
            <a:r>
              <a:rPr lang="de-DE" sz="2000" b="1" dirty="0">
                <a:solidFill>
                  <a:schemeClr val="accent1"/>
                </a:solidFill>
              </a:rPr>
              <a:t>MS Exchange Server   </a:t>
            </a:r>
            <a:r>
              <a:rPr lang="de-DE" sz="2000" b="1" dirty="0"/>
              <a:t>▪</a:t>
            </a:r>
            <a:r>
              <a:rPr lang="de-DE" sz="2000" b="1" dirty="0">
                <a:solidFill>
                  <a:schemeClr val="accent1"/>
                </a:solidFill>
              </a:rPr>
              <a:t>   MS SQL Server   </a:t>
            </a:r>
            <a:r>
              <a:rPr lang="de-DE" sz="2000" b="1" dirty="0"/>
              <a:t>▪</a:t>
            </a:r>
            <a:r>
              <a:rPr lang="de-DE" sz="2000" b="1" dirty="0">
                <a:solidFill>
                  <a:schemeClr val="accent1"/>
                </a:solidFill>
              </a:rPr>
              <a:t>   </a:t>
            </a:r>
            <a:r>
              <a:rPr lang="en-US" sz="2000" b="1" dirty="0">
                <a:solidFill>
                  <a:schemeClr val="accent1"/>
                </a:solidFill>
              </a:rPr>
              <a:t>MS </a:t>
            </a:r>
            <a:r>
              <a:rPr lang="en-US" sz="2000" b="1" dirty="0" err="1">
                <a:solidFill>
                  <a:schemeClr val="accent1"/>
                </a:solidFill>
              </a:rPr>
              <a:t>Sharepoint</a:t>
            </a:r>
            <a:r>
              <a:rPr lang="en-US" sz="2000" b="1" dirty="0">
                <a:solidFill>
                  <a:schemeClr val="accent1"/>
                </a:solidFill>
              </a:rPr>
              <a:t> Server</a:t>
            </a:r>
            <a:endParaRPr lang="en-US" b="1" dirty="0">
              <a:solidFill>
                <a:schemeClr val="accent1"/>
              </a:solidFill>
            </a:endParaRPr>
          </a:p>
          <a:p>
            <a:pPr>
              <a:spcAft>
                <a:spcPts val="1800"/>
              </a:spcAft>
            </a:pPr>
            <a:r>
              <a:rPr lang="en-US" sz="2000" dirty="0"/>
              <a:t>Database Availability Groups (AG/DAG)</a:t>
            </a:r>
          </a:p>
          <a:p>
            <a:pPr>
              <a:spcAft>
                <a:spcPts val="1800"/>
              </a:spcAft>
            </a:pPr>
            <a:r>
              <a:rPr lang="en-US" sz="2000" dirty="0"/>
              <a:t>Standalone and Clustered</a:t>
            </a:r>
          </a:p>
          <a:p>
            <a:pPr>
              <a:spcAft>
                <a:spcPts val="1800"/>
              </a:spcAft>
            </a:pPr>
            <a:r>
              <a:rPr lang="en-US" sz="2000" dirty="0"/>
              <a:t>Active/Passive Copy backup/restore</a:t>
            </a:r>
          </a:p>
          <a:p>
            <a:pPr>
              <a:spcAft>
                <a:spcPts val="1800"/>
              </a:spcAft>
            </a:pPr>
            <a:r>
              <a:rPr lang="en-US" sz="2000" dirty="0"/>
              <a:t>SharePoint Farm Backup/Restore</a:t>
            </a:r>
          </a:p>
          <a:p>
            <a:pPr>
              <a:spcAft>
                <a:spcPts val="1800"/>
              </a:spcAft>
            </a:pPr>
            <a:r>
              <a:rPr lang="en-US" sz="2000" dirty="0"/>
              <a:t>Granular Recovery for Exchange and SharePoint</a:t>
            </a:r>
          </a:p>
          <a:p>
            <a:pPr>
              <a:spcAft>
                <a:spcPts val="1800"/>
              </a:spcAft>
            </a:pPr>
            <a:r>
              <a:rPr lang="en-US" sz="2000" dirty="0"/>
              <a:t>VSS and VDI compliant</a:t>
            </a:r>
          </a:p>
          <a:p>
            <a:pPr>
              <a:spcAft>
                <a:spcPts val="1800"/>
              </a:spcAft>
            </a:pPr>
            <a:r>
              <a:rPr lang="en-US" sz="2000" dirty="0"/>
              <a:t>VSS Transportable Backup (ZDB)</a:t>
            </a:r>
          </a:p>
          <a:p>
            <a:pPr>
              <a:spcAft>
                <a:spcPts val="1800"/>
              </a:spcAft>
            </a:pPr>
            <a:r>
              <a:rPr lang="en-US" sz="2000" dirty="0"/>
              <a:t>SharePoint Farm Backup </a:t>
            </a:r>
            <a:endParaRPr lang="de-DE" sz="2000" dirty="0"/>
          </a:p>
        </p:txBody>
      </p:sp>
      <p:sp>
        <p:nvSpPr>
          <p:cNvPr id="9" name="Text Placeholder 8"/>
          <p:cNvSpPr>
            <a:spLocks noGrp="1"/>
          </p:cNvSpPr>
          <p:nvPr>
            <p:ph type="body" sz="quarter" idx="4294967295"/>
          </p:nvPr>
        </p:nvSpPr>
        <p:spPr>
          <a:xfrm>
            <a:off x="942181" y="926195"/>
            <a:ext cx="10307637" cy="417512"/>
          </a:xfrm>
        </p:spPr>
        <p:txBody>
          <a:bodyPr/>
          <a:lstStyle/>
          <a:p>
            <a:pPr marL="0" indent="0">
              <a:buNone/>
            </a:pPr>
            <a:r>
              <a:rPr lang="de-DE" dirty="0"/>
              <a:t>Consistent data protection and compliance</a:t>
            </a:r>
            <a:endParaRPr lang="en-US" dirty="0"/>
          </a:p>
        </p:txBody>
      </p:sp>
      <p:pic>
        <p:nvPicPr>
          <p:cNvPr id="4" name="Picture 10" descr="http://blog.appassure.com/wp-content/uploads/2011/06/Microsoft-Exchange-Server-2010.png"/>
          <p:cNvPicPr>
            <a:picLocks noChangeAspect="1" noChangeArrowheads="1"/>
          </p:cNvPicPr>
          <p:nvPr/>
        </p:nvPicPr>
        <p:blipFill rotWithShape="1">
          <a:blip r:embed="rId3" cstate="print"/>
          <a:srcRect r="16557"/>
          <a:stretch/>
        </p:blipFill>
        <p:spPr bwMode="auto">
          <a:xfrm>
            <a:off x="8472412" y="3056084"/>
            <a:ext cx="2067076" cy="1163749"/>
          </a:xfrm>
          <a:prstGeom prst="rect">
            <a:avLst/>
          </a:prstGeom>
          <a:noFill/>
        </p:spPr>
      </p:pic>
      <p:pic>
        <p:nvPicPr>
          <p:cNvPr id="5" name="Picture 14" descr="http://4.bp.blogspot.com/-AJCDbLLOOSs/TVro7TAqvrI/AAAAAAAAAGI/bE0v-UIA9Fg/s1600/sharepoint%2B2010.png"/>
          <p:cNvPicPr>
            <a:picLocks noChangeAspect="1" noChangeArrowheads="1"/>
          </p:cNvPicPr>
          <p:nvPr/>
        </p:nvPicPr>
        <p:blipFill rotWithShape="1">
          <a:blip r:embed="rId4" cstate="print"/>
          <a:srcRect r="22814"/>
          <a:stretch/>
        </p:blipFill>
        <p:spPr bwMode="auto">
          <a:xfrm>
            <a:off x="8724862" y="5112579"/>
            <a:ext cx="1562176" cy="1067559"/>
          </a:xfrm>
          <a:prstGeom prst="rect">
            <a:avLst/>
          </a:prstGeom>
          <a:noFill/>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4425" y="1639463"/>
            <a:ext cx="2063051" cy="523875"/>
          </a:xfrm>
          <a:prstGeom prst="rect">
            <a:avLst/>
          </a:prstGeom>
        </p:spPr>
      </p:pic>
      <p:grpSp>
        <p:nvGrpSpPr>
          <p:cNvPr id="17" name="Group 16"/>
          <p:cNvGrpSpPr/>
          <p:nvPr/>
        </p:nvGrpSpPr>
        <p:grpSpPr>
          <a:xfrm>
            <a:off x="7639049" y="2609711"/>
            <a:ext cx="3619501" cy="2056495"/>
            <a:chOff x="7524751" y="2609711"/>
            <a:chExt cx="3733800" cy="2056495"/>
          </a:xfrm>
        </p:grpSpPr>
        <p:cxnSp>
          <p:nvCxnSpPr>
            <p:cNvPr id="15" name="Straight Connector 14"/>
            <p:cNvCxnSpPr/>
            <p:nvPr/>
          </p:nvCxnSpPr>
          <p:spPr>
            <a:xfrm>
              <a:off x="7524751" y="2609711"/>
              <a:ext cx="3733800"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524751" y="4666206"/>
              <a:ext cx="3733800"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865905" y="6278456"/>
            <a:ext cx="1602811" cy="341632"/>
          </a:xfrm>
          <a:prstGeom prst="rect">
            <a:avLst/>
          </a:prstGeom>
        </p:spPr>
        <p:txBody>
          <a:bodyPr vert="horz" wrap="none" lIns="91440" tIns="45720" rIns="91440" bIns="45720" rtlCol="0">
            <a:spAutoFit/>
          </a:bodyPr>
          <a:lstStyle/>
          <a:p>
            <a:pPr marL="0" indent="0">
              <a:lnSpc>
                <a:spcPct val="90000"/>
              </a:lnSpc>
              <a:spcAft>
                <a:spcPts val="1200"/>
              </a:spcAft>
              <a:buNone/>
            </a:pPr>
            <a:r>
              <a:rPr lang="en-US" dirty="0">
                <a:hlinkClick r:id="rId6"/>
              </a:rPr>
              <a:t>Support Matrix</a:t>
            </a:r>
            <a:endParaRPr lang="en-US" dirty="0"/>
          </a:p>
        </p:txBody>
      </p:sp>
    </p:spTree>
    <p:extLst>
      <p:ext uri="{BB962C8B-B14F-4D97-AF65-F5344CB8AC3E}">
        <p14:creationId xmlns:p14="http://schemas.microsoft.com/office/powerpoint/2010/main" val="4088216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title"/>
          </p:nvPr>
        </p:nvSpPr>
        <p:spPr/>
        <p:txBody>
          <a:bodyPr/>
          <a:lstStyle/>
          <a:p>
            <a:r>
              <a:rPr lang="de-DE" dirty="0"/>
              <a:t>MS Exchange Granular Recovery Extension</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325" t="14134" r="10822" b="12534"/>
          <a:stretch/>
        </p:blipFill>
        <p:spPr bwMode="auto">
          <a:xfrm>
            <a:off x="954860" y="1313162"/>
            <a:ext cx="7331379" cy="3929331"/>
          </a:xfrm>
          <a:prstGeom prst="rect">
            <a:avLst/>
          </a:prstGeom>
          <a:noFill/>
          <a:ln w="19050" cap="rnd">
            <a:solidFill>
              <a:schemeClr val="bg2">
                <a:lumMod val="50000"/>
                <a:lumOff val="50000"/>
              </a:schemeClr>
            </a:solidFill>
            <a:round/>
            <a:headEnd/>
            <a:tailEnd/>
          </a:ln>
          <a:effectLst>
            <a:outerShdw blurRad="25400" dist="12700" dir="2700000" algn="ctr" rotWithShape="0">
              <a:schemeClr val="bg2">
                <a:alpha val="25000"/>
              </a:scheme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8474223" y="1250248"/>
            <a:ext cx="2816669" cy="615553"/>
          </a:xfrm>
          <a:prstGeom prst="rect">
            <a:avLst/>
          </a:prstGeom>
          <a:noFill/>
        </p:spPr>
        <p:txBody>
          <a:bodyPr wrap="none" rtlCol="0" anchor="ctr">
            <a:spAutoFit/>
          </a:bodyPr>
          <a:lstStyle/>
          <a:p>
            <a:pPr>
              <a:lnSpc>
                <a:spcPct val="85000"/>
              </a:lnSpc>
            </a:pPr>
            <a:r>
              <a:rPr lang="de-DE" sz="2000" dirty="0">
                <a:solidFill>
                  <a:srgbClr val="212E35"/>
                </a:solidFill>
              </a:rPr>
              <a:t>Highlight the restored DB</a:t>
            </a:r>
          </a:p>
          <a:p>
            <a:pPr>
              <a:lnSpc>
                <a:spcPct val="85000"/>
              </a:lnSpc>
            </a:pPr>
            <a:r>
              <a:rPr lang="de-DE" sz="2000" dirty="0">
                <a:solidFill>
                  <a:srgbClr val="212E35"/>
                </a:solidFill>
              </a:rPr>
              <a:t>in Cache Management</a:t>
            </a:r>
            <a:endParaRPr lang="en-US" sz="2000" dirty="0" err="1">
              <a:solidFill>
                <a:srgbClr val="212E35"/>
              </a:solidFill>
            </a:endParaRPr>
          </a:p>
        </p:txBody>
      </p:sp>
      <p:sp>
        <p:nvSpPr>
          <p:cNvPr id="4" name="TextBox 3"/>
          <p:cNvSpPr txBox="1"/>
          <p:nvPr/>
        </p:nvSpPr>
        <p:spPr>
          <a:xfrm>
            <a:off x="8749141" y="2031805"/>
            <a:ext cx="1695401" cy="356251"/>
          </a:xfrm>
          <a:prstGeom prst="rect">
            <a:avLst/>
          </a:prstGeom>
          <a:noFill/>
        </p:spPr>
        <p:txBody>
          <a:bodyPr wrap="none" rtlCol="0" anchor="ctr">
            <a:spAutoFit/>
          </a:bodyPr>
          <a:lstStyle/>
          <a:p>
            <a:pPr>
              <a:lnSpc>
                <a:spcPct val="85000"/>
              </a:lnSpc>
            </a:pPr>
            <a:r>
              <a:rPr lang="de-DE" sz="2000" dirty="0">
                <a:solidFill>
                  <a:srgbClr val="212E35"/>
                </a:solidFill>
              </a:rPr>
              <a:t>Start Recovery</a:t>
            </a:r>
            <a:endParaRPr lang="en-US" sz="2000" dirty="0" err="1">
              <a:solidFill>
                <a:srgbClr val="212E35"/>
              </a:solidFill>
            </a:endParaRPr>
          </a:p>
        </p:txBody>
      </p:sp>
      <p:sp>
        <p:nvSpPr>
          <p:cNvPr id="5" name="TextBox 4"/>
          <p:cNvSpPr txBox="1"/>
          <p:nvPr/>
        </p:nvSpPr>
        <p:spPr>
          <a:xfrm>
            <a:off x="9417117" y="2578715"/>
            <a:ext cx="1678473" cy="356251"/>
          </a:xfrm>
          <a:prstGeom prst="rect">
            <a:avLst/>
          </a:prstGeom>
          <a:noFill/>
        </p:spPr>
        <p:txBody>
          <a:bodyPr wrap="none" rtlCol="0" anchor="ctr">
            <a:spAutoFit/>
          </a:bodyPr>
          <a:lstStyle/>
          <a:p>
            <a:pPr>
              <a:lnSpc>
                <a:spcPct val="85000"/>
              </a:lnSpc>
            </a:pPr>
            <a:r>
              <a:rPr lang="de-DE" sz="2000" dirty="0">
                <a:solidFill>
                  <a:srgbClr val="212E35"/>
                </a:solidFill>
              </a:rPr>
              <a:t>Pick a Mailbox</a:t>
            </a:r>
            <a:endParaRPr lang="en-US" sz="2000" dirty="0" err="1">
              <a:solidFill>
                <a:srgbClr val="212E35"/>
              </a:solidFill>
            </a:endParaRPr>
          </a:p>
        </p:txBody>
      </p:sp>
      <p:cxnSp>
        <p:nvCxnSpPr>
          <p:cNvPr id="8" name="Straight Arrow Connector 7"/>
          <p:cNvCxnSpPr>
            <a:stCxn id="3" idx="1"/>
          </p:cNvCxnSpPr>
          <p:nvPr/>
        </p:nvCxnSpPr>
        <p:spPr>
          <a:xfrm flipH="1">
            <a:off x="6753071" y="1558025"/>
            <a:ext cx="1721152" cy="693428"/>
          </a:xfrm>
          <a:prstGeom prst="straightConnector1">
            <a:avLst/>
          </a:prstGeom>
          <a:ln w="19050" cap="rnd">
            <a:solidFill>
              <a:srgbClr val="0155EF"/>
            </a:solidFill>
            <a:round/>
            <a:tailEnd type="ova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1"/>
          </p:cNvCxnSpPr>
          <p:nvPr/>
        </p:nvCxnSpPr>
        <p:spPr>
          <a:xfrm flipH="1">
            <a:off x="7776446" y="2209931"/>
            <a:ext cx="972695" cy="383150"/>
          </a:xfrm>
          <a:prstGeom prst="straightConnector1">
            <a:avLst/>
          </a:prstGeom>
          <a:ln w="19050" cap="rnd">
            <a:solidFill>
              <a:srgbClr val="0155EF"/>
            </a:solidFill>
            <a:round/>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86400" y="2756840"/>
            <a:ext cx="3968817" cy="0"/>
          </a:xfrm>
          <a:prstGeom prst="line">
            <a:avLst/>
          </a:prstGeom>
          <a:ln w="19050" cap="rnd">
            <a:solidFill>
              <a:srgbClr val="0155EF"/>
            </a:solidFill>
            <a:round/>
            <a:headEnd type="oval" w="med" len="med"/>
          </a:ln>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2840304" y="2856568"/>
            <a:ext cx="8072133" cy="3448290"/>
            <a:chOff x="3277274" y="2899306"/>
            <a:chExt cx="8072133" cy="344829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274" y="2899306"/>
              <a:ext cx="5571451" cy="3448290"/>
            </a:xfrm>
            <a:prstGeom prst="rect">
              <a:avLst/>
            </a:prstGeom>
            <a:noFill/>
            <a:ln w="19050" cap="rnd">
              <a:solidFill>
                <a:schemeClr val="bg2">
                  <a:lumMod val="50000"/>
                  <a:lumOff val="50000"/>
                </a:schemeClr>
              </a:solidFill>
              <a:round/>
              <a:headEnd/>
              <a:tailEnd/>
            </a:ln>
            <a:effectLst>
              <a:outerShdw blurRad="25400" dist="12700" dir="2700000" algn="ctr" rotWithShape="0">
                <a:schemeClr val="bg2">
                  <a:alpha val="25000"/>
                </a:schemeClr>
              </a:outerShdw>
            </a:effectLst>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9708766" y="4587213"/>
              <a:ext cx="1640641" cy="356251"/>
            </a:xfrm>
            <a:prstGeom prst="rect">
              <a:avLst/>
            </a:prstGeom>
          </p:spPr>
          <p:txBody>
            <a:bodyPr vert="horz" wrap="none" lIns="91440" tIns="45720" rIns="91440" bIns="45720" rtlCol="0" anchor="ctr" anchorCtr="0">
              <a:spAutoFit/>
            </a:bodyPr>
            <a:lstStyle/>
            <a:p>
              <a:pPr>
                <a:lnSpc>
                  <a:spcPct val="85000"/>
                </a:lnSpc>
              </a:pPr>
              <a:r>
                <a:rPr lang="de-DE" sz="2000" dirty="0">
                  <a:latin typeface="+mn-lt"/>
                  <a:ea typeface="Roboto Light" charset="0"/>
                  <a:cs typeface="Roboto Light" charset="0"/>
                </a:rPr>
                <a:t>Seach options</a:t>
              </a:r>
              <a:endParaRPr lang="en-US" sz="2000" dirty="0">
                <a:latin typeface="+mn-lt"/>
                <a:ea typeface="Roboto Light" charset="0"/>
                <a:cs typeface="Roboto Light" charset="0"/>
              </a:endParaRPr>
            </a:p>
          </p:txBody>
        </p:sp>
        <p:cxnSp>
          <p:nvCxnSpPr>
            <p:cNvPr id="17" name="Straight Connector 16"/>
            <p:cNvCxnSpPr/>
            <p:nvPr/>
          </p:nvCxnSpPr>
          <p:spPr>
            <a:xfrm>
              <a:off x="8961120" y="4765339"/>
              <a:ext cx="779018" cy="0"/>
            </a:xfrm>
            <a:prstGeom prst="line">
              <a:avLst/>
            </a:prstGeom>
            <a:ln w="19050" cap="rnd">
              <a:solidFill>
                <a:srgbClr val="0155EF"/>
              </a:solidFill>
              <a:round/>
              <a:headEnd type="oval" w="med" len="med"/>
            </a:ln>
          </p:spPr>
          <p:style>
            <a:lnRef idx="2">
              <a:schemeClr val="accent1"/>
            </a:lnRef>
            <a:fillRef idx="0">
              <a:schemeClr val="accent1"/>
            </a:fillRef>
            <a:effectRef idx="1">
              <a:schemeClr val="accent1"/>
            </a:effectRef>
            <a:fontRef idx="minor">
              <a:schemeClr val="tx1"/>
            </a:fontRef>
          </p:style>
        </p:cxnSp>
        <p:sp>
          <p:nvSpPr>
            <p:cNvPr id="22" name="Right Bracket 21"/>
            <p:cNvSpPr/>
            <p:nvPr/>
          </p:nvSpPr>
          <p:spPr>
            <a:xfrm>
              <a:off x="8718605" y="3629026"/>
              <a:ext cx="242515" cy="2306624"/>
            </a:xfrm>
            <a:prstGeom prst="rightBracket">
              <a:avLst>
                <a:gd name="adj" fmla="val 105959"/>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 name="TextBox 15"/>
          <p:cNvSpPr txBox="1"/>
          <p:nvPr/>
        </p:nvSpPr>
        <p:spPr>
          <a:xfrm>
            <a:off x="865905" y="6278456"/>
            <a:ext cx="1602811" cy="341632"/>
          </a:xfrm>
          <a:prstGeom prst="rect">
            <a:avLst/>
          </a:prstGeom>
        </p:spPr>
        <p:txBody>
          <a:bodyPr vert="horz" wrap="none" lIns="91440" tIns="45720" rIns="91440" bIns="45720" rtlCol="0">
            <a:spAutoFit/>
          </a:bodyPr>
          <a:lstStyle/>
          <a:p>
            <a:pPr marL="0" indent="0">
              <a:lnSpc>
                <a:spcPct val="90000"/>
              </a:lnSpc>
              <a:spcAft>
                <a:spcPts val="1200"/>
              </a:spcAft>
              <a:buNone/>
            </a:pPr>
            <a:r>
              <a:rPr lang="en-US" dirty="0">
                <a:hlinkClick r:id="rId4"/>
              </a:rPr>
              <a:t>Support Matrix</a:t>
            </a:r>
            <a:endParaRPr lang="en-US" dirty="0"/>
          </a:p>
        </p:txBody>
      </p:sp>
    </p:spTree>
    <p:extLst>
      <p:ext uri="{BB962C8B-B14F-4D97-AF65-F5344CB8AC3E}">
        <p14:creationId xmlns:p14="http://schemas.microsoft.com/office/powerpoint/2010/main" val="142793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7341" y="454163"/>
            <a:ext cx="10822941" cy="574516"/>
          </a:xfrm>
        </p:spPr>
        <p:txBody>
          <a:bodyPr/>
          <a:lstStyle/>
          <a:p>
            <a:r>
              <a:rPr lang="de-DE" dirty="0">
                <a:latin typeface="+mj-lt"/>
              </a:rPr>
              <a:t>MS SharePoint Granular Recovery Extension</a:t>
            </a:r>
            <a:br>
              <a:rPr lang="de-DE" dirty="0">
                <a:latin typeface="+mj-lt"/>
              </a:rPr>
            </a:br>
            <a:endParaRPr lang="en-US" dirty="0">
              <a:latin typeface="+mj-lt"/>
            </a:endParaRPr>
          </a:p>
        </p:txBody>
      </p:sp>
      <p:pic>
        <p:nvPicPr>
          <p:cNvPr id="4" name="Picture 3" descr="C:\Users\uwallsch\Desktop\SP2013 GRE Screenshots\Sp2013 GRE import from back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233974"/>
            <a:ext cx="5777961" cy="4542451"/>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28056" y="1666746"/>
            <a:ext cx="3730495" cy="877163"/>
          </a:xfrm>
          <a:prstGeom prst="rect">
            <a:avLst/>
          </a:prstGeom>
          <a:noFill/>
          <a:ln>
            <a:solidFill>
              <a:srgbClr val="0155EF"/>
            </a:solidFill>
          </a:ln>
        </p:spPr>
        <p:txBody>
          <a:bodyPr wrap="square" rtlCol="0">
            <a:spAutoFit/>
          </a:bodyPr>
          <a:lstStyle/>
          <a:p>
            <a:pPr defTabSz="573603">
              <a:lnSpc>
                <a:spcPct val="85000"/>
              </a:lnSpc>
              <a:spcAft>
                <a:spcPts val="1200"/>
              </a:spcAft>
              <a:buSzPct val="100000"/>
            </a:pPr>
            <a:r>
              <a:rPr lang="de-DE" sz="2000" dirty="0">
                <a:solidFill>
                  <a:srgbClr val="000000"/>
                </a:solidFill>
                <a:latin typeface="+mj-lt"/>
                <a:cs typeface="HP Simplified" pitchFamily="34" charset="0"/>
              </a:rPr>
              <a:t>Select the Site for recovery from </a:t>
            </a:r>
            <a:br>
              <a:rPr lang="de-DE" sz="2000" dirty="0">
                <a:solidFill>
                  <a:srgbClr val="000000"/>
                </a:solidFill>
                <a:latin typeface="+mj-lt"/>
                <a:cs typeface="HP Simplified" pitchFamily="34" charset="0"/>
              </a:rPr>
            </a:br>
            <a:r>
              <a:rPr lang="de-DE" sz="2000" dirty="0">
                <a:solidFill>
                  <a:srgbClr val="000000"/>
                </a:solidFill>
                <a:latin typeface="+mj-lt"/>
                <a:cs typeface="HP Simplified" pitchFamily="34" charset="0"/>
              </a:rPr>
              <a:t>the sites lilst. Select recovery type.</a:t>
            </a:r>
          </a:p>
        </p:txBody>
      </p:sp>
      <p:sp>
        <p:nvSpPr>
          <p:cNvPr id="5" name="Rectangle 4"/>
          <p:cNvSpPr/>
          <p:nvPr/>
        </p:nvSpPr>
        <p:spPr>
          <a:xfrm>
            <a:off x="981075" y="1752600"/>
            <a:ext cx="1619250" cy="457200"/>
          </a:xfrm>
          <a:prstGeom prst="rect">
            <a:avLst/>
          </a:prstGeom>
          <a:noFill/>
          <a:ln w="28575">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endCxn id="2" idx="1"/>
          </p:cNvCxnSpPr>
          <p:nvPr/>
        </p:nvCxnSpPr>
        <p:spPr>
          <a:xfrm>
            <a:off x="2600325" y="1971675"/>
            <a:ext cx="4927731" cy="133653"/>
          </a:xfrm>
          <a:prstGeom prst="line">
            <a:avLst/>
          </a:prstGeom>
          <a:ln w="19050" cap="rnd">
            <a:solidFill>
              <a:srgbClr val="0155EF"/>
            </a:solidFill>
            <a:round/>
            <a:headEnd type="oval" w="med" len="med"/>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1343025" y="2248656"/>
            <a:ext cx="9915526" cy="4470764"/>
            <a:chOff x="1371600" y="2258181"/>
            <a:chExt cx="9915526" cy="4470764"/>
          </a:xfrm>
        </p:grpSpPr>
        <p:pic>
          <p:nvPicPr>
            <p:cNvPr id="1032" name="Picture 8" descr="C:\Users\uwallsch\Desktop\SP2013 GRE Screenshots\Sp2013 GRE browse objects 2 -adm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58181"/>
              <a:ext cx="5686776" cy="4470764"/>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94732" y="3832617"/>
              <a:ext cx="3692394" cy="2045175"/>
            </a:xfrm>
            <a:prstGeom prst="rect">
              <a:avLst/>
            </a:prstGeom>
            <a:noFill/>
            <a:ln>
              <a:solidFill>
                <a:srgbClr val="0155EF"/>
              </a:solidFill>
            </a:ln>
          </p:spPr>
          <p:txBody>
            <a:bodyPr wrap="square" rtlCol="0">
              <a:spAutoFit/>
            </a:bodyPr>
            <a:lstStyle/>
            <a:p>
              <a:pPr defTabSz="573603">
                <a:lnSpc>
                  <a:spcPct val="85000"/>
                </a:lnSpc>
                <a:spcAft>
                  <a:spcPts val="1200"/>
                </a:spcAft>
                <a:buSzPct val="100000"/>
              </a:pPr>
              <a:r>
                <a:rPr lang="de-DE" sz="2000" dirty="0">
                  <a:solidFill>
                    <a:srgbClr val="000000"/>
                  </a:solidFill>
                  <a:latin typeface="+mj-lt"/>
                  <a:cs typeface="HP Simplified" pitchFamily="34" charset="0"/>
                </a:rPr>
                <a:t>Select documents or other objects to be restored from the site tree.</a:t>
              </a:r>
            </a:p>
            <a:p>
              <a:pPr marL="171450" indent="-171450" defTabSz="573603">
                <a:lnSpc>
                  <a:spcPct val="85000"/>
                </a:lnSpc>
                <a:spcAft>
                  <a:spcPts val="1200"/>
                </a:spcAft>
                <a:buSzPct val="80000"/>
                <a:buFont typeface="Wingdings" panose="05000000000000000000" pitchFamily="2" charset="2"/>
                <a:buChar char="§"/>
              </a:pPr>
              <a:r>
                <a:rPr lang="de-DE" dirty="0">
                  <a:solidFill>
                    <a:srgbClr val="000000"/>
                  </a:solidFill>
                  <a:latin typeface="+mj-lt"/>
                  <a:cs typeface="HP Simplified" pitchFamily="34" charset="0"/>
                </a:rPr>
                <a:t>Documents</a:t>
              </a:r>
            </a:p>
            <a:p>
              <a:pPr marL="171450" indent="-171450" defTabSz="573603">
                <a:lnSpc>
                  <a:spcPct val="85000"/>
                </a:lnSpc>
                <a:spcAft>
                  <a:spcPts val="1200"/>
                </a:spcAft>
                <a:buSzPct val="80000"/>
                <a:buFont typeface="Wingdings" panose="05000000000000000000" pitchFamily="2" charset="2"/>
                <a:buChar char="§"/>
              </a:pPr>
              <a:r>
                <a:rPr lang="de-DE" dirty="0">
                  <a:solidFill>
                    <a:srgbClr val="000000"/>
                  </a:solidFill>
                  <a:latin typeface="+mj-lt"/>
                  <a:cs typeface="HP Simplified" pitchFamily="34" charset="0"/>
                </a:rPr>
                <a:t>Calendar entries</a:t>
              </a:r>
            </a:p>
            <a:p>
              <a:pPr marL="171450" indent="-171450" defTabSz="573603">
                <a:lnSpc>
                  <a:spcPct val="85000"/>
                </a:lnSpc>
                <a:spcAft>
                  <a:spcPts val="1200"/>
                </a:spcAft>
                <a:buSzPct val="80000"/>
                <a:buFont typeface="Wingdings" panose="05000000000000000000" pitchFamily="2" charset="2"/>
                <a:buChar char="§"/>
              </a:pPr>
              <a:r>
                <a:rPr lang="de-DE" dirty="0">
                  <a:solidFill>
                    <a:srgbClr val="000000"/>
                  </a:solidFill>
                  <a:latin typeface="+mj-lt"/>
                  <a:cs typeface="HP Simplified" pitchFamily="34" charset="0"/>
                </a:rPr>
                <a:t>Tasks, and more</a:t>
              </a:r>
            </a:p>
          </p:txBody>
        </p:sp>
        <p:cxnSp>
          <p:nvCxnSpPr>
            <p:cNvPr id="15" name="Straight Connector 14"/>
            <p:cNvCxnSpPr>
              <a:endCxn id="9" idx="1"/>
            </p:cNvCxnSpPr>
            <p:nvPr/>
          </p:nvCxnSpPr>
          <p:spPr>
            <a:xfrm>
              <a:off x="3352801" y="4724400"/>
              <a:ext cx="4241931" cy="130805"/>
            </a:xfrm>
            <a:prstGeom prst="line">
              <a:avLst/>
            </a:prstGeom>
            <a:ln w="19050" cap="rnd">
              <a:solidFill>
                <a:srgbClr val="0155EF"/>
              </a:solidFill>
              <a:round/>
              <a:headEnd type="oval"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2460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16</a:t>
            </a:fld>
            <a:endParaRPr lang="en-US" dirty="0"/>
          </a:p>
        </p:txBody>
      </p:sp>
      <p:sp>
        <p:nvSpPr>
          <p:cNvPr id="7" name="Title 6"/>
          <p:cNvSpPr>
            <a:spLocks noGrp="1"/>
          </p:cNvSpPr>
          <p:nvPr>
            <p:ph type="title"/>
          </p:nvPr>
        </p:nvSpPr>
        <p:spPr>
          <a:xfrm>
            <a:off x="946786" y="474995"/>
            <a:ext cx="10311765" cy="657844"/>
          </a:xfrm>
        </p:spPr>
        <p:txBody>
          <a:bodyPr>
            <a:normAutofit/>
          </a:bodyPr>
          <a:lstStyle/>
          <a:p>
            <a:r>
              <a:rPr lang="de-DE" sz="3200" dirty="0"/>
              <a:t>Integrations – IBM, PostgreSQL, Sybase, MySQL</a:t>
            </a:r>
            <a:endParaRPr lang="en-US" sz="3200" dirty="0"/>
          </a:p>
        </p:txBody>
      </p:sp>
      <p:sp>
        <p:nvSpPr>
          <p:cNvPr id="4" name="Text Placeholder 3"/>
          <p:cNvSpPr>
            <a:spLocks noGrp="1"/>
          </p:cNvSpPr>
          <p:nvPr>
            <p:ph type="body" sz="quarter" idx="13"/>
          </p:nvPr>
        </p:nvSpPr>
        <p:spPr>
          <a:xfrm>
            <a:off x="942213" y="995855"/>
            <a:ext cx="10307574" cy="418375"/>
          </a:xfrm>
        </p:spPr>
        <p:txBody>
          <a:bodyPr/>
          <a:lstStyle/>
          <a:p>
            <a:r>
              <a:rPr lang="de-DE" dirty="0"/>
              <a:t>Consistent data protection and compliance</a:t>
            </a:r>
            <a:endParaRPr lang="en-US" dirty="0"/>
          </a:p>
        </p:txBody>
      </p:sp>
      <p:pic>
        <p:nvPicPr>
          <p:cNvPr id="8" name="Picture 8"/>
          <p:cNvPicPr>
            <a:picLocks noChangeAspect="1" noChangeArrowheads="1"/>
          </p:cNvPicPr>
          <p:nvPr/>
        </p:nvPicPr>
        <p:blipFill>
          <a:blip r:embed="rId3" cstate="print"/>
          <a:srcRect/>
          <a:stretch>
            <a:fillRect/>
          </a:stretch>
        </p:blipFill>
        <p:spPr bwMode="auto">
          <a:xfrm>
            <a:off x="9213954" y="4040588"/>
            <a:ext cx="2054755" cy="802081"/>
          </a:xfrm>
          <a:prstGeom prst="rect">
            <a:avLst/>
          </a:prstGeom>
          <a:noFill/>
          <a:ln w="9525">
            <a:noFill/>
            <a:miter lim="800000"/>
            <a:headEnd/>
            <a:tailEnd/>
          </a:ln>
        </p:spPr>
      </p:pic>
      <p:pic>
        <p:nvPicPr>
          <p:cNvPr id="9" name="Picture 16" descr="http://www.dataversity.net/wp-content/uploads/2012/04/i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3955" y="1847635"/>
            <a:ext cx="2044595" cy="6291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00" y="2844704"/>
            <a:ext cx="1286872" cy="1140883"/>
          </a:xfrm>
          <a:prstGeom prst="rect">
            <a:avLst/>
          </a:prstGeom>
        </p:spPr>
      </p:pic>
      <p:sp>
        <p:nvSpPr>
          <p:cNvPr id="12" name="TextBox 11"/>
          <p:cNvSpPr txBox="1"/>
          <p:nvPr/>
        </p:nvSpPr>
        <p:spPr>
          <a:xfrm>
            <a:off x="965836" y="1641053"/>
            <a:ext cx="5791200" cy="1684037"/>
          </a:xfrm>
          <a:prstGeom prst="rect">
            <a:avLst/>
          </a:prstGeom>
        </p:spPr>
        <p:txBody>
          <a:bodyPr vert="horz" wrap="none" lIns="0" tIns="0" rIns="0" bIns="0" rtlCol="0">
            <a:normAutofit fontScale="85000" lnSpcReduction="20000"/>
          </a:bodyPr>
          <a:lstStyle/>
          <a:p>
            <a:pPr marL="342900" indent="-342900">
              <a:spcAft>
                <a:spcPts val="1800"/>
              </a:spcAft>
              <a:buFont typeface="Wingdings" panose="05000000000000000000" pitchFamily="2" charset="2"/>
              <a:buChar char="§"/>
            </a:pPr>
            <a:r>
              <a:rPr lang="en-US" sz="2400" dirty="0"/>
              <a:t>Restore redirection</a:t>
            </a:r>
          </a:p>
          <a:p>
            <a:pPr marL="342900" indent="-342900">
              <a:spcAft>
                <a:spcPts val="1800"/>
              </a:spcAft>
              <a:buFont typeface="Wingdings" panose="05000000000000000000" pitchFamily="2" charset="2"/>
              <a:buChar char="§"/>
            </a:pPr>
            <a:r>
              <a:rPr lang="en-US" sz="2400" dirty="0"/>
              <a:t>Restore to Point-in-Time</a:t>
            </a:r>
          </a:p>
          <a:p>
            <a:pPr marL="342900" indent="-342900">
              <a:spcAft>
                <a:spcPts val="1800"/>
              </a:spcAft>
              <a:buFont typeface="Wingdings" panose="05000000000000000000" pitchFamily="2" charset="2"/>
              <a:buChar char="§"/>
            </a:pPr>
            <a:r>
              <a:rPr lang="en-US" sz="2400" dirty="0"/>
              <a:t>Separate data file vs. log file backup/restore</a:t>
            </a:r>
          </a:p>
          <a:p>
            <a:pPr marL="342900" indent="-342900">
              <a:spcAft>
                <a:spcPts val="1800"/>
              </a:spcAft>
              <a:buFont typeface="Wingdings" panose="05000000000000000000" pitchFamily="2" charset="2"/>
              <a:buChar char="§"/>
            </a:pPr>
            <a:r>
              <a:rPr lang="en-US" sz="2400" dirty="0"/>
              <a:t>Multi-Master Cluster support for PostgreSQL</a:t>
            </a:r>
            <a:endParaRPr lang="de-DE" sz="2400" dirty="0"/>
          </a:p>
        </p:txBody>
      </p:sp>
      <p:pic>
        <p:nvPicPr>
          <p:cNvPr id="13" name="Picture 12"/>
          <p:cNvPicPr>
            <a:picLocks noChangeAspect="1"/>
          </p:cNvPicPr>
          <p:nvPr/>
        </p:nvPicPr>
        <p:blipFill>
          <a:blip r:embed="rId6"/>
          <a:stretch>
            <a:fillRect/>
          </a:stretch>
        </p:blipFill>
        <p:spPr>
          <a:xfrm>
            <a:off x="965836" y="3505200"/>
            <a:ext cx="2591346" cy="2674938"/>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pic>
        <p:nvPicPr>
          <p:cNvPr id="3" name="Picture 2"/>
          <p:cNvPicPr>
            <a:picLocks noChangeAspect="1"/>
          </p:cNvPicPr>
          <p:nvPr/>
        </p:nvPicPr>
        <p:blipFill>
          <a:blip r:embed="rId7"/>
          <a:stretch>
            <a:fillRect/>
          </a:stretch>
        </p:blipFill>
        <p:spPr>
          <a:xfrm>
            <a:off x="3796316" y="3505200"/>
            <a:ext cx="4893984" cy="2674938"/>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3954" y="4951179"/>
            <a:ext cx="2044596" cy="1057149"/>
          </a:xfrm>
          <a:prstGeom prst="rect">
            <a:avLst/>
          </a:prstGeom>
        </p:spPr>
      </p:pic>
      <p:sp>
        <p:nvSpPr>
          <p:cNvPr id="14" name="TextBox 13"/>
          <p:cNvSpPr txBox="1"/>
          <p:nvPr/>
        </p:nvSpPr>
        <p:spPr>
          <a:xfrm>
            <a:off x="865905" y="6278456"/>
            <a:ext cx="1602811" cy="341632"/>
          </a:xfrm>
          <a:prstGeom prst="rect">
            <a:avLst/>
          </a:prstGeom>
        </p:spPr>
        <p:txBody>
          <a:bodyPr vert="horz" wrap="none" lIns="91440" tIns="45720" rIns="91440" bIns="45720" rtlCol="0">
            <a:spAutoFit/>
          </a:bodyPr>
          <a:lstStyle/>
          <a:p>
            <a:pPr marL="0" indent="0">
              <a:lnSpc>
                <a:spcPct val="90000"/>
              </a:lnSpc>
              <a:spcAft>
                <a:spcPts val="1200"/>
              </a:spcAft>
              <a:buNone/>
            </a:pPr>
            <a:r>
              <a:rPr lang="en-US" dirty="0">
                <a:hlinkClick r:id="rId9"/>
              </a:rPr>
              <a:t>Support Matrix</a:t>
            </a:r>
            <a:endParaRPr lang="en-US" dirty="0"/>
          </a:p>
        </p:txBody>
      </p:sp>
    </p:spTree>
    <p:extLst>
      <p:ext uri="{BB962C8B-B14F-4D97-AF65-F5344CB8AC3E}">
        <p14:creationId xmlns:p14="http://schemas.microsoft.com/office/powerpoint/2010/main" val="51150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63"/>
          <p:cNvSpPr>
            <a:spLocks noGrp="1"/>
          </p:cNvSpPr>
          <p:nvPr>
            <p:ph sz="half" idx="1"/>
          </p:nvPr>
        </p:nvSpPr>
        <p:spPr>
          <a:xfrm>
            <a:off x="950975" y="1489965"/>
            <a:ext cx="5782925" cy="1692275"/>
          </a:xfrm>
        </p:spPr>
        <p:txBody>
          <a:bodyPr/>
          <a:lstStyle/>
          <a:p>
            <a:pPr marL="0" indent="0">
              <a:buNone/>
            </a:pPr>
            <a:r>
              <a:rPr lang="de-DE" b="1" dirty="0"/>
              <a:t>High Availability:</a:t>
            </a:r>
          </a:p>
          <a:p>
            <a:pPr lvl="1"/>
            <a:r>
              <a:rPr lang="de-DE" dirty="0"/>
              <a:t>Windows Failover Clusters and Cluster Shared Volumes</a:t>
            </a:r>
          </a:p>
          <a:p>
            <a:pPr lvl="1"/>
            <a:r>
              <a:rPr lang="de-DE" dirty="0"/>
              <a:t>Linux Built-In Clusters and HPE MC/Service Guard</a:t>
            </a:r>
          </a:p>
          <a:p>
            <a:pPr lvl="1"/>
            <a:r>
              <a:rPr lang="de-DE" dirty="0"/>
              <a:t>Veritas Cluster</a:t>
            </a:r>
            <a:endParaRPr lang="en-US" dirty="0"/>
          </a:p>
        </p:txBody>
      </p:sp>
      <p:sp>
        <p:nvSpPr>
          <p:cNvPr id="65" name="Content Placeholder 64"/>
          <p:cNvSpPr>
            <a:spLocks noGrp="1"/>
          </p:cNvSpPr>
          <p:nvPr>
            <p:ph sz="half" idx="2"/>
          </p:nvPr>
        </p:nvSpPr>
        <p:spPr>
          <a:xfrm>
            <a:off x="951210" y="3654357"/>
            <a:ext cx="5029200" cy="2264394"/>
          </a:xfrm>
        </p:spPr>
        <p:txBody>
          <a:bodyPr/>
          <a:lstStyle/>
          <a:p>
            <a:pPr marL="0" indent="0">
              <a:buNone/>
            </a:pPr>
            <a:r>
              <a:rPr lang="de-DE" b="1" dirty="0"/>
              <a:t>Bare Metal Disaster Recovery:</a:t>
            </a:r>
          </a:p>
          <a:p>
            <a:pPr lvl="1"/>
            <a:r>
              <a:rPr lang="de-DE" dirty="0"/>
              <a:t>Enhanced Automated Disaster Recovery (EADR)</a:t>
            </a:r>
          </a:p>
          <a:p>
            <a:pPr lvl="1"/>
            <a:r>
              <a:rPr lang="de-DE" dirty="0"/>
              <a:t>Manual DR</a:t>
            </a:r>
          </a:p>
          <a:p>
            <a:pPr lvl="1"/>
            <a:r>
              <a:rPr lang="de-DE" dirty="0"/>
              <a:t>DR to different system</a:t>
            </a:r>
          </a:p>
          <a:p>
            <a:pPr lvl="1"/>
            <a:r>
              <a:rPr lang="de-DE" dirty="0"/>
              <a:t>DR to Virtual Machine (P2V)</a:t>
            </a:r>
            <a:endParaRPr lang="en-US" dirty="0"/>
          </a:p>
          <a:p>
            <a:endParaRPr lang="en-US"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17</a:t>
            </a:fld>
            <a:endParaRPr lang="en-US" dirty="0"/>
          </a:p>
        </p:txBody>
      </p:sp>
      <p:sp>
        <p:nvSpPr>
          <p:cNvPr id="7" name="Title 6"/>
          <p:cNvSpPr>
            <a:spLocks noGrp="1"/>
          </p:cNvSpPr>
          <p:nvPr>
            <p:ph type="title"/>
          </p:nvPr>
        </p:nvSpPr>
        <p:spPr/>
        <p:txBody>
          <a:bodyPr/>
          <a:lstStyle/>
          <a:p>
            <a:r>
              <a:rPr lang="de-DE" dirty="0"/>
              <a:t>Cluster/HA Integrations &amp; Disaster Recovery</a:t>
            </a:r>
            <a:endParaRPr lang="en-US" dirty="0"/>
          </a:p>
        </p:txBody>
      </p:sp>
      <p:grpSp>
        <p:nvGrpSpPr>
          <p:cNvPr id="72" name="Group 71"/>
          <p:cNvGrpSpPr/>
          <p:nvPr/>
        </p:nvGrpSpPr>
        <p:grpSpPr>
          <a:xfrm>
            <a:off x="8610600" y="1474194"/>
            <a:ext cx="1433000" cy="1806580"/>
            <a:chOff x="8610600" y="1647666"/>
            <a:chExt cx="1295400" cy="1633108"/>
          </a:xfrm>
        </p:grpSpPr>
        <p:grpSp>
          <p:nvGrpSpPr>
            <p:cNvPr id="5" name="Group 4"/>
            <p:cNvGrpSpPr>
              <a:grpSpLocks noChangeAspect="1"/>
            </p:cNvGrpSpPr>
            <p:nvPr/>
          </p:nvGrpSpPr>
          <p:grpSpPr>
            <a:xfrm>
              <a:off x="8707950" y="2220344"/>
              <a:ext cx="301896" cy="455989"/>
              <a:chOff x="5779725" y="1895839"/>
              <a:chExt cx="195024" cy="294568"/>
            </a:xfrm>
            <a:solidFill>
              <a:srgbClr val="0078EF"/>
            </a:solidFill>
          </p:grpSpPr>
          <p:sp>
            <p:nvSpPr>
              <p:cNvPr id="6" name="Freeform 312"/>
              <p:cNvSpPr>
                <a:spLocks noChangeArrowheads="1"/>
              </p:cNvSpPr>
              <p:nvPr/>
            </p:nvSpPr>
            <p:spPr bwMode="auto">
              <a:xfrm>
                <a:off x="5779725" y="1895839"/>
                <a:ext cx="195024" cy="272221"/>
              </a:xfrm>
              <a:custGeom>
                <a:avLst/>
                <a:gdLst>
                  <a:gd name="T0" fmla="*/ 42 w 425"/>
                  <a:gd name="T1" fmla="*/ 592 h 593"/>
                  <a:gd name="T2" fmla="*/ 42 w 425"/>
                  <a:gd name="T3" fmla="*/ 592 h 593"/>
                  <a:gd name="T4" fmla="*/ 382 w 425"/>
                  <a:gd name="T5" fmla="*/ 592 h 593"/>
                  <a:gd name="T6" fmla="*/ 424 w 425"/>
                  <a:gd name="T7" fmla="*/ 550 h 593"/>
                  <a:gd name="T8" fmla="*/ 424 w 425"/>
                  <a:gd name="T9" fmla="*/ 42 h 593"/>
                  <a:gd name="T10" fmla="*/ 382 w 425"/>
                  <a:gd name="T11" fmla="*/ 0 h 593"/>
                  <a:gd name="T12" fmla="*/ 42 w 425"/>
                  <a:gd name="T13" fmla="*/ 0 h 593"/>
                  <a:gd name="T14" fmla="*/ 0 w 425"/>
                  <a:gd name="T15" fmla="*/ 42 h 593"/>
                  <a:gd name="T16" fmla="*/ 0 w 425"/>
                  <a:gd name="T17" fmla="*/ 550 h 593"/>
                  <a:gd name="T18" fmla="*/ 42 w 425"/>
                  <a:gd name="T19" fmla="*/ 592 h 593"/>
                  <a:gd name="T20" fmla="*/ 21 w 425"/>
                  <a:gd name="T21" fmla="*/ 42 h 593"/>
                  <a:gd name="T22" fmla="*/ 21 w 425"/>
                  <a:gd name="T23" fmla="*/ 42 h 593"/>
                  <a:gd name="T24" fmla="*/ 42 w 425"/>
                  <a:gd name="T25" fmla="*/ 21 h 593"/>
                  <a:gd name="T26" fmla="*/ 382 w 425"/>
                  <a:gd name="T27" fmla="*/ 21 h 593"/>
                  <a:gd name="T28" fmla="*/ 403 w 425"/>
                  <a:gd name="T29" fmla="*/ 42 h 593"/>
                  <a:gd name="T30" fmla="*/ 403 w 425"/>
                  <a:gd name="T31" fmla="*/ 550 h 593"/>
                  <a:gd name="T32" fmla="*/ 382 w 425"/>
                  <a:gd name="T33" fmla="*/ 571 h 593"/>
                  <a:gd name="T34" fmla="*/ 42 w 425"/>
                  <a:gd name="T35" fmla="*/ 571 h 593"/>
                  <a:gd name="T36" fmla="*/ 21 w 425"/>
                  <a:gd name="T37" fmla="*/ 550 h 593"/>
                  <a:gd name="T38" fmla="*/ 21 w 425"/>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593">
                    <a:moveTo>
                      <a:pt x="42" y="592"/>
                    </a:moveTo>
                    <a:lnTo>
                      <a:pt x="42" y="592"/>
                    </a:lnTo>
                    <a:cubicBezTo>
                      <a:pt x="382" y="592"/>
                      <a:pt x="382" y="592"/>
                      <a:pt x="382" y="592"/>
                    </a:cubicBezTo>
                    <a:cubicBezTo>
                      <a:pt x="404" y="592"/>
                      <a:pt x="424" y="573"/>
                      <a:pt x="424" y="550"/>
                    </a:cubicBezTo>
                    <a:cubicBezTo>
                      <a:pt x="424" y="42"/>
                      <a:pt x="424" y="42"/>
                      <a:pt x="424" y="42"/>
                    </a:cubicBezTo>
                    <a:cubicBezTo>
                      <a:pt x="424" y="19"/>
                      <a:pt x="404"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0" y="21"/>
                      <a:pt x="42" y="21"/>
                    </a:cubicBezTo>
                    <a:cubicBezTo>
                      <a:pt x="382" y="21"/>
                      <a:pt x="382" y="21"/>
                      <a:pt x="382" y="21"/>
                    </a:cubicBezTo>
                    <a:cubicBezTo>
                      <a:pt x="393" y="21"/>
                      <a:pt x="403" y="31"/>
                      <a:pt x="403" y="42"/>
                    </a:cubicBezTo>
                    <a:cubicBezTo>
                      <a:pt x="403" y="550"/>
                      <a:pt x="403" y="550"/>
                      <a:pt x="403" y="550"/>
                    </a:cubicBezTo>
                    <a:cubicBezTo>
                      <a:pt x="403" y="562"/>
                      <a:pt x="393" y="571"/>
                      <a:pt x="382" y="571"/>
                    </a:cubicBezTo>
                    <a:cubicBezTo>
                      <a:pt x="42" y="571"/>
                      <a:pt x="42" y="571"/>
                      <a:pt x="42" y="571"/>
                    </a:cubicBezTo>
                    <a:cubicBezTo>
                      <a:pt x="30"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 name="Freeform 313"/>
              <p:cNvSpPr>
                <a:spLocks noChangeArrowheads="1"/>
              </p:cNvSpPr>
              <p:nvPr/>
            </p:nvSpPr>
            <p:spPr bwMode="auto">
              <a:xfrm>
                <a:off x="5913804" y="2129462"/>
                <a:ext cx="30473" cy="10157"/>
              </a:xfrm>
              <a:custGeom>
                <a:avLst/>
                <a:gdLst>
                  <a:gd name="T0" fmla="*/ 11 w 65"/>
                  <a:gd name="T1" fmla="*/ 21 h 22"/>
                  <a:gd name="T2" fmla="*/ 11 w 65"/>
                  <a:gd name="T3" fmla="*/ 21 h 22"/>
                  <a:gd name="T4" fmla="*/ 54 w 65"/>
                  <a:gd name="T5" fmla="*/ 21 h 22"/>
                  <a:gd name="T6" fmla="*/ 64 w 65"/>
                  <a:gd name="T7" fmla="*/ 11 h 22"/>
                  <a:gd name="T8" fmla="*/ 54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4" y="21"/>
                      <a:pt x="54" y="21"/>
                      <a:pt x="54" y="21"/>
                    </a:cubicBezTo>
                    <a:cubicBezTo>
                      <a:pt x="60" y="21"/>
                      <a:pt x="64" y="16"/>
                      <a:pt x="64" y="11"/>
                    </a:cubicBezTo>
                    <a:cubicBezTo>
                      <a:pt x="64" y="5"/>
                      <a:pt x="60" y="0"/>
                      <a:pt x="54" y="0"/>
                    </a:cubicBezTo>
                    <a:cubicBezTo>
                      <a:pt x="11" y="0"/>
                      <a:pt x="11" y="0"/>
                      <a:pt x="11" y="0"/>
                    </a:cubicBezTo>
                    <a:cubicBezTo>
                      <a:pt x="6" y="0"/>
                      <a:pt x="0" y="5"/>
                      <a:pt x="0" y="11"/>
                    </a:cubicBezTo>
                    <a:cubicBezTo>
                      <a:pt x="0" y="16"/>
                      <a:pt x="6"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 name="Freeform 314"/>
              <p:cNvSpPr>
                <a:spLocks noChangeArrowheads="1"/>
              </p:cNvSpPr>
              <p:nvPr/>
            </p:nvSpPr>
            <p:spPr bwMode="auto">
              <a:xfrm>
                <a:off x="5875206" y="2129462"/>
                <a:ext cx="30472" cy="10157"/>
              </a:xfrm>
              <a:custGeom>
                <a:avLst/>
                <a:gdLst>
                  <a:gd name="T0" fmla="*/ 10 w 65"/>
                  <a:gd name="T1" fmla="*/ 21 h 22"/>
                  <a:gd name="T2" fmla="*/ 10 w 65"/>
                  <a:gd name="T3" fmla="*/ 21 h 22"/>
                  <a:gd name="T4" fmla="*/ 53 w 65"/>
                  <a:gd name="T5" fmla="*/ 21 h 22"/>
                  <a:gd name="T6" fmla="*/ 64 w 65"/>
                  <a:gd name="T7" fmla="*/ 11 h 22"/>
                  <a:gd name="T8" fmla="*/ 53 w 65"/>
                  <a:gd name="T9" fmla="*/ 0 h 22"/>
                  <a:gd name="T10" fmla="*/ 10 w 65"/>
                  <a:gd name="T11" fmla="*/ 0 h 22"/>
                  <a:gd name="T12" fmla="*/ 0 w 65"/>
                  <a:gd name="T13" fmla="*/ 11 h 22"/>
                  <a:gd name="T14" fmla="*/ 10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0" y="21"/>
                    </a:moveTo>
                    <a:lnTo>
                      <a:pt x="10" y="21"/>
                    </a:lnTo>
                    <a:cubicBezTo>
                      <a:pt x="53" y="21"/>
                      <a:pt x="53" y="21"/>
                      <a:pt x="53" y="21"/>
                    </a:cubicBezTo>
                    <a:cubicBezTo>
                      <a:pt x="59" y="21"/>
                      <a:pt x="64" y="16"/>
                      <a:pt x="64" y="11"/>
                    </a:cubicBezTo>
                    <a:cubicBezTo>
                      <a:pt x="64" y="5"/>
                      <a:pt x="59" y="0"/>
                      <a:pt x="53"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 name="Freeform 315"/>
              <p:cNvSpPr>
                <a:spLocks noChangeArrowheads="1"/>
              </p:cNvSpPr>
              <p:nvPr/>
            </p:nvSpPr>
            <p:spPr bwMode="auto">
              <a:xfrm>
                <a:off x="5834576" y="2129462"/>
                <a:ext cx="30472" cy="10157"/>
              </a:xfrm>
              <a:custGeom>
                <a:avLst/>
                <a:gdLst>
                  <a:gd name="T0" fmla="*/ 11 w 65"/>
                  <a:gd name="T1" fmla="*/ 21 h 22"/>
                  <a:gd name="T2" fmla="*/ 11 w 65"/>
                  <a:gd name="T3" fmla="*/ 21 h 22"/>
                  <a:gd name="T4" fmla="*/ 53 w 65"/>
                  <a:gd name="T5" fmla="*/ 21 h 22"/>
                  <a:gd name="T6" fmla="*/ 64 w 65"/>
                  <a:gd name="T7" fmla="*/ 11 h 22"/>
                  <a:gd name="T8" fmla="*/ 53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3" y="21"/>
                      <a:pt x="53" y="21"/>
                      <a:pt x="53" y="21"/>
                    </a:cubicBezTo>
                    <a:cubicBezTo>
                      <a:pt x="60" y="21"/>
                      <a:pt x="64" y="16"/>
                      <a:pt x="64" y="11"/>
                    </a:cubicBezTo>
                    <a:cubicBezTo>
                      <a:pt x="64" y="5"/>
                      <a:pt x="60" y="0"/>
                      <a:pt x="53"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 name="Freeform 316"/>
              <p:cNvSpPr>
                <a:spLocks noChangeArrowheads="1"/>
              </p:cNvSpPr>
              <p:nvPr/>
            </p:nvSpPr>
            <p:spPr bwMode="auto">
              <a:xfrm>
                <a:off x="5907710" y="2180249"/>
                <a:ext cx="34535" cy="10158"/>
              </a:xfrm>
              <a:custGeom>
                <a:avLst/>
                <a:gdLst>
                  <a:gd name="T0" fmla="*/ 75 w 76"/>
                  <a:gd name="T1" fmla="*/ 11 h 22"/>
                  <a:gd name="T2" fmla="*/ 75 w 76"/>
                  <a:gd name="T3" fmla="*/ 11 h 22"/>
                  <a:gd name="T4" fmla="*/ 65 w 76"/>
                  <a:gd name="T5" fmla="*/ 0 h 22"/>
                  <a:gd name="T6" fmla="*/ 11 w 76"/>
                  <a:gd name="T7" fmla="*/ 0 h 22"/>
                  <a:gd name="T8" fmla="*/ 0 w 76"/>
                  <a:gd name="T9" fmla="*/ 11 h 22"/>
                  <a:gd name="T10" fmla="*/ 11 w 76"/>
                  <a:gd name="T11" fmla="*/ 21 h 22"/>
                  <a:gd name="T12" fmla="*/ 65 w 76"/>
                  <a:gd name="T13" fmla="*/ 21 h 22"/>
                  <a:gd name="T14" fmla="*/ 75 w 76"/>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75" y="11"/>
                    </a:moveTo>
                    <a:lnTo>
                      <a:pt x="75" y="11"/>
                    </a:lnTo>
                    <a:cubicBezTo>
                      <a:pt x="75" y="5"/>
                      <a:pt x="71" y="0"/>
                      <a:pt x="65" y="0"/>
                    </a:cubicBezTo>
                    <a:cubicBezTo>
                      <a:pt x="11" y="0"/>
                      <a:pt x="11" y="0"/>
                      <a:pt x="11" y="0"/>
                    </a:cubicBezTo>
                    <a:cubicBezTo>
                      <a:pt x="4" y="0"/>
                      <a:pt x="0" y="5"/>
                      <a:pt x="0" y="11"/>
                    </a:cubicBezTo>
                    <a:cubicBezTo>
                      <a:pt x="0" y="16"/>
                      <a:pt x="4" y="21"/>
                      <a:pt x="11" y="21"/>
                    </a:cubicBezTo>
                    <a:cubicBezTo>
                      <a:pt x="65" y="21"/>
                      <a:pt x="65" y="21"/>
                      <a:pt x="65" y="21"/>
                    </a:cubicBezTo>
                    <a:cubicBezTo>
                      <a:pt x="71" y="21"/>
                      <a:pt x="75" y="16"/>
                      <a:pt x="7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 name="Freeform 317"/>
              <p:cNvSpPr>
                <a:spLocks noChangeArrowheads="1"/>
              </p:cNvSpPr>
              <p:nvPr/>
            </p:nvSpPr>
            <p:spPr bwMode="auto">
              <a:xfrm>
                <a:off x="5812229" y="2180249"/>
                <a:ext cx="34536" cy="10158"/>
              </a:xfrm>
              <a:custGeom>
                <a:avLst/>
                <a:gdLst>
                  <a:gd name="T0" fmla="*/ 10 w 76"/>
                  <a:gd name="T1" fmla="*/ 21 h 22"/>
                  <a:gd name="T2" fmla="*/ 10 w 76"/>
                  <a:gd name="T3" fmla="*/ 21 h 22"/>
                  <a:gd name="T4" fmla="*/ 65 w 76"/>
                  <a:gd name="T5" fmla="*/ 21 h 22"/>
                  <a:gd name="T6" fmla="*/ 75 w 76"/>
                  <a:gd name="T7" fmla="*/ 11 h 22"/>
                  <a:gd name="T8" fmla="*/ 65 w 76"/>
                  <a:gd name="T9" fmla="*/ 0 h 22"/>
                  <a:gd name="T10" fmla="*/ 10 w 76"/>
                  <a:gd name="T11" fmla="*/ 0 h 22"/>
                  <a:gd name="T12" fmla="*/ 0 w 76"/>
                  <a:gd name="T13" fmla="*/ 11 h 22"/>
                  <a:gd name="T14" fmla="*/ 10 w 7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10" y="21"/>
                    </a:moveTo>
                    <a:lnTo>
                      <a:pt x="10" y="21"/>
                    </a:lnTo>
                    <a:cubicBezTo>
                      <a:pt x="65" y="21"/>
                      <a:pt x="65" y="21"/>
                      <a:pt x="65" y="21"/>
                    </a:cubicBezTo>
                    <a:cubicBezTo>
                      <a:pt x="70" y="21"/>
                      <a:pt x="75" y="16"/>
                      <a:pt x="75" y="11"/>
                    </a:cubicBezTo>
                    <a:cubicBezTo>
                      <a:pt x="75" y="5"/>
                      <a:pt x="70" y="0"/>
                      <a:pt x="65"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 name="Group 12"/>
            <p:cNvGrpSpPr>
              <a:grpSpLocks noChangeAspect="1"/>
            </p:cNvGrpSpPr>
            <p:nvPr/>
          </p:nvGrpSpPr>
          <p:grpSpPr>
            <a:xfrm>
              <a:off x="9533650" y="2220344"/>
              <a:ext cx="301896" cy="455989"/>
              <a:chOff x="5779725" y="1895839"/>
              <a:chExt cx="195024" cy="294568"/>
            </a:xfrm>
            <a:solidFill>
              <a:srgbClr val="0078EF"/>
            </a:solidFill>
          </p:grpSpPr>
          <p:sp>
            <p:nvSpPr>
              <p:cNvPr id="14" name="Freeform 312"/>
              <p:cNvSpPr>
                <a:spLocks noChangeArrowheads="1"/>
              </p:cNvSpPr>
              <p:nvPr/>
            </p:nvSpPr>
            <p:spPr bwMode="auto">
              <a:xfrm>
                <a:off x="5779725" y="1895839"/>
                <a:ext cx="195024" cy="272221"/>
              </a:xfrm>
              <a:custGeom>
                <a:avLst/>
                <a:gdLst>
                  <a:gd name="T0" fmla="*/ 42 w 425"/>
                  <a:gd name="T1" fmla="*/ 592 h 593"/>
                  <a:gd name="T2" fmla="*/ 42 w 425"/>
                  <a:gd name="T3" fmla="*/ 592 h 593"/>
                  <a:gd name="T4" fmla="*/ 382 w 425"/>
                  <a:gd name="T5" fmla="*/ 592 h 593"/>
                  <a:gd name="T6" fmla="*/ 424 w 425"/>
                  <a:gd name="T7" fmla="*/ 550 h 593"/>
                  <a:gd name="T8" fmla="*/ 424 w 425"/>
                  <a:gd name="T9" fmla="*/ 42 h 593"/>
                  <a:gd name="T10" fmla="*/ 382 w 425"/>
                  <a:gd name="T11" fmla="*/ 0 h 593"/>
                  <a:gd name="T12" fmla="*/ 42 w 425"/>
                  <a:gd name="T13" fmla="*/ 0 h 593"/>
                  <a:gd name="T14" fmla="*/ 0 w 425"/>
                  <a:gd name="T15" fmla="*/ 42 h 593"/>
                  <a:gd name="T16" fmla="*/ 0 w 425"/>
                  <a:gd name="T17" fmla="*/ 550 h 593"/>
                  <a:gd name="T18" fmla="*/ 42 w 425"/>
                  <a:gd name="T19" fmla="*/ 592 h 593"/>
                  <a:gd name="T20" fmla="*/ 21 w 425"/>
                  <a:gd name="T21" fmla="*/ 42 h 593"/>
                  <a:gd name="T22" fmla="*/ 21 w 425"/>
                  <a:gd name="T23" fmla="*/ 42 h 593"/>
                  <a:gd name="T24" fmla="*/ 42 w 425"/>
                  <a:gd name="T25" fmla="*/ 21 h 593"/>
                  <a:gd name="T26" fmla="*/ 382 w 425"/>
                  <a:gd name="T27" fmla="*/ 21 h 593"/>
                  <a:gd name="T28" fmla="*/ 403 w 425"/>
                  <a:gd name="T29" fmla="*/ 42 h 593"/>
                  <a:gd name="T30" fmla="*/ 403 w 425"/>
                  <a:gd name="T31" fmla="*/ 550 h 593"/>
                  <a:gd name="T32" fmla="*/ 382 w 425"/>
                  <a:gd name="T33" fmla="*/ 571 h 593"/>
                  <a:gd name="T34" fmla="*/ 42 w 425"/>
                  <a:gd name="T35" fmla="*/ 571 h 593"/>
                  <a:gd name="T36" fmla="*/ 21 w 425"/>
                  <a:gd name="T37" fmla="*/ 550 h 593"/>
                  <a:gd name="T38" fmla="*/ 21 w 425"/>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593">
                    <a:moveTo>
                      <a:pt x="42" y="592"/>
                    </a:moveTo>
                    <a:lnTo>
                      <a:pt x="42" y="592"/>
                    </a:lnTo>
                    <a:cubicBezTo>
                      <a:pt x="382" y="592"/>
                      <a:pt x="382" y="592"/>
                      <a:pt x="382" y="592"/>
                    </a:cubicBezTo>
                    <a:cubicBezTo>
                      <a:pt x="404" y="592"/>
                      <a:pt x="424" y="573"/>
                      <a:pt x="424" y="550"/>
                    </a:cubicBezTo>
                    <a:cubicBezTo>
                      <a:pt x="424" y="42"/>
                      <a:pt x="424" y="42"/>
                      <a:pt x="424" y="42"/>
                    </a:cubicBezTo>
                    <a:cubicBezTo>
                      <a:pt x="424" y="19"/>
                      <a:pt x="404"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0" y="21"/>
                      <a:pt x="42" y="21"/>
                    </a:cubicBezTo>
                    <a:cubicBezTo>
                      <a:pt x="382" y="21"/>
                      <a:pt x="382" y="21"/>
                      <a:pt x="382" y="21"/>
                    </a:cubicBezTo>
                    <a:cubicBezTo>
                      <a:pt x="393" y="21"/>
                      <a:pt x="403" y="31"/>
                      <a:pt x="403" y="42"/>
                    </a:cubicBezTo>
                    <a:cubicBezTo>
                      <a:pt x="403" y="550"/>
                      <a:pt x="403" y="550"/>
                      <a:pt x="403" y="550"/>
                    </a:cubicBezTo>
                    <a:cubicBezTo>
                      <a:pt x="403" y="562"/>
                      <a:pt x="393" y="571"/>
                      <a:pt x="382" y="571"/>
                    </a:cubicBezTo>
                    <a:cubicBezTo>
                      <a:pt x="42" y="571"/>
                      <a:pt x="42" y="571"/>
                      <a:pt x="42" y="571"/>
                    </a:cubicBezTo>
                    <a:cubicBezTo>
                      <a:pt x="30"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 name="Freeform 313"/>
              <p:cNvSpPr>
                <a:spLocks noChangeArrowheads="1"/>
              </p:cNvSpPr>
              <p:nvPr/>
            </p:nvSpPr>
            <p:spPr bwMode="auto">
              <a:xfrm>
                <a:off x="5913804" y="2129462"/>
                <a:ext cx="30473" cy="10157"/>
              </a:xfrm>
              <a:custGeom>
                <a:avLst/>
                <a:gdLst>
                  <a:gd name="T0" fmla="*/ 11 w 65"/>
                  <a:gd name="T1" fmla="*/ 21 h 22"/>
                  <a:gd name="T2" fmla="*/ 11 w 65"/>
                  <a:gd name="T3" fmla="*/ 21 h 22"/>
                  <a:gd name="T4" fmla="*/ 54 w 65"/>
                  <a:gd name="T5" fmla="*/ 21 h 22"/>
                  <a:gd name="T6" fmla="*/ 64 w 65"/>
                  <a:gd name="T7" fmla="*/ 11 h 22"/>
                  <a:gd name="T8" fmla="*/ 54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4" y="21"/>
                      <a:pt x="54" y="21"/>
                      <a:pt x="54" y="21"/>
                    </a:cubicBezTo>
                    <a:cubicBezTo>
                      <a:pt x="60" y="21"/>
                      <a:pt x="64" y="16"/>
                      <a:pt x="64" y="11"/>
                    </a:cubicBezTo>
                    <a:cubicBezTo>
                      <a:pt x="64" y="5"/>
                      <a:pt x="60" y="0"/>
                      <a:pt x="54" y="0"/>
                    </a:cubicBezTo>
                    <a:cubicBezTo>
                      <a:pt x="11" y="0"/>
                      <a:pt x="11" y="0"/>
                      <a:pt x="11" y="0"/>
                    </a:cubicBezTo>
                    <a:cubicBezTo>
                      <a:pt x="6" y="0"/>
                      <a:pt x="0" y="5"/>
                      <a:pt x="0" y="11"/>
                    </a:cubicBezTo>
                    <a:cubicBezTo>
                      <a:pt x="0" y="16"/>
                      <a:pt x="6"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 name="Freeform 314"/>
              <p:cNvSpPr>
                <a:spLocks noChangeArrowheads="1"/>
              </p:cNvSpPr>
              <p:nvPr/>
            </p:nvSpPr>
            <p:spPr bwMode="auto">
              <a:xfrm>
                <a:off x="5875206" y="2129462"/>
                <a:ext cx="30472" cy="10157"/>
              </a:xfrm>
              <a:custGeom>
                <a:avLst/>
                <a:gdLst>
                  <a:gd name="T0" fmla="*/ 10 w 65"/>
                  <a:gd name="T1" fmla="*/ 21 h 22"/>
                  <a:gd name="T2" fmla="*/ 10 w 65"/>
                  <a:gd name="T3" fmla="*/ 21 h 22"/>
                  <a:gd name="T4" fmla="*/ 53 w 65"/>
                  <a:gd name="T5" fmla="*/ 21 h 22"/>
                  <a:gd name="T6" fmla="*/ 64 w 65"/>
                  <a:gd name="T7" fmla="*/ 11 h 22"/>
                  <a:gd name="T8" fmla="*/ 53 w 65"/>
                  <a:gd name="T9" fmla="*/ 0 h 22"/>
                  <a:gd name="T10" fmla="*/ 10 w 65"/>
                  <a:gd name="T11" fmla="*/ 0 h 22"/>
                  <a:gd name="T12" fmla="*/ 0 w 65"/>
                  <a:gd name="T13" fmla="*/ 11 h 22"/>
                  <a:gd name="T14" fmla="*/ 10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0" y="21"/>
                    </a:moveTo>
                    <a:lnTo>
                      <a:pt x="10" y="21"/>
                    </a:lnTo>
                    <a:cubicBezTo>
                      <a:pt x="53" y="21"/>
                      <a:pt x="53" y="21"/>
                      <a:pt x="53" y="21"/>
                    </a:cubicBezTo>
                    <a:cubicBezTo>
                      <a:pt x="59" y="21"/>
                      <a:pt x="64" y="16"/>
                      <a:pt x="64" y="11"/>
                    </a:cubicBezTo>
                    <a:cubicBezTo>
                      <a:pt x="64" y="5"/>
                      <a:pt x="59" y="0"/>
                      <a:pt x="53"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 name="Freeform 315"/>
              <p:cNvSpPr>
                <a:spLocks noChangeArrowheads="1"/>
              </p:cNvSpPr>
              <p:nvPr/>
            </p:nvSpPr>
            <p:spPr bwMode="auto">
              <a:xfrm>
                <a:off x="5834576" y="2129462"/>
                <a:ext cx="30472" cy="10157"/>
              </a:xfrm>
              <a:custGeom>
                <a:avLst/>
                <a:gdLst>
                  <a:gd name="T0" fmla="*/ 11 w 65"/>
                  <a:gd name="T1" fmla="*/ 21 h 22"/>
                  <a:gd name="T2" fmla="*/ 11 w 65"/>
                  <a:gd name="T3" fmla="*/ 21 h 22"/>
                  <a:gd name="T4" fmla="*/ 53 w 65"/>
                  <a:gd name="T5" fmla="*/ 21 h 22"/>
                  <a:gd name="T6" fmla="*/ 64 w 65"/>
                  <a:gd name="T7" fmla="*/ 11 h 22"/>
                  <a:gd name="T8" fmla="*/ 53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3" y="21"/>
                      <a:pt x="53" y="21"/>
                      <a:pt x="53" y="21"/>
                    </a:cubicBezTo>
                    <a:cubicBezTo>
                      <a:pt x="60" y="21"/>
                      <a:pt x="64" y="16"/>
                      <a:pt x="64" y="11"/>
                    </a:cubicBezTo>
                    <a:cubicBezTo>
                      <a:pt x="64" y="5"/>
                      <a:pt x="60" y="0"/>
                      <a:pt x="53"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 name="Freeform 316"/>
              <p:cNvSpPr>
                <a:spLocks noChangeArrowheads="1"/>
              </p:cNvSpPr>
              <p:nvPr/>
            </p:nvSpPr>
            <p:spPr bwMode="auto">
              <a:xfrm>
                <a:off x="5907710" y="2180249"/>
                <a:ext cx="34535" cy="10158"/>
              </a:xfrm>
              <a:custGeom>
                <a:avLst/>
                <a:gdLst>
                  <a:gd name="T0" fmla="*/ 75 w 76"/>
                  <a:gd name="T1" fmla="*/ 11 h 22"/>
                  <a:gd name="T2" fmla="*/ 75 w 76"/>
                  <a:gd name="T3" fmla="*/ 11 h 22"/>
                  <a:gd name="T4" fmla="*/ 65 w 76"/>
                  <a:gd name="T5" fmla="*/ 0 h 22"/>
                  <a:gd name="T6" fmla="*/ 11 w 76"/>
                  <a:gd name="T7" fmla="*/ 0 h 22"/>
                  <a:gd name="T8" fmla="*/ 0 w 76"/>
                  <a:gd name="T9" fmla="*/ 11 h 22"/>
                  <a:gd name="T10" fmla="*/ 11 w 76"/>
                  <a:gd name="T11" fmla="*/ 21 h 22"/>
                  <a:gd name="T12" fmla="*/ 65 w 76"/>
                  <a:gd name="T13" fmla="*/ 21 h 22"/>
                  <a:gd name="T14" fmla="*/ 75 w 76"/>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75" y="11"/>
                    </a:moveTo>
                    <a:lnTo>
                      <a:pt x="75" y="11"/>
                    </a:lnTo>
                    <a:cubicBezTo>
                      <a:pt x="75" y="5"/>
                      <a:pt x="71" y="0"/>
                      <a:pt x="65" y="0"/>
                    </a:cubicBezTo>
                    <a:cubicBezTo>
                      <a:pt x="11" y="0"/>
                      <a:pt x="11" y="0"/>
                      <a:pt x="11" y="0"/>
                    </a:cubicBezTo>
                    <a:cubicBezTo>
                      <a:pt x="4" y="0"/>
                      <a:pt x="0" y="5"/>
                      <a:pt x="0" y="11"/>
                    </a:cubicBezTo>
                    <a:cubicBezTo>
                      <a:pt x="0" y="16"/>
                      <a:pt x="4" y="21"/>
                      <a:pt x="11" y="21"/>
                    </a:cubicBezTo>
                    <a:cubicBezTo>
                      <a:pt x="65" y="21"/>
                      <a:pt x="65" y="21"/>
                      <a:pt x="65" y="21"/>
                    </a:cubicBezTo>
                    <a:cubicBezTo>
                      <a:pt x="71" y="21"/>
                      <a:pt x="75" y="16"/>
                      <a:pt x="7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317"/>
              <p:cNvSpPr>
                <a:spLocks noChangeArrowheads="1"/>
              </p:cNvSpPr>
              <p:nvPr/>
            </p:nvSpPr>
            <p:spPr bwMode="auto">
              <a:xfrm>
                <a:off x="5812229" y="2180249"/>
                <a:ext cx="34536" cy="10158"/>
              </a:xfrm>
              <a:custGeom>
                <a:avLst/>
                <a:gdLst>
                  <a:gd name="T0" fmla="*/ 10 w 76"/>
                  <a:gd name="T1" fmla="*/ 21 h 22"/>
                  <a:gd name="T2" fmla="*/ 10 w 76"/>
                  <a:gd name="T3" fmla="*/ 21 h 22"/>
                  <a:gd name="T4" fmla="*/ 65 w 76"/>
                  <a:gd name="T5" fmla="*/ 21 h 22"/>
                  <a:gd name="T6" fmla="*/ 75 w 76"/>
                  <a:gd name="T7" fmla="*/ 11 h 22"/>
                  <a:gd name="T8" fmla="*/ 65 w 76"/>
                  <a:gd name="T9" fmla="*/ 0 h 22"/>
                  <a:gd name="T10" fmla="*/ 10 w 76"/>
                  <a:gd name="T11" fmla="*/ 0 h 22"/>
                  <a:gd name="T12" fmla="*/ 0 w 76"/>
                  <a:gd name="T13" fmla="*/ 11 h 22"/>
                  <a:gd name="T14" fmla="*/ 10 w 7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10" y="21"/>
                    </a:moveTo>
                    <a:lnTo>
                      <a:pt x="10" y="21"/>
                    </a:lnTo>
                    <a:cubicBezTo>
                      <a:pt x="65" y="21"/>
                      <a:pt x="65" y="21"/>
                      <a:pt x="65" y="21"/>
                    </a:cubicBezTo>
                    <a:cubicBezTo>
                      <a:pt x="70" y="21"/>
                      <a:pt x="75" y="16"/>
                      <a:pt x="75" y="11"/>
                    </a:cubicBezTo>
                    <a:cubicBezTo>
                      <a:pt x="75" y="5"/>
                      <a:pt x="70" y="0"/>
                      <a:pt x="65"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0" name="Group 19"/>
            <p:cNvGrpSpPr>
              <a:grpSpLocks noChangeAspect="1"/>
            </p:cNvGrpSpPr>
            <p:nvPr/>
          </p:nvGrpSpPr>
          <p:grpSpPr>
            <a:xfrm>
              <a:off x="8610600" y="1649101"/>
              <a:ext cx="490307" cy="315402"/>
              <a:chOff x="6565960" y="1941789"/>
              <a:chExt cx="316737" cy="203749"/>
            </a:xfrm>
            <a:solidFill>
              <a:srgbClr val="0078EF"/>
            </a:solidFill>
          </p:grpSpPr>
          <p:sp>
            <p:nvSpPr>
              <p:cNvPr id="21"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3" name="Group 22"/>
            <p:cNvGrpSpPr>
              <a:grpSpLocks noChangeAspect="1"/>
            </p:cNvGrpSpPr>
            <p:nvPr/>
          </p:nvGrpSpPr>
          <p:grpSpPr>
            <a:xfrm>
              <a:off x="9415693" y="1647666"/>
              <a:ext cx="490307" cy="315402"/>
              <a:chOff x="6565960" y="1941789"/>
              <a:chExt cx="316737" cy="203749"/>
            </a:xfrm>
            <a:solidFill>
              <a:srgbClr val="0078EF"/>
            </a:solidFill>
          </p:grpSpPr>
          <p:sp>
            <p:nvSpPr>
              <p:cNvPr id="24"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6" name="Group 25"/>
            <p:cNvGrpSpPr>
              <a:grpSpLocks noChangeAspect="1"/>
            </p:cNvGrpSpPr>
            <p:nvPr/>
          </p:nvGrpSpPr>
          <p:grpSpPr>
            <a:xfrm>
              <a:off x="9129482" y="2915983"/>
              <a:ext cx="364791" cy="364791"/>
              <a:chOff x="7492279" y="3854203"/>
              <a:chExt cx="235654" cy="235654"/>
            </a:xfrm>
            <a:solidFill>
              <a:srgbClr val="0078EF"/>
            </a:solidFill>
          </p:grpSpPr>
          <p:sp>
            <p:nvSpPr>
              <p:cNvPr id="27" name="Freeform 258"/>
              <p:cNvSpPr>
                <a:spLocks noChangeArrowheads="1"/>
              </p:cNvSpPr>
              <p:nvPr/>
            </p:nvSpPr>
            <p:spPr bwMode="auto">
              <a:xfrm>
                <a:off x="7671051" y="4043133"/>
                <a:ext cx="18283" cy="20315"/>
              </a:xfrm>
              <a:custGeom>
                <a:avLst/>
                <a:gdLst>
                  <a:gd name="T0" fmla="*/ 21 w 41"/>
                  <a:gd name="T1" fmla="*/ 41 h 42"/>
                  <a:gd name="T2" fmla="*/ 21 w 41"/>
                  <a:gd name="T3" fmla="*/ 41 h 42"/>
                  <a:gd name="T4" fmla="*/ 40 w 41"/>
                  <a:gd name="T5" fmla="*/ 21 h 42"/>
                  <a:gd name="T6" fmla="*/ 21 w 41"/>
                  <a:gd name="T7" fmla="*/ 0 h 42"/>
                  <a:gd name="T8" fmla="*/ 0 w 41"/>
                  <a:gd name="T9" fmla="*/ 21 h 42"/>
                  <a:gd name="T10" fmla="*/ 21 w 41"/>
                  <a:gd name="T11" fmla="*/ 41 h 42"/>
                </a:gdLst>
                <a:ahLst/>
                <a:cxnLst>
                  <a:cxn ang="0">
                    <a:pos x="T0" y="T1"/>
                  </a:cxn>
                  <a:cxn ang="0">
                    <a:pos x="T2" y="T3"/>
                  </a:cxn>
                  <a:cxn ang="0">
                    <a:pos x="T4" y="T5"/>
                  </a:cxn>
                  <a:cxn ang="0">
                    <a:pos x="T6" y="T7"/>
                  </a:cxn>
                  <a:cxn ang="0">
                    <a:pos x="T8" y="T9"/>
                  </a:cxn>
                  <a:cxn ang="0">
                    <a:pos x="T10" y="T11"/>
                  </a:cxn>
                </a:cxnLst>
                <a:rect l="0" t="0" r="r" b="b"/>
                <a:pathLst>
                  <a:path w="41" h="42">
                    <a:moveTo>
                      <a:pt x="21" y="41"/>
                    </a:moveTo>
                    <a:lnTo>
                      <a:pt x="21" y="41"/>
                    </a:lnTo>
                    <a:cubicBezTo>
                      <a:pt x="31" y="41"/>
                      <a:pt x="40" y="31"/>
                      <a:pt x="40" y="21"/>
                    </a:cubicBezTo>
                    <a:cubicBezTo>
                      <a:pt x="40" y="9"/>
                      <a:pt x="31" y="0"/>
                      <a:pt x="21" y="0"/>
                    </a:cubicBezTo>
                    <a:cubicBezTo>
                      <a:pt x="9" y="0"/>
                      <a:pt x="0" y="9"/>
                      <a:pt x="0" y="21"/>
                    </a:cubicBezTo>
                    <a:cubicBezTo>
                      <a:pt x="0" y="31"/>
                      <a:pt x="9" y="41"/>
                      <a:pt x="21" y="4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259"/>
              <p:cNvSpPr>
                <a:spLocks noChangeArrowheads="1"/>
              </p:cNvSpPr>
              <p:nvPr/>
            </p:nvSpPr>
            <p:spPr bwMode="auto">
              <a:xfrm>
                <a:off x="7492279" y="3854203"/>
                <a:ext cx="235654" cy="235654"/>
              </a:xfrm>
              <a:custGeom>
                <a:avLst/>
                <a:gdLst>
                  <a:gd name="T0" fmla="*/ 0 w 510"/>
                  <a:gd name="T1" fmla="*/ 488 h 510"/>
                  <a:gd name="T2" fmla="*/ 0 w 510"/>
                  <a:gd name="T3" fmla="*/ 488 h 510"/>
                  <a:gd name="T4" fmla="*/ 21 w 510"/>
                  <a:gd name="T5" fmla="*/ 509 h 510"/>
                  <a:gd name="T6" fmla="*/ 488 w 510"/>
                  <a:gd name="T7" fmla="*/ 509 h 510"/>
                  <a:gd name="T8" fmla="*/ 509 w 510"/>
                  <a:gd name="T9" fmla="*/ 488 h 510"/>
                  <a:gd name="T10" fmla="*/ 509 w 510"/>
                  <a:gd name="T11" fmla="*/ 366 h 510"/>
                  <a:gd name="T12" fmla="*/ 508 w 510"/>
                  <a:gd name="T13" fmla="*/ 358 h 510"/>
                  <a:gd name="T14" fmla="*/ 450 w 510"/>
                  <a:gd name="T15" fmla="*/ 17 h 510"/>
                  <a:gd name="T16" fmla="*/ 431 w 510"/>
                  <a:gd name="T17" fmla="*/ 0 h 510"/>
                  <a:gd name="T18" fmla="*/ 79 w 510"/>
                  <a:gd name="T19" fmla="*/ 0 h 510"/>
                  <a:gd name="T20" fmla="*/ 58 w 510"/>
                  <a:gd name="T21" fmla="*/ 17 h 510"/>
                  <a:gd name="T22" fmla="*/ 2 w 510"/>
                  <a:gd name="T23" fmla="*/ 361 h 510"/>
                  <a:gd name="T24" fmla="*/ 2 w 510"/>
                  <a:gd name="T25" fmla="*/ 361 h 510"/>
                  <a:gd name="T26" fmla="*/ 0 w 510"/>
                  <a:gd name="T27" fmla="*/ 366 h 510"/>
                  <a:gd name="T28" fmla="*/ 0 w 510"/>
                  <a:gd name="T29" fmla="*/ 488 h 510"/>
                  <a:gd name="T30" fmla="*/ 79 w 510"/>
                  <a:gd name="T31" fmla="*/ 21 h 510"/>
                  <a:gd name="T32" fmla="*/ 79 w 510"/>
                  <a:gd name="T33" fmla="*/ 21 h 510"/>
                  <a:gd name="T34" fmla="*/ 429 w 510"/>
                  <a:gd name="T35" fmla="*/ 20 h 510"/>
                  <a:gd name="T36" fmla="*/ 484 w 510"/>
                  <a:gd name="T37" fmla="*/ 345 h 510"/>
                  <a:gd name="T38" fmla="*/ 26 w 510"/>
                  <a:gd name="T39" fmla="*/ 345 h 510"/>
                  <a:gd name="T40" fmla="*/ 79 w 510"/>
                  <a:gd name="T41" fmla="*/ 21 h 510"/>
                  <a:gd name="T42" fmla="*/ 488 w 510"/>
                  <a:gd name="T43" fmla="*/ 366 h 510"/>
                  <a:gd name="T44" fmla="*/ 488 w 510"/>
                  <a:gd name="T45" fmla="*/ 366 h 510"/>
                  <a:gd name="T46" fmla="*/ 488 w 510"/>
                  <a:gd name="T47" fmla="*/ 488 h 510"/>
                  <a:gd name="T48" fmla="*/ 22 w 510"/>
                  <a:gd name="T49" fmla="*/ 488 h 510"/>
                  <a:gd name="T50" fmla="*/ 21 w 510"/>
                  <a:gd name="T51" fmla="*/ 366 h 510"/>
                  <a:gd name="T52" fmla="*/ 488 w 510"/>
                  <a:gd name="T53" fmla="*/ 36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0" h="510">
                    <a:moveTo>
                      <a:pt x="0" y="488"/>
                    </a:moveTo>
                    <a:lnTo>
                      <a:pt x="0" y="488"/>
                    </a:lnTo>
                    <a:cubicBezTo>
                      <a:pt x="0" y="500"/>
                      <a:pt x="9" y="509"/>
                      <a:pt x="21" y="509"/>
                    </a:cubicBezTo>
                    <a:cubicBezTo>
                      <a:pt x="488" y="509"/>
                      <a:pt x="488" y="509"/>
                      <a:pt x="488" y="509"/>
                    </a:cubicBezTo>
                    <a:cubicBezTo>
                      <a:pt x="500" y="509"/>
                      <a:pt x="509" y="500"/>
                      <a:pt x="509" y="488"/>
                    </a:cubicBezTo>
                    <a:cubicBezTo>
                      <a:pt x="509" y="366"/>
                      <a:pt x="509" y="366"/>
                      <a:pt x="509" y="366"/>
                    </a:cubicBezTo>
                    <a:cubicBezTo>
                      <a:pt x="509" y="364"/>
                      <a:pt x="509" y="361"/>
                      <a:pt x="508" y="358"/>
                    </a:cubicBezTo>
                    <a:cubicBezTo>
                      <a:pt x="450" y="17"/>
                      <a:pt x="450" y="17"/>
                      <a:pt x="450" y="17"/>
                    </a:cubicBezTo>
                    <a:cubicBezTo>
                      <a:pt x="448" y="8"/>
                      <a:pt x="440" y="0"/>
                      <a:pt x="431" y="0"/>
                    </a:cubicBezTo>
                    <a:cubicBezTo>
                      <a:pt x="79" y="0"/>
                      <a:pt x="79" y="0"/>
                      <a:pt x="79" y="0"/>
                    </a:cubicBezTo>
                    <a:cubicBezTo>
                      <a:pt x="69" y="0"/>
                      <a:pt x="61" y="8"/>
                      <a:pt x="58" y="17"/>
                    </a:cubicBezTo>
                    <a:cubicBezTo>
                      <a:pt x="2" y="361"/>
                      <a:pt x="2" y="361"/>
                      <a:pt x="2" y="361"/>
                    </a:cubicBezTo>
                    <a:lnTo>
                      <a:pt x="2" y="361"/>
                    </a:lnTo>
                    <a:cubicBezTo>
                      <a:pt x="1" y="363"/>
                      <a:pt x="0" y="365"/>
                      <a:pt x="0" y="366"/>
                    </a:cubicBezTo>
                    <a:lnTo>
                      <a:pt x="0" y="488"/>
                    </a:lnTo>
                    <a:close/>
                    <a:moveTo>
                      <a:pt x="79" y="21"/>
                    </a:moveTo>
                    <a:lnTo>
                      <a:pt x="79" y="21"/>
                    </a:lnTo>
                    <a:cubicBezTo>
                      <a:pt x="429" y="20"/>
                      <a:pt x="429" y="20"/>
                      <a:pt x="429" y="20"/>
                    </a:cubicBezTo>
                    <a:cubicBezTo>
                      <a:pt x="484" y="345"/>
                      <a:pt x="484" y="345"/>
                      <a:pt x="484" y="345"/>
                    </a:cubicBezTo>
                    <a:cubicBezTo>
                      <a:pt x="26" y="345"/>
                      <a:pt x="26" y="345"/>
                      <a:pt x="26" y="345"/>
                    </a:cubicBezTo>
                    <a:lnTo>
                      <a:pt x="79" y="21"/>
                    </a:lnTo>
                    <a:close/>
                    <a:moveTo>
                      <a:pt x="488" y="366"/>
                    </a:moveTo>
                    <a:lnTo>
                      <a:pt x="488" y="366"/>
                    </a:lnTo>
                    <a:cubicBezTo>
                      <a:pt x="488" y="488"/>
                      <a:pt x="488" y="488"/>
                      <a:pt x="488" y="488"/>
                    </a:cubicBezTo>
                    <a:cubicBezTo>
                      <a:pt x="22" y="488"/>
                      <a:pt x="22" y="488"/>
                      <a:pt x="22" y="488"/>
                    </a:cubicBezTo>
                    <a:cubicBezTo>
                      <a:pt x="21" y="366"/>
                      <a:pt x="21" y="366"/>
                      <a:pt x="21" y="366"/>
                    </a:cubicBezTo>
                    <a:lnTo>
                      <a:pt x="488" y="36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Freeform 260"/>
              <p:cNvSpPr>
                <a:spLocks noChangeArrowheads="1"/>
              </p:cNvSpPr>
              <p:nvPr/>
            </p:nvSpPr>
            <p:spPr bwMode="auto">
              <a:xfrm>
                <a:off x="7595885" y="3925306"/>
                <a:ext cx="28441" cy="20315"/>
              </a:xfrm>
              <a:custGeom>
                <a:avLst/>
                <a:gdLst>
                  <a:gd name="T0" fmla="*/ 30 w 61"/>
                  <a:gd name="T1" fmla="*/ 0 h 42"/>
                  <a:gd name="T2" fmla="*/ 30 w 61"/>
                  <a:gd name="T3" fmla="*/ 0 h 42"/>
                  <a:gd name="T4" fmla="*/ 0 w 61"/>
                  <a:gd name="T5" fmla="*/ 21 h 42"/>
                  <a:gd name="T6" fmla="*/ 30 w 61"/>
                  <a:gd name="T7" fmla="*/ 41 h 42"/>
                  <a:gd name="T8" fmla="*/ 60 w 61"/>
                  <a:gd name="T9" fmla="*/ 21 h 42"/>
                  <a:gd name="T10" fmla="*/ 30 w 61"/>
                  <a:gd name="T11" fmla="*/ 0 h 42"/>
                </a:gdLst>
                <a:ahLst/>
                <a:cxnLst>
                  <a:cxn ang="0">
                    <a:pos x="T0" y="T1"/>
                  </a:cxn>
                  <a:cxn ang="0">
                    <a:pos x="T2" y="T3"/>
                  </a:cxn>
                  <a:cxn ang="0">
                    <a:pos x="T4" y="T5"/>
                  </a:cxn>
                  <a:cxn ang="0">
                    <a:pos x="T6" y="T7"/>
                  </a:cxn>
                  <a:cxn ang="0">
                    <a:pos x="T8" y="T9"/>
                  </a:cxn>
                  <a:cxn ang="0">
                    <a:pos x="T10" y="T11"/>
                  </a:cxn>
                </a:cxnLst>
                <a:rect l="0" t="0" r="r" b="b"/>
                <a:pathLst>
                  <a:path w="61" h="42">
                    <a:moveTo>
                      <a:pt x="30" y="0"/>
                    </a:moveTo>
                    <a:lnTo>
                      <a:pt x="30" y="0"/>
                    </a:lnTo>
                    <a:cubicBezTo>
                      <a:pt x="12" y="0"/>
                      <a:pt x="0" y="9"/>
                      <a:pt x="0" y="21"/>
                    </a:cubicBezTo>
                    <a:cubicBezTo>
                      <a:pt x="0" y="32"/>
                      <a:pt x="12" y="41"/>
                      <a:pt x="30" y="41"/>
                    </a:cubicBezTo>
                    <a:cubicBezTo>
                      <a:pt x="47" y="41"/>
                      <a:pt x="60" y="32"/>
                      <a:pt x="60" y="21"/>
                    </a:cubicBezTo>
                    <a:cubicBezTo>
                      <a:pt x="60" y="9"/>
                      <a:pt x="47" y="0"/>
                      <a:pt x="3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261"/>
              <p:cNvSpPr>
                <a:spLocks noChangeArrowheads="1"/>
              </p:cNvSpPr>
              <p:nvPr/>
            </p:nvSpPr>
            <p:spPr bwMode="auto">
              <a:xfrm>
                <a:off x="7539003" y="3888739"/>
                <a:ext cx="142205" cy="103606"/>
              </a:xfrm>
              <a:custGeom>
                <a:avLst/>
                <a:gdLst>
                  <a:gd name="T0" fmla="*/ 154 w 308"/>
                  <a:gd name="T1" fmla="*/ 0 h 226"/>
                  <a:gd name="T2" fmla="*/ 154 w 308"/>
                  <a:gd name="T3" fmla="*/ 0 h 226"/>
                  <a:gd name="T4" fmla="*/ 0 w 308"/>
                  <a:gd name="T5" fmla="*/ 113 h 226"/>
                  <a:gd name="T6" fmla="*/ 154 w 308"/>
                  <a:gd name="T7" fmla="*/ 225 h 226"/>
                  <a:gd name="T8" fmla="*/ 307 w 308"/>
                  <a:gd name="T9" fmla="*/ 113 h 226"/>
                  <a:gd name="T10" fmla="*/ 154 w 308"/>
                  <a:gd name="T11" fmla="*/ 0 h 226"/>
                  <a:gd name="T12" fmla="*/ 154 w 308"/>
                  <a:gd name="T13" fmla="*/ 203 h 226"/>
                  <a:gd name="T14" fmla="*/ 154 w 308"/>
                  <a:gd name="T15" fmla="*/ 203 h 226"/>
                  <a:gd name="T16" fmla="*/ 22 w 308"/>
                  <a:gd name="T17" fmla="*/ 113 h 226"/>
                  <a:gd name="T18" fmla="*/ 154 w 308"/>
                  <a:gd name="T19" fmla="*/ 21 h 226"/>
                  <a:gd name="T20" fmla="*/ 286 w 308"/>
                  <a:gd name="T21" fmla="*/ 113 h 226"/>
                  <a:gd name="T22" fmla="*/ 154 w 308"/>
                  <a:gd name="T23" fmla="*/ 20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8" h="226">
                    <a:moveTo>
                      <a:pt x="154" y="0"/>
                    </a:moveTo>
                    <a:lnTo>
                      <a:pt x="154" y="0"/>
                    </a:lnTo>
                    <a:cubicBezTo>
                      <a:pt x="69" y="0"/>
                      <a:pt x="0" y="51"/>
                      <a:pt x="0" y="113"/>
                    </a:cubicBezTo>
                    <a:cubicBezTo>
                      <a:pt x="0" y="175"/>
                      <a:pt x="69" y="225"/>
                      <a:pt x="154" y="225"/>
                    </a:cubicBezTo>
                    <a:cubicBezTo>
                      <a:pt x="239" y="225"/>
                      <a:pt x="307" y="175"/>
                      <a:pt x="307" y="113"/>
                    </a:cubicBezTo>
                    <a:cubicBezTo>
                      <a:pt x="307" y="51"/>
                      <a:pt x="239" y="0"/>
                      <a:pt x="154" y="0"/>
                    </a:cubicBezTo>
                    <a:close/>
                    <a:moveTo>
                      <a:pt x="154" y="203"/>
                    </a:moveTo>
                    <a:lnTo>
                      <a:pt x="154" y="203"/>
                    </a:lnTo>
                    <a:cubicBezTo>
                      <a:pt x="82" y="203"/>
                      <a:pt x="22" y="162"/>
                      <a:pt x="22" y="113"/>
                    </a:cubicBezTo>
                    <a:cubicBezTo>
                      <a:pt x="22" y="63"/>
                      <a:pt x="82" y="21"/>
                      <a:pt x="154" y="21"/>
                    </a:cubicBezTo>
                    <a:cubicBezTo>
                      <a:pt x="227" y="21"/>
                      <a:pt x="286" y="63"/>
                      <a:pt x="286" y="113"/>
                    </a:cubicBezTo>
                    <a:cubicBezTo>
                      <a:pt x="286" y="162"/>
                      <a:pt x="227" y="203"/>
                      <a:pt x="154" y="2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71" name="Group 70"/>
            <p:cNvGrpSpPr/>
            <p:nvPr/>
          </p:nvGrpSpPr>
          <p:grpSpPr>
            <a:xfrm>
              <a:off x="8855754" y="1968970"/>
              <a:ext cx="825700" cy="238307"/>
              <a:chOff x="8855754" y="1824831"/>
              <a:chExt cx="825700" cy="353871"/>
            </a:xfrm>
          </p:grpSpPr>
          <p:cxnSp>
            <p:nvCxnSpPr>
              <p:cNvPr id="31" name="Straight Arrow Connector 30"/>
              <p:cNvCxnSpPr/>
              <p:nvPr/>
            </p:nvCxnSpPr>
            <p:spPr>
              <a:xfrm flipV="1">
                <a:off x="8855754" y="1824831"/>
                <a:ext cx="0" cy="353871"/>
              </a:xfrm>
              <a:prstGeom prst="straightConnector1">
                <a:avLst/>
              </a:prstGeom>
              <a:ln w="19050" cap="rnd">
                <a:solidFill>
                  <a:schemeClr val="bg2">
                    <a:lumMod val="50000"/>
                    <a:lumOff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9681454" y="1824831"/>
                <a:ext cx="0" cy="353871"/>
              </a:xfrm>
              <a:prstGeom prst="straightConnector1">
                <a:avLst/>
              </a:prstGeom>
              <a:ln w="19050" cap="rnd">
                <a:solidFill>
                  <a:schemeClr val="bg2">
                    <a:lumMod val="50000"/>
                    <a:lumOff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8855754" y="2676334"/>
              <a:ext cx="825700" cy="224018"/>
              <a:chOff x="8855754" y="2676333"/>
              <a:chExt cx="825700" cy="446027"/>
            </a:xfrm>
          </p:grpSpPr>
          <p:cxnSp>
            <p:nvCxnSpPr>
              <p:cNvPr id="35" name="Straight Connector 34"/>
              <p:cNvCxnSpPr/>
              <p:nvPr/>
            </p:nvCxnSpPr>
            <p:spPr>
              <a:xfrm>
                <a:off x="8855754" y="2676333"/>
                <a:ext cx="449561" cy="446027"/>
              </a:xfrm>
              <a:prstGeom prst="line">
                <a:avLst/>
              </a:prstGeom>
              <a:ln w="19050" cap="rnd">
                <a:solidFill>
                  <a:schemeClr val="bg2">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9305315" y="2676333"/>
                <a:ext cx="376139" cy="446027"/>
              </a:xfrm>
              <a:prstGeom prst="line">
                <a:avLst/>
              </a:prstGeom>
              <a:ln w="19050" cap="rnd">
                <a:solidFill>
                  <a:schemeClr val="bg2">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38" name="Group 37"/>
          <p:cNvGrpSpPr>
            <a:grpSpLocks noChangeAspect="1"/>
          </p:cNvGrpSpPr>
          <p:nvPr/>
        </p:nvGrpSpPr>
        <p:grpSpPr>
          <a:xfrm>
            <a:off x="9151521" y="4178174"/>
            <a:ext cx="840476" cy="1269471"/>
            <a:chOff x="5779725" y="1895839"/>
            <a:chExt cx="195024" cy="294568"/>
          </a:xfrm>
          <a:solidFill>
            <a:srgbClr val="0078EF"/>
          </a:solidFill>
        </p:grpSpPr>
        <p:sp>
          <p:nvSpPr>
            <p:cNvPr id="39" name="Freeform 312"/>
            <p:cNvSpPr>
              <a:spLocks noChangeArrowheads="1"/>
            </p:cNvSpPr>
            <p:nvPr/>
          </p:nvSpPr>
          <p:spPr bwMode="auto">
            <a:xfrm>
              <a:off x="5779725" y="1895839"/>
              <a:ext cx="195024" cy="272221"/>
            </a:xfrm>
            <a:custGeom>
              <a:avLst/>
              <a:gdLst>
                <a:gd name="T0" fmla="*/ 42 w 425"/>
                <a:gd name="T1" fmla="*/ 592 h 593"/>
                <a:gd name="T2" fmla="*/ 42 w 425"/>
                <a:gd name="T3" fmla="*/ 592 h 593"/>
                <a:gd name="T4" fmla="*/ 382 w 425"/>
                <a:gd name="T5" fmla="*/ 592 h 593"/>
                <a:gd name="T6" fmla="*/ 424 w 425"/>
                <a:gd name="T7" fmla="*/ 550 h 593"/>
                <a:gd name="T8" fmla="*/ 424 w 425"/>
                <a:gd name="T9" fmla="*/ 42 h 593"/>
                <a:gd name="T10" fmla="*/ 382 w 425"/>
                <a:gd name="T11" fmla="*/ 0 h 593"/>
                <a:gd name="T12" fmla="*/ 42 w 425"/>
                <a:gd name="T13" fmla="*/ 0 h 593"/>
                <a:gd name="T14" fmla="*/ 0 w 425"/>
                <a:gd name="T15" fmla="*/ 42 h 593"/>
                <a:gd name="T16" fmla="*/ 0 w 425"/>
                <a:gd name="T17" fmla="*/ 550 h 593"/>
                <a:gd name="T18" fmla="*/ 42 w 425"/>
                <a:gd name="T19" fmla="*/ 592 h 593"/>
                <a:gd name="T20" fmla="*/ 21 w 425"/>
                <a:gd name="T21" fmla="*/ 42 h 593"/>
                <a:gd name="T22" fmla="*/ 21 w 425"/>
                <a:gd name="T23" fmla="*/ 42 h 593"/>
                <a:gd name="T24" fmla="*/ 42 w 425"/>
                <a:gd name="T25" fmla="*/ 21 h 593"/>
                <a:gd name="T26" fmla="*/ 382 w 425"/>
                <a:gd name="T27" fmla="*/ 21 h 593"/>
                <a:gd name="T28" fmla="*/ 403 w 425"/>
                <a:gd name="T29" fmla="*/ 42 h 593"/>
                <a:gd name="T30" fmla="*/ 403 w 425"/>
                <a:gd name="T31" fmla="*/ 550 h 593"/>
                <a:gd name="T32" fmla="*/ 382 w 425"/>
                <a:gd name="T33" fmla="*/ 571 h 593"/>
                <a:gd name="T34" fmla="*/ 42 w 425"/>
                <a:gd name="T35" fmla="*/ 571 h 593"/>
                <a:gd name="T36" fmla="*/ 21 w 425"/>
                <a:gd name="T37" fmla="*/ 550 h 593"/>
                <a:gd name="T38" fmla="*/ 21 w 425"/>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593">
                  <a:moveTo>
                    <a:pt x="42" y="592"/>
                  </a:moveTo>
                  <a:lnTo>
                    <a:pt x="42" y="592"/>
                  </a:lnTo>
                  <a:cubicBezTo>
                    <a:pt x="382" y="592"/>
                    <a:pt x="382" y="592"/>
                    <a:pt x="382" y="592"/>
                  </a:cubicBezTo>
                  <a:cubicBezTo>
                    <a:pt x="404" y="592"/>
                    <a:pt x="424" y="573"/>
                    <a:pt x="424" y="550"/>
                  </a:cubicBezTo>
                  <a:cubicBezTo>
                    <a:pt x="424" y="42"/>
                    <a:pt x="424" y="42"/>
                    <a:pt x="424" y="42"/>
                  </a:cubicBezTo>
                  <a:cubicBezTo>
                    <a:pt x="424" y="19"/>
                    <a:pt x="404"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0" y="21"/>
                    <a:pt x="42" y="21"/>
                  </a:cubicBezTo>
                  <a:cubicBezTo>
                    <a:pt x="382" y="21"/>
                    <a:pt x="382" y="21"/>
                    <a:pt x="382" y="21"/>
                  </a:cubicBezTo>
                  <a:cubicBezTo>
                    <a:pt x="393" y="21"/>
                    <a:pt x="403" y="31"/>
                    <a:pt x="403" y="42"/>
                  </a:cubicBezTo>
                  <a:cubicBezTo>
                    <a:pt x="403" y="550"/>
                    <a:pt x="403" y="550"/>
                    <a:pt x="403" y="550"/>
                  </a:cubicBezTo>
                  <a:cubicBezTo>
                    <a:pt x="403" y="562"/>
                    <a:pt x="393" y="571"/>
                    <a:pt x="382" y="571"/>
                  </a:cubicBezTo>
                  <a:cubicBezTo>
                    <a:pt x="42" y="571"/>
                    <a:pt x="42" y="571"/>
                    <a:pt x="42" y="571"/>
                  </a:cubicBezTo>
                  <a:cubicBezTo>
                    <a:pt x="30"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313"/>
            <p:cNvSpPr>
              <a:spLocks noChangeArrowheads="1"/>
            </p:cNvSpPr>
            <p:nvPr/>
          </p:nvSpPr>
          <p:spPr bwMode="auto">
            <a:xfrm>
              <a:off x="5913804" y="2129462"/>
              <a:ext cx="30473" cy="10157"/>
            </a:xfrm>
            <a:custGeom>
              <a:avLst/>
              <a:gdLst>
                <a:gd name="T0" fmla="*/ 11 w 65"/>
                <a:gd name="T1" fmla="*/ 21 h 22"/>
                <a:gd name="T2" fmla="*/ 11 w 65"/>
                <a:gd name="T3" fmla="*/ 21 h 22"/>
                <a:gd name="T4" fmla="*/ 54 w 65"/>
                <a:gd name="T5" fmla="*/ 21 h 22"/>
                <a:gd name="T6" fmla="*/ 64 w 65"/>
                <a:gd name="T7" fmla="*/ 11 h 22"/>
                <a:gd name="T8" fmla="*/ 54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4" y="21"/>
                    <a:pt x="54" y="21"/>
                    <a:pt x="54" y="21"/>
                  </a:cubicBezTo>
                  <a:cubicBezTo>
                    <a:pt x="60" y="21"/>
                    <a:pt x="64" y="16"/>
                    <a:pt x="64" y="11"/>
                  </a:cubicBezTo>
                  <a:cubicBezTo>
                    <a:pt x="64" y="5"/>
                    <a:pt x="60" y="0"/>
                    <a:pt x="54" y="0"/>
                  </a:cubicBezTo>
                  <a:cubicBezTo>
                    <a:pt x="11" y="0"/>
                    <a:pt x="11" y="0"/>
                    <a:pt x="11" y="0"/>
                  </a:cubicBezTo>
                  <a:cubicBezTo>
                    <a:pt x="6" y="0"/>
                    <a:pt x="0" y="5"/>
                    <a:pt x="0" y="11"/>
                  </a:cubicBezTo>
                  <a:cubicBezTo>
                    <a:pt x="0" y="16"/>
                    <a:pt x="6"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314"/>
            <p:cNvSpPr>
              <a:spLocks noChangeArrowheads="1"/>
            </p:cNvSpPr>
            <p:nvPr/>
          </p:nvSpPr>
          <p:spPr bwMode="auto">
            <a:xfrm>
              <a:off x="5875206" y="2129462"/>
              <a:ext cx="30472" cy="10157"/>
            </a:xfrm>
            <a:custGeom>
              <a:avLst/>
              <a:gdLst>
                <a:gd name="T0" fmla="*/ 10 w 65"/>
                <a:gd name="T1" fmla="*/ 21 h 22"/>
                <a:gd name="T2" fmla="*/ 10 w 65"/>
                <a:gd name="T3" fmla="*/ 21 h 22"/>
                <a:gd name="T4" fmla="*/ 53 w 65"/>
                <a:gd name="T5" fmla="*/ 21 h 22"/>
                <a:gd name="T6" fmla="*/ 64 w 65"/>
                <a:gd name="T7" fmla="*/ 11 h 22"/>
                <a:gd name="T8" fmla="*/ 53 w 65"/>
                <a:gd name="T9" fmla="*/ 0 h 22"/>
                <a:gd name="T10" fmla="*/ 10 w 65"/>
                <a:gd name="T11" fmla="*/ 0 h 22"/>
                <a:gd name="T12" fmla="*/ 0 w 65"/>
                <a:gd name="T13" fmla="*/ 11 h 22"/>
                <a:gd name="T14" fmla="*/ 10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0" y="21"/>
                  </a:moveTo>
                  <a:lnTo>
                    <a:pt x="10" y="21"/>
                  </a:lnTo>
                  <a:cubicBezTo>
                    <a:pt x="53" y="21"/>
                    <a:pt x="53" y="21"/>
                    <a:pt x="53" y="21"/>
                  </a:cubicBezTo>
                  <a:cubicBezTo>
                    <a:pt x="59" y="21"/>
                    <a:pt x="64" y="16"/>
                    <a:pt x="64" y="11"/>
                  </a:cubicBezTo>
                  <a:cubicBezTo>
                    <a:pt x="64" y="5"/>
                    <a:pt x="59" y="0"/>
                    <a:pt x="53"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 name="Freeform 315"/>
            <p:cNvSpPr>
              <a:spLocks noChangeArrowheads="1"/>
            </p:cNvSpPr>
            <p:nvPr/>
          </p:nvSpPr>
          <p:spPr bwMode="auto">
            <a:xfrm>
              <a:off x="5834576" y="2129462"/>
              <a:ext cx="30472" cy="10157"/>
            </a:xfrm>
            <a:custGeom>
              <a:avLst/>
              <a:gdLst>
                <a:gd name="T0" fmla="*/ 11 w 65"/>
                <a:gd name="T1" fmla="*/ 21 h 22"/>
                <a:gd name="T2" fmla="*/ 11 w 65"/>
                <a:gd name="T3" fmla="*/ 21 h 22"/>
                <a:gd name="T4" fmla="*/ 53 w 65"/>
                <a:gd name="T5" fmla="*/ 21 h 22"/>
                <a:gd name="T6" fmla="*/ 64 w 65"/>
                <a:gd name="T7" fmla="*/ 11 h 22"/>
                <a:gd name="T8" fmla="*/ 53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3" y="21"/>
                    <a:pt x="53" y="21"/>
                    <a:pt x="53" y="21"/>
                  </a:cubicBezTo>
                  <a:cubicBezTo>
                    <a:pt x="60" y="21"/>
                    <a:pt x="64" y="16"/>
                    <a:pt x="64" y="11"/>
                  </a:cubicBezTo>
                  <a:cubicBezTo>
                    <a:pt x="64" y="5"/>
                    <a:pt x="60" y="0"/>
                    <a:pt x="53"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 name="Freeform 316"/>
            <p:cNvSpPr>
              <a:spLocks noChangeArrowheads="1"/>
            </p:cNvSpPr>
            <p:nvPr/>
          </p:nvSpPr>
          <p:spPr bwMode="auto">
            <a:xfrm>
              <a:off x="5907710" y="2180249"/>
              <a:ext cx="34535" cy="10158"/>
            </a:xfrm>
            <a:custGeom>
              <a:avLst/>
              <a:gdLst>
                <a:gd name="T0" fmla="*/ 75 w 76"/>
                <a:gd name="T1" fmla="*/ 11 h 22"/>
                <a:gd name="T2" fmla="*/ 75 w 76"/>
                <a:gd name="T3" fmla="*/ 11 h 22"/>
                <a:gd name="T4" fmla="*/ 65 w 76"/>
                <a:gd name="T5" fmla="*/ 0 h 22"/>
                <a:gd name="T6" fmla="*/ 11 w 76"/>
                <a:gd name="T7" fmla="*/ 0 h 22"/>
                <a:gd name="T8" fmla="*/ 0 w 76"/>
                <a:gd name="T9" fmla="*/ 11 h 22"/>
                <a:gd name="T10" fmla="*/ 11 w 76"/>
                <a:gd name="T11" fmla="*/ 21 h 22"/>
                <a:gd name="T12" fmla="*/ 65 w 76"/>
                <a:gd name="T13" fmla="*/ 21 h 22"/>
                <a:gd name="T14" fmla="*/ 75 w 76"/>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75" y="11"/>
                  </a:moveTo>
                  <a:lnTo>
                    <a:pt x="75" y="11"/>
                  </a:lnTo>
                  <a:cubicBezTo>
                    <a:pt x="75" y="5"/>
                    <a:pt x="71" y="0"/>
                    <a:pt x="65" y="0"/>
                  </a:cubicBezTo>
                  <a:cubicBezTo>
                    <a:pt x="11" y="0"/>
                    <a:pt x="11" y="0"/>
                    <a:pt x="11" y="0"/>
                  </a:cubicBezTo>
                  <a:cubicBezTo>
                    <a:pt x="4" y="0"/>
                    <a:pt x="0" y="5"/>
                    <a:pt x="0" y="11"/>
                  </a:cubicBezTo>
                  <a:cubicBezTo>
                    <a:pt x="0" y="16"/>
                    <a:pt x="4" y="21"/>
                    <a:pt x="11" y="21"/>
                  </a:cubicBezTo>
                  <a:cubicBezTo>
                    <a:pt x="65" y="21"/>
                    <a:pt x="65" y="21"/>
                    <a:pt x="65" y="21"/>
                  </a:cubicBezTo>
                  <a:cubicBezTo>
                    <a:pt x="71" y="21"/>
                    <a:pt x="75" y="16"/>
                    <a:pt x="7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317"/>
            <p:cNvSpPr>
              <a:spLocks noChangeArrowheads="1"/>
            </p:cNvSpPr>
            <p:nvPr/>
          </p:nvSpPr>
          <p:spPr bwMode="auto">
            <a:xfrm>
              <a:off x="5812229" y="2180249"/>
              <a:ext cx="34536" cy="10158"/>
            </a:xfrm>
            <a:custGeom>
              <a:avLst/>
              <a:gdLst>
                <a:gd name="T0" fmla="*/ 10 w 76"/>
                <a:gd name="T1" fmla="*/ 21 h 22"/>
                <a:gd name="T2" fmla="*/ 10 w 76"/>
                <a:gd name="T3" fmla="*/ 21 h 22"/>
                <a:gd name="T4" fmla="*/ 65 w 76"/>
                <a:gd name="T5" fmla="*/ 21 h 22"/>
                <a:gd name="T6" fmla="*/ 75 w 76"/>
                <a:gd name="T7" fmla="*/ 11 h 22"/>
                <a:gd name="T8" fmla="*/ 65 w 76"/>
                <a:gd name="T9" fmla="*/ 0 h 22"/>
                <a:gd name="T10" fmla="*/ 10 w 76"/>
                <a:gd name="T11" fmla="*/ 0 h 22"/>
                <a:gd name="T12" fmla="*/ 0 w 76"/>
                <a:gd name="T13" fmla="*/ 11 h 22"/>
                <a:gd name="T14" fmla="*/ 10 w 7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10" y="21"/>
                  </a:moveTo>
                  <a:lnTo>
                    <a:pt x="10" y="21"/>
                  </a:lnTo>
                  <a:cubicBezTo>
                    <a:pt x="65" y="21"/>
                    <a:pt x="65" y="21"/>
                    <a:pt x="65" y="21"/>
                  </a:cubicBezTo>
                  <a:cubicBezTo>
                    <a:pt x="70" y="21"/>
                    <a:pt x="75" y="16"/>
                    <a:pt x="75" y="11"/>
                  </a:cubicBezTo>
                  <a:cubicBezTo>
                    <a:pt x="75" y="5"/>
                    <a:pt x="70" y="0"/>
                    <a:pt x="65"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49" name="Group 48"/>
          <p:cNvGrpSpPr>
            <a:grpSpLocks noChangeAspect="1"/>
          </p:cNvGrpSpPr>
          <p:nvPr/>
        </p:nvGrpSpPr>
        <p:grpSpPr>
          <a:xfrm>
            <a:off x="9403844" y="4305712"/>
            <a:ext cx="310804" cy="425157"/>
            <a:chOff x="6616703" y="8648539"/>
            <a:chExt cx="215339" cy="294568"/>
          </a:xfrm>
          <a:solidFill>
            <a:srgbClr val="0078EF"/>
          </a:solidFill>
        </p:grpSpPr>
        <p:sp>
          <p:nvSpPr>
            <p:cNvPr id="50" name="Freeform 101"/>
            <p:cNvSpPr>
              <a:spLocks noChangeArrowheads="1"/>
            </p:cNvSpPr>
            <p:nvPr/>
          </p:nvSpPr>
          <p:spPr bwMode="auto">
            <a:xfrm>
              <a:off x="6616703" y="8648539"/>
              <a:ext cx="215339" cy="294568"/>
            </a:xfrm>
            <a:custGeom>
              <a:avLst/>
              <a:gdLst>
                <a:gd name="T0" fmla="*/ 436 w 469"/>
                <a:gd name="T1" fmla="*/ 640 h 641"/>
                <a:gd name="T2" fmla="*/ 436 w 469"/>
                <a:gd name="T3" fmla="*/ 640 h 641"/>
                <a:gd name="T4" fmla="*/ 468 w 469"/>
                <a:gd name="T5" fmla="*/ 608 h 641"/>
                <a:gd name="T6" fmla="*/ 468 w 469"/>
                <a:gd name="T7" fmla="*/ 33 h 641"/>
                <a:gd name="T8" fmla="*/ 436 w 469"/>
                <a:gd name="T9" fmla="*/ 0 h 641"/>
                <a:gd name="T10" fmla="*/ 31 w 469"/>
                <a:gd name="T11" fmla="*/ 0 h 641"/>
                <a:gd name="T12" fmla="*/ 0 w 469"/>
                <a:gd name="T13" fmla="*/ 33 h 641"/>
                <a:gd name="T14" fmla="*/ 0 w 469"/>
                <a:gd name="T15" fmla="*/ 608 h 641"/>
                <a:gd name="T16" fmla="*/ 31 w 469"/>
                <a:gd name="T17" fmla="*/ 640 h 641"/>
                <a:gd name="T18" fmla="*/ 436 w 469"/>
                <a:gd name="T19" fmla="*/ 640 h 641"/>
                <a:gd name="T20" fmla="*/ 20 w 469"/>
                <a:gd name="T21" fmla="*/ 33 h 641"/>
                <a:gd name="T22" fmla="*/ 20 w 469"/>
                <a:gd name="T23" fmla="*/ 33 h 641"/>
                <a:gd name="T24" fmla="*/ 31 w 469"/>
                <a:gd name="T25" fmla="*/ 22 h 641"/>
                <a:gd name="T26" fmla="*/ 436 w 469"/>
                <a:gd name="T27" fmla="*/ 22 h 641"/>
                <a:gd name="T28" fmla="*/ 447 w 469"/>
                <a:gd name="T29" fmla="*/ 33 h 641"/>
                <a:gd name="T30" fmla="*/ 447 w 469"/>
                <a:gd name="T31" fmla="*/ 448 h 641"/>
                <a:gd name="T32" fmla="*/ 20 w 469"/>
                <a:gd name="T33" fmla="*/ 448 h 641"/>
                <a:gd name="T34" fmla="*/ 20 w 469"/>
                <a:gd name="T35" fmla="*/ 33 h 641"/>
                <a:gd name="T36" fmla="*/ 20 w 469"/>
                <a:gd name="T37" fmla="*/ 608 h 641"/>
                <a:gd name="T38" fmla="*/ 20 w 469"/>
                <a:gd name="T39" fmla="*/ 608 h 641"/>
                <a:gd name="T40" fmla="*/ 20 w 469"/>
                <a:gd name="T41" fmla="*/ 470 h 641"/>
                <a:gd name="T42" fmla="*/ 447 w 469"/>
                <a:gd name="T43" fmla="*/ 470 h 641"/>
                <a:gd name="T44" fmla="*/ 447 w 469"/>
                <a:gd name="T45" fmla="*/ 608 h 641"/>
                <a:gd name="T46" fmla="*/ 436 w 469"/>
                <a:gd name="T47" fmla="*/ 619 h 641"/>
                <a:gd name="T48" fmla="*/ 31 w 469"/>
                <a:gd name="T49" fmla="*/ 619 h 641"/>
                <a:gd name="T50" fmla="*/ 20 w 469"/>
                <a:gd name="T51" fmla="*/ 60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641">
                  <a:moveTo>
                    <a:pt x="436" y="640"/>
                  </a:moveTo>
                  <a:lnTo>
                    <a:pt x="436" y="640"/>
                  </a:lnTo>
                  <a:cubicBezTo>
                    <a:pt x="453" y="640"/>
                    <a:pt x="468" y="625"/>
                    <a:pt x="468" y="608"/>
                  </a:cubicBezTo>
                  <a:cubicBezTo>
                    <a:pt x="468" y="33"/>
                    <a:pt x="468" y="33"/>
                    <a:pt x="468" y="33"/>
                  </a:cubicBezTo>
                  <a:cubicBezTo>
                    <a:pt x="468" y="15"/>
                    <a:pt x="453" y="0"/>
                    <a:pt x="436" y="0"/>
                  </a:cubicBezTo>
                  <a:cubicBezTo>
                    <a:pt x="31" y="0"/>
                    <a:pt x="31" y="0"/>
                    <a:pt x="31" y="0"/>
                  </a:cubicBezTo>
                  <a:cubicBezTo>
                    <a:pt x="13" y="0"/>
                    <a:pt x="0" y="15"/>
                    <a:pt x="0" y="33"/>
                  </a:cubicBezTo>
                  <a:cubicBezTo>
                    <a:pt x="0" y="608"/>
                    <a:pt x="0" y="608"/>
                    <a:pt x="0" y="608"/>
                  </a:cubicBezTo>
                  <a:cubicBezTo>
                    <a:pt x="0" y="625"/>
                    <a:pt x="13" y="640"/>
                    <a:pt x="31" y="640"/>
                  </a:cubicBezTo>
                  <a:lnTo>
                    <a:pt x="436" y="640"/>
                  </a:lnTo>
                  <a:close/>
                  <a:moveTo>
                    <a:pt x="20" y="33"/>
                  </a:moveTo>
                  <a:lnTo>
                    <a:pt x="20" y="33"/>
                  </a:lnTo>
                  <a:cubicBezTo>
                    <a:pt x="20" y="26"/>
                    <a:pt x="25" y="22"/>
                    <a:pt x="31" y="22"/>
                  </a:cubicBezTo>
                  <a:cubicBezTo>
                    <a:pt x="436" y="22"/>
                    <a:pt x="436" y="22"/>
                    <a:pt x="436" y="22"/>
                  </a:cubicBezTo>
                  <a:cubicBezTo>
                    <a:pt x="442" y="22"/>
                    <a:pt x="447" y="26"/>
                    <a:pt x="447" y="33"/>
                  </a:cubicBezTo>
                  <a:cubicBezTo>
                    <a:pt x="447" y="448"/>
                    <a:pt x="447" y="448"/>
                    <a:pt x="447" y="448"/>
                  </a:cubicBezTo>
                  <a:cubicBezTo>
                    <a:pt x="20" y="448"/>
                    <a:pt x="20" y="448"/>
                    <a:pt x="20" y="448"/>
                  </a:cubicBezTo>
                  <a:lnTo>
                    <a:pt x="20" y="33"/>
                  </a:lnTo>
                  <a:close/>
                  <a:moveTo>
                    <a:pt x="20" y="608"/>
                  </a:moveTo>
                  <a:lnTo>
                    <a:pt x="20" y="608"/>
                  </a:lnTo>
                  <a:cubicBezTo>
                    <a:pt x="20" y="470"/>
                    <a:pt x="20" y="470"/>
                    <a:pt x="20" y="470"/>
                  </a:cubicBezTo>
                  <a:cubicBezTo>
                    <a:pt x="447" y="470"/>
                    <a:pt x="447" y="470"/>
                    <a:pt x="447" y="470"/>
                  </a:cubicBezTo>
                  <a:cubicBezTo>
                    <a:pt x="447" y="608"/>
                    <a:pt x="447" y="608"/>
                    <a:pt x="447" y="608"/>
                  </a:cubicBezTo>
                  <a:cubicBezTo>
                    <a:pt x="447" y="614"/>
                    <a:pt x="442" y="619"/>
                    <a:pt x="436" y="619"/>
                  </a:cubicBezTo>
                  <a:cubicBezTo>
                    <a:pt x="31" y="619"/>
                    <a:pt x="31" y="619"/>
                    <a:pt x="31" y="619"/>
                  </a:cubicBezTo>
                  <a:cubicBezTo>
                    <a:pt x="25" y="619"/>
                    <a:pt x="20" y="614"/>
                    <a:pt x="20" y="608"/>
                  </a:cubicBezTo>
                  <a:close/>
                </a:path>
              </a:pathLst>
            </a:custGeom>
            <a:grpFill/>
            <a:ln w="9525" cap="flat">
              <a:solidFill>
                <a:schemeClr val="accent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 name="Freeform 102"/>
            <p:cNvSpPr>
              <a:spLocks noChangeArrowheads="1"/>
            </p:cNvSpPr>
            <p:nvPr/>
          </p:nvSpPr>
          <p:spPr bwMode="auto">
            <a:xfrm>
              <a:off x="6649207" y="8672917"/>
              <a:ext cx="156426" cy="156426"/>
            </a:xfrm>
            <a:custGeom>
              <a:avLst/>
              <a:gdLst>
                <a:gd name="T0" fmla="*/ 170 w 341"/>
                <a:gd name="T1" fmla="*/ 0 h 340"/>
                <a:gd name="T2" fmla="*/ 170 w 341"/>
                <a:gd name="T3" fmla="*/ 0 h 340"/>
                <a:gd name="T4" fmla="*/ 0 w 341"/>
                <a:gd name="T5" fmla="*/ 169 h 340"/>
                <a:gd name="T6" fmla="*/ 57 w 341"/>
                <a:gd name="T7" fmla="*/ 295 h 340"/>
                <a:gd name="T8" fmla="*/ 57 w 341"/>
                <a:gd name="T9" fmla="*/ 296 h 340"/>
                <a:gd name="T10" fmla="*/ 58 w 341"/>
                <a:gd name="T11" fmla="*/ 297 h 340"/>
                <a:gd name="T12" fmla="*/ 170 w 341"/>
                <a:gd name="T13" fmla="*/ 339 h 340"/>
                <a:gd name="T14" fmla="*/ 340 w 341"/>
                <a:gd name="T15" fmla="*/ 169 h 340"/>
                <a:gd name="T16" fmla="*/ 170 w 341"/>
                <a:gd name="T17" fmla="*/ 0 h 340"/>
                <a:gd name="T18" fmla="*/ 170 w 341"/>
                <a:gd name="T19" fmla="*/ 318 h 340"/>
                <a:gd name="T20" fmla="*/ 170 w 341"/>
                <a:gd name="T21" fmla="*/ 318 h 340"/>
                <a:gd name="T22" fmla="*/ 79 w 341"/>
                <a:gd name="T23" fmla="*/ 287 h 340"/>
                <a:gd name="T24" fmla="*/ 125 w 341"/>
                <a:gd name="T25" fmla="*/ 236 h 340"/>
                <a:gd name="T26" fmla="*/ 124 w 341"/>
                <a:gd name="T27" fmla="*/ 222 h 340"/>
                <a:gd name="T28" fmla="*/ 109 w 341"/>
                <a:gd name="T29" fmla="*/ 222 h 340"/>
                <a:gd name="T30" fmla="*/ 63 w 341"/>
                <a:gd name="T31" fmla="*/ 274 h 340"/>
                <a:gd name="T32" fmla="*/ 20 w 341"/>
                <a:gd name="T33" fmla="*/ 169 h 340"/>
                <a:gd name="T34" fmla="*/ 170 w 341"/>
                <a:gd name="T35" fmla="*/ 20 h 340"/>
                <a:gd name="T36" fmla="*/ 319 w 341"/>
                <a:gd name="T37" fmla="*/ 169 h 340"/>
                <a:gd name="T38" fmla="*/ 170 w 341"/>
                <a:gd name="T39" fmla="*/ 31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40">
                  <a:moveTo>
                    <a:pt x="170" y="0"/>
                  </a:moveTo>
                  <a:lnTo>
                    <a:pt x="170" y="0"/>
                  </a:lnTo>
                  <a:cubicBezTo>
                    <a:pt x="76" y="0"/>
                    <a:pt x="0" y="75"/>
                    <a:pt x="0" y="169"/>
                  </a:cubicBezTo>
                  <a:cubicBezTo>
                    <a:pt x="0" y="220"/>
                    <a:pt x="22" y="264"/>
                    <a:pt x="57" y="295"/>
                  </a:cubicBezTo>
                  <a:lnTo>
                    <a:pt x="57" y="296"/>
                  </a:lnTo>
                  <a:cubicBezTo>
                    <a:pt x="57" y="297"/>
                    <a:pt x="58" y="297"/>
                    <a:pt x="58" y="297"/>
                  </a:cubicBezTo>
                  <a:cubicBezTo>
                    <a:pt x="88" y="324"/>
                    <a:pt x="127" y="339"/>
                    <a:pt x="170" y="339"/>
                  </a:cubicBezTo>
                  <a:cubicBezTo>
                    <a:pt x="264" y="339"/>
                    <a:pt x="340" y="264"/>
                    <a:pt x="340" y="169"/>
                  </a:cubicBezTo>
                  <a:cubicBezTo>
                    <a:pt x="340" y="75"/>
                    <a:pt x="264" y="0"/>
                    <a:pt x="170" y="0"/>
                  </a:cubicBezTo>
                  <a:close/>
                  <a:moveTo>
                    <a:pt x="170" y="318"/>
                  </a:moveTo>
                  <a:lnTo>
                    <a:pt x="170" y="318"/>
                  </a:lnTo>
                  <a:cubicBezTo>
                    <a:pt x="135" y="318"/>
                    <a:pt x="105" y="306"/>
                    <a:pt x="79" y="287"/>
                  </a:cubicBezTo>
                  <a:cubicBezTo>
                    <a:pt x="125" y="236"/>
                    <a:pt x="125" y="236"/>
                    <a:pt x="125" y="236"/>
                  </a:cubicBezTo>
                  <a:cubicBezTo>
                    <a:pt x="129" y="232"/>
                    <a:pt x="128" y="225"/>
                    <a:pt x="124" y="222"/>
                  </a:cubicBezTo>
                  <a:cubicBezTo>
                    <a:pt x="120" y="218"/>
                    <a:pt x="112" y="218"/>
                    <a:pt x="109" y="222"/>
                  </a:cubicBezTo>
                  <a:cubicBezTo>
                    <a:pt x="63" y="274"/>
                    <a:pt x="63" y="274"/>
                    <a:pt x="63" y="274"/>
                  </a:cubicBezTo>
                  <a:cubicBezTo>
                    <a:pt x="36" y="246"/>
                    <a:pt x="20" y="211"/>
                    <a:pt x="20" y="169"/>
                  </a:cubicBezTo>
                  <a:cubicBezTo>
                    <a:pt x="20" y="86"/>
                    <a:pt x="87" y="20"/>
                    <a:pt x="170" y="20"/>
                  </a:cubicBezTo>
                  <a:cubicBezTo>
                    <a:pt x="251" y="20"/>
                    <a:pt x="319" y="86"/>
                    <a:pt x="319" y="169"/>
                  </a:cubicBezTo>
                  <a:cubicBezTo>
                    <a:pt x="319" y="251"/>
                    <a:pt x="251" y="318"/>
                    <a:pt x="170" y="318"/>
                  </a:cubicBezTo>
                  <a:close/>
                </a:path>
              </a:pathLst>
            </a:custGeom>
            <a:grpFill/>
            <a:ln w="9525" cap="flat">
              <a:solidFill>
                <a:schemeClr val="accent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103"/>
            <p:cNvSpPr>
              <a:spLocks noChangeArrowheads="1"/>
            </p:cNvSpPr>
            <p:nvPr/>
          </p:nvSpPr>
          <p:spPr bwMode="auto">
            <a:xfrm>
              <a:off x="6710152" y="8733862"/>
              <a:ext cx="34536" cy="34536"/>
            </a:xfrm>
            <a:custGeom>
              <a:avLst/>
              <a:gdLst>
                <a:gd name="T0" fmla="*/ 38 w 75"/>
                <a:gd name="T1" fmla="*/ 0 h 76"/>
                <a:gd name="T2" fmla="*/ 38 w 75"/>
                <a:gd name="T3" fmla="*/ 0 h 76"/>
                <a:gd name="T4" fmla="*/ 0 w 75"/>
                <a:gd name="T5" fmla="*/ 37 h 76"/>
                <a:gd name="T6" fmla="*/ 38 w 75"/>
                <a:gd name="T7" fmla="*/ 75 h 76"/>
                <a:gd name="T8" fmla="*/ 74 w 75"/>
                <a:gd name="T9" fmla="*/ 37 h 76"/>
                <a:gd name="T10" fmla="*/ 38 w 75"/>
                <a:gd name="T11" fmla="*/ 0 h 76"/>
                <a:gd name="T12" fmla="*/ 38 w 75"/>
                <a:gd name="T13" fmla="*/ 54 h 76"/>
                <a:gd name="T14" fmla="*/ 38 w 75"/>
                <a:gd name="T15" fmla="*/ 54 h 76"/>
                <a:gd name="T16" fmla="*/ 21 w 75"/>
                <a:gd name="T17" fmla="*/ 37 h 76"/>
                <a:gd name="T18" fmla="*/ 38 w 75"/>
                <a:gd name="T19" fmla="*/ 21 h 76"/>
                <a:gd name="T20" fmla="*/ 54 w 75"/>
                <a:gd name="T21" fmla="*/ 37 h 76"/>
                <a:gd name="T22" fmla="*/ 38 w 75"/>
                <a:gd name="T23"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6">
                  <a:moveTo>
                    <a:pt x="38" y="0"/>
                  </a:moveTo>
                  <a:lnTo>
                    <a:pt x="38" y="0"/>
                  </a:lnTo>
                  <a:cubicBezTo>
                    <a:pt x="17" y="0"/>
                    <a:pt x="0" y="16"/>
                    <a:pt x="0" y="37"/>
                  </a:cubicBezTo>
                  <a:cubicBezTo>
                    <a:pt x="0" y="58"/>
                    <a:pt x="17" y="75"/>
                    <a:pt x="38" y="75"/>
                  </a:cubicBezTo>
                  <a:cubicBezTo>
                    <a:pt x="59" y="75"/>
                    <a:pt x="74" y="58"/>
                    <a:pt x="74" y="37"/>
                  </a:cubicBezTo>
                  <a:cubicBezTo>
                    <a:pt x="74" y="16"/>
                    <a:pt x="59" y="0"/>
                    <a:pt x="38" y="0"/>
                  </a:cubicBezTo>
                  <a:close/>
                  <a:moveTo>
                    <a:pt x="38" y="54"/>
                  </a:moveTo>
                  <a:lnTo>
                    <a:pt x="38" y="54"/>
                  </a:lnTo>
                  <a:cubicBezTo>
                    <a:pt x="30" y="54"/>
                    <a:pt x="21" y="46"/>
                    <a:pt x="21" y="37"/>
                  </a:cubicBezTo>
                  <a:cubicBezTo>
                    <a:pt x="21" y="29"/>
                    <a:pt x="30" y="21"/>
                    <a:pt x="38" y="21"/>
                  </a:cubicBezTo>
                  <a:cubicBezTo>
                    <a:pt x="46" y="21"/>
                    <a:pt x="54" y="29"/>
                    <a:pt x="54" y="37"/>
                  </a:cubicBezTo>
                  <a:cubicBezTo>
                    <a:pt x="54" y="46"/>
                    <a:pt x="46" y="54"/>
                    <a:pt x="38" y="54"/>
                  </a:cubicBezTo>
                  <a:close/>
                </a:path>
              </a:pathLst>
            </a:custGeom>
            <a:grpFill/>
            <a:ln w="9525" cap="flat">
              <a:solidFill>
                <a:schemeClr val="accent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 name="Freeform 104"/>
            <p:cNvSpPr>
              <a:spLocks noChangeArrowheads="1"/>
            </p:cNvSpPr>
            <p:nvPr/>
          </p:nvSpPr>
          <p:spPr bwMode="auto">
            <a:xfrm>
              <a:off x="6771097" y="8882162"/>
              <a:ext cx="34536" cy="34535"/>
            </a:xfrm>
            <a:custGeom>
              <a:avLst/>
              <a:gdLst>
                <a:gd name="T0" fmla="*/ 37 w 75"/>
                <a:gd name="T1" fmla="*/ 74 h 75"/>
                <a:gd name="T2" fmla="*/ 37 w 75"/>
                <a:gd name="T3" fmla="*/ 74 h 75"/>
                <a:gd name="T4" fmla="*/ 74 w 75"/>
                <a:gd name="T5" fmla="*/ 37 h 75"/>
                <a:gd name="T6" fmla="*/ 37 w 75"/>
                <a:gd name="T7" fmla="*/ 0 h 75"/>
                <a:gd name="T8" fmla="*/ 0 w 75"/>
                <a:gd name="T9" fmla="*/ 37 h 75"/>
                <a:gd name="T10" fmla="*/ 37 w 75"/>
                <a:gd name="T11" fmla="*/ 74 h 75"/>
                <a:gd name="T12" fmla="*/ 37 w 75"/>
                <a:gd name="T13" fmla="*/ 21 h 75"/>
                <a:gd name="T14" fmla="*/ 37 w 75"/>
                <a:gd name="T15" fmla="*/ 21 h 75"/>
                <a:gd name="T16" fmla="*/ 53 w 75"/>
                <a:gd name="T17" fmla="*/ 37 h 75"/>
                <a:gd name="T18" fmla="*/ 37 w 75"/>
                <a:gd name="T19" fmla="*/ 53 h 75"/>
                <a:gd name="T20" fmla="*/ 21 w 75"/>
                <a:gd name="T21" fmla="*/ 37 h 75"/>
                <a:gd name="T22" fmla="*/ 37 w 75"/>
                <a:gd name="T23"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37" y="74"/>
                  </a:moveTo>
                  <a:lnTo>
                    <a:pt x="37" y="74"/>
                  </a:lnTo>
                  <a:cubicBezTo>
                    <a:pt x="58" y="74"/>
                    <a:pt x="74" y="58"/>
                    <a:pt x="74" y="37"/>
                  </a:cubicBezTo>
                  <a:cubicBezTo>
                    <a:pt x="74" y="17"/>
                    <a:pt x="58" y="0"/>
                    <a:pt x="37" y="0"/>
                  </a:cubicBezTo>
                  <a:cubicBezTo>
                    <a:pt x="16" y="0"/>
                    <a:pt x="0" y="17"/>
                    <a:pt x="0" y="37"/>
                  </a:cubicBezTo>
                  <a:cubicBezTo>
                    <a:pt x="0" y="58"/>
                    <a:pt x="16" y="74"/>
                    <a:pt x="37" y="74"/>
                  </a:cubicBezTo>
                  <a:close/>
                  <a:moveTo>
                    <a:pt x="37" y="21"/>
                  </a:moveTo>
                  <a:lnTo>
                    <a:pt x="37" y="21"/>
                  </a:lnTo>
                  <a:cubicBezTo>
                    <a:pt x="45" y="21"/>
                    <a:pt x="53" y="28"/>
                    <a:pt x="53" y="37"/>
                  </a:cubicBezTo>
                  <a:cubicBezTo>
                    <a:pt x="53" y="46"/>
                    <a:pt x="45" y="53"/>
                    <a:pt x="37" y="53"/>
                  </a:cubicBezTo>
                  <a:cubicBezTo>
                    <a:pt x="28" y="53"/>
                    <a:pt x="21" y="46"/>
                    <a:pt x="21" y="37"/>
                  </a:cubicBezTo>
                  <a:cubicBezTo>
                    <a:pt x="21" y="28"/>
                    <a:pt x="28" y="21"/>
                    <a:pt x="37" y="21"/>
                  </a:cubicBezTo>
                  <a:close/>
                </a:path>
              </a:pathLst>
            </a:custGeom>
            <a:grpFill/>
            <a:ln w="9525" cap="flat">
              <a:solidFill>
                <a:schemeClr val="accent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77" name="Group 76"/>
          <p:cNvGrpSpPr/>
          <p:nvPr/>
        </p:nvGrpSpPr>
        <p:grpSpPr>
          <a:xfrm>
            <a:off x="9761273" y="4318851"/>
            <a:ext cx="904662" cy="294076"/>
            <a:chOff x="9645023" y="3869495"/>
            <a:chExt cx="904662" cy="294076"/>
          </a:xfrm>
        </p:grpSpPr>
        <p:grpSp>
          <p:nvGrpSpPr>
            <p:cNvPr id="45" name="Group 44"/>
            <p:cNvGrpSpPr>
              <a:grpSpLocks noChangeAspect="1"/>
            </p:cNvGrpSpPr>
            <p:nvPr/>
          </p:nvGrpSpPr>
          <p:grpSpPr>
            <a:xfrm>
              <a:off x="10092531" y="3869495"/>
              <a:ext cx="457154" cy="294076"/>
              <a:chOff x="6565960" y="1941789"/>
              <a:chExt cx="316737" cy="203749"/>
            </a:xfrm>
            <a:solidFill>
              <a:srgbClr val="0078EF"/>
            </a:solidFill>
          </p:grpSpPr>
          <p:sp>
            <p:nvSpPr>
              <p:cNvPr id="46"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w="9525" cap="flat">
                <a:solidFill>
                  <a:schemeClr val="accent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w="9525" cap="flat">
                <a:solidFill>
                  <a:schemeClr val="accent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cxnSp>
          <p:nvCxnSpPr>
            <p:cNvPr id="48" name="Straight Arrow Connector 47"/>
            <p:cNvCxnSpPr/>
            <p:nvPr/>
          </p:nvCxnSpPr>
          <p:spPr>
            <a:xfrm flipH="1">
              <a:off x="9645023" y="4029353"/>
              <a:ext cx="416767" cy="0"/>
            </a:xfrm>
            <a:prstGeom prst="straightConnector1">
              <a:avLst/>
            </a:prstGeom>
            <a:ln w="19050" cap="rnd">
              <a:solidFill>
                <a:schemeClr val="bg2">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10121256" y="4624661"/>
            <a:ext cx="1282110" cy="898480"/>
          </a:xfrm>
          <a:prstGeom prst="rect">
            <a:avLst/>
          </a:prstGeom>
        </p:spPr>
        <p:txBody>
          <a:bodyPr vert="horz" wrap="square" lIns="91440" tIns="45720" rIns="91440" bIns="45720" rtlCol="0">
            <a:spAutoFit/>
          </a:bodyPr>
          <a:lstStyle/>
          <a:p>
            <a:pPr marL="0" indent="0">
              <a:lnSpc>
                <a:spcPct val="85000"/>
              </a:lnSpc>
              <a:spcAft>
                <a:spcPts val="600"/>
              </a:spcAft>
              <a:buNone/>
            </a:pPr>
            <a:r>
              <a:rPr lang="de-DE" sz="1400" dirty="0"/>
              <a:t>Boot from</a:t>
            </a:r>
            <a:br>
              <a:rPr lang="de-DE" sz="1400" dirty="0"/>
            </a:br>
            <a:r>
              <a:rPr lang="de-DE" sz="1400" dirty="0"/>
              <a:t>tape/USB drive</a:t>
            </a:r>
            <a:endParaRPr lang="en-US" sz="1400" dirty="0"/>
          </a:p>
          <a:p>
            <a:pPr marL="0" indent="0">
              <a:lnSpc>
                <a:spcPct val="85000"/>
              </a:lnSpc>
              <a:spcAft>
                <a:spcPts val="600"/>
              </a:spcAft>
              <a:buNone/>
            </a:pPr>
            <a:r>
              <a:rPr lang="en-US" sz="1400" dirty="0"/>
              <a:t>Restore </a:t>
            </a:r>
            <a:br>
              <a:rPr lang="en-US" sz="1400" dirty="0"/>
            </a:br>
            <a:r>
              <a:rPr lang="en-US" sz="1400" dirty="0"/>
              <a:t>local/remote</a:t>
            </a:r>
            <a:endParaRPr lang="de-DE" sz="1400" dirty="0"/>
          </a:p>
        </p:txBody>
      </p:sp>
      <p:grpSp>
        <p:nvGrpSpPr>
          <p:cNvPr id="54" name="Group 53"/>
          <p:cNvGrpSpPr/>
          <p:nvPr/>
        </p:nvGrpSpPr>
        <p:grpSpPr>
          <a:xfrm>
            <a:off x="5453008" y="3536163"/>
            <a:ext cx="2360976" cy="2334489"/>
            <a:chOff x="954576" y="1736725"/>
            <a:chExt cx="4001855" cy="3656564"/>
          </a:xfrm>
        </p:grpSpPr>
        <p:pic>
          <p:nvPicPr>
            <p:cNvPr id="55" name="Picture 12"/>
            <p:cNvPicPr>
              <a:picLocks noChangeAspect="1" noChangeArrowheads="1"/>
            </p:cNvPicPr>
            <p:nvPr/>
          </p:nvPicPr>
          <p:blipFill rotWithShape="1">
            <a:blip r:embed="rId3">
              <a:extLst>
                <a:ext uri="{28A0092B-C50C-407E-A947-70E740481C1C}">
                  <a14:useLocalDpi xmlns:a14="http://schemas.microsoft.com/office/drawing/2010/main" val="0"/>
                </a:ext>
              </a:extLst>
            </a:blip>
            <a:srcRect t="5432"/>
            <a:stretch/>
          </p:blipFill>
          <p:spPr bwMode="auto">
            <a:xfrm>
              <a:off x="954576" y="1736725"/>
              <a:ext cx="4001855" cy="3656564"/>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a:extLst>
              <a:ext uri="{909E8E84-426E-40DD-AFC4-6F175D3DCCD1}">
                <a14:hiddenFill xmlns:a14="http://schemas.microsoft.com/office/drawing/2010/main">
                  <a:solidFill>
                    <a:schemeClr val="accent1"/>
                  </a:solidFill>
                </a14:hiddenFill>
              </a:ext>
            </a:extLst>
          </p:spPr>
        </p:pic>
        <p:sp>
          <p:nvSpPr>
            <p:cNvPr id="59" name="Rectangle 58"/>
            <p:cNvSpPr/>
            <p:nvPr/>
          </p:nvSpPr>
          <p:spPr>
            <a:xfrm>
              <a:off x="4491134" y="1840774"/>
              <a:ext cx="386298" cy="25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p:cNvGrpSpPr/>
          <p:nvPr/>
        </p:nvGrpSpPr>
        <p:grpSpPr>
          <a:xfrm>
            <a:off x="6741558" y="4250275"/>
            <a:ext cx="2189817" cy="1927688"/>
            <a:chOff x="3453638" y="2343973"/>
            <a:chExt cx="3576056" cy="3267528"/>
          </a:xfrm>
        </p:grpSpPr>
        <p:pic>
          <p:nvPicPr>
            <p:cNvPr id="61" name="Picture 20"/>
            <p:cNvPicPr>
              <a:picLocks noChangeAspect="1" noChangeArrowheads="1"/>
            </p:cNvPicPr>
            <p:nvPr/>
          </p:nvPicPr>
          <p:blipFill rotWithShape="1">
            <a:blip r:embed="rId4">
              <a:extLst>
                <a:ext uri="{28A0092B-C50C-407E-A947-70E740481C1C}">
                  <a14:useLocalDpi xmlns:a14="http://schemas.microsoft.com/office/drawing/2010/main" val="0"/>
                </a:ext>
              </a:extLst>
            </a:blip>
            <a:srcRect t="5432"/>
            <a:stretch/>
          </p:blipFill>
          <p:spPr bwMode="auto">
            <a:xfrm>
              <a:off x="3453638" y="2343973"/>
              <a:ext cx="3576056" cy="3267528"/>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a:extLst>
              <a:ext uri="{909E8E84-426E-40DD-AFC4-6F175D3DCCD1}">
                <a14:hiddenFill xmlns:a14="http://schemas.microsoft.com/office/drawing/2010/main">
                  <a:solidFill>
                    <a:schemeClr val="accent1"/>
                  </a:solidFill>
                </a14:hiddenFill>
              </a:ext>
            </a:extLst>
          </p:spPr>
        </p:pic>
        <p:sp>
          <p:nvSpPr>
            <p:cNvPr id="62" name="Rectangle 61"/>
            <p:cNvSpPr/>
            <p:nvPr/>
          </p:nvSpPr>
          <p:spPr>
            <a:xfrm>
              <a:off x="6615403" y="2416629"/>
              <a:ext cx="386298" cy="25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4" name="Straight Connector 73"/>
          <p:cNvCxnSpPr/>
          <p:nvPr/>
        </p:nvCxnSpPr>
        <p:spPr>
          <a:xfrm>
            <a:off x="946786" y="3400425"/>
            <a:ext cx="10311765"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65905" y="6278456"/>
            <a:ext cx="1602811" cy="341632"/>
          </a:xfrm>
          <a:prstGeom prst="rect">
            <a:avLst/>
          </a:prstGeom>
        </p:spPr>
        <p:txBody>
          <a:bodyPr vert="horz" wrap="none" lIns="91440" tIns="45720" rIns="91440" bIns="45720" rtlCol="0">
            <a:spAutoFit/>
          </a:bodyPr>
          <a:lstStyle/>
          <a:p>
            <a:pPr marL="0" indent="0">
              <a:lnSpc>
                <a:spcPct val="90000"/>
              </a:lnSpc>
              <a:spcAft>
                <a:spcPts val="1200"/>
              </a:spcAft>
              <a:buNone/>
            </a:pPr>
            <a:r>
              <a:rPr lang="en-US" dirty="0">
                <a:hlinkClick r:id="rId5"/>
              </a:rPr>
              <a:t>Support Matrix</a:t>
            </a:r>
            <a:endParaRPr lang="en-US" dirty="0"/>
          </a:p>
        </p:txBody>
      </p:sp>
    </p:spTree>
    <p:extLst>
      <p:ext uri="{BB962C8B-B14F-4D97-AF65-F5344CB8AC3E}">
        <p14:creationId xmlns:p14="http://schemas.microsoft.com/office/powerpoint/2010/main" val="369877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right)">
                                      <p:cBhvr>
                                        <p:cTn id="11" dur="500"/>
                                        <p:tgtEl>
                                          <p:spTgt spid="7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left)">
                                      <p:cBhvr>
                                        <p:cTn id="1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46786" y="1485900"/>
            <a:ext cx="10311765" cy="4694238"/>
          </a:xfrm>
        </p:spPr>
        <p:txBody>
          <a:bodyPr/>
          <a:lstStyle/>
          <a:p>
            <a:pPr marL="0" indent="0">
              <a:spcAft>
                <a:spcPts val="3600"/>
              </a:spcAft>
              <a:buNone/>
            </a:pPr>
            <a:r>
              <a:rPr lang="de-DE" sz="2400" dirty="0"/>
              <a:t>Data Protector supports </a:t>
            </a:r>
            <a:r>
              <a:rPr lang="de-DE" sz="2400" dirty="0">
                <a:solidFill>
                  <a:schemeClr val="accent1"/>
                </a:solidFill>
              </a:rPr>
              <a:t>mission-critical applications</a:t>
            </a:r>
            <a:r>
              <a:rPr lang="de-DE" sz="2400" dirty="0"/>
              <a:t> by using dedicated agents to offer  application level data consistency. </a:t>
            </a:r>
          </a:p>
          <a:p>
            <a:pPr marL="0" indent="0">
              <a:spcAft>
                <a:spcPts val="3600"/>
              </a:spcAft>
              <a:buNone/>
            </a:pPr>
            <a:r>
              <a:rPr lang="de-DE" sz="2400" dirty="0"/>
              <a:t>By using backup APIs for applications Data Protector is aware of the internal features such as  clustering, replication, active-passive availability groups, and can react appropriately during backup and recovery. </a:t>
            </a:r>
          </a:p>
          <a:p>
            <a:pPr marL="0" indent="0">
              <a:spcAft>
                <a:spcPts val="3600"/>
              </a:spcAft>
              <a:buNone/>
            </a:pPr>
            <a:r>
              <a:rPr lang="de-DE" sz="2400" dirty="0"/>
              <a:t>This approach offers indepedance of how and where applications are deployed such as physical, virtual or cloud deployments.</a:t>
            </a:r>
          </a:p>
          <a:p>
            <a:pPr marL="0" indent="0">
              <a:spcAft>
                <a:spcPts val="3600"/>
              </a:spcAft>
              <a:buNone/>
            </a:pPr>
            <a:r>
              <a:rPr lang="de-DE" sz="2400" dirty="0"/>
              <a:t>Data Protector gathers analytical data in parallel to backup to track and manage SLAs, performance and capacity data as well as predictive information for future planning and optimization.</a:t>
            </a:r>
            <a:endParaRPr lang="en-US" sz="2400"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18</a:t>
            </a:fld>
            <a:endParaRPr lang="en-US" dirty="0"/>
          </a:p>
        </p:txBody>
      </p:sp>
      <p:sp>
        <p:nvSpPr>
          <p:cNvPr id="7" name="Title 6"/>
          <p:cNvSpPr>
            <a:spLocks noGrp="1"/>
          </p:cNvSpPr>
          <p:nvPr>
            <p:ph type="title"/>
          </p:nvPr>
        </p:nvSpPr>
        <p:spPr/>
        <p:txBody>
          <a:bodyPr/>
          <a:lstStyle/>
          <a:p>
            <a:r>
              <a:rPr lang="de-DE"/>
              <a:t>Application Integrations Summary</a:t>
            </a:r>
            <a:endParaRPr lang="en-US" dirty="0"/>
          </a:p>
        </p:txBody>
      </p:sp>
      <p:cxnSp>
        <p:nvCxnSpPr>
          <p:cNvPr id="10" name="Straight Connector 9"/>
          <p:cNvCxnSpPr/>
          <p:nvPr/>
        </p:nvCxnSpPr>
        <p:spPr>
          <a:xfrm>
            <a:off x="1019175" y="2438400"/>
            <a:ext cx="10096500"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19175" y="3857625"/>
            <a:ext cx="10096500"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9175" y="5000625"/>
            <a:ext cx="10096500"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234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Virtual Environment Protection</a:t>
            </a:r>
          </a:p>
        </p:txBody>
      </p:sp>
    </p:spTree>
    <p:extLst>
      <p:ext uri="{BB962C8B-B14F-4D97-AF65-F5344CB8AC3E}">
        <p14:creationId xmlns:p14="http://schemas.microsoft.com/office/powerpoint/2010/main" val="468029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2342" y="1728000"/>
            <a:ext cx="10186209" cy="4452138"/>
          </a:xfrm>
        </p:spPr>
        <p:txBody>
          <a:bodyPr/>
          <a:lstStyle/>
          <a:p>
            <a:pPr marL="0" indent="0">
              <a:spcAft>
                <a:spcPts val="2400"/>
              </a:spcAft>
              <a:buNone/>
            </a:pPr>
            <a:r>
              <a:rPr lang="de-DE" dirty="0"/>
              <a:t>Enterprise class scalability and security</a:t>
            </a:r>
          </a:p>
          <a:p>
            <a:pPr marL="0" indent="0">
              <a:spcAft>
                <a:spcPts val="2400"/>
              </a:spcAft>
              <a:buNone/>
            </a:pPr>
            <a:r>
              <a:rPr lang="de-DE" dirty="0"/>
              <a:t>Application-consistent recovery   </a:t>
            </a:r>
          </a:p>
          <a:p>
            <a:pPr marL="0" indent="0">
              <a:spcAft>
                <a:spcPts val="2400"/>
              </a:spcAft>
              <a:buNone/>
            </a:pPr>
            <a:r>
              <a:rPr lang="de-DE" dirty="0"/>
              <a:t>Advanced virtual environment protection</a:t>
            </a:r>
          </a:p>
          <a:p>
            <a:pPr marL="0" indent="0">
              <a:spcAft>
                <a:spcPts val="2400"/>
              </a:spcAft>
              <a:buNone/>
            </a:pPr>
            <a:r>
              <a:rPr lang="de-DE" dirty="0"/>
              <a:t>Best-in class platform and cloud integrations</a:t>
            </a:r>
          </a:p>
          <a:p>
            <a:pPr marL="0" indent="0">
              <a:spcAft>
                <a:spcPts val="2400"/>
              </a:spcAft>
              <a:buNone/>
            </a:pPr>
            <a:r>
              <a:rPr lang="de-DE" dirty="0"/>
              <a:t>Integrated disaster recovery</a:t>
            </a:r>
          </a:p>
          <a:p>
            <a:pPr marL="0" indent="0">
              <a:spcAft>
                <a:spcPts val="2400"/>
              </a:spcAft>
              <a:buNone/>
            </a:pPr>
            <a:r>
              <a:rPr lang="de-DE" dirty="0"/>
              <a:t>Monitoring, automation and reporting </a:t>
            </a:r>
          </a:p>
          <a:p>
            <a:pPr marL="0" indent="0">
              <a:spcAft>
                <a:spcPts val="2400"/>
              </a:spcAft>
              <a:buNone/>
            </a:pPr>
            <a:r>
              <a:rPr lang="de-DE" dirty="0"/>
              <a:t>Use cases</a:t>
            </a:r>
          </a:p>
        </p:txBody>
      </p:sp>
      <p:sp>
        <p:nvSpPr>
          <p:cNvPr id="2" name="Slide Number Placeholder 1"/>
          <p:cNvSpPr>
            <a:spLocks noGrp="1"/>
          </p:cNvSpPr>
          <p:nvPr>
            <p:ph type="sldNum" sz="quarter" idx="4"/>
          </p:nvPr>
        </p:nvSpPr>
        <p:spPr/>
        <p:txBody>
          <a:bodyPr/>
          <a:lstStyle/>
          <a:p>
            <a:fld id="{0FB999A9-77CE-4AD1-9911-24A29F08BC34}" type="slidenum">
              <a:rPr lang="en-US" smtClean="0"/>
              <a:pPr/>
              <a:t>2</a:t>
            </a:fld>
            <a:endParaRPr lang="en-US" dirty="0"/>
          </a:p>
        </p:txBody>
      </p:sp>
      <p:sp>
        <p:nvSpPr>
          <p:cNvPr id="7" name="Title 6"/>
          <p:cNvSpPr>
            <a:spLocks noGrp="1"/>
          </p:cNvSpPr>
          <p:nvPr>
            <p:ph type="title"/>
          </p:nvPr>
        </p:nvSpPr>
        <p:spPr/>
        <p:txBody>
          <a:bodyPr/>
          <a:lstStyle/>
          <a:p>
            <a:r>
              <a:rPr lang="de-DE"/>
              <a:t>Agenda</a:t>
            </a:r>
            <a:endParaRPr lang="en-US" dirty="0"/>
          </a:p>
        </p:txBody>
      </p:sp>
      <p:cxnSp>
        <p:nvCxnSpPr>
          <p:cNvPr id="10" name="Straight Connector 9"/>
          <p:cNvCxnSpPr/>
          <p:nvPr/>
        </p:nvCxnSpPr>
        <p:spPr>
          <a:xfrm>
            <a:off x="946786" y="2277687"/>
            <a:ext cx="10311764"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6786" y="2972631"/>
            <a:ext cx="10311764"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46786" y="3667575"/>
            <a:ext cx="10311764"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46786" y="4362519"/>
            <a:ext cx="10311764"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46786" y="5057463"/>
            <a:ext cx="10311764"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6786" y="5752408"/>
            <a:ext cx="10311764"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005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20</a:t>
            </a:fld>
            <a:endParaRPr lang="en-US" dirty="0"/>
          </a:p>
        </p:txBody>
      </p:sp>
      <p:sp>
        <p:nvSpPr>
          <p:cNvPr id="7" name="Title 6"/>
          <p:cNvSpPr>
            <a:spLocks noGrp="1"/>
          </p:cNvSpPr>
          <p:nvPr>
            <p:ph type="title"/>
          </p:nvPr>
        </p:nvSpPr>
        <p:spPr/>
        <p:txBody>
          <a:bodyPr/>
          <a:lstStyle/>
          <a:p>
            <a:r>
              <a:rPr lang="de-DE" dirty="0"/>
              <a:t>Hypervisor Integrations – Microsoft</a:t>
            </a:r>
            <a:endParaRPr lang="en-US" dirty="0"/>
          </a:p>
        </p:txBody>
      </p:sp>
      <p:sp>
        <p:nvSpPr>
          <p:cNvPr id="11" name="Content Placeholder 10"/>
          <p:cNvSpPr>
            <a:spLocks noGrp="1"/>
          </p:cNvSpPr>
          <p:nvPr>
            <p:ph idx="4294967295"/>
          </p:nvPr>
        </p:nvSpPr>
        <p:spPr>
          <a:xfrm>
            <a:off x="916242" y="1567312"/>
            <a:ext cx="5149850" cy="4451350"/>
          </a:xfrm>
        </p:spPr>
        <p:txBody>
          <a:bodyPr anchor="ctr"/>
          <a:lstStyle/>
          <a:p>
            <a:pPr marL="0" indent="0">
              <a:spcAft>
                <a:spcPts val="2400"/>
              </a:spcAft>
              <a:buNone/>
            </a:pPr>
            <a:r>
              <a:rPr lang="de-DE" b="1" dirty="0">
                <a:solidFill>
                  <a:schemeClr val="accent1"/>
                </a:solidFill>
              </a:rPr>
              <a:t>Microsoft Hyper-V:</a:t>
            </a:r>
          </a:p>
          <a:p>
            <a:pPr lvl="1">
              <a:spcAft>
                <a:spcPts val="2400"/>
              </a:spcAft>
            </a:pPr>
            <a:r>
              <a:rPr lang="de-DE" dirty="0"/>
              <a:t>Cluster Shared Volumes (CSV)</a:t>
            </a:r>
          </a:p>
          <a:p>
            <a:pPr lvl="1">
              <a:spcAft>
                <a:spcPts val="2400"/>
              </a:spcAft>
            </a:pPr>
            <a:r>
              <a:rPr lang="de-DE" dirty="0"/>
              <a:t>Direct FC/SAN Backup with Snapshots</a:t>
            </a:r>
          </a:p>
          <a:p>
            <a:pPr lvl="1">
              <a:spcAft>
                <a:spcPts val="2400"/>
              </a:spcAft>
            </a:pPr>
            <a:r>
              <a:rPr lang="de-DE" dirty="0"/>
              <a:t>VM Replica Backup</a:t>
            </a:r>
          </a:p>
          <a:p>
            <a:pPr lvl="1">
              <a:spcAft>
                <a:spcPts val="2400"/>
              </a:spcAft>
            </a:pPr>
            <a:r>
              <a:rPr lang="de-DE" dirty="0"/>
              <a:t>Full/Incremental VM Backup</a:t>
            </a:r>
            <a:endParaRPr lang="en-US" dirty="0"/>
          </a:p>
          <a:p>
            <a:pPr lvl="1">
              <a:spcAft>
                <a:spcPts val="2400"/>
              </a:spcAft>
            </a:pPr>
            <a:r>
              <a:rPr lang="en-US" dirty="0"/>
              <a:t>VSS Transportable Backup (ZDB)</a:t>
            </a:r>
            <a:endParaRPr lang="de-DE" dirty="0"/>
          </a:p>
        </p:txBody>
      </p:sp>
      <p:grpSp>
        <p:nvGrpSpPr>
          <p:cNvPr id="5" name="Group 4"/>
          <p:cNvGrpSpPr/>
          <p:nvPr/>
        </p:nvGrpSpPr>
        <p:grpSpPr>
          <a:xfrm>
            <a:off x="10155536" y="3237363"/>
            <a:ext cx="1103014" cy="643425"/>
            <a:chOff x="10007046" y="4400075"/>
            <a:chExt cx="316737" cy="203749"/>
          </a:xfrm>
        </p:grpSpPr>
        <p:sp>
          <p:nvSpPr>
            <p:cNvPr id="8" name="Freeform 54"/>
            <p:cNvSpPr>
              <a:spLocks noChangeArrowheads="1"/>
            </p:cNvSpPr>
            <p:nvPr/>
          </p:nvSpPr>
          <p:spPr bwMode="auto">
            <a:xfrm>
              <a:off x="10007046" y="4400075"/>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 name="Freeform 55"/>
            <p:cNvSpPr>
              <a:spLocks noChangeArrowheads="1"/>
            </p:cNvSpPr>
            <p:nvPr/>
          </p:nvSpPr>
          <p:spPr bwMode="auto">
            <a:xfrm>
              <a:off x="10058909" y="4468608"/>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0" name="Freeform 155"/>
          <p:cNvSpPr>
            <a:spLocks noChangeArrowheads="1"/>
          </p:cNvSpPr>
          <p:nvPr/>
        </p:nvSpPr>
        <p:spPr bwMode="auto">
          <a:xfrm>
            <a:off x="10155536" y="4227964"/>
            <a:ext cx="1103014" cy="958391"/>
          </a:xfrm>
          <a:custGeom>
            <a:avLst/>
            <a:gdLst>
              <a:gd name="T0" fmla="*/ 27 w 693"/>
              <a:gd name="T1" fmla="*/ 618 h 656"/>
              <a:gd name="T2" fmla="*/ 121 w 693"/>
              <a:gd name="T3" fmla="*/ 655 h 656"/>
              <a:gd name="T4" fmla="*/ 596 w 693"/>
              <a:gd name="T5" fmla="*/ 653 h 656"/>
              <a:gd name="T6" fmla="*/ 610 w 693"/>
              <a:gd name="T7" fmla="*/ 650 h 656"/>
              <a:gd name="T8" fmla="*/ 625 w 693"/>
              <a:gd name="T9" fmla="*/ 644 h 656"/>
              <a:gd name="T10" fmla="*/ 641 w 693"/>
              <a:gd name="T11" fmla="*/ 637 h 656"/>
              <a:gd name="T12" fmla="*/ 656 w 693"/>
              <a:gd name="T13" fmla="*/ 627 h 656"/>
              <a:gd name="T14" fmla="*/ 666 w 693"/>
              <a:gd name="T15" fmla="*/ 618 h 656"/>
              <a:gd name="T16" fmla="*/ 674 w 693"/>
              <a:gd name="T17" fmla="*/ 607 h 656"/>
              <a:gd name="T18" fmla="*/ 689 w 693"/>
              <a:gd name="T19" fmla="*/ 527 h 656"/>
              <a:gd name="T20" fmla="*/ 689 w 693"/>
              <a:gd name="T21" fmla="*/ 525 h 656"/>
              <a:gd name="T22" fmla="*/ 634 w 693"/>
              <a:gd name="T23" fmla="*/ 95 h 656"/>
              <a:gd name="T24" fmla="*/ 167 w 693"/>
              <a:gd name="T25" fmla="*/ 0 h 656"/>
              <a:gd name="T26" fmla="*/ 5 w 693"/>
              <a:gd name="T27" fmla="*/ 518 h 656"/>
              <a:gd name="T28" fmla="*/ 4 w 693"/>
              <a:gd name="T29" fmla="*/ 527 h 656"/>
              <a:gd name="T30" fmla="*/ 27 w 693"/>
              <a:gd name="T31" fmla="*/ 618 h 656"/>
              <a:gd name="T32" fmla="*/ 82 w 693"/>
              <a:gd name="T33" fmla="*/ 98 h 656"/>
              <a:gd name="T34" fmla="*/ 526 w 693"/>
              <a:gd name="T35" fmla="*/ 23 h 656"/>
              <a:gd name="T36" fmla="*/ 658 w 693"/>
              <a:gd name="T37" fmla="*/ 466 h 656"/>
              <a:gd name="T38" fmla="*/ 121 w 693"/>
              <a:gd name="T39" fmla="*/ 436 h 656"/>
              <a:gd name="T40" fmla="*/ 82 w 693"/>
              <a:gd name="T41" fmla="*/ 98 h 656"/>
              <a:gd name="T42" fmla="*/ 27 w 693"/>
              <a:gd name="T43" fmla="*/ 528 h 656"/>
              <a:gd name="T44" fmla="*/ 572 w 693"/>
              <a:gd name="T45" fmla="*/ 460 h 656"/>
              <a:gd name="T46" fmla="*/ 651 w 693"/>
              <a:gd name="T47" fmla="*/ 599 h 656"/>
              <a:gd name="T48" fmla="*/ 641 w 693"/>
              <a:gd name="T49" fmla="*/ 609 h 656"/>
              <a:gd name="T50" fmla="*/ 628 w 693"/>
              <a:gd name="T51" fmla="*/ 617 h 656"/>
              <a:gd name="T52" fmla="*/ 616 w 693"/>
              <a:gd name="T53" fmla="*/ 624 h 656"/>
              <a:gd name="T54" fmla="*/ 602 w 693"/>
              <a:gd name="T55" fmla="*/ 628 h 656"/>
              <a:gd name="T56" fmla="*/ 591 w 693"/>
              <a:gd name="T57" fmla="*/ 630 h 656"/>
              <a:gd name="T58" fmla="*/ 581 w 693"/>
              <a:gd name="T59" fmla="*/ 631 h 656"/>
              <a:gd name="T60" fmla="*/ 120 w 693"/>
              <a:gd name="T61" fmla="*/ 631 h 656"/>
              <a:gd name="T62" fmla="*/ 27 w 693"/>
              <a:gd name="T63" fmla="*/ 5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 h="656">
                <a:moveTo>
                  <a:pt x="27" y="618"/>
                </a:moveTo>
                <a:lnTo>
                  <a:pt x="27" y="618"/>
                </a:lnTo>
                <a:cubicBezTo>
                  <a:pt x="59" y="653"/>
                  <a:pt x="108" y="655"/>
                  <a:pt x="119" y="655"/>
                </a:cubicBezTo>
                <a:cubicBezTo>
                  <a:pt x="120" y="655"/>
                  <a:pt x="121" y="655"/>
                  <a:pt x="121" y="655"/>
                </a:cubicBezTo>
                <a:cubicBezTo>
                  <a:pt x="572" y="655"/>
                  <a:pt x="572" y="655"/>
                  <a:pt x="572" y="655"/>
                </a:cubicBezTo>
                <a:cubicBezTo>
                  <a:pt x="573" y="655"/>
                  <a:pt x="582" y="655"/>
                  <a:pt x="596" y="653"/>
                </a:cubicBezTo>
                <a:cubicBezTo>
                  <a:pt x="597" y="653"/>
                  <a:pt x="597" y="653"/>
                  <a:pt x="597" y="653"/>
                </a:cubicBezTo>
                <a:cubicBezTo>
                  <a:pt x="601" y="652"/>
                  <a:pt x="605" y="651"/>
                  <a:pt x="610" y="650"/>
                </a:cubicBezTo>
                <a:cubicBezTo>
                  <a:pt x="612" y="650"/>
                  <a:pt x="613" y="648"/>
                  <a:pt x="614" y="648"/>
                </a:cubicBezTo>
                <a:cubicBezTo>
                  <a:pt x="618" y="647"/>
                  <a:pt x="621" y="646"/>
                  <a:pt x="625" y="644"/>
                </a:cubicBezTo>
                <a:cubicBezTo>
                  <a:pt x="627" y="644"/>
                  <a:pt x="629" y="643"/>
                  <a:pt x="630" y="642"/>
                </a:cubicBezTo>
                <a:cubicBezTo>
                  <a:pt x="634" y="641"/>
                  <a:pt x="638" y="639"/>
                  <a:pt x="641" y="637"/>
                </a:cubicBezTo>
                <a:cubicBezTo>
                  <a:pt x="643" y="636"/>
                  <a:pt x="645" y="635"/>
                  <a:pt x="647" y="633"/>
                </a:cubicBezTo>
                <a:cubicBezTo>
                  <a:pt x="650" y="631"/>
                  <a:pt x="653" y="629"/>
                  <a:pt x="656" y="627"/>
                </a:cubicBezTo>
                <a:cubicBezTo>
                  <a:pt x="658" y="625"/>
                  <a:pt x="660" y="622"/>
                  <a:pt x="663" y="620"/>
                </a:cubicBezTo>
                <a:cubicBezTo>
                  <a:pt x="664" y="619"/>
                  <a:pt x="665" y="619"/>
                  <a:pt x="666" y="618"/>
                </a:cubicBezTo>
                <a:cubicBezTo>
                  <a:pt x="667" y="616"/>
                  <a:pt x="668" y="614"/>
                  <a:pt x="669" y="613"/>
                </a:cubicBezTo>
                <a:cubicBezTo>
                  <a:pt x="671" y="611"/>
                  <a:pt x="672" y="609"/>
                  <a:pt x="674" y="607"/>
                </a:cubicBezTo>
                <a:cubicBezTo>
                  <a:pt x="674" y="607"/>
                  <a:pt x="674" y="606"/>
                  <a:pt x="674" y="605"/>
                </a:cubicBezTo>
                <a:cubicBezTo>
                  <a:pt x="688" y="584"/>
                  <a:pt x="692" y="558"/>
                  <a:pt x="689" y="527"/>
                </a:cubicBezTo>
                <a:cubicBezTo>
                  <a:pt x="689" y="527"/>
                  <a:pt x="690" y="527"/>
                  <a:pt x="689" y="526"/>
                </a:cubicBezTo>
                <a:lnTo>
                  <a:pt x="689" y="525"/>
                </a:lnTo>
                <a:cubicBezTo>
                  <a:pt x="689" y="522"/>
                  <a:pt x="689" y="520"/>
                  <a:pt x="689" y="518"/>
                </a:cubicBezTo>
                <a:cubicBezTo>
                  <a:pt x="634" y="95"/>
                  <a:pt x="634" y="95"/>
                  <a:pt x="634" y="95"/>
                </a:cubicBezTo>
                <a:cubicBezTo>
                  <a:pt x="627" y="40"/>
                  <a:pt x="580" y="0"/>
                  <a:pt x="526" y="0"/>
                </a:cubicBezTo>
                <a:cubicBezTo>
                  <a:pt x="167" y="0"/>
                  <a:pt x="167" y="0"/>
                  <a:pt x="167" y="0"/>
                </a:cubicBezTo>
                <a:cubicBezTo>
                  <a:pt x="113" y="0"/>
                  <a:pt x="66" y="40"/>
                  <a:pt x="59" y="95"/>
                </a:cubicBezTo>
                <a:cubicBezTo>
                  <a:pt x="5" y="518"/>
                  <a:pt x="5" y="518"/>
                  <a:pt x="5" y="518"/>
                </a:cubicBezTo>
                <a:cubicBezTo>
                  <a:pt x="5" y="520"/>
                  <a:pt x="5" y="522"/>
                  <a:pt x="5" y="525"/>
                </a:cubicBezTo>
                <a:cubicBezTo>
                  <a:pt x="5" y="525"/>
                  <a:pt x="4" y="526"/>
                  <a:pt x="4" y="527"/>
                </a:cubicBezTo>
                <a:cubicBezTo>
                  <a:pt x="4" y="527"/>
                  <a:pt x="5" y="527"/>
                  <a:pt x="5" y="528"/>
                </a:cubicBezTo>
                <a:cubicBezTo>
                  <a:pt x="0" y="565"/>
                  <a:pt x="8" y="595"/>
                  <a:pt x="27" y="618"/>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6"/>
                  <a:pt x="658" y="466"/>
                  <a:pt x="658" y="466"/>
                </a:cubicBezTo>
                <a:cubicBezTo>
                  <a:pt x="631" y="442"/>
                  <a:pt x="595" y="436"/>
                  <a:pt x="572" y="436"/>
                </a:cubicBezTo>
                <a:cubicBezTo>
                  <a:pt x="121" y="436"/>
                  <a:pt x="121" y="436"/>
                  <a:pt x="121" y="436"/>
                </a:cubicBezTo>
                <a:cubicBezTo>
                  <a:pt x="98" y="436"/>
                  <a:pt x="62" y="442"/>
                  <a:pt x="35" y="466"/>
                </a:cubicBezTo>
                <a:lnTo>
                  <a:pt x="82" y="98"/>
                </a:lnTo>
                <a:close/>
                <a:moveTo>
                  <a:pt x="27" y="528"/>
                </a:moveTo>
                <a:lnTo>
                  <a:pt x="27" y="528"/>
                </a:lnTo>
                <a:cubicBezTo>
                  <a:pt x="38" y="458"/>
                  <a:pt x="117" y="459"/>
                  <a:pt x="121" y="460"/>
                </a:cubicBezTo>
                <a:cubicBezTo>
                  <a:pt x="572" y="460"/>
                  <a:pt x="572" y="460"/>
                  <a:pt x="572" y="460"/>
                </a:cubicBezTo>
                <a:cubicBezTo>
                  <a:pt x="576" y="459"/>
                  <a:pt x="655" y="458"/>
                  <a:pt x="666" y="528"/>
                </a:cubicBezTo>
                <a:cubicBezTo>
                  <a:pt x="669" y="558"/>
                  <a:pt x="665" y="582"/>
                  <a:pt x="651" y="599"/>
                </a:cubicBezTo>
                <a:cubicBezTo>
                  <a:pt x="649" y="601"/>
                  <a:pt x="647" y="603"/>
                  <a:pt x="646" y="605"/>
                </a:cubicBezTo>
                <a:cubicBezTo>
                  <a:pt x="644" y="607"/>
                  <a:pt x="643" y="608"/>
                  <a:pt x="641" y="609"/>
                </a:cubicBezTo>
                <a:cubicBezTo>
                  <a:pt x="639" y="611"/>
                  <a:pt x="635" y="613"/>
                  <a:pt x="633" y="614"/>
                </a:cubicBezTo>
                <a:cubicBezTo>
                  <a:pt x="631" y="615"/>
                  <a:pt x="630" y="616"/>
                  <a:pt x="628" y="617"/>
                </a:cubicBezTo>
                <a:cubicBezTo>
                  <a:pt x="626" y="619"/>
                  <a:pt x="623" y="620"/>
                  <a:pt x="620" y="621"/>
                </a:cubicBezTo>
                <a:cubicBezTo>
                  <a:pt x="619" y="622"/>
                  <a:pt x="617" y="624"/>
                  <a:pt x="616" y="624"/>
                </a:cubicBezTo>
                <a:cubicBezTo>
                  <a:pt x="613" y="625"/>
                  <a:pt x="609" y="626"/>
                  <a:pt x="606" y="627"/>
                </a:cubicBezTo>
                <a:cubicBezTo>
                  <a:pt x="605" y="627"/>
                  <a:pt x="604" y="628"/>
                  <a:pt x="602" y="628"/>
                </a:cubicBezTo>
                <a:cubicBezTo>
                  <a:pt x="599" y="628"/>
                  <a:pt x="597" y="629"/>
                  <a:pt x="594" y="629"/>
                </a:cubicBezTo>
                <a:cubicBezTo>
                  <a:pt x="593" y="630"/>
                  <a:pt x="592" y="630"/>
                  <a:pt x="591" y="630"/>
                </a:cubicBezTo>
                <a:cubicBezTo>
                  <a:pt x="588" y="630"/>
                  <a:pt x="586" y="631"/>
                  <a:pt x="583" y="631"/>
                </a:cubicBezTo>
                <a:cubicBezTo>
                  <a:pt x="582" y="631"/>
                  <a:pt x="581" y="631"/>
                  <a:pt x="581" y="631"/>
                </a:cubicBezTo>
                <a:cubicBezTo>
                  <a:pt x="576" y="631"/>
                  <a:pt x="572" y="631"/>
                  <a:pt x="572" y="631"/>
                </a:cubicBezTo>
                <a:cubicBezTo>
                  <a:pt x="120" y="631"/>
                  <a:pt x="120" y="631"/>
                  <a:pt x="120" y="631"/>
                </a:cubicBezTo>
                <a:cubicBezTo>
                  <a:pt x="120" y="631"/>
                  <a:pt x="71" y="633"/>
                  <a:pt x="44" y="603"/>
                </a:cubicBezTo>
                <a:cubicBezTo>
                  <a:pt x="30" y="585"/>
                  <a:pt x="23" y="560"/>
                  <a:pt x="27" y="528"/>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64" name="Group 63"/>
          <p:cNvGrpSpPr/>
          <p:nvPr/>
        </p:nvGrpSpPr>
        <p:grpSpPr>
          <a:xfrm>
            <a:off x="8390859" y="3569707"/>
            <a:ext cx="1764676" cy="1146048"/>
            <a:chOff x="8390859" y="3569707"/>
            <a:chExt cx="871562" cy="1146048"/>
          </a:xfrm>
        </p:grpSpPr>
        <p:cxnSp>
          <p:nvCxnSpPr>
            <p:cNvPr id="12" name="Straight Arrow Connector 11"/>
            <p:cNvCxnSpPr/>
            <p:nvPr/>
          </p:nvCxnSpPr>
          <p:spPr>
            <a:xfrm>
              <a:off x="8390859" y="3569707"/>
              <a:ext cx="838200" cy="0"/>
            </a:xfrm>
            <a:prstGeom prst="straightConnector1">
              <a:avLst/>
            </a:prstGeom>
            <a:ln w="19050" cap="rnd">
              <a:solidFill>
                <a:schemeClr val="bg2">
                  <a:lumMod val="50000"/>
                  <a:lumOff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390859" y="4484107"/>
              <a:ext cx="871562" cy="0"/>
            </a:xfrm>
            <a:prstGeom prst="straightConnector1">
              <a:avLst/>
            </a:prstGeom>
            <a:ln w="19050" cap="rnd">
              <a:solidFill>
                <a:schemeClr val="bg2">
                  <a:lumMod val="50000"/>
                  <a:lumOff val="5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390859" y="4712707"/>
              <a:ext cx="871562" cy="3048"/>
            </a:xfrm>
            <a:prstGeom prst="straightConnector1">
              <a:avLst/>
            </a:prstGeom>
            <a:ln w="19050" cap="rnd">
              <a:solidFill>
                <a:schemeClr val="bg2">
                  <a:lumMod val="50000"/>
                  <a:lumOff val="50000"/>
                </a:schemeClr>
              </a:solidFill>
              <a:prstDash val="sysDash"/>
              <a:roun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8882079" y="3333325"/>
            <a:ext cx="914400" cy="524365"/>
          </a:xfrm>
          <a:prstGeom prst="rect">
            <a:avLst/>
          </a:prstGeom>
        </p:spPr>
        <p:txBody>
          <a:bodyPr vert="horz" wrap="none" lIns="0" tIns="0" rIns="0" bIns="0" rtlCol="0">
            <a:normAutofit/>
          </a:bodyPr>
          <a:lstStyle/>
          <a:p>
            <a:pPr marL="0" indent="0" algn="ctr">
              <a:spcAft>
                <a:spcPts val="1800"/>
              </a:spcAft>
              <a:buNone/>
            </a:pPr>
            <a:r>
              <a:rPr lang="de-DE" sz="1600" dirty="0"/>
              <a:t>FC</a:t>
            </a:r>
            <a:br>
              <a:rPr lang="de-DE" sz="1600" dirty="0"/>
            </a:br>
            <a:r>
              <a:rPr lang="de-DE" sz="1600" dirty="0"/>
              <a:t>SCSI</a:t>
            </a:r>
            <a:endParaRPr lang="en-US" sz="1600" dirty="0"/>
          </a:p>
        </p:txBody>
      </p:sp>
      <p:sp>
        <p:nvSpPr>
          <p:cNvPr id="25" name="TextBox 24"/>
          <p:cNvSpPr txBox="1"/>
          <p:nvPr/>
        </p:nvSpPr>
        <p:spPr>
          <a:xfrm>
            <a:off x="8882079" y="4208856"/>
            <a:ext cx="914400" cy="753557"/>
          </a:xfrm>
          <a:prstGeom prst="rect">
            <a:avLst/>
          </a:prstGeom>
        </p:spPr>
        <p:txBody>
          <a:bodyPr vert="horz" wrap="none" lIns="0" tIns="0" rIns="0" bIns="0" rtlCol="0">
            <a:normAutofit/>
          </a:bodyPr>
          <a:lstStyle/>
          <a:p>
            <a:pPr marL="0" indent="0" algn="ctr">
              <a:spcAft>
                <a:spcPts val="1800"/>
              </a:spcAft>
              <a:buNone/>
            </a:pPr>
            <a:r>
              <a:rPr lang="de-DE" sz="1600" dirty="0"/>
              <a:t>FC</a:t>
            </a:r>
            <a:br>
              <a:rPr lang="de-DE" sz="1600" dirty="0"/>
            </a:br>
            <a:r>
              <a:rPr lang="de-DE" sz="1600" dirty="0"/>
              <a:t>IP</a:t>
            </a:r>
            <a:br>
              <a:rPr lang="en-US" sz="1600" dirty="0"/>
            </a:br>
            <a:r>
              <a:rPr lang="en-US" sz="1600" dirty="0"/>
              <a:t>Deduped</a:t>
            </a:r>
            <a:endParaRPr lang="de-DE" sz="1600" dirty="0"/>
          </a:p>
        </p:txBody>
      </p:sp>
      <p:sp>
        <p:nvSpPr>
          <p:cNvPr id="27" name="TextBox 26"/>
          <p:cNvSpPr txBox="1"/>
          <p:nvPr/>
        </p:nvSpPr>
        <p:spPr>
          <a:xfrm>
            <a:off x="7253059" y="5392366"/>
            <a:ext cx="1066800" cy="241994"/>
          </a:xfrm>
          <a:prstGeom prst="rect">
            <a:avLst/>
          </a:prstGeom>
        </p:spPr>
        <p:txBody>
          <a:bodyPr vert="horz" wrap="none" lIns="0" tIns="0" rIns="0" bIns="0" rtlCol="0">
            <a:normAutofit lnSpcReduction="10000"/>
          </a:bodyPr>
          <a:lstStyle/>
          <a:p>
            <a:pPr marL="0" indent="0" algn="ctr">
              <a:spcAft>
                <a:spcPts val="1800"/>
              </a:spcAft>
              <a:buNone/>
            </a:pPr>
            <a:r>
              <a:rPr lang="de-DE" sz="1600" dirty="0"/>
              <a:t>Snapshots</a:t>
            </a:r>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3577" y="1259902"/>
            <a:ext cx="3084973" cy="658128"/>
          </a:xfrm>
          <a:prstGeom prst="rect">
            <a:avLst/>
          </a:prstGeom>
        </p:spPr>
      </p:pic>
      <p:grpSp>
        <p:nvGrpSpPr>
          <p:cNvPr id="60" name="Group 59"/>
          <p:cNvGrpSpPr/>
          <p:nvPr/>
        </p:nvGrpSpPr>
        <p:grpSpPr>
          <a:xfrm>
            <a:off x="6102668" y="3237363"/>
            <a:ext cx="2217191" cy="2093214"/>
            <a:chOff x="3935489" y="3591349"/>
            <a:chExt cx="2217191" cy="2093214"/>
          </a:xfrm>
        </p:grpSpPr>
        <p:grpSp>
          <p:nvGrpSpPr>
            <p:cNvPr id="59" name="Group 58"/>
            <p:cNvGrpSpPr/>
            <p:nvPr/>
          </p:nvGrpSpPr>
          <p:grpSpPr>
            <a:xfrm>
              <a:off x="3935489" y="3591349"/>
              <a:ext cx="2217191" cy="2093214"/>
              <a:chOff x="3935489" y="3591349"/>
              <a:chExt cx="2217191" cy="2093214"/>
            </a:xfrm>
          </p:grpSpPr>
          <p:sp>
            <p:nvSpPr>
              <p:cNvPr id="52" name="Freeform 161"/>
              <p:cNvSpPr>
                <a:spLocks noChangeArrowheads="1"/>
              </p:cNvSpPr>
              <p:nvPr/>
            </p:nvSpPr>
            <p:spPr bwMode="auto">
              <a:xfrm>
                <a:off x="5081105" y="3591349"/>
                <a:ext cx="1071575" cy="2093214"/>
              </a:xfrm>
              <a:custGeom>
                <a:avLst/>
                <a:gdLst>
                  <a:gd name="T0" fmla="*/ 335 w 403"/>
                  <a:gd name="T1" fmla="*/ 595 h 605"/>
                  <a:gd name="T2" fmla="*/ 335 w 403"/>
                  <a:gd name="T3" fmla="*/ 595 h 605"/>
                  <a:gd name="T4" fmla="*/ 325 w 403"/>
                  <a:gd name="T5" fmla="*/ 604 h 605"/>
                  <a:gd name="T6" fmla="*/ 274 w 403"/>
                  <a:gd name="T7" fmla="*/ 604 h 605"/>
                  <a:gd name="T8" fmla="*/ 264 w 403"/>
                  <a:gd name="T9" fmla="*/ 595 h 605"/>
                  <a:gd name="T10" fmla="*/ 274 w 403"/>
                  <a:gd name="T11" fmla="*/ 585 h 605"/>
                  <a:gd name="T12" fmla="*/ 325 w 403"/>
                  <a:gd name="T13" fmla="*/ 585 h 605"/>
                  <a:gd name="T14" fmla="*/ 335 w 403"/>
                  <a:gd name="T15" fmla="*/ 595 h 605"/>
                  <a:gd name="T16" fmla="*/ 132 w 403"/>
                  <a:gd name="T17" fmla="*/ 585 h 605"/>
                  <a:gd name="T18" fmla="*/ 132 w 403"/>
                  <a:gd name="T19" fmla="*/ 585 h 605"/>
                  <a:gd name="T20" fmla="*/ 80 w 403"/>
                  <a:gd name="T21" fmla="*/ 585 h 605"/>
                  <a:gd name="T22" fmla="*/ 70 w 403"/>
                  <a:gd name="T23" fmla="*/ 595 h 605"/>
                  <a:gd name="T24" fmla="*/ 80 w 403"/>
                  <a:gd name="T25" fmla="*/ 604 h 605"/>
                  <a:gd name="T26" fmla="*/ 132 w 403"/>
                  <a:gd name="T27" fmla="*/ 604 h 605"/>
                  <a:gd name="T28" fmla="*/ 141 w 403"/>
                  <a:gd name="T29" fmla="*/ 595 h 605"/>
                  <a:gd name="T30" fmla="*/ 132 w 403"/>
                  <a:gd name="T31" fmla="*/ 585 h 605"/>
                  <a:gd name="T32" fmla="*/ 402 w 403"/>
                  <a:gd name="T33" fmla="*/ 39 h 605"/>
                  <a:gd name="T34" fmla="*/ 402 w 403"/>
                  <a:gd name="T35" fmla="*/ 39 h 605"/>
                  <a:gd name="T36" fmla="*/ 402 w 403"/>
                  <a:gd name="T37" fmla="*/ 520 h 605"/>
                  <a:gd name="T38" fmla="*/ 363 w 403"/>
                  <a:gd name="T39" fmla="*/ 561 h 605"/>
                  <a:gd name="T40" fmla="*/ 40 w 403"/>
                  <a:gd name="T41" fmla="*/ 561 h 605"/>
                  <a:gd name="T42" fmla="*/ 0 w 403"/>
                  <a:gd name="T43" fmla="*/ 520 h 605"/>
                  <a:gd name="T44" fmla="*/ 0 w 403"/>
                  <a:gd name="T45" fmla="*/ 39 h 605"/>
                  <a:gd name="T46" fmla="*/ 40 w 403"/>
                  <a:gd name="T47" fmla="*/ 0 h 605"/>
                  <a:gd name="T48" fmla="*/ 363 w 403"/>
                  <a:gd name="T49" fmla="*/ 0 h 605"/>
                  <a:gd name="T50" fmla="*/ 402 w 403"/>
                  <a:gd name="T51" fmla="*/ 39 h 605"/>
                  <a:gd name="T52" fmla="*/ 303 w 403"/>
                  <a:gd name="T53" fmla="*/ 247 h 605"/>
                  <a:gd name="T54" fmla="*/ 303 w 403"/>
                  <a:gd name="T55" fmla="*/ 247 h 605"/>
                  <a:gd name="T56" fmla="*/ 293 w 403"/>
                  <a:gd name="T57" fmla="*/ 238 h 605"/>
                  <a:gd name="T58" fmla="*/ 105 w 403"/>
                  <a:gd name="T59" fmla="*/ 238 h 605"/>
                  <a:gd name="T60" fmla="*/ 95 w 403"/>
                  <a:gd name="T61" fmla="*/ 247 h 605"/>
                  <a:gd name="T62" fmla="*/ 105 w 403"/>
                  <a:gd name="T63" fmla="*/ 258 h 605"/>
                  <a:gd name="T64" fmla="*/ 293 w 403"/>
                  <a:gd name="T65" fmla="*/ 258 h 605"/>
                  <a:gd name="T66" fmla="*/ 303 w 403"/>
                  <a:gd name="T67" fmla="*/ 247 h 605"/>
                  <a:gd name="T68" fmla="*/ 303 w 403"/>
                  <a:gd name="T69" fmla="*/ 181 h 605"/>
                  <a:gd name="T70" fmla="*/ 303 w 403"/>
                  <a:gd name="T71" fmla="*/ 181 h 605"/>
                  <a:gd name="T72" fmla="*/ 293 w 403"/>
                  <a:gd name="T73" fmla="*/ 170 h 605"/>
                  <a:gd name="T74" fmla="*/ 105 w 403"/>
                  <a:gd name="T75" fmla="*/ 170 h 605"/>
                  <a:gd name="T76" fmla="*/ 95 w 403"/>
                  <a:gd name="T77" fmla="*/ 181 h 605"/>
                  <a:gd name="T78" fmla="*/ 105 w 403"/>
                  <a:gd name="T79" fmla="*/ 191 h 605"/>
                  <a:gd name="T80" fmla="*/ 293 w 403"/>
                  <a:gd name="T81" fmla="*/ 191 h 605"/>
                  <a:gd name="T82" fmla="*/ 303 w 403"/>
                  <a:gd name="T83" fmla="*/ 181 h 605"/>
                  <a:gd name="T84" fmla="*/ 303 w 403"/>
                  <a:gd name="T85" fmla="*/ 115 h 605"/>
                  <a:gd name="T86" fmla="*/ 303 w 403"/>
                  <a:gd name="T87" fmla="*/ 115 h 605"/>
                  <a:gd name="T88" fmla="*/ 293 w 403"/>
                  <a:gd name="T89" fmla="*/ 105 h 605"/>
                  <a:gd name="T90" fmla="*/ 105 w 403"/>
                  <a:gd name="T91" fmla="*/ 105 h 605"/>
                  <a:gd name="T92" fmla="*/ 95 w 403"/>
                  <a:gd name="T93" fmla="*/ 115 h 605"/>
                  <a:gd name="T94" fmla="*/ 105 w 403"/>
                  <a:gd name="T95" fmla="*/ 126 h 605"/>
                  <a:gd name="T96" fmla="*/ 293 w 403"/>
                  <a:gd name="T97" fmla="*/ 126 h 605"/>
                  <a:gd name="T98" fmla="*/ 303 w 403"/>
                  <a:gd name="T99" fmla="*/ 11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3" h="605">
                    <a:moveTo>
                      <a:pt x="335" y="595"/>
                    </a:moveTo>
                    <a:lnTo>
                      <a:pt x="335" y="595"/>
                    </a:lnTo>
                    <a:cubicBezTo>
                      <a:pt x="335" y="600"/>
                      <a:pt x="331" y="604"/>
                      <a:pt x="325" y="604"/>
                    </a:cubicBezTo>
                    <a:cubicBezTo>
                      <a:pt x="274" y="604"/>
                      <a:pt x="274" y="604"/>
                      <a:pt x="274" y="604"/>
                    </a:cubicBezTo>
                    <a:cubicBezTo>
                      <a:pt x="269" y="604"/>
                      <a:pt x="264" y="600"/>
                      <a:pt x="264" y="595"/>
                    </a:cubicBezTo>
                    <a:cubicBezTo>
                      <a:pt x="264" y="589"/>
                      <a:pt x="269" y="585"/>
                      <a:pt x="274" y="585"/>
                    </a:cubicBezTo>
                    <a:cubicBezTo>
                      <a:pt x="325" y="585"/>
                      <a:pt x="325" y="585"/>
                      <a:pt x="325" y="585"/>
                    </a:cubicBezTo>
                    <a:cubicBezTo>
                      <a:pt x="331" y="585"/>
                      <a:pt x="335" y="589"/>
                      <a:pt x="335" y="595"/>
                    </a:cubicBezTo>
                    <a:close/>
                    <a:moveTo>
                      <a:pt x="132" y="585"/>
                    </a:moveTo>
                    <a:lnTo>
                      <a:pt x="132" y="585"/>
                    </a:lnTo>
                    <a:cubicBezTo>
                      <a:pt x="80" y="585"/>
                      <a:pt x="80" y="585"/>
                      <a:pt x="80" y="585"/>
                    </a:cubicBezTo>
                    <a:cubicBezTo>
                      <a:pt x="74" y="585"/>
                      <a:pt x="70" y="589"/>
                      <a:pt x="70" y="595"/>
                    </a:cubicBezTo>
                    <a:cubicBezTo>
                      <a:pt x="70" y="600"/>
                      <a:pt x="74" y="604"/>
                      <a:pt x="80" y="604"/>
                    </a:cubicBezTo>
                    <a:cubicBezTo>
                      <a:pt x="132" y="604"/>
                      <a:pt x="132" y="604"/>
                      <a:pt x="132" y="604"/>
                    </a:cubicBezTo>
                    <a:cubicBezTo>
                      <a:pt x="137" y="604"/>
                      <a:pt x="141" y="600"/>
                      <a:pt x="141" y="595"/>
                    </a:cubicBezTo>
                    <a:cubicBezTo>
                      <a:pt x="141" y="589"/>
                      <a:pt x="137" y="585"/>
                      <a:pt x="132" y="585"/>
                    </a:cubicBezTo>
                    <a:close/>
                    <a:moveTo>
                      <a:pt x="402" y="39"/>
                    </a:moveTo>
                    <a:lnTo>
                      <a:pt x="402" y="39"/>
                    </a:lnTo>
                    <a:cubicBezTo>
                      <a:pt x="402" y="520"/>
                      <a:pt x="402" y="520"/>
                      <a:pt x="402" y="520"/>
                    </a:cubicBezTo>
                    <a:cubicBezTo>
                      <a:pt x="402" y="542"/>
                      <a:pt x="384" y="561"/>
                      <a:pt x="363" y="561"/>
                    </a:cubicBezTo>
                    <a:cubicBezTo>
                      <a:pt x="40" y="561"/>
                      <a:pt x="40" y="561"/>
                      <a:pt x="40" y="561"/>
                    </a:cubicBezTo>
                    <a:cubicBezTo>
                      <a:pt x="19" y="561"/>
                      <a:pt x="0" y="542"/>
                      <a:pt x="0" y="520"/>
                    </a:cubicBezTo>
                    <a:cubicBezTo>
                      <a:pt x="0" y="39"/>
                      <a:pt x="0" y="39"/>
                      <a:pt x="0" y="39"/>
                    </a:cubicBezTo>
                    <a:cubicBezTo>
                      <a:pt x="0" y="18"/>
                      <a:pt x="19" y="0"/>
                      <a:pt x="40" y="0"/>
                    </a:cubicBezTo>
                    <a:cubicBezTo>
                      <a:pt x="363" y="0"/>
                      <a:pt x="363" y="0"/>
                      <a:pt x="363" y="0"/>
                    </a:cubicBezTo>
                    <a:cubicBezTo>
                      <a:pt x="384" y="0"/>
                      <a:pt x="402" y="18"/>
                      <a:pt x="402" y="39"/>
                    </a:cubicBezTo>
                    <a:close/>
                    <a:moveTo>
                      <a:pt x="303" y="247"/>
                    </a:moveTo>
                    <a:lnTo>
                      <a:pt x="303" y="247"/>
                    </a:lnTo>
                    <a:cubicBezTo>
                      <a:pt x="303" y="243"/>
                      <a:pt x="299" y="238"/>
                      <a:pt x="293" y="238"/>
                    </a:cubicBezTo>
                    <a:cubicBezTo>
                      <a:pt x="105" y="238"/>
                      <a:pt x="105" y="238"/>
                      <a:pt x="105" y="238"/>
                    </a:cubicBezTo>
                    <a:cubicBezTo>
                      <a:pt x="100" y="238"/>
                      <a:pt x="95" y="243"/>
                      <a:pt x="95" y="247"/>
                    </a:cubicBezTo>
                    <a:cubicBezTo>
                      <a:pt x="95" y="254"/>
                      <a:pt x="100" y="258"/>
                      <a:pt x="105" y="258"/>
                    </a:cubicBezTo>
                    <a:cubicBezTo>
                      <a:pt x="293" y="258"/>
                      <a:pt x="293" y="258"/>
                      <a:pt x="293" y="258"/>
                    </a:cubicBezTo>
                    <a:cubicBezTo>
                      <a:pt x="299" y="258"/>
                      <a:pt x="303" y="254"/>
                      <a:pt x="303" y="247"/>
                    </a:cubicBezTo>
                    <a:close/>
                    <a:moveTo>
                      <a:pt x="303" y="181"/>
                    </a:moveTo>
                    <a:lnTo>
                      <a:pt x="303" y="181"/>
                    </a:lnTo>
                    <a:cubicBezTo>
                      <a:pt x="303" y="176"/>
                      <a:pt x="299" y="170"/>
                      <a:pt x="293" y="170"/>
                    </a:cubicBezTo>
                    <a:cubicBezTo>
                      <a:pt x="105" y="170"/>
                      <a:pt x="105" y="170"/>
                      <a:pt x="105" y="170"/>
                    </a:cubicBezTo>
                    <a:cubicBezTo>
                      <a:pt x="100" y="170"/>
                      <a:pt x="95" y="176"/>
                      <a:pt x="95" y="181"/>
                    </a:cubicBezTo>
                    <a:cubicBezTo>
                      <a:pt x="95" y="187"/>
                      <a:pt x="100" y="191"/>
                      <a:pt x="105" y="191"/>
                    </a:cubicBezTo>
                    <a:cubicBezTo>
                      <a:pt x="293" y="191"/>
                      <a:pt x="293" y="191"/>
                      <a:pt x="293" y="191"/>
                    </a:cubicBezTo>
                    <a:cubicBezTo>
                      <a:pt x="299" y="191"/>
                      <a:pt x="303" y="187"/>
                      <a:pt x="303" y="181"/>
                    </a:cubicBezTo>
                    <a:close/>
                    <a:moveTo>
                      <a:pt x="303" y="115"/>
                    </a:moveTo>
                    <a:lnTo>
                      <a:pt x="303" y="115"/>
                    </a:lnTo>
                    <a:cubicBezTo>
                      <a:pt x="303" y="109"/>
                      <a:pt x="299" y="105"/>
                      <a:pt x="293" y="105"/>
                    </a:cubicBezTo>
                    <a:cubicBezTo>
                      <a:pt x="105" y="105"/>
                      <a:pt x="105" y="105"/>
                      <a:pt x="105" y="105"/>
                    </a:cubicBezTo>
                    <a:cubicBezTo>
                      <a:pt x="100" y="105"/>
                      <a:pt x="95" y="109"/>
                      <a:pt x="95" y="115"/>
                    </a:cubicBezTo>
                    <a:cubicBezTo>
                      <a:pt x="95" y="120"/>
                      <a:pt x="100" y="126"/>
                      <a:pt x="105" y="126"/>
                    </a:cubicBezTo>
                    <a:cubicBezTo>
                      <a:pt x="293" y="126"/>
                      <a:pt x="293" y="126"/>
                      <a:pt x="293" y="126"/>
                    </a:cubicBezTo>
                    <a:cubicBezTo>
                      <a:pt x="299" y="126"/>
                      <a:pt x="303" y="120"/>
                      <a:pt x="303" y="115"/>
                    </a:cubicBezTo>
                    <a:close/>
                  </a:path>
                </a:pathLst>
              </a:custGeom>
              <a:solidFill>
                <a:schemeClr val="bg1"/>
              </a:solidFill>
              <a:ln w="31750">
                <a:solidFill>
                  <a:schemeClr val="accent1"/>
                </a:solidFill>
              </a:ln>
              <a:effectLst/>
            </p:spPr>
            <p:txBody>
              <a:bodyPr wrap="none" anchor="ctr"/>
              <a:lstStyle/>
              <a:p>
                <a:endParaRPr lang="en-US"/>
              </a:p>
            </p:txBody>
          </p:sp>
          <p:grpSp>
            <p:nvGrpSpPr>
              <p:cNvPr id="58" name="Group 57"/>
              <p:cNvGrpSpPr/>
              <p:nvPr/>
            </p:nvGrpSpPr>
            <p:grpSpPr>
              <a:xfrm>
                <a:off x="3935489" y="3591349"/>
                <a:ext cx="1074616" cy="2089870"/>
                <a:chOff x="2758050" y="3591349"/>
                <a:chExt cx="1074616" cy="2089870"/>
              </a:xfrm>
            </p:grpSpPr>
            <p:sp>
              <p:nvSpPr>
                <p:cNvPr id="54" name="Freeform 107"/>
                <p:cNvSpPr>
                  <a:spLocks noChangeArrowheads="1"/>
                </p:cNvSpPr>
                <p:nvPr/>
              </p:nvSpPr>
              <p:spPr bwMode="auto">
                <a:xfrm>
                  <a:off x="2940830" y="5619265"/>
                  <a:ext cx="709330" cy="61954"/>
                </a:xfrm>
                <a:custGeom>
                  <a:avLst/>
                  <a:gdLst>
                    <a:gd name="T0" fmla="*/ 334 w 372"/>
                    <a:gd name="T1" fmla="*/ 414 h 642"/>
                    <a:gd name="T2" fmla="*/ 0 w 372"/>
                    <a:gd name="T3" fmla="*/ 451 h 642"/>
                    <a:gd name="T4" fmla="*/ 37 w 372"/>
                    <a:gd name="T5" fmla="*/ 604 h 642"/>
                    <a:gd name="T6" fmla="*/ 371 w 372"/>
                    <a:gd name="T7" fmla="*/ 567 h 642"/>
                    <a:gd name="T8" fmla="*/ 334 w 372"/>
                    <a:gd name="T9" fmla="*/ 414 h 642"/>
                    <a:gd name="T10" fmla="*/ 121 w 372"/>
                    <a:gd name="T11" fmla="*/ 494 h 642"/>
                    <a:gd name="T12" fmla="*/ 64 w 372"/>
                    <a:gd name="T13" fmla="*/ 483 h 642"/>
                    <a:gd name="T14" fmla="*/ 121 w 372"/>
                    <a:gd name="T15" fmla="*/ 475 h 642"/>
                    <a:gd name="T16" fmla="*/ 121 w 372"/>
                    <a:gd name="T17" fmla="*/ 494 h 642"/>
                    <a:gd name="T18" fmla="*/ 209 w 372"/>
                    <a:gd name="T19" fmla="*/ 494 h 642"/>
                    <a:gd name="T20" fmla="*/ 151 w 372"/>
                    <a:gd name="T21" fmla="*/ 483 h 642"/>
                    <a:gd name="T22" fmla="*/ 209 w 372"/>
                    <a:gd name="T23" fmla="*/ 475 h 642"/>
                    <a:gd name="T24" fmla="*/ 209 w 372"/>
                    <a:gd name="T25" fmla="*/ 494 h 642"/>
                    <a:gd name="T26" fmla="*/ 300 w 372"/>
                    <a:gd name="T27" fmla="*/ 494 h 642"/>
                    <a:gd name="T28" fmla="*/ 243 w 372"/>
                    <a:gd name="T29" fmla="*/ 483 h 642"/>
                    <a:gd name="T30" fmla="*/ 300 w 372"/>
                    <a:gd name="T31" fmla="*/ 475 h 642"/>
                    <a:gd name="T32" fmla="*/ 300 w 372"/>
                    <a:gd name="T33" fmla="*/ 494 h 642"/>
                    <a:gd name="T34" fmla="*/ 334 w 372"/>
                    <a:gd name="T35" fmla="*/ 206 h 642"/>
                    <a:gd name="T36" fmla="*/ 0 w 372"/>
                    <a:gd name="T37" fmla="*/ 242 h 642"/>
                    <a:gd name="T38" fmla="*/ 37 w 372"/>
                    <a:gd name="T39" fmla="*/ 395 h 642"/>
                    <a:gd name="T40" fmla="*/ 371 w 372"/>
                    <a:gd name="T41" fmla="*/ 359 h 642"/>
                    <a:gd name="T42" fmla="*/ 334 w 372"/>
                    <a:gd name="T43" fmla="*/ 206 h 642"/>
                    <a:gd name="T44" fmla="*/ 209 w 372"/>
                    <a:gd name="T45" fmla="*/ 319 h 642"/>
                    <a:gd name="T46" fmla="*/ 153 w 372"/>
                    <a:gd name="T47" fmla="*/ 310 h 642"/>
                    <a:gd name="T48" fmla="*/ 209 w 372"/>
                    <a:gd name="T49" fmla="*/ 300 h 642"/>
                    <a:gd name="T50" fmla="*/ 209 w 372"/>
                    <a:gd name="T51" fmla="*/ 319 h 642"/>
                    <a:gd name="T52" fmla="*/ 300 w 372"/>
                    <a:gd name="T53" fmla="*/ 319 h 642"/>
                    <a:gd name="T54" fmla="*/ 243 w 372"/>
                    <a:gd name="T55" fmla="*/ 310 h 642"/>
                    <a:gd name="T56" fmla="*/ 300 w 372"/>
                    <a:gd name="T57" fmla="*/ 300 h 642"/>
                    <a:gd name="T58" fmla="*/ 300 w 372"/>
                    <a:gd name="T59" fmla="*/ 319 h 642"/>
                    <a:gd name="T60" fmla="*/ 334 w 372"/>
                    <a:gd name="T61" fmla="*/ 0 h 642"/>
                    <a:gd name="T62" fmla="*/ 0 w 372"/>
                    <a:gd name="T63" fmla="*/ 37 h 642"/>
                    <a:gd name="T64" fmla="*/ 37 w 372"/>
                    <a:gd name="T65" fmla="*/ 190 h 642"/>
                    <a:gd name="T66" fmla="*/ 371 w 372"/>
                    <a:gd name="T67" fmla="*/ 153 h 642"/>
                    <a:gd name="T68" fmla="*/ 334 w 372"/>
                    <a:gd name="T69" fmla="*/ 0 h 642"/>
                    <a:gd name="T70" fmla="*/ 300 w 372"/>
                    <a:gd name="T71" fmla="*/ 143 h 642"/>
                    <a:gd name="T72" fmla="*/ 243 w 372"/>
                    <a:gd name="T73" fmla="*/ 132 h 642"/>
                    <a:gd name="T74" fmla="*/ 300 w 372"/>
                    <a:gd name="T75" fmla="*/ 123 h 642"/>
                    <a:gd name="T76" fmla="*/ 300 w 372"/>
                    <a:gd name="T77" fmla="*/ 143 h 642"/>
                    <a:gd name="T78" fmla="*/ 309 w 372"/>
                    <a:gd name="T79" fmla="*/ 631 h 642"/>
                    <a:gd name="T80" fmla="*/ 252 w 372"/>
                    <a:gd name="T81" fmla="*/ 641 h 642"/>
                    <a:gd name="T82" fmla="*/ 252 w 372"/>
                    <a:gd name="T83" fmla="*/ 622 h 642"/>
                    <a:gd name="T84" fmla="*/ 309 w 372"/>
                    <a:gd name="T85" fmla="*/ 631 h 642"/>
                    <a:gd name="T86" fmla="*/ 130 w 372"/>
                    <a:gd name="T87" fmla="*/ 631 h 642"/>
                    <a:gd name="T88" fmla="*/ 73 w 372"/>
                    <a:gd name="T89" fmla="*/ 641 h 642"/>
                    <a:gd name="T90" fmla="*/ 73 w 372"/>
                    <a:gd name="T91" fmla="*/ 622 h 642"/>
                    <a:gd name="T92" fmla="*/ 130 w 372"/>
                    <a:gd name="T93" fmla="*/ 631 h 642"/>
                    <a:gd name="connsiteX0" fmla="*/ 8978 w 9973"/>
                    <a:gd name="connsiteY0" fmla="*/ 6449 h 9984"/>
                    <a:gd name="connsiteX1" fmla="*/ 8978 w 9973"/>
                    <a:gd name="connsiteY1" fmla="*/ 6449 h 9984"/>
                    <a:gd name="connsiteX2" fmla="*/ 995 w 9973"/>
                    <a:gd name="connsiteY2" fmla="*/ 6449 h 9984"/>
                    <a:gd name="connsiteX3" fmla="*/ 0 w 9973"/>
                    <a:gd name="connsiteY3" fmla="*/ 7025 h 9984"/>
                    <a:gd name="connsiteX4" fmla="*/ 0 w 9973"/>
                    <a:gd name="connsiteY4" fmla="*/ 8832 h 9984"/>
                    <a:gd name="connsiteX5" fmla="*/ 995 w 9973"/>
                    <a:gd name="connsiteY5" fmla="*/ 9408 h 9984"/>
                    <a:gd name="connsiteX6" fmla="*/ 8978 w 9973"/>
                    <a:gd name="connsiteY6" fmla="*/ 9408 h 9984"/>
                    <a:gd name="connsiteX7" fmla="*/ 9973 w 9973"/>
                    <a:gd name="connsiteY7" fmla="*/ 8832 h 9984"/>
                    <a:gd name="connsiteX8" fmla="*/ 9973 w 9973"/>
                    <a:gd name="connsiteY8" fmla="*/ 7025 h 9984"/>
                    <a:gd name="connsiteX9" fmla="*/ 8978 w 9973"/>
                    <a:gd name="connsiteY9" fmla="*/ 6449 h 9984"/>
                    <a:gd name="connsiteX10" fmla="*/ 3253 w 9973"/>
                    <a:gd name="connsiteY10" fmla="*/ 7695 h 9984"/>
                    <a:gd name="connsiteX11" fmla="*/ 3253 w 9973"/>
                    <a:gd name="connsiteY11" fmla="*/ 7695 h 9984"/>
                    <a:gd name="connsiteX12" fmla="*/ 1935 w 9973"/>
                    <a:gd name="connsiteY12" fmla="*/ 7695 h 9984"/>
                    <a:gd name="connsiteX13" fmla="*/ 1720 w 9973"/>
                    <a:gd name="connsiteY13" fmla="*/ 7523 h 9984"/>
                    <a:gd name="connsiteX14" fmla="*/ 1935 w 9973"/>
                    <a:gd name="connsiteY14" fmla="*/ 7399 h 9984"/>
                    <a:gd name="connsiteX15" fmla="*/ 3253 w 9973"/>
                    <a:gd name="connsiteY15" fmla="*/ 7399 h 9984"/>
                    <a:gd name="connsiteX16" fmla="*/ 3495 w 9973"/>
                    <a:gd name="connsiteY16" fmla="*/ 7523 h 9984"/>
                    <a:gd name="connsiteX17" fmla="*/ 3253 w 9973"/>
                    <a:gd name="connsiteY17" fmla="*/ 7695 h 9984"/>
                    <a:gd name="connsiteX18" fmla="*/ 5618 w 9973"/>
                    <a:gd name="connsiteY18" fmla="*/ 7695 h 9984"/>
                    <a:gd name="connsiteX19" fmla="*/ 5618 w 9973"/>
                    <a:gd name="connsiteY19" fmla="*/ 7695 h 9984"/>
                    <a:gd name="connsiteX20" fmla="*/ 4328 w 9973"/>
                    <a:gd name="connsiteY20" fmla="*/ 7695 h 9984"/>
                    <a:gd name="connsiteX21" fmla="*/ 4059 w 9973"/>
                    <a:gd name="connsiteY21" fmla="*/ 7523 h 9984"/>
                    <a:gd name="connsiteX22" fmla="*/ 4328 w 9973"/>
                    <a:gd name="connsiteY22" fmla="*/ 7399 h 9984"/>
                    <a:gd name="connsiteX23" fmla="*/ 5618 w 9973"/>
                    <a:gd name="connsiteY23" fmla="*/ 7399 h 9984"/>
                    <a:gd name="connsiteX24" fmla="*/ 5887 w 9973"/>
                    <a:gd name="connsiteY24" fmla="*/ 7523 h 9984"/>
                    <a:gd name="connsiteX25" fmla="*/ 5618 w 9973"/>
                    <a:gd name="connsiteY25" fmla="*/ 7695 h 9984"/>
                    <a:gd name="connsiteX26" fmla="*/ 8065 w 9973"/>
                    <a:gd name="connsiteY26" fmla="*/ 7695 h 9984"/>
                    <a:gd name="connsiteX27" fmla="*/ 8065 w 9973"/>
                    <a:gd name="connsiteY27" fmla="*/ 7695 h 9984"/>
                    <a:gd name="connsiteX28" fmla="*/ 6747 w 9973"/>
                    <a:gd name="connsiteY28" fmla="*/ 7695 h 9984"/>
                    <a:gd name="connsiteX29" fmla="*/ 6532 w 9973"/>
                    <a:gd name="connsiteY29" fmla="*/ 7523 h 9984"/>
                    <a:gd name="connsiteX30" fmla="*/ 6747 w 9973"/>
                    <a:gd name="connsiteY30" fmla="*/ 7399 h 9984"/>
                    <a:gd name="connsiteX31" fmla="*/ 8065 w 9973"/>
                    <a:gd name="connsiteY31" fmla="*/ 7399 h 9984"/>
                    <a:gd name="connsiteX32" fmla="*/ 8306 w 9973"/>
                    <a:gd name="connsiteY32" fmla="*/ 7523 h 9984"/>
                    <a:gd name="connsiteX33" fmla="*/ 8065 w 9973"/>
                    <a:gd name="connsiteY33" fmla="*/ 7695 h 9984"/>
                    <a:gd name="connsiteX34" fmla="*/ 8978 w 9973"/>
                    <a:gd name="connsiteY34" fmla="*/ 3209 h 9984"/>
                    <a:gd name="connsiteX35" fmla="*/ 8978 w 9973"/>
                    <a:gd name="connsiteY35" fmla="*/ 3209 h 9984"/>
                    <a:gd name="connsiteX36" fmla="*/ 995 w 9973"/>
                    <a:gd name="connsiteY36" fmla="*/ 3209 h 9984"/>
                    <a:gd name="connsiteX37" fmla="*/ 0 w 9973"/>
                    <a:gd name="connsiteY37" fmla="*/ 3769 h 9984"/>
                    <a:gd name="connsiteX38" fmla="*/ 0 w 9973"/>
                    <a:gd name="connsiteY38" fmla="*/ 5592 h 9984"/>
                    <a:gd name="connsiteX39" fmla="*/ 995 w 9973"/>
                    <a:gd name="connsiteY39" fmla="*/ 6153 h 9984"/>
                    <a:gd name="connsiteX40" fmla="*/ 8978 w 9973"/>
                    <a:gd name="connsiteY40" fmla="*/ 6153 h 9984"/>
                    <a:gd name="connsiteX41" fmla="*/ 9973 w 9973"/>
                    <a:gd name="connsiteY41" fmla="*/ 5592 h 9984"/>
                    <a:gd name="connsiteX42" fmla="*/ 9973 w 9973"/>
                    <a:gd name="connsiteY42" fmla="*/ 3769 h 9984"/>
                    <a:gd name="connsiteX43" fmla="*/ 8978 w 9973"/>
                    <a:gd name="connsiteY43" fmla="*/ 3209 h 9984"/>
                    <a:gd name="connsiteX44" fmla="*/ 5618 w 9973"/>
                    <a:gd name="connsiteY44" fmla="*/ 4969 h 9984"/>
                    <a:gd name="connsiteX45" fmla="*/ 5618 w 9973"/>
                    <a:gd name="connsiteY45" fmla="*/ 4969 h 9984"/>
                    <a:gd name="connsiteX46" fmla="*/ 4355 w 9973"/>
                    <a:gd name="connsiteY46" fmla="*/ 4969 h 9984"/>
                    <a:gd name="connsiteX47" fmla="*/ 4113 w 9973"/>
                    <a:gd name="connsiteY47" fmla="*/ 4829 h 9984"/>
                    <a:gd name="connsiteX48" fmla="*/ 4355 w 9973"/>
                    <a:gd name="connsiteY48" fmla="*/ 4673 h 9984"/>
                    <a:gd name="connsiteX49" fmla="*/ 5618 w 9973"/>
                    <a:gd name="connsiteY49" fmla="*/ 4673 h 9984"/>
                    <a:gd name="connsiteX50" fmla="*/ 5887 w 9973"/>
                    <a:gd name="connsiteY50" fmla="*/ 4829 h 9984"/>
                    <a:gd name="connsiteX51" fmla="*/ 5618 w 9973"/>
                    <a:gd name="connsiteY51" fmla="*/ 4969 h 9984"/>
                    <a:gd name="connsiteX52" fmla="*/ 8065 w 9973"/>
                    <a:gd name="connsiteY52" fmla="*/ 4969 h 9984"/>
                    <a:gd name="connsiteX53" fmla="*/ 8065 w 9973"/>
                    <a:gd name="connsiteY53" fmla="*/ 4969 h 9984"/>
                    <a:gd name="connsiteX54" fmla="*/ 6774 w 9973"/>
                    <a:gd name="connsiteY54" fmla="*/ 4969 h 9984"/>
                    <a:gd name="connsiteX55" fmla="*/ 6532 w 9973"/>
                    <a:gd name="connsiteY55" fmla="*/ 4829 h 9984"/>
                    <a:gd name="connsiteX56" fmla="*/ 6774 w 9973"/>
                    <a:gd name="connsiteY56" fmla="*/ 4673 h 9984"/>
                    <a:gd name="connsiteX57" fmla="*/ 8065 w 9973"/>
                    <a:gd name="connsiteY57" fmla="*/ 4673 h 9984"/>
                    <a:gd name="connsiteX58" fmla="*/ 8306 w 9973"/>
                    <a:gd name="connsiteY58" fmla="*/ 4829 h 9984"/>
                    <a:gd name="connsiteX59" fmla="*/ 8065 w 9973"/>
                    <a:gd name="connsiteY59" fmla="*/ 4969 h 9984"/>
                    <a:gd name="connsiteX60" fmla="*/ 8978 w 9973"/>
                    <a:gd name="connsiteY60" fmla="*/ 0 h 9984"/>
                    <a:gd name="connsiteX61" fmla="*/ 8978 w 9973"/>
                    <a:gd name="connsiteY61" fmla="*/ 0 h 9984"/>
                    <a:gd name="connsiteX62" fmla="*/ 0 w 9973"/>
                    <a:gd name="connsiteY62" fmla="*/ 576 h 9984"/>
                    <a:gd name="connsiteX63" fmla="*/ 0 w 9973"/>
                    <a:gd name="connsiteY63" fmla="*/ 2383 h 9984"/>
                    <a:gd name="connsiteX64" fmla="*/ 995 w 9973"/>
                    <a:gd name="connsiteY64" fmla="*/ 2960 h 9984"/>
                    <a:gd name="connsiteX65" fmla="*/ 8978 w 9973"/>
                    <a:gd name="connsiteY65" fmla="*/ 2960 h 9984"/>
                    <a:gd name="connsiteX66" fmla="*/ 9973 w 9973"/>
                    <a:gd name="connsiteY66" fmla="*/ 2383 h 9984"/>
                    <a:gd name="connsiteX67" fmla="*/ 9973 w 9973"/>
                    <a:gd name="connsiteY67" fmla="*/ 576 h 9984"/>
                    <a:gd name="connsiteX68" fmla="*/ 8978 w 9973"/>
                    <a:gd name="connsiteY68" fmla="*/ 0 h 9984"/>
                    <a:gd name="connsiteX69" fmla="*/ 8065 w 9973"/>
                    <a:gd name="connsiteY69" fmla="*/ 2227 h 9984"/>
                    <a:gd name="connsiteX70" fmla="*/ 8065 w 9973"/>
                    <a:gd name="connsiteY70" fmla="*/ 2227 h 9984"/>
                    <a:gd name="connsiteX71" fmla="*/ 6774 w 9973"/>
                    <a:gd name="connsiteY71" fmla="*/ 2227 h 9984"/>
                    <a:gd name="connsiteX72" fmla="*/ 6532 w 9973"/>
                    <a:gd name="connsiteY72" fmla="*/ 2056 h 9984"/>
                    <a:gd name="connsiteX73" fmla="*/ 6774 w 9973"/>
                    <a:gd name="connsiteY73" fmla="*/ 1916 h 9984"/>
                    <a:gd name="connsiteX74" fmla="*/ 8065 w 9973"/>
                    <a:gd name="connsiteY74" fmla="*/ 1916 h 9984"/>
                    <a:gd name="connsiteX75" fmla="*/ 8306 w 9973"/>
                    <a:gd name="connsiteY75" fmla="*/ 2056 h 9984"/>
                    <a:gd name="connsiteX76" fmla="*/ 8065 w 9973"/>
                    <a:gd name="connsiteY76" fmla="*/ 2227 h 9984"/>
                    <a:gd name="connsiteX77" fmla="*/ 8306 w 9973"/>
                    <a:gd name="connsiteY77" fmla="*/ 9829 h 9984"/>
                    <a:gd name="connsiteX78" fmla="*/ 8306 w 9973"/>
                    <a:gd name="connsiteY78" fmla="*/ 9829 h 9984"/>
                    <a:gd name="connsiteX79" fmla="*/ 8065 w 9973"/>
                    <a:gd name="connsiteY79" fmla="*/ 9984 h 9984"/>
                    <a:gd name="connsiteX80" fmla="*/ 6774 w 9973"/>
                    <a:gd name="connsiteY80" fmla="*/ 9984 h 9984"/>
                    <a:gd name="connsiteX81" fmla="*/ 6532 w 9973"/>
                    <a:gd name="connsiteY81" fmla="*/ 9829 h 9984"/>
                    <a:gd name="connsiteX82" fmla="*/ 6774 w 9973"/>
                    <a:gd name="connsiteY82" fmla="*/ 9688 h 9984"/>
                    <a:gd name="connsiteX83" fmla="*/ 8065 w 9973"/>
                    <a:gd name="connsiteY83" fmla="*/ 9688 h 9984"/>
                    <a:gd name="connsiteX84" fmla="*/ 8306 w 9973"/>
                    <a:gd name="connsiteY84" fmla="*/ 9829 h 9984"/>
                    <a:gd name="connsiteX85" fmla="*/ 3495 w 9973"/>
                    <a:gd name="connsiteY85" fmla="*/ 9829 h 9984"/>
                    <a:gd name="connsiteX86" fmla="*/ 3495 w 9973"/>
                    <a:gd name="connsiteY86" fmla="*/ 9829 h 9984"/>
                    <a:gd name="connsiteX87" fmla="*/ 3253 w 9973"/>
                    <a:gd name="connsiteY87" fmla="*/ 9984 h 9984"/>
                    <a:gd name="connsiteX88" fmla="*/ 1962 w 9973"/>
                    <a:gd name="connsiteY88" fmla="*/ 9984 h 9984"/>
                    <a:gd name="connsiteX89" fmla="*/ 1720 w 9973"/>
                    <a:gd name="connsiteY89" fmla="*/ 9829 h 9984"/>
                    <a:gd name="connsiteX90" fmla="*/ 1962 w 9973"/>
                    <a:gd name="connsiteY90" fmla="*/ 9688 h 9984"/>
                    <a:gd name="connsiteX91" fmla="*/ 3253 w 9973"/>
                    <a:gd name="connsiteY91" fmla="*/ 9688 h 9984"/>
                    <a:gd name="connsiteX92" fmla="*/ 3495 w 9973"/>
                    <a:gd name="connsiteY92" fmla="*/ 9829 h 9984"/>
                    <a:gd name="connsiteX0" fmla="*/ 9002 w 10000"/>
                    <a:gd name="connsiteY0" fmla="*/ 6459 h 10000"/>
                    <a:gd name="connsiteX1" fmla="*/ 9002 w 10000"/>
                    <a:gd name="connsiteY1" fmla="*/ 6459 h 10000"/>
                    <a:gd name="connsiteX2" fmla="*/ 998 w 10000"/>
                    <a:gd name="connsiteY2" fmla="*/ 6459 h 10000"/>
                    <a:gd name="connsiteX3" fmla="*/ 0 w 10000"/>
                    <a:gd name="connsiteY3" fmla="*/ 7036 h 10000"/>
                    <a:gd name="connsiteX4" fmla="*/ 0 w 10000"/>
                    <a:gd name="connsiteY4" fmla="*/ 8846 h 10000"/>
                    <a:gd name="connsiteX5" fmla="*/ 998 w 10000"/>
                    <a:gd name="connsiteY5" fmla="*/ 9423 h 10000"/>
                    <a:gd name="connsiteX6" fmla="*/ 9002 w 10000"/>
                    <a:gd name="connsiteY6" fmla="*/ 9423 h 10000"/>
                    <a:gd name="connsiteX7" fmla="*/ 10000 w 10000"/>
                    <a:gd name="connsiteY7" fmla="*/ 8846 h 10000"/>
                    <a:gd name="connsiteX8" fmla="*/ 10000 w 10000"/>
                    <a:gd name="connsiteY8" fmla="*/ 7036 h 10000"/>
                    <a:gd name="connsiteX9" fmla="*/ 9002 w 10000"/>
                    <a:gd name="connsiteY9" fmla="*/ 6459 h 10000"/>
                    <a:gd name="connsiteX10" fmla="*/ 3262 w 10000"/>
                    <a:gd name="connsiteY10" fmla="*/ 7707 h 10000"/>
                    <a:gd name="connsiteX11" fmla="*/ 3262 w 10000"/>
                    <a:gd name="connsiteY11" fmla="*/ 7707 h 10000"/>
                    <a:gd name="connsiteX12" fmla="*/ 1940 w 10000"/>
                    <a:gd name="connsiteY12" fmla="*/ 7707 h 10000"/>
                    <a:gd name="connsiteX13" fmla="*/ 1725 w 10000"/>
                    <a:gd name="connsiteY13" fmla="*/ 7535 h 10000"/>
                    <a:gd name="connsiteX14" fmla="*/ 1940 w 10000"/>
                    <a:gd name="connsiteY14" fmla="*/ 7411 h 10000"/>
                    <a:gd name="connsiteX15" fmla="*/ 3262 w 10000"/>
                    <a:gd name="connsiteY15" fmla="*/ 7411 h 10000"/>
                    <a:gd name="connsiteX16" fmla="*/ 3504 w 10000"/>
                    <a:gd name="connsiteY16" fmla="*/ 7535 h 10000"/>
                    <a:gd name="connsiteX17" fmla="*/ 3262 w 10000"/>
                    <a:gd name="connsiteY17" fmla="*/ 7707 h 10000"/>
                    <a:gd name="connsiteX18" fmla="*/ 5633 w 10000"/>
                    <a:gd name="connsiteY18" fmla="*/ 7707 h 10000"/>
                    <a:gd name="connsiteX19" fmla="*/ 5633 w 10000"/>
                    <a:gd name="connsiteY19" fmla="*/ 7707 h 10000"/>
                    <a:gd name="connsiteX20" fmla="*/ 4340 w 10000"/>
                    <a:gd name="connsiteY20" fmla="*/ 7707 h 10000"/>
                    <a:gd name="connsiteX21" fmla="*/ 4070 w 10000"/>
                    <a:gd name="connsiteY21" fmla="*/ 7535 h 10000"/>
                    <a:gd name="connsiteX22" fmla="*/ 4340 w 10000"/>
                    <a:gd name="connsiteY22" fmla="*/ 7411 h 10000"/>
                    <a:gd name="connsiteX23" fmla="*/ 5633 w 10000"/>
                    <a:gd name="connsiteY23" fmla="*/ 7411 h 10000"/>
                    <a:gd name="connsiteX24" fmla="*/ 5903 w 10000"/>
                    <a:gd name="connsiteY24" fmla="*/ 7535 h 10000"/>
                    <a:gd name="connsiteX25" fmla="*/ 5633 w 10000"/>
                    <a:gd name="connsiteY25" fmla="*/ 7707 h 10000"/>
                    <a:gd name="connsiteX26" fmla="*/ 8087 w 10000"/>
                    <a:gd name="connsiteY26" fmla="*/ 7707 h 10000"/>
                    <a:gd name="connsiteX27" fmla="*/ 8087 w 10000"/>
                    <a:gd name="connsiteY27" fmla="*/ 7707 h 10000"/>
                    <a:gd name="connsiteX28" fmla="*/ 6765 w 10000"/>
                    <a:gd name="connsiteY28" fmla="*/ 7707 h 10000"/>
                    <a:gd name="connsiteX29" fmla="*/ 6550 w 10000"/>
                    <a:gd name="connsiteY29" fmla="*/ 7535 h 10000"/>
                    <a:gd name="connsiteX30" fmla="*/ 6765 w 10000"/>
                    <a:gd name="connsiteY30" fmla="*/ 7411 h 10000"/>
                    <a:gd name="connsiteX31" fmla="*/ 8087 w 10000"/>
                    <a:gd name="connsiteY31" fmla="*/ 7411 h 10000"/>
                    <a:gd name="connsiteX32" fmla="*/ 8328 w 10000"/>
                    <a:gd name="connsiteY32" fmla="*/ 7535 h 10000"/>
                    <a:gd name="connsiteX33" fmla="*/ 8087 w 10000"/>
                    <a:gd name="connsiteY33" fmla="*/ 7707 h 10000"/>
                    <a:gd name="connsiteX34" fmla="*/ 9002 w 10000"/>
                    <a:gd name="connsiteY34" fmla="*/ 3214 h 10000"/>
                    <a:gd name="connsiteX35" fmla="*/ 9002 w 10000"/>
                    <a:gd name="connsiteY35" fmla="*/ 3214 h 10000"/>
                    <a:gd name="connsiteX36" fmla="*/ 998 w 10000"/>
                    <a:gd name="connsiteY36" fmla="*/ 3214 h 10000"/>
                    <a:gd name="connsiteX37" fmla="*/ 0 w 10000"/>
                    <a:gd name="connsiteY37" fmla="*/ 3775 h 10000"/>
                    <a:gd name="connsiteX38" fmla="*/ 0 w 10000"/>
                    <a:gd name="connsiteY38" fmla="*/ 5601 h 10000"/>
                    <a:gd name="connsiteX39" fmla="*/ 998 w 10000"/>
                    <a:gd name="connsiteY39" fmla="*/ 6163 h 10000"/>
                    <a:gd name="connsiteX40" fmla="*/ 9002 w 10000"/>
                    <a:gd name="connsiteY40" fmla="*/ 6163 h 10000"/>
                    <a:gd name="connsiteX41" fmla="*/ 10000 w 10000"/>
                    <a:gd name="connsiteY41" fmla="*/ 5601 h 10000"/>
                    <a:gd name="connsiteX42" fmla="*/ 10000 w 10000"/>
                    <a:gd name="connsiteY42" fmla="*/ 3775 h 10000"/>
                    <a:gd name="connsiteX43" fmla="*/ 9002 w 10000"/>
                    <a:gd name="connsiteY43" fmla="*/ 3214 h 10000"/>
                    <a:gd name="connsiteX44" fmla="*/ 5633 w 10000"/>
                    <a:gd name="connsiteY44" fmla="*/ 4977 h 10000"/>
                    <a:gd name="connsiteX45" fmla="*/ 5633 w 10000"/>
                    <a:gd name="connsiteY45" fmla="*/ 4977 h 10000"/>
                    <a:gd name="connsiteX46" fmla="*/ 4367 w 10000"/>
                    <a:gd name="connsiteY46" fmla="*/ 4977 h 10000"/>
                    <a:gd name="connsiteX47" fmla="*/ 4124 w 10000"/>
                    <a:gd name="connsiteY47" fmla="*/ 4837 h 10000"/>
                    <a:gd name="connsiteX48" fmla="*/ 4367 w 10000"/>
                    <a:gd name="connsiteY48" fmla="*/ 4680 h 10000"/>
                    <a:gd name="connsiteX49" fmla="*/ 5633 w 10000"/>
                    <a:gd name="connsiteY49" fmla="*/ 4680 h 10000"/>
                    <a:gd name="connsiteX50" fmla="*/ 5903 w 10000"/>
                    <a:gd name="connsiteY50" fmla="*/ 4837 h 10000"/>
                    <a:gd name="connsiteX51" fmla="*/ 5633 w 10000"/>
                    <a:gd name="connsiteY51" fmla="*/ 4977 h 10000"/>
                    <a:gd name="connsiteX52" fmla="*/ 8087 w 10000"/>
                    <a:gd name="connsiteY52" fmla="*/ 4977 h 10000"/>
                    <a:gd name="connsiteX53" fmla="*/ 8087 w 10000"/>
                    <a:gd name="connsiteY53" fmla="*/ 4977 h 10000"/>
                    <a:gd name="connsiteX54" fmla="*/ 6792 w 10000"/>
                    <a:gd name="connsiteY54" fmla="*/ 4977 h 10000"/>
                    <a:gd name="connsiteX55" fmla="*/ 6550 w 10000"/>
                    <a:gd name="connsiteY55" fmla="*/ 4837 h 10000"/>
                    <a:gd name="connsiteX56" fmla="*/ 6792 w 10000"/>
                    <a:gd name="connsiteY56" fmla="*/ 4680 h 10000"/>
                    <a:gd name="connsiteX57" fmla="*/ 8087 w 10000"/>
                    <a:gd name="connsiteY57" fmla="*/ 4680 h 10000"/>
                    <a:gd name="connsiteX58" fmla="*/ 8328 w 10000"/>
                    <a:gd name="connsiteY58" fmla="*/ 4837 h 10000"/>
                    <a:gd name="connsiteX59" fmla="*/ 8087 w 10000"/>
                    <a:gd name="connsiteY59" fmla="*/ 4977 h 10000"/>
                    <a:gd name="connsiteX60" fmla="*/ 9002 w 10000"/>
                    <a:gd name="connsiteY60" fmla="*/ 0 h 10000"/>
                    <a:gd name="connsiteX61" fmla="*/ 9002 w 10000"/>
                    <a:gd name="connsiteY61" fmla="*/ 0 h 10000"/>
                    <a:gd name="connsiteX62" fmla="*/ 0 w 10000"/>
                    <a:gd name="connsiteY62" fmla="*/ 2387 h 10000"/>
                    <a:gd name="connsiteX63" fmla="*/ 998 w 10000"/>
                    <a:gd name="connsiteY63" fmla="*/ 2965 h 10000"/>
                    <a:gd name="connsiteX64" fmla="*/ 9002 w 10000"/>
                    <a:gd name="connsiteY64" fmla="*/ 2965 h 10000"/>
                    <a:gd name="connsiteX65" fmla="*/ 10000 w 10000"/>
                    <a:gd name="connsiteY65" fmla="*/ 2387 h 10000"/>
                    <a:gd name="connsiteX66" fmla="*/ 10000 w 10000"/>
                    <a:gd name="connsiteY66" fmla="*/ 577 h 10000"/>
                    <a:gd name="connsiteX67" fmla="*/ 9002 w 10000"/>
                    <a:gd name="connsiteY67" fmla="*/ 0 h 10000"/>
                    <a:gd name="connsiteX68" fmla="*/ 8087 w 10000"/>
                    <a:gd name="connsiteY68" fmla="*/ 2231 h 10000"/>
                    <a:gd name="connsiteX69" fmla="*/ 8087 w 10000"/>
                    <a:gd name="connsiteY69" fmla="*/ 2231 h 10000"/>
                    <a:gd name="connsiteX70" fmla="*/ 6792 w 10000"/>
                    <a:gd name="connsiteY70" fmla="*/ 2231 h 10000"/>
                    <a:gd name="connsiteX71" fmla="*/ 6550 w 10000"/>
                    <a:gd name="connsiteY71" fmla="*/ 2059 h 10000"/>
                    <a:gd name="connsiteX72" fmla="*/ 6792 w 10000"/>
                    <a:gd name="connsiteY72" fmla="*/ 1919 h 10000"/>
                    <a:gd name="connsiteX73" fmla="*/ 8087 w 10000"/>
                    <a:gd name="connsiteY73" fmla="*/ 1919 h 10000"/>
                    <a:gd name="connsiteX74" fmla="*/ 8328 w 10000"/>
                    <a:gd name="connsiteY74" fmla="*/ 2059 h 10000"/>
                    <a:gd name="connsiteX75" fmla="*/ 8087 w 10000"/>
                    <a:gd name="connsiteY75" fmla="*/ 2231 h 10000"/>
                    <a:gd name="connsiteX76" fmla="*/ 8328 w 10000"/>
                    <a:gd name="connsiteY76" fmla="*/ 9845 h 10000"/>
                    <a:gd name="connsiteX77" fmla="*/ 8328 w 10000"/>
                    <a:gd name="connsiteY77" fmla="*/ 9845 h 10000"/>
                    <a:gd name="connsiteX78" fmla="*/ 8087 w 10000"/>
                    <a:gd name="connsiteY78" fmla="*/ 10000 h 10000"/>
                    <a:gd name="connsiteX79" fmla="*/ 6792 w 10000"/>
                    <a:gd name="connsiteY79" fmla="*/ 10000 h 10000"/>
                    <a:gd name="connsiteX80" fmla="*/ 6550 w 10000"/>
                    <a:gd name="connsiteY80" fmla="*/ 9845 h 10000"/>
                    <a:gd name="connsiteX81" fmla="*/ 6792 w 10000"/>
                    <a:gd name="connsiteY81" fmla="*/ 9704 h 10000"/>
                    <a:gd name="connsiteX82" fmla="*/ 8087 w 10000"/>
                    <a:gd name="connsiteY82" fmla="*/ 9704 h 10000"/>
                    <a:gd name="connsiteX83" fmla="*/ 8328 w 10000"/>
                    <a:gd name="connsiteY83" fmla="*/ 9845 h 10000"/>
                    <a:gd name="connsiteX84" fmla="*/ 3504 w 10000"/>
                    <a:gd name="connsiteY84" fmla="*/ 9845 h 10000"/>
                    <a:gd name="connsiteX85" fmla="*/ 3504 w 10000"/>
                    <a:gd name="connsiteY85" fmla="*/ 9845 h 10000"/>
                    <a:gd name="connsiteX86" fmla="*/ 3262 w 10000"/>
                    <a:gd name="connsiteY86" fmla="*/ 10000 h 10000"/>
                    <a:gd name="connsiteX87" fmla="*/ 1967 w 10000"/>
                    <a:gd name="connsiteY87" fmla="*/ 10000 h 10000"/>
                    <a:gd name="connsiteX88" fmla="*/ 1725 w 10000"/>
                    <a:gd name="connsiteY88" fmla="*/ 9845 h 10000"/>
                    <a:gd name="connsiteX89" fmla="*/ 1967 w 10000"/>
                    <a:gd name="connsiteY89" fmla="*/ 9704 h 10000"/>
                    <a:gd name="connsiteX90" fmla="*/ 3262 w 10000"/>
                    <a:gd name="connsiteY90" fmla="*/ 9704 h 10000"/>
                    <a:gd name="connsiteX91" fmla="*/ 3504 w 10000"/>
                    <a:gd name="connsiteY91" fmla="*/ 9845 h 10000"/>
                    <a:gd name="connsiteX0" fmla="*/ 9002 w 10073"/>
                    <a:gd name="connsiteY0" fmla="*/ 6553 h 10094"/>
                    <a:gd name="connsiteX1" fmla="*/ 9002 w 10073"/>
                    <a:gd name="connsiteY1" fmla="*/ 6553 h 10094"/>
                    <a:gd name="connsiteX2" fmla="*/ 998 w 10073"/>
                    <a:gd name="connsiteY2" fmla="*/ 6553 h 10094"/>
                    <a:gd name="connsiteX3" fmla="*/ 0 w 10073"/>
                    <a:gd name="connsiteY3" fmla="*/ 7130 h 10094"/>
                    <a:gd name="connsiteX4" fmla="*/ 0 w 10073"/>
                    <a:gd name="connsiteY4" fmla="*/ 8940 h 10094"/>
                    <a:gd name="connsiteX5" fmla="*/ 998 w 10073"/>
                    <a:gd name="connsiteY5" fmla="*/ 9517 h 10094"/>
                    <a:gd name="connsiteX6" fmla="*/ 9002 w 10073"/>
                    <a:gd name="connsiteY6" fmla="*/ 9517 h 10094"/>
                    <a:gd name="connsiteX7" fmla="*/ 10000 w 10073"/>
                    <a:gd name="connsiteY7" fmla="*/ 8940 h 10094"/>
                    <a:gd name="connsiteX8" fmla="*/ 10000 w 10073"/>
                    <a:gd name="connsiteY8" fmla="*/ 7130 h 10094"/>
                    <a:gd name="connsiteX9" fmla="*/ 9002 w 10073"/>
                    <a:gd name="connsiteY9" fmla="*/ 6553 h 10094"/>
                    <a:gd name="connsiteX10" fmla="*/ 3262 w 10073"/>
                    <a:gd name="connsiteY10" fmla="*/ 7801 h 10094"/>
                    <a:gd name="connsiteX11" fmla="*/ 3262 w 10073"/>
                    <a:gd name="connsiteY11" fmla="*/ 7801 h 10094"/>
                    <a:gd name="connsiteX12" fmla="*/ 1940 w 10073"/>
                    <a:gd name="connsiteY12" fmla="*/ 7801 h 10094"/>
                    <a:gd name="connsiteX13" fmla="*/ 1725 w 10073"/>
                    <a:gd name="connsiteY13" fmla="*/ 7629 h 10094"/>
                    <a:gd name="connsiteX14" fmla="*/ 1940 w 10073"/>
                    <a:gd name="connsiteY14" fmla="*/ 7505 h 10094"/>
                    <a:gd name="connsiteX15" fmla="*/ 3262 w 10073"/>
                    <a:gd name="connsiteY15" fmla="*/ 7505 h 10094"/>
                    <a:gd name="connsiteX16" fmla="*/ 3504 w 10073"/>
                    <a:gd name="connsiteY16" fmla="*/ 7629 h 10094"/>
                    <a:gd name="connsiteX17" fmla="*/ 3262 w 10073"/>
                    <a:gd name="connsiteY17" fmla="*/ 7801 h 10094"/>
                    <a:gd name="connsiteX18" fmla="*/ 5633 w 10073"/>
                    <a:gd name="connsiteY18" fmla="*/ 7801 h 10094"/>
                    <a:gd name="connsiteX19" fmla="*/ 5633 w 10073"/>
                    <a:gd name="connsiteY19" fmla="*/ 7801 h 10094"/>
                    <a:gd name="connsiteX20" fmla="*/ 4340 w 10073"/>
                    <a:gd name="connsiteY20" fmla="*/ 7801 h 10094"/>
                    <a:gd name="connsiteX21" fmla="*/ 4070 w 10073"/>
                    <a:gd name="connsiteY21" fmla="*/ 7629 h 10094"/>
                    <a:gd name="connsiteX22" fmla="*/ 4340 w 10073"/>
                    <a:gd name="connsiteY22" fmla="*/ 7505 h 10094"/>
                    <a:gd name="connsiteX23" fmla="*/ 5633 w 10073"/>
                    <a:gd name="connsiteY23" fmla="*/ 7505 h 10094"/>
                    <a:gd name="connsiteX24" fmla="*/ 5903 w 10073"/>
                    <a:gd name="connsiteY24" fmla="*/ 7629 h 10094"/>
                    <a:gd name="connsiteX25" fmla="*/ 5633 w 10073"/>
                    <a:gd name="connsiteY25" fmla="*/ 7801 h 10094"/>
                    <a:gd name="connsiteX26" fmla="*/ 8087 w 10073"/>
                    <a:gd name="connsiteY26" fmla="*/ 7801 h 10094"/>
                    <a:gd name="connsiteX27" fmla="*/ 8087 w 10073"/>
                    <a:gd name="connsiteY27" fmla="*/ 7801 h 10094"/>
                    <a:gd name="connsiteX28" fmla="*/ 6765 w 10073"/>
                    <a:gd name="connsiteY28" fmla="*/ 7801 h 10094"/>
                    <a:gd name="connsiteX29" fmla="*/ 6550 w 10073"/>
                    <a:gd name="connsiteY29" fmla="*/ 7629 h 10094"/>
                    <a:gd name="connsiteX30" fmla="*/ 6765 w 10073"/>
                    <a:gd name="connsiteY30" fmla="*/ 7505 h 10094"/>
                    <a:gd name="connsiteX31" fmla="*/ 8087 w 10073"/>
                    <a:gd name="connsiteY31" fmla="*/ 7505 h 10094"/>
                    <a:gd name="connsiteX32" fmla="*/ 8328 w 10073"/>
                    <a:gd name="connsiteY32" fmla="*/ 7629 h 10094"/>
                    <a:gd name="connsiteX33" fmla="*/ 8087 w 10073"/>
                    <a:gd name="connsiteY33" fmla="*/ 7801 h 10094"/>
                    <a:gd name="connsiteX34" fmla="*/ 9002 w 10073"/>
                    <a:gd name="connsiteY34" fmla="*/ 3308 h 10094"/>
                    <a:gd name="connsiteX35" fmla="*/ 9002 w 10073"/>
                    <a:gd name="connsiteY35" fmla="*/ 3308 h 10094"/>
                    <a:gd name="connsiteX36" fmla="*/ 998 w 10073"/>
                    <a:gd name="connsiteY36" fmla="*/ 3308 h 10094"/>
                    <a:gd name="connsiteX37" fmla="*/ 0 w 10073"/>
                    <a:gd name="connsiteY37" fmla="*/ 3869 h 10094"/>
                    <a:gd name="connsiteX38" fmla="*/ 0 w 10073"/>
                    <a:gd name="connsiteY38" fmla="*/ 5695 h 10094"/>
                    <a:gd name="connsiteX39" fmla="*/ 998 w 10073"/>
                    <a:gd name="connsiteY39" fmla="*/ 6257 h 10094"/>
                    <a:gd name="connsiteX40" fmla="*/ 9002 w 10073"/>
                    <a:gd name="connsiteY40" fmla="*/ 6257 h 10094"/>
                    <a:gd name="connsiteX41" fmla="*/ 10000 w 10073"/>
                    <a:gd name="connsiteY41" fmla="*/ 5695 h 10094"/>
                    <a:gd name="connsiteX42" fmla="*/ 10000 w 10073"/>
                    <a:gd name="connsiteY42" fmla="*/ 3869 h 10094"/>
                    <a:gd name="connsiteX43" fmla="*/ 9002 w 10073"/>
                    <a:gd name="connsiteY43" fmla="*/ 3308 h 10094"/>
                    <a:gd name="connsiteX44" fmla="*/ 5633 w 10073"/>
                    <a:gd name="connsiteY44" fmla="*/ 5071 h 10094"/>
                    <a:gd name="connsiteX45" fmla="*/ 5633 w 10073"/>
                    <a:gd name="connsiteY45" fmla="*/ 5071 h 10094"/>
                    <a:gd name="connsiteX46" fmla="*/ 4367 w 10073"/>
                    <a:gd name="connsiteY46" fmla="*/ 5071 h 10094"/>
                    <a:gd name="connsiteX47" fmla="*/ 4124 w 10073"/>
                    <a:gd name="connsiteY47" fmla="*/ 4931 h 10094"/>
                    <a:gd name="connsiteX48" fmla="*/ 4367 w 10073"/>
                    <a:gd name="connsiteY48" fmla="*/ 4774 h 10094"/>
                    <a:gd name="connsiteX49" fmla="*/ 5633 w 10073"/>
                    <a:gd name="connsiteY49" fmla="*/ 4774 h 10094"/>
                    <a:gd name="connsiteX50" fmla="*/ 5903 w 10073"/>
                    <a:gd name="connsiteY50" fmla="*/ 4931 h 10094"/>
                    <a:gd name="connsiteX51" fmla="*/ 5633 w 10073"/>
                    <a:gd name="connsiteY51" fmla="*/ 5071 h 10094"/>
                    <a:gd name="connsiteX52" fmla="*/ 8087 w 10073"/>
                    <a:gd name="connsiteY52" fmla="*/ 5071 h 10094"/>
                    <a:gd name="connsiteX53" fmla="*/ 8087 w 10073"/>
                    <a:gd name="connsiteY53" fmla="*/ 5071 h 10094"/>
                    <a:gd name="connsiteX54" fmla="*/ 6792 w 10073"/>
                    <a:gd name="connsiteY54" fmla="*/ 5071 h 10094"/>
                    <a:gd name="connsiteX55" fmla="*/ 6550 w 10073"/>
                    <a:gd name="connsiteY55" fmla="*/ 4931 h 10094"/>
                    <a:gd name="connsiteX56" fmla="*/ 6792 w 10073"/>
                    <a:gd name="connsiteY56" fmla="*/ 4774 h 10094"/>
                    <a:gd name="connsiteX57" fmla="*/ 8087 w 10073"/>
                    <a:gd name="connsiteY57" fmla="*/ 4774 h 10094"/>
                    <a:gd name="connsiteX58" fmla="*/ 8328 w 10073"/>
                    <a:gd name="connsiteY58" fmla="*/ 4931 h 10094"/>
                    <a:gd name="connsiteX59" fmla="*/ 8087 w 10073"/>
                    <a:gd name="connsiteY59" fmla="*/ 5071 h 10094"/>
                    <a:gd name="connsiteX60" fmla="*/ 10000 w 10073"/>
                    <a:gd name="connsiteY60" fmla="*/ 671 h 10094"/>
                    <a:gd name="connsiteX61" fmla="*/ 9002 w 10073"/>
                    <a:gd name="connsiteY61" fmla="*/ 94 h 10094"/>
                    <a:gd name="connsiteX62" fmla="*/ 0 w 10073"/>
                    <a:gd name="connsiteY62" fmla="*/ 2481 h 10094"/>
                    <a:gd name="connsiteX63" fmla="*/ 998 w 10073"/>
                    <a:gd name="connsiteY63" fmla="*/ 3059 h 10094"/>
                    <a:gd name="connsiteX64" fmla="*/ 9002 w 10073"/>
                    <a:gd name="connsiteY64" fmla="*/ 3059 h 10094"/>
                    <a:gd name="connsiteX65" fmla="*/ 10000 w 10073"/>
                    <a:gd name="connsiteY65" fmla="*/ 2481 h 10094"/>
                    <a:gd name="connsiteX66" fmla="*/ 10000 w 10073"/>
                    <a:gd name="connsiteY66" fmla="*/ 671 h 10094"/>
                    <a:gd name="connsiteX67" fmla="*/ 8087 w 10073"/>
                    <a:gd name="connsiteY67" fmla="*/ 2325 h 10094"/>
                    <a:gd name="connsiteX68" fmla="*/ 8087 w 10073"/>
                    <a:gd name="connsiteY68" fmla="*/ 2325 h 10094"/>
                    <a:gd name="connsiteX69" fmla="*/ 6792 w 10073"/>
                    <a:gd name="connsiteY69" fmla="*/ 2325 h 10094"/>
                    <a:gd name="connsiteX70" fmla="*/ 6550 w 10073"/>
                    <a:gd name="connsiteY70" fmla="*/ 2153 h 10094"/>
                    <a:gd name="connsiteX71" fmla="*/ 6792 w 10073"/>
                    <a:gd name="connsiteY71" fmla="*/ 2013 h 10094"/>
                    <a:gd name="connsiteX72" fmla="*/ 8087 w 10073"/>
                    <a:gd name="connsiteY72" fmla="*/ 2013 h 10094"/>
                    <a:gd name="connsiteX73" fmla="*/ 8328 w 10073"/>
                    <a:gd name="connsiteY73" fmla="*/ 2153 h 10094"/>
                    <a:gd name="connsiteX74" fmla="*/ 8087 w 10073"/>
                    <a:gd name="connsiteY74" fmla="*/ 2325 h 10094"/>
                    <a:gd name="connsiteX75" fmla="*/ 8328 w 10073"/>
                    <a:gd name="connsiteY75" fmla="*/ 9939 h 10094"/>
                    <a:gd name="connsiteX76" fmla="*/ 8328 w 10073"/>
                    <a:gd name="connsiteY76" fmla="*/ 9939 h 10094"/>
                    <a:gd name="connsiteX77" fmla="*/ 8087 w 10073"/>
                    <a:gd name="connsiteY77" fmla="*/ 10094 h 10094"/>
                    <a:gd name="connsiteX78" fmla="*/ 6792 w 10073"/>
                    <a:gd name="connsiteY78" fmla="*/ 10094 h 10094"/>
                    <a:gd name="connsiteX79" fmla="*/ 6550 w 10073"/>
                    <a:gd name="connsiteY79" fmla="*/ 9939 h 10094"/>
                    <a:gd name="connsiteX80" fmla="*/ 6792 w 10073"/>
                    <a:gd name="connsiteY80" fmla="*/ 9798 h 10094"/>
                    <a:gd name="connsiteX81" fmla="*/ 8087 w 10073"/>
                    <a:gd name="connsiteY81" fmla="*/ 9798 h 10094"/>
                    <a:gd name="connsiteX82" fmla="*/ 8328 w 10073"/>
                    <a:gd name="connsiteY82" fmla="*/ 9939 h 10094"/>
                    <a:gd name="connsiteX83" fmla="*/ 3504 w 10073"/>
                    <a:gd name="connsiteY83" fmla="*/ 9939 h 10094"/>
                    <a:gd name="connsiteX84" fmla="*/ 3504 w 10073"/>
                    <a:gd name="connsiteY84" fmla="*/ 9939 h 10094"/>
                    <a:gd name="connsiteX85" fmla="*/ 3262 w 10073"/>
                    <a:gd name="connsiteY85" fmla="*/ 10094 h 10094"/>
                    <a:gd name="connsiteX86" fmla="*/ 1967 w 10073"/>
                    <a:gd name="connsiteY86" fmla="*/ 10094 h 10094"/>
                    <a:gd name="connsiteX87" fmla="*/ 1725 w 10073"/>
                    <a:gd name="connsiteY87" fmla="*/ 9939 h 10094"/>
                    <a:gd name="connsiteX88" fmla="*/ 1967 w 10073"/>
                    <a:gd name="connsiteY88" fmla="*/ 9798 h 10094"/>
                    <a:gd name="connsiteX89" fmla="*/ 3262 w 10073"/>
                    <a:gd name="connsiteY89" fmla="*/ 9798 h 10094"/>
                    <a:gd name="connsiteX90" fmla="*/ 3504 w 10073"/>
                    <a:gd name="connsiteY90" fmla="*/ 9939 h 10094"/>
                    <a:gd name="connsiteX0" fmla="*/ 9556 w 11294"/>
                    <a:gd name="connsiteY0" fmla="*/ 5882 h 9423"/>
                    <a:gd name="connsiteX1" fmla="*/ 9556 w 11294"/>
                    <a:gd name="connsiteY1" fmla="*/ 5882 h 9423"/>
                    <a:gd name="connsiteX2" fmla="*/ 1552 w 11294"/>
                    <a:gd name="connsiteY2" fmla="*/ 5882 h 9423"/>
                    <a:gd name="connsiteX3" fmla="*/ 554 w 11294"/>
                    <a:gd name="connsiteY3" fmla="*/ 6459 h 9423"/>
                    <a:gd name="connsiteX4" fmla="*/ 554 w 11294"/>
                    <a:gd name="connsiteY4" fmla="*/ 8269 h 9423"/>
                    <a:gd name="connsiteX5" fmla="*/ 1552 w 11294"/>
                    <a:gd name="connsiteY5" fmla="*/ 8846 h 9423"/>
                    <a:gd name="connsiteX6" fmla="*/ 9556 w 11294"/>
                    <a:gd name="connsiteY6" fmla="*/ 8846 h 9423"/>
                    <a:gd name="connsiteX7" fmla="*/ 10554 w 11294"/>
                    <a:gd name="connsiteY7" fmla="*/ 8269 h 9423"/>
                    <a:gd name="connsiteX8" fmla="*/ 10554 w 11294"/>
                    <a:gd name="connsiteY8" fmla="*/ 6459 h 9423"/>
                    <a:gd name="connsiteX9" fmla="*/ 9556 w 11294"/>
                    <a:gd name="connsiteY9" fmla="*/ 5882 h 9423"/>
                    <a:gd name="connsiteX10" fmla="*/ 3816 w 11294"/>
                    <a:gd name="connsiteY10" fmla="*/ 7130 h 9423"/>
                    <a:gd name="connsiteX11" fmla="*/ 3816 w 11294"/>
                    <a:gd name="connsiteY11" fmla="*/ 7130 h 9423"/>
                    <a:gd name="connsiteX12" fmla="*/ 2494 w 11294"/>
                    <a:gd name="connsiteY12" fmla="*/ 7130 h 9423"/>
                    <a:gd name="connsiteX13" fmla="*/ 2279 w 11294"/>
                    <a:gd name="connsiteY13" fmla="*/ 6958 h 9423"/>
                    <a:gd name="connsiteX14" fmla="*/ 2494 w 11294"/>
                    <a:gd name="connsiteY14" fmla="*/ 6834 h 9423"/>
                    <a:gd name="connsiteX15" fmla="*/ 3816 w 11294"/>
                    <a:gd name="connsiteY15" fmla="*/ 6834 h 9423"/>
                    <a:gd name="connsiteX16" fmla="*/ 4058 w 11294"/>
                    <a:gd name="connsiteY16" fmla="*/ 6958 h 9423"/>
                    <a:gd name="connsiteX17" fmla="*/ 3816 w 11294"/>
                    <a:gd name="connsiteY17" fmla="*/ 7130 h 9423"/>
                    <a:gd name="connsiteX18" fmla="*/ 6187 w 11294"/>
                    <a:gd name="connsiteY18" fmla="*/ 7130 h 9423"/>
                    <a:gd name="connsiteX19" fmla="*/ 6187 w 11294"/>
                    <a:gd name="connsiteY19" fmla="*/ 7130 h 9423"/>
                    <a:gd name="connsiteX20" fmla="*/ 4894 w 11294"/>
                    <a:gd name="connsiteY20" fmla="*/ 7130 h 9423"/>
                    <a:gd name="connsiteX21" fmla="*/ 4624 w 11294"/>
                    <a:gd name="connsiteY21" fmla="*/ 6958 h 9423"/>
                    <a:gd name="connsiteX22" fmla="*/ 4894 w 11294"/>
                    <a:gd name="connsiteY22" fmla="*/ 6834 h 9423"/>
                    <a:gd name="connsiteX23" fmla="*/ 6187 w 11294"/>
                    <a:gd name="connsiteY23" fmla="*/ 6834 h 9423"/>
                    <a:gd name="connsiteX24" fmla="*/ 6457 w 11294"/>
                    <a:gd name="connsiteY24" fmla="*/ 6958 h 9423"/>
                    <a:gd name="connsiteX25" fmla="*/ 6187 w 11294"/>
                    <a:gd name="connsiteY25" fmla="*/ 7130 h 9423"/>
                    <a:gd name="connsiteX26" fmla="*/ 8641 w 11294"/>
                    <a:gd name="connsiteY26" fmla="*/ 7130 h 9423"/>
                    <a:gd name="connsiteX27" fmla="*/ 8641 w 11294"/>
                    <a:gd name="connsiteY27" fmla="*/ 7130 h 9423"/>
                    <a:gd name="connsiteX28" fmla="*/ 7319 w 11294"/>
                    <a:gd name="connsiteY28" fmla="*/ 7130 h 9423"/>
                    <a:gd name="connsiteX29" fmla="*/ 7104 w 11294"/>
                    <a:gd name="connsiteY29" fmla="*/ 6958 h 9423"/>
                    <a:gd name="connsiteX30" fmla="*/ 7319 w 11294"/>
                    <a:gd name="connsiteY30" fmla="*/ 6834 h 9423"/>
                    <a:gd name="connsiteX31" fmla="*/ 8641 w 11294"/>
                    <a:gd name="connsiteY31" fmla="*/ 6834 h 9423"/>
                    <a:gd name="connsiteX32" fmla="*/ 8882 w 11294"/>
                    <a:gd name="connsiteY32" fmla="*/ 6958 h 9423"/>
                    <a:gd name="connsiteX33" fmla="*/ 8641 w 11294"/>
                    <a:gd name="connsiteY33" fmla="*/ 7130 h 9423"/>
                    <a:gd name="connsiteX34" fmla="*/ 9556 w 11294"/>
                    <a:gd name="connsiteY34" fmla="*/ 2637 h 9423"/>
                    <a:gd name="connsiteX35" fmla="*/ 9556 w 11294"/>
                    <a:gd name="connsiteY35" fmla="*/ 2637 h 9423"/>
                    <a:gd name="connsiteX36" fmla="*/ 1552 w 11294"/>
                    <a:gd name="connsiteY36" fmla="*/ 2637 h 9423"/>
                    <a:gd name="connsiteX37" fmla="*/ 554 w 11294"/>
                    <a:gd name="connsiteY37" fmla="*/ 3198 h 9423"/>
                    <a:gd name="connsiteX38" fmla="*/ 554 w 11294"/>
                    <a:gd name="connsiteY38" fmla="*/ 5024 h 9423"/>
                    <a:gd name="connsiteX39" fmla="*/ 1552 w 11294"/>
                    <a:gd name="connsiteY39" fmla="*/ 5586 h 9423"/>
                    <a:gd name="connsiteX40" fmla="*/ 9556 w 11294"/>
                    <a:gd name="connsiteY40" fmla="*/ 5586 h 9423"/>
                    <a:gd name="connsiteX41" fmla="*/ 10554 w 11294"/>
                    <a:gd name="connsiteY41" fmla="*/ 5024 h 9423"/>
                    <a:gd name="connsiteX42" fmla="*/ 10554 w 11294"/>
                    <a:gd name="connsiteY42" fmla="*/ 3198 h 9423"/>
                    <a:gd name="connsiteX43" fmla="*/ 9556 w 11294"/>
                    <a:gd name="connsiteY43" fmla="*/ 2637 h 9423"/>
                    <a:gd name="connsiteX44" fmla="*/ 6187 w 11294"/>
                    <a:gd name="connsiteY44" fmla="*/ 4400 h 9423"/>
                    <a:gd name="connsiteX45" fmla="*/ 6187 w 11294"/>
                    <a:gd name="connsiteY45" fmla="*/ 4400 h 9423"/>
                    <a:gd name="connsiteX46" fmla="*/ 4921 w 11294"/>
                    <a:gd name="connsiteY46" fmla="*/ 4400 h 9423"/>
                    <a:gd name="connsiteX47" fmla="*/ 4678 w 11294"/>
                    <a:gd name="connsiteY47" fmla="*/ 4260 h 9423"/>
                    <a:gd name="connsiteX48" fmla="*/ 4921 w 11294"/>
                    <a:gd name="connsiteY48" fmla="*/ 4103 h 9423"/>
                    <a:gd name="connsiteX49" fmla="*/ 6187 w 11294"/>
                    <a:gd name="connsiteY49" fmla="*/ 4103 h 9423"/>
                    <a:gd name="connsiteX50" fmla="*/ 6457 w 11294"/>
                    <a:gd name="connsiteY50" fmla="*/ 4260 h 9423"/>
                    <a:gd name="connsiteX51" fmla="*/ 6187 w 11294"/>
                    <a:gd name="connsiteY51" fmla="*/ 4400 h 9423"/>
                    <a:gd name="connsiteX52" fmla="*/ 8641 w 11294"/>
                    <a:gd name="connsiteY52" fmla="*/ 4400 h 9423"/>
                    <a:gd name="connsiteX53" fmla="*/ 8641 w 11294"/>
                    <a:gd name="connsiteY53" fmla="*/ 4400 h 9423"/>
                    <a:gd name="connsiteX54" fmla="*/ 7346 w 11294"/>
                    <a:gd name="connsiteY54" fmla="*/ 4400 h 9423"/>
                    <a:gd name="connsiteX55" fmla="*/ 7104 w 11294"/>
                    <a:gd name="connsiteY55" fmla="*/ 4260 h 9423"/>
                    <a:gd name="connsiteX56" fmla="*/ 7346 w 11294"/>
                    <a:gd name="connsiteY56" fmla="*/ 4103 h 9423"/>
                    <a:gd name="connsiteX57" fmla="*/ 8641 w 11294"/>
                    <a:gd name="connsiteY57" fmla="*/ 4103 h 9423"/>
                    <a:gd name="connsiteX58" fmla="*/ 8882 w 11294"/>
                    <a:gd name="connsiteY58" fmla="*/ 4260 h 9423"/>
                    <a:gd name="connsiteX59" fmla="*/ 8641 w 11294"/>
                    <a:gd name="connsiteY59" fmla="*/ 4400 h 9423"/>
                    <a:gd name="connsiteX60" fmla="*/ 10554 w 11294"/>
                    <a:gd name="connsiteY60" fmla="*/ 0 h 9423"/>
                    <a:gd name="connsiteX61" fmla="*/ 554 w 11294"/>
                    <a:gd name="connsiteY61" fmla="*/ 1810 h 9423"/>
                    <a:gd name="connsiteX62" fmla="*/ 1552 w 11294"/>
                    <a:gd name="connsiteY62" fmla="*/ 2388 h 9423"/>
                    <a:gd name="connsiteX63" fmla="*/ 9556 w 11294"/>
                    <a:gd name="connsiteY63" fmla="*/ 2388 h 9423"/>
                    <a:gd name="connsiteX64" fmla="*/ 10554 w 11294"/>
                    <a:gd name="connsiteY64" fmla="*/ 1810 h 9423"/>
                    <a:gd name="connsiteX65" fmla="*/ 10554 w 11294"/>
                    <a:gd name="connsiteY65" fmla="*/ 0 h 9423"/>
                    <a:gd name="connsiteX66" fmla="*/ 8641 w 11294"/>
                    <a:gd name="connsiteY66" fmla="*/ 1654 h 9423"/>
                    <a:gd name="connsiteX67" fmla="*/ 8641 w 11294"/>
                    <a:gd name="connsiteY67" fmla="*/ 1654 h 9423"/>
                    <a:gd name="connsiteX68" fmla="*/ 7346 w 11294"/>
                    <a:gd name="connsiteY68" fmla="*/ 1654 h 9423"/>
                    <a:gd name="connsiteX69" fmla="*/ 7104 w 11294"/>
                    <a:gd name="connsiteY69" fmla="*/ 1482 h 9423"/>
                    <a:gd name="connsiteX70" fmla="*/ 7346 w 11294"/>
                    <a:gd name="connsiteY70" fmla="*/ 1342 h 9423"/>
                    <a:gd name="connsiteX71" fmla="*/ 8641 w 11294"/>
                    <a:gd name="connsiteY71" fmla="*/ 1342 h 9423"/>
                    <a:gd name="connsiteX72" fmla="*/ 8882 w 11294"/>
                    <a:gd name="connsiteY72" fmla="*/ 1482 h 9423"/>
                    <a:gd name="connsiteX73" fmla="*/ 8641 w 11294"/>
                    <a:gd name="connsiteY73" fmla="*/ 1654 h 9423"/>
                    <a:gd name="connsiteX74" fmla="*/ 8882 w 11294"/>
                    <a:gd name="connsiteY74" fmla="*/ 9268 h 9423"/>
                    <a:gd name="connsiteX75" fmla="*/ 8882 w 11294"/>
                    <a:gd name="connsiteY75" fmla="*/ 9268 h 9423"/>
                    <a:gd name="connsiteX76" fmla="*/ 8641 w 11294"/>
                    <a:gd name="connsiteY76" fmla="*/ 9423 h 9423"/>
                    <a:gd name="connsiteX77" fmla="*/ 7346 w 11294"/>
                    <a:gd name="connsiteY77" fmla="*/ 9423 h 9423"/>
                    <a:gd name="connsiteX78" fmla="*/ 7104 w 11294"/>
                    <a:gd name="connsiteY78" fmla="*/ 9268 h 9423"/>
                    <a:gd name="connsiteX79" fmla="*/ 7346 w 11294"/>
                    <a:gd name="connsiteY79" fmla="*/ 9127 h 9423"/>
                    <a:gd name="connsiteX80" fmla="*/ 8641 w 11294"/>
                    <a:gd name="connsiteY80" fmla="*/ 9127 h 9423"/>
                    <a:gd name="connsiteX81" fmla="*/ 8882 w 11294"/>
                    <a:gd name="connsiteY81" fmla="*/ 9268 h 9423"/>
                    <a:gd name="connsiteX82" fmla="*/ 4058 w 11294"/>
                    <a:gd name="connsiteY82" fmla="*/ 9268 h 9423"/>
                    <a:gd name="connsiteX83" fmla="*/ 4058 w 11294"/>
                    <a:gd name="connsiteY83" fmla="*/ 9268 h 9423"/>
                    <a:gd name="connsiteX84" fmla="*/ 3816 w 11294"/>
                    <a:gd name="connsiteY84" fmla="*/ 9423 h 9423"/>
                    <a:gd name="connsiteX85" fmla="*/ 2521 w 11294"/>
                    <a:gd name="connsiteY85" fmla="*/ 9423 h 9423"/>
                    <a:gd name="connsiteX86" fmla="*/ 2279 w 11294"/>
                    <a:gd name="connsiteY86" fmla="*/ 9268 h 9423"/>
                    <a:gd name="connsiteX87" fmla="*/ 2521 w 11294"/>
                    <a:gd name="connsiteY87" fmla="*/ 9127 h 9423"/>
                    <a:gd name="connsiteX88" fmla="*/ 3816 w 11294"/>
                    <a:gd name="connsiteY88" fmla="*/ 9127 h 9423"/>
                    <a:gd name="connsiteX89" fmla="*/ 4058 w 11294"/>
                    <a:gd name="connsiteY89" fmla="*/ 9268 h 9423"/>
                    <a:gd name="connsiteX0" fmla="*/ 8461 w 9836"/>
                    <a:gd name="connsiteY0" fmla="*/ 4818 h 8576"/>
                    <a:gd name="connsiteX1" fmla="*/ 8461 w 9836"/>
                    <a:gd name="connsiteY1" fmla="*/ 4818 h 8576"/>
                    <a:gd name="connsiteX2" fmla="*/ 1374 w 9836"/>
                    <a:gd name="connsiteY2" fmla="*/ 4818 h 8576"/>
                    <a:gd name="connsiteX3" fmla="*/ 491 w 9836"/>
                    <a:gd name="connsiteY3" fmla="*/ 5431 h 8576"/>
                    <a:gd name="connsiteX4" fmla="*/ 491 w 9836"/>
                    <a:gd name="connsiteY4" fmla="*/ 7351 h 8576"/>
                    <a:gd name="connsiteX5" fmla="*/ 1374 w 9836"/>
                    <a:gd name="connsiteY5" fmla="*/ 7964 h 8576"/>
                    <a:gd name="connsiteX6" fmla="*/ 8461 w 9836"/>
                    <a:gd name="connsiteY6" fmla="*/ 7964 h 8576"/>
                    <a:gd name="connsiteX7" fmla="*/ 9345 w 9836"/>
                    <a:gd name="connsiteY7" fmla="*/ 7351 h 8576"/>
                    <a:gd name="connsiteX8" fmla="*/ 9345 w 9836"/>
                    <a:gd name="connsiteY8" fmla="*/ 5431 h 8576"/>
                    <a:gd name="connsiteX9" fmla="*/ 8461 w 9836"/>
                    <a:gd name="connsiteY9" fmla="*/ 4818 h 8576"/>
                    <a:gd name="connsiteX10" fmla="*/ 3379 w 9836"/>
                    <a:gd name="connsiteY10" fmla="*/ 6143 h 8576"/>
                    <a:gd name="connsiteX11" fmla="*/ 3379 w 9836"/>
                    <a:gd name="connsiteY11" fmla="*/ 6143 h 8576"/>
                    <a:gd name="connsiteX12" fmla="*/ 2208 w 9836"/>
                    <a:gd name="connsiteY12" fmla="*/ 6143 h 8576"/>
                    <a:gd name="connsiteX13" fmla="*/ 2018 w 9836"/>
                    <a:gd name="connsiteY13" fmla="*/ 5960 h 8576"/>
                    <a:gd name="connsiteX14" fmla="*/ 2208 w 9836"/>
                    <a:gd name="connsiteY14" fmla="*/ 5828 h 8576"/>
                    <a:gd name="connsiteX15" fmla="*/ 3379 w 9836"/>
                    <a:gd name="connsiteY15" fmla="*/ 5828 h 8576"/>
                    <a:gd name="connsiteX16" fmla="*/ 3593 w 9836"/>
                    <a:gd name="connsiteY16" fmla="*/ 5960 h 8576"/>
                    <a:gd name="connsiteX17" fmla="*/ 3379 w 9836"/>
                    <a:gd name="connsiteY17" fmla="*/ 6143 h 8576"/>
                    <a:gd name="connsiteX18" fmla="*/ 5478 w 9836"/>
                    <a:gd name="connsiteY18" fmla="*/ 6143 h 8576"/>
                    <a:gd name="connsiteX19" fmla="*/ 5478 w 9836"/>
                    <a:gd name="connsiteY19" fmla="*/ 6143 h 8576"/>
                    <a:gd name="connsiteX20" fmla="*/ 4333 w 9836"/>
                    <a:gd name="connsiteY20" fmla="*/ 6143 h 8576"/>
                    <a:gd name="connsiteX21" fmla="*/ 4094 w 9836"/>
                    <a:gd name="connsiteY21" fmla="*/ 5960 h 8576"/>
                    <a:gd name="connsiteX22" fmla="*/ 4333 w 9836"/>
                    <a:gd name="connsiteY22" fmla="*/ 5828 h 8576"/>
                    <a:gd name="connsiteX23" fmla="*/ 5478 w 9836"/>
                    <a:gd name="connsiteY23" fmla="*/ 5828 h 8576"/>
                    <a:gd name="connsiteX24" fmla="*/ 5717 w 9836"/>
                    <a:gd name="connsiteY24" fmla="*/ 5960 h 8576"/>
                    <a:gd name="connsiteX25" fmla="*/ 5478 w 9836"/>
                    <a:gd name="connsiteY25" fmla="*/ 6143 h 8576"/>
                    <a:gd name="connsiteX26" fmla="*/ 7651 w 9836"/>
                    <a:gd name="connsiteY26" fmla="*/ 6143 h 8576"/>
                    <a:gd name="connsiteX27" fmla="*/ 7651 w 9836"/>
                    <a:gd name="connsiteY27" fmla="*/ 6143 h 8576"/>
                    <a:gd name="connsiteX28" fmla="*/ 6480 w 9836"/>
                    <a:gd name="connsiteY28" fmla="*/ 6143 h 8576"/>
                    <a:gd name="connsiteX29" fmla="*/ 6290 w 9836"/>
                    <a:gd name="connsiteY29" fmla="*/ 5960 h 8576"/>
                    <a:gd name="connsiteX30" fmla="*/ 6480 w 9836"/>
                    <a:gd name="connsiteY30" fmla="*/ 5828 h 8576"/>
                    <a:gd name="connsiteX31" fmla="*/ 7651 w 9836"/>
                    <a:gd name="connsiteY31" fmla="*/ 5828 h 8576"/>
                    <a:gd name="connsiteX32" fmla="*/ 7864 w 9836"/>
                    <a:gd name="connsiteY32" fmla="*/ 5960 h 8576"/>
                    <a:gd name="connsiteX33" fmla="*/ 7651 w 9836"/>
                    <a:gd name="connsiteY33" fmla="*/ 6143 h 8576"/>
                    <a:gd name="connsiteX34" fmla="*/ 8461 w 9836"/>
                    <a:gd name="connsiteY34" fmla="*/ 1374 h 8576"/>
                    <a:gd name="connsiteX35" fmla="*/ 8461 w 9836"/>
                    <a:gd name="connsiteY35" fmla="*/ 1374 h 8576"/>
                    <a:gd name="connsiteX36" fmla="*/ 1374 w 9836"/>
                    <a:gd name="connsiteY36" fmla="*/ 1374 h 8576"/>
                    <a:gd name="connsiteX37" fmla="*/ 491 w 9836"/>
                    <a:gd name="connsiteY37" fmla="*/ 1970 h 8576"/>
                    <a:gd name="connsiteX38" fmla="*/ 491 w 9836"/>
                    <a:gd name="connsiteY38" fmla="*/ 3908 h 8576"/>
                    <a:gd name="connsiteX39" fmla="*/ 1374 w 9836"/>
                    <a:gd name="connsiteY39" fmla="*/ 4504 h 8576"/>
                    <a:gd name="connsiteX40" fmla="*/ 8461 w 9836"/>
                    <a:gd name="connsiteY40" fmla="*/ 4504 h 8576"/>
                    <a:gd name="connsiteX41" fmla="*/ 9345 w 9836"/>
                    <a:gd name="connsiteY41" fmla="*/ 3908 h 8576"/>
                    <a:gd name="connsiteX42" fmla="*/ 9345 w 9836"/>
                    <a:gd name="connsiteY42" fmla="*/ 1970 h 8576"/>
                    <a:gd name="connsiteX43" fmla="*/ 8461 w 9836"/>
                    <a:gd name="connsiteY43" fmla="*/ 1374 h 8576"/>
                    <a:gd name="connsiteX44" fmla="*/ 5478 w 9836"/>
                    <a:gd name="connsiteY44" fmla="*/ 3245 h 8576"/>
                    <a:gd name="connsiteX45" fmla="*/ 5478 w 9836"/>
                    <a:gd name="connsiteY45" fmla="*/ 3245 h 8576"/>
                    <a:gd name="connsiteX46" fmla="*/ 4357 w 9836"/>
                    <a:gd name="connsiteY46" fmla="*/ 3245 h 8576"/>
                    <a:gd name="connsiteX47" fmla="*/ 4142 w 9836"/>
                    <a:gd name="connsiteY47" fmla="*/ 3097 h 8576"/>
                    <a:gd name="connsiteX48" fmla="*/ 4357 w 9836"/>
                    <a:gd name="connsiteY48" fmla="*/ 2930 h 8576"/>
                    <a:gd name="connsiteX49" fmla="*/ 5478 w 9836"/>
                    <a:gd name="connsiteY49" fmla="*/ 2930 h 8576"/>
                    <a:gd name="connsiteX50" fmla="*/ 5717 w 9836"/>
                    <a:gd name="connsiteY50" fmla="*/ 3097 h 8576"/>
                    <a:gd name="connsiteX51" fmla="*/ 5478 w 9836"/>
                    <a:gd name="connsiteY51" fmla="*/ 3245 h 8576"/>
                    <a:gd name="connsiteX52" fmla="*/ 7651 w 9836"/>
                    <a:gd name="connsiteY52" fmla="*/ 3245 h 8576"/>
                    <a:gd name="connsiteX53" fmla="*/ 7651 w 9836"/>
                    <a:gd name="connsiteY53" fmla="*/ 3245 h 8576"/>
                    <a:gd name="connsiteX54" fmla="*/ 6504 w 9836"/>
                    <a:gd name="connsiteY54" fmla="*/ 3245 h 8576"/>
                    <a:gd name="connsiteX55" fmla="*/ 6290 w 9836"/>
                    <a:gd name="connsiteY55" fmla="*/ 3097 h 8576"/>
                    <a:gd name="connsiteX56" fmla="*/ 6504 w 9836"/>
                    <a:gd name="connsiteY56" fmla="*/ 2930 h 8576"/>
                    <a:gd name="connsiteX57" fmla="*/ 7651 w 9836"/>
                    <a:gd name="connsiteY57" fmla="*/ 2930 h 8576"/>
                    <a:gd name="connsiteX58" fmla="*/ 7864 w 9836"/>
                    <a:gd name="connsiteY58" fmla="*/ 3097 h 8576"/>
                    <a:gd name="connsiteX59" fmla="*/ 7651 w 9836"/>
                    <a:gd name="connsiteY59" fmla="*/ 3245 h 8576"/>
                    <a:gd name="connsiteX60" fmla="*/ 9345 w 9836"/>
                    <a:gd name="connsiteY60" fmla="*/ 497 h 8576"/>
                    <a:gd name="connsiteX61" fmla="*/ 491 w 9836"/>
                    <a:gd name="connsiteY61" fmla="*/ 497 h 8576"/>
                    <a:gd name="connsiteX62" fmla="*/ 1374 w 9836"/>
                    <a:gd name="connsiteY62" fmla="*/ 1110 h 8576"/>
                    <a:gd name="connsiteX63" fmla="*/ 8461 w 9836"/>
                    <a:gd name="connsiteY63" fmla="*/ 1110 h 8576"/>
                    <a:gd name="connsiteX64" fmla="*/ 9345 w 9836"/>
                    <a:gd name="connsiteY64" fmla="*/ 497 h 8576"/>
                    <a:gd name="connsiteX65" fmla="*/ 7651 w 9836"/>
                    <a:gd name="connsiteY65" fmla="*/ 331 h 8576"/>
                    <a:gd name="connsiteX66" fmla="*/ 7651 w 9836"/>
                    <a:gd name="connsiteY66" fmla="*/ 331 h 8576"/>
                    <a:gd name="connsiteX67" fmla="*/ 6504 w 9836"/>
                    <a:gd name="connsiteY67" fmla="*/ 331 h 8576"/>
                    <a:gd name="connsiteX68" fmla="*/ 6290 w 9836"/>
                    <a:gd name="connsiteY68" fmla="*/ 149 h 8576"/>
                    <a:gd name="connsiteX69" fmla="*/ 6504 w 9836"/>
                    <a:gd name="connsiteY69" fmla="*/ 0 h 8576"/>
                    <a:gd name="connsiteX70" fmla="*/ 7651 w 9836"/>
                    <a:gd name="connsiteY70" fmla="*/ 0 h 8576"/>
                    <a:gd name="connsiteX71" fmla="*/ 7864 w 9836"/>
                    <a:gd name="connsiteY71" fmla="*/ 149 h 8576"/>
                    <a:gd name="connsiteX72" fmla="*/ 7651 w 9836"/>
                    <a:gd name="connsiteY72" fmla="*/ 331 h 8576"/>
                    <a:gd name="connsiteX73" fmla="*/ 7864 w 9836"/>
                    <a:gd name="connsiteY73" fmla="*/ 8412 h 8576"/>
                    <a:gd name="connsiteX74" fmla="*/ 7864 w 9836"/>
                    <a:gd name="connsiteY74" fmla="*/ 8412 h 8576"/>
                    <a:gd name="connsiteX75" fmla="*/ 7651 w 9836"/>
                    <a:gd name="connsiteY75" fmla="*/ 8576 h 8576"/>
                    <a:gd name="connsiteX76" fmla="*/ 6504 w 9836"/>
                    <a:gd name="connsiteY76" fmla="*/ 8576 h 8576"/>
                    <a:gd name="connsiteX77" fmla="*/ 6290 w 9836"/>
                    <a:gd name="connsiteY77" fmla="*/ 8412 h 8576"/>
                    <a:gd name="connsiteX78" fmla="*/ 6504 w 9836"/>
                    <a:gd name="connsiteY78" fmla="*/ 8262 h 8576"/>
                    <a:gd name="connsiteX79" fmla="*/ 7651 w 9836"/>
                    <a:gd name="connsiteY79" fmla="*/ 8262 h 8576"/>
                    <a:gd name="connsiteX80" fmla="*/ 7864 w 9836"/>
                    <a:gd name="connsiteY80" fmla="*/ 8412 h 8576"/>
                    <a:gd name="connsiteX81" fmla="*/ 3593 w 9836"/>
                    <a:gd name="connsiteY81" fmla="*/ 8412 h 8576"/>
                    <a:gd name="connsiteX82" fmla="*/ 3593 w 9836"/>
                    <a:gd name="connsiteY82" fmla="*/ 8412 h 8576"/>
                    <a:gd name="connsiteX83" fmla="*/ 3379 w 9836"/>
                    <a:gd name="connsiteY83" fmla="*/ 8576 h 8576"/>
                    <a:gd name="connsiteX84" fmla="*/ 2232 w 9836"/>
                    <a:gd name="connsiteY84" fmla="*/ 8576 h 8576"/>
                    <a:gd name="connsiteX85" fmla="*/ 2018 w 9836"/>
                    <a:gd name="connsiteY85" fmla="*/ 8412 h 8576"/>
                    <a:gd name="connsiteX86" fmla="*/ 2232 w 9836"/>
                    <a:gd name="connsiteY86" fmla="*/ 8262 h 8576"/>
                    <a:gd name="connsiteX87" fmla="*/ 3379 w 9836"/>
                    <a:gd name="connsiteY87" fmla="*/ 8262 h 8576"/>
                    <a:gd name="connsiteX88" fmla="*/ 3593 w 9836"/>
                    <a:gd name="connsiteY88" fmla="*/ 8412 h 8576"/>
                    <a:gd name="connsiteX0" fmla="*/ 8602 w 10000"/>
                    <a:gd name="connsiteY0" fmla="*/ 5618 h 10000"/>
                    <a:gd name="connsiteX1" fmla="*/ 8602 w 10000"/>
                    <a:gd name="connsiteY1" fmla="*/ 5618 h 10000"/>
                    <a:gd name="connsiteX2" fmla="*/ 1397 w 10000"/>
                    <a:gd name="connsiteY2" fmla="*/ 5618 h 10000"/>
                    <a:gd name="connsiteX3" fmla="*/ 499 w 10000"/>
                    <a:gd name="connsiteY3" fmla="*/ 6333 h 10000"/>
                    <a:gd name="connsiteX4" fmla="*/ 499 w 10000"/>
                    <a:gd name="connsiteY4" fmla="*/ 8572 h 10000"/>
                    <a:gd name="connsiteX5" fmla="*/ 1397 w 10000"/>
                    <a:gd name="connsiteY5" fmla="*/ 9286 h 10000"/>
                    <a:gd name="connsiteX6" fmla="*/ 8602 w 10000"/>
                    <a:gd name="connsiteY6" fmla="*/ 9286 h 10000"/>
                    <a:gd name="connsiteX7" fmla="*/ 9501 w 10000"/>
                    <a:gd name="connsiteY7" fmla="*/ 8572 h 10000"/>
                    <a:gd name="connsiteX8" fmla="*/ 9501 w 10000"/>
                    <a:gd name="connsiteY8" fmla="*/ 6333 h 10000"/>
                    <a:gd name="connsiteX9" fmla="*/ 8602 w 10000"/>
                    <a:gd name="connsiteY9" fmla="*/ 5618 h 10000"/>
                    <a:gd name="connsiteX10" fmla="*/ 3435 w 10000"/>
                    <a:gd name="connsiteY10" fmla="*/ 7163 h 10000"/>
                    <a:gd name="connsiteX11" fmla="*/ 3435 w 10000"/>
                    <a:gd name="connsiteY11" fmla="*/ 7163 h 10000"/>
                    <a:gd name="connsiteX12" fmla="*/ 2245 w 10000"/>
                    <a:gd name="connsiteY12" fmla="*/ 7163 h 10000"/>
                    <a:gd name="connsiteX13" fmla="*/ 2052 w 10000"/>
                    <a:gd name="connsiteY13" fmla="*/ 6950 h 10000"/>
                    <a:gd name="connsiteX14" fmla="*/ 2245 w 10000"/>
                    <a:gd name="connsiteY14" fmla="*/ 6796 h 10000"/>
                    <a:gd name="connsiteX15" fmla="*/ 3435 w 10000"/>
                    <a:gd name="connsiteY15" fmla="*/ 6796 h 10000"/>
                    <a:gd name="connsiteX16" fmla="*/ 3653 w 10000"/>
                    <a:gd name="connsiteY16" fmla="*/ 6950 h 10000"/>
                    <a:gd name="connsiteX17" fmla="*/ 3435 w 10000"/>
                    <a:gd name="connsiteY17" fmla="*/ 7163 h 10000"/>
                    <a:gd name="connsiteX18" fmla="*/ 5569 w 10000"/>
                    <a:gd name="connsiteY18" fmla="*/ 7163 h 10000"/>
                    <a:gd name="connsiteX19" fmla="*/ 5569 w 10000"/>
                    <a:gd name="connsiteY19" fmla="*/ 7163 h 10000"/>
                    <a:gd name="connsiteX20" fmla="*/ 4405 w 10000"/>
                    <a:gd name="connsiteY20" fmla="*/ 7163 h 10000"/>
                    <a:gd name="connsiteX21" fmla="*/ 4162 w 10000"/>
                    <a:gd name="connsiteY21" fmla="*/ 6950 h 10000"/>
                    <a:gd name="connsiteX22" fmla="*/ 4405 w 10000"/>
                    <a:gd name="connsiteY22" fmla="*/ 6796 h 10000"/>
                    <a:gd name="connsiteX23" fmla="*/ 5569 w 10000"/>
                    <a:gd name="connsiteY23" fmla="*/ 6796 h 10000"/>
                    <a:gd name="connsiteX24" fmla="*/ 5812 w 10000"/>
                    <a:gd name="connsiteY24" fmla="*/ 6950 h 10000"/>
                    <a:gd name="connsiteX25" fmla="*/ 5569 w 10000"/>
                    <a:gd name="connsiteY25" fmla="*/ 7163 h 10000"/>
                    <a:gd name="connsiteX26" fmla="*/ 7779 w 10000"/>
                    <a:gd name="connsiteY26" fmla="*/ 7163 h 10000"/>
                    <a:gd name="connsiteX27" fmla="*/ 7779 w 10000"/>
                    <a:gd name="connsiteY27" fmla="*/ 7163 h 10000"/>
                    <a:gd name="connsiteX28" fmla="*/ 6588 w 10000"/>
                    <a:gd name="connsiteY28" fmla="*/ 7163 h 10000"/>
                    <a:gd name="connsiteX29" fmla="*/ 6395 w 10000"/>
                    <a:gd name="connsiteY29" fmla="*/ 6950 h 10000"/>
                    <a:gd name="connsiteX30" fmla="*/ 6588 w 10000"/>
                    <a:gd name="connsiteY30" fmla="*/ 6796 h 10000"/>
                    <a:gd name="connsiteX31" fmla="*/ 7779 w 10000"/>
                    <a:gd name="connsiteY31" fmla="*/ 6796 h 10000"/>
                    <a:gd name="connsiteX32" fmla="*/ 7995 w 10000"/>
                    <a:gd name="connsiteY32" fmla="*/ 6950 h 10000"/>
                    <a:gd name="connsiteX33" fmla="*/ 7779 w 10000"/>
                    <a:gd name="connsiteY33" fmla="*/ 7163 h 10000"/>
                    <a:gd name="connsiteX34" fmla="*/ 8602 w 10000"/>
                    <a:gd name="connsiteY34" fmla="*/ 1602 h 10000"/>
                    <a:gd name="connsiteX35" fmla="*/ 8602 w 10000"/>
                    <a:gd name="connsiteY35" fmla="*/ 1602 h 10000"/>
                    <a:gd name="connsiteX36" fmla="*/ 1397 w 10000"/>
                    <a:gd name="connsiteY36" fmla="*/ 1602 h 10000"/>
                    <a:gd name="connsiteX37" fmla="*/ 499 w 10000"/>
                    <a:gd name="connsiteY37" fmla="*/ 2297 h 10000"/>
                    <a:gd name="connsiteX38" fmla="*/ 499 w 10000"/>
                    <a:gd name="connsiteY38" fmla="*/ 4557 h 10000"/>
                    <a:gd name="connsiteX39" fmla="*/ 1397 w 10000"/>
                    <a:gd name="connsiteY39" fmla="*/ 5252 h 10000"/>
                    <a:gd name="connsiteX40" fmla="*/ 8602 w 10000"/>
                    <a:gd name="connsiteY40" fmla="*/ 5252 h 10000"/>
                    <a:gd name="connsiteX41" fmla="*/ 9501 w 10000"/>
                    <a:gd name="connsiteY41" fmla="*/ 4557 h 10000"/>
                    <a:gd name="connsiteX42" fmla="*/ 9501 w 10000"/>
                    <a:gd name="connsiteY42" fmla="*/ 2297 h 10000"/>
                    <a:gd name="connsiteX43" fmla="*/ 8602 w 10000"/>
                    <a:gd name="connsiteY43" fmla="*/ 1602 h 10000"/>
                    <a:gd name="connsiteX44" fmla="*/ 5569 w 10000"/>
                    <a:gd name="connsiteY44" fmla="*/ 3784 h 10000"/>
                    <a:gd name="connsiteX45" fmla="*/ 5569 w 10000"/>
                    <a:gd name="connsiteY45" fmla="*/ 3784 h 10000"/>
                    <a:gd name="connsiteX46" fmla="*/ 4430 w 10000"/>
                    <a:gd name="connsiteY46" fmla="*/ 3784 h 10000"/>
                    <a:gd name="connsiteX47" fmla="*/ 4211 w 10000"/>
                    <a:gd name="connsiteY47" fmla="*/ 3611 h 10000"/>
                    <a:gd name="connsiteX48" fmla="*/ 4430 w 10000"/>
                    <a:gd name="connsiteY48" fmla="*/ 3417 h 10000"/>
                    <a:gd name="connsiteX49" fmla="*/ 5569 w 10000"/>
                    <a:gd name="connsiteY49" fmla="*/ 3417 h 10000"/>
                    <a:gd name="connsiteX50" fmla="*/ 5812 w 10000"/>
                    <a:gd name="connsiteY50" fmla="*/ 3611 h 10000"/>
                    <a:gd name="connsiteX51" fmla="*/ 5569 w 10000"/>
                    <a:gd name="connsiteY51" fmla="*/ 3784 h 10000"/>
                    <a:gd name="connsiteX52" fmla="*/ 7779 w 10000"/>
                    <a:gd name="connsiteY52" fmla="*/ 3784 h 10000"/>
                    <a:gd name="connsiteX53" fmla="*/ 7779 w 10000"/>
                    <a:gd name="connsiteY53" fmla="*/ 3784 h 10000"/>
                    <a:gd name="connsiteX54" fmla="*/ 6612 w 10000"/>
                    <a:gd name="connsiteY54" fmla="*/ 3784 h 10000"/>
                    <a:gd name="connsiteX55" fmla="*/ 6395 w 10000"/>
                    <a:gd name="connsiteY55" fmla="*/ 3611 h 10000"/>
                    <a:gd name="connsiteX56" fmla="*/ 6612 w 10000"/>
                    <a:gd name="connsiteY56" fmla="*/ 3417 h 10000"/>
                    <a:gd name="connsiteX57" fmla="*/ 7779 w 10000"/>
                    <a:gd name="connsiteY57" fmla="*/ 3417 h 10000"/>
                    <a:gd name="connsiteX58" fmla="*/ 7995 w 10000"/>
                    <a:gd name="connsiteY58" fmla="*/ 3611 h 10000"/>
                    <a:gd name="connsiteX59" fmla="*/ 7779 w 10000"/>
                    <a:gd name="connsiteY59" fmla="*/ 3784 h 10000"/>
                    <a:gd name="connsiteX60" fmla="*/ 9501 w 10000"/>
                    <a:gd name="connsiteY60" fmla="*/ 580 h 10000"/>
                    <a:gd name="connsiteX61" fmla="*/ 499 w 10000"/>
                    <a:gd name="connsiteY61" fmla="*/ 580 h 10000"/>
                    <a:gd name="connsiteX62" fmla="*/ 1397 w 10000"/>
                    <a:gd name="connsiteY62" fmla="*/ 1294 h 10000"/>
                    <a:gd name="connsiteX63" fmla="*/ 8602 w 10000"/>
                    <a:gd name="connsiteY63" fmla="*/ 1294 h 10000"/>
                    <a:gd name="connsiteX64" fmla="*/ 9501 w 10000"/>
                    <a:gd name="connsiteY64" fmla="*/ 580 h 10000"/>
                    <a:gd name="connsiteX65" fmla="*/ 7779 w 10000"/>
                    <a:gd name="connsiteY65" fmla="*/ 386 h 10000"/>
                    <a:gd name="connsiteX66" fmla="*/ 7779 w 10000"/>
                    <a:gd name="connsiteY66" fmla="*/ 386 h 10000"/>
                    <a:gd name="connsiteX67" fmla="*/ 6612 w 10000"/>
                    <a:gd name="connsiteY67" fmla="*/ 386 h 10000"/>
                    <a:gd name="connsiteX68" fmla="*/ 6395 w 10000"/>
                    <a:gd name="connsiteY68" fmla="*/ 174 h 10000"/>
                    <a:gd name="connsiteX69" fmla="*/ 7779 w 10000"/>
                    <a:gd name="connsiteY69" fmla="*/ 0 h 10000"/>
                    <a:gd name="connsiteX70" fmla="*/ 7995 w 10000"/>
                    <a:gd name="connsiteY70" fmla="*/ 174 h 10000"/>
                    <a:gd name="connsiteX71" fmla="*/ 7779 w 10000"/>
                    <a:gd name="connsiteY71" fmla="*/ 386 h 10000"/>
                    <a:gd name="connsiteX72" fmla="*/ 7995 w 10000"/>
                    <a:gd name="connsiteY72" fmla="*/ 9809 h 10000"/>
                    <a:gd name="connsiteX73" fmla="*/ 7995 w 10000"/>
                    <a:gd name="connsiteY73" fmla="*/ 9809 h 10000"/>
                    <a:gd name="connsiteX74" fmla="*/ 7779 w 10000"/>
                    <a:gd name="connsiteY74" fmla="*/ 10000 h 10000"/>
                    <a:gd name="connsiteX75" fmla="*/ 6612 w 10000"/>
                    <a:gd name="connsiteY75" fmla="*/ 10000 h 10000"/>
                    <a:gd name="connsiteX76" fmla="*/ 6395 w 10000"/>
                    <a:gd name="connsiteY76" fmla="*/ 9809 h 10000"/>
                    <a:gd name="connsiteX77" fmla="*/ 6612 w 10000"/>
                    <a:gd name="connsiteY77" fmla="*/ 9634 h 10000"/>
                    <a:gd name="connsiteX78" fmla="*/ 7779 w 10000"/>
                    <a:gd name="connsiteY78" fmla="*/ 9634 h 10000"/>
                    <a:gd name="connsiteX79" fmla="*/ 7995 w 10000"/>
                    <a:gd name="connsiteY79" fmla="*/ 9809 h 10000"/>
                    <a:gd name="connsiteX80" fmla="*/ 3653 w 10000"/>
                    <a:gd name="connsiteY80" fmla="*/ 9809 h 10000"/>
                    <a:gd name="connsiteX81" fmla="*/ 3653 w 10000"/>
                    <a:gd name="connsiteY81" fmla="*/ 9809 h 10000"/>
                    <a:gd name="connsiteX82" fmla="*/ 3435 w 10000"/>
                    <a:gd name="connsiteY82" fmla="*/ 10000 h 10000"/>
                    <a:gd name="connsiteX83" fmla="*/ 2269 w 10000"/>
                    <a:gd name="connsiteY83" fmla="*/ 10000 h 10000"/>
                    <a:gd name="connsiteX84" fmla="*/ 2052 w 10000"/>
                    <a:gd name="connsiteY84" fmla="*/ 9809 h 10000"/>
                    <a:gd name="connsiteX85" fmla="*/ 2269 w 10000"/>
                    <a:gd name="connsiteY85" fmla="*/ 9634 h 10000"/>
                    <a:gd name="connsiteX86" fmla="*/ 3435 w 10000"/>
                    <a:gd name="connsiteY86" fmla="*/ 9634 h 10000"/>
                    <a:gd name="connsiteX87" fmla="*/ 3653 w 10000"/>
                    <a:gd name="connsiteY87" fmla="*/ 9809 h 10000"/>
                    <a:gd name="connsiteX0" fmla="*/ 8602 w 10000"/>
                    <a:gd name="connsiteY0" fmla="*/ 5624 h 10006"/>
                    <a:gd name="connsiteX1" fmla="*/ 8602 w 10000"/>
                    <a:gd name="connsiteY1" fmla="*/ 5624 h 10006"/>
                    <a:gd name="connsiteX2" fmla="*/ 1397 w 10000"/>
                    <a:gd name="connsiteY2" fmla="*/ 5624 h 10006"/>
                    <a:gd name="connsiteX3" fmla="*/ 499 w 10000"/>
                    <a:gd name="connsiteY3" fmla="*/ 6339 h 10006"/>
                    <a:gd name="connsiteX4" fmla="*/ 499 w 10000"/>
                    <a:gd name="connsiteY4" fmla="*/ 8578 h 10006"/>
                    <a:gd name="connsiteX5" fmla="*/ 1397 w 10000"/>
                    <a:gd name="connsiteY5" fmla="*/ 9292 h 10006"/>
                    <a:gd name="connsiteX6" fmla="*/ 8602 w 10000"/>
                    <a:gd name="connsiteY6" fmla="*/ 9292 h 10006"/>
                    <a:gd name="connsiteX7" fmla="*/ 9501 w 10000"/>
                    <a:gd name="connsiteY7" fmla="*/ 8578 h 10006"/>
                    <a:gd name="connsiteX8" fmla="*/ 9501 w 10000"/>
                    <a:gd name="connsiteY8" fmla="*/ 6339 h 10006"/>
                    <a:gd name="connsiteX9" fmla="*/ 8602 w 10000"/>
                    <a:gd name="connsiteY9" fmla="*/ 5624 h 10006"/>
                    <a:gd name="connsiteX10" fmla="*/ 3435 w 10000"/>
                    <a:gd name="connsiteY10" fmla="*/ 7169 h 10006"/>
                    <a:gd name="connsiteX11" fmla="*/ 3435 w 10000"/>
                    <a:gd name="connsiteY11" fmla="*/ 7169 h 10006"/>
                    <a:gd name="connsiteX12" fmla="*/ 2245 w 10000"/>
                    <a:gd name="connsiteY12" fmla="*/ 7169 h 10006"/>
                    <a:gd name="connsiteX13" fmla="*/ 2052 w 10000"/>
                    <a:gd name="connsiteY13" fmla="*/ 6956 h 10006"/>
                    <a:gd name="connsiteX14" fmla="*/ 2245 w 10000"/>
                    <a:gd name="connsiteY14" fmla="*/ 6802 h 10006"/>
                    <a:gd name="connsiteX15" fmla="*/ 3435 w 10000"/>
                    <a:gd name="connsiteY15" fmla="*/ 6802 h 10006"/>
                    <a:gd name="connsiteX16" fmla="*/ 3653 w 10000"/>
                    <a:gd name="connsiteY16" fmla="*/ 6956 h 10006"/>
                    <a:gd name="connsiteX17" fmla="*/ 3435 w 10000"/>
                    <a:gd name="connsiteY17" fmla="*/ 7169 h 10006"/>
                    <a:gd name="connsiteX18" fmla="*/ 5569 w 10000"/>
                    <a:gd name="connsiteY18" fmla="*/ 7169 h 10006"/>
                    <a:gd name="connsiteX19" fmla="*/ 5569 w 10000"/>
                    <a:gd name="connsiteY19" fmla="*/ 7169 h 10006"/>
                    <a:gd name="connsiteX20" fmla="*/ 4405 w 10000"/>
                    <a:gd name="connsiteY20" fmla="*/ 7169 h 10006"/>
                    <a:gd name="connsiteX21" fmla="*/ 4162 w 10000"/>
                    <a:gd name="connsiteY21" fmla="*/ 6956 h 10006"/>
                    <a:gd name="connsiteX22" fmla="*/ 4405 w 10000"/>
                    <a:gd name="connsiteY22" fmla="*/ 6802 h 10006"/>
                    <a:gd name="connsiteX23" fmla="*/ 5569 w 10000"/>
                    <a:gd name="connsiteY23" fmla="*/ 6802 h 10006"/>
                    <a:gd name="connsiteX24" fmla="*/ 5812 w 10000"/>
                    <a:gd name="connsiteY24" fmla="*/ 6956 h 10006"/>
                    <a:gd name="connsiteX25" fmla="*/ 5569 w 10000"/>
                    <a:gd name="connsiteY25" fmla="*/ 7169 h 10006"/>
                    <a:gd name="connsiteX26" fmla="*/ 7779 w 10000"/>
                    <a:gd name="connsiteY26" fmla="*/ 7169 h 10006"/>
                    <a:gd name="connsiteX27" fmla="*/ 7779 w 10000"/>
                    <a:gd name="connsiteY27" fmla="*/ 7169 h 10006"/>
                    <a:gd name="connsiteX28" fmla="*/ 6588 w 10000"/>
                    <a:gd name="connsiteY28" fmla="*/ 7169 h 10006"/>
                    <a:gd name="connsiteX29" fmla="*/ 6395 w 10000"/>
                    <a:gd name="connsiteY29" fmla="*/ 6956 h 10006"/>
                    <a:gd name="connsiteX30" fmla="*/ 6588 w 10000"/>
                    <a:gd name="connsiteY30" fmla="*/ 6802 h 10006"/>
                    <a:gd name="connsiteX31" fmla="*/ 7779 w 10000"/>
                    <a:gd name="connsiteY31" fmla="*/ 6802 h 10006"/>
                    <a:gd name="connsiteX32" fmla="*/ 7995 w 10000"/>
                    <a:gd name="connsiteY32" fmla="*/ 6956 h 10006"/>
                    <a:gd name="connsiteX33" fmla="*/ 7779 w 10000"/>
                    <a:gd name="connsiteY33" fmla="*/ 7169 h 10006"/>
                    <a:gd name="connsiteX34" fmla="*/ 8602 w 10000"/>
                    <a:gd name="connsiteY34" fmla="*/ 1608 h 10006"/>
                    <a:gd name="connsiteX35" fmla="*/ 8602 w 10000"/>
                    <a:gd name="connsiteY35" fmla="*/ 1608 h 10006"/>
                    <a:gd name="connsiteX36" fmla="*/ 1397 w 10000"/>
                    <a:gd name="connsiteY36" fmla="*/ 1608 h 10006"/>
                    <a:gd name="connsiteX37" fmla="*/ 499 w 10000"/>
                    <a:gd name="connsiteY37" fmla="*/ 2303 h 10006"/>
                    <a:gd name="connsiteX38" fmla="*/ 499 w 10000"/>
                    <a:gd name="connsiteY38" fmla="*/ 4563 h 10006"/>
                    <a:gd name="connsiteX39" fmla="*/ 1397 w 10000"/>
                    <a:gd name="connsiteY39" fmla="*/ 5258 h 10006"/>
                    <a:gd name="connsiteX40" fmla="*/ 8602 w 10000"/>
                    <a:gd name="connsiteY40" fmla="*/ 5258 h 10006"/>
                    <a:gd name="connsiteX41" fmla="*/ 9501 w 10000"/>
                    <a:gd name="connsiteY41" fmla="*/ 4563 h 10006"/>
                    <a:gd name="connsiteX42" fmla="*/ 9501 w 10000"/>
                    <a:gd name="connsiteY42" fmla="*/ 2303 h 10006"/>
                    <a:gd name="connsiteX43" fmla="*/ 8602 w 10000"/>
                    <a:gd name="connsiteY43" fmla="*/ 1608 h 10006"/>
                    <a:gd name="connsiteX44" fmla="*/ 5569 w 10000"/>
                    <a:gd name="connsiteY44" fmla="*/ 3790 h 10006"/>
                    <a:gd name="connsiteX45" fmla="*/ 5569 w 10000"/>
                    <a:gd name="connsiteY45" fmla="*/ 3790 h 10006"/>
                    <a:gd name="connsiteX46" fmla="*/ 4430 w 10000"/>
                    <a:gd name="connsiteY46" fmla="*/ 3790 h 10006"/>
                    <a:gd name="connsiteX47" fmla="*/ 4211 w 10000"/>
                    <a:gd name="connsiteY47" fmla="*/ 3617 h 10006"/>
                    <a:gd name="connsiteX48" fmla="*/ 4430 w 10000"/>
                    <a:gd name="connsiteY48" fmla="*/ 3423 h 10006"/>
                    <a:gd name="connsiteX49" fmla="*/ 5569 w 10000"/>
                    <a:gd name="connsiteY49" fmla="*/ 3423 h 10006"/>
                    <a:gd name="connsiteX50" fmla="*/ 5812 w 10000"/>
                    <a:gd name="connsiteY50" fmla="*/ 3617 h 10006"/>
                    <a:gd name="connsiteX51" fmla="*/ 5569 w 10000"/>
                    <a:gd name="connsiteY51" fmla="*/ 3790 h 10006"/>
                    <a:gd name="connsiteX52" fmla="*/ 7779 w 10000"/>
                    <a:gd name="connsiteY52" fmla="*/ 3790 h 10006"/>
                    <a:gd name="connsiteX53" fmla="*/ 7779 w 10000"/>
                    <a:gd name="connsiteY53" fmla="*/ 3790 h 10006"/>
                    <a:gd name="connsiteX54" fmla="*/ 6612 w 10000"/>
                    <a:gd name="connsiteY54" fmla="*/ 3790 h 10006"/>
                    <a:gd name="connsiteX55" fmla="*/ 6395 w 10000"/>
                    <a:gd name="connsiteY55" fmla="*/ 3617 h 10006"/>
                    <a:gd name="connsiteX56" fmla="*/ 6612 w 10000"/>
                    <a:gd name="connsiteY56" fmla="*/ 3423 h 10006"/>
                    <a:gd name="connsiteX57" fmla="*/ 7779 w 10000"/>
                    <a:gd name="connsiteY57" fmla="*/ 3423 h 10006"/>
                    <a:gd name="connsiteX58" fmla="*/ 7995 w 10000"/>
                    <a:gd name="connsiteY58" fmla="*/ 3617 h 10006"/>
                    <a:gd name="connsiteX59" fmla="*/ 7779 w 10000"/>
                    <a:gd name="connsiteY59" fmla="*/ 3790 h 10006"/>
                    <a:gd name="connsiteX60" fmla="*/ 9501 w 10000"/>
                    <a:gd name="connsiteY60" fmla="*/ 586 h 10006"/>
                    <a:gd name="connsiteX61" fmla="*/ 499 w 10000"/>
                    <a:gd name="connsiteY61" fmla="*/ 586 h 10006"/>
                    <a:gd name="connsiteX62" fmla="*/ 1397 w 10000"/>
                    <a:gd name="connsiteY62" fmla="*/ 1300 h 10006"/>
                    <a:gd name="connsiteX63" fmla="*/ 8602 w 10000"/>
                    <a:gd name="connsiteY63" fmla="*/ 1300 h 10006"/>
                    <a:gd name="connsiteX64" fmla="*/ 9501 w 10000"/>
                    <a:gd name="connsiteY64" fmla="*/ 586 h 10006"/>
                    <a:gd name="connsiteX65" fmla="*/ 7779 w 10000"/>
                    <a:gd name="connsiteY65" fmla="*/ 392 h 10006"/>
                    <a:gd name="connsiteX66" fmla="*/ 7779 w 10000"/>
                    <a:gd name="connsiteY66" fmla="*/ 392 h 10006"/>
                    <a:gd name="connsiteX67" fmla="*/ 6612 w 10000"/>
                    <a:gd name="connsiteY67" fmla="*/ 392 h 10006"/>
                    <a:gd name="connsiteX68" fmla="*/ 7779 w 10000"/>
                    <a:gd name="connsiteY68" fmla="*/ 6 h 10006"/>
                    <a:gd name="connsiteX69" fmla="*/ 7995 w 10000"/>
                    <a:gd name="connsiteY69" fmla="*/ 180 h 10006"/>
                    <a:gd name="connsiteX70" fmla="*/ 7779 w 10000"/>
                    <a:gd name="connsiteY70" fmla="*/ 392 h 10006"/>
                    <a:gd name="connsiteX71" fmla="*/ 7995 w 10000"/>
                    <a:gd name="connsiteY71" fmla="*/ 9815 h 10006"/>
                    <a:gd name="connsiteX72" fmla="*/ 7995 w 10000"/>
                    <a:gd name="connsiteY72" fmla="*/ 9815 h 10006"/>
                    <a:gd name="connsiteX73" fmla="*/ 7779 w 10000"/>
                    <a:gd name="connsiteY73" fmla="*/ 10006 h 10006"/>
                    <a:gd name="connsiteX74" fmla="*/ 6612 w 10000"/>
                    <a:gd name="connsiteY74" fmla="*/ 10006 h 10006"/>
                    <a:gd name="connsiteX75" fmla="*/ 6395 w 10000"/>
                    <a:gd name="connsiteY75" fmla="*/ 9815 h 10006"/>
                    <a:gd name="connsiteX76" fmla="*/ 6612 w 10000"/>
                    <a:gd name="connsiteY76" fmla="*/ 9640 h 10006"/>
                    <a:gd name="connsiteX77" fmla="*/ 7779 w 10000"/>
                    <a:gd name="connsiteY77" fmla="*/ 9640 h 10006"/>
                    <a:gd name="connsiteX78" fmla="*/ 7995 w 10000"/>
                    <a:gd name="connsiteY78" fmla="*/ 9815 h 10006"/>
                    <a:gd name="connsiteX79" fmla="*/ 3653 w 10000"/>
                    <a:gd name="connsiteY79" fmla="*/ 9815 h 10006"/>
                    <a:gd name="connsiteX80" fmla="*/ 3653 w 10000"/>
                    <a:gd name="connsiteY80" fmla="*/ 9815 h 10006"/>
                    <a:gd name="connsiteX81" fmla="*/ 3435 w 10000"/>
                    <a:gd name="connsiteY81" fmla="*/ 10006 h 10006"/>
                    <a:gd name="connsiteX82" fmla="*/ 2269 w 10000"/>
                    <a:gd name="connsiteY82" fmla="*/ 10006 h 10006"/>
                    <a:gd name="connsiteX83" fmla="*/ 2052 w 10000"/>
                    <a:gd name="connsiteY83" fmla="*/ 9815 h 10006"/>
                    <a:gd name="connsiteX84" fmla="*/ 2269 w 10000"/>
                    <a:gd name="connsiteY84" fmla="*/ 9640 h 10006"/>
                    <a:gd name="connsiteX85" fmla="*/ 3435 w 10000"/>
                    <a:gd name="connsiteY85" fmla="*/ 9640 h 10006"/>
                    <a:gd name="connsiteX86" fmla="*/ 3653 w 10000"/>
                    <a:gd name="connsiteY86" fmla="*/ 9815 h 10006"/>
                    <a:gd name="connsiteX0" fmla="*/ 8602 w 10000"/>
                    <a:gd name="connsiteY0" fmla="*/ 5624 h 10006"/>
                    <a:gd name="connsiteX1" fmla="*/ 8602 w 10000"/>
                    <a:gd name="connsiteY1" fmla="*/ 5624 h 10006"/>
                    <a:gd name="connsiteX2" fmla="*/ 1397 w 10000"/>
                    <a:gd name="connsiteY2" fmla="*/ 5624 h 10006"/>
                    <a:gd name="connsiteX3" fmla="*/ 499 w 10000"/>
                    <a:gd name="connsiteY3" fmla="*/ 6339 h 10006"/>
                    <a:gd name="connsiteX4" fmla="*/ 499 w 10000"/>
                    <a:gd name="connsiteY4" fmla="*/ 8578 h 10006"/>
                    <a:gd name="connsiteX5" fmla="*/ 1397 w 10000"/>
                    <a:gd name="connsiteY5" fmla="*/ 9292 h 10006"/>
                    <a:gd name="connsiteX6" fmla="*/ 8602 w 10000"/>
                    <a:gd name="connsiteY6" fmla="*/ 9292 h 10006"/>
                    <a:gd name="connsiteX7" fmla="*/ 9501 w 10000"/>
                    <a:gd name="connsiteY7" fmla="*/ 8578 h 10006"/>
                    <a:gd name="connsiteX8" fmla="*/ 9501 w 10000"/>
                    <a:gd name="connsiteY8" fmla="*/ 6339 h 10006"/>
                    <a:gd name="connsiteX9" fmla="*/ 8602 w 10000"/>
                    <a:gd name="connsiteY9" fmla="*/ 5624 h 10006"/>
                    <a:gd name="connsiteX10" fmla="*/ 3435 w 10000"/>
                    <a:gd name="connsiteY10" fmla="*/ 7169 h 10006"/>
                    <a:gd name="connsiteX11" fmla="*/ 3435 w 10000"/>
                    <a:gd name="connsiteY11" fmla="*/ 7169 h 10006"/>
                    <a:gd name="connsiteX12" fmla="*/ 2245 w 10000"/>
                    <a:gd name="connsiteY12" fmla="*/ 7169 h 10006"/>
                    <a:gd name="connsiteX13" fmla="*/ 2052 w 10000"/>
                    <a:gd name="connsiteY13" fmla="*/ 6956 h 10006"/>
                    <a:gd name="connsiteX14" fmla="*/ 2245 w 10000"/>
                    <a:gd name="connsiteY14" fmla="*/ 6802 h 10006"/>
                    <a:gd name="connsiteX15" fmla="*/ 3435 w 10000"/>
                    <a:gd name="connsiteY15" fmla="*/ 6802 h 10006"/>
                    <a:gd name="connsiteX16" fmla="*/ 3653 w 10000"/>
                    <a:gd name="connsiteY16" fmla="*/ 6956 h 10006"/>
                    <a:gd name="connsiteX17" fmla="*/ 3435 w 10000"/>
                    <a:gd name="connsiteY17" fmla="*/ 7169 h 10006"/>
                    <a:gd name="connsiteX18" fmla="*/ 5569 w 10000"/>
                    <a:gd name="connsiteY18" fmla="*/ 7169 h 10006"/>
                    <a:gd name="connsiteX19" fmla="*/ 5569 w 10000"/>
                    <a:gd name="connsiteY19" fmla="*/ 7169 h 10006"/>
                    <a:gd name="connsiteX20" fmla="*/ 4405 w 10000"/>
                    <a:gd name="connsiteY20" fmla="*/ 7169 h 10006"/>
                    <a:gd name="connsiteX21" fmla="*/ 4162 w 10000"/>
                    <a:gd name="connsiteY21" fmla="*/ 6956 h 10006"/>
                    <a:gd name="connsiteX22" fmla="*/ 4405 w 10000"/>
                    <a:gd name="connsiteY22" fmla="*/ 6802 h 10006"/>
                    <a:gd name="connsiteX23" fmla="*/ 5569 w 10000"/>
                    <a:gd name="connsiteY23" fmla="*/ 6802 h 10006"/>
                    <a:gd name="connsiteX24" fmla="*/ 5812 w 10000"/>
                    <a:gd name="connsiteY24" fmla="*/ 6956 h 10006"/>
                    <a:gd name="connsiteX25" fmla="*/ 5569 w 10000"/>
                    <a:gd name="connsiteY25" fmla="*/ 7169 h 10006"/>
                    <a:gd name="connsiteX26" fmla="*/ 7779 w 10000"/>
                    <a:gd name="connsiteY26" fmla="*/ 7169 h 10006"/>
                    <a:gd name="connsiteX27" fmla="*/ 7779 w 10000"/>
                    <a:gd name="connsiteY27" fmla="*/ 7169 h 10006"/>
                    <a:gd name="connsiteX28" fmla="*/ 6588 w 10000"/>
                    <a:gd name="connsiteY28" fmla="*/ 7169 h 10006"/>
                    <a:gd name="connsiteX29" fmla="*/ 6395 w 10000"/>
                    <a:gd name="connsiteY29" fmla="*/ 6956 h 10006"/>
                    <a:gd name="connsiteX30" fmla="*/ 6588 w 10000"/>
                    <a:gd name="connsiteY30" fmla="*/ 6802 h 10006"/>
                    <a:gd name="connsiteX31" fmla="*/ 7779 w 10000"/>
                    <a:gd name="connsiteY31" fmla="*/ 6802 h 10006"/>
                    <a:gd name="connsiteX32" fmla="*/ 7995 w 10000"/>
                    <a:gd name="connsiteY32" fmla="*/ 6956 h 10006"/>
                    <a:gd name="connsiteX33" fmla="*/ 7779 w 10000"/>
                    <a:gd name="connsiteY33" fmla="*/ 7169 h 10006"/>
                    <a:gd name="connsiteX34" fmla="*/ 8602 w 10000"/>
                    <a:gd name="connsiteY34" fmla="*/ 1608 h 10006"/>
                    <a:gd name="connsiteX35" fmla="*/ 8602 w 10000"/>
                    <a:gd name="connsiteY35" fmla="*/ 1608 h 10006"/>
                    <a:gd name="connsiteX36" fmla="*/ 1397 w 10000"/>
                    <a:gd name="connsiteY36" fmla="*/ 1608 h 10006"/>
                    <a:gd name="connsiteX37" fmla="*/ 499 w 10000"/>
                    <a:gd name="connsiteY37" fmla="*/ 2303 h 10006"/>
                    <a:gd name="connsiteX38" fmla="*/ 499 w 10000"/>
                    <a:gd name="connsiteY38" fmla="*/ 4563 h 10006"/>
                    <a:gd name="connsiteX39" fmla="*/ 1397 w 10000"/>
                    <a:gd name="connsiteY39" fmla="*/ 5258 h 10006"/>
                    <a:gd name="connsiteX40" fmla="*/ 8602 w 10000"/>
                    <a:gd name="connsiteY40" fmla="*/ 5258 h 10006"/>
                    <a:gd name="connsiteX41" fmla="*/ 9501 w 10000"/>
                    <a:gd name="connsiteY41" fmla="*/ 4563 h 10006"/>
                    <a:gd name="connsiteX42" fmla="*/ 9501 w 10000"/>
                    <a:gd name="connsiteY42" fmla="*/ 2303 h 10006"/>
                    <a:gd name="connsiteX43" fmla="*/ 8602 w 10000"/>
                    <a:gd name="connsiteY43" fmla="*/ 1608 h 10006"/>
                    <a:gd name="connsiteX44" fmla="*/ 5569 w 10000"/>
                    <a:gd name="connsiteY44" fmla="*/ 3790 h 10006"/>
                    <a:gd name="connsiteX45" fmla="*/ 5569 w 10000"/>
                    <a:gd name="connsiteY45" fmla="*/ 3790 h 10006"/>
                    <a:gd name="connsiteX46" fmla="*/ 4430 w 10000"/>
                    <a:gd name="connsiteY46" fmla="*/ 3790 h 10006"/>
                    <a:gd name="connsiteX47" fmla="*/ 4211 w 10000"/>
                    <a:gd name="connsiteY47" fmla="*/ 3617 h 10006"/>
                    <a:gd name="connsiteX48" fmla="*/ 4430 w 10000"/>
                    <a:gd name="connsiteY48" fmla="*/ 3423 h 10006"/>
                    <a:gd name="connsiteX49" fmla="*/ 5569 w 10000"/>
                    <a:gd name="connsiteY49" fmla="*/ 3423 h 10006"/>
                    <a:gd name="connsiteX50" fmla="*/ 5812 w 10000"/>
                    <a:gd name="connsiteY50" fmla="*/ 3617 h 10006"/>
                    <a:gd name="connsiteX51" fmla="*/ 5569 w 10000"/>
                    <a:gd name="connsiteY51" fmla="*/ 3790 h 10006"/>
                    <a:gd name="connsiteX52" fmla="*/ 7779 w 10000"/>
                    <a:gd name="connsiteY52" fmla="*/ 3790 h 10006"/>
                    <a:gd name="connsiteX53" fmla="*/ 7779 w 10000"/>
                    <a:gd name="connsiteY53" fmla="*/ 3790 h 10006"/>
                    <a:gd name="connsiteX54" fmla="*/ 6612 w 10000"/>
                    <a:gd name="connsiteY54" fmla="*/ 3790 h 10006"/>
                    <a:gd name="connsiteX55" fmla="*/ 6395 w 10000"/>
                    <a:gd name="connsiteY55" fmla="*/ 3617 h 10006"/>
                    <a:gd name="connsiteX56" fmla="*/ 6612 w 10000"/>
                    <a:gd name="connsiteY56" fmla="*/ 3423 h 10006"/>
                    <a:gd name="connsiteX57" fmla="*/ 7779 w 10000"/>
                    <a:gd name="connsiteY57" fmla="*/ 3423 h 10006"/>
                    <a:gd name="connsiteX58" fmla="*/ 7995 w 10000"/>
                    <a:gd name="connsiteY58" fmla="*/ 3617 h 10006"/>
                    <a:gd name="connsiteX59" fmla="*/ 7779 w 10000"/>
                    <a:gd name="connsiteY59" fmla="*/ 3790 h 10006"/>
                    <a:gd name="connsiteX60" fmla="*/ 9501 w 10000"/>
                    <a:gd name="connsiteY60" fmla="*/ 586 h 10006"/>
                    <a:gd name="connsiteX61" fmla="*/ 499 w 10000"/>
                    <a:gd name="connsiteY61" fmla="*/ 586 h 10006"/>
                    <a:gd name="connsiteX62" fmla="*/ 1397 w 10000"/>
                    <a:gd name="connsiteY62" fmla="*/ 1300 h 10006"/>
                    <a:gd name="connsiteX63" fmla="*/ 8602 w 10000"/>
                    <a:gd name="connsiteY63" fmla="*/ 1300 h 10006"/>
                    <a:gd name="connsiteX64" fmla="*/ 9501 w 10000"/>
                    <a:gd name="connsiteY64" fmla="*/ 586 h 10006"/>
                    <a:gd name="connsiteX65" fmla="*/ 7779 w 10000"/>
                    <a:gd name="connsiteY65" fmla="*/ 392 h 10006"/>
                    <a:gd name="connsiteX66" fmla="*/ 7779 w 10000"/>
                    <a:gd name="connsiteY66" fmla="*/ 392 h 10006"/>
                    <a:gd name="connsiteX67" fmla="*/ 7779 w 10000"/>
                    <a:gd name="connsiteY67" fmla="*/ 6 h 10006"/>
                    <a:gd name="connsiteX68" fmla="*/ 7995 w 10000"/>
                    <a:gd name="connsiteY68" fmla="*/ 180 h 10006"/>
                    <a:gd name="connsiteX69" fmla="*/ 7779 w 10000"/>
                    <a:gd name="connsiteY69" fmla="*/ 392 h 10006"/>
                    <a:gd name="connsiteX70" fmla="*/ 7995 w 10000"/>
                    <a:gd name="connsiteY70" fmla="*/ 9815 h 10006"/>
                    <a:gd name="connsiteX71" fmla="*/ 7995 w 10000"/>
                    <a:gd name="connsiteY71" fmla="*/ 9815 h 10006"/>
                    <a:gd name="connsiteX72" fmla="*/ 7779 w 10000"/>
                    <a:gd name="connsiteY72" fmla="*/ 10006 h 10006"/>
                    <a:gd name="connsiteX73" fmla="*/ 6612 w 10000"/>
                    <a:gd name="connsiteY73" fmla="*/ 10006 h 10006"/>
                    <a:gd name="connsiteX74" fmla="*/ 6395 w 10000"/>
                    <a:gd name="connsiteY74" fmla="*/ 9815 h 10006"/>
                    <a:gd name="connsiteX75" fmla="*/ 6612 w 10000"/>
                    <a:gd name="connsiteY75" fmla="*/ 9640 h 10006"/>
                    <a:gd name="connsiteX76" fmla="*/ 7779 w 10000"/>
                    <a:gd name="connsiteY76" fmla="*/ 9640 h 10006"/>
                    <a:gd name="connsiteX77" fmla="*/ 7995 w 10000"/>
                    <a:gd name="connsiteY77" fmla="*/ 9815 h 10006"/>
                    <a:gd name="connsiteX78" fmla="*/ 3653 w 10000"/>
                    <a:gd name="connsiteY78" fmla="*/ 9815 h 10006"/>
                    <a:gd name="connsiteX79" fmla="*/ 3653 w 10000"/>
                    <a:gd name="connsiteY79" fmla="*/ 9815 h 10006"/>
                    <a:gd name="connsiteX80" fmla="*/ 3435 w 10000"/>
                    <a:gd name="connsiteY80" fmla="*/ 10006 h 10006"/>
                    <a:gd name="connsiteX81" fmla="*/ 2269 w 10000"/>
                    <a:gd name="connsiteY81" fmla="*/ 10006 h 10006"/>
                    <a:gd name="connsiteX82" fmla="*/ 2052 w 10000"/>
                    <a:gd name="connsiteY82" fmla="*/ 9815 h 10006"/>
                    <a:gd name="connsiteX83" fmla="*/ 2269 w 10000"/>
                    <a:gd name="connsiteY83" fmla="*/ 9640 h 10006"/>
                    <a:gd name="connsiteX84" fmla="*/ 3435 w 10000"/>
                    <a:gd name="connsiteY84" fmla="*/ 9640 h 10006"/>
                    <a:gd name="connsiteX85" fmla="*/ 3653 w 10000"/>
                    <a:gd name="connsiteY85" fmla="*/ 9815 h 10006"/>
                    <a:gd name="connsiteX0" fmla="*/ 8602 w 10000"/>
                    <a:gd name="connsiteY0" fmla="*/ 5618 h 10000"/>
                    <a:gd name="connsiteX1" fmla="*/ 8602 w 10000"/>
                    <a:gd name="connsiteY1" fmla="*/ 5618 h 10000"/>
                    <a:gd name="connsiteX2" fmla="*/ 1397 w 10000"/>
                    <a:gd name="connsiteY2" fmla="*/ 5618 h 10000"/>
                    <a:gd name="connsiteX3" fmla="*/ 499 w 10000"/>
                    <a:gd name="connsiteY3" fmla="*/ 6333 h 10000"/>
                    <a:gd name="connsiteX4" fmla="*/ 499 w 10000"/>
                    <a:gd name="connsiteY4" fmla="*/ 8572 h 10000"/>
                    <a:gd name="connsiteX5" fmla="*/ 1397 w 10000"/>
                    <a:gd name="connsiteY5" fmla="*/ 9286 h 10000"/>
                    <a:gd name="connsiteX6" fmla="*/ 8602 w 10000"/>
                    <a:gd name="connsiteY6" fmla="*/ 9286 h 10000"/>
                    <a:gd name="connsiteX7" fmla="*/ 9501 w 10000"/>
                    <a:gd name="connsiteY7" fmla="*/ 8572 h 10000"/>
                    <a:gd name="connsiteX8" fmla="*/ 9501 w 10000"/>
                    <a:gd name="connsiteY8" fmla="*/ 6333 h 10000"/>
                    <a:gd name="connsiteX9" fmla="*/ 8602 w 10000"/>
                    <a:gd name="connsiteY9" fmla="*/ 5618 h 10000"/>
                    <a:gd name="connsiteX10" fmla="*/ 3435 w 10000"/>
                    <a:gd name="connsiteY10" fmla="*/ 7163 h 10000"/>
                    <a:gd name="connsiteX11" fmla="*/ 3435 w 10000"/>
                    <a:gd name="connsiteY11" fmla="*/ 7163 h 10000"/>
                    <a:gd name="connsiteX12" fmla="*/ 2245 w 10000"/>
                    <a:gd name="connsiteY12" fmla="*/ 7163 h 10000"/>
                    <a:gd name="connsiteX13" fmla="*/ 2052 w 10000"/>
                    <a:gd name="connsiteY13" fmla="*/ 6950 h 10000"/>
                    <a:gd name="connsiteX14" fmla="*/ 2245 w 10000"/>
                    <a:gd name="connsiteY14" fmla="*/ 6796 h 10000"/>
                    <a:gd name="connsiteX15" fmla="*/ 3435 w 10000"/>
                    <a:gd name="connsiteY15" fmla="*/ 6796 h 10000"/>
                    <a:gd name="connsiteX16" fmla="*/ 3653 w 10000"/>
                    <a:gd name="connsiteY16" fmla="*/ 6950 h 10000"/>
                    <a:gd name="connsiteX17" fmla="*/ 3435 w 10000"/>
                    <a:gd name="connsiteY17" fmla="*/ 7163 h 10000"/>
                    <a:gd name="connsiteX18" fmla="*/ 5569 w 10000"/>
                    <a:gd name="connsiteY18" fmla="*/ 7163 h 10000"/>
                    <a:gd name="connsiteX19" fmla="*/ 5569 w 10000"/>
                    <a:gd name="connsiteY19" fmla="*/ 7163 h 10000"/>
                    <a:gd name="connsiteX20" fmla="*/ 4405 w 10000"/>
                    <a:gd name="connsiteY20" fmla="*/ 7163 h 10000"/>
                    <a:gd name="connsiteX21" fmla="*/ 4162 w 10000"/>
                    <a:gd name="connsiteY21" fmla="*/ 6950 h 10000"/>
                    <a:gd name="connsiteX22" fmla="*/ 4405 w 10000"/>
                    <a:gd name="connsiteY22" fmla="*/ 6796 h 10000"/>
                    <a:gd name="connsiteX23" fmla="*/ 5569 w 10000"/>
                    <a:gd name="connsiteY23" fmla="*/ 6796 h 10000"/>
                    <a:gd name="connsiteX24" fmla="*/ 5812 w 10000"/>
                    <a:gd name="connsiteY24" fmla="*/ 6950 h 10000"/>
                    <a:gd name="connsiteX25" fmla="*/ 5569 w 10000"/>
                    <a:gd name="connsiteY25" fmla="*/ 7163 h 10000"/>
                    <a:gd name="connsiteX26" fmla="*/ 7779 w 10000"/>
                    <a:gd name="connsiteY26" fmla="*/ 7163 h 10000"/>
                    <a:gd name="connsiteX27" fmla="*/ 7779 w 10000"/>
                    <a:gd name="connsiteY27" fmla="*/ 7163 h 10000"/>
                    <a:gd name="connsiteX28" fmla="*/ 6588 w 10000"/>
                    <a:gd name="connsiteY28" fmla="*/ 7163 h 10000"/>
                    <a:gd name="connsiteX29" fmla="*/ 6395 w 10000"/>
                    <a:gd name="connsiteY29" fmla="*/ 6950 h 10000"/>
                    <a:gd name="connsiteX30" fmla="*/ 6588 w 10000"/>
                    <a:gd name="connsiteY30" fmla="*/ 6796 h 10000"/>
                    <a:gd name="connsiteX31" fmla="*/ 7779 w 10000"/>
                    <a:gd name="connsiteY31" fmla="*/ 6796 h 10000"/>
                    <a:gd name="connsiteX32" fmla="*/ 7995 w 10000"/>
                    <a:gd name="connsiteY32" fmla="*/ 6950 h 10000"/>
                    <a:gd name="connsiteX33" fmla="*/ 7779 w 10000"/>
                    <a:gd name="connsiteY33" fmla="*/ 7163 h 10000"/>
                    <a:gd name="connsiteX34" fmla="*/ 8602 w 10000"/>
                    <a:gd name="connsiteY34" fmla="*/ 1602 h 10000"/>
                    <a:gd name="connsiteX35" fmla="*/ 8602 w 10000"/>
                    <a:gd name="connsiteY35" fmla="*/ 1602 h 10000"/>
                    <a:gd name="connsiteX36" fmla="*/ 1397 w 10000"/>
                    <a:gd name="connsiteY36" fmla="*/ 1602 h 10000"/>
                    <a:gd name="connsiteX37" fmla="*/ 499 w 10000"/>
                    <a:gd name="connsiteY37" fmla="*/ 2297 h 10000"/>
                    <a:gd name="connsiteX38" fmla="*/ 499 w 10000"/>
                    <a:gd name="connsiteY38" fmla="*/ 4557 h 10000"/>
                    <a:gd name="connsiteX39" fmla="*/ 1397 w 10000"/>
                    <a:gd name="connsiteY39" fmla="*/ 5252 h 10000"/>
                    <a:gd name="connsiteX40" fmla="*/ 8602 w 10000"/>
                    <a:gd name="connsiteY40" fmla="*/ 5252 h 10000"/>
                    <a:gd name="connsiteX41" fmla="*/ 9501 w 10000"/>
                    <a:gd name="connsiteY41" fmla="*/ 4557 h 10000"/>
                    <a:gd name="connsiteX42" fmla="*/ 9501 w 10000"/>
                    <a:gd name="connsiteY42" fmla="*/ 2297 h 10000"/>
                    <a:gd name="connsiteX43" fmla="*/ 8602 w 10000"/>
                    <a:gd name="connsiteY43" fmla="*/ 1602 h 10000"/>
                    <a:gd name="connsiteX44" fmla="*/ 5569 w 10000"/>
                    <a:gd name="connsiteY44" fmla="*/ 3784 h 10000"/>
                    <a:gd name="connsiteX45" fmla="*/ 5569 w 10000"/>
                    <a:gd name="connsiteY45" fmla="*/ 3784 h 10000"/>
                    <a:gd name="connsiteX46" fmla="*/ 4430 w 10000"/>
                    <a:gd name="connsiteY46" fmla="*/ 3784 h 10000"/>
                    <a:gd name="connsiteX47" fmla="*/ 4211 w 10000"/>
                    <a:gd name="connsiteY47" fmla="*/ 3611 h 10000"/>
                    <a:gd name="connsiteX48" fmla="*/ 4430 w 10000"/>
                    <a:gd name="connsiteY48" fmla="*/ 3417 h 10000"/>
                    <a:gd name="connsiteX49" fmla="*/ 5569 w 10000"/>
                    <a:gd name="connsiteY49" fmla="*/ 3417 h 10000"/>
                    <a:gd name="connsiteX50" fmla="*/ 5812 w 10000"/>
                    <a:gd name="connsiteY50" fmla="*/ 3611 h 10000"/>
                    <a:gd name="connsiteX51" fmla="*/ 5569 w 10000"/>
                    <a:gd name="connsiteY51" fmla="*/ 3784 h 10000"/>
                    <a:gd name="connsiteX52" fmla="*/ 7779 w 10000"/>
                    <a:gd name="connsiteY52" fmla="*/ 3784 h 10000"/>
                    <a:gd name="connsiteX53" fmla="*/ 7779 w 10000"/>
                    <a:gd name="connsiteY53" fmla="*/ 3784 h 10000"/>
                    <a:gd name="connsiteX54" fmla="*/ 6612 w 10000"/>
                    <a:gd name="connsiteY54" fmla="*/ 3784 h 10000"/>
                    <a:gd name="connsiteX55" fmla="*/ 6395 w 10000"/>
                    <a:gd name="connsiteY55" fmla="*/ 3611 h 10000"/>
                    <a:gd name="connsiteX56" fmla="*/ 6612 w 10000"/>
                    <a:gd name="connsiteY56" fmla="*/ 3417 h 10000"/>
                    <a:gd name="connsiteX57" fmla="*/ 7779 w 10000"/>
                    <a:gd name="connsiteY57" fmla="*/ 3417 h 10000"/>
                    <a:gd name="connsiteX58" fmla="*/ 7995 w 10000"/>
                    <a:gd name="connsiteY58" fmla="*/ 3611 h 10000"/>
                    <a:gd name="connsiteX59" fmla="*/ 7779 w 10000"/>
                    <a:gd name="connsiteY59" fmla="*/ 3784 h 10000"/>
                    <a:gd name="connsiteX60" fmla="*/ 9501 w 10000"/>
                    <a:gd name="connsiteY60" fmla="*/ 580 h 10000"/>
                    <a:gd name="connsiteX61" fmla="*/ 499 w 10000"/>
                    <a:gd name="connsiteY61" fmla="*/ 580 h 10000"/>
                    <a:gd name="connsiteX62" fmla="*/ 1397 w 10000"/>
                    <a:gd name="connsiteY62" fmla="*/ 1294 h 10000"/>
                    <a:gd name="connsiteX63" fmla="*/ 8602 w 10000"/>
                    <a:gd name="connsiteY63" fmla="*/ 1294 h 10000"/>
                    <a:gd name="connsiteX64" fmla="*/ 9501 w 10000"/>
                    <a:gd name="connsiteY64" fmla="*/ 580 h 10000"/>
                    <a:gd name="connsiteX65" fmla="*/ 7779 w 10000"/>
                    <a:gd name="connsiteY65" fmla="*/ 386 h 10000"/>
                    <a:gd name="connsiteX66" fmla="*/ 7779 w 10000"/>
                    <a:gd name="connsiteY66" fmla="*/ 386 h 10000"/>
                    <a:gd name="connsiteX67" fmla="*/ 7779 w 10000"/>
                    <a:gd name="connsiteY67" fmla="*/ 0 h 10000"/>
                    <a:gd name="connsiteX68" fmla="*/ 7779 w 10000"/>
                    <a:gd name="connsiteY68" fmla="*/ 386 h 10000"/>
                    <a:gd name="connsiteX69" fmla="*/ 7995 w 10000"/>
                    <a:gd name="connsiteY69" fmla="*/ 9809 h 10000"/>
                    <a:gd name="connsiteX70" fmla="*/ 7995 w 10000"/>
                    <a:gd name="connsiteY70" fmla="*/ 9809 h 10000"/>
                    <a:gd name="connsiteX71" fmla="*/ 7779 w 10000"/>
                    <a:gd name="connsiteY71" fmla="*/ 10000 h 10000"/>
                    <a:gd name="connsiteX72" fmla="*/ 6612 w 10000"/>
                    <a:gd name="connsiteY72" fmla="*/ 10000 h 10000"/>
                    <a:gd name="connsiteX73" fmla="*/ 6395 w 10000"/>
                    <a:gd name="connsiteY73" fmla="*/ 9809 h 10000"/>
                    <a:gd name="connsiteX74" fmla="*/ 6612 w 10000"/>
                    <a:gd name="connsiteY74" fmla="*/ 9634 h 10000"/>
                    <a:gd name="connsiteX75" fmla="*/ 7779 w 10000"/>
                    <a:gd name="connsiteY75" fmla="*/ 9634 h 10000"/>
                    <a:gd name="connsiteX76" fmla="*/ 7995 w 10000"/>
                    <a:gd name="connsiteY76" fmla="*/ 9809 h 10000"/>
                    <a:gd name="connsiteX77" fmla="*/ 3653 w 10000"/>
                    <a:gd name="connsiteY77" fmla="*/ 9809 h 10000"/>
                    <a:gd name="connsiteX78" fmla="*/ 3653 w 10000"/>
                    <a:gd name="connsiteY78" fmla="*/ 9809 h 10000"/>
                    <a:gd name="connsiteX79" fmla="*/ 3435 w 10000"/>
                    <a:gd name="connsiteY79" fmla="*/ 10000 h 10000"/>
                    <a:gd name="connsiteX80" fmla="*/ 2269 w 10000"/>
                    <a:gd name="connsiteY80" fmla="*/ 10000 h 10000"/>
                    <a:gd name="connsiteX81" fmla="*/ 2052 w 10000"/>
                    <a:gd name="connsiteY81" fmla="*/ 9809 h 10000"/>
                    <a:gd name="connsiteX82" fmla="*/ 2269 w 10000"/>
                    <a:gd name="connsiteY82" fmla="*/ 9634 h 10000"/>
                    <a:gd name="connsiteX83" fmla="*/ 3435 w 10000"/>
                    <a:gd name="connsiteY83" fmla="*/ 9634 h 10000"/>
                    <a:gd name="connsiteX84" fmla="*/ 3653 w 10000"/>
                    <a:gd name="connsiteY84" fmla="*/ 9809 h 10000"/>
                    <a:gd name="connsiteX0" fmla="*/ 8602 w 10000"/>
                    <a:gd name="connsiteY0" fmla="*/ 5232 h 9614"/>
                    <a:gd name="connsiteX1" fmla="*/ 8602 w 10000"/>
                    <a:gd name="connsiteY1" fmla="*/ 5232 h 9614"/>
                    <a:gd name="connsiteX2" fmla="*/ 1397 w 10000"/>
                    <a:gd name="connsiteY2" fmla="*/ 5232 h 9614"/>
                    <a:gd name="connsiteX3" fmla="*/ 499 w 10000"/>
                    <a:gd name="connsiteY3" fmla="*/ 5947 h 9614"/>
                    <a:gd name="connsiteX4" fmla="*/ 499 w 10000"/>
                    <a:gd name="connsiteY4" fmla="*/ 8186 h 9614"/>
                    <a:gd name="connsiteX5" fmla="*/ 1397 w 10000"/>
                    <a:gd name="connsiteY5" fmla="*/ 8900 h 9614"/>
                    <a:gd name="connsiteX6" fmla="*/ 8602 w 10000"/>
                    <a:gd name="connsiteY6" fmla="*/ 8900 h 9614"/>
                    <a:gd name="connsiteX7" fmla="*/ 9501 w 10000"/>
                    <a:gd name="connsiteY7" fmla="*/ 8186 h 9614"/>
                    <a:gd name="connsiteX8" fmla="*/ 9501 w 10000"/>
                    <a:gd name="connsiteY8" fmla="*/ 5947 h 9614"/>
                    <a:gd name="connsiteX9" fmla="*/ 8602 w 10000"/>
                    <a:gd name="connsiteY9" fmla="*/ 5232 h 9614"/>
                    <a:gd name="connsiteX10" fmla="*/ 3435 w 10000"/>
                    <a:gd name="connsiteY10" fmla="*/ 6777 h 9614"/>
                    <a:gd name="connsiteX11" fmla="*/ 3435 w 10000"/>
                    <a:gd name="connsiteY11" fmla="*/ 6777 h 9614"/>
                    <a:gd name="connsiteX12" fmla="*/ 2245 w 10000"/>
                    <a:gd name="connsiteY12" fmla="*/ 6777 h 9614"/>
                    <a:gd name="connsiteX13" fmla="*/ 2052 w 10000"/>
                    <a:gd name="connsiteY13" fmla="*/ 6564 h 9614"/>
                    <a:gd name="connsiteX14" fmla="*/ 2245 w 10000"/>
                    <a:gd name="connsiteY14" fmla="*/ 6410 h 9614"/>
                    <a:gd name="connsiteX15" fmla="*/ 3435 w 10000"/>
                    <a:gd name="connsiteY15" fmla="*/ 6410 h 9614"/>
                    <a:gd name="connsiteX16" fmla="*/ 3653 w 10000"/>
                    <a:gd name="connsiteY16" fmla="*/ 6564 h 9614"/>
                    <a:gd name="connsiteX17" fmla="*/ 3435 w 10000"/>
                    <a:gd name="connsiteY17" fmla="*/ 6777 h 9614"/>
                    <a:gd name="connsiteX18" fmla="*/ 5569 w 10000"/>
                    <a:gd name="connsiteY18" fmla="*/ 6777 h 9614"/>
                    <a:gd name="connsiteX19" fmla="*/ 5569 w 10000"/>
                    <a:gd name="connsiteY19" fmla="*/ 6777 h 9614"/>
                    <a:gd name="connsiteX20" fmla="*/ 4405 w 10000"/>
                    <a:gd name="connsiteY20" fmla="*/ 6777 h 9614"/>
                    <a:gd name="connsiteX21" fmla="*/ 4162 w 10000"/>
                    <a:gd name="connsiteY21" fmla="*/ 6564 h 9614"/>
                    <a:gd name="connsiteX22" fmla="*/ 4405 w 10000"/>
                    <a:gd name="connsiteY22" fmla="*/ 6410 h 9614"/>
                    <a:gd name="connsiteX23" fmla="*/ 5569 w 10000"/>
                    <a:gd name="connsiteY23" fmla="*/ 6410 h 9614"/>
                    <a:gd name="connsiteX24" fmla="*/ 5812 w 10000"/>
                    <a:gd name="connsiteY24" fmla="*/ 6564 h 9614"/>
                    <a:gd name="connsiteX25" fmla="*/ 5569 w 10000"/>
                    <a:gd name="connsiteY25" fmla="*/ 6777 h 9614"/>
                    <a:gd name="connsiteX26" fmla="*/ 7779 w 10000"/>
                    <a:gd name="connsiteY26" fmla="*/ 6777 h 9614"/>
                    <a:gd name="connsiteX27" fmla="*/ 7779 w 10000"/>
                    <a:gd name="connsiteY27" fmla="*/ 6777 h 9614"/>
                    <a:gd name="connsiteX28" fmla="*/ 6588 w 10000"/>
                    <a:gd name="connsiteY28" fmla="*/ 6777 h 9614"/>
                    <a:gd name="connsiteX29" fmla="*/ 6395 w 10000"/>
                    <a:gd name="connsiteY29" fmla="*/ 6564 h 9614"/>
                    <a:gd name="connsiteX30" fmla="*/ 6588 w 10000"/>
                    <a:gd name="connsiteY30" fmla="*/ 6410 h 9614"/>
                    <a:gd name="connsiteX31" fmla="*/ 7779 w 10000"/>
                    <a:gd name="connsiteY31" fmla="*/ 6410 h 9614"/>
                    <a:gd name="connsiteX32" fmla="*/ 7995 w 10000"/>
                    <a:gd name="connsiteY32" fmla="*/ 6564 h 9614"/>
                    <a:gd name="connsiteX33" fmla="*/ 7779 w 10000"/>
                    <a:gd name="connsiteY33" fmla="*/ 6777 h 9614"/>
                    <a:gd name="connsiteX34" fmla="*/ 8602 w 10000"/>
                    <a:gd name="connsiteY34" fmla="*/ 1216 h 9614"/>
                    <a:gd name="connsiteX35" fmla="*/ 8602 w 10000"/>
                    <a:gd name="connsiteY35" fmla="*/ 1216 h 9614"/>
                    <a:gd name="connsiteX36" fmla="*/ 1397 w 10000"/>
                    <a:gd name="connsiteY36" fmla="*/ 1216 h 9614"/>
                    <a:gd name="connsiteX37" fmla="*/ 499 w 10000"/>
                    <a:gd name="connsiteY37" fmla="*/ 1911 h 9614"/>
                    <a:gd name="connsiteX38" fmla="*/ 499 w 10000"/>
                    <a:gd name="connsiteY38" fmla="*/ 4171 h 9614"/>
                    <a:gd name="connsiteX39" fmla="*/ 1397 w 10000"/>
                    <a:gd name="connsiteY39" fmla="*/ 4866 h 9614"/>
                    <a:gd name="connsiteX40" fmla="*/ 8602 w 10000"/>
                    <a:gd name="connsiteY40" fmla="*/ 4866 h 9614"/>
                    <a:gd name="connsiteX41" fmla="*/ 9501 w 10000"/>
                    <a:gd name="connsiteY41" fmla="*/ 4171 h 9614"/>
                    <a:gd name="connsiteX42" fmla="*/ 9501 w 10000"/>
                    <a:gd name="connsiteY42" fmla="*/ 1911 h 9614"/>
                    <a:gd name="connsiteX43" fmla="*/ 8602 w 10000"/>
                    <a:gd name="connsiteY43" fmla="*/ 1216 h 9614"/>
                    <a:gd name="connsiteX44" fmla="*/ 5569 w 10000"/>
                    <a:gd name="connsiteY44" fmla="*/ 3398 h 9614"/>
                    <a:gd name="connsiteX45" fmla="*/ 5569 w 10000"/>
                    <a:gd name="connsiteY45" fmla="*/ 3398 h 9614"/>
                    <a:gd name="connsiteX46" fmla="*/ 4430 w 10000"/>
                    <a:gd name="connsiteY46" fmla="*/ 3398 h 9614"/>
                    <a:gd name="connsiteX47" fmla="*/ 4211 w 10000"/>
                    <a:gd name="connsiteY47" fmla="*/ 3225 h 9614"/>
                    <a:gd name="connsiteX48" fmla="*/ 4430 w 10000"/>
                    <a:gd name="connsiteY48" fmla="*/ 3031 h 9614"/>
                    <a:gd name="connsiteX49" fmla="*/ 5569 w 10000"/>
                    <a:gd name="connsiteY49" fmla="*/ 3031 h 9614"/>
                    <a:gd name="connsiteX50" fmla="*/ 5812 w 10000"/>
                    <a:gd name="connsiteY50" fmla="*/ 3225 h 9614"/>
                    <a:gd name="connsiteX51" fmla="*/ 5569 w 10000"/>
                    <a:gd name="connsiteY51" fmla="*/ 3398 h 9614"/>
                    <a:gd name="connsiteX52" fmla="*/ 7779 w 10000"/>
                    <a:gd name="connsiteY52" fmla="*/ 3398 h 9614"/>
                    <a:gd name="connsiteX53" fmla="*/ 7779 w 10000"/>
                    <a:gd name="connsiteY53" fmla="*/ 3398 h 9614"/>
                    <a:gd name="connsiteX54" fmla="*/ 6612 w 10000"/>
                    <a:gd name="connsiteY54" fmla="*/ 3398 h 9614"/>
                    <a:gd name="connsiteX55" fmla="*/ 6395 w 10000"/>
                    <a:gd name="connsiteY55" fmla="*/ 3225 h 9614"/>
                    <a:gd name="connsiteX56" fmla="*/ 6612 w 10000"/>
                    <a:gd name="connsiteY56" fmla="*/ 3031 h 9614"/>
                    <a:gd name="connsiteX57" fmla="*/ 7779 w 10000"/>
                    <a:gd name="connsiteY57" fmla="*/ 3031 h 9614"/>
                    <a:gd name="connsiteX58" fmla="*/ 7995 w 10000"/>
                    <a:gd name="connsiteY58" fmla="*/ 3225 h 9614"/>
                    <a:gd name="connsiteX59" fmla="*/ 7779 w 10000"/>
                    <a:gd name="connsiteY59" fmla="*/ 3398 h 9614"/>
                    <a:gd name="connsiteX60" fmla="*/ 9501 w 10000"/>
                    <a:gd name="connsiteY60" fmla="*/ 194 h 9614"/>
                    <a:gd name="connsiteX61" fmla="*/ 499 w 10000"/>
                    <a:gd name="connsiteY61" fmla="*/ 194 h 9614"/>
                    <a:gd name="connsiteX62" fmla="*/ 1397 w 10000"/>
                    <a:gd name="connsiteY62" fmla="*/ 908 h 9614"/>
                    <a:gd name="connsiteX63" fmla="*/ 8602 w 10000"/>
                    <a:gd name="connsiteY63" fmla="*/ 908 h 9614"/>
                    <a:gd name="connsiteX64" fmla="*/ 9501 w 10000"/>
                    <a:gd name="connsiteY64" fmla="*/ 194 h 9614"/>
                    <a:gd name="connsiteX65" fmla="*/ 7779 w 10000"/>
                    <a:gd name="connsiteY65" fmla="*/ 0 h 9614"/>
                    <a:gd name="connsiteX66" fmla="*/ 7779 w 10000"/>
                    <a:gd name="connsiteY66" fmla="*/ 0 h 9614"/>
                    <a:gd name="connsiteX67" fmla="*/ 7779 w 10000"/>
                    <a:gd name="connsiteY67" fmla="*/ 0 h 9614"/>
                    <a:gd name="connsiteX68" fmla="*/ 7995 w 10000"/>
                    <a:gd name="connsiteY68" fmla="*/ 9423 h 9614"/>
                    <a:gd name="connsiteX69" fmla="*/ 7995 w 10000"/>
                    <a:gd name="connsiteY69" fmla="*/ 9423 h 9614"/>
                    <a:gd name="connsiteX70" fmla="*/ 7779 w 10000"/>
                    <a:gd name="connsiteY70" fmla="*/ 9614 h 9614"/>
                    <a:gd name="connsiteX71" fmla="*/ 6612 w 10000"/>
                    <a:gd name="connsiteY71" fmla="*/ 9614 h 9614"/>
                    <a:gd name="connsiteX72" fmla="*/ 6395 w 10000"/>
                    <a:gd name="connsiteY72" fmla="*/ 9423 h 9614"/>
                    <a:gd name="connsiteX73" fmla="*/ 6612 w 10000"/>
                    <a:gd name="connsiteY73" fmla="*/ 9248 h 9614"/>
                    <a:gd name="connsiteX74" fmla="*/ 7779 w 10000"/>
                    <a:gd name="connsiteY74" fmla="*/ 9248 h 9614"/>
                    <a:gd name="connsiteX75" fmla="*/ 7995 w 10000"/>
                    <a:gd name="connsiteY75" fmla="*/ 9423 h 9614"/>
                    <a:gd name="connsiteX76" fmla="*/ 3653 w 10000"/>
                    <a:gd name="connsiteY76" fmla="*/ 9423 h 9614"/>
                    <a:gd name="connsiteX77" fmla="*/ 3653 w 10000"/>
                    <a:gd name="connsiteY77" fmla="*/ 9423 h 9614"/>
                    <a:gd name="connsiteX78" fmla="*/ 3435 w 10000"/>
                    <a:gd name="connsiteY78" fmla="*/ 9614 h 9614"/>
                    <a:gd name="connsiteX79" fmla="*/ 2269 w 10000"/>
                    <a:gd name="connsiteY79" fmla="*/ 9614 h 9614"/>
                    <a:gd name="connsiteX80" fmla="*/ 2052 w 10000"/>
                    <a:gd name="connsiteY80" fmla="*/ 9423 h 9614"/>
                    <a:gd name="connsiteX81" fmla="*/ 2269 w 10000"/>
                    <a:gd name="connsiteY81" fmla="*/ 9248 h 9614"/>
                    <a:gd name="connsiteX82" fmla="*/ 3435 w 10000"/>
                    <a:gd name="connsiteY82" fmla="*/ 9248 h 9614"/>
                    <a:gd name="connsiteX83" fmla="*/ 3653 w 10000"/>
                    <a:gd name="connsiteY83" fmla="*/ 9423 h 9614"/>
                    <a:gd name="connsiteX0" fmla="*/ 8602 w 10000"/>
                    <a:gd name="connsiteY0" fmla="*/ 5333 h 9891"/>
                    <a:gd name="connsiteX1" fmla="*/ 8602 w 10000"/>
                    <a:gd name="connsiteY1" fmla="*/ 5333 h 9891"/>
                    <a:gd name="connsiteX2" fmla="*/ 1397 w 10000"/>
                    <a:gd name="connsiteY2" fmla="*/ 5333 h 9891"/>
                    <a:gd name="connsiteX3" fmla="*/ 499 w 10000"/>
                    <a:gd name="connsiteY3" fmla="*/ 6077 h 9891"/>
                    <a:gd name="connsiteX4" fmla="*/ 499 w 10000"/>
                    <a:gd name="connsiteY4" fmla="*/ 8406 h 9891"/>
                    <a:gd name="connsiteX5" fmla="*/ 1397 w 10000"/>
                    <a:gd name="connsiteY5" fmla="*/ 9148 h 9891"/>
                    <a:gd name="connsiteX6" fmla="*/ 8602 w 10000"/>
                    <a:gd name="connsiteY6" fmla="*/ 9148 h 9891"/>
                    <a:gd name="connsiteX7" fmla="*/ 9501 w 10000"/>
                    <a:gd name="connsiteY7" fmla="*/ 8406 h 9891"/>
                    <a:gd name="connsiteX8" fmla="*/ 9501 w 10000"/>
                    <a:gd name="connsiteY8" fmla="*/ 6077 h 9891"/>
                    <a:gd name="connsiteX9" fmla="*/ 8602 w 10000"/>
                    <a:gd name="connsiteY9" fmla="*/ 5333 h 9891"/>
                    <a:gd name="connsiteX10" fmla="*/ 3435 w 10000"/>
                    <a:gd name="connsiteY10" fmla="*/ 6940 h 9891"/>
                    <a:gd name="connsiteX11" fmla="*/ 3435 w 10000"/>
                    <a:gd name="connsiteY11" fmla="*/ 6940 h 9891"/>
                    <a:gd name="connsiteX12" fmla="*/ 2245 w 10000"/>
                    <a:gd name="connsiteY12" fmla="*/ 6940 h 9891"/>
                    <a:gd name="connsiteX13" fmla="*/ 2052 w 10000"/>
                    <a:gd name="connsiteY13" fmla="*/ 6719 h 9891"/>
                    <a:gd name="connsiteX14" fmla="*/ 2245 w 10000"/>
                    <a:gd name="connsiteY14" fmla="*/ 6558 h 9891"/>
                    <a:gd name="connsiteX15" fmla="*/ 3435 w 10000"/>
                    <a:gd name="connsiteY15" fmla="*/ 6558 h 9891"/>
                    <a:gd name="connsiteX16" fmla="*/ 3653 w 10000"/>
                    <a:gd name="connsiteY16" fmla="*/ 6719 h 9891"/>
                    <a:gd name="connsiteX17" fmla="*/ 3435 w 10000"/>
                    <a:gd name="connsiteY17" fmla="*/ 6940 h 9891"/>
                    <a:gd name="connsiteX18" fmla="*/ 5569 w 10000"/>
                    <a:gd name="connsiteY18" fmla="*/ 6940 h 9891"/>
                    <a:gd name="connsiteX19" fmla="*/ 5569 w 10000"/>
                    <a:gd name="connsiteY19" fmla="*/ 6940 h 9891"/>
                    <a:gd name="connsiteX20" fmla="*/ 4405 w 10000"/>
                    <a:gd name="connsiteY20" fmla="*/ 6940 h 9891"/>
                    <a:gd name="connsiteX21" fmla="*/ 4162 w 10000"/>
                    <a:gd name="connsiteY21" fmla="*/ 6719 h 9891"/>
                    <a:gd name="connsiteX22" fmla="*/ 4405 w 10000"/>
                    <a:gd name="connsiteY22" fmla="*/ 6558 h 9891"/>
                    <a:gd name="connsiteX23" fmla="*/ 5569 w 10000"/>
                    <a:gd name="connsiteY23" fmla="*/ 6558 h 9891"/>
                    <a:gd name="connsiteX24" fmla="*/ 5812 w 10000"/>
                    <a:gd name="connsiteY24" fmla="*/ 6719 h 9891"/>
                    <a:gd name="connsiteX25" fmla="*/ 5569 w 10000"/>
                    <a:gd name="connsiteY25" fmla="*/ 6940 h 9891"/>
                    <a:gd name="connsiteX26" fmla="*/ 7779 w 10000"/>
                    <a:gd name="connsiteY26" fmla="*/ 6940 h 9891"/>
                    <a:gd name="connsiteX27" fmla="*/ 7779 w 10000"/>
                    <a:gd name="connsiteY27" fmla="*/ 6940 h 9891"/>
                    <a:gd name="connsiteX28" fmla="*/ 6588 w 10000"/>
                    <a:gd name="connsiteY28" fmla="*/ 6940 h 9891"/>
                    <a:gd name="connsiteX29" fmla="*/ 6395 w 10000"/>
                    <a:gd name="connsiteY29" fmla="*/ 6719 h 9891"/>
                    <a:gd name="connsiteX30" fmla="*/ 6588 w 10000"/>
                    <a:gd name="connsiteY30" fmla="*/ 6558 h 9891"/>
                    <a:gd name="connsiteX31" fmla="*/ 7779 w 10000"/>
                    <a:gd name="connsiteY31" fmla="*/ 6558 h 9891"/>
                    <a:gd name="connsiteX32" fmla="*/ 7995 w 10000"/>
                    <a:gd name="connsiteY32" fmla="*/ 6719 h 9891"/>
                    <a:gd name="connsiteX33" fmla="*/ 7779 w 10000"/>
                    <a:gd name="connsiteY33" fmla="*/ 6940 h 9891"/>
                    <a:gd name="connsiteX34" fmla="*/ 8602 w 10000"/>
                    <a:gd name="connsiteY34" fmla="*/ 1156 h 9891"/>
                    <a:gd name="connsiteX35" fmla="*/ 8602 w 10000"/>
                    <a:gd name="connsiteY35" fmla="*/ 1156 h 9891"/>
                    <a:gd name="connsiteX36" fmla="*/ 1397 w 10000"/>
                    <a:gd name="connsiteY36" fmla="*/ 1156 h 9891"/>
                    <a:gd name="connsiteX37" fmla="*/ 499 w 10000"/>
                    <a:gd name="connsiteY37" fmla="*/ 1879 h 9891"/>
                    <a:gd name="connsiteX38" fmla="*/ 499 w 10000"/>
                    <a:gd name="connsiteY38" fmla="*/ 4229 h 9891"/>
                    <a:gd name="connsiteX39" fmla="*/ 1397 w 10000"/>
                    <a:gd name="connsiteY39" fmla="*/ 4952 h 9891"/>
                    <a:gd name="connsiteX40" fmla="*/ 8602 w 10000"/>
                    <a:gd name="connsiteY40" fmla="*/ 4952 h 9891"/>
                    <a:gd name="connsiteX41" fmla="*/ 9501 w 10000"/>
                    <a:gd name="connsiteY41" fmla="*/ 4229 h 9891"/>
                    <a:gd name="connsiteX42" fmla="*/ 9501 w 10000"/>
                    <a:gd name="connsiteY42" fmla="*/ 1879 h 9891"/>
                    <a:gd name="connsiteX43" fmla="*/ 8602 w 10000"/>
                    <a:gd name="connsiteY43" fmla="*/ 1156 h 9891"/>
                    <a:gd name="connsiteX44" fmla="*/ 5569 w 10000"/>
                    <a:gd name="connsiteY44" fmla="*/ 3425 h 9891"/>
                    <a:gd name="connsiteX45" fmla="*/ 5569 w 10000"/>
                    <a:gd name="connsiteY45" fmla="*/ 3425 h 9891"/>
                    <a:gd name="connsiteX46" fmla="*/ 4430 w 10000"/>
                    <a:gd name="connsiteY46" fmla="*/ 3425 h 9891"/>
                    <a:gd name="connsiteX47" fmla="*/ 4211 w 10000"/>
                    <a:gd name="connsiteY47" fmla="*/ 3245 h 9891"/>
                    <a:gd name="connsiteX48" fmla="*/ 4430 w 10000"/>
                    <a:gd name="connsiteY48" fmla="*/ 3044 h 9891"/>
                    <a:gd name="connsiteX49" fmla="*/ 5569 w 10000"/>
                    <a:gd name="connsiteY49" fmla="*/ 3044 h 9891"/>
                    <a:gd name="connsiteX50" fmla="*/ 5812 w 10000"/>
                    <a:gd name="connsiteY50" fmla="*/ 3245 h 9891"/>
                    <a:gd name="connsiteX51" fmla="*/ 5569 w 10000"/>
                    <a:gd name="connsiteY51" fmla="*/ 3425 h 9891"/>
                    <a:gd name="connsiteX52" fmla="*/ 7779 w 10000"/>
                    <a:gd name="connsiteY52" fmla="*/ 3425 h 9891"/>
                    <a:gd name="connsiteX53" fmla="*/ 7779 w 10000"/>
                    <a:gd name="connsiteY53" fmla="*/ 3425 h 9891"/>
                    <a:gd name="connsiteX54" fmla="*/ 6612 w 10000"/>
                    <a:gd name="connsiteY54" fmla="*/ 3425 h 9891"/>
                    <a:gd name="connsiteX55" fmla="*/ 6395 w 10000"/>
                    <a:gd name="connsiteY55" fmla="*/ 3245 h 9891"/>
                    <a:gd name="connsiteX56" fmla="*/ 6612 w 10000"/>
                    <a:gd name="connsiteY56" fmla="*/ 3044 h 9891"/>
                    <a:gd name="connsiteX57" fmla="*/ 7779 w 10000"/>
                    <a:gd name="connsiteY57" fmla="*/ 3044 h 9891"/>
                    <a:gd name="connsiteX58" fmla="*/ 7995 w 10000"/>
                    <a:gd name="connsiteY58" fmla="*/ 3245 h 9891"/>
                    <a:gd name="connsiteX59" fmla="*/ 7779 w 10000"/>
                    <a:gd name="connsiteY59" fmla="*/ 3425 h 9891"/>
                    <a:gd name="connsiteX60" fmla="*/ 9501 w 10000"/>
                    <a:gd name="connsiteY60" fmla="*/ 93 h 9891"/>
                    <a:gd name="connsiteX61" fmla="*/ 499 w 10000"/>
                    <a:gd name="connsiteY61" fmla="*/ 93 h 9891"/>
                    <a:gd name="connsiteX62" fmla="*/ 1397 w 10000"/>
                    <a:gd name="connsiteY62" fmla="*/ 835 h 9891"/>
                    <a:gd name="connsiteX63" fmla="*/ 8602 w 10000"/>
                    <a:gd name="connsiteY63" fmla="*/ 835 h 9891"/>
                    <a:gd name="connsiteX64" fmla="*/ 9501 w 10000"/>
                    <a:gd name="connsiteY64" fmla="*/ 93 h 9891"/>
                    <a:gd name="connsiteX65" fmla="*/ 7995 w 10000"/>
                    <a:gd name="connsiteY65" fmla="*/ 9692 h 9891"/>
                    <a:gd name="connsiteX66" fmla="*/ 7995 w 10000"/>
                    <a:gd name="connsiteY66" fmla="*/ 9692 h 9891"/>
                    <a:gd name="connsiteX67" fmla="*/ 7779 w 10000"/>
                    <a:gd name="connsiteY67" fmla="*/ 9891 h 9891"/>
                    <a:gd name="connsiteX68" fmla="*/ 6612 w 10000"/>
                    <a:gd name="connsiteY68" fmla="*/ 9891 h 9891"/>
                    <a:gd name="connsiteX69" fmla="*/ 6395 w 10000"/>
                    <a:gd name="connsiteY69" fmla="*/ 9692 h 9891"/>
                    <a:gd name="connsiteX70" fmla="*/ 6612 w 10000"/>
                    <a:gd name="connsiteY70" fmla="*/ 9510 h 9891"/>
                    <a:gd name="connsiteX71" fmla="*/ 7779 w 10000"/>
                    <a:gd name="connsiteY71" fmla="*/ 9510 h 9891"/>
                    <a:gd name="connsiteX72" fmla="*/ 7995 w 10000"/>
                    <a:gd name="connsiteY72" fmla="*/ 9692 h 9891"/>
                    <a:gd name="connsiteX73" fmla="*/ 3653 w 10000"/>
                    <a:gd name="connsiteY73" fmla="*/ 9692 h 9891"/>
                    <a:gd name="connsiteX74" fmla="*/ 3653 w 10000"/>
                    <a:gd name="connsiteY74" fmla="*/ 9692 h 9891"/>
                    <a:gd name="connsiteX75" fmla="*/ 3435 w 10000"/>
                    <a:gd name="connsiteY75" fmla="*/ 9891 h 9891"/>
                    <a:gd name="connsiteX76" fmla="*/ 2269 w 10000"/>
                    <a:gd name="connsiteY76" fmla="*/ 9891 h 9891"/>
                    <a:gd name="connsiteX77" fmla="*/ 2052 w 10000"/>
                    <a:gd name="connsiteY77" fmla="*/ 9692 h 9891"/>
                    <a:gd name="connsiteX78" fmla="*/ 2269 w 10000"/>
                    <a:gd name="connsiteY78" fmla="*/ 9510 h 9891"/>
                    <a:gd name="connsiteX79" fmla="*/ 3435 w 10000"/>
                    <a:gd name="connsiteY79" fmla="*/ 9510 h 9891"/>
                    <a:gd name="connsiteX80" fmla="*/ 3653 w 10000"/>
                    <a:gd name="connsiteY80" fmla="*/ 9692 h 9891"/>
                    <a:gd name="connsiteX0" fmla="*/ 8539 w 9438"/>
                    <a:gd name="connsiteY0" fmla="*/ 5298 h 9906"/>
                    <a:gd name="connsiteX1" fmla="*/ 8539 w 9438"/>
                    <a:gd name="connsiteY1" fmla="*/ 5298 h 9906"/>
                    <a:gd name="connsiteX2" fmla="*/ 1334 w 9438"/>
                    <a:gd name="connsiteY2" fmla="*/ 5298 h 9906"/>
                    <a:gd name="connsiteX3" fmla="*/ 436 w 9438"/>
                    <a:gd name="connsiteY3" fmla="*/ 6050 h 9906"/>
                    <a:gd name="connsiteX4" fmla="*/ 436 w 9438"/>
                    <a:gd name="connsiteY4" fmla="*/ 8405 h 9906"/>
                    <a:gd name="connsiteX5" fmla="*/ 1334 w 9438"/>
                    <a:gd name="connsiteY5" fmla="*/ 9155 h 9906"/>
                    <a:gd name="connsiteX6" fmla="*/ 8539 w 9438"/>
                    <a:gd name="connsiteY6" fmla="*/ 9155 h 9906"/>
                    <a:gd name="connsiteX7" fmla="*/ 9438 w 9438"/>
                    <a:gd name="connsiteY7" fmla="*/ 8405 h 9906"/>
                    <a:gd name="connsiteX8" fmla="*/ 9438 w 9438"/>
                    <a:gd name="connsiteY8" fmla="*/ 6050 h 9906"/>
                    <a:gd name="connsiteX9" fmla="*/ 8539 w 9438"/>
                    <a:gd name="connsiteY9" fmla="*/ 5298 h 9906"/>
                    <a:gd name="connsiteX10" fmla="*/ 3372 w 9438"/>
                    <a:gd name="connsiteY10" fmla="*/ 6922 h 9906"/>
                    <a:gd name="connsiteX11" fmla="*/ 3372 w 9438"/>
                    <a:gd name="connsiteY11" fmla="*/ 6922 h 9906"/>
                    <a:gd name="connsiteX12" fmla="*/ 2182 w 9438"/>
                    <a:gd name="connsiteY12" fmla="*/ 6922 h 9906"/>
                    <a:gd name="connsiteX13" fmla="*/ 1989 w 9438"/>
                    <a:gd name="connsiteY13" fmla="*/ 6699 h 9906"/>
                    <a:gd name="connsiteX14" fmla="*/ 2182 w 9438"/>
                    <a:gd name="connsiteY14" fmla="*/ 6536 h 9906"/>
                    <a:gd name="connsiteX15" fmla="*/ 3372 w 9438"/>
                    <a:gd name="connsiteY15" fmla="*/ 6536 h 9906"/>
                    <a:gd name="connsiteX16" fmla="*/ 3590 w 9438"/>
                    <a:gd name="connsiteY16" fmla="*/ 6699 h 9906"/>
                    <a:gd name="connsiteX17" fmla="*/ 3372 w 9438"/>
                    <a:gd name="connsiteY17" fmla="*/ 6922 h 9906"/>
                    <a:gd name="connsiteX18" fmla="*/ 5506 w 9438"/>
                    <a:gd name="connsiteY18" fmla="*/ 6922 h 9906"/>
                    <a:gd name="connsiteX19" fmla="*/ 5506 w 9438"/>
                    <a:gd name="connsiteY19" fmla="*/ 6922 h 9906"/>
                    <a:gd name="connsiteX20" fmla="*/ 4342 w 9438"/>
                    <a:gd name="connsiteY20" fmla="*/ 6922 h 9906"/>
                    <a:gd name="connsiteX21" fmla="*/ 4099 w 9438"/>
                    <a:gd name="connsiteY21" fmla="*/ 6699 h 9906"/>
                    <a:gd name="connsiteX22" fmla="*/ 4342 w 9438"/>
                    <a:gd name="connsiteY22" fmla="*/ 6536 h 9906"/>
                    <a:gd name="connsiteX23" fmla="*/ 5506 w 9438"/>
                    <a:gd name="connsiteY23" fmla="*/ 6536 h 9906"/>
                    <a:gd name="connsiteX24" fmla="*/ 5749 w 9438"/>
                    <a:gd name="connsiteY24" fmla="*/ 6699 h 9906"/>
                    <a:gd name="connsiteX25" fmla="*/ 5506 w 9438"/>
                    <a:gd name="connsiteY25" fmla="*/ 6922 h 9906"/>
                    <a:gd name="connsiteX26" fmla="*/ 7716 w 9438"/>
                    <a:gd name="connsiteY26" fmla="*/ 6922 h 9906"/>
                    <a:gd name="connsiteX27" fmla="*/ 7716 w 9438"/>
                    <a:gd name="connsiteY27" fmla="*/ 6922 h 9906"/>
                    <a:gd name="connsiteX28" fmla="*/ 6525 w 9438"/>
                    <a:gd name="connsiteY28" fmla="*/ 6922 h 9906"/>
                    <a:gd name="connsiteX29" fmla="*/ 6332 w 9438"/>
                    <a:gd name="connsiteY29" fmla="*/ 6699 h 9906"/>
                    <a:gd name="connsiteX30" fmla="*/ 6525 w 9438"/>
                    <a:gd name="connsiteY30" fmla="*/ 6536 h 9906"/>
                    <a:gd name="connsiteX31" fmla="*/ 7716 w 9438"/>
                    <a:gd name="connsiteY31" fmla="*/ 6536 h 9906"/>
                    <a:gd name="connsiteX32" fmla="*/ 7932 w 9438"/>
                    <a:gd name="connsiteY32" fmla="*/ 6699 h 9906"/>
                    <a:gd name="connsiteX33" fmla="*/ 7716 w 9438"/>
                    <a:gd name="connsiteY33" fmla="*/ 6922 h 9906"/>
                    <a:gd name="connsiteX34" fmla="*/ 8539 w 9438"/>
                    <a:gd name="connsiteY34" fmla="*/ 1075 h 9906"/>
                    <a:gd name="connsiteX35" fmla="*/ 8539 w 9438"/>
                    <a:gd name="connsiteY35" fmla="*/ 1075 h 9906"/>
                    <a:gd name="connsiteX36" fmla="*/ 1334 w 9438"/>
                    <a:gd name="connsiteY36" fmla="*/ 1075 h 9906"/>
                    <a:gd name="connsiteX37" fmla="*/ 436 w 9438"/>
                    <a:gd name="connsiteY37" fmla="*/ 1806 h 9906"/>
                    <a:gd name="connsiteX38" fmla="*/ 436 w 9438"/>
                    <a:gd name="connsiteY38" fmla="*/ 4182 h 9906"/>
                    <a:gd name="connsiteX39" fmla="*/ 1334 w 9438"/>
                    <a:gd name="connsiteY39" fmla="*/ 4913 h 9906"/>
                    <a:gd name="connsiteX40" fmla="*/ 8539 w 9438"/>
                    <a:gd name="connsiteY40" fmla="*/ 4913 h 9906"/>
                    <a:gd name="connsiteX41" fmla="*/ 9438 w 9438"/>
                    <a:gd name="connsiteY41" fmla="*/ 4182 h 9906"/>
                    <a:gd name="connsiteX42" fmla="*/ 9438 w 9438"/>
                    <a:gd name="connsiteY42" fmla="*/ 1806 h 9906"/>
                    <a:gd name="connsiteX43" fmla="*/ 8539 w 9438"/>
                    <a:gd name="connsiteY43" fmla="*/ 1075 h 9906"/>
                    <a:gd name="connsiteX44" fmla="*/ 5506 w 9438"/>
                    <a:gd name="connsiteY44" fmla="*/ 3369 h 9906"/>
                    <a:gd name="connsiteX45" fmla="*/ 5506 w 9438"/>
                    <a:gd name="connsiteY45" fmla="*/ 3369 h 9906"/>
                    <a:gd name="connsiteX46" fmla="*/ 4367 w 9438"/>
                    <a:gd name="connsiteY46" fmla="*/ 3369 h 9906"/>
                    <a:gd name="connsiteX47" fmla="*/ 4148 w 9438"/>
                    <a:gd name="connsiteY47" fmla="*/ 3187 h 9906"/>
                    <a:gd name="connsiteX48" fmla="*/ 4367 w 9438"/>
                    <a:gd name="connsiteY48" fmla="*/ 2984 h 9906"/>
                    <a:gd name="connsiteX49" fmla="*/ 5506 w 9438"/>
                    <a:gd name="connsiteY49" fmla="*/ 2984 h 9906"/>
                    <a:gd name="connsiteX50" fmla="*/ 5749 w 9438"/>
                    <a:gd name="connsiteY50" fmla="*/ 3187 h 9906"/>
                    <a:gd name="connsiteX51" fmla="*/ 5506 w 9438"/>
                    <a:gd name="connsiteY51" fmla="*/ 3369 h 9906"/>
                    <a:gd name="connsiteX52" fmla="*/ 7716 w 9438"/>
                    <a:gd name="connsiteY52" fmla="*/ 3369 h 9906"/>
                    <a:gd name="connsiteX53" fmla="*/ 7716 w 9438"/>
                    <a:gd name="connsiteY53" fmla="*/ 3369 h 9906"/>
                    <a:gd name="connsiteX54" fmla="*/ 6549 w 9438"/>
                    <a:gd name="connsiteY54" fmla="*/ 3369 h 9906"/>
                    <a:gd name="connsiteX55" fmla="*/ 6332 w 9438"/>
                    <a:gd name="connsiteY55" fmla="*/ 3187 h 9906"/>
                    <a:gd name="connsiteX56" fmla="*/ 6549 w 9438"/>
                    <a:gd name="connsiteY56" fmla="*/ 2984 h 9906"/>
                    <a:gd name="connsiteX57" fmla="*/ 7716 w 9438"/>
                    <a:gd name="connsiteY57" fmla="*/ 2984 h 9906"/>
                    <a:gd name="connsiteX58" fmla="*/ 7932 w 9438"/>
                    <a:gd name="connsiteY58" fmla="*/ 3187 h 9906"/>
                    <a:gd name="connsiteX59" fmla="*/ 7716 w 9438"/>
                    <a:gd name="connsiteY59" fmla="*/ 3369 h 9906"/>
                    <a:gd name="connsiteX60" fmla="*/ 8539 w 9438"/>
                    <a:gd name="connsiteY60" fmla="*/ 750 h 9906"/>
                    <a:gd name="connsiteX61" fmla="*/ 436 w 9438"/>
                    <a:gd name="connsiteY61" fmla="*/ 0 h 9906"/>
                    <a:gd name="connsiteX62" fmla="*/ 1334 w 9438"/>
                    <a:gd name="connsiteY62" fmla="*/ 750 h 9906"/>
                    <a:gd name="connsiteX63" fmla="*/ 8539 w 9438"/>
                    <a:gd name="connsiteY63" fmla="*/ 750 h 9906"/>
                    <a:gd name="connsiteX64" fmla="*/ 7932 w 9438"/>
                    <a:gd name="connsiteY64" fmla="*/ 9705 h 9906"/>
                    <a:gd name="connsiteX65" fmla="*/ 7932 w 9438"/>
                    <a:gd name="connsiteY65" fmla="*/ 9705 h 9906"/>
                    <a:gd name="connsiteX66" fmla="*/ 7716 w 9438"/>
                    <a:gd name="connsiteY66" fmla="*/ 9906 h 9906"/>
                    <a:gd name="connsiteX67" fmla="*/ 6549 w 9438"/>
                    <a:gd name="connsiteY67" fmla="*/ 9906 h 9906"/>
                    <a:gd name="connsiteX68" fmla="*/ 6332 w 9438"/>
                    <a:gd name="connsiteY68" fmla="*/ 9705 h 9906"/>
                    <a:gd name="connsiteX69" fmla="*/ 6549 w 9438"/>
                    <a:gd name="connsiteY69" fmla="*/ 9521 h 9906"/>
                    <a:gd name="connsiteX70" fmla="*/ 7716 w 9438"/>
                    <a:gd name="connsiteY70" fmla="*/ 9521 h 9906"/>
                    <a:gd name="connsiteX71" fmla="*/ 7932 w 9438"/>
                    <a:gd name="connsiteY71" fmla="*/ 9705 h 9906"/>
                    <a:gd name="connsiteX72" fmla="*/ 3590 w 9438"/>
                    <a:gd name="connsiteY72" fmla="*/ 9705 h 9906"/>
                    <a:gd name="connsiteX73" fmla="*/ 3590 w 9438"/>
                    <a:gd name="connsiteY73" fmla="*/ 9705 h 9906"/>
                    <a:gd name="connsiteX74" fmla="*/ 3372 w 9438"/>
                    <a:gd name="connsiteY74" fmla="*/ 9906 h 9906"/>
                    <a:gd name="connsiteX75" fmla="*/ 2206 w 9438"/>
                    <a:gd name="connsiteY75" fmla="*/ 9906 h 9906"/>
                    <a:gd name="connsiteX76" fmla="*/ 1989 w 9438"/>
                    <a:gd name="connsiteY76" fmla="*/ 9705 h 9906"/>
                    <a:gd name="connsiteX77" fmla="*/ 2206 w 9438"/>
                    <a:gd name="connsiteY77" fmla="*/ 9521 h 9906"/>
                    <a:gd name="connsiteX78" fmla="*/ 3372 w 9438"/>
                    <a:gd name="connsiteY78" fmla="*/ 9521 h 9906"/>
                    <a:gd name="connsiteX79" fmla="*/ 3590 w 9438"/>
                    <a:gd name="connsiteY79" fmla="*/ 9705 h 9906"/>
                    <a:gd name="connsiteX0" fmla="*/ 8585 w 9538"/>
                    <a:gd name="connsiteY0" fmla="*/ 4591 h 9243"/>
                    <a:gd name="connsiteX1" fmla="*/ 8585 w 9538"/>
                    <a:gd name="connsiteY1" fmla="*/ 4591 h 9243"/>
                    <a:gd name="connsiteX2" fmla="*/ 951 w 9538"/>
                    <a:gd name="connsiteY2" fmla="*/ 4591 h 9243"/>
                    <a:gd name="connsiteX3" fmla="*/ 0 w 9538"/>
                    <a:gd name="connsiteY3" fmla="*/ 5350 h 9243"/>
                    <a:gd name="connsiteX4" fmla="*/ 0 w 9538"/>
                    <a:gd name="connsiteY4" fmla="*/ 7728 h 9243"/>
                    <a:gd name="connsiteX5" fmla="*/ 951 w 9538"/>
                    <a:gd name="connsiteY5" fmla="*/ 8485 h 9243"/>
                    <a:gd name="connsiteX6" fmla="*/ 8585 w 9538"/>
                    <a:gd name="connsiteY6" fmla="*/ 8485 h 9243"/>
                    <a:gd name="connsiteX7" fmla="*/ 9538 w 9538"/>
                    <a:gd name="connsiteY7" fmla="*/ 7728 h 9243"/>
                    <a:gd name="connsiteX8" fmla="*/ 9538 w 9538"/>
                    <a:gd name="connsiteY8" fmla="*/ 5350 h 9243"/>
                    <a:gd name="connsiteX9" fmla="*/ 8585 w 9538"/>
                    <a:gd name="connsiteY9" fmla="*/ 4591 h 9243"/>
                    <a:gd name="connsiteX10" fmla="*/ 3111 w 9538"/>
                    <a:gd name="connsiteY10" fmla="*/ 6231 h 9243"/>
                    <a:gd name="connsiteX11" fmla="*/ 3111 w 9538"/>
                    <a:gd name="connsiteY11" fmla="*/ 6231 h 9243"/>
                    <a:gd name="connsiteX12" fmla="*/ 1850 w 9538"/>
                    <a:gd name="connsiteY12" fmla="*/ 6231 h 9243"/>
                    <a:gd name="connsiteX13" fmla="*/ 1645 w 9538"/>
                    <a:gd name="connsiteY13" fmla="*/ 6006 h 9243"/>
                    <a:gd name="connsiteX14" fmla="*/ 1850 w 9538"/>
                    <a:gd name="connsiteY14" fmla="*/ 5841 h 9243"/>
                    <a:gd name="connsiteX15" fmla="*/ 3111 w 9538"/>
                    <a:gd name="connsiteY15" fmla="*/ 5841 h 9243"/>
                    <a:gd name="connsiteX16" fmla="*/ 3342 w 9538"/>
                    <a:gd name="connsiteY16" fmla="*/ 6006 h 9243"/>
                    <a:gd name="connsiteX17" fmla="*/ 3111 w 9538"/>
                    <a:gd name="connsiteY17" fmla="*/ 6231 h 9243"/>
                    <a:gd name="connsiteX18" fmla="*/ 5372 w 9538"/>
                    <a:gd name="connsiteY18" fmla="*/ 6231 h 9243"/>
                    <a:gd name="connsiteX19" fmla="*/ 5372 w 9538"/>
                    <a:gd name="connsiteY19" fmla="*/ 6231 h 9243"/>
                    <a:gd name="connsiteX20" fmla="*/ 4139 w 9538"/>
                    <a:gd name="connsiteY20" fmla="*/ 6231 h 9243"/>
                    <a:gd name="connsiteX21" fmla="*/ 3881 w 9538"/>
                    <a:gd name="connsiteY21" fmla="*/ 6006 h 9243"/>
                    <a:gd name="connsiteX22" fmla="*/ 4139 w 9538"/>
                    <a:gd name="connsiteY22" fmla="*/ 5841 h 9243"/>
                    <a:gd name="connsiteX23" fmla="*/ 5372 w 9538"/>
                    <a:gd name="connsiteY23" fmla="*/ 5841 h 9243"/>
                    <a:gd name="connsiteX24" fmla="*/ 5629 w 9538"/>
                    <a:gd name="connsiteY24" fmla="*/ 6006 h 9243"/>
                    <a:gd name="connsiteX25" fmla="*/ 5372 w 9538"/>
                    <a:gd name="connsiteY25" fmla="*/ 6231 h 9243"/>
                    <a:gd name="connsiteX26" fmla="*/ 7713 w 9538"/>
                    <a:gd name="connsiteY26" fmla="*/ 6231 h 9243"/>
                    <a:gd name="connsiteX27" fmla="*/ 7713 w 9538"/>
                    <a:gd name="connsiteY27" fmla="*/ 6231 h 9243"/>
                    <a:gd name="connsiteX28" fmla="*/ 6452 w 9538"/>
                    <a:gd name="connsiteY28" fmla="*/ 6231 h 9243"/>
                    <a:gd name="connsiteX29" fmla="*/ 6247 w 9538"/>
                    <a:gd name="connsiteY29" fmla="*/ 6006 h 9243"/>
                    <a:gd name="connsiteX30" fmla="*/ 6452 w 9538"/>
                    <a:gd name="connsiteY30" fmla="*/ 5841 h 9243"/>
                    <a:gd name="connsiteX31" fmla="*/ 7713 w 9538"/>
                    <a:gd name="connsiteY31" fmla="*/ 5841 h 9243"/>
                    <a:gd name="connsiteX32" fmla="*/ 7942 w 9538"/>
                    <a:gd name="connsiteY32" fmla="*/ 6006 h 9243"/>
                    <a:gd name="connsiteX33" fmla="*/ 7713 w 9538"/>
                    <a:gd name="connsiteY33" fmla="*/ 6231 h 9243"/>
                    <a:gd name="connsiteX34" fmla="*/ 8585 w 9538"/>
                    <a:gd name="connsiteY34" fmla="*/ 328 h 9243"/>
                    <a:gd name="connsiteX35" fmla="*/ 8585 w 9538"/>
                    <a:gd name="connsiteY35" fmla="*/ 328 h 9243"/>
                    <a:gd name="connsiteX36" fmla="*/ 951 w 9538"/>
                    <a:gd name="connsiteY36" fmla="*/ 328 h 9243"/>
                    <a:gd name="connsiteX37" fmla="*/ 0 w 9538"/>
                    <a:gd name="connsiteY37" fmla="*/ 1066 h 9243"/>
                    <a:gd name="connsiteX38" fmla="*/ 0 w 9538"/>
                    <a:gd name="connsiteY38" fmla="*/ 3465 h 9243"/>
                    <a:gd name="connsiteX39" fmla="*/ 951 w 9538"/>
                    <a:gd name="connsiteY39" fmla="*/ 4203 h 9243"/>
                    <a:gd name="connsiteX40" fmla="*/ 8585 w 9538"/>
                    <a:gd name="connsiteY40" fmla="*/ 4203 h 9243"/>
                    <a:gd name="connsiteX41" fmla="*/ 9538 w 9538"/>
                    <a:gd name="connsiteY41" fmla="*/ 3465 h 9243"/>
                    <a:gd name="connsiteX42" fmla="*/ 9538 w 9538"/>
                    <a:gd name="connsiteY42" fmla="*/ 1066 h 9243"/>
                    <a:gd name="connsiteX43" fmla="*/ 8585 w 9538"/>
                    <a:gd name="connsiteY43" fmla="*/ 328 h 9243"/>
                    <a:gd name="connsiteX44" fmla="*/ 5372 w 9538"/>
                    <a:gd name="connsiteY44" fmla="*/ 2644 h 9243"/>
                    <a:gd name="connsiteX45" fmla="*/ 5372 w 9538"/>
                    <a:gd name="connsiteY45" fmla="*/ 2644 h 9243"/>
                    <a:gd name="connsiteX46" fmla="*/ 4165 w 9538"/>
                    <a:gd name="connsiteY46" fmla="*/ 2644 h 9243"/>
                    <a:gd name="connsiteX47" fmla="*/ 3933 w 9538"/>
                    <a:gd name="connsiteY47" fmla="*/ 2460 h 9243"/>
                    <a:gd name="connsiteX48" fmla="*/ 4165 w 9538"/>
                    <a:gd name="connsiteY48" fmla="*/ 2255 h 9243"/>
                    <a:gd name="connsiteX49" fmla="*/ 5372 w 9538"/>
                    <a:gd name="connsiteY49" fmla="*/ 2255 h 9243"/>
                    <a:gd name="connsiteX50" fmla="*/ 5629 w 9538"/>
                    <a:gd name="connsiteY50" fmla="*/ 2460 h 9243"/>
                    <a:gd name="connsiteX51" fmla="*/ 5372 w 9538"/>
                    <a:gd name="connsiteY51" fmla="*/ 2644 h 9243"/>
                    <a:gd name="connsiteX52" fmla="*/ 7713 w 9538"/>
                    <a:gd name="connsiteY52" fmla="*/ 2644 h 9243"/>
                    <a:gd name="connsiteX53" fmla="*/ 7713 w 9538"/>
                    <a:gd name="connsiteY53" fmla="*/ 2644 h 9243"/>
                    <a:gd name="connsiteX54" fmla="*/ 6477 w 9538"/>
                    <a:gd name="connsiteY54" fmla="*/ 2644 h 9243"/>
                    <a:gd name="connsiteX55" fmla="*/ 6247 w 9538"/>
                    <a:gd name="connsiteY55" fmla="*/ 2460 h 9243"/>
                    <a:gd name="connsiteX56" fmla="*/ 6477 w 9538"/>
                    <a:gd name="connsiteY56" fmla="*/ 2255 h 9243"/>
                    <a:gd name="connsiteX57" fmla="*/ 7713 w 9538"/>
                    <a:gd name="connsiteY57" fmla="*/ 2255 h 9243"/>
                    <a:gd name="connsiteX58" fmla="*/ 7942 w 9538"/>
                    <a:gd name="connsiteY58" fmla="*/ 2460 h 9243"/>
                    <a:gd name="connsiteX59" fmla="*/ 7713 w 9538"/>
                    <a:gd name="connsiteY59" fmla="*/ 2644 h 9243"/>
                    <a:gd name="connsiteX60" fmla="*/ 8585 w 9538"/>
                    <a:gd name="connsiteY60" fmla="*/ 0 h 9243"/>
                    <a:gd name="connsiteX61" fmla="*/ 951 w 9538"/>
                    <a:gd name="connsiteY61" fmla="*/ 0 h 9243"/>
                    <a:gd name="connsiteX62" fmla="*/ 8585 w 9538"/>
                    <a:gd name="connsiteY62" fmla="*/ 0 h 9243"/>
                    <a:gd name="connsiteX63" fmla="*/ 7942 w 9538"/>
                    <a:gd name="connsiteY63" fmla="*/ 9040 h 9243"/>
                    <a:gd name="connsiteX64" fmla="*/ 7942 w 9538"/>
                    <a:gd name="connsiteY64" fmla="*/ 9040 h 9243"/>
                    <a:gd name="connsiteX65" fmla="*/ 7713 w 9538"/>
                    <a:gd name="connsiteY65" fmla="*/ 9243 h 9243"/>
                    <a:gd name="connsiteX66" fmla="*/ 6477 w 9538"/>
                    <a:gd name="connsiteY66" fmla="*/ 9243 h 9243"/>
                    <a:gd name="connsiteX67" fmla="*/ 6247 w 9538"/>
                    <a:gd name="connsiteY67" fmla="*/ 9040 h 9243"/>
                    <a:gd name="connsiteX68" fmla="*/ 6477 w 9538"/>
                    <a:gd name="connsiteY68" fmla="*/ 8854 h 9243"/>
                    <a:gd name="connsiteX69" fmla="*/ 7713 w 9538"/>
                    <a:gd name="connsiteY69" fmla="*/ 8854 h 9243"/>
                    <a:gd name="connsiteX70" fmla="*/ 7942 w 9538"/>
                    <a:gd name="connsiteY70" fmla="*/ 9040 h 9243"/>
                    <a:gd name="connsiteX71" fmla="*/ 3342 w 9538"/>
                    <a:gd name="connsiteY71" fmla="*/ 9040 h 9243"/>
                    <a:gd name="connsiteX72" fmla="*/ 3342 w 9538"/>
                    <a:gd name="connsiteY72" fmla="*/ 9040 h 9243"/>
                    <a:gd name="connsiteX73" fmla="*/ 3111 w 9538"/>
                    <a:gd name="connsiteY73" fmla="*/ 9243 h 9243"/>
                    <a:gd name="connsiteX74" fmla="*/ 1875 w 9538"/>
                    <a:gd name="connsiteY74" fmla="*/ 9243 h 9243"/>
                    <a:gd name="connsiteX75" fmla="*/ 1645 w 9538"/>
                    <a:gd name="connsiteY75" fmla="*/ 9040 h 9243"/>
                    <a:gd name="connsiteX76" fmla="*/ 1875 w 9538"/>
                    <a:gd name="connsiteY76" fmla="*/ 8854 h 9243"/>
                    <a:gd name="connsiteX77" fmla="*/ 3111 w 9538"/>
                    <a:gd name="connsiteY77" fmla="*/ 8854 h 9243"/>
                    <a:gd name="connsiteX78" fmla="*/ 3342 w 9538"/>
                    <a:gd name="connsiteY78" fmla="*/ 9040 h 9243"/>
                    <a:gd name="connsiteX0" fmla="*/ 9001 w 10000"/>
                    <a:gd name="connsiteY0" fmla="*/ 4612 h 9645"/>
                    <a:gd name="connsiteX1" fmla="*/ 9001 w 10000"/>
                    <a:gd name="connsiteY1" fmla="*/ 4612 h 9645"/>
                    <a:gd name="connsiteX2" fmla="*/ 997 w 10000"/>
                    <a:gd name="connsiteY2" fmla="*/ 4612 h 9645"/>
                    <a:gd name="connsiteX3" fmla="*/ 0 w 10000"/>
                    <a:gd name="connsiteY3" fmla="*/ 5433 h 9645"/>
                    <a:gd name="connsiteX4" fmla="*/ 0 w 10000"/>
                    <a:gd name="connsiteY4" fmla="*/ 8006 h 9645"/>
                    <a:gd name="connsiteX5" fmla="*/ 997 w 10000"/>
                    <a:gd name="connsiteY5" fmla="*/ 8825 h 9645"/>
                    <a:gd name="connsiteX6" fmla="*/ 9001 w 10000"/>
                    <a:gd name="connsiteY6" fmla="*/ 8825 h 9645"/>
                    <a:gd name="connsiteX7" fmla="*/ 10000 w 10000"/>
                    <a:gd name="connsiteY7" fmla="*/ 8006 h 9645"/>
                    <a:gd name="connsiteX8" fmla="*/ 10000 w 10000"/>
                    <a:gd name="connsiteY8" fmla="*/ 5433 h 9645"/>
                    <a:gd name="connsiteX9" fmla="*/ 9001 w 10000"/>
                    <a:gd name="connsiteY9" fmla="*/ 4612 h 9645"/>
                    <a:gd name="connsiteX10" fmla="*/ 3262 w 10000"/>
                    <a:gd name="connsiteY10" fmla="*/ 6386 h 9645"/>
                    <a:gd name="connsiteX11" fmla="*/ 3262 w 10000"/>
                    <a:gd name="connsiteY11" fmla="*/ 6386 h 9645"/>
                    <a:gd name="connsiteX12" fmla="*/ 1940 w 10000"/>
                    <a:gd name="connsiteY12" fmla="*/ 6386 h 9645"/>
                    <a:gd name="connsiteX13" fmla="*/ 1725 w 10000"/>
                    <a:gd name="connsiteY13" fmla="*/ 6143 h 9645"/>
                    <a:gd name="connsiteX14" fmla="*/ 1940 w 10000"/>
                    <a:gd name="connsiteY14" fmla="*/ 5964 h 9645"/>
                    <a:gd name="connsiteX15" fmla="*/ 3262 w 10000"/>
                    <a:gd name="connsiteY15" fmla="*/ 5964 h 9645"/>
                    <a:gd name="connsiteX16" fmla="*/ 3504 w 10000"/>
                    <a:gd name="connsiteY16" fmla="*/ 6143 h 9645"/>
                    <a:gd name="connsiteX17" fmla="*/ 3262 w 10000"/>
                    <a:gd name="connsiteY17" fmla="*/ 6386 h 9645"/>
                    <a:gd name="connsiteX18" fmla="*/ 5632 w 10000"/>
                    <a:gd name="connsiteY18" fmla="*/ 6386 h 9645"/>
                    <a:gd name="connsiteX19" fmla="*/ 5632 w 10000"/>
                    <a:gd name="connsiteY19" fmla="*/ 6386 h 9645"/>
                    <a:gd name="connsiteX20" fmla="*/ 4339 w 10000"/>
                    <a:gd name="connsiteY20" fmla="*/ 6386 h 9645"/>
                    <a:gd name="connsiteX21" fmla="*/ 4069 w 10000"/>
                    <a:gd name="connsiteY21" fmla="*/ 6143 h 9645"/>
                    <a:gd name="connsiteX22" fmla="*/ 4339 w 10000"/>
                    <a:gd name="connsiteY22" fmla="*/ 5964 h 9645"/>
                    <a:gd name="connsiteX23" fmla="*/ 5632 w 10000"/>
                    <a:gd name="connsiteY23" fmla="*/ 5964 h 9645"/>
                    <a:gd name="connsiteX24" fmla="*/ 5902 w 10000"/>
                    <a:gd name="connsiteY24" fmla="*/ 6143 h 9645"/>
                    <a:gd name="connsiteX25" fmla="*/ 5632 w 10000"/>
                    <a:gd name="connsiteY25" fmla="*/ 6386 h 9645"/>
                    <a:gd name="connsiteX26" fmla="*/ 8087 w 10000"/>
                    <a:gd name="connsiteY26" fmla="*/ 6386 h 9645"/>
                    <a:gd name="connsiteX27" fmla="*/ 8087 w 10000"/>
                    <a:gd name="connsiteY27" fmla="*/ 6386 h 9645"/>
                    <a:gd name="connsiteX28" fmla="*/ 6765 w 10000"/>
                    <a:gd name="connsiteY28" fmla="*/ 6386 h 9645"/>
                    <a:gd name="connsiteX29" fmla="*/ 6550 w 10000"/>
                    <a:gd name="connsiteY29" fmla="*/ 6143 h 9645"/>
                    <a:gd name="connsiteX30" fmla="*/ 6765 w 10000"/>
                    <a:gd name="connsiteY30" fmla="*/ 5964 h 9645"/>
                    <a:gd name="connsiteX31" fmla="*/ 8087 w 10000"/>
                    <a:gd name="connsiteY31" fmla="*/ 5964 h 9645"/>
                    <a:gd name="connsiteX32" fmla="*/ 8327 w 10000"/>
                    <a:gd name="connsiteY32" fmla="*/ 6143 h 9645"/>
                    <a:gd name="connsiteX33" fmla="*/ 8087 w 10000"/>
                    <a:gd name="connsiteY33" fmla="*/ 6386 h 9645"/>
                    <a:gd name="connsiteX34" fmla="*/ 9001 w 10000"/>
                    <a:gd name="connsiteY34" fmla="*/ 0 h 9645"/>
                    <a:gd name="connsiteX35" fmla="*/ 9001 w 10000"/>
                    <a:gd name="connsiteY35" fmla="*/ 0 h 9645"/>
                    <a:gd name="connsiteX36" fmla="*/ 997 w 10000"/>
                    <a:gd name="connsiteY36" fmla="*/ 0 h 9645"/>
                    <a:gd name="connsiteX37" fmla="*/ 0 w 10000"/>
                    <a:gd name="connsiteY37" fmla="*/ 798 h 9645"/>
                    <a:gd name="connsiteX38" fmla="*/ 0 w 10000"/>
                    <a:gd name="connsiteY38" fmla="*/ 3394 h 9645"/>
                    <a:gd name="connsiteX39" fmla="*/ 997 w 10000"/>
                    <a:gd name="connsiteY39" fmla="*/ 4192 h 9645"/>
                    <a:gd name="connsiteX40" fmla="*/ 9001 w 10000"/>
                    <a:gd name="connsiteY40" fmla="*/ 4192 h 9645"/>
                    <a:gd name="connsiteX41" fmla="*/ 10000 w 10000"/>
                    <a:gd name="connsiteY41" fmla="*/ 3394 h 9645"/>
                    <a:gd name="connsiteX42" fmla="*/ 10000 w 10000"/>
                    <a:gd name="connsiteY42" fmla="*/ 798 h 9645"/>
                    <a:gd name="connsiteX43" fmla="*/ 9001 w 10000"/>
                    <a:gd name="connsiteY43" fmla="*/ 0 h 9645"/>
                    <a:gd name="connsiteX44" fmla="*/ 5632 w 10000"/>
                    <a:gd name="connsiteY44" fmla="*/ 2506 h 9645"/>
                    <a:gd name="connsiteX45" fmla="*/ 5632 w 10000"/>
                    <a:gd name="connsiteY45" fmla="*/ 2506 h 9645"/>
                    <a:gd name="connsiteX46" fmla="*/ 4367 w 10000"/>
                    <a:gd name="connsiteY46" fmla="*/ 2506 h 9645"/>
                    <a:gd name="connsiteX47" fmla="*/ 4124 w 10000"/>
                    <a:gd name="connsiteY47" fmla="*/ 2306 h 9645"/>
                    <a:gd name="connsiteX48" fmla="*/ 4367 w 10000"/>
                    <a:gd name="connsiteY48" fmla="*/ 2085 h 9645"/>
                    <a:gd name="connsiteX49" fmla="*/ 5632 w 10000"/>
                    <a:gd name="connsiteY49" fmla="*/ 2085 h 9645"/>
                    <a:gd name="connsiteX50" fmla="*/ 5902 w 10000"/>
                    <a:gd name="connsiteY50" fmla="*/ 2306 h 9645"/>
                    <a:gd name="connsiteX51" fmla="*/ 5632 w 10000"/>
                    <a:gd name="connsiteY51" fmla="*/ 2506 h 9645"/>
                    <a:gd name="connsiteX52" fmla="*/ 8087 w 10000"/>
                    <a:gd name="connsiteY52" fmla="*/ 2506 h 9645"/>
                    <a:gd name="connsiteX53" fmla="*/ 8087 w 10000"/>
                    <a:gd name="connsiteY53" fmla="*/ 2506 h 9645"/>
                    <a:gd name="connsiteX54" fmla="*/ 6791 w 10000"/>
                    <a:gd name="connsiteY54" fmla="*/ 2506 h 9645"/>
                    <a:gd name="connsiteX55" fmla="*/ 6550 w 10000"/>
                    <a:gd name="connsiteY55" fmla="*/ 2306 h 9645"/>
                    <a:gd name="connsiteX56" fmla="*/ 6791 w 10000"/>
                    <a:gd name="connsiteY56" fmla="*/ 2085 h 9645"/>
                    <a:gd name="connsiteX57" fmla="*/ 8087 w 10000"/>
                    <a:gd name="connsiteY57" fmla="*/ 2085 h 9645"/>
                    <a:gd name="connsiteX58" fmla="*/ 8327 w 10000"/>
                    <a:gd name="connsiteY58" fmla="*/ 2306 h 9645"/>
                    <a:gd name="connsiteX59" fmla="*/ 8087 w 10000"/>
                    <a:gd name="connsiteY59" fmla="*/ 2506 h 9645"/>
                    <a:gd name="connsiteX60" fmla="*/ 8327 w 10000"/>
                    <a:gd name="connsiteY60" fmla="*/ 9425 h 9645"/>
                    <a:gd name="connsiteX61" fmla="*/ 8327 w 10000"/>
                    <a:gd name="connsiteY61" fmla="*/ 9425 h 9645"/>
                    <a:gd name="connsiteX62" fmla="*/ 8087 w 10000"/>
                    <a:gd name="connsiteY62" fmla="*/ 9645 h 9645"/>
                    <a:gd name="connsiteX63" fmla="*/ 6791 w 10000"/>
                    <a:gd name="connsiteY63" fmla="*/ 9645 h 9645"/>
                    <a:gd name="connsiteX64" fmla="*/ 6550 w 10000"/>
                    <a:gd name="connsiteY64" fmla="*/ 9425 h 9645"/>
                    <a:gd name="connsiteX65" fmla="*/ 6791 w 10000"/>
                    <a:gd name="connsiteY65" fmla="*/ 9224 h 9645"/>
                    <a:gd name="connsiteX66" fmla="*/ 8087 w 10000"/>
                    <a:gd name="connsiteY66" fmla="*/ 9224 h 9645"/>
                    <a:gd name="connsiteX67" fmla="*/ 8327 w 10000"/>
                    <a:gd name="connsiteY67" fmla="*/ 9425 h 9645"/>
                    <a:gd name="connsiteX68" fmla="*/ 3504 w 10000"/>
                    <a:gd name="connsiteY68" fmla="*/ 9425 h 9645"/>
                    <a:gd name="connsiteX69" fmla="*/ 3504 w 10000"/>
                    <a:gd name="connsiteY69" fmla="*/ 9425 h 9645"/>
                    <a:gd name="connsiteX70" fmla="*/ 3262 w 10000"/>
                    <a:gd name="connsiteY70" fmla="*/ 9645 h 9645"/>
                    <a:gd name="connsiteX71" fmla="*/ 1966 w 10000"/>
                    <a:gd name="connsiteY71" fmla="*/ 9645 h 9645"/>
                    <a:gd name="connsiteX72" fmla="*/ 1725 w 10000"/>
                    <a:gd name="connsiteY72" fmla="*/ 9425 h 9645"/>
                    <a:gd name="connsiteX73" fmla="*/ 1966 w 10000"/>
                    <a:gd name="connsiteY73" fmla="*/ 9224 h 9645"/>
                    <a:gd name="connsiteX74" fmla="*/ 3262 w 10000"/>
                    <a:gd name="connsiteY74" fmla="*/ 9224 h 9645"/>
                    <a:gd name="connsiteX75" fmla="*/ 3504 w 10000"/>
                    <a:gd name="connsiteY75" fmla="*/ 9425 h 9645"/>
                    <a:gd name="connsiteX0" fmla="*/ 9001 w 10000"/>
                    <a:gd name="connsiteY0" fmla="*/ 4782 h 10000"/>
                    <a:gd name="connsiteX1" fmla="*/ 9001 w 10000"/>
                    <a:gd name="connsiteY1" fmla="*/ 4782 h 10000"/>
                    <a:gd name="connsiteX2" fmla="*/ 997 w 10000"/>
                    <a:gd name="connsiteY2" fmla="*/ 4782 h 10000"/>
                    <a:gd name="connsiteX3" fmla="*/ 0 w 10000"/>
                    <a:gd name="connsiteY3" fmla="*/ 5633 h 10000"/>
                    <a:gd name="connsiteX4" fmla="*/ 0 w 10000"/>
                    <a:gd name="connsiteY4" fmla="*/ 8301 h 10000"/>
                    <a:gd name="connsiteX5" fmla="*/ 997 w 10000"/>
                    <a:gd name="connsiteY5" fmla="*/ 9150 h 10000"/>
                    <a:gd name="connsiteX6" fmla="*/ 9001 w 10000"/>
                    <a:gd name="connsiteY6" fmla="*/ 9150 h 10000"/>
                    <a:gd name="connsiteX7" fmla="*/ 10000 w 10000"/>
                    <a:gd name="connsiteY7" fmla="*/ 8301 h 10000"/>
                    <a:gd name="connsiteX8" fmla="*/ 10000 w 10000"/>
                    <a:gd name="connsiteY8" fmla="*/ 5633 h 10000"/>
                    <a:gd name="connsiteX9" fmla="*/ 9001 w 10000"/>
                    <a:gd name="connsiteY9" fmla="*/ 4782 h 10000"/>
                    <a:gd name="connsiteX10" fmla="*/ 3262 w 10000"/>
                    <a:gd name="connsiteY10" fmla="*/ 6621 h 10000"/>
                    <a:gd name="connsiteX11" fmla="*/ 3262 w 10000"/>
                    <a:gd name="connsiteY11" fmla="*/ 6621 h 10000"/>
                    <a:gd name="connsiteX12" fmla="*/ 1940 w 10000"/>
                    <a:gd name="connsiteY12" fmla="*/ 6621 h 10000"/>
                    <a:gd name="connsiteX13" fmla="*/ 1725 w 10000"/>
                    <a:gd name="connsiteY13" fmla="*/ 6369 h 10000"/>
                    <a:gd name="connsiteX14" fmla="*/ 1940 w 10000"/>
                    <a:gd name="connsiteY14" fmla="*/ 6184 h 10000"/>
                    <a:gd name="connsiteX15" fmla="*/ 3262 w 10000"/>
                    <a:gd name="connsiteY15" fmla="*/ 6184 h 10000"/>
                    <a:gd name="connsiteX16" fmla="*/ 3504 w 10000"/>
                    <a:gd name="connsiteY16" fmla="*/ 6369 h 10000"/>
                    <a:gd name="connsiteX17" fmla="*/ 3262 w 10000"/>
                    <a:gd name="connsiteY17" fmla="*/ 6621 h 10000"/>
                    <a:gd name="connsiteX18" fmla="*/ 5632 w 10000"/>
                    <a:gd name="connsiteY18" fmla="*/ 6621 h 10000"/>
                    <a:gd name="connsiteX19" fmla="*/ 5632 w 10000"/>
                    <a:gd name="connsiteY19" fmla="*/ 6621 h 10000"/>
                    <a:gd name="connsiteX20" fmla="*/ 4339 w 10000"/>
                    <a:gd name="connsiteY20" fmla="*/ 6621 h 10000"/>
                    <a:gd name="connsiteX21" fmla="*/ 4069 w 10000"/>
                    <a:gd name="connsiteY21" fmla="*/ 6369 h 10000"/>
                    <a:gd name="connsiteX22" fmla="*/ 4339 w 10000"/>
                    <a:gd name="connsiteY22" fmla="*/ 6184 h 10000"/>
                    <a:gd name="connsiteX23" fmla="*/ 5632 w 10000"/>
                    <a:gd name="connsiteY23" fmla="*/ 6184 h 10000"/>
                    <a:gd name="connsiteX24" fmla="*/ 5902 w 10000"/>
                    <a:gd name="connsiteY24" fmla="*/ 6369 h 10000"/>
                    <a:gd name="connsiteX25" fmla="*/ 5632 w 10000"/>
                    <a:gd name="connsiteY25" fmla="*/ 6621 h 10000"/>
                    <a:gd name="connsiteX26" fmla="*/ 8087 w 10000"/>
                    <a:gd name="connsiteY26" fmla="*/ 6621 h 10000"/>
                    <a:gd name="connsiteX27" fmla="*/ 8087 w 10000"/>
                    <a:gd name="connsiteY27" fmla="*/ 6621 h 10000"/>
                    <a:gd name="connsiteX28" fmla="*/ 6765 w 10000"/>
                    <a:gd name="connsiteY28" fmla="*/ 6621 h 10000"/>
                    <a:gd name="connsiteX29" fmla="*/ 6550 w 10000"/>
                    <a:gd name="connsiteY29" fmla="*/ 6369 h 10000"/>
                    <a:gd name="connsiteX30" fmla="*/ 6765 w 10000"/>
                    <a:gd name="connsiteY30" fmla="*/ 6184 h 10000"/>
                    <a:gd name="connsiteX31" fmla="*/ 8087 w 10000"/>
                    <a:gd name="connsiteY31" fmla="*/ 6184 h 10000"/>
                    <a:gd name="connsiteX32" fmla="*/ 8327 w 10000"/>
                    <a:gd name="connsiteY32" fmla="*/ 6369 h 10000"/>
                    <a:gd name="connsiteX33" fmla="*/ 8087 w 10000"/>
                    <a:gd name="connsiteY33" fmla="*/ 6621 h 10000"/>
                    <a:gd name="connsiteX34" fmla="*/ 9001 w 10000"/>
                    <a:gd name="connsiteY34" fmla="*/ 0 h 10000"/>
                    <a:gd name="connsiteX35" fmla="*/ 9001 w 10000"/>
                    <a:gd name="connsiteY35" fmla="*/ 0 h 10000"/>
                    <a:gd name="connsiteX36" fmla="*/ 0 w 10000"/>
                    <a:gd name="connsiteY36" fmla="*/ 827 h 10000"/>
                    <a:gd name="connsiteX37" fmla="*/ 0 w 10000"/>
                    <a:gd name="connsiteY37" fmla="*/ 3519 h 10000"/>
                    <a:gd name="connsiteX38" fmla="*/ 997 w 10000"/>
                    <a:gd name="connsiteY38" fmla="*/ 4346 h 10000"/>
                    <a:gd name="connsiteX39" fmla="*/ 9001 w 10000"/>
                    <a:gd name="connsiteY39" fmla="*/ 4346 h 10000"/>
                    <a:gd name="connsiteX40" fmla="*/ 10000 w 10000"/>
                    <a:gd name="connsiteY40" fmla="*/ 3519 h 10000"/>
                    <a:gd name="connsiteX41" fmla="*/ 10000 w 10000"/>
                    <a:gd name="connsiteY41" fmla="*/ 827 h 10000"/>
                    <a:gd name="connsiteX42" fmla="*/ 9001 w 10000"/>
                    <a:gd name="connsiteY42" fmla="*/ 0 h 10000"/>
                    <a:gd name="connsiteX43" fmla="*/ 5632 w 10000"/>
                    <a:gd name="connsiteY43" fmla="*/ 2598 h 10000"/>
                    <a:gd name="connsiteX44" fmla="*/ 5632 w 10000"/>
                    <a:gd name="connsiteY44" fmla="*/ 2598 h 10000"/>
                    <a:gd name="connsiteX45" fmla="*/ 4367 w 10000"/>
                    <a:gd name="connsiteY45" fmla="*/ 2598 h 10000"/>
                    <a:gd name="connsiteX46" fmla="*/ 4124 w 10000"/>
                    <a:gd name="connsiteY46" fmla="*/ 2391 h 10000"/>
                    <a:gd name="connsiteX47" fmla="*/ 4367 w 10000"/>
                    <a:gd name="connsiteY47" fmla="*/ 2162 h 10000"/>
                    <a:gd name="connsiteX48" fmla="*/ 5632 w 10000"/>
                    <a:gd name="connsiteY48" fmla="*/ 2162 h 10000"/>
                    <a:gd name="connsiteX49" fmla="*/ 5902 w 10000"/>
                    <a:gd name="connsiteY49" fmla="*/ 2391 h 10000"/>
                    <a:gd name="connsiteX50" fmla="*/ 5632 w 10000"/>
                    <a:gd name="connsiteY50" fmla="*/ 2598 h 10000"/>
                    <a:gd name="connsiteX51" fmla="*/ 8087 w 10000"/>
                    <a:gd name="connsiteY51" fmla="*/ 2598 h 10000"/>
                    <a:gd name="connsiteX52" fmla="*/ 8087 w 10000"/>
                    <a:gd name="connsiteY52" fmla="*/ 2598 h 10000"/>
                    <a:gd name="connsiteX53" fmla="*/ 6791 w 10000"/>
                    <a:gd name="connsiteY53" fmla="*/ 2598 h 10000"/>
                    <a:gd name="connsiteX54" fmla="*/ 6550 w 10000"/>
                    <a:gd name="connsiteY54" fmla="*/ 2391 h 10000"/>
                    <a:gd name="connsiteX55" fmla="*/ 6791 w 10000"/>
                    <a:gd name="connsiteY55" fmla="*/ 2162 h 10000"/>
                    <a:gd name="connsiteX56" fmla="*/ 8087 w 10000"/>
                    <a:gd name="connsiteY56" fmla="*/ 2162 h 10000"/>
                    <a:gd name="connsiteX57" fmla="*/ 8327 w 10000"/>
                    <a:gd name="connsiteY57" fmla="*/ 2391 h 10000"/>
                    <a:gd name="connsiteX58" fmla="*/ 8087 w 10000"/>
                    <a:gd name="connsiteY58" fmla="*/ 2598 h 10000"/>
                    <a:gd name="connsiteX59" fmla="*/ 8327 w 10000"/>
                    <a:gd name="connsiteY59" fmla="*/ 9772 h 10000"/>
                    <a:gd name="connsiteX60" fmla="*/ 8327 w 10000"/>
                    <a:gd name="connsiteY60" fmla="*/ 9772 h 10000"/>
                    <a:gd name="connsiteX61" fmla="*/ 8087 w 10000"/>
                    <a:gd name="connsiteY61" fmla="*/ 10000 h 10000"/>
                    <a:gd name="connsiteX62" fmla="*/ 6791 w 10000"/>
                    <a:gd name="connsiteY62" fmla="*/ 10000 h 10000"/>
                    <a:gd name="connsiteX63" fmla="*/ 6550 w 10000"/>
                    <a:gd name="connsiteY63" fmla="*/ 9772 h 10000"/>
                    <a:gd name="connsiteX64" fmla="*/ 6791 w 10000"/>
                    <a:gd name="connsiteY64" fmla="*/ 9564 h 10000"/>
                    <a:gd name="connsiteX65" fmla="*/ 8087 w 10000"/>
                    <a:gd name="connsiteY65" fmla="*/ 9564 h 10000"/>
                    <a:gd name="connsiteX66" fmla="*/ 8327 w 10000"/>
                    <a:gd name="connsiteY66" fmla="*/ 9772 h 10000"/>
                    <a:gd name="connsiteX67" fmla="*/ 3504 w 10000"/>
                    <a:gd name="connsiteY67" fmla="*/ 9772 h 10000"/>
                    <a:gd name="connsiteX68" fmla="*/ 3504 w 10000"/>
                    <a:gd name="connsiteY68" fmla="*/ 9772 h 10000"/>
                    <a:gd name="connsiteX69" fmla="*/ 3262 w 10000"/>
                    <a:gd name="connsiteY69" fmla="*/ 10000 h 10000"/>
                    <a:gd name="connsiteX70" fmla="*/ 1966 w 10000"/>
                    <a:gd name="connsiteY70" fmla="*/ 10000 h 10000"/>
                    <a:gd name="connsiteX71" fmla="*/ 1725 w 10000"/>
                    <a:gd name="connsiteY71" fmla="*/ 9772 h 10000"/>
                    <a:gd name="connsiteX72" fmla="*/ 1966 w 10000"/>
                    <a:gd name="connsiteY72" fmla="*/ 9564 h 10000"/>
                    <a:gd name="connsiteX73" fmla="*/ 3262 w 10000"/>
                    <a:gd name="connsiteY73" fmla="*/ 9564 h 10000"/>
                    <a:gd name="connsiteX74" fmla="*/ 3504 w 10000"/>
                    <a:gd name="connsiteY74" fmla="*/ 9772 h 10000"/>
                    <a:gd name="connsiteX0" fmla="*/ 9001 w 10073"/>
                    <a:gd name="connsiteY0" fmla="*/ 4782 h 10000"/>
                    <a:gd name="connsiteX1" fmla="*/ 9001 w 10073"/>
                    <a:gd name="connsiteY1" fmla="*/ 4782 h 10000"/>
                    <a:gd name="connsiteX2" fmla="*/ 997 w 10073"/>
                    <a:gd name="connsiteY2" fmla="*/ 4782 h 10000"/>
                    <a:gd name="connsiteX3" fmla="*/ 0 w 10073"/>
                    <a:gd name="connsiteY3" fmla="*/ 5633 h 10000"/>
                    <a:gd name="connsiteX4" fmla="*/ 0 w 10073"/>
                    <a:gd name="connsiteY4" fmla="*/ 8301 h 10000"/>
                    <a:gd name="connsiteX5" fmla="*/ 997 w 10073"/>
                    <a:gd name="connsiteY5" fmla="*/ 9150 h 10000"/>
                    <a:gd name="connsiteX6" fmla="*/ 9001 w 10073"/>
                    <a:gd name="connsiteY6" fmla="*/ 9150 h 10000"/>
                    <a:gd name="connsiteX7" fmla="*/ 10000 w 10073"/>
                    <a:gd name="connsiteY7" fmla="*/ 8301 h 10000"/>
                    <a:gd name="connsiteX8" fmla="*/ 10000 w 10073"/>
                    <a:gd name="connsiteY8" fmla="*/ 5633 h 10000"/>
                    <a:gd name="connsiteX9" fmla="*/ 9001 w 10073"/>
                    <a:gd name="connsiteY9" fmla="*/ 4782 h 10000"/>
                    <a:gd name="connsiteX10" fmla="*/ 3262 w 10073"/>
                    <a:gd name="connsiteY10" fmla="*/ 6621 h 10000"/>
                    <a:gd name="connsiteX11" fmla="*/ 3262 w 10073"/>
                    <a:gd name="connsiteY11" fmla="*/ 6621 h 10000"/>
                    <a:gd name="connsiteX12" fmla="*/ 1940 w 10073"/>
                    <a:gd name="connsiteY12" fmla="*/ 6621 h 10000"/>
                    <a:gd name="connsiteX13" fmla="*/ 1725 w 10073"/>
                    <a:gd name="connsiteY13" fmla="*/ 6369 h 10000"/>
                    <a:gd name="connsiteX14" fmla="*/ 1940 w 10073"/>
                    <a:gd name="connsiteY14" fmla="*/ 6184 h 10000"/>
                    <a:gd name="connsiteX15" fmla="*/ 3262 w 10073"/>
                    <a:gd name="connsiteY15" fmla="*/ 6184 h 10000"/>
                    <a:gd name="connsiteX16" fmla="*/ 3504 w 10073"/>
                    <a:gd name="connsiteY16" fmla="*/ 6369 h 10000"/>
                    <a:gd name="connsiteX17" fmla="*/ 3262 w 10073"/>
                    <a:gd name="connsiteY17" fmla="*/ 6621 h 10000"/>
                    <a:gd name="connsiteX18" fmla="*/ 5632 w 10073"/>
                    <a:gd name="connsiteY18" fmla="*/ 6621 h 10000"/>
                    <a:gd name="connsiteX19" fmla="*/ 5632 w 10073"/>
                    <a:gd name="connsiteY19" fmla="*/ 6621 h 10000"/>
                    <a:gd name="connsiteX20" fmla="*/ 4339 w 10073"/>
                    <a:gd name="connsiteY20" fmla="*/ 6621 h 10000"/>
                    <a:gd name="connsiteX21" fmla="*/ 4069 w 10073"/>
                    <a:gd name="connsiteY21" fmla="*/ 6369 h 10000"/>
                    <a:gd name="connsiteX22" fmla="*/ 4339 w 10073"/>
                    <a:gd name="connsiteY22" fmla="*/ 6184 h 10000"/>
                    <a:gd name="connsiteX23" fmla="*/ 5632 w 10073"/>
                    <a:gd name="connsiteY23" fmla="*/ 6184 h 10000"/>
                    <a:gd name="connsiteX24" fmla="*/ 5902 w 10073"/>
                    <a:gd name="connsiteY24" fmla="*/ 6369 h 10000"/>
                    <a:gd name="connsiteX25" fmla="*/ 5632 w 10073"/>
                    <a:gd name="connsiteY25" fmla="*/ 6621 h 10000"/>
                    <a:gd name="connsiteX26" fmla="*/ 8087 w 10073"/>
                    <a:gd name="connsiteY26" fmla="*/ 6621 h 10000"/>
                    <a:gd name="connsiteX27" fmla="*/ 8087 w 10073"/>
                    <a:gd name="connsiteY27" fmla="*/ 6621 h 10000"/>
                    <a:gd name="connsiteX28" fmla="*/ 6765 w 10073"/>
                    <a:gd name="connsiteY28" fmla="*/ 6621 h 10000"/>
                    <a:gd name="connsiteX29" fmla="*/ 6550 w 10073"/>
                    <a:gd name="connsiteY29" fmla="*/ 6369 h 10000"/>
                    <a:gd name="connsiteX30" fmla="*/ 6765 w 10073"/>
                    <a:gd name="connsiteY30" fmla="*/ 6184 h 10000"/>
                    <a:gd name="connsiteX31" fmla="*/ 8087 w 10073"/>
                    <a:gd name="connsiteY31" fmla="*/ 6184 h 10000"/>
                    <a:gd name="connsiteX32" fmla="*/ 8327 w 10073"/>
                    <a:gd name="connsiteY32" fmla="*/ 6369 h 10000"/>
                    <a:gd name="connsiteX33" fmla="*/ 8087 w 10073"/>
                    <a:gd name="connsiteY33" fmla="*/ 6621 h 10000"/>
                    <a:gd name="connsiteX34" fmla="*/ 10000 w 10073"/>
                    <a:gd name="connsiteY34" fmla="*/ 827 h 10000"/>
                    <a:gd name="connsiteX35" fmla="*/ 9001 w 10073"/>
                    <a:gd name="connsiteY35" fmla="*/ 0 h 10000"/>
                    <a:gd name="connsiteX36" fmla="*/ 0 w 10073"/>
                    <a:gd name="connsiteY36" fmla="*/ 827 h 10000"/>
                    <a:gd name="connsiteX37" fmla="*/ 0 w 10073"/>
                    <a:gd name="connsiteY37" fmla="*/ 3519 h 10000"/>
                    <a:gd name="connsiteX38" fmla="*/ 997 w 10073"/>
                    <a:gd name="connsiteY38" fmla="*/ 4346 h 10000"/>
                    <a:gd name="connsiteX39" fmla="*/ 9001 w 10073"/>
                    <a:gd name="connsiteY39" fmla="*/ 4346 h 10000"/>
                    <a:gd name="connsiteX40" fmla="*/ 10000 w 10073"/>
                    <a:gd name="connsiteY40" fmla="*/ 3519 h 10000"/>
                    <a:gd name="connsiteX41" fmla="*/ 10000 w 10073"/>
                    <a:gd name="connsiteY41" fmla="*/ 827 h 10000"/>
                    <a:gd name="connsiteX42" fmla="*/ 5632 w 10073"/>
                    <a:gd name="connsiteY42" fmla="*/ 2598 h 10000"/>
                    <a:gd name="connsiteX43" fmla="*/ 5632 w 10073"/>
                    <a:gd name="connsiteY43" fmla="*/ 2598 h 10000"/>
                    <a:gd name="connsiteX44" fmla="*/ 4367 w 10073"/>
                    <a:gd name="connsiteY44" fmla="*/ 2598 h 10000"/>
                    <a:gd name="connsiteX45" fmla="*/ 4124 w 10073"/>
                    <a:gd name="connsiteY45" fmla="*/ 2391 h 10000"/>
                    <a:gd name="connsiteX46" fmla="*/ 4367 w 10073"/>
                    <a:gd name="connsiteY46" fmla="*/ 2162 h 10000"/>
                    <a:gd name="connsiteX47" fmla="*/ 5632 w 10073"/>
                    <a:gd name="connsiteY47" fmla="*/ 2162 h 10000"/>
                    <a:gd name="connsiteX48" fmla="*/ 5902 w 10073"/>
                    <a:gd name="connsiteY48" fmla="*/ 2391 h 10000"/>
                    <a:gd name="connsiteX49" fmla="*/ 5632 w 10073"/>
                    <a:gd name="connsiteY49" fmla="*/ 2598 h 10000"/>
                    <a:gd name="connsiteX50" fmla="*/ 8087 w 10073"/>
                    <a:gd name="connsiteY50" fmla="*/ 2598 h 10000"/>
                    <a:gd name="connsiteX51" fmla="*/ 8087 w 10073"/>
                    <a:gd name="connsiteY51" fmla="*/ 2598 h 10000"/>
                    <a:gd name="connsiteX52" fmla="*/ 6791 w 10073"/>
                    <a:gd name="connsiteY52" fmla="*/ 2598 h 10000"/>
                    <a:gd name="connsiteX53" fmla="*/ 6550 w 10073"/>
                    <a:gd name="connsiteY53" fmla="*/ 2391 h 10000"/>
                    <a:gd name="connsiteX54" fmla="*/ 6791 w 10073"/>
                    <a:gd name="connsiteY54" fmla="*/ 2162 h 10000"/>
                    <a:gd name="connsiteX55" fmla="*/ 8087 w 10073"/>
                    <a:gd name="connsiteY55" fmla="*/ 2162 h 10000"/>
                    <a:gd name="connsiteX56" fmla="*/ 8327 w 10073"/>
                    <a:gd name="connsiteY56" fmla="*/ 2391 h 10000"/>
                    <a:gd name="connsiteX57" fmla="*/ 8087 w 10073"/>
                    <a:gd name="connsiteY57" fmla="*/ 2598 h 10000"/>
                    <a:gd name="connsiteX58" fmla="*/ 8327 w 10073"/>
                    <a:gd name="connsiteY58" fmla="*/ 9772 h 10000"/>
                    <a:gd name="connsiteX59" fmla="*/ 8327 w 10073"/>
                    <a:gd name="connsiteY59" fmla="*/ 9772 h 10000"/>
                    <a:gd name="connsiteX60" fmla="*/ 8087 w 10073"/>
                    <a:gd name="connsiteY60" fmla="*/ 10000 h 10000"/>
                    <a:gd name="connsiteX61" fmla="*/ 6791 w 10073"/>
                    <a:gd name="connsiteY61" fmla="*/ 10000 h 10000"/>
                    <a:gd name="connsiteX62" fmla="*/ 6550 w 10073"/>
                    <a:gd name="connsiteY62" fmla="*/ 9772 h 10000"/>
                    <a:gd name="connsiteX63" fmla="*/ 6791 w 10073"/>
                    <a:gd name="connsiteY63" fmla="*/ 9564 h 10000"/>
                    <a:gd name="connsiteX64" fmla="*/ 8087 w 10073"/>
                    <a:gd name="connsiteY64" fmla="*/ 9564 h 10000"/>
                    <a:gd name="connsiteX65" fmla="*/ 8327 w 10073"/>
                    <a:gd name="connsiteY65" fmla="*/ 9772 h 10000"/>
                    <a:gd name="connsiteX66" fmla="*/ 3504 w 10073"/>
                    <a:gd name="connsiteY66" fmla="*/ 9772 h 10000"/>
                    <a:gd name="connsiteX67" fmla="*/ 3504 w 10073"/>
                    <a:gd name="connsiteY67" fmla="*/ 9772 h 10000"/>
                    <a:gd name="connsiteX68" fmla="*/ 3262 w 10073"/>
                    <a:gd name="connsiteY68" fmla="*/ 10000 h 10000"/>
                    <a:gd name="connsiteX69" fmla="*/ 1966 w 10073"/>
                    <a:gd name="connsiteY69" fmla="*/ 10000 h 10000"/>
                    <a:gd name="connsiteX70" fmla="*/ 1725 w 10073"/>
                    <a:gd name="connsiteY70" fmla="*/ 9772 h 10000"/>
                    <a:gd name="connsiteX71" fmla="*/ 1966 w 10073"/>
                    <a:gd name="connsiteY71" fmla="*/ 9564 h 10000"/>
                    <a:gd name="connsiteX72" fmla="*/ 3262 w 10073"/>
                    <a:gd name="connsiteY72" fmla="*/ 9564 h 10000"/>
                    <a:gd name="connsiteX73" fmla="*/ 3504 w 10073"/>
                    <a:gd name="connsiteY73" fmla="*/ 9772 h 10000"/>
                    <a:gd name="connsiteX0" fmla="*/ 9741 w 11480"/>
                    <a:gd name="connsiteY0" fmla="*/ 4292 h 9510"/>
                    <a:gd name="connsiteX1" fmla="*/ 9741 w 11480"/>
                    <a:gd name="connsiteY1" fmla="*/ 4292 h 9510"/>
                    <a:gd name="connsiteX2" fmla="*/ 1737 w 11480"/>
                    <a:gd name="connsiteY2" fmla="*/ 4292 h 9510"/>
                    <a:gd name="connsiteX3" fmla="*/ 740 w 11480"/>
                    <a:gd name="connsiteY3" fmla="*/ 5143 h 9510"/>
                    <a:gd name="connsiteX4" fmla="*/ 740 w 11480"/>
                    <a:gd name="connsiteY4" fmla="*/ 7811 h 9510"/>
                    <a:gd name="connsiteX5" fmla="*/ 1737 w 11480"/>
                    <a:gd name="connsiteY5" fmla="*/ 8660 h 9510"/>
                    <a:gd name="connsiteX6" fmla="*/ 9741 w 11480"/>
                    <a:gd name="connsiteY6" fmla="*/ 8660 h 9510"/>
                    <a:gd name="connsiteX7" fmla="*/ 10740 w 11480"/>
                    <a:gd name="connsiteY7" fmla="*/ 7811 h 9510"/>
                    <a:gd name="connsiteX8" fmla="*/ 10740 w 11480"/>
                    <a:gd name="connsiteY8" fmla="*/ 5143 h 9510"/>
                    <a:gd name="connsiteX9" fmla="*/ 9741 w 11480"/>
                    <a:gd name="connsiteY9" fmla="*/ 4292 h 9510"/>
                    <a:gd name="connsiteX10" fmla="*/ 4002 w 11480"/>
                    <a:gd name="connsiteY10" fmla="*/ 6131 h 9510"/>
                    <a:gd name="connsiteX11" fmla="*/ 4002 w 11480"/>
                    <a:gd name="connsiteY11" fmla="*/ 6131 h 9510"/>
                    <a:gd name="connsiteX12" fmla="*/ 2680 w 11480"/>
                    <a:gd name="connsiteY12" fmla="*/ 6131 h 9510"/>
                    <a:gd name="connsiteX13" fmla="*/ 2465 w 11480"/>
                    <a:gd name="connsiteY13" fmla="*/ 5879 h 9510"/>
                    <a:gd name="connsiteX14" fmla="*/ 2680 w 11480"/>
                    <a:gd name="connsiteY14" fmla="*/ 5694 h 9510"/>
                    <a:gd name="connsiteX15" fmla="*/ 4002 w 11480"/>
                    <a:gd name="connsiteY15" fmla="*/ 5694 h 9510"/>
                    <a:gd name="connsiteX16" fmla="*/ 4244 w 11480"/>
                    <a:gd name="connsiteY16" fmla="*/ 5879 h 9510"/>
                    <a:gd name="connsiteX17" fmla="*/ 4002 w 11480"/>
                    <a:gd name="connsiteY17" fmla="*/ 6131 h 9510"/>
                    <a:gd name="connsiteX18" fmla="*/ 6372 w 11480"/>
                    <a:gd name="connsiteY18" fmla="*/ 6131 h 9510"/>
                    <a:gd name="connsiteX19" fmla="*/ 6372 w 11480"/>
                    <a:gd name="connsiteY19" fmla="*/ 6131 h 9510"/>
                    <a:gd name="connsiteX20" fmla="*/ 5079 w 11480"/>
                    <a:gd name="connsiteY20" fmla="*/ 6131 h 9510"/>
                    <a:gd name="connsiteX21" fmla="*/ 4809 w 11480"/>
                    <a:gd name="connsiteY21" fmla="*/ 5879 h 9510"/>
                    <a:gd name="connsiteX22" fmla="*/ 5079 w 11480"/>
                    <a:gd name="connsiteY22" fmla="*/ 5694 h 9510"/>
                    <a:gd name="connsiteX23" fmla="*/ 6372 w 11480"/>
                    <a:gd name="connsiteY23" fmla="*/ 5694 h 9510"/>
                    <a:gd name="connsiteX24" fmla="*/ 6642 w 11480"/>
                    <a:gd name="connsiteY24" fmla="*/ 5879 h 9510"/>
                    <a:gd name="connsiteX25" fmla="*/ 6372 w 11480"/>
                    <a:gd name="connsiteY25" fmla="*/ 6131 h 9510"/>
                    <a:gd name="connsiteX26" fmla="*/ 8827 w 11480"/>
                    <a:gd name="connsiteY26" fmla="*/ 6131 h 9510"/>
                    <a:gd name="connsiteX27" fmla="*/ 8827 w 11480"/>
                    <a:gd name="connsiteY27" fmla="*/ 6131 h 9510"/>
                    <a:gd name="connsiteX28" fmla="*/ 7505 w 11480"/>
                    <a:gd name="connsiteY28" fmla="*/ 6131 h 9510"/>
                    <a:gd name="connsiteX29" fmla="*/ 7290 w 11480"/>
                    <a:gd name="connsiteY29" fmla="*/ 5879 h 9510"/>
                    <a:gd name="connsiteX30" fmla="*/ 7505 w 11480"/>
                    <a:gd name="connsiteY30" fmla="*/ 5694 h 9510"/>
                    <a:gd name="connsiteX31" fmla="*/ 8827 w 11480"/>
                    <a:gd name="connsiteY31" fmla="*/ 5694 h 9510"/>
                    <a:gd name="connsiteX32" fmla="*/ 9067 w 11480"/>
                    <a:gd name="connsiteY32" fmla="*/ 5879 h 9510"/>
                    <a:gd name="connsiteX33" fmla="*/ 8827 w 11480"/>
                    <a:gd name="connsiteY33" fmla="*/ 6131 h 9510"/>
                    <a:gd name="connsiteX34" fmla="*/ 10740 w 11480"/>
                    <a:gd name="connsiteY34" fmla="*/ 337 h 9510"/>
                    <a:gd name="connsiteX35" fmla="*/ 740 w 11480"/>
                    <a:gd name="connsiteY35" fmla="*/ 337 h 9510"/>
                    <a:gd name="connsiteX36" fmla="*/ 740 w 11480"/>
                    <a:gd name="connsiteY36" fmla="*/ 3029 h 9510"/>
                    <a:gd name="connsiteX37" fmla="*/ 1737 w 11480"/>
                    <a:gd name="connsiteY37" fmla="*/ 3856 h 9510"/>
                    <a:gd name="connsiteX38" fmla="*/ 9741 w 11480"/>
                    <a:gd name="connsiteY38" fmla="*/ 3856 h 9510"/>
                    <a:gd name="connsiteX39" fmla="*/ 10740 w 11480"/>
                    <a:gd name="connsiteY39" fmla="*/ 3029 h 9510"/>
                    <a:gd name="connsiteX40" fmla="*/ 10740 w 11480"/>
                    <a:gd name="connsiteY40" fmla="*/ 337 h 9510"/>
                    <a:gd name="connsiteX41" fmla="*/ 6372 w 11480"/>
                    <a:gd name="connsiteY41" fmla="*/ 2108 h 9510"/>
                    <a:gd name="connsiteX42" fmla="*/ 6372 w 11480"/>
                    <a:gd name="connsiteY42" fmla="*/ 2108 h 9510"/>
                    <a:gd name="connsiteX43" fmla="*/ 5107 w 11480"/>
                    <a:gd name="connsiteY43" fmla="*/ 2108 h 9510"/>
                    <a:gd name="connsiteX44" fmla="*/ 4864 w 11480"/>
                    <a:gd name="connsiteY44" fmla="*/ 1901 h 9510"/>
                    <a:gd name="connsiteX45" fmla="*/ 5107 w 11480"/>
                    <a:gd name="connsiteY45" fmla="*/ 1672 h 9510"/>
                    <a:gd name="connsiteX46" fmla="*/ 6372 w 11480"/>
                    <a:gd name="connsiteY46" fmla="*/ 1672 h 9510"/>
                    <a:gd name="connsiteX47" fmla="*/ 6642 w 11480"/>
                    <a:gd name="connsiteY47" fmla="*/ 1901 h 9510"/>
                    <a:gd name="connsiteX48" fmla="*/ 6372 w 11480"/>
                    <a:gd name="connsiteY48" fmla="*/ 2108 h 9510"/>
                    <a:gd name="connsiteX49" fmla="*/ 8827 w 11480"/>
                    <a:gd name="connsiteY49" fmla="*/ 2108 h 9510"/>
                    <a:gd name="connsiteX50" fmla="*/ 8827 w 11480"/>
                    <a:gd name="connsiteY50" fmla="*/ 2108 h 9510"/>
                    <a:gd name="connsiteX51" fmla="*/ 7531 w 11480"/>
                    <a:gd name="connsiteY51" fmla="*/ 2108 h 9510"/>
                    <a:gd name="connsiteX52" fmla="*/ 7290 w 11480"/>
                    <a:gd name="connsiteY52" fmla="*/ 1901 h 9510"/>
                    <a:gd name="connsiteX53" fmla="*/ 7531 w 11480"/>
                    <a:gd name="connsiteY53" fmla="*/ 1672 h 9510"/>
                    <a:gd name="connsiteX54" fmla="*/ 8827 w 11480"/>
                    <a:gd name="connsiteY54" fmla="*/ 1672 h 9510"/>
                    <a:gd name="connsiteX55" fmla="*/ 9067 w 11480"/>
                    <a:gd name="connsiteY55" fmla="*/ 1901 h 9510"/>
                    <a:gd name="connsiteX56" fmla="*/ 8827 w 11480"/>
                    <a:gd name="connsiteY56" fmla="*/ 2108 h 9510"/>
                    <a:gd name="connsiteX57" fmla="*/ 9067 w 11480"/>
                    <a:gd name="connsiteY57" fmla="*/ 9282 h 9510"/>
                    <a:gd name="connsiteX58" fmla="*/ 9067 w 11480"/>
                    <a:gd name="connsiteY58" fmla="*/ 9282 h 9510"/>
                    <a:gd name="connsiteX59" fmla="*/ 8827 w 11480"/>
                    <a:gd name="connsiteY59" fmla="*/ 9510 h 9510"/>
                    <a:gd name="connsiteX60" fmla="*/ 7531 w 11480"/>
                    <a:gd name="connsiteY60" fmla="*/ 9510 h 9510"/>
                    <a:gd name="connsiteX61" fmla="*/ 7290 w 11480"/>
                    <a:gd name="connsiteY61" fmla="*/ 9282 h 9510"/>
                    <a:gd name="connsiteX62" fmla="*/ 7531 w 11480"/>
                    <a:gd name="connsiteY62" fmla="*/ 9074 h 9510"/>
                    <a:gd name="connsiteX63" fmla="*/ 8827 w 11480"/>
                    <a:gd name="connsiteY63" fmla="*/ 9074 h 9510"/>
                    <a:gd name="connsiteX64" fmla="*/ 9067 w 11480"/>
                    <a:gd name="connsiteY64" fmla="*/ 9282 h 9510"/>
                    <a:gd name="connsiteX65" fmla="*/ 4244 w 11480"/>
                    <a:gd name="connsiteY65" fmla="*/ 9282 h 9510"/>
                    <a:gd name="connsiteX66" fmla="*/ 4244 w 11480"/>
                    <a:gd name="connsiteY66" fmla="*/ 9282 h 9510"/>
                    <a:gd name="connsiteX67" fmla="*/ 4002 w 11480"/>
                    <a:gd name="connsiteY67" fmla="*/ 9510 h 9510"/>
                    <a:gd name="connsiteX68" fmla="*/ 2706 w 11480"/>
                    <a:gd name="connsiteY68" fmla="*/ 9510 h 9510"/>
                    <a:gd name="connsiteX69" fmla="*/ 2465 w 11480"/>
                    <a:gd name="connsiteY69" fmla="*/ 9282 h 9510"/>
                    <a:gd name="connsiteX70" fmla="*/ 2706 w 11480"/>
                    <a:gd name="connsiteY70" fmla="*/ 9074 h 9510"/>
                    <a:gd name="connsiteX71" fmla="*/ 4002 w 11480"/>
                    <a:gd name="connsiteY71" fmla="*/ 9074 h 9510"/>
                    <a:gd name="connsiteX72" fmla="*/ 4244 w 11480"/>
                    <a:gd name="connsiteY72" fmla="*/ 9282 h 9510"/>
                    <a:gd name="connsiteX0" fmla="*/ 8485 w 9838"/>
                    <a:gd name="connsiteY0" fmla="*/ 4159 h 9646"/>
                    <a:gd name="connsiteX1" fmla="*/ 8485 w 9838"/>
                    <a:gd name="connsiteY1" fmla="*/ 4159 h 9646"/>
                    <a:gd name="connsiteX2" fmla="*/ 1513 w 9838"/>
                    <a:gd name="connsiteY2" fmla="*/ 4159 h 9646"/>
                    <a:gd name="connsiteX3" fmla="*/ 645 w 9838"/>
                    <a:gd name="connsiteY3" fmla="*/ 5054 h 9646"/>
                    <a:gd name="connsiteX4" fmla="*/ 645 w 9838"/>
                    <a:gd name="connsiteY4" fmla="*/ 7859 h 9646"/>
                    <a:gd name="connsiteX5" fmla="*/ 1513 w 9838"/>
                    <a:gd name="connsiteY5" fmla="*/ 8752 h 9646"/>
                    <a:gd name="connsiteX6" fmla="*/ 8485 w 9838"/>
                    <a:gd name="connsiteY6" fmla="*/ 8752 h 9646"/>
                    <a:gd name="connsiteX7" fmla="*/ 9355 w 9838"/>
                    <a:gd name="connsiteY7" fmla="*/ 7859 h 9646"/>
                    <a:gd name="connsiteX8" fmla="*/ 9355 w 9838"/>
                    <a:gd name="connsiteY8" fmla="*/ 5054 h 9646"/>
                    <a:gd name="connsiteX9" fmla="*/ 8485 w 9838"/>
                    <a:gd name="connsiteY9" fmla="*/ 4159 h 9646"/>
                    <a:gd name="connsiteX10" fmla="*/ 3486 w 9838"/>
                    <a:gd name="connsiteY10" fmla="*/ 6093 h 9646"/>
                    <a:gd name="connsiteX11" fmla="*/ 3486 w 9838"/>
                    <a:gd name="connsiteY11" fmla="*/ 6093 h 9646"/>
                    <a:gd name="connsiteX12" fmla="*/ 2334 w 9838"/>
                    <a:gd name="connsiteY12" fmla="*/ 6093 h 9646"/>
                    <a:gd name="connsiteX13" fmla="*/ 2147 w 9838"/>
                    <a:gd name="connsiteY13" fmla="*/ 5828 h 9646"/>
                    <a:gd name="connsiteX14" fmla="*/ 2334 w 9838"/>
                    <a:gd name="connsiteY14" fmla="*/ 5633 h 9646"/>
                    <a:gd name="connsiteX15" fmla="*/ 3486 w 9838"/>
                    <a:gd name="connsiteY15" fmla="*/ 5633 h 9646"/>
                    <a:gd name="connsiteX16" fmla="*/ 3697 w 9838"/>
                    <a:gd name="connsiteY16" fmla="*/ 5828 h 9646"/>
                    <a:gd name="connsiteX17" fmla="*/ 3486 w 9838"/>
                    <a:gd name="connsiteY17" fmla="*/ 6093 h 9646"/>
                    <a:gd name="connsiteX18" fmla="*/ 5551 w 9838"/>
                    <a:gd name="connsiteY18" fmla="*/ 6093 h 9646"/>
                    <a:gd name="connsiteX19" fmla="*/ 5551 w 9838"/>
                    <a:gd name="connsiteY19" fmla="*/ 6093 h 9646"/>
                    <a:gd name="connsiteX20" fmla="*/ 4424 w 9838"/>
                    <a:gd name="connsiteY20" fmla="*/ 6093 h 9646"/>
                    <a:gd name="connsiteX21" fmla="*/ 4189 w 9838"/>
                    <a:gd name="connsiteY21" fmla="*/ 5828 h 9646"/>
                    <a:gd name="connsiteX22" fmla="*/ 4424 w 9838"/>
                    <a:gd name="connsiteY22" fmla="*/ 5633 h 9646"/>
                    <a:gd name="connsiteX23" fmla="*/ 5551 w 9838"/>
                    <a:gd name="connsiteY23" fmla="*/ 5633 h 9646"/>
                    <a:gd name="connsiteX24" fmla="*/ 5786 w 9838"/>
                    <a:gd name="connsiteY24" fmla="*/ 5828 h 9646"/>
                    <a:gd name="connsiteX25" fmla="*/ 5551 w 9838"/>
                    <a:gd name="connsiteY25" fmla="*/ 6093 h 9646"/>
                    <a:gd name="connsiteX26" fmla="*/ 7689 w 9838"/>
                    <a:gd name="connsiteY26" fmla="*/ 6093 h 9646"/>
                    <a:gd name="connsiteX27" fmla="*/ 7689 w 9838"/>
                    <a:gd name="connsiteY27" fmla="*/ 6093 h 9646"/>
                    <a:gd name="connsiteX28" fmla="*/ 6537 w 9838"/>
                    <a:gd name="connsiteY28" fmla="*/ 6093 h 9646"/>
                    <a:gd name="connsiteX29" fmla="*/ 6350 w 9838"/>
                    <a:gd name="connsiteY29" fmla="*/ 5828 h 9646"/>
                    <a:gd name="connsiteX30" fmla="*/ 6537 w 9838"/>
                    <a:gd name="connsiteY30" fmla="*/ 5633 h 9646"/>
                    <a:gd name="connsiteX31" fmla="*/ 7689 w 9838"/>
                    <a:gd name="connsiteY31" fmla="*/ 5633 h 9646"/>
                    <a:gd name="connsiteX32" fmla="*/ 7898 w 9838"/>
                    <a:gd name="connsiteY32" fmla="*/ 5828 h 9646"/>
                    <a:gd name="connsiteX33" fmla="*/ 7689 w 9838"/>
                    <a:gd name="connsiteY33" fmla="*/ 6093 h 9646"/>
                    <a:gd name="connsiteX34" fmla="*/ 9355 w 9838"/>
                    <a:gd name="connsiteY34" fmla="*/ 2831 h 9646"/>
                    <a:gd name="connsiteX35" fmla="*/ 645 w 9838"/>
                    <a:gd name="connsiteY35" fmla="*/ 0 h 9646"/>
                    <a:gd name="connsiteX36" fmla="*/ 645 w 9838"/>
                    <a:gd name="connsiteY36" fmla="*/ 2831 h 9646"/>
                    <a:gd name="connsiteX37" fmla="*/ 1513 w 9838"/>
                    <a:gd name="connsiteY37" fmla="*/ 3701 h 9646"/>
                    <a:gd name="connsiteX38" fmla="*/ 8485 w 9838"/>
                    <a:gd name="connsiteY38" fmla="*/ 3701 h 9646"/>
                    <a:gd name="connsiteX39" fmla="*/ 9355 w 9838"/>
                    <a:gd name="connsiteY39" fmla="*/ 2831 h 9646"/>
                    <a:gd name="connsiteX40" fmla="*/ 5551 w 9838"/>
                    <a:gd name="connsiteY40" fmla="*/ 1863 h 9646"/>
                    <a:gd name="connsiteX41" fmla="*/ 5551 w 9838"/>
                    <a:gd name="connsiteY41" fmla="*/ 1863 h 9646"/>
                    <a:gd name="connsiteX42" fmla="*/ 4449 w 9838"/>
                    <a:gd name="connsiteY42" fmla="*/ 1863 h 9646"/>
                    <a:gd name="connsiteX43" fmla="*/ 4237 w 9838"/>
                    <a:gd name="connsiteY43" fmla="*/ 1645 h 9646"/>
                    <a:gd name="connsiteX44" fmla="*/ 4449 w 9838"/>
                    <a:gd name="connsiteY44" fmla="*/ 1404 h 9646"/>
                    <a:gd name="connsiteX45" fmla="*/ 5551 w 9838"/>
                    <a:gd name="connsiteY45" fmla="*/ 1404 h 9646"/>
                    <a:gd name="connsiteX46" fmla="*/ 5786 w 9838"/>
                    <a:gd name="connsiteY46" fmla="*/ 1645 h 9646"/>
                    <a:gd name="connsiteX47" fmla="*/ 5551 w 9838"/>
                    <a:gd name="connsiteY47" fmla="*/ 1863 h 9646"/>
                    <a:gd name="connsiteX48" fmla="*/ 7689 w 9838"/>
                    <a:gd name="connsiteY48" fmla="*/ 1863 h 9646"/>
                    <a:gd name="connsiteX49" fmla="*/ 7689 w 9838"/>
                    <a:gd name="connsiteY49" fmla="*/ 1863 h 9646"/>
                    <a:gd name="connsiteX50" fmla="*/ 6560 w 9838"/>
                    <a:gd name="connsiteY50" fmla="*/ 1863 h 9646"/>
                    <a:gd name="connsiteX51" fmla="*/ 6350 w 9838"/>
                    <a:gd name="connsiteY51" fmla="*/ 1645 h 9646"/>
                    <a:gd name="connsiteX52" fmla="*/ 6560 w 9838"/>
                    <a:gd name="connsiteY52" fmla="*/ 1404 h 9646"/>
                    <a:gd name="connsiteX53" fmla="*/ 7689 w 9838"/>
                    <a:gd name="connsiteY53" fmla="*/ 1404 h 9646"/>
                    <a:gd name="connsiteX54" fmla="*/ 7898 w 9838"/>
                    <a:gd name="connsiteY54" fmla="*/ 1645 h 9646"/>
                    <a:gd name="connsiteX55" fmla="*/ 7689 w 9838"/>
                    <a:gd name="connsiteY55" fmla="*/ 1863 h 9646"/>
                    <a:gd name="connsiteX56" fmla="*/ 7898 w 9838"/>
                    <a:gd name="connsiteY56" fmla="*/ 9406 h 9646"/>
                    <a:gd name="connsiteX57" fmla="*/ 7898 w 9838"/>
                    <a:gd name="connsiteY57" fmla="*/ 9406 h 9646"/>
                    <a:gd name="connsiteX58" fmla="*/ 7689 w 9838"/>
                    <a:gd name="connsiteY58" fmla="*/ 9646 h 9646"/>
                    <a:gd name="connsiteX59" fmla="*/ 6560 w 9838"/>
                    <a:gd name="connsiteY59" fmla="*/ 9646 h 9646"/>
                    <a:gd name="connsiteX60" fmla="*/ 6350 w 9838"/>
                    <a:gd name="connsiteY60" fmla="*/ 9406 h 9646"/>
                    <a:gd name="connsiteX61" fmla="*/ 6560 w 9838"/>
                    <a:gd name="connsiteY61" fmla="*/ 9188 h 9646"/>
                    <a:gd name="connsiteX62" fmla="*/ 7689 w 9838"/>
                    <a:gd name="connsiteY62" fmla="*/ 9188 h 9646"/>
                    <a:gd name="connsiteX63" fmla="*/ 7898 w 9838"/>
                    <a:gd name="connsiteY63" fmla="*/ 9406 h 9646"/>
                    <a:gd name="connsiteX64" fmla="*/ 3697 w 9838"/>
                    <a:gd name="connsiteY64" fmla="*/ 9406 h 9646"/>
                    <a:gd name="connsiteX65" fmla="*/ 3697 w 9838"/>
                    <a:gd name="connsiteY65" fmla="*/ 9406 h 9646"/>
                    <a:gd name="connsiteX66" fmla="*/ 3486 w 9838"/>
                    <a:gd name="connsiteY66" fmla="*/ 9646 h 9646"/>
                    <a:gd name="connsiteX67" fmla="*/ 2357 w 9838"/>
                    <a:gd name="connsiteY67" fmla="*/ 9646 h 9646"/>
                    <a:gd name="connsiteX68" fmla="*/ 2147 w 9838"/>
                    <a:gd name="connsiteY68" fmla="*/ 9406 h 9646"/>
                    <a:gd name="connsiteX69" fmla="*/ 2357 w 9838"/>
                    <a:gd name="connsiteY69" fmla="*/ 9188 h 9646"/>
                    <a:gd name="connsiteX70" fmla="*/ 3486 w 9838"/>
                    <a:gd name="connsiteY70" fmla="*/ 9188 h 9646"/>
                    <a:gd name="connsiteX71" fmla="*/ 3697 w 9838"/>
                    <a:gd name="connsiteY71" fmla="*/ 9406 h 9646"/>
                    <a:gd name="connsiteX0" fmla="*/ 8461 w 9836"/>
                    <a:gd name="connsiteY0" fmla="*/ 2856 h 8544"/>
                    <a:gd name="connsiteX1" fmla="*/ 8461 w 9836"/>
                    <a:gd name="connsiteY1" fmla="*/ 2856 h 8544"/>
                    <a:gd name="connsiteX2" fmla="*/ 1374 w 9836"/>
                    <a:gd name="connsiteY2" fmla="*/ 2856 h 8544"/>
                    <a:gd name="connsiteX3" fmla="*/ 492 w 9836"/>
                    <a:gd name="connsiteY3" fmla="*/ 3783 h 8544"/>
                    <a:gd name="connsiteX4" fmla="*/ 492 w 9836"/>
                    <a:gd name="connsiteY4" fmla="*/ 6691 h 8544"/>
                    <a:gd name="connsiteX5" fmla="*/ 1374 w 9836"/>
                    <a:gd name="connsiteY5" fmla="*/ 7617 h 8544"/>
                    <a:gd name="connsiteX6" fmla="*/ 8461 w 9836"/>
                    <a:gd name="connsiteY6" fmla="*/ 7617 h 8544"/>
                    <a:gd name="connsiteX7" fmla="*/ 9345 w 9836"/>
                    <a:gd name="connsiteY7" fmla="*/ 6691 h 8544"/>
                    <a:gd name="connsiteX8" fmla="*/ 9345 w 9836"/>
                    <a:gd name="connsiteY8" fmla="*/ 3783 h 8544"/>
                    <a:gd name="connsiteX9" fmla="*/ 8461 w 9836"/>
                    <a:gd name="connsiteY9" fmla="*/ 2856 h 8544"/>
                    <a:gd name="connsiteX10" fmla="*/ 3379 w 9836"/>
                    <a:gd name="connsiteY10" fmla="*/ 4861 h 8544"/>
                    <a:gd name="connsiteX11" fmla="*/ 3379 w 9836"/>
                    <a:gd name="connsiteY11" fmla="*/ 4861 h 8544"/>
                    <a:gd name="connsiteX12" fmla="*/ 2208 w 9836"/>
                    <a:gd name="connsiteY12" fmla="*/ 4861 h 8544"/>
                    <a:gd name="connsiteX13" fmla="*/ 2018 w 9836"/>
                    <a:gd name="connsiteY13" fmla="*/ 4586 h 8544"/>
                    <a:gd name="connsiteX14" fmla="*/ 2208 w 9836"/>
                    <a:gd name="connsiteY14" fmla="*/ 4384 h 8544"/>
                    <a:gd name="connsiteX15" fmla="*/ 3379 w 9836"/>
                    <a:gd name="connsiteY15" fmla="*/ 4384 h 8544"/>
                    <a:gd name="connsiteX16" fmla="*/ 3594 w 9836"/>
                    <a:gd name="connsiteY16" fmla="*/ 4586 h 8544"/>
                    <a:gd name="connsiteX17" fmla="*/ 3379 w 9836"/>
                    <a:gd name="connsiteY17" fmla="*/ 4861 h 8544"/>
                    <a:gd name="connsiteX18" fmla="*/ 5478 w 9836"/>
                    <a:gd name="connsiteY18" fmla="*/ 4861 h 8544"/>
                    <a:gd name="connsiteX19" fmla="*/ 5478 w 9836"/>
                    <a:gd name="connsiteY19" fmla="*/ 4861 h 8544"/>
                    <a:gd name="connsiteX20" fmla="*/ 4333 w 9836"/>
                    <a:gd name="connsiteY20" fmla="*/ 4861 h 8544"/>
                    <a:gd name="connsiteX21" fmla="*/ 4094 w 9836"/>
                    <a:gd name="connsiteY21" fmla="*/ 4586 h 8544"/>
                    <a:gd name="connsiteX22" fmla="*/ 4333 w 9836"/>
                    <a:gd name="connsiteY22" fmla="*/ 4384 h 8544"/>
                    <a:gd name="connsiteX23" fmla="*/ 5478 w 9836"/>
                    <a:gd name="connsiteY23" fmla="*/ 4384 h 8544"/>
                    <a:gd name="connsiteX24" fmla="*/ 5717 w 9836"/>
                    <a:gd name="connsiteY24" fmla="*/ 4586 h 8544"/>
                    <a:gd name="connsiteX25" fmla="*/ 5478 w 9836"/>
                    <a:gd name="connsiteY25" fmla="*/ 4861 h 8544"/>
                    <a:gd name="connsiteX26" fmla="*/ 7652 w 9836"/>
                    <a:gd name="connsiteY26" fmla="*/ 4861 h 8544"/>
                    <a:gd name="connsiteX27" fmla="*/ 7652 w 9836"/>
                    <a:gd name="connsiteY27" fmla="*/ 4861 h 8544"/>
                    <a:gd name="connsiteX28" fmla="*/ 6481 w 9836"/>
                    <a:gd name="connsiteY28" fmla="*/ 4861 h 8544"/>
                    <a:gd name="connsiteX29" fmla="*/ 6291 w 9836"/>
                    <a:gd name="connsiteY29" fmla="*/ 4586 h 8544"/>
                    <a:gd name="connsiteX30" fmla="*/ 6481 w 9836"/>
                    <a:gd name="connsiteY30" fmla="*/ 4384 h 8544"/>
                    <a:gd name="connsiteX31" fmla="*/ 7652 w 9836"/>
                    <a:gd name="connsiteY31" fmla="*/ 4384 h 8544"/>
                    <a:gd name="connsiteX32" fmla="*/ 7864 w 9836"/>
                    <a:gd name="connsiteY32" fmla="*/ 4586 h 8544"/>
                    <a:gd name="connsiteX33" fmla="*/ 7652 w 9836"/>
                    <a:gd name="connsiteY33" fmla="*/ 4861 h 8544"/>
                    <a:gd name="connsiteX34" fmla="*/ 9345 w 9836"/>
                    <a:gd name="connsiteY34" fmla="*/ 1479 h 8544"/>
                    <a:gd name="connsiteX35" fmla="*/ 492 w 9836"/>
                    <a:gd name="connsiteY35" fmla="*/ 1479 h 8544"/>
                    <a:gd name="connsiteX36" fmla="*/ 1374 w 9836"/>
                    <a:gd name="connsiteY36" fmla="*/ 2381 h 8544"/>
                    <a:gd name="connsiteX37" fmla="*/ 8461 w 9836"/>
                    <a:gd name="connsiteY37" fmla="*/ 2381 h 8544"/>
                    <a:gd name="connsiteX38" fmla="*/ 9345 w 9836"/>
                    <a:gd name="connsiteY38" fmla="*/ 1479 h 8544"/>
                    <a:gd name="connsiteX39" fmla="*/ 5478 w 9836"/>
                    <a:gd name="connsiteY39" fmla="*/ 475 h 8544"/>
                    <a:gd name="connsiteX40" fmla="*/ 5478 w 9836"/>
                    <a:gd name="connsiteY40" fmla="*/ 475 h 8544"/>
                    <a:gd name="connsiteX41" fmla="*/ 4358 w 9836"/>
                    <a:gd name="connsiteY41" fmla="*/ 475 h 8544"/>
                    <a:gd name="connsiteX42" fmla="*/ 4143 w 9836"/>
                    <a:gd name="connsiteY42" fmla="*/ 249 h 8544"/>
                    <a:gd name="connsiteX43" fmla="*/ 4358 w 9836"/>
                    <a:gd name="connsiteY43" fmla="*/ 0 h 8544"/>
                    <a:gd name="connsiteX44" fmla="*/ 5478 w 9836"/>
                    <a:gd name="connsiteY44" fmla="*/ 0 h 8544"/>
                    <a:gd name="connsiteX45" fmla="*/ 5717 w 9836"/>
                    <a:gd name="connsiteY45" fmla="*/ 249 h 8544"/>
                    <a:gd name="connsiteX46" fmla="*/ 5478 w 9836"/>
                    <a:gd name="connsiteY46" fmla="*/ 475 h 8544"/>
                    <a:gd name="connsiteX47" fmla="*/ 7652 w 9836"/>
                    <a:gd name="connsiteY47" fmla="*/ 475 h 8544"/>
                    <a:gd name="connsiteX48" fmla="*/ 7652 w 9836"/>
                    <a:gd name="connsiteY48" fmla="*/ 475 h 8544"/>
                    <a:gd name="connsiteX49" fmla="*/ 6504 w 9836"/>
                    <a:gd name="connsiteY49" fmla="*/ 475 h 8544"/>
                    <a:gd name="connsiteX50" fmla="*/ 6291 w 9836"/>
                    <a:gd name="connsiteY50" fmla="*/ 249 h 8544"/>
                    <a:gd name="connsiteX51" fmla="*/ 6504 w 9836"/>
                    <a:gd name="connsiteY51" fmla="*/ 0 h 8544"/>
                    <a:gd name="connsiteX52" fmla="*/ 7652 w 9836"/>
                    <a:gd name="connsiteY52" fmla="*/ 0 h 8544"/>
                    <a:gd name="connsiteX53" fmla="*/ 7864 w 9836"/>
                    <a:gd name="connsiteY53" fmla="*/ 249 h 8544"/>
                    <a:gd name="connsiteX54" fmla="*/ 7652 w 9836"/>
                    <a:gd name="connsiteY54" fmla="*/ 475 h 8544"/>
                    <a:gd name="connsiteX55" fmla="*/ 7864 w 9836"/>
                    <a:gd name="connsiteY55" fmla="*/ 8295 h 8544"/>
                    <a:gd name="connsiteX56" fmla="*/ 7864 w 9836"/>
                    <a:gd name="connsiteY56" fmla="*/ 8295 h 8544"/>
                    <a:gd name="connsiteX57" fmla="*/ 7652 w 9836"/>
                    <a:gd name="connsiteY57" fmla="*/ 8544 h 8544"/>
                    <a:gd name="connsiteX58" fmla="*/ 6504 w 9836"/>
                    <a:gd name="connsiteY58" fmla="*/ 8544 h 8544"/>
                    <a:gd name="connsiteX59" fmla="*/ 6291 w 9836"/>
                    <a:gd name="connsiteY59" fmla="*/ 8295 h 8544"/>
                    <a:gd name="connsiteX60" fmla="*/ 6504 w 9836"/>
                    <a:gd name="connsiteY60" fmla="*/ 8069 h 8544"/>
                    <a:gd name="connsiteX61" fmla="*/ 7652 w 9836"/>
                    <a:gd name="connsiteY61" fmla="*/ 8069 h 8544"/>
                    <a:gd name="connsiteX62" fmla="*/ 7864 w 9836"/>
                    <a:gd name="connsiteY62" fmla="*/ 8295 h 8544"/>
                    <a:gd name="connsiteX63" fmla="*/ 3594 w 9836"/>
                    <a:gd name="connsiteY63" fmla="*/ 8295 h 8544"/>
                    <a:gd name="connsiteX64" fmla="*/ 3594 w 9836"/>
                    <a:gd name="connsiteY64" fmla="*/ 8295 h 8544"/>
                    <a:gd name="connsiteX65" fmla="*/ 3379 w 9836"/>
                    <a:gd name="connsiteY65" fmla="*/ 8544 h 8544"/>
                    <a:gd name="connsiteX66" fmla="*/ 2232 w 9836"/>
                    <a:gd name="connsiteY66" fmla="*/ 8544 h 8544"/>
                    <a:gd name="connsiteX67" fmla="*/ 2018 w 9836"/>
                    <a:gd name="connsiteY67" fmla="*/ 8295 h 8544"/>
                    <a:gd name="connsiteX68" fmla="*/ 2232 w 9836"/>
                    <a:gd name="connsiteY68" fmla="*/ 8069 h 8544"/>
                    <a:gd name="connsiteX69" fmla="*/ 3379 w 9836"/>
                    <a:gd name="connsiteY69" fmla="*/ 8069 h 8544"/>
                    <a:gd name="connsiteX70" fmla="*/ 3594 w 9836"/>
                    <a:gd name="connsiteY70" fmla="*/ 8295 h 8544"/>
                    <a:gd name="connsiteX0" fmla="*/ 8602 w 10000"/>
                    <a:gd name="connsiteY0" fmla="*/ 3343 h 10000"/>
                    <a:gd name="connsiteX1" fmla="*/ 8602 w 10000"/>
                    <a:gd name="connsiteY1" fmla="*/ 3343 h 10000"/>
                    <a:gd name="connsiteX2" fmla="*/ 1397 w 10000"/>
                    <a:gd name="connsiteY2" fmla="*/ 3343 h 10000"/>
                    <a:gd name="connsiteX3" fmla="*/ 500 w 10000"/>
                    <a:gd name="connsiteY3" fmla="*/ 4428 h 10000"/>
                    <a:gd name="connsiteX4" fmla="*/ 500 w 10000"/>
                    <a:gd name="connsiteY4" fmla="*/ 7831 h 10000"/>
                    <a:gd name="connsiteX5" fmla="*/ 1397 w 10000"/>
                    <a:gd name="connsiteY5" fmla="*/ 8915 h 10000"/>
                    <a:gd name="connsiteX6" fmla="*/ 8602 w 10000"/>
                    <a:gd name="connsiteY6" fmla="*/ 8915 h 10000"/>
                    <a:gd name="connsiteX7" fmla="*/ 9501 w 10000"/>
                    <a:gd name="connsiteY7" fmla="*/ 7831 h 10000"/>
                    <a:gd name="connsiteX8" fmla="*/ 9501 w 10000"/>
                    <a:gd name="connsiteY8" fmla="*/ 4428 h 10000"/>
                    <a:gd name="connsiteX9" fmla="*/ 8602 w 10000"/>
                    <a:gd name="connsiteY9" fmla="*/ 3343 h 10000"/>
                    <a:gd name="connsiteX10" fmla="*/ 3435 w 10000"/>
                    <a:gd name="connsiteY10" fmla="*/ 5689 h 10000"/>
                    <a:gd name="connsiteX11" fmla="*/ 3435 w 10000"/>
                    <a:gd name="connsiteY11" fmla="*/ 5689 h 10000"/>
                    <a:gd name="connsiteX12" fmla="*/ 2245 w 10000"/>
                    <a:gd name="connsiteY12" fmla="*/ 5689 h 10000"/>
                    <a:gd name="connsiteX13" fmla="*/ 2052 w 10000"/>
                    <a:gd name="connsiteY13" fmla="*/ 5368 h 10000"/>
                    <a:gd name="connsiteX14" fmla="*/ 2245 w 10000"/>
                    <a:gd name="connsiteY14" fmla="*/ 5131 h 10000"/>
                    <a:gd name="connsiteX15" fmla="*/ 3435 w 10000"/>
                    <a:gd name="connsiteY15" fmla="*/ 5131 h 10000"/>
                    <a:gd name="connsiteX16" fmla="*/ 3654 w 10000"/>
                    <a:gd name="connsiteY16" fmla="*/ 5368 h 10000"/>
                    <a:gd name="connsiteX17" fmla="*/ 3435 w 10000"/>
                    <a:gd name="connsiteY17" fmla="*/ 5689 h 10000"/>
                    <a:gd name="connsiteX18" fmla="*/ 5569 w 10000"/>
                    <a:gd name="connsiteY18" fmla="*/ 5689 h 10000"/>
                    <a:gd name="connsiteX19" fmla="*/ 5569 w 10000"/>
                    <a:gd name="connsiteY19" fmla="*/ 5689 h 10000"/>
                    <a:gd name="connsiteX20" fmla="*/ 4405 w 10000"/>
                    <a:gd name="connsiteY20" fmla="*/ 5689 h 10000"/>
                    <a:gd name="connsiteX21" fmla="*/ 4162 w 10000"/>
                    <a:gd name="connsiteY21" fmla="*/ 5368 h 10000"/>
                    <a:gd name="connsiteX22" fmla="*/ 4405 w 10000"/>
                    <a:gd name="connsiteY22" fmla="*/ 5131 h 10000"/>
                    <a:gd name="connsiteX23" fmla="*/ 5569 w 10000"/>
                    <a:gd name="connsiteY23" fmla="*/ 5131 h 10000"/>
                    <a:gd name="connsiteX24" fmla="*/ 5812 w 10000"/>
                    <a:gd name="connsiteY24" fmla="*/ 5368 h 10000"/>
                    <a:gd name="connsiteX25" fmla="*/ 5569 w 10000"/>
                    <a:gd name="connsiteY25" fmla="*/ 5689 h 10000"/>
                    <a:gd name="connsiteX26" fmla="*/ 7780 w 10000"/>
                    <a:gd name="connsiteY26" fmla="*/ 5689 h 10000"/>
                    <a:gd name="connsiteX27" fmla="*/ 7780 w 10000"/>
                    <a:gd name="connsiteY27" fmla="*/ 5689 h 10000"/>
                    <a:gd name="connsiteX28" fmla="*/ 6589 w 10000"/>
                    <a:gd name="connsiteY28" fmla="*/ 5689 h 10000"/>
                    <a:gd name="connsiteX29" fmla="*/ 6396 w 10000"/>
                    <a:gd name="connsiteY29" fmla="*/ 5368 h 10000"/>
                    <a:gd name="connsiteX30" fmla="*/ 6589 w 10000"/>
                    <a:gd name="connsiteY30" fmla="*/ 5131 h 10000"/>
                    <a:gd name="connsiteX31" fmla="*/ 7780 w 10000"/>
                    <a:gd name="connsiteY31" fmla="*/ 5131 h 10000"/>
                    <a:gd name="connsiteX32" fmla="*/ 7995 w 10000"/>
                    <a:gd name="connsiteY32" fmla="*/ 5368 h 10000"/>
                    <a:gd name="connsiteX33" fmla="*/ 7780 w 10000"/>
                    <a:gd name="connsiteY33" fmla="*/ 5689 h 10000"/>
                    <a:gd name="connsiteX34" fmla="*/ 9501 w 10000"/>
                    <a:gd name="connsiteY34" fmla="*/ 1731 h 10000"/>
                    <a:gd name="connsiteX35" fmla="*/ 500 w 10000"/>
                    <a:gd name="connsiteY35" fmla="*/ 1731 h 10000"/>
                    <a:gd name="connsiteX36" fmla="*/ 1397 w 10000"/>
                    <a:gd name="connsiteY36" fmla="*/ 2787 h 10000"/>
                    <a:gd name="connsiteX37" fmla="*/ 8602 w 10000"/>
                    <a:gd name="connsiteY37" fmla="*/ 2787 h 10000"/>
                    <a:gd name="connsiteX38" fmla="*/ 9501 w 10000"/>
                    <a:gd name="connsiteY38" fmla="*/ 1731 h 10000"/>
                    <a:gd name="connsiteX39" fmla="*/ 5569 w 10000"/>
                    <a:gd name="connsiteY39" fmla="*/ 556 h 10000"/>
                    <a:gd name="connsiteX40" fmla="*/ 5569 w 10000"/>
                    <a:gd name="connsiteY40" fmla="*/ 556 h 10000"/>
                    <a:gd name="connsiteX41" fmla="*/ 4431 w 10000"/>
                    <a:gd name="connsiteY41" fmla="*/ 556 h 10000"/>
                    <a:gd name="connsiteX42" fmla="*/ 4212 w 10000"/>
                    <a:gd name="connsiteY42" fmla="*/ 291 h 10000"/>
                    <a:gd name="connsiteX43" fmla="*/ 5569 w 10000"/>
                    <a:gd name="connsiteY43" fmla="*/ 0 h 10000"/>
                    <a:gd name="connsiteX44" fmla="*/ 5812 w 10000"/>
                    <a:gd name="connsiteY44" fmla="*/ 291 h 10000"/>
                    <a:gd name="connsiteX45" fmla="*/ 5569 w 10000"/>
                    <a:gd name="connsiteY45" fmla="*/ 556 h 10000"/>
                    <a:gd name="connsiteX46" fmla="*/ 7780 w 10000"/>
                    <a:gd name="connsiteY46" fmla="*/ 556 h 10000"/>
                    <a:gd name="connsiteX47" fmla="*/ 7780 w 10000"/>
                    <a:gd name="connsiteY47" fmla="*/ 556 h 10000"/>
                    <a:gd name="connsiteX48" fmla="*/ 6612 w 10000"/>
                    <a:gd name="connsiteY48" fmla="*/ 556 h 10000"/>
                    <a:gd name="connsiteX49" fmla="*/ 6396 w 10000"/>
                    <a:gd name="connsiteY49" fmla="*/ 291 h 10000"/>
                    <a:gd name="connsiteX50" fmla="*/ 6612 w 10000"/>
                    <a:gd name="connsiteY50" fmla="*/ 0 h 10000"/>
                    <a:gd name="connsiteX51" fmla="*/ 7780 w 10000"/>
                    <a:gd name="connsiteY51" fmla="*/ 0 h 10000"/>
                    <a:gd name="connsiteX52" fmla="*/ 7995 w 10000"/>
                    <a:gd name="connsiteY52" fmla="*/ 291 h 10000"/>
                    <a:gd name="connsiteX53" fmla="*/ 7780 w 10000"/>
                    <a:gd name="connsiteY53" fmla="*/ 556 h 10000"/>
                    <a:gd name="connsiteX54" fmla="*/ 7995 w 10000"/>
                    <a:gd name="connsiteY54" fmla="*/ 9709 h 10000"/>
                    <a:gd name="connsiteX55" fmla="*/ 7995 w 10000"/>
                    <a:gd name="connsiteY55" fmla="*/ 9709 h 10000"/>
                    <a:gd name="connsiteX56" fmla="*/ 7780 w 10000"/>
                    <a:gd name="connsiteY56" fmla="*/ 10000 h 10000"/>
                    <a:gd name="connsiteX57" fmla="*/ 6612 w 10000"/>
                    <a:gd name="connsiteY57" fmla="*/ 10000 h 10000"/>
                    <a:gd name="connsiteX58" fmla="*/ 6396 w 10000"/>
                    <a:gd name="connsiteY58" fmla="*/ 9709 h 10000"/>
                    <a:gd name="connsiteX59" fmla="*/ 6612 w 10000"/>
                    <a:gd name="connsiteY59" fmla="*/ 9444 h 10000"/>
                    <a:gd name="connsiteX60" fmla="*/ 7780 w 10000"/>
                    <a:gd name="connsiteY60" fmla="*/ 9444 h 10000"/>
                    <a:gd name="connsiteX61" fmla="*/ 7995 w 10000"/>
                    <a:gd name="connsiteY61" fmla="*/ 9709 h 10000"/>
                    <a:gd name="connsiteX62" fmla="*/ 3654 w 10000"/>
                    <a:gd name="connsiteY62" fmla="*/ 9709 h 10000"/>
                    <a:gd name="connsiteX63" fmla="*/ 3654 w 10000"/>
                    <a:gd name="connsiteY63" fmla="*/ 9709 h 10000"/>
                    <a:gd name="connsiteX64" fmla="*/ 3435 w 10000"/>
                    <a:gd name="connsiteY64" fmla="*/ 10000 h 10000"/>
                    <a:gd name="connsiteX65" fmla="*/ 2269 w 10000"/>
                    <a:gd name="connsiteY65" fmla="*/ 10000 h 10000"/>
                    <a:gd name="connsiteX66" fmla="*/ 2052 w 10000"/>
                    <a:gd name="connsiteY66" fmla="*/ 9709 h 10000"/>
                    <a:gd name="connsiteX67" fmla="*/ 2269 w 10000"/>
                    <a:gd name="connsiteY67" fmla="*/ 9444 h 10000"/>
                    <a:gd name="connsiteX68" fmla="*/ 3435 w 10000"/>
                    <a:gd name="connsiteY68" fmla="*/ 9444 h 10000"/>
                    <a:gd name="connsiteX69" fmla="*/ 3654 w 10000"/>
                    <a:gd name="connsiteY69" fmla="*/ 9709 h 10000"/>
                    <a:gd name="connsiteX0" fmla="*/ 8602 w 10000"/>
                    <a:gd name="connsiteY0" fmla="*/ 3348 h 10005"/>
                    <a:gd name="connsiteX1" fmla="*/ 8602 w 10000"/>
                    <a:gd name="connsiteY1" fmla="*/ 3348 h 10005"/>
                    <a:gd name="connsiteX2" fmla="*/ 1397 w 10000"/>
                    <a:gd name="connsiteY2" fmla="*/ 3348 h 10005"/>
                    <a:gd name="connsiteX3" fmla="*/ 500 w 10000"/>
                    <a:gd name="connsiteY3" fmla="*/ 4433 h 10005"/>
                    <a:gd name="connsiteX4" fmla="*/ 500 w 10000"/>
                    <a:gd name="connsiteY4" fmla="*/ 7836 h 10005"/>
                    <a:gd name="connsiteX5" fmla="*/ 1397 w 10000"/>
                    <a:gd name="connsiteY5" fmla="*/ 8920 h 10005"/>
                    <a:gd name="connsiteX6" fmla="*/ 8602 w 10000"/>
                    <a:gd name="connsiteY6" fmla="*/ 8920 h 10005"/>
                    <a:gd name="connsiteX7" fmla="*/ 9501 w 10000"/>
                    <a:gd name="connsiteY7" fmla="*/ 7836 h 10005"/>
                    <a:gd name="connsiteX8" fmla="*/ 9501 w 10000"/>
                    <a:gd name="connsiteY8" fmla="*/ 4433 h 10005"/>
                    <a:gd name="connsiteX9" fmla="*/ 8602 w 10000"/>
                    <a:gd name="connsiteY9" fmla="*/ 3348 h 10005"/>
                    <a:gd name="connsiteX10" fmla="*/ 3435 w 10000"/>
                    <a:gd name="connsiteY10" fmla="*/ 5694 h 10005"/>
                    <a:gd name="connsiteX11" fmla="*/ 3435 w 10000"/>
                    <a:gd name="connsiteY11" fmla="*/ 5694 h 10005"/>
                    <a:gd name="connsiteX12" fmla="*/ 2245 w 10000"/>
                    <a:gd name="connsiteY12" fmla="*/ 5694 h 10005"/>
                    <a:gd name="connsiteX13" fmla="*/ 2052 w 10000"/>
                    <a:gd name="connsiteY13" fmla="*/ 5373 h 10005"/>
                    <a:gd name="connsiteX14" fmla="*/ 2245 w 10000"/>
                    <a:gd name="connsiteY14" fmla="*/ 5136 h 10005"/>
                    <a:gd name="connsiteX15" fmla="*/ 3435 w 10000"/>
                    <a:gd name="connsiteY15" fmla="*/ 5136 h 10005"/>
                    <a:gd name="connsiteX16" fmla="*/ 3654 w 10000"/>
                    <a:gd name="connsiteY16" fmla="*/ 5373 h 10005"/>
                    <a:gd name="connsiteX17" fmla="*/ 3435 w 10000"/>
                    <a:gd name="connsiteY17" fmla="*/ 5694 h 10005"/>
                    <a:gd name="connsiteX18" fmla="*/ 5569 w 10000"/>
                    <a:gd name="connsiteY18" fmla="*/ 5694 h 10005"/>
                    <a:gd name="connsiteX19" fmla="*/ 5569 w 10000"/>
                    <a:gd name="connsiteY19" fmla="*/ 5694 h 10005"/>
                    <a:gd name="connsiteX20" fmla="*/ 4405 w 10000"/>
                    <a:gd name="connsiteY20" fmla="*/ 5694 h 10005"/>
                    <a:gd name="connsiteX21" fmla="*/ 4162 w 10000"/>
                    <a:gd name="connsiteY21" fmla="*/ 5373 h 10005"/>
                    <a:gd name="connsiteX22" fmla="*/ 4405 w 10000"/>
                    <a:gd name="connsiteY22" fmla="*/ 5136 h 10005"/>
                    <a:gd name="connsiteX23" fmla="*/ 5569 w 10000"/>
                    <a:gd name="connsiteY23" fmla="*/ 5136 h 10005"/>
                    <a:gd name="connsiteX24" fmla="*/ 5812 w 10000"/>
                    <a:gd name="connsiteY24" fmla="*/ 5373 h 10005"/>
                    <a:gd name="connsiteX25" fmla="*/ 5569 w 10000"/>
                    <a:gd name="connsiteY25" fmla="*/ 5694 h 10005"/>
                    <a:gd name="connsiteX26" fmla="*/ 7780 w 10000"/>
                    <a:gd name="connsiteY26" fmla="*/ 5694 h 10005"/>
                    <a:gd name="connsiteX27" fmla="*/ 7780 w 10000"/>
                    <a:gd name="connsiteY27" fmla="*/ 5694 h 10005"/>
                    <a:gd name="connsiteX28" fmla="*/ 6589 w 10000"/>
                    <a:gd name="connsiteY28" fmla="*/ 5694 h 10005"/>
                    <a:gd name="connsiteX29" fmla="*/ 6396 w 10000"/>
                    <a:gd name="connsiteY29" fmla="*/ 5373 h 10005"/>
                    <a:gd name="connsiteX30" fmla="*/ 6589 w 10000"/>
                    <a:gd name="connsiteY30" fmla="*/ 5136 h 10005"/>
                    <a:gd name="connsiteX31" fmla="*/ 7780 w 10000"/>
                    <a:gd name="connsiteY31" fmla="*/ 5136 h 10005"/>
                    <a:gd name="connsiteX32" fmla="*/ 7995 w 10000"/>
                    <a:gd name="connsiteY32" fmla="*/ 5373 h 10005"/>
                    <a:gd name="connsiteX33" fmla="*/ 7780 w 10000"/>
                    <a:gd name="connsiteY33" fmla="*/ 5694 h 10005"/>
                    <a:gd name="connsiteX34" fmla="*/ 9501 w 10000"/>
                    <a:gd name="connsiteY34" fmla="*/ 1736 h 10005"/>
                    <a:gd name="connsiteX35" fmla="*/ 500 w 10000"/>
                    <a:gd name="connsiteY35" fmla="*/ 1736 h 10005"/>
                    <a:gd name="connsiteX36" fmla="*/ 1397 w 10000"/>
                    <a:gd name="connsiteY36" fmla="*/ 2792 h 10005"/>
                    <a:gd name="connsiteX37" fmla="*/ 8602 w 10000"/>
                    <a:gd name="connsiteY37" fmla="*/ 2792 h 10005"/>
                    <a:gd name="connsiteX38" fmla="*/ 9501 w 10000"/>
                    <a:gd name="connsiteY38" fmla="*/ 1736 h 10005"/>
                    <a:gd name="connsiteX39" fmla="*/ 5569 w 10000"/>
                    <a:gd name="connsiteY39" fmla="*/ 561 h 10005"/>
                    <a:gd name="connsiteX40" fmla="*/ 5569 w 10000"/>
                    <a:gd name="connsiteY40" fmla="*/ 561 h 10005"/>
                    <a:gd name="connsiteX41" fmla="*/ 4431 w 10000"/>
                    <a:gd name="connsiteY41" fmla="*/ 561 h 10005"/>
                    <a:gd name="connsiteX42" fmla="*/ 4212 w 10000"/>
                    <a:gd name="connsiteY42" fmla="*/ 296 h 10005"/>
                    <a:gd name="connsiteX43" fmla="*/ 5569 w 10000"/>
                    <a:gd name="connsiteY43" fmla="*/ 5 h 10005"/>
                    <a:gd name="connsiteX44" fmla="*/ 5569 w 10000"/>
                    <a:gd name="connsiteY44" fmla="*/ 561 h 10005"/>
                    <a:gd name="connsiteX45" fmla="*/ 7780 w 10000"/>
                    <a:gd name="connsiteY45" fmla="*/ 561 h 10005"/>
                    <a:gd name="connsiteX46" fmla="*/ 7780 w 10000"/>
                    <a:gd name="connsiteY46" fmla="*/ 561 h 10005"/>
                    <a:gd name="connsiteX47" fmla="*/ 6612 w 10000"/>
                    <a:gd name="connsiteY47" fmla="*/ 561 h 10005"/>
                    <a:gd name="connsiteX48" fmla="*/ 6396 w 10000"/>
                    <a:gd name="connsiteY48" fmla="*/ 296 h 10005"/>
                    <a:gd name="connsiteX49" fmla="*/ 6612 w 10000"/>
                    <a:gd name="connsiteY49" fmla="*/ 5 h 10005"/>
                    <a:gd name="connsiteX50" fmla="*/ 7780 w 10000"/>
                    <a:gd name="connsiteY50" fmla="*/ 5 h 10005"/>
                    <a:gd name="connsiteX51" fmla="*/ 7995 w 10000"/>
                    <a:gd name="connsiteY51" fmla="*/ 296 h 10005"/>
                    <a:gd name="connsiteX52" fmla="*/ 7780 w 10000"/>
                    <a:gd name="connsiteY52" fmla="*/ 561 h 10005"/>
                    <a:gd name="connsiteX53" fmla="*/ 7995 w 10000"/>
                    <a:gd name="connsiteY53" fmla="*/ 9714 h 10005"/>
                    <a:gd name="connsiteX54" fmla="*/ 7995 w 10000"/>
                    <a:gd name="connsiteY54" fmla="*/ 9714 h 10005"/>
                    <a:gd name="connsiteX55" fmla="*/ 7780 w 10000"/>
                    <a:gd name="connsiteY55" fmla="*/ 10005 h 10005"/>
                    <a:gd name="connsiteX56" fmla="*/ 6612 w 10000"/>
                    <a:gd name="connsiteY56" fmla="*/ 10005 h 10005"/>
                    <a:gd name="connsiteX57" fmla="*/ 6396 w 10000"/>
                    <a:gd name="connsiteY57" fmla="*/ 9714 h 10005"/>
                    <a:gd name="connsiteX58" fmla="*/ 6612 w 10000"/>
                    <a:gd name="connsiteY58" fmla="*/ 9449 h 10005"/>
                    <a:gd name="connsiteX59" fmla="*/ 7780 w 10000"/>
                    <a:gd name="connsiteY59" fmla="*/ 9449 h 10005"/>
                    <a:gd name="connsiteX60" fmla="*/ 7995 w 10000"/>
                    <a:gd name="connsiteY60" fmla="*/ 9714 h 10005"/>
                    <a:gd name="connsiteX61" fmla="*/ 3654 w 10000"/>
                    <a:gd name="connsiteY61" fmla="*/ 9714 h 10005"/>
                    <a:gd name="connsiteX62" fmla="*/ 3654 w 10000"/>
                    <a:gd name="connsiteY62" fmla="*/ 9714 h 10005"/>
                    <a:gd name="connsiteX63" fmla="*/ 3435 w 10000"/>
                    <a:gd name="connsiteY63" fmla="*/ 10005 h 10005"/>
                    <a:gd name="connsiteX64" fmla="*/ 2269 w 10000"/>
                    <a:gd name="connsiteY64" fmla="*/ 10005 h 10005"/>
                    <a:gd name="connsiteX65" fmla="*/ 2052 w 10000"/>
                    <a:gd name="connsiteY65" fmla="*/ 9714 h 10005"/>
                    <a:gd name="connsiteX66" fmla="*/ 2269 w 10000"/>
                    <a:gd name="connsiteY66" fmla="*/ 9449 h 10005"/>
                    <a:gd name="connsiteX67" fmla="*/ 3435 w 10000"/>
                    <a:gd name="connsiteY67" fmla="*/ 9449 h 10005"/>
                    <a:gd name="connsiteX68" fmla="*/ 3654 w 10000"/>
                    <a:gd name="connsiteY68" fmla="*/ 9714 h 10005"/>
                    <a:gd name="connsiteX0" fmla="*/ 8602 w 10000"/>
                    <a:gd name="connsiteY0" fmla="*/ 3343 h 10000"/>
                    <a:gd name="connsiteX1" fmla="*/ 8602 w 10000"/>
                    <a:gd name="connsiteY1" fmla="*/ 3343 h 10000"/>
                    <a:gd name="connsiteX2" fmla="*/ 1397 w 10000"/>
                    <a:gd name="connsiteY2" fmla="*/ 3343 h 10000"/>
                    <a:gd name="connsiteX3" fmla="*/ 500 w 10000"/>
                    <a:gd name="connsiteY3" fmla="*/ 4428 h 10000"/>
                    <a:gd name="connsiteX4" fmla="*/ 500 w 10000"/>
                    <a:gd name="connsiteY4" fmla="*/ 7831 h 10000"/>
                    <a:gd name="connsiteX5" fmla="*/ 1397 w 10000"/>
                    <a:gd name="connsiteY5" fmla="*/ 8915 h 10000"/>
                    <a:gd name="connsiteX6" fmla="*/ 8602 w 10000"/>
                    <a:gd name="connsiteY6" fmla="*/ 8915 h 10000"/>
                    <a:gd name="connsiteX7" fmla="*/ 9501 w 10000"/>
                    <a:gd name="connsiteY7" fmla="*/ 7831 h 10000"/>
                    <a:gd name="connsiteX8" fmla="*/ 9501 w 10000"/>
                    <a:gd name="connsiteY8" fmla="*/ 4428 h 10000"/>
                    <a:gd name="connsiteX9" fmla="*/ 8602 w 10000"/>
                    <a:gd name="connsiteY9" fmla="*/ 3343 h 10000"/>
                    <a:gd name="connsiteX10" fmla="*/ 3435 w 10000"/>
                    <a:gd name="connsiteY10" fmla="*/ 5689 h 10000"/>
                    <a:gd name="connsiteX11" fmla="*/ 3435 w 10000"/>
                    <a:gd name="connsiteY11" fmla="*/ 5689 h 10000"/>
                    <a:gd name="connsiteX12" fmla="*/ 2245 w 10000"/>
                    <a:gd name="connsiteY12" fmla="*/ 5689 h 10000"/>
                    <a:gd name="connsiteX13" fmla="*/ 2052 w 10000"/>
                    <a:gd name="connsiteY13" fmla="*/ 5368 h 10000"/>
                    <a:gd name="connsiteX14" fmla="*/ 2245 w 10000"/>
                    <a:gd name="connsiteY14" fmla="*/ 5131 h 10000"/>
                    <a:gd name="connsiteX15" fmla="*/ 3435 w 10000"/>
                    <a:gd name="connsiteY15" fmla="*/ 5131 h 10000"/>
                    <a:gd name="connsiteX16" fmla="*/ 3654 w 10000"/>
                    <a:gd name="connsiteY16" fmla="*/ 5368 h 10000"/>
                    <a:gd name="connsiteX17" fmla="*/ 3435 w 10000"/>
                    <a:gd name="connsiteY17" fmla="*/ 5689 h 10000"/>
                    <a:gd name="connsiteX18" fmla="*/ 5569 w 10000"/>
                    <a:gd name="connsiteY18" fmla="*/ 5689 h 10000"/>
                    <a:gd name="connsiteX19" fmla="*/ 5569 w 10000"/>
                    <a:gd name="connsiteY19" fmla="*/ 5689 h 10000"/>
                    <a:gd name="connsiteX20" fmla="*/ 4405 w 10000"/>
                    <a:gd name="connsiteY20" fmla="*/ 5689 h 10000"/>
                    <a:gd name="connsiteX21" fmla="*/ 4162 w 10000"/>
                    <a:gd name="connsiteY21" fmla="*/ 5368 h 10000"/>
                    <a:gd name="connsiteX22" fmla="*/ 4405 w 10000"/>
                    <a:gd name="connsiteY22" fmla="*/ 5131 h 10000"/>
                    <a:gd name="connsiteX23" fmla="*/ 5569 w 10000"/>
                    <a:gd name="connsiteY23" fmla="*/ 5131 h 10000"/>
                    <a:gd name="connsiteX24" fmla="*/ 5812 w 10000"/>
                    <a:gd name="connsiteY24" fmla="*/ 5368 h 10000"/>
                    <a:gd name="connsiteX25" fmla="*/ 5569 w 10000"/>
                    <a:gd name="connsiteY25" fmla="*/ 5689 h 10000"/>
                    <a:gd name="connsiteX26" fmla="*/ 7780 w 10000"/>
                    <a:gd name="connsiteY26" fmla="*/ 5689 h 10000"/>
                    <a:gd name="connsiteX27" fmla="*/ 7780 w 10000"/>
                    <a:gd name="connsiteY27" fmla="*/ 5689 h 10000"/>
                    <a:gd name="connsiteX28" fmla="*/ 6589 w 10000"/>
                    <a:gd name="connsiteY28" fmla="*/ 5689 h 10000"/>
                    <a:gd name="connsiteX29" fmla="*/ 6396 w 10000"/>
                    <a:gd name="connsiteY29" fmla="*/ 5368 h 10000"/>
                    <a:gd name="connsiteX30" fmla="*/ 6589 w 10000"/>
                    <a:gd name="connsiteY30" fmla="*/ 5131 h 10000"/>
                    <a:gd name="connsiteX31" fmla="*/ 7780 w 10000"/>
                    <a:gd name="connsiteY31" fmla="*/ 5131 h 10000"/>
                    <a:gd name="connsiteX32" fmla="*/ 7995 w 10000"/>
                    <a:gd name="connsiteY32" fmla="*/ 5368 h 10000"/>
                    <a:gd name="connsiteX33" fmla="*/ 7780 w 10000"/>
                    <a:gd name="connsiteY33" fmla="*/ 5689 h 10000"/>
                    <a:gd name="connsiteX34" fmla="*/ 9501 w 10000"/>
                    <a:gd name="connsiteY34" fmla="*/ 1731 h 10000"/>
                    <a:gd name="connsiteX35" fmla="*/ 500 w 10000"/>
                    <a:gd name="connsiteY35" fmla="*/ 1731 h 10000"/>
                    <a:gd name="connsiteX36" fmla="*/ 1397 w 10000"/>
                    <a:gd name="connsiteY36" fmla="*/ 2787 h 10000"/>
                    <a:gd name="connsiteX37" fmla="*/ 8602 w 10000"/>
                    <a:gd name="connsiteY37" fmla="*/ 2787 h 10000"/>
                    <a:gd name="connsiteX38" fmla="*/ 9501 w 10000"/>
                    <a:gd name="connsiteY38" fmla="*/ 1731 h 10000"/>
                    <a:gd name="connsiteX39" fmla="*/ 5569 w 10000"/>
                    <a:gd name="connsiteY39" fmla="*/ 556 h 10000"/>
                    <a:gd name="connsiteX40" fmla="*/ 5569 w 10000"/>
                    <a:gd name="connsiteY40" fmla="*/ 556 h 10000"/>
                    <a:gd name="connsiteX41" fmla="*/ 4431 w 10000"/>
                    <a:gd name="connsiteY41" fmla="*/ 556 h 10000"/>
                    <a:gd name="connsiteX42" fmla="*/ 4212 w 10000"/>
                    <a:gd name="connsiteY42" fmla="*/ 291 h 10000"/>
                    <a:gd name="connsiteX43" fmla="*/ 5569 w 10000"/>
                    <a:gd name="connsiteY43" fmla="*/ 556 h 10000"/>
                    <a:gd name="connsiteX44" fmla="*/ 7780 w 10000"/>
                    <a:gd name="connsiteY44" fmla="*/ 556 h 10000"/>
                    <a:gd name="connsiteX45" fmla="*/ 7780 w 10000"/>
                    <a:gd name="connsiteY45" fmla="*/ 556 h 10000"/>
                    <a:gd name="connsiteX46" fmla="*/ 6612 w 10000"/>
                    <a:gd name="connsiteY46" fmla="*/ 556 h 10000"/>
                    <a:gd name="connsiteX47" fmla="*/ 6396 w 10000"/>
                    <a:gd name="connsiteY47" fmla="*/ 291 h 10000"/>
                    <a:gd name="connsiteX48" fmla="*/ 6612 w 10000"/>
                    <a:gd name="connsiteY48" fmla="*/ 0 h 10000"/>
                    <a:gd name="connsiteX49" fmla="*/ 7780 w 10000"/>
                    <a:gd name="connsiteY49" fmla="*/ 0 h 10000"/>
                    <a:gd name="connsiteX50" fmla="*/ 7995 w 10000"/>
                    <a:gd name="connsiteY50" fmla="*/ 291 h 10000"/>
                    <a:gd name="connsiteX51" fmla="*/ 7780 w 10000"/>
                    <a:gd name="connsiteY51" fmla="*/ 556 h 10000"/>
                    <a:gd name="connsiteX52" fmla="*/ 7995 w 10000"/>
                    <a:gd name="connsiteY52" fmla="*/ 9709 h 10000"/>
                    <a:gd name="connsiteX53" fmla="*/ 7995 w 10000"/>
                    <a:gd name="connsiteY53" fmla="*/ 9709 h 10000"/>
                    <a:gd name="connsiteX54" fmla="*/ 7780 w 10000"/>
                    <a:gd name="connsiteY54" fmla="*/ 10000 h 10000"/>
                    <a:gd name="connsiteX55" fmla="*/ 6612 w 10000"/>
                    <a:gd name="connsiteY55" fmla="*/ 10000 h 10000"/>
                    <a:gd name="connsiteX56" fmla="*/ 6396 w 10000"/>
                    <a:gd name="connsiteY56" fmla="*/ 9709 h 10000"/>
                    <a:gd name="connsiteX57" fmla="*/ 6612 w 10000"/>
                    <a:gd name="connsiteY57" fmla="*/ 9444 h 10000"/>
                    <a:gd name="connsiteX58" fmla="*/ 7780 w 10000"/>
                    <a:gd name="connsiteY58" fmla="*/ 9444 h 10000"/>
                    <a:gd name="connsiteX59" fmla="*/ 7995 w 10000"/>
                    <a:gd name="connsiteY59" fmla="*/ 9709 h 10000"/>
                    <a:gd name="connsiteX60" fmla="*/ 3654 w 10000"/>
                    <a:gd name="connsiteY60" fmla="*/ 9709 h 10000"/>
                    <a:gd name="connsiteX61" fmla="*/ 3654 w 10000"/>
                    <a:gd name="connsiteY61" fmla="*/ 9709 h 10000"/>
                    <a:gd name="connsiteX62" fmla="*/ 3435 w 10000"/>
                    <a:gd name="connsiteY62" fmla="*/ 10000 h 10000"/>
                    <a:gd name="connsiteX63" fmla="*/ 2269 w 10000"/>
                    <a:gd name="connsiteY63" fmla="*/ 10000 h 10000"/>
                    <a:gd name="connsiteX64" fmla="*/ 2052 w 10000"/>
                    <a:gd name="connsiteY64" fmla="*/ 9709 h 10000"/>
                    <a:gd name="connsiteX65" fmla="*/ 2269 w 10000"/>
                    <a:gd name="connsiteY65" fmla="*/ 9444 h 10000"/>
                    <a:gd name="connsiteX66" fmla="*/ 3435 w 10000"/>
                    <a:gd name="connsiteY66" fmla="*/ 9444 h 10000"/>
                    <a:gd name="connsiteX67" fmla="*/ 3654 w 10000"/>
                    <a:gd name="connsiteY67" fmla="*/ 9709 h 10000"/>
                    <a:gd name="connsiteX0" fmla="*/ 8602 w 10000"/>
                    <a:gd name="connsiteY0" fmla="*/ 3343 h 10000"/>
                    <a:gd name="connsiteX1" fmla="*/ 8602 w 10000"/>
                    <a:gd name="connsiteY1" fmla="*/ 3343 h 10000"/>
                    <a:gd name="connsiteX2" fmla="*/ 1397 w 10000"/>
                    <a:gd name="connsiteY2" fmla="*/ 3343 h 10000"/>
                    <a:gd name="connsiteX3" fmla="*/ 500 w 10000"/>
                    <a:gd name="connsiteY3" fmla="*/ 4428 h 10000"/>
                    <a:gd name="connsiteX4" fmla="*/ 500 w 10000"/>
                    <a:gd name="connsiteY4" fmla="*/ 7831 h 10000"/>
                    <a:gd name="connsiteX5" fmla="*/ 1397 w 10000"/>
                    <a:gd name="connsiteY5" fmla="*/ 8915 h 10000"/>
                    <a:gd name="connsiteX6" fmla="*/ 8602 w 10000"/>
                    <a:gd name="connsiteY6" fmla="*/ 8915 h 10000"/>
                    <a:gd name="connsiteX7" fmla="*/ 9501 w 10000"/>
                    <a:gd name="connsiteY7" fmla="*/ 7831 h 10000"/>
                    <a:gd name="connsiteX8" fmla="*/ 9501 w 10000"/>
                    <a:gd name="connsiteY8" fmla="*/ 4428 h 10000"/>
                    <a:gd name="connsiteX9" fmla="*/ 8602 w 10000"/>
                    <a:gd name="connsiteY9" fmla="*/ 3343 h 10000"/>
                    <a:gd name="connsiteX10" fmla="*/ 3435 w 10000"/>
                    <a:gd name="connsiteY10" fmla="*/ 5689 h 10000"/>
                    <a:gd name="connsiteX11" fmla="*/ 3435 w 10000"/>
                    <a:gd name="connsiteY11" fmla="*/ 5689 h 10000"/>
                    <a:gd name="connsiteX12" fmla="*/ 2245 w 10000"/>
                    <a:gd name="connsiteY12" fmla="*/ 5689 h 10000"/>
                    <a:gd name="connsiteX13" fmla="*/ 2052 w 10000"/>
                    <a:gd name="connsiteY13" fmla="*/ 5368 h 10000"/>
                    <a:gd name="connsiteX14" fmla="*/ 2245 w 10000"/>
                    <a:gd name="connsiteY14" fmla="*/ 5131 h 10000"/>
                    <a:gd name="connsiteX15" fmla="*/ 3435 w 10000"/>
                    <a:gd name="connsiteY15" fmla="*/ 5131 h 10000"/>
                    <a:gd name="connsiteX16" fmla="*/ 3654 w 10000"/>
                    <a:gd name="connsiteY16" fmla="*/ 5368 h 10000"/>
                    <a:gd name="connsiteX17" fmla="*/ 3435 w 10000"/>
                    <a:gd name="connsiteY17" fmla="*/ 5689 h 10000"/>
                    <a:gd name="connsiteX18" fmla="*/ 5569 w 10000"/>
                    <a:gd name="connsiteY18" fmla="*/ 5689 h 10000"/>
                    <a:gd name="connsiteX19" fmla="*/ 5569 w 10000"/>
                    <a:gd name="connsiteY19" fmla="*/ 5689 h 10000"/>
                    <a:gd name="connsiteX20" fmla="*/ 4405 w 10000"/>
                    <a:gd name="connsiteY20" fmla="*/ 5689 h 10000"/>
                    <a:gd name="connsiteX21" fmla="*/ 4162 w 10000"/>
                    <a:gd name="connsiteY21" fmla="*/ 5368 h 10000"/>
                    <a:gd name="connsiteX22" fmla="*/ 4405 w 10000"/>
                    <a:gd name="connsiteY22" fmla="*/ 5131 h 10000"/>
                    <a:gd name="connsiteX23" fmla="*/ 5569 w 10000"/>
                    <a:gd name="connsiteY23" fmla="*/ 5131 h 10000"/>
                    <a:gd name="connsiteX24" fmla="*/ 5812 w 10000"/>
                    <a:gd name="connsiteY24" fmla="*/ 5368 h 10000"/>
                    <a:gd name="connsiteX25" fmla="*/ 5569 w 10000"/>
                    <a:gd name="connsiteY25" fmla="*/ 5689 h 10000"/>
                    <a:gd name="connsiteX26" fmla="*/ 7780 w 10000"/>
                    <a:gd name="connsiteY26" fmla="*/ 5689 h 10000"/>
                    <a:gd name="connsiteX27" fmla="*/ 7780 w 10000"/>
                    <a:gd name="connsiteY27" fmla="*/ 5689 h 10000"/>
                    <a:gd name="connsiteX28" fmla="*/ 6589 w 10000"/>
                    <a:gd name="connsiteY28" fmla="*/ 5689 h 10000"/>
                    <a:gd name="connsiteX29" fmla="*/ 6396 w 10000"/>
                    <a:gd name="connsiteY29" fmla="*/ 5368 h 10000"/>
                    <a:gd name="connsiteX30" fmla="*/ 6589 w 10000"/>
                    <a:gd name="connsiteY30" fmla="*/ 5131 h 10000"/>
                    <a:gd name="connsiteX31" fmla="*/ 7780 w 10000"/>
                    <a:gd name="connsiteY31" fmla="*/ 5131 h 10000"/>
                    <a:gd name="connsiteX32" fmla="*/ 7995 w 10000"/>
                    <a:gd name="connsiteY32" fmla="*/ 5368 h 10000"/>
                    <a:gd name="connsiteX33" fmla="*/ 7780 w 10000"/>
                    <a:gd name="connsiteY33" fmla="*/ 5689 h 10000"/>
                    <a:gd name="connsiteX34" fmla="*/ 9501 w 10000"/>
                    <a:gd name="connsiteY34" fmla="*/ 1731 h 10000"/>
                    <a:gd name="connsiteX35" fmla="*/ 500 w 10000"/>
                    <a:gd name="connsiteY35" fmla="*/ 1731 h 10000"/>
                    <a:gd name="connsiteX36" fmla="*/ 1397 w 10000"/>
                    <a:gd name="connsiteY36" fmla="*/ 2787 h 10000"/>
                    <a:gd name="connsiteX37" fmla="*/ 8602 w 10000"/>
                    <a:gd name="connsiteY37" fmla="*/ 2787 h 10000"/>
                    <a:gd name="connsiteX38" fmla="*/ 9501 w 10000"/>
                    <a:gd name="connsiteY38" fmla="*/ 1731 h 10000"/>
                    <a:gd name="connsiteX39" fmla="*/ 4212 w 10000"/>
                    <a:gd name="connsiteY39" fmla="*/ 291 h 10000"/>
                    <a:gd name="connsiteX40" fmla="*/ 5569 w 10000"/>
                    <a:gd name="connsiteY40" fmla="*/ 556 h 10000"/>
                    <a:gd name="connsiteX41" fmla="*/ 4431 w 10000"/>
                    <a:gd name="connsiteY41" fmla="*/ 556 h 10000"/>
                    <a:gd name="connsiteX42" fmla="*/ 4212 w 10000"/>
                    <a:gd name="connsiteY42" fmla="*/ 291 h 10000"/>
                    <a:gd name="connsiteX43" fmla="*/ 7780 w 10000"/>
                    <a:gd name="connsiteY43" fmla="*/ 556 h 10000"/>
                    <a:gd name="connsiteX44" fmla="*/ 7780 w 10000"/>
                    <a:gd name="connsiteY44" fmla="*/ 556 h 10000"/>
                    <a:gd name="connsiteX45" fmla="*/ 6612 w 10000"/>
                    <a:gd name="connsiteY45" fmla="*/ 556 h 10000"/>
                    <a:gd name="connsiteX46" fmla="*/ 6396 w 10000"/>
                    <a:gd name="connsiteY46" fmla="*/ 291 h 10000"/>
                    <a:gd name="connsiteX47" fmla="*/ 6612 w 10000"/>
                    <a:gd name="connsiteY47" fmla="*/ 0 h 10000"/>
                    <a:gd name="connsiteX48" fmla="*/ 7780 w 10000"/>
                    <a:gd name="connsiteY48" fmla="*/ 0 h 10000"/>
                    <a:gd name="connsiteX49" fmla="*/ 7995 w 10000"/>
                    <a:gd name="connsiteY49" fmla="*/ 291 h 10000"/>
                    <a:gd name="connsiteX50" fmla="*/ 7780 w 10000"/>
                    <a:gd name="connsiteY50" fmla="*/ 556 h 10000"/>
                    <a:gd name="connsiteX51" fmla="*/ 7995 w 10000"/>
                    <a:gd name="connsiteY51" fmla="*/ 9709 h 10000"/>
                    <a:gd name="connsiteX52" fmla="*/ 7995 w 10000"/>
                    <a:gd name="connsiteY52" fmla="*/ 9709 h 10000"/>
                    <a:gd name="connsiteX53" fmla="*/ 7780 w 10000"/>
                    <a:gd name="connsiteY53" fmla="*/ 10000 h 10000"/>
                    <a:gd name="connsiteX54" fmla="*/ 6612 w 10000"/>
                    <a:gd name="connsiteY54" fmla="*/ 10000 h 10000"/>
                    <a:gd name="connsiteX55" fmla="*/ 6396 w 10000"/>
                    <a:gd name="connsiteY55" fmla="*/ 9709 h 10000"/>
                    <a:gd name="connsiteX56" fmla="*/ 6612 w 10000"/>
                    <a:gd name="connsiteY56" fmla="*/ 9444 h 10000"/>
                    <a:gd name="connsiteX57" fmla="*/ 7780 w 10000"/>
                    <a:gd name="connsiteY57" fmla="*/ 9444 h 10000"/>
                    <a:gd name="connsiteX58" fmla="*/ 7995 w 10000"/>
                    <a:gd name="connsiteY58" fmla="*/ 9709 h 10000"/>
                    <a:gd name="connsiteX59" fmla="*/ 3654 w 10000"/>
                    <a:gd name="connsiteY59" fmla="*/ 9709 h 10000"/>
                    <a:gd name="connsiteX60" fmla="*/ 3654 w 10000"/>
                    <a:gd name="connsiteY60" fmla="*/ 9709 h 10000"/>
                    <a:gd name="connsiteX61" fmla="*/ 3435 w 10000"/>
                    <a:gd name="connsiteY61" fmla="*/ 10000 h 10000"/>
                    <a:gd name="connsiteX62" fmla="*/ 2269 w 10000"/>
                    <a:gd name="connsiteY62" fmla="*/ 10000 h 10000"/>
                    <a:gd name="connsiteX63" fmla="*/ 2052 w 10000"/>
                    <a:gd name="connsiteY63" fmla="*/ 9709 h 10000"/>
                    <a:gd name="connsiteX64" fmla="*/ 2269 w 10000"/>
                    <a:gd name="connsiteY64" fmla="*/ 9444 h 10000"/>
                    <a:gd name="connsiteX65" fmla="*/ 3435 w 10000"/>
                    <a:gd name="connsiteY65" fmla="*/ 9444 h 10000"/>
                    <a:gd name="connsiteX66" fmla="*/ 3654 w 10000"/>
                    <a:gd name="connsiteY66" fmla="*/ 9709 h 10000"/>
                    <a:gd name="connsiteX0" fmla="*/ 8602 w 10000"/>
                    <a:gd name="connsiteY0" fmla="*/ 3343 h 10000"/>
                    <a:gd name="connsiteX1" fmla="*/ 8602 w 10000"/>
                    <a:gd name="connsiteY1" fmla="*/ 3343 h 10000"/>
                    <a:gd name="connsiteX2" fmla="*/ 1397 w 10000"/>
                    <a:gd name="connsiteY2" fmla="*/ 3343 h 10000"/>
                    <a:gd name="connsiteX3" fmla="*/ 500 w 10000"/>
                    <a:gd name="connsiteY3" fmla="*/ 4428 h 10000"/>
                    <a:gd name="connsiteX4" fmla="*/ 500 w 10000"/>
                    <a:gd name="connsiteY4" fmla="*/ 7831 h 10000"/>
                    <a:gd name="connsiteX5" fmla="*/ 1397 w 10000"/>
                    <a:gd name="connsiteY5" fmla="*/ 8915 h 10000"/>
                    <a:gd name="connsiteX6" fmla="*/ 8602 w 10000"/>
                    <a:gd name="connsiteY6" fmla="*/ 8915 h 10000"/>
                    <a:gd name="connsiteX7" fmla="*/ 9501 w 10000"/>
                    <a:gd name="connsiteY7" fmla="*/ 7831 h 10000"/>
                    <a:gd name="connsiteX8" fmla="*/ 9501 w 10000"/>
                    <a:gd name="connsiteY8" fmla="*/ 4428 h 10000"/>
                    <a:gd name="connsiteX9" fmla="*/ 8602 w 10000"/>
                    <a:gd name="connsiteY9" fmla="*/ 3343 h 10000"/>
                    <a:gd name="connsiteX10" fmla="*/ 3435 w 10000"/>
                    <a:gd name="connsiteY10" fmla="*/ 5689 h 10000"/>
                    <a:gd name="connsiteX11" fmla="*/ 3435 w 10000"/>
                    <a:gd name="connsiteY11" fmla="*/ 5689 h 10000"/>
                    <a:gd name="connsiteX12" fmla="*/ 2245 w 10000"/>
                    <a:gd name="connsiteY12" fmla="*/ 5689 h 10000"/>
                    <a:gd name="connsiteX13" fmla="*/ 2052 w 10000"/>
                    <a:gd name="connsiteY13" fmla="*/ 5368 h 10000"/>
                    <a:gd name="connsiteX14" fmla="*/ 2245 w 10000"/>
                    <a:gd name="connsiteY14" fmla="*/ 5131 h 10000"/>
                    <a:gd name="connsiteX15" fmla="*/ 3435 w 10000"/>
                    <a:gd name="connsiteY15" fmla="*/ 5131 h 10000"/>
                    <a:gd name="connsiteX16" fmla="*/ 3654 w 10000"/>
                    <a:gd name="connsiteY16" fmla="*/ 5368 h 10000"/>
                    <a:gd name="connsiteX17" fmla="*/ 3435 w 10000"/>
                    <a:gd name="connsiteY17" fmla="*/ 5689 h 10000"/>
                    <a:gd name="connsiteX18" fmla="*/ 5569 w 10000"/>
                    <a:gd name="connsiteY18" fmla="*/ 5689 h 10000"/>
                    <a:gd name="connsiteX19" fmla="*/ 5569 w 10000"/>
                    <a:gd name="connsiteY19" fmla="*/ 5689 h 10000"/>
                    <a:gd name="connsiteX20" fmla="*/ 4405 w 10000"/>
                    <a:gd name="connsiteY20" fmla="*/ 5689 h 10000"/>
                    <a:gd name="connsiteX21" fmla="*/ 4162 w 10000"/>
                    <a:gd name="connsiteY21" fmla="*/ 5368 h 10000"/>
                    <a:gd name="connsiteX22" fmla="*/ 4405 w 10000"/>
                    <a:gd name="connsiteY22" fmla="*/ 5131 h 10000"/>
                    <a:gd name="connsiteX23" fmla="*/ 5569 w 10000"/>
                    <a:gd name="connsiteY23" fmla="*/ 5131 h 10000"/>
                    <a:gd name="connsiteX24" fmla="*/ 5812 w 10000"/>
                    <a:gd name="connsiteY24" fmla="*/ 5368 h 10000"/>
                    <a:gd name="connsiteX25" fmla="*/ 5569 w 10000"/>
                    <a:gd name="connsiteY25" fmla="*/ 5689 h 10000"/>
                    <a:gd name="connsiteX26" fmla="*/ 7780 w 10000"/>
                    <a:gd name="connsiteY26" fmla="*/ 5689 h 10000"/>
                    <a:gd name="connsiteX27" fmla="*/ 7780 w 10000"/>
                    <a:gd name="connsiteY27" fmla="*/ 5689 h 10000"/>
                    <a:gd name="connsiteX28" fmla="*/ 6589 w 10000"/>
                    <a:gd name="connsiteY28" fmla="*/ 5689 h 10000"/>
                    <a:gd name="connsiteX29" fmla="*/ 6396 w 10000"/>
                    <a:gd name="connsiteY29" fmla="*/ 5368 h 10000"/>
                    <a:gd name="connsiteX30" fmla="*/ 6589 w 10000"/>
                    <a:gd name="connsiteY30" fmla="*/ 5131 h 10000"/>
                    <a:gd name="connsiteX31" fmla="*/ 7780 w 10000"/>
                    <a:gd name="connsiteY31" fmla="*/ 5131 h 10000"/>
                    <a:gd name="connsiteX32" fmla="*/ 7995 w 10000"/>
                    <a:gd name="connsiteY32" fmla="*/ 5368 h 10000"/>
                    <a:gd name="connsiteX33" fmla="*/ 7780 w 10000"/>
                    <a:gd name="connsiteY33" fmla="*/ 5689 h 10000"/>
                    <a:gd name="connsiteX34" fmla="*/ 9501 w 10000"/>
                    <a:gd name="connsiteY34" fmla="*/ 1731 h 10000"/>
                    <a:gd name="connsiteX35" fmla="*/ 500 w 10000"/>
                    <a:gd name="connsiteY35" fmla="*/ 1731 h 10000"/>
                    <a:gd name="connsiteX36" fmla="*/ 1397 w 10000"/>
                    <a:gd name="connsiteY36" fmla="*/ 2787 h 10000"/>
                    <a:gd name="connsiteX37" fmla="*/ 8602 w 10000"/>
                    <a:gd name="connsiteY37" fmla="*/ 2787 h 10000"/>
                    <a:gd name="connsiteX38" fmla="*/ 9501 w 10000"/>
                    <a:gd name="connsiteY38" fmla="*/ 1731 h 10000"/>
                    <a:gd name="connsiteX39" fmla="*/ 4431 w 10000"/>
                    <a:gd name="connsiteY39" fmla="*/ 556 h 10000"/>
                    <a:gd name="connsiteX40" fmla="*/ 5569 w 10000"/>
                    <a:gd name="connsiteY40" fmla="*/ 556 h 10000"/>
                    <a:gd name="connsiteX41" fmla="*/ 4431 w 10000"/>
                    <a:gd name="connsiteY41" fmla="*/ 556 h 10000"/>
                    <a:gd name="connsiteX42" fmla="*/ 7780 w 10000"/>
                    <a:gd name="connsiteY42" fmla="*/ 556 h 10000"/>
                    <a:gd name="connsiteX43" fmla="*/ 7780 w 10000"/>
                    <a:gd name="connsiteY43" fmla="*/ 556 h 10000"/>
                    <a:gd name="connsiteX44" fmla="*/ 6612 w 10000"/>
                    <a:gd name="connsiteY44" fmla="*/ 556 h 10000"/>
                    <a:gd name="connsiteX45" fmla="*/ 6396 w 10000"/>
                    <a:gd name="connsiteY45" fmla="*/ 291 h 10000"/>
                    <a:gd name="connsiteX46" fmla="*/ 6612 w 10000"/>
                    <a:gd name="connsiteY46" fmla="*/ 0 h 10000"/>
                    <a:gd name="connsiteX47" fmla="*/ 7780 w 10000"/>
                    <a:gd name="connsiteY47" fmla="*/ 0 h 10000"/>
                    <a:gd name="connsiteX48" fmla="*/ 7995 w 10000"/>
                    <a:gd name="connsiteY48" fmla="*/ 291 h 10000"/>
                    <a:gd name="connsiteX49" fmla="*/ 7780 w 10000"/>
                    <a:gd name="connsiteY49" fmla="*/ 556 h 10000"/>
                    <a:gd name="connsiteX50" fmla="*/ 7995 w 10000"/>
                    <a:gd name="connsiteY50" fmla="*/ 9709 h 10000"/>
                    <a:gd name="connsiteX51" fmla="*/ 7995 w 10000"/>
                    <a:gd name="connsiteY51" fmla="*/ 9709 h 10000"/>
                    <a:gd name="connsiteX52" fmla="*/ 7780 w 10000"/>
                    <a:gd name="connsiteY52" fmla="*/ 10000 h 10000"/>
                    <a:gd name="connsiteX53" fmla="*/ 6612 w 10000"/>
                    <a:gd name="connsiteY53" fmla="*/ 10000 h 10000"/>
                    <a:gd name="connsiteX54" fmla="*/ 6396 w 10000"/>
                    <a:gd name="connsiteY54" fmla="*/ 9709 h 10000"/>
                    <a:gd name="connsiteX55" fmla="*/ 6612 w 10000"/>
                    <a:gd name="connsiteY55" fmla="*/ 9444 h 10000"/>
                    <a:gd name="connsiteX56" fmla="*/ 7780 w 10000"/>
                    <a:gd name="connsiteY56" fmla="*/ 9444 h 10000"/>
                    <a:gd name="connsiteX57" fmla="*/ 7995 w 10000"/>
                    <a:gd name="connsiteY57" fmla="*/ 9709 h 10000"/>
                    <a:gd name="connsiteX58" fmla="*/ 3654 w 10000"/>
                    <a:gd name="connsiteY58" fmla="*/ 9709 h 10000"/>
                    <a:gd name="connsiteX59" fmla="*/ 3654 w 10000"/>
                    <a:gd name="connsiteY59" fmla="*/ 9709 h 10000"/>
                    <a:gd name="connsiteX60" fmla="*/ 3435 w 10000"/>
                    <a:gd name="connsiteY60" fmla="*/ 10000 h 10000"/>
                    <a:gd name="connsiteX61" fmla="*/ 2269 w 10000"/>
                    <a:gd name="connsiteY61" fmla="*/ 10000 h 10000"/>
                    <a:gd name="connsiteX62" fmla="*/ 2052 w 10000"/>
                    <a:gd name="connsiteY62" fmla="*/ 9709 h 10000"/>
                    <a:gd name="connsiteX63" fmla="*/ 2269 w 10000"/>
                    <a:gd name="connsiteY63" fmla="*/ 9444 h 10000"/>
                    <a:gd name="connsiteX64" fmla="*/ 3435 w 10000"/>
                    <a:gd name="connsiteY64" fmla="*/ 9444 h 10000"/>
                    <a:gd name="connsiteX65" fmla="*/ 3654 w 10000"/>
                    <a:gd name="connsiteY65" fmla="*/ 9709 h 10000"/>
                    <a:gd name="connsiteX0" fmla="*/ 8602 w 10000"/>
                    <a:gd name="connsiteY0" fmla="*/ 3343 h 10000"/>
                    <a:gd name="connsiteX1" fmla="*/ 8602 w 10000"/>
                    <a:gd name="connsiteY1" fmla="*/ 3343 h 10000"/>
                    <a:gd name="connsiteX2" fmla="*/ 1397 w 10000"/>
                    <a:gd name="connsiteY2" fmla="*/ 3343 h 10000"/>
                    <a:gd name="connsiteX3" fmla="*/ 500 w 10000"/>
                    <a:gd name="connsiteY3" fmla="*/ 4428 h 10000"/>
                    <a:gd name="connsiteX4" fmla="*/ 500 w 10000"/>
                    <a:gd name="connsiteY4" fmla="*/ 7831 h 10000"/>
                    <a:gd name="connsiteX5" fmla="*/ 1397 w 10000"/>
                    <a:gd name="connsiteY5" fmla="*/ 8915 h 10000"/>
                    <a:gd name="connsiteX6" fmla="*/ 8602 w 10000"/>
                    <a:gd name="connsiteY6" fmla="*/ 8915 h 10000"/>
                    <a:gd name="connsiteX7" fmla="*/ 9501 w 10000"/>
                    <a:gd name="connsiteY7" fmla="*/ 7831 h 10000"/>
                    <a:gd name="connsiteX8" fmla="*/ 9501 w 10000"/>
                    <a:gd name="connsiteY8" fmla="*/ 4428 h 10000"/>
                    <a:gd name="connsiteX9" fmla="*/ 8602 w 10000"/>
                    <a:gd name="connsiteY9" fmla="*/ 3343 h 10000"/>
                    <a:gd name="connsiteX10" fmla="*/ 3435 w 10000"/>
                    <a:gd name="connsiteY10" fmla="*/ 5689 h 10000"/>
                    <a:gd name="connsiteX11" fmla="*/ 3435 w 10000"/>
                    <a:gd name="connsiteY11" fmla="*/ 5689 h 10000"/>
                    <a:gd name="connsiteX12" fmla="*/ 2245 w 10000"/>
                    <a:gd name="connsiteY12" fmla="*/ 5689 h 10000"/>
                    <a:gd name="connsiteX13" fmla="*/ 2052 w 10000"/>
                    <a:gd name="connsiteY13" fmla="*/ 5368 h 10000"/>
                    <a:gd name="connsiteX14" fmla="*/ 2245 w 10000"/>
                    <a:gd name="connsiteY14" fmla="*/ 5131 h 10000"/>
                    <a:gd name="connsiteX15" fmla="*/ 3435 w 10000"/>
                    <a:gd name="connsiteY15" fmla="*/ 5131 h 10000"/>
                    <a:gd name="connsiteX16" fmla="*/ 3654 w 10000"/>
                    <a:gd name="connsiteY16" fmla="*/ 5368 h 10000"/>
                    <a:gd name="connsiteX17" fmla="*/ 3435 w 10000"/>
                    <a:gd name="connsiteY17" fmla="*/ 5689 h 10000"/>
                    <a:gd name="connsiteX18" fmla="*/ 5569 w 10000"/>
                    <a:gd name="connsiteY18" fmla="*/ 5689 h 10000"/>
                    <a:gd name="connsiteX19" fmla="*/ 5569 w 10000"/>
                    <a:gd name="connsiteY19" fmla="*/ 5689 h 10000"/>
                    <a:gd name="connsiteX20" fmla="*/ 4405 w 10000"/>
                    <a:gd name="connsiteY20" fmla="*/ 5689 h 10000"/>
                    <a:gd name="connsiteX21" fmla="*/ 4162 w 10000"/>
                    <a:gd name="connsiteY21" fmla="*/ 5368 h 10000"/>
                    <a:gd name="connsiteX22" fmla="*/ 4405 w 10000"/>
                    <a:gd name="connsiteY22" fmla="*/ 5131 h 10000"/>
                    <a:gd name="connsiteX23" fmla="*/ 5569 w 10000"/>
                    <a:gd name="connsiteY23" fmla="*/ 5131 h 10000"/>
                    <a:gd name="connsiteX24" fmla="*/ 5812 w 10000"/>
                    <a:gd name="connsiteY24" fmla="*/ 5368 h 10000"/>
                    <a:gd name="connsiteX25" fmla="*/ 5569 w 10000"/>
                    <a:gd name="connsiteY25" fmla="*/ 5689 h 10000"/>
                    <a:gd name="connsiteX26" fmla="*/ 7780 w 10000"/>
                    <a:gd name="connsiteY26" fmla="*/ 5689 h 10000"/>
                    <a:gd name="connsiteX27" fmla="*/ 7780 w 10000"/>
                    <a:gd name="connsiteY27" fmla="*/ 5689 h 10000"/>
                    <a:gd name="connsiteX28" fmla="*/ 6589 w 10000"/>
                    <a:gd name="connsiteY28" fmla="*/ 5689 h 10000"/>
                    <a:gd name="connsiteX29" fmla="*/ 6396 w 10000"/>
                    <a:gd name="connsiteY29" fmla="*/ 5368 h 10000"/>
                    <a:gd name="connsiteX30" fmla="*/ 6589 w 10000"/>
                    <a:gd name="connsiteY30" fmla="*/ 5131 h 10000"/>
                    <a:gd name="connsiteX31" fmla="*/ 7780 w 10000"/>
                    <a:gd name="connsiteY31" fmla="*/ 5131 h 10000"/>
                    <a:gd name="connsiteX32" fmla="*/ 7995 w 10000"/>
                    <a:gd name="connsiteY32" fmla="*/ 5368 h 10000"/>
                    <a:gd name="connsiteX33" fmla="*/ 7780 w 10000"/>
                    <a:gd name="connsiteY33" fmla="*/ 5689 h 10000"/>
                    <a:gd name="connsiteX34" fmla="*/ 9501 w 10000"/>
                    <a:gd name="connsiteY34" fmla="*/ 1731 h 10000"/>
                    <a:gd name="connsiteX35" fmla="*/ 500 w 10000"/>
                    <a:gd name="connsiteY35" fmla="*/ 1731 h 10000"/>
                    <a:gd name="connsiteX36" fmla="*/ 1397 w 10000"/>
                    <a:gd name="connsiteY36" fmla="*/ 2787 h 10000"/>
                    <a:gd name="connsiteX37" fmla="*/ 8602 w 10000"/>
                    <a:gd name="connsiteY37" fmla="*/ 2787 h 10000"/>
                    <a:gd name="connsiteX38" fmla="*/ 9501 w 10000"/>
                    <a:gd name="connsiteY38" fmla="*/ 1731 h 10000"/>
                    <a:gd name="connsiteX39" fmla="*/ 7780 w 10000"/>
                    <a:gd name="connsiteY39" fmla="*/ 556 h 10000"/>
                    <a:gd name="connsiteX40" fmla="*/ 7780 w 10000"/>
                    <a:gd name="connsiteY40" fmla="*/ 556 h 10000"/>
                    <a:gd name="connsiteX41" fmla="*/ 6612 w 10000"/>
                    <a:gd name="connsiteY41" fmla="*/ 556 h 10000"/>
                    <a:gd name="connsiteX42" fmla="*/ 6396 w 10000"/>
                    <a:gd name="connsiteY42" fmla="*/ 291 h 10000"/>
                    <a:gd name="connsiteX43" fmla="*/ 6612 w 10000"/>
                    <a:gd name="connsiteY43" fmla="*/ 0 h 10000"/>
                    <a:gd name="connsiteX44" fmla="*/ 7780 w 10000"/>
                    <a:gd name="connsiteY44" fmla="*/ 0 h 10000"/>
                    <a:gd name="connsiteX45" fmla="*/ 7995 w 10000"/>
                    <a:gd name="connsiteY45" fmla="*/ 291 h 10000"/>
                    <a:gd name="connsiteX46" fmla="*/ 7780 w 10000"/>
                    <a:gd name="connsiteY46" fmla="*/ 556 h 10000"/>
                    <a:gd name="connsiteX47" fmla="*/ 7995 w 10000"/>
                    <a:gd name="connsiteY47" fmla="*/ 9709 h 10000"/>
                    <a:gd name="connsiteX48" fmla="*/ 7995 w 10000"/>
                    <a:gd name="connsiteY48" fmla="*/ 9709 h 10000"/>
                    <a:gd name="connsiteX49" fmla="*/ 7780 w 10000"/>
                    <a:gd name="connsiteY49" fmla="*/ 10000 h 10000"/>
                    <a:gd name="connsiteX50" fmla="*/ 6612 w 10000"/>
                    <a:gd name="connsiteY50" fmla="*/ 10000 h 10000"/>
                    <a:gd name="connsiteX51" fmla="*/ 6396 w 10000"/>
                    <a:gd name="connsiteY51" fmla="*/ 9709 h 10000"/>
                    <a:gd name="connsiteX52" fmla="*/ 6612 w 10000"/>
                    <a:gd name="connsiteY52" fmla="*/ 9444 h 10000"/>
                    <a:gd name="connsiteX53" fmla="*/ 7780 w 10000"/>
                    <a:gd name="connsiteY53" fmla="*/ 9444 h 10000"/>
                    <a:gd name="connsiteX54" fmla="*/ 7995 w 10000"/>
                    <a:gd name="connsiteY54" fmla="*/ 9709 h 10000"/>
                    <a:gd name="connsiteX55" fmla="*/ 3654 w 10000"/>
                    <a:gd name="connsiteY55" fmla="*/ 9709 h 10000"/>
                    <a:gd name="connsiteX56" fmla="*/ 3654 w 10000"/>
                    <a:gd name="connsiteY56" fmla="*/ 9709 h 10000"/>
                    <a:gd name="connsiteX57" fmla="*/ 3435 w 10000"/>
                    <a:gd name="connsiteY57" fmla="*/ 10000 h 10000"/>
                    <a:gd name="connsiteX58" fmla="*/ 2269 w 10000"/>
                    <a:gd name="connsiteY58" fmla="*/ 10000 h 10000"/>
                    <a:gd name="connsiteX59" fmla="*/ 2052 w 10000"/>
                    <a:gd name="connsiteY59" fmla="*/ 9709 h 10000"/>
                    <a:gd name="connsiteX60" fmla="*/ 2269 w 10000"/>
                    <a:gd name="connsiteY60" fmla="*/ 9444 h 10000"/>
                    <a:gd name="connsiteX61" fmla="*/ 3435 w 10000"/>
                    <a:gd name="connsiteY61" fmla="*/ 9444 h 10000"/>
                    <a:gd name="connsiteX62" fmla="*/ 3654 w 10000"/>
                    <a:gd name="connsiteY62" fmla="*/ 9709 h 10000"/>
                    <a:gd name="connsiteX0" fmla="*/ 8602 w 10000"/>
                    <a:gd name="connsiteY0" fmla="*/ 3343 h 10000"/>
                    <a:gd name="connsiteX1" fmla="*/ 8602 w 10000"/>
                    <a:gd name="connsiteY1" fmla="*/ 3343 h 10000"/>
                    <a:gd name="connsiteX2" fmla="*/ 1397 w 10000"/>
                    <a:gd name="connsiteY2" fmla="*/ 3343 h 10000"/>
                    <a:gd name="connsiteX3" fmla="*/ 500 w 10000"/>
                    <a:gd name="connsiteY3" fmla="*/ 4428 h 10000"/>
                    <a:gd name="connsiteX4" fmla="*/ 500 w 10000"/>
                    <a:gd name="connsiteY4" fmla="*/ 7831 h 10000"/>
                    <a:gd name="connsiteX5" fmla="*/ 1397 w 10000"/>
                    <a:gd name="connsiteY5" fmla="*/ 8915 h 10000"/>
                    <a:gd name="connsiteX6" fmla="*/ 8602 w 10000"/>
                    <a:gd name="connsiteY6" fmla="*/ 8915 h 10000"/>
                    <a:gd name="connsiteX7" fmla="*/ 9501 w 10000"/>
                    <a:gd name="connsiteY7" fmla="*/ 7831 h 10000"/>
                    <a:gd name="connsiteX8" fmla="*/ 9501 w 10000"/>
                    <a:gd name="connsiteY8" fmla="*/ 4428 h 10000"/>
                    <a:gd name="connsiteX9" fmla="*/ 8602 w 10000"/>
                    <a:gd name="connsiteY9" fmla="*/ 3343 h 10000"/>
                    <a:gd name="connsiteX10" fmla="*/ 3435 w 10000"/>
                    <a:gd name="connsiteY10" fmla="*/ 5689 h 10000"/>
                    <a:gd name="connsiteX11" fmla="*/ 3435 w 10000"/>
                    <a:gd name="connsiteY11" fmla="*/ 5689 h 10000"/>
                    <a:gd name="connsiteX12" fmla="*/ 2245 w 10000"/>
                    <a:gd name="connsiteY12" fmla="*/ 5689 h 10000"/>
                    <a:gd name="connsiteX13" fmla="*/ 2052 w 10000"/>
                    <a:gd name="connsiteY13" fmla="*/ 5368 h 10000"/>
                    <a:gd name="connsiteX14" fmla="*/ 2245 w 10000"/>
                    <a:gd name="connsiteY14" fmla="*/ 5131 h 10000"/>
                    <a:gd name="connsiteX15" fmla="*/ 3435 w 10000"/>
                    <a:gd name="connsiteY15" fmla="*/ 5131 h 10000"/>
                    <a:gd name="connsiteX16" fmla="*/ 3654 w 10000"/>
                    <a:gd name="connsiteY16" fmla="*/ 5368 h 10000"/>
                    <a:gd name="connsiteX17" fmla="*/ 3435 w 10000"/>
                    <a:gd name="connsiteY17" fmla="*/ 5689 h 10000"/>
                    <a:gd name="connsiteX18" fmla="*/ 5569 w 10000"/>
                    <a:gd name="connsiteY18" fmla="*/ 5689 h 10000"/>
                    <a:gd name="connsiteX19" fmla="*/ 5569 w 10000"/>
                    <a:gd name="connsiteY19" fmla="*/ 5689 h 10000"/>
                    <a:gd name="connsiteX20" fmla="*/ 4405 w 10000"/>
                    <a:gd name="connsiteY20" fmla="*/ 5689 h 10000"/>
                    <a:gd name="connsiteX21" fmla="*/ 4162 w 10000"/>
                    <a:gd name="connsiteY21" fmla="*/ 5368 h 10000"/>
                    <a:gd name="connsiteX22" fmla="*/ 4405 w 10000"/>
                    <a:gd name="connsiteY22" fmla="*/ 5131 h 10000"/>
                    <a:gd name="connsiteX23" fmla="*/ 5569 w 10000"/>
                    <a:gd name="connsiteY23" fmla="*/ 5131 h 10000"/>
                    <a:gd name="connsiteX24" fmla="*/ 5812 w 10000"/>
                    <a:gd name="connsiteY24" fmla="*/ 5368 h 10000"/>
                    <a:gd name="connsiteX25" fmla="*/ 5569 w 10000"/>
                    <a:gd name="connsiteY25" fmla="*/ 5689 h 10000"/>
                    <a:gd name="connsiteX26" fmla="*/ 7780 w 10000"/>
                    <a:gd name="connsiteY26" fmla="*/ 5689 h 10000"/>
                    <a:gd name="connsiteX27" fmla="*/ 7780 w 10000"/>
                    <a:gd name="connsiteY27" fmla="*/ 5689 h 10000"/>
                    <a:gd name="connsiteX28" fmla="*/ 6589 w 10000"/>
                    <a:gd name="connsiteY28" fmla="*/ 5689 h 10000"/>
                    <a:gd name="connsiteX29" fmla="*/ 6396 w 10000"/>
                    <a:gd name="connsiteY29" fmla="*/ 5368 h 10000"/>
                    <a:gd name="connsiteX30" fmla="*/ 6589 w 10000"/>
                    <a:gd name="connsiteY30" fmla="*/ 5131 h 10000"/>
                    <a:gd name="connsiteX31" fmla="*/ 7780 w 10000"/>
                    <a:gd name="connsiteY31" fmla="*/ 5131 h 10000"/>
                    <a:gd name="connsiteX32" fmla="*/ 7995 w 10000"/>
                    <a:gd name="connsiteY32" fmla="*/ 5368 h 10000"/>
                    <a:gd name="connsiteX33" fmla="*/ 7780 w 10000"/>
                    <a:gd name="connsiteY33" fmla="*/ 5689 h 10000"/>
                    <a:gd name="connsiteX34" fmla="*/ 9501 w 10000"/>
                    <a:gd name="connsiteY34" fmla="*/ 1731 h 10000"/>
                    <a:gd name="connsiteX35" fmla="*/ 500 w 10000"/>
                    <a:gd name="connsiteY35" fmla="*/ 1731 h 10000"/>
                    <a:gd name="connsiteX36" fmla="*/ 1397 w 10000"/>
                    <a:gd name="connsiteY36" fmla="*/ 2787 h 10000"/>
                    <a:gd name="connsiteX37" fmla="*/ 8602 w 10000"/>
                    <a:gd name="connsiteY37" fmla="*/ 2787 h 10000"/>
                    <a:gd name="connsiteX38" fmla="*/ 9501 w 10000"/>
                    <a:gd name="connsiteY38" fmla="*/ 1731 h 10000"/>
                    <a:gd name="connsiteX39" fmla="*/ 7780 w 10000"/>
                    <a:gd name="connsiteY39" fmla="*/ 556 h 10000"/>
                    <a:gd name="connsiteX40" fmla="*/ 7780 w 10000"/>
                    <a:gd name="connsiteY40" fmla="*/ 556 h 10000"/>
                    <a:gd name="connsiteX41" fmla="*/ 6612 w 10000"/>
                    <a:gd name="connsiteY41" fmla="*/ 556 h 10000"/>
                    <a:gd name="connsiteX42" fmla="*/ 6396 w 10000"/>
                    <a:gd name="connsiteY42" fmla="*/ 291 h 10000"/>
                    <a:gd name="connsiteX43" fmla="*/ 7780 w 10000"/>
                    <a:gd name="connsiteY43" fmla="*/ 0 h 10000"/>
                    <a:gd name="connsiteX44" fmla="*/ 7995 w 10000"/>
                    <a:gd name="connsiteY44" fmla="*/ 291 h 10000"/>
                    <a:gd name="connsiteX45" fmla="*/ 7780 w 10000"/>
                    <a:gd name="connsiteY45" fmla="*/ 556 h 10000"/>
                    <a:gd name="connsiteX46" fmla="*/ 7995 w 10000"/>
                    <a:gd name="connsiteY46" fmla="*/ 9709 h 10000"/>
                    <a:gd name="connsiteX47" fmla="*/ 7995 w 10000"/>
                    <a:gd name="connsiteY47" fmla="*/ 9709 h 10000"/>
                    <a:gd name="connsiteX48" fmla="*/ 7780 w 10000"/>
                    <a:gd name="connsiteY48" fmla="*/ 10000 h 10000"/>
                    <a:gd name="connsiteX49" fmla="*/ 6612 w 10000"/>
                    <a:gd name="connsiteY49" fmla="*/ 10000 h 10000"/>
                    <a:gd name="connsiteX50" fmla="*/ 6396 w 10000"/>
                    <a:gd name="connsiteY50" fmla="*/ 9709 h 10000"/>
                    <a:gd name="connsiteX51" fmla="*/ 6612 w 10000"/>
                    <a:gd name="connsiteY51" fmla="*/ 9444 h 10000"/>
                    <a:gd name="connsiteX52" fmla="*/ 7780 w 10000"/>
                    <a:gd name="connsiteY52" fmla="*/ 9444 h 10000"/>
                    <a:gd name="connsiteX53" fmla="*/ 7995 w 10000"/>
                    <a:gd name="connsiteY53" fmla="*/ 9709 h 10000"/>
                    <a:gd name="connsiteX54" fmla="*/ 3654 w 10000"/>
                    <a:gd name="connsiteY54" fmla="*/ 9709 h 10000"/>
                    <a:gd name="connsiteX55" fmla="*/ 3654 w 10000"/>
                    <a:gd name="connsiteY55" fmla="*/ 9709 h 10000"/>
                    <a:gd name="connsiteX56" fmla="*/ 3435 w 10000"/>
                    <a:gd name="connsiteY56" fmla="*/ 10000 h 10000"/>
                    <a:gd name="connsiteX57" fmla="*/ 2269 w 10000"/>
                    <a:gd name="connsiteY57" fmla="*/ 10000 h 10000"/>
                    <a:gd name="connsiteX58" fmla="*/ 2052 w 10000"/>
                    <a:gd name="connsiteY58" fmla="*/ 9709 h 10000"/>
                    <a:gd name="connsiteX59" fmla="*/ 2269 w 10000"/>
                    <a:gd name="connsiteY59" fmla="*/ 9444 h 10000"/>
                    <a:gd name="connsiteX60" fmla="*/ 3435 w 10000"/>
                    <a:gd name="connsiteY60" fmla="*/ 9444 h 10000"/>
                    <a:gd name="connsiteX61" fmla="*/ 3654 w 10000"/>
                    <a:gd name="connsiteY61" fmla="*/ 9709 h 10000"/>
                    <a:gd name="connsiteX0" fmla="*/ 8602 w 10000"/>
                    <a:gd name="connsiteY0" fmla="*/ 3350 h 10007"/>
                    <a:gd name="connsiteX1" fmla="*/ 8602 w 10000"/>
                    <a:gd name="connsiteY1" fmla="*/ 3350 h 10007"/>
                    <a:gd name="connsiteX2" fmla="*/ 1397 w 10000"/>
                    <a:gd name="connsiteY2" fmla="*/ 3350 h 10007"/>
                    <a:gd name="connsiteX3" fmla="*/ 500 w 10000"/>
                    <a:gd name="connsiteY3" fmla="*/ 4435 h 10007"/>
                    <a:gd name="connsiteX4" fmla="*/ 500 w 10000"/>
                    <a:gd name="connsiteY4" fmla="*/ 7838 h 10007"/>
                    <a:gd name="connsiteX5" fmla="*/ 1397 w 10000"/>
                    <a:gd name="connsiteY5" fmla="*/ 8922 h 10007"/>
                    <a:gd name="connsiteX6" fmla="*/ 8602 w 10000"/>
                    <a:gd name="connsiteY6" fmla="*/ 8922 h 10007"/>
                    <a:gd name="connsiteX7" fmla="*/ 9501 w 10000"/>
                    <a:gd name="connsiteY7" fmla="*/ 7838 h 10007"/>
                    <a:gd name="connsiteX8" fmla="*/ 9501 w 10000"/>
                    <a:gd name="connsiteY8" fmla="*/ 4435 h 10007"/>
                    <a:gd name="connsiteX9" fmla="*/ 8602 w 10000"/>
                    <a:gd name="connsiteY9" fmla="*/ 3350 h 10007"/>
                    <a:gd name="connsiteX10" fmla="*/ 3435 w 10000"/>
                    <a:gd name="connsiteY10" fmla="*/ 5696 h 10007"/>
                    <a:gd name="connsiteX11" fmla="*/ 3435 w 10000"/>
                    <a:gd name="connsiteY11" fmla="*/ 5696 h 10007"/>
                    <a:gd name="connsiteX12" fmla="*/ 2245 w 10000"/>
                    <a:gd name="connsiteY12" fmla="*/ 5696 h 10007"/>
                    <a:gd name="connsiteX13" fmla="*/ 2052 w 10000"/>
                    <a:gd name="connsiteY13" fmla="*/ 5375 h 10007"/>
                    <a:gd name="connsiteX14" fmla="*/ 2245 w 10000"/>
                    <a:gd name="connsiteY14" fmla="*/ 5138 h 10007"/>
                    <a:gd name="connsiteX15" fmla="*/ 3435 w 10000"/>
                    <a:gd name="connsiteY15" fmla="*/ 5138 h 10007"/>
                    <a:gd name="connsiteX16" fmla="*/ 3654 w 10000"/>
                    <a:gd name="connsiteY16" fmla="*/ 5375 h 10007"/>
                    <a:gd name="connsiteX17" fmla="*/ 3435 w 10000"/>
                    <a:gd name="connsiteY17" fmla="*/ 5696 h 10007"/>
                    <a:gd name="connsiteX18" fmla="*/ 5569 w 10000"/>
                    <a:gd name="connsiteY18" fmla="*/ 5696 h 10007"/>
                    <a:gd name="connsiteX19" fmla="*/ 5569 w 10000"/>
                    <a:gd name="connsiteY19" fmla="*/ 5696 h 10007"/>
                    <a:gd name="connsiteX20" fmla="*/ 4405 w 10000"/>
                    <a:gd name="connsiteY20" fmla="*/ 5696 h 10007"/>
                    <a:gd name="connsiteX21" fmla="*/ 4162 w 10000"/>
                    <a:gd name="connsiteY21" fmla="*/ 5375 h 10007"/>
                    <a:gd name="connsiteX22" fmla="*/ 4405 w 10000"/>
                    <a:gd name="connsiteY22" fmla="*/ 5138 h 10007"/>
                    <a:gd name="connsiteX23" fmla="*/ 5569 w 10000"/>
                    <a:gd name="connsiteY23" fmla="*/ 5138 h 10007"/>
                    <a:gd name="connsiteX24" fmla="*/ 5812 w 10000"/>
                    <a:gd name="connsiteY24" fmla="*/ 5375 h 10007"/>
                    <a:gd name="connsiteX25" fmla="*/ 5569 w 10000"/>
                    <a:gd name="connsiteY25" fmla="*/ 5696 h 10007"/>
                    <a:gd name="connsiteX26" fmla="*/ 7780 w 10000"/>
                    <a:gd name="connsiteY26" fmla="*/ 5696 h 10007"/>
                    <a:gd name="connsiteX27" fmla="*/ 7780 w 10000"/>
                    <a:gd name="connsiteY27" fmla="*/ 5696 h 10007"/>
                    <a:gd name="connsiteX28" fmla="*/ 6589 w 10000"/>
                    <a:gd name="connsiteY28" fmla="*/ 5696 h 10007"/>
                    <a:gd name="connsiteX29" fmla="*/ 6396 w 10000"/>
                    <a:gd name="connsiteY29" fmla="*/ 5375 h 10007"/>
                    <a:gd name="connsiteX30" fmla="*/ 6589 w 10000"/>
                    <a:gd name="connsiteY30" fmla="*/ 5138 h 10007"/>
                    <a:gd name="connsiteX31" fmla="*/ 7780 w 10000"/>
                    <a:gd name="connsiteY31" fmla="*/ 5138 h 10007"/>
                    <a:gd name="connsiteX32" fmla="*/ 7995 w 10000"/>
                    <a:gd name="connsiteY32" fmla="*/ 5375 h 10007"/>
                    <a:gd name="connsiteX33" fmla="*/ 7780 w 10000"/>
                    <a:gd name="connsiteY33" fmla="*/ 5696 h 10007"/>
                    <a:gd name="connsiteX34" fmla="*/ 9501 w 10000"/>
                    <a:gd name="connsiteY34" fmla="*/ 1738 h 10007"/>
                    <a:gd name="connsiteX35" fmla="*/ 500 w 10000"/>
                    <a:gd name="connsiteY35" fmla="*/ 1738 h 10007"/>
                    <a:gd name="connsiteX36" fmla="*/ 1397 w 10000"/>
                    <a:gd name="connsiteY36" fmla="*/ 2794 h 10007"/>
                    <a:gd name="connsiteX37" fmla="*/ 8602 w 10000"/>
                    <a:gd name="connsiteY37" fmla="*/ 2794 h 10007"/>
                    <a:gd name="connsiteX38" fmla="*/ 9501 w 10000"/>
                    <a:gd name="connsiteY38" fmla="*/ 1738 h 10007"/>
                    <a:gd name="connsiteX39" fmla="*/ 7780 w 10000"/>
                    <a:gd name="connsiteY39" fmla="*/ 563 h 10007"/>
                    <a:gd name="connsiteX40" fmla="*/ 7780 w 10000"/>
                    <a:gd name="connsiteY40" fmla="*/ 563 h 10007"/>
                    <a:gd name="connsiteX41" fmla="*/ 6612 w 10000"/>
                    <a:gd name="connsiteY41" fmla="*/ 563 h 10007"/>
                    <a:gd name="connsiteX42" fmla="*/ 7780 w 10000"/>
                    <a:gd name="connsiteY42" fmla="*/ 7 h 10007"/>
                    <a:gd name="connsiteX43" fmla="*/ 7995 w 10000"/>
                    <a:gd name="connsiteY43" fmla="*/ 298 h 10007"/>
                    <a:gd name="connsiteX44" fmla="*/ 7780 w 10000"/>
                    <a:gd name="connsiteY44" fmla="*/ 563 h 10007"/>
                    <a:gd name="connsiteX45" fmla="*/ 7995 w 10000"/>
                    <a:gd name="connsiteY45" fmla="*/ 9716 h 10007"/>
                    <a:gd name="connsiteX46" fmla="*/ 7995 w 10000"/>
                    <a:gd name="connsiteY46" fmla="*/ 9716 h 10007"/>
                    <a:gd name="connsiteX47" fmla="*/ 7780 w 10000"/>
                    <a:gd name="connsiteY47" fmla="*/ 10007 h 10007"/>
                    <a:gd name="connsiteX48" fmla="*/ 6612 w 10000"/>
                    <a:gd name="connsiteY48" fmla="*/ 10007 h 10007"/>
                    <a:gd name="connsiteX49" fmla="*/ 6396 w 10000"/>
                    <a:gd name="connsiteY49" fmla="*/ 9716 h 10007"/>
                    <a:gd name="connsiteX50" fmla="*/ 6612 w 10000"/>
                    <a:gd name="connsiteY50" fmla="*/ 9451 h 10007"/>
                    <a:gd name="connsiteX51" fmla="*/ 7780 w 10000"/>
                    <a:gd name="connsiteY51" fmla="*/ 9451 h 10007"/>
                    <a:gd name="connsiteX52" fmla="*/ 7995 w 10000"/>
                    <a:gd name="connsiteY52" fmla="*/ 9716 h 10007"/>
                    <a:gd name="connsiteX53" fmla="*/ 3654 w 10000"/>
                    <a:gd name="connsiteY53" fmla="*/ 9716 h 10007"/>
                    <a:gd name="connsiteX54" fmla="*/ 3654 w 10000"/>
                    <a:gd name="connsiteY54" fmla="*/ 9716 h 10007"/>
                    <a:gd name="connsiteX55" fmla="*/ 3435 w 10000"/>
                    <a:gd name="connsiteY55" fmla="*/ 10007 h 10007"/>
                    <a:gd name="connsiteX56" fmla="*/ 2269 w 10000"/>
                    <a:gd name="connsiteY56" fmla="*/ 10007 h 10007"/>
                    <a:gd name="connsiteX57" fmla="*/ 2052 w 10000"/>
                    <a:gd name="connsiteY57" fmla="*/ 9716 h 10007"/>
                    <a:gd name="connsiteX58" fmla="*/ 2269 w 10000"/>
                    <a:gd name="connsiteY58" fmla="*/ 9451 h 10007"/>
                    <a:gd name="connsiteX59" fmla="*/ 3435 w 10000"/>
                    <a:gd name="connsiteY59" fmla="*/ 9451 h 10007"/>
                    <a:gd name="connsiteX60" fmla="*/ 3654 w 10000"/>
                    <a:gd name="connsiteY60" fmla="*/ 9716 h 10007"/>
                    <a:gd name="connsiteX0" fmla="*/ 8602 w 10000"/>
                    <a:gd name="connsiteY0" fmla="*/ 3350 h 10007"/>
                    <a:gd name="connsiteX1" fmla="*/ 8602 w 10000"/>
                    <a:gd name="connsiteY1" fmla="*/ 3350 h 10007"/>
                    <a:gd name="connsiteX2" fmla="*/ 1397 w 10000"/>
                    <a:gd name="connsiteY2" fmla="*/ 3350 h 10007"/>
                    <a:gd name="connsiteX3" fmla="*/ 500 w 10000"/>
                    <a:gd name="connsiteY3" fmla="*/ 4435 h 10007"/>
                    <a:gd name="connsiteX4" fmla="*/ 500 w 10000"/>
                    <a:gd name="connsiteY4" fmla="*/ 7838 h 10007"/>
                    <a:gd name="connsiteX5" fmla="*/ 1397 w 10000"/>
                    <a:gd name="connsiteY5" fmla="*/ 8922 h 10007"/>
                    <a:gd name="connsiteX6" fmla="*/ 8602 w 10000"/>
                    <a:gd name="connsiteY6" fmla="*/ 8922 h 10007"/>
                    <a:gd name="connsiteX7" fmla="*/ 9501 w 10000"/>
                    <a:gd name="connsiteY7" fmla="*/ 7838 h 10007"/>
                    <a:gd name="connsiteX8" fmla="*/ 9501 w 10000"/>
                    <a:gd name="connsiteY8" fmla="*/ 4435 h 10007"/>
                    <a:gd name="connsiteX9" fmla="*/ 8602 w 10000"/>
                    <a:gd name="connsiteY9" fmla="*/ 3350 h 10007"/>
                    <a:gd name="connsiteX10" fmla="*/ 3435 w 10000"/>
                    <a:gd name="connsiteY10" fmla="*/ 5696 h 10007"/>
                    <a:gd name="connsiteX11" fmla="*/ 3435 w 10000"/>
                    <a:gd name="connsiteY11" fmla="*/ 5696 h 10007"/>
                    <a:gd name="connsiteX12" fmla="*/ 2245 w 10000"/>
                    <a:gd name="connsiteY12" fmla="*/ 5696 h 10007"/>
                    <a:gd name="connsiteX13" fmla="*/ 2052 w 10000"/>
                    <a:gd name="connsiteY13" fmla="*/ 5375 h 10007"/>
                    <a:gd name="connsiteX14" fmla="*/ 2245 w 10000"/>
                    <a:gd name="connsiteY14" fmla="*/ 5138 h 10007"/>
                    <a:gd name="connsiteX15" fmla="*/ 3435 w 10000"/>
                    <a:gd name="connsiteY15" fmla="*/ 5138 h 10007"/>
                    <a:gd name="connsiteX16" fmla="*/ 3654 w 10000"/>
                    <a:gd name="connsiteY16" fmla="*/ 5375 h 10007"/>
                    <a:gd name="connsiteX17" fmla="*/ 3435 w 10000"/>
                    <a:gd name="connsiteY17" fmla="*/ 5696 h 10007"/>
                    <a:gd name="connsiteX18" fmla="*/ 5569 w 10000"/>
                    <a:gd name="connsiteY18" fmla="*/ 5696 h 10007"/>
                    <a:gd name="connsiteX19" fmla="*/ 5569 w 10000"/>
                    <a:gd name="connsiteY19" fmla="*/ 5696 h 10007"/>
                    <a:gd name="connsiteX20" fmla="*/ 4405 w 10000"/>
                    <a:gd name="connsiteY20" fmla="*/ 5696 h 10007"/>
                    <a:gd name="connsiteX21" fmla="*/ 4162 w 10000"/>
                    <a:gd name="connsiteY21" fmla="*/ 5375 h 10007"/>
                    <a:gd name="connsiteX22" fmla="*/ 4405 w 10000"/>
                    <a:gd name="connsiteY22" fmla="*/ 5138 h 10007"/>
                    <a:gd name="connsiteX23" fmla="*/ 5569 w 10000"/>
                    <a:gd name="connsiteY23" fmla="*/ 5138 h 10007"/>
                    <a:gd name="connsiteX24" fmla="*/ 5812 w 10000"/>
                    <a:gd name="connsiteY24" fmla="*/ 5375 h 10007"/>
                    <a:gd name="connsiteX25" fmla="*/ 5569 w 10000"/>
                    <a:gd name="connsiteY25" fmla="*/ 5696 h 10007"/>
                    <a:gd name="connsiteX26" fmla="*/ 7780 w 10000"/>
                    <a:gd name="connsiteY26" fmla="*/ 5696 h 10007"/>
                    <a:gd name="connsiteX27" fmla="*/ 7780 w 10000"/>
                    <a:gd name="connsiteY27" fmla="*/ 5696 h 10007"/>
                    <a:gd name="connsiteX28" fmla="*/ 6589 w 10000"/>
                    <a:gd name="connsiteY28" fmla="*/ 5696 h 10007"/>
                    <a:gd name="connsiteX29" fmla="*/ 6396 w 10000"/>
                    <a:gd name="connsiteY29" fmla="*/ 5375 h 10007"/>
                    <a:gd name="connsiteX30" fmla="*/ 6589 w 10000"/>
                    <a:gd name="connsiteY30" fmla="*/ 5138 h 10007"/>
                    <a:gd name="connsiteX31" fmla="*/ 7780 w 10000"/>
                    <a:gd name="connsiteY31" fmla="*/ 5138 h 10007"/>
                    <a:gd name="connsiteX32" fmla="*/ 7995 w 10000"/>
                    <a:gd name="connsiteY32" fmla="*/ 5375 h 10007"/>
                    <a:gd name="connsiteX33" fmla="*/ 7780 w 10000"/>
                    <a:gd name="connsiteY33" fmla="*/ 5696 h 10007"/>
                    <a:gd name="connsiteX34" fmla="*/ 9501 w 10000"/>
                    <a:gd name="connsiteY34" fmla="*/ 1738 h 10007"/>
                    <a:gd name="connsiteX35" fmla="*/ 500 w 10000"/>
                    <a:gd name="connsiteY35" fmla="*/ 1738 h 10007"/>
                    <a:gd name="connsiteX36" fmla="*/ 1397 w 10000"/>
                    <a:gd name="connsiteY36" fmla="*/ 2794 h 10007"/>
                    <a:gd name="connsiteX37" fmla="*/ 8602 w 10000"/>
                    <a:gd name="connsiteY37" fmla="*/ 2794 h 10007"/>
                    <a:gd name="connsiteX38" fmla="*/ 9501 w 10000"/>
                    <a:gd name="connsiteY38" fmla="*/ 1738 h 10007"/>
                    <a:gd name="connsiteX39" fmla="*/ 7780 w 10000"/>
                    <a:gd name="connsiteY39" fmla="*/ 563 h 10007"/>
                    <a:gd name="connsiteX40" fmla="*/ 7780 w 10000"/>
                    <a:gd name="connsiteY40" fmla="*/ 563 h 10007"/>
                    <a:gd name="connsiteX41" fmla="*/ 7780 w 10000"/>
                    <a:gd name="connsiteY41" fmla="*/ 7 h 10007"/>
                    <a:gd name="connsiteX42" fmla="*/ 7995 w 10000"/>
                    <a:gd name="connsiteY42" fmla="*/ 298 h 10007"/>
                    <a:gd name="connsiteX43" fmla="*/ 7780 w 10000"/>
                    <a:gd name="connsiteY43" fmla="*/ 563 h 10007"/>
                    <a:gd name="connsiteX44" fmla="*/ 7995 w 10000"/>
                    <a:gd name="connsiteY44" fmla="*/ 9716 h 10007"/>
                    <a:gd name="connsiteX45" fmla="*/ 7995 w 10000"/>
                    <a:gd name="connsiteY45" fmla="*/ 9716 h 10007"/>
                    <a:gd name="connsiteX46" fmla="*/ 7780 w 10000"/>
                    <a:gd name="connsiteY46" fmla="*/ 10007 h 10007"/>
                    <a:gd name="connsiteX47" fmla="*/ 6612 w 10000"/>
                    <a:gd name="connsiteY47" fmla="*/ 10007 h 10007"/>
                    <a:gd name="connsiteX48" fmla="*/ 6396 w 10000"/>
                    <a:gd name="connsiteY48" fmla="*/ 9716 h 10007"/>
                    <a:gd name="connsiteX49" fmla="*/ 6612 w 10000"/>
                    <a:gd name="connsiteY49" fmla="*/ 9451 h 10007"/>
                    <a:gd name="connsiteX50" fmla="*/ 7780 w 10000"/>
                    <a:gd name="connsiteY50" fmla="*/ 9451 h 10007"/>
                    <a:gd name="connsiteX51" fmla="*/ 7995 w 10000"/>
                    <a:gd name="connsiteY51" fmla="*/ 9716 h 10007"/>
                    <a:gd name="connsiteX52" fmla="*/ 3654 w 10000"/>
                    <a:gd name="connsiteY52" fmla="*/ 9716 h 10007"/>
                    <a:gd name="connsiteX53" fmla="*/ 3654 w 10000"/>
                    <a:gd name="connsiteY53" fmla="*/ 9716 h 10007"/>
                    <a:gd name="connsiteX54" fmla="*/ 3435 w 10000"/>
                    <a:gd name="connsiteY54" fmla="*/ 10007 h 10007"/>
                    <a:gd name="connsiteX55" fmla="*/ 2269 w 10000"/>
                    <a:gd name="connsiteY55" fmla="*/ 10007 h 10007"/>
                    <a:gd name="connsiteX56" fmla="*/ 2052 w 10000"/>
                    <a:gd name="connsiteY56" fmla="*/ 9716 h 10007"/>
                    <a:gd name="connsiteX57" fmla="*/ 2269 w 10000"/>
                    <a:gd name="connsiteY57" fmla="*/ 9451 h 10007"/>
                    <a:gd name="connsiteX58" fmla="*/ 3435 w 10000"/>
                    <a:gd name="connsiteY58" fmla="*/ 9451 h 10007"/>
                    <a:gd name="connsiteX59" fmla="*/ 3654 w 10000"/>
                    <a:gd name="connsiteY59" fmla="*/ 9716 h 10007"/>
                    <a:gd name="connsiteX0" fmla="*/ 8602 w 10000"/>
                    <a:gd name="connsiteY0" fmla="*/ 3350 h 10007"/>
                    <a:gd name="connsiteX1" fmla="*/ 8602 w 10000"/>
                    <a:gd name="connsiteY1" fmla="*/ 3350 h 10007"/>
                    <a:gd name="connsiteX2" fmla="*/ 1397 w 10000"/>
                    <a:gd name="connsiteY2" fmla="*/ 3350 h 10007"/>
                    <a:gd name="connsiteX3" fmla="*/ 500 w 10000"/>
                    <a:gd name="connsiteY3" fmla="*/ 4435 h 10007"/>
                    <a:gd name="connsiteX4" fmla="*/ 500 w 10000"/>
                    <a:gd name="connsiteY4" fmla="*/ 7838 h 10007"/>
                    <a:gd name="connsiteX5" fmla="*/ 1397 w 10000"/>
                    <a:gd name="connsiteY5" fmla="*/ 8922 h 10007"/>
                    <a:gd name="connsiteX6" fmla="*/ 8602 w 10000"/>
                    <a:gd name="connsiteY6" fmla="*/ 8922 h 10007"/>
                    <a:gd name="connsiteX7" fmla="*/ 9501 w 10000"/>
                    <a:gd name="connsiteY7" fmla="*/ 7838 h 10007"/>
                    <a:gd name="connsiteX8" fmla="*/ 9501 w 10000"/>
                    <a:gd name="connsiteY8" fmla="*/ 4435 h 10007"/>
                    <a:gd name="connsiteX9" fmla="*/ 8602 w 10000"/>
                    <a:gd name="connsiteY9" fmla="*/ 3350 h 10007"/>
                    <a:gd name="connsiteX10" fmla="*/ 3435 w 10000"/>
                    <a:gd name="connsiteY10" fmla="*/ 5696 h 10007"/>
                    <a:gd name="connsiteX11" fmla="*/ 3435 w 10000"/>
                    <a:gd name="connsiteY11" fmla="*/ 5696 h 10007"/>
                    <a:gd name="connsiteX12" fmla="*/ 2245 w 10000"/>
                    <a:gd name="connsiteY12" fmla="*/ 5696 h 10007"/>
                    <a:gd name="connsiteX13" fmla="*/ 2052 w 10000"/>
                    <a:gd name="connsiteY13" fmla="*/ 5375 h 10007"/>
                    <a:gd name="connsiteX14" fmla="*/ 2245 w 10000"/>
                    <a:gd name="connsiteY14" fmla="*/ 5138 h 10007"/>
                    <a:gd name="connsiteX15" fmla="*/ 3435 w 10000"/>
                    <a:gd name="connsiteY15" fmla="*/ 5138 h 10007"/>
                    <a:gd name="connsiteX16" fmla="*/ 3654 w 10000"/>
                    <a:gd name="connsiteY16" fmla="*/ 5375 h 10007"/>
                    <a:gd name="connsiteX17" fmla="*/ 3435 w 10000"/>
                    <a:gd name="connsiteY17" fmla="*/ 5696 h 10007"/>
                    <a:gd name="connsiteX18" fmla="*/ 5569 w 10000"/>
                    <a:gd name="connsiteY18" fmla="*/ 5696 h 10007"/>
                    <a:gd name="connsiteX19" fmla="*/ 5569 w 10000"/>
                    <a:gd name="connsiteY19" fmla="*/ 5696 h 10007"/>
                    <a:gd name="connsiteX20" fmla="*/ 4405 w 10000"/>
                    <a:gd name="connsiteY20" fmla="*/ 5696 h 10007"/>
                    <a:gd name="connsiteX21" fmla="*/ 4162 w 10000"/>
                    <a:gd name="connsiteY21" fmla="*/ 5375 h 10007"/>
                    <a:gd name="connsiteX22" fmla="*/ 4405 w 10000"/>
                    <a:gd name="connsiteY22" fmla="*/ 5138 h 10007"/>
                    <a:gd name="connsiteX23" fmla="*/ 5569 w 10000"/>
                    <a:gd name="connsiteY23" fmla="*/ 5138 h 10007"/>
                    <a:gd name="connsiteX24" fmla="*/ 5812 w 10000"/>
                    <a:gd name="connsiteY24" fmla="*/ 5375 h 10007"/>
                    <a:gd name="connsiteX25" fmla="*/ 5569 w 10000"/>
                    <a:gd name="connsiteY25" fmla="*/ 5696 h 10007"/>
                    <a:gd name="connsiteX26" fmla="*/ 7780 w 10000"/>
                    <a:gd name="connsiteY26" fmla="*/ 5696 h 10007"/>
                    <a:gd name="connsiteX27" fmla="*/ 7780 w 10000"/>
                    <a:gd name="connsiteY27" fmla="*/ 5696 h 10007"/>
                    <a:gd name="connsiteX28" fmla="*/ 6589 w 10000"/>
                    <a:gd name="connsiteY28" fmla="*/ 5696 h 10007"/>
                    <a:gd name="connsiteX29" fmla="*/ 6396 w 10000"/>
                    <a:gd name="connsiteY29" fmla="*/ 5375 h 10007"/>
                    <a:gd name="connsiteX30" fmla="*/ 6589 w 10000"/>
                    <a:gd name="connsiteY30" fmla="*/ 5138 h 10007"/>
                    <a:gd name="connsiteX31" fmla="*/ 7780 w 10000"/>
                    <a:gd name="connsiteY31" fmla="*/ 5138 h 10007"/>
                    <a:gd name="connsiteX32" fmla="*/ 7995 w 10000"/>
                    <a:gd name="connsiteY32" fmla="*/ 5375 h 10007"/>
                    <a:gd name="connsiteX33" fmla="*/ 7780 w 10000"/>
                    <a:gd name="connsiteY33" fmla="*/ 5696 h 10007"/>
                    <a:gd name="connsiteX34" fmla="*/ 9501 w 10000"/>
                    <a:gd name="connsiteY34" fmla="*/ 1738 h 10007"/>
                    <a:gd name="connsiteX35" fmla="*/ 500 w 10000"/>
                    <a:gd name="connsiteY35" fmla="*/ 1738 h 10007"/>
                    <a:gd name="connsiteX36" fmla="*/ 1397 w 10000"/>
                    <a:gd name="connsiteY36" fmla="*/ 2794 h 10007"/>
                    <a:gd name="connsiteX37" fmla="*/ 8602 w 10000"/>
                    <a:gd name="connsiteY37" fmla="*/ 2794 h 10007"/>
                    <a:gd name="connsiteX38" fmla="*/ 9501 w 10000"/>
                    <a:gd name="connsiteY38" fmla="*/ 1738 h 10007"/>
                    <a:gd name="connsiteX39" fmla="*/ 7995 w 10000"/>
                    <a:gd name="connsiteY39" fmla="*/ 298 h 10007"/>
                    <a:gd name="connsiteX40" fmla="*/ 7780 w 10000"/>
                    <a:gd name="connsiteY40" fmla="*/ 563 h 10007"/>
                    <a:gd name="connsiteX41" fmla="*/ 7780 w 10000"/>
                    <a:gd name="connsiteY41" fmla="*/ 7 h 10007"/>
                    <a:gd name="connsiteX42" fmla="*/ 7995 w 10000"/>
                    <a:gd name="connsiteY42" fmla="*/ 298 h 10007"/>
                    <a:gd name="connsiteX43" fmla="*/ 7995 w 10000"/>
                    <a:gd name="connsiteY43" fmla="*/ 9716 h 10007"/>
                    <a:gd name="connsiteX44" fmla="*/ 7995 w 10000"/>
                    <a:gd name="connsiteY44" fmla="*/ 9716 h 10007"/>
                    <a:gd name="connsiteX45" fmla="*/ 7780 w 10000"/>
                    <a:gd name="connsiteY45" fmla="*/ 10007 h 10007"/>
                    <a:gd name="connsiteX46" fmla="*/ 6612 w 10000"/>
                    <a:gd name="connsiteY46" fmla="*/ 10007 h 10007"/>
                    <a:gd name="connsiteX47" fmla="*/ 6396 w 10000"/>
                    <a:gd name="connsiteY47" fmla="*/ 9716 h 10007"/>
                    <a:gd name="connsiteX48" fmla="*/ 6612 w 10000"/>
                    <a:gd name="connsiteY48" fmla="*/ 9451 h 10007"/>
                    <a:gd name="connsiteX49" fmla="*/ 7780 w 10000"/>
                    <a:gd name="connsiteY49" fmla="*/ 9451 h 10007"/>
                    <a:gd name="connsiteX50" fmla="*/ 7995 w 10000"/>
                    <a:gd name="connsiteY50" fmla="*/ 9716 h 10007"/>
                    <a:gd name="connsiteX51" fmla="*/ 3654 w 10000"/>
                    <a:gd name="connsiteY51" fmla="*/ 9716 h 10007"/>
                    <a:gd name="connsiteX52" fmla="*/ 3654 w 10000"/>
                    <a:gd name="connsiteY52" fmla="*/ 9716 h 10007"/>
                    <a:gd name="connsiteX53" fmla="*/ 3435 w 10000"/>
                    <a:gd name="connsiteY53" fmla="*/ 10007 h 10007"/>
                    <a:gd name="connsiteX54" fmla="*/ 2269 w 10000"/>
                    <a:gd name="connsiteY54" fmla="*/ 10007 h 10007"/>
                    <a:gd name="connsiteX55" fmla="*/ 2052 w 10000"/>
                    <a:gd name="connsiteY55" fmla="*/ 9716 h 10007"/>
                    <a:gd name="connsiteX56" fmla="*/ 2269 w 10000"/>
                    <a:gd name="connsiteY56" fmla="*/ 9451 h 10007"/>
                    <a:gd name="connsiteX57" fmla="*/ 3435 w 10000"/>
                    <a:gd name="connsiteY57" fmla="*/ 9451 h 10007"/>
                    <a:gd name="connsiteX58" fmla="*/ 3654 w 10000"/>
                    <a:gd name="connsiteY58" fmla="*/ 9716 h 10007"/>
                    <a:gd name="connsiteX0" fmla="*/ 8602 w 10000"/>
                    <a:gd name="connsiteY0" fmla="*/ 3343 h 10000"/>
                    <a:gd name="connsiteX1" fmla="*/ 8602 w 10000"/>
                    <a:gd name="connsiteY1" fmla="*/ 3343 h 10000"/>
                    <a:gd name="connsiteX2" fmla="*/ 1397 w 10000"/>
                    <a:gd name="connsiteY2" fmla="*/ 3343 h 10000"/>
                    <a:gd name="connsiteX3" fmla="*/ 500 w 10000"/>
                    <a:gd name="connsiteY3" fmla="*/ 4428 h 10000"/>
                    <a:gd name="connsiteX4" fmla="*/ 500 w 10000"/>
                    <a:gd name="connsiteY4" fmla="*/ 7831 h 10000"/>
                    <a:gd name="connsiteX5" fmla="*/ 1397 w 10000"/>
                    <a:gd name="connsiteY5" fmla="*/ 8915 h 10000"/>
                    <a:gd name="connsiteX6" fmla="*/ 8602 w 10000"/>
                    <a:gd name="connsiteY6" fmla="*/ 8915 h 10000"/>
                    <a:gd name="connsiteX7" fmla="*/ 9501 w 10000"/>
                    <a:gd name="connsiteY7" fmla="*/ 7831 h 10000"/>
                    <a:gd name="connsiteX8" fmla="*/ 9501 w 10000"/>
                    <a:gd name="connsiteY8" fmla="*/ 4428 h 10000"/>
                    <a:gd name="connsiteX9" fmla="*/ 8602 w 10000"/>
                    <a:gd name="connsiteY9" fmla="*/ 3343 h 10000"/>
                    <a:gd name="connsiteX10" fmla="*/ 3435 w 10000"/>
                    <a:gd name="connsiteY10" fmla="*/ 5689 h 10000"/>
                    <a:gd name="connsiteX11" fmla="*/ 3435 w 10000"/>
                    <a:gd name="connsiteY11" fmla="*/ 5689 h 10000"/>
                    <a:gd name="connsiteX12" fmla="*/ 2245 w 10000"/>
                    <a:gd name="connsiteY12" fmla="*/ 5689 h 10000"/>
                    <a:gd name="connsiteX13" fmla="*/ 2052 w 10000"/>
                    <a:gd name="connsiteY13" fmla="*/ 5368 h 10000"/>
                    <a:gd name="connsiteX14" fmla="*/ 2245 w 10000"/>
                    <a:gd name="connsiteY14" fmla="*/ 5131 h 10000"/>
                    <a:gd name="connsiteX15" fmla="*/ 3435 w 10000"/>
                    <a:gd name="connsiteY15" fmla="*/ 5131 h 10000"/>
                    <a:gd name="connsiteX16" fmla="*/ 3654 w 10000"/>
                    <a:gd name="connsiteY16" fmla="*/ 5368 h 10000"/>
                    <a:gd name="connsiteX17" fmla="*/ 3435 w 10000"/>
                    <a:gd name="connsiteY17" fmla="*/ 5689 h 10000"/>
                    <a:gd name="connsiteX18" fmla="*/ 5569 w 10000"/>
                    <a:gd name="connsiteY18" fmla="*/ 5689 h 10000"/>
                    <a:gd name="connsiteX19" fmla="*/ 5569 w 10000"/>
                    <a:gd name="connsiteY19" fmla="*/ 5689 h 10000"/>
                    <a:gd name="connsiteX20" fmla="*/ 4405 w 10000"/>
                    <a:gd name="connsiteY20" fmla="*/ 5689 h 10000"/>
                    <a:gd name="connsiteX21" fmla="*/ 4162 w 10000"/>
                    <a:gd name="connsiteY21" fmla="*/ 5368 h 10000"/>
                    <a:gd name="connsiteX22" fmla="*/ 4405 w 10000"/>
                    <a:gd name="connsiteY22" fmla="*/ 5131 h 10000"/>
                    <a:gd name="connsiteX23" fmla="*/ 5569 w 10000"/>
                    <a:gd name="connsiteY23" fmla="*/ 5131 h 10000"/>
                    <a:gd name="connsiteX24" fmla="*/ 5812 w 10000"/>
                    <a:gd name="connsiteY24" fmla="*/ 5368 h 10000"/>
                    <a:gd name="connsiteX25" fmla="*/ 5569 w 10000"/>
                    <a:gd name="connsiteY25" fmla="*/ 5689 h 10000"/>
                    <a:gd name="connsiteX26" fmla="*/ 7780 w 10000"/>
                    <a:gd name="connsiteY26" fmla="*/ 5689 h 10000"/>
                    <a:gd name="connsiteX27" fmla="*/ 7780 w 10000"/>
                    <a:gd name="connsiteY27" fmla="*/ 5689 h 10000"/>
                    <a:gd name="connsiteX28" fmla="*/ 6589 w 10000"/>
                    <a:gd name="connsiteY28" fmla="*/ 5689 h 10000"/>
                    <a:gd name="connsiteX29" fmla="*/ 6396 w 10000"/>
                    <a:gd name="connsiteY29" fmla="*/ 5368 h 10000"/>
                    <a:gd name="connsiteX30" fmla="*/ 6589 w 10000"/>
                    <a:gd name="connsiteY30" fmla="*/ 5131 h 10000"/>
                    <a:gd name="connsiteX31" fmla="*/ 7780 w 10000"/>
                    <a:gd name="connsiteY31" fmla="*/ 5131 h 10000"/>
                    <a:gd name="connsiteX32" fmla="*/ 7995 w 10000"/>
                    <a:gd name="connsiteY32" fmla="*/ 5368 h 10000"/>
                    <a:gd name="connsiteX33" fmla="*/ 7780 w 10000"/>
                    <a:gd name="connsiteY33" fmla="*/ 5689 h 10000"/>
                    <a:gd name="connsiteX34" fmla="*/ 9501 w 10000"/>
                    <a:gd name="connsiteY34" fmla="*/ 1731 h 10000"/>
                    <a:gd name="connsiteX35" fmla="*/ 500 w 10000"/>
                    <a:gd name="connsiteY35" fmla="*/ 1731 h 10000"/>
                    <a:gd name="connsiteX36" fmla="*/ 1397 w 10000"/>
                    <a:gd name="connsiteY36" fmla="*/ 2787 h 10000"/>
                    <a:gd name="connsiteX37" fmla="*/ 8602 w 10000"/>
                    <a:gd name="connsiteY37" fmla="*/ 2787 h 10000"/>
                    <a:gd name="connsiteX38" fmla="*/ 9501 w 10000"/>
                    <a:gd name="connsiteY38" fmla="*/ 1731 h 10000"/>
                    <a:gd name="connsiteX39" fmla="*/ 7780 w 10000"/>
                    <a:gd name="connsiteY39" fmla="*/ 0 h 10000"/>
                    <a:gd name="connsiteX40" fmla="*/ 7780 w 10000"/>
                    <a:gd name="connsiteY40" fmla="*/ 556 h 10000"/>
                    <a:gd name="connsiteX41" fmla="*/ 7780 w 10000"/>
                    <a:gd name="connsiteY41" fmla="*/ 0 h 10000"/>
                    <a:gd name="connsiteX42" fmla="*/ 7995 w 10000"/>
                    <a:gd name="connsiteY42" fmla="*/ 9709 h 10000"/>
                    <a:gd name="connsiteX43" fmla="*/ 7995 w 10000"/>
                    <a:gd name="connsiteY43" fmla="*/ 9709 h 10000"/>
                    <a:gd name="connsiteX44" fmla="*/ 7780 w 10000"/>
                    <a:gd name="connsiteY44" fmla="*/ 10000 h 10000"/>
                    <a:gd name="connsiteX45" fmla="*/ 6612 w 10000"/>
                    <a:gd name="connsiteY45" fmla="*/ 10000 h 10000"/>
                    <a:gd name="connsiteX46" fmla="*/ 6396 w 10000"/>
                    <a:gd name="connsiteY46" fmla="*/ 9709 h 10000"/>
                    <a:gd name="connsiteX47" fmla="*/ 6612 w 10000"/>
                    <a:gd name="connsiteY47" fmla="*/ 9444 h 10000"/>
                    <a:gd name="connsiteX48" fmla="*/ 7780 w 10000"/>
                    <a:gd name="connsiteY48" fmla="*/ 9444 h 10000"/>
                    <a:gd name="connsiteX49" fmla="*/ 7995 w 10000"/>
                    <a:gd name="connsiteY49" fmla="*/ 9709 h 10000"/>
                    <a:gd name="connsiteX50" fmla="*/ 3654 w 10000"/>
                    <a:gd name="connsiteY50" fmla="*/ 9709 h 10000"/>
                    <a:gd name="connsiteX51" fmla="*/ 3654 w 10000"/>
                    <a:gd name="connsiteY51" fmla="*/ 9709 h 10000"/>
                    <a:gd name="connsiteX52" fmla="*/ 3435 w 10000"/>
                    <a:gd name="connsiteY52" fmla="*/ 10000 h 10000"/>
                    <a:gd name="connsiteX53" fmla="*/ 2269 w 10000"/>
                    <a:gd name="connsiteY53" fmla="*/ 10000 h 10000"/>
                    <a:gd name="connsiteX54" fmla="*/ 2052 w 10000"/>
                    <a:gd name="connsiteY54" fmla="*/ 9709 h 10000"/>
                    <a:gd name="connsiteX55" fmla="*/ 2269 w 10000"/>
                    <a:gd name="connsiteY55" fmla="*/ 9444 h 10000"/>
                    <a:gd name="connsiteX56" fmla="*/ 3435 w 10000"/>
                    <a:gd name="connsiteY56" fmla="*/ 9444 h 10000"/>
                    <a:gd name="connsiteX57" fmla="*/ 3654 w 10000"/>
                    <a:gd name="connsiteY57" fmla="*/ 9709 h 10000"/>
                    <a:gd name="connsiteX0" fmla="*/ 8602 w 10000"/>
                    <a:gd name="connsiteY0" fmla="*/ 1744 h 8401"/>
                    <a:gd name="connsiteX1" fmla="*/ 8602 w 10000"/>
                    <a:gd name="connsiteY1" fmla="*/ 1744 h 8401"/>
                    <a:gd name="connsiteX2" fmla="*/ 1397 w 10000"/>
                    <a:gd name="connsiteY2" fmla="*/ 1744 h 8401"/>
                    <a:gd name="connsiteX3" fmla="*/ 500 w 10000"/>
                    <a:gd name="connsiteY3" fmla="*/ 2829 h 8401"/>
                    <a:gd name="connsiteX4" fmla="*/ 500 w 10000"/>
                    <a:gd name="connsiteY4" fmla="*/ 6232 h 8401"/>
                    <a:gd name="connsiteX5" fmla="*/ 1397 w 10000"/>
                    <a:gd name="connsiteY5" fmla="*/ 7316 h 8401"/>
                    <a:gd name="connsiteX6" fmla="*/ 8602 w 10000"/>
                    <a:gd name="connsiteY6" fmla="*/ 7316 h 8401"/>
                    <a:gd name="connsiteX7" fmla="*/ 9501 w 10000"/>
                    <a:gd name="connsiteY7" fmla="*/ 6232 h 8401"/>
                    <a:gd name="connsiteX8" fmla="*/ 9501 w 10000"/>
                    <a:gd name="connsiteY8" fmla="*/ 2829 h 8401"/>
                    <a:gd name="connsiteX9" fmla="*/ 8602 w 10000"/>
                    <a:gd name="connsiteY9" fmla="*/ 1744 h 8401"/>
                    <a:gd name="connsiteX10" fmla="*/ 3435 w 10000"/>
                    <a:gd name="connsiteY10" fmla="*/ 4090 h 8401"/>
                    <a:gd name="connsiteX11" fmla="*/ 3435 w 10000"/>
                    <a:gd name="connsiteY11" fmla="*/ 4090 h 8401"/>
                    <a:gd name="connsiteX12" fmla="*/ 2245 w 10000"/>
                    <a:gd name="connsiteY12" fmla="*/ 4090 h 8401"/>
                    <a:gd name="connsiteX13" fmla="*/ 2052 w 10000"/>
                    <a:gd name="connsiteY13" fmla="*/ 3769 h 8401"/>
                    <a:gd name="connsiteX14" fmla="*/ 2245 w 10000"/>
                    <a:gd name="connsiteY14" fmla="*/ 3532 h 8401"/>
                    <a:gd name="connsiteX15" fmla="*/ 3435 w 10000"/>
                    <a:gd name="connsiteY15" fmla="*/ 3532 h 8401"/>
                    <a:gd name="connsiteX16" fmla="*/ 3654 w 10000"/>
                    <a:gd name="connsiteY16" fmla="*/ 3769 h 8401"/>
                    <a:gd name="connsiteX17" fmla="*/ 3435 w 10000"/>
                    <a:gd name="connsiteY17" fmla="*/ 4090 h 8401"/>
                    <a:gd name="connsiteX18" fmla="*/ 5569 w 10000"/>
                    <a:gd name="connsiteY18" fmla="*/ 4090 h 8401"/>
                    <a:gd name="connsiteX19" fmla="*/ 5569 w 10000"/>
                    <a:gd name="connsiteY19" fmla="*/ 4090 h 8401"/>
                    <a:gd name="connsiteX20" fmla="*/ 4405 w 10000"/>
                    <a:gd name="connsiteY20" fmla="*/ 4090 h 8401"/>
                    <a:gd name="connsiteX21" fmla="*/ 4162 w 10000"/>
                    <a:gd name="connsiteY21" fmla="*/ 3769 h 8401"/>
                    <a:gd name="connsiteX22" fmla="*/ 4405 w 10000"/>
                    <a:gd name="connsiteY22" fmla="*/ 3532 h 8401"/>
                    <a:gd name="connsiteX23" fmla="*/ 5569 w 10000"/>
                    <a:gd name="connsiteY23" fmla="*/ 3532 h 8401"/>
                    <a:gd name="connsiteX24" fmla="*/ 5812 w 10000"/>
                    <a:gd name="connsiteY24" fmla="*/ 3769 h 8401"/>
                    <a:gd name="connsiteX25" fmla="*/ 5569 w 10000"/>
                    <a:gd name="connsiteY25" fmla="*/ 4090 h 8401"/>
                    <a:gd name="connsiteX26" fmla="*/ 7780 w 10000"/>
                    <a:gd name="connsiteY26" fmla="*/ 4090 h 8401"/>
                    <a:gd name="connsiteX27" fmla="*/ 7780 w 10000"/>
                    <a:gd name="connsiteY27" fmla="*/ 4090 h 8401"/>
                    <a:gd name="connsiteX28" fmla="*/ 6589 w 10000"/>
                    <a:gd name="connsiteY28" fmla="*/ 4090 h 8401"/>
                    <a:gd name="connsiteX29" fmla="*/ 6396 w 10000"/>
                    <a:gd name="connsiteY29" fmla="*/ 3769 h 8401"/>
                    <a:gd name="connsiteX30" fmla="*/ 6589 w 10000"/>
                    <a:gd name="connsiteY30" fmla="*/ 3532 h 8401"/>
                    <a:gd name="connsiteX31" fmla="*/ 7780 w 10000"/>
                    <a:gd name="connsiteY31" fmla="*/ 3532 h 8401"/>
                    <a:gd name="connsiteX32" fmla="*/ 7995 w 10000"/>
                    <a:gd name="connsiteY32" fmla="*/ 3769 h 8401"/>
                    <a:gd name="connsiteX33" fmla="*/ 7780 w 10000"/>
                    <a:gd name="connsiteY33" fmla="*/ 4090 h 8401"/>
                    <a:gd name="connsiteX34" fmla="*/ 9501 w 10000"/>
                    <a:gd name="connsiteY34" fmla="*/ 132 h 8401"/>
                    <a:gd name="connsiteX35" fmla="*/ 500 w 10000"/>
                    <a:gd name="connsiteY35" fmla="*/ 132 h 8401"/>
                    <a:gd name="connsiteX36" fmla="*/ 1397 w 10000"/>
                    <a:gd name="connsiteY36" fmla="*/ 1188 h 8401"/>
                    <a:gd name="connsiteX37" fmla="*/ 8602 w 10000"/>
                    <a:gd name="connsiteY37" fmla="*/ 1188 h 8401"/>
                    <a:gd name="connsiteX38" fmla="*/ 9501 w 10000"/>
                    <a:gd name="connsiteY38" fmla="*/ 132 h 8401"/>
                    <a:gd name="connsiteX39" fmla="*/ 7995 w 10000"/>
                    <a:gd name="connsiteY39" fmla="*/ 8110 h 8401"/>
                    <a:gd name="connsiteX40" fmla="*/ 7995 w 10000"/>
                    <a:gd name="connsiteY40" fmla="*/ 8110 h 8401"/>
                    <a:gd name="connsiteX41" fmla="*/ 7780 w 10000"/>
                    <a:gd name="connsiteY41" fmla="*/ 8401 h 8401"/>
                    <a:gd name="connsiteX42" fmla="*/ 6612 w 10000"/>
                    <a:gd name="connsiteY42" fmla="*/ 8401 h 8401"/>
                    <a:gd name="connsiteX43" fmla="*/ 6396 w 10000"/>
                    <a:gd name="connsiteY43" fmla="*/ 8110 h 8401"/>
                    <a:gd name="connsiteX44" fmla="*/ 6612 w 10000"/>
                    <a:gd name="connsiteY44" fmla="*/ 7845 h 8401"/>
                    <a:gd name="connsiteX45" fmla="*/ 7780 w 10000"/>
                    <a:gd name="connsiteY45" fmla="*/ 7845 h 8401"/>
                    <a:gd name="connsiteX46" fmla="*/ 7995 w 10000"/>
                    <a:gd name="connsiteY46" fmla="*/ 8110 h 8401"/>
                    <a:gd name="connsiteX47" fmla="*/ 3654 w 10000"/>
                    <a:gd name="connsiteY47" fmla="*/ 8110 h 8401"/>
                    <a:gd name="connsiteX48" fmla="*/ 3654 w 10000"/>
                    <a:gd name="connsiteY48" fmla="*/ 8110 h 8401"/>
                    <a:gd name="connsiteX49" fmla="*/ 3435 w 10000"/>
                    <a:gd name="connsiteY49" fmla="*/ 8401 h 8401"/>
                    <a:gd name="connsiteX50" fmla="*/ 2269 w 10000"/>
                    <a:gd name="connsiteY50" fmla="*/ 8401 h 8401"/>
                    <a:gd name="connsiteX51" fmla="*/ 2052 w 10000"/>
                    <a:gd name="connsiteY51" fmla="*/ 8110 h 8401"/>
                    <a:gd name="connsiteX52" fmla="*/ 2269 w 10000"/>
                    <a:gd name="connsiteY52" fmla="*/ 7845 h 8401"/>
                    <a:gd name="connsiteX53" fmla="*/ 3435 w 10000"/>
                    <a:gd name="connsiteY53" fmla="*/ 7845 h 8401"/>
                    <a:gd name="connsiteX54" fmla="*/ 3654 w 10000"/>
                    <a:gd name="connsiteY54" fmla="*/ 8110 h 8401"/>
                    <a:gd name="connsiteX0" fmla="*/ 8102 w 9436"/>
                    <a:gd name="connsiteY0" fmla="*/ 1919 h 9843"/>
                    <a:gd name="connsiteX1" fmla="*/ 8102 w 9436"/>
                    <a:gd name="connsiteY1" fmla="*/ 1919 h 9843"/>
                    <a:gd name="connsiteX2" fmla="*/ 897 w 9436"/>
                    <a:gd name="connsiteY2" fmla="*/ 1919 h 9843"/>
                    <a:gd name="connsiteX3" fmla="*/ 0 w 9436"/>
                    <a:gd name="connsiteY3" fmla="*/ 3210 h 9843"/>
                    <a:gd name="connsiteX4" fmla="*/ 0 w 9436"/>
                    <a:gd name="connsiteY4" fmla="*/ 7261 h 9843"/>
                    <a:gd name="connsiteX5" fmla="*/ 897 w 9436"/>
                    <a:gd name="connsiteY5" fmla="*/ 8551 h 9843"/>
                    <a:gd name="connsiteX6" fmla="*/ 8102 w 9436"/>
                    <a:gd name="connsiteY6" fmla="*/ 8551 h 9843"/>
                    <a:gd name="connsiteX7" fmla="*/ 9001 w 9436"/>
                    <a:gd name="connsiteY7" fmla="*/ 7261 h 9843"/>
                    <a:gd name="connsiteX8" fmla="*/ 9001 w 9436"/>
                    <a:gd name="connsiteY8" fmla="*/ 3210 h 9843"/>
                    <a:gd name="connsiteX9" fmla="*/ 8102 w 9436"/>
                    <a:gd name="connsiteY9" fmla="*/ 1919 h 9843"/>
                    <a:gd name="connsiteX10" fmla="*/ 2935 w 9436"/>
                    <a:gd name="connsiteY10" fmla="*/ 4711 h 9843"/>
                    <a:gd name="connsiteX11" fmla="*/ 2935 w 9436"/>
                    <a:gd name="connsiteY11" fmla="*/ 4711 h 9843"/>
                    <a:gd name="connsiteX12" fmla="*/ 1745 w 9436"/>
                    <a:gd name="connsiteY12" fmla="*/ 4711 h 9843"/>
                    <a:gd name="connsiteX13" fmla="*/ 1552 w 9436"/>
                    <a:gd name="connsiteY13" fmla="*/ 4329 h 9843"/>
                    <a:gd name="connsiteX14" fmla="*/ 1745 w 9436"/>
                    <a:gd name="connsiteY14" fmla="*/ 4047 h 9843"/>
                    <a:gd name="connsiteX15" fmla="*/ 2935 w 9436"/>
                    <a:gd name="connsiteY15" fmla="*/ 4047 h 9843"/>
                    <a:gd name="connsiteX16" fmla="*/ 3154 w 9436"/>
                    <a:gd name="connsiteY16" fmla="*/ 4329 h 9843"/>
                    <a:gd name="connsiteX17" fmla="*/ 2935 w 9436"/>
                    <a:gd name="connsiteY17" fmla="*/ 4711 h 9843"/>
                    <a:gd name="connsiteX18" fmla="*/ 5069 w 9436"/>
                    <a:gd name="connsiteY18" fmla="*/ 4711 h 9843"/>
                    <a:gd name="connsiteX19" fmla="*/ 5069 w 9436"/>
                    <a:gd name="connsiteY19" fmla="*/ 4711 h 9843"/>
                    <a:gd name="connsiteX20" fmla="*/ 3905 w 9436"/>
                    <a:gd name="connsiteY20" fmla="*/ 4711 h 9843"/>
                    <a:gd name="connsiteX21" fmla="*/ 3662 w 9436"/>
                    <a:gd name="connsiteY21" fmla="*/ 4329 h 9843"/>
                    <a:gd name="connsiteX22" fmla="*/ 3905 w 9436"/>
                    <a:gd name="connsiteY22" fmla="*/ 4047 h 9843"/>
                    <a:gd name="connsiteX23" fmla="*/ 5069 w 9436"/>
                    <a:gd name="connsiteY23" fmla="*/ 4047 h 9843"/>
                    <a:gd name="connsiteX24" fmla="*/ 5312 w 9436"/>
                    <a:gd name="connsiteY24" fmla="*/ 4329 h 9843"/>
                    <a:gd name="connsiteX25" fmla="*/ 5069 w 9436"/>
                    <a:gd name="connsiteY25" fmla="*/ 4711 h 9843"/>
                    <a:gd name="connsiteX26" fmla="*/ 7280 w 9436"/>
                    <a:gd name="connsiteY26" fmla="*/ 4711 h 9843"/>
                    <a:gd name="connsiteX27" fmla="*/ 7280 w 9436"/>
                    <a:gd name="connsiteY27" fmla="*/ 4711 h 9843"/>
                    <a:gd name="connsiteX28" fmla="*/ 6089 w 9436"/>
                    <a:gd name="connsiteY28" fmla="*/ 4711 h 9843"/>
                    <a:gd name="connsiteX29" fmla="*/ 5896 w 9436"/>
                    <a:gd name="connsiteY29" fmla="*/ 4329 h 9843"/>
                    <a:gd name="connsiteX30" fmla="*/ 6089 w 9436"/>
                    <a:gd name="connsiteY30" fmla="*/ 4047 h 9843"/>
                    <a:gd name="connsiteX31" fmla="*/ 7280 w 9436"/>
                    <a:gd name="connsiteY31" fmla="*/ 4047 h 9843"/>
                    <a:gd name="connsiteX32" fmla="*/ 7495 w 9436"/>
                    <a:gd name="connsiteY32" fmla="*/ 4329 h 9843"/>
                    <a:gd name="connsiteX33" fmla="*/ 7280 w 9436"/>
                    <a:gd name="connsiteY33" fmla="*/ 4711 h 9843"/>
                    <a:gd name="connsiteX34" fmla="*/ 9001 w 9436"/>
                    <a:gd name="connsiteY34" fmla="*/ 0 h 9843"/>
                    <a:gd name="connsiteX35" fmla="*/ 897 w 9436"/>
                    <a:gd name="connsiteY35" fmla="*/ 1257 h 9843"/>
                    <a:gd name="connsiteX36" fmla="*/ 8102 w 9436"/>
                    <a:gd name="connsiteY36" fmla="*/ 1257 h 9843"/>
                    <a:gd name="connsiteX37" fmla="*/ 9001 w 9436"/>
                    <a:gd name="connsiteY37" fmla="*/ 0 h 9843"/>
                    <a:gd name="connsiteX38" fmla="*/ 7495 w 9436"/>
                    <a:gd name="connsiteY38" fmla="*/ 9497 h 9843"/>
                    <a:gd name="connsiteX39" fmla="*/ 7495 w 9436"/>
                    <a:gd name="connsiteY39" fmla="*/ 9497 h 9843"/>
                    <a:gd name="connsiteX40" fmla="*/ 7280 w 9436"/>
                    <a:gd name="connsiteY40" fmla="*/ 9843 h 9843"/>
                    <a:gd name="connsiteX41" fmla="*/ 6112 w 9436"/>
                    <a:gd name="connsiteY41" fmla="*/ 9843 h 9843"/>
                    <a:gd name="connsiteX42" fmla="*/ 5896 w 9436"/>
                    <a:gd name="connsiteY42" fmla="*/ 9497 h 9843"/>
                    <a:gd name="connsiteX43" fmla="*/ 6112 w 9436"/>
                    <a:gd name="connsiteY43" fmla="*/ 9181 h 9843"/>
                    <a:gd name="connsiteX44" fmla="*/ 7280 w 9436"/>
                    <a:gd name="connsiteY44" fmla="*/ 9181 h 9843"/>
                    <a:gd name="connsiteX45" fmla="*/ 7495 w 9436"/>
                    <a:gd name="connsiteY45" fmla="*/ 9497 h 9843"/>
                    <a:gd name="connsiteX46" fmla="*/ 3154 w 9436"/>
                    <a:gd name="connsiteY46" fmla="*/ 9497 h 9843"/>
                    <a:gd name="connsiteX47" fmla="*/ 3154 w 9436"/>
                    <a:gd name="connsiteY47" fmla="*/ 9497 h 9843"/>
                    <a:gd name="connsiteX48" fmla="*/ 2935 w 9436"/>
                    <a:gd name="connsiteY48" fmla="*/ 9843 h 9843"/>
                    <a:gd name="connsiteX49" fmla="*/ 1769 w 9436"/>
                    <a:gd name="connsiteY49" fmla="*/ 9843 h 9843"/>
                    <a:gd name="connsiteX50" fmla="*/ 1552 w 9436"/>
                    <a:gd name="connsiteY50" fmla="*/ 9497 h 9843"/>
                    <a:gd name="connsiteX51" fmla="*/ 1769 w 9436"/>
                    <a:gd name="connsiteY51" fmla="*/ 9181 h 9843"/>
                    <a:gd name="connsiteX52" fmla="*/ 2935 w 9436"/>
                    <a:gd name="connsiteY52" fmla="*/ 9181 h 9843"/>
                    <a:gd name="connsiteX53" fmla="*/ 3154 w 9436"/>
                    <a:gd name="connsiteY53" fmla="*/ 9497 h 9843"/>
                    <a:gd name="connsiteX0" fmla="*/ 8586 w 9539"/>
                    <a:gd name="connsiteY0" fmla="*/ 673 h 8723"/>
                    <a:gd name="connsiteX1" fmla="*/ 8586 w 9539"/>
                    <a:gd name="connsiteY1" fmla="*/ 673 h 8723"/>
                    <a:gd name="connsiteX2" fmla="*/ 951 w 9539"/>
                    <a:gd name="connsiteY2" fmla="*/ 673 h 8723"/>
                    <a:gd name="connsiteX3" fmla="*/ 0 w 9539"/>
                    <a:gd name="connsiteY3" fmla="*/ 1984 h 8723"/>
                    <a:gd name="connsiteX4" fmla="*/ 0 w 9539"/>
                    <a:gd name="connsiteY4" fmla="*/ 6100 h 8723"/>
                    <a:gd name="connsiteX5" fmla="*/ 951 w 9539"/>
                    <a:gd name="connsiteY5" fmla="*/ 7410 h 8723"/>
                    <a:gd name="connsiteX6" fmla="*/ 8586 w 9539"/>
                    <a:gd name="connsiteY6" fmla="*/ 7410 h 8723"/>
                    <a:gd name="connsiteX7" fmla="*/ 9539 w 9539"/>
                    <a:gd name="connsiteY7" fmla="*/ 6100 h 8723"/>
                    <a:gd name="connsiteX8" fmla="*/ 9539 w 9539"/>
                    <a:gd name="connsiteY8" fmla="*/ 1984 h 8723"/>
                    <a:gd name="connsiteX9" fmla="*/ 8586 w 9539"/>
                    <a:gd name="connsiteY9" fmla="*/ 673 h 8723"/>
                    <a:gd name="connsiteX10" fmla="*/ 3110 w 9539"/>
                    <a:gd name="connsiteY10" fmla="*/ 3509 h 8723"/>
                    <a:gd name="connsiteX11" fmla="*/ 3110 w 9539"/>
                    <a:gd name="connsiteY11" fmla="*/ 3509 h 8723"/>
                    <a:gd name="connsiteX12" fmla="*/ 1849 w 9539"/>
                    <a:gd name="connsiteY12" fmla="*/ 3509 h 8723"/>
                    <a:gd name="connsiteX13" fmla="*/ 1645 w 9539"/>
                    <a:gd name="connsiteY13" fmla="*/ 3121 h 8723"/>
                    <a:gd name="connsiteX14" fmla="*/ 1849 w 9539"/>
                    <a:gd name="connsiteY14" fmla="*/ 2835 h 8723"/>
                    <a:gd name="connsiteX15" fmla="*/ 3110 w 9539"/>
                    <a:gd name="connsiteY15" fmla="*/ 2835 h 8723"/>
                    <a:gd name="connsiteX16" fmla="*/ 3343 w 9539"/>
                    <a:gd name="connsiteY16" fmla="*/ 3121 h 8723"/>
                    <a:gd name="connsiteX17" fmla="*/ 3110 w 9539"/>
                    <a:gd name="connsiteY17" fmla="*/ 3509 h 8723"/>
                    <a:gd name="connsiteX18" fmla="*/ 5372 w 9539"/>
                    <a:gd name="connsiteY18" fmla="*/ 3509 h 8723"/>
                    <a:gd name="connsiteX19" fmla="*/ 5372 w 9539"/>
                    <a:gd name="connsiteY19" fmla="*/ 3509 h 8723"/>
                    <a:gd name="connsiteX20" fmla="*/ 4138 w 9539"/>
                    <a:gd name="connsiteY20" fmla="*/ 3509 h 8723"/>
                    <a:gd name="connsiteX21" fmla="*/ 3881 w 9539"/>
                    <a:gd name="connsiteY21" fmla="*/ 3121 h 8723"/>
                    <a:gd name="connsiteX22" fmla="*/ 4138 w 9539"/>
                    <a:gd name="connsiteY22" fmla="*/ 2835 h 8723"/>
                    <a:gd name="connsiteX23" fmla="*/ 5372 w 9539"/>
                    <a:gd name="connsiteY23" fmla="*/ 2835 h 8723"/>
                    <a:gd name="connsiteX24" fmla="*/ 5630 w 9539"/>
                    <a:gd name="connsiteY24" fmla="*/ 3121 h 8723"/>
                    <a:gd name="connsiteX25" fmla="*/ 5372 w 9539"/>
                    <a:gd name="connsiteY25" fmla="*/ 3509 h 8723"/>
                    <a:gd name="connsiteX26" fmla="*/ 7715 w 9539"/>
                    <a:gd name="connsiteY26" fmla="*/ 3509 h 8723"/>
                    <a:gd name="connsiteX27" fmla="*/ 7715 w 9539"/>
                    <a:gd name="connsiteY27" fmla="*/ 3509 h 8723"/>
                    <a:gd name="connsiteX28" fmla="*/ 6453 w 9539"/>
                    <a:gd name="connsiteY28" fmla="*/ 3509 h 8723"/>
                    <a:gd name="connsiteX29" fmla="*/ 6248 w 9539"/>
                    <a:gd name="connsiteY29" fmla="*/ 3121 h 8723"/>
                    <a:gd name="connsiteX30" fmla="*/ 6453 w 9539"/>
                    <a:gd name="connsiteY30" fmla="*/ 2835 h 8723"/>
                    <a:gd name="connsiteX31" fmla="*/ 7715 w 9539"/>
                    <a:gd name="connsiteY31" fmla="*/ 2835 h 8723"/>
                    <a:gd name="connsiteX32" fmla="*/ 7943 w 9539"/>
                    <a:gd name="connsiteY32" fmla="*/ 3121 h 8723"/>
                    <a:gd name="connsiteX33" fmla="*/ 7715 w 9539"/>
                    <a:gd name="connsiteY33" fmla="*/ 3509 h 8723"/>
                    <a:gd name="connsiteX34" fmla="*/ 8586 w 9539"/>
                    <a:gd name="connsiteY34" fmla="*/ 0 h 8723"/>
                    <a:gd name="connsiteX35" fmla="*/ 951 w 9539"/>
                    <a:gd name="connsiteY35" fmla="*/ 0 h 8723"/>
                    <a:gd name="connsiteX36" fmla="*/ 8586 w 9539"/>
                    <a:gd name="connsiteY36" fmla="*/ 0 h 8723"/>
                    <a:gd name="connsiteX37" fmla="*/ 7943 w 9539"/>
                    <a:gd name="connsiteY37" fmla="*/ 8371 h 8723"/>
                    <a:gd name="connsiteX38" fmla="*/ 7943 w 9539"/>
                    <a:gd name="connsiteY38" fmla="*/ 8371 h 8723"/>
                    <a:gd name="connsiteX39" fmla="*/ 7715 w 9539"/>
                    <a:gd name="connsiteY39" fmla="*/ 8723 h 8723"/>
                    <a:gd name="connsiteX40" fmla="*/ 6477 w 9539"/>
                    <a:gd name="connsiteY40" fmla="*/ 8723 h 8723"/>
                    <a:gd name="connsiteX41" fmla="*/ 6248 w 9539"/>
                    <a:gd name="connsiteY41" fmla="*/ 8371 h 8723"/>
                    <a:gd name="connsiteX42" fmla="*/ 6477 w 9539"/>
                    <a:gd name="connsiteY42" fmla="*/ 8050 h 8723"/>
                    <a:gd name="connsiteX43" fmla="*/ 7715 w 9539"/>
                    <a:gd name="connsiteY43" fmla="*/ 8050 h 8723"/>
                    <a:gd name="connsiteX44" fmla="*/ 7943 w 9539"/>
                    <a:gd name="connsiteY44" fmla="*/ 8371 h 8723"/>
                    <a:gd name="connsiteX45" fmla="*/ 3343 w 9539"/>
                    <a:gd name="connsiteY45" fmla="*/ 8371 h 8723"/>
                    <a:gd name="connsiteX46" fmla="*/ 3343 w 9539"/>
                    <a:gd name="connsiteY46" fmla="*/ 8371 h 8723"/>
                    <a:gd name="connsiteX47" fmla="*/ 3110 w 9539"/>
                    <a:gd name="connsiteY47" fmla="*/ 8723 h 8723"/>
                    <a:gd name="connsiteX48" fmla="*/ 1875 w 9539"/>
                    <a:gd name="connsiteY48" fmla="*/ 8723 h 8723"/>
                    <a:gd name="connsiteX49" fmla="*/ 1645 w 9539"/>
                    <a:gd name="connsiteY49" fmla="*/ 8371 h 8723"/>
                    <a:gd name="connsiteX50" fmla="*/ 1875 w 9539"/>
                    <a:gd name="connsiteY50" fmla="*/ 8050 h 8723"/>
                    <a:gd name="connsiteX51" fmla="*/ 3110 w 9539"/>
                    <a:gd name="connsiteY51" fmla="*/ 8050 h 8723"/>
                    <a:gd name="connsiteX52" fmla="*/ 3343 w 9539"/>
                    <a:gd name="connsiteY52" fmla="*/ 8371 h 8723"/>
                    <a:gd name="connsiteX0" fmla="*/ 9001 w 10000"/>
                    <a:gd name="connsiteY0" fmla="*/ 0 h 9228"/>
                    <a:gd name="connsiteX1" fmla="*/ 9001 w 10000"/>
                    <a:gd name="connsiteY1" fmla="*/ 0 h 9228"/>
                    <a:gd name="connsiteX2" fmla="*/ 997 w 10000"/>
                    <a:gd name="connsiteY2" fmla="*/ 0 h 9228"/>
                    <a:gd name="connsiteX3" fmla="*/ 0 w 10000"/>
                    <a:gd name="connsiteY3" fmla="*/ 1502 h 9228"/>
                    <a:gd name="connsiteX4" fmla="*/ 0 w 10000"/>
                    <a:gd name="connsiteY4" fmla="*/ 6221 h 9228"/>
                    <a:gd name="connsiteX5" fmla="*/ 997 w 10000"/>
                    <a:gd name="connsiteY5" fmla="*/ 7723 h 9228"/>
                    <a:gd name="connsiteX6" fmla="*/ 9001 w 10000"/>
                    <a:gd name="connsiteY6" fmla="*/ 7723 h 9228"/>
                    <a:gd name="connsiteX7" fmla="*/ 10000 w 10000"/>
                    <a:gd name="connsiteY7" fmla="*/ 6221 h 9228"/>
                    <a:gd name="connsiteX8" fmla="*/ 10000 w 10000"/>
                    <a:gd name="connsiteY8" fmla="*/ 1502 h 9228"/>
                    <a:gd name="connsiteX9" fmla="*/ 9001 w 10000"/>
                    <a:gd name="connsiteY9" fmla="*/ 0 h 9228"/>
                    <a:gd name="connsiteX10" fmla="*/ 3260 w 10000"/>
                    <a:gd name="connsiteY10" fmla="*/ 3251 h 9228"/>
                    <a:gd name="connsiteX11" fmla="*/ 3260 w 10000"/>
                    <a:gd name="connsiteY11" fmla="*/ 3251 h 9228"/>
                    <a:gd name="connsiteX12" fmla="*/ 1938 w 10000"/>
                    <a:gd name="connsiteY12" fmla="*/ 3251 h 9228"/>
                    <a:gd name="connsiteX13" fmla="*/ 1724 w 10000"/>
                    <a:gd name="connsiteY13" fmla="*/ 2806 h 9228"/>
                    <a:gd name="connsiteX14" fmla="*/ 1938 w 10000"/>
                    <a:gd name="connsiteY14" fmla="*/ 2478 h 9228"/>
                    <a:gd name="connsiteX15" fmla="*/ 3260 w 10000"/>
                    <a:gd name="connsiteY15" fmla="*/ 2478 h 9228"/>
                    <a:gd name="connsiteX16" fmla="*/ 3505 w 10000"/>
                    <a:gd name="connsiteY16" fmla="*/ 2806 h 9228"/>
                    <a:gd name="connsiteX17" fmla="*/ 3260 w 10000"/>
                    <a:gd name="connsiteY17" fmla="*/ 3251 h 9228"/>
                    <a:gd name="connsiteX18" fmla="*/ 5632 w 10000"/>
                    <a:gd name="connsiteY18" fmla="*/ 3251 h 9228"/>
                    <a:gd name="connsiteX19" fmla="*/ 5632 w 10000"/>
                    <a:gd name="connsiteY19" fmla="*/ 3251 h 9228"/>
                    <a:gd name="connsiteX20" fmla="*/ 4338 w 10000"/>
                    <a:gd name="connsiteY20" fmla="*/ 3251 h 9228"/>
                    <a:gd name="connsiteX21" fmla="*/ 4069 w 10000"/>
                    <a:gd name="connsiteY21" fmla="*/ 2806 h 9228"/>
                    <a:gd name="connsiteX22" fmla="*/ 4338 w 10000"/>
                    <a:gd name="connsiteY22" fmla="*/ 2478 h 9228"/>
                    <a:gd name="connsiteX23" fmla="*/ 5632 w 10000"/>
                    <a:gd name="connsiteY23" fmla="*/ 2478 h 9228"/>
                    <a:gd name="connsiteX24" fmla="*/ 5902 w 10000"/>
                    <a:gd name="connsiteY24" fmla="*/ 2806 h 9228"/>
                    <a:gd name="connsiteX25" fmla="*/ 5632 w 10000"/>
                    <a:gd name="connsiteY25" fmla="*/ 3251 h 9228"/>
                    <a:gd name="connsiteX26" fmla="*/ 8088 w 10000"/>
                    <a:gd name="connsiteY26" fmla="*/ 3251 h 9228"/>
                    <a:gd name="connsiteX27" fmla="*/ 8088 w 10000"/>
                    <a:gd name="connsiteY27" fmla="*/ 3251 h 9228"/>
                    <a:gd name="connsiteX28" fmla="*/ 6765 w 10000"/>
                    <a:gd name="connsiteY28" fmla="*/ 3251 h 9228"/>
                    <a:gd name="connsiteX29" fmla="*/ 6550 w 10000"/>
                    <a:gd name="connsiteY29" fmla="*/ 2806 h 9228"/>
                    <a:gd name="connsiteX30" fmla="*/ 6765 w 10000"/>
                    <a:gd name="connsiteY30" fmla="*/ 2478 h 9228"/>
                    <a:gd name="connsiteX31" fmla="*/ 8088 w 10000"/>
                    <a:gd name="connsiteY31" fmla="*/ 2478 h 9228"/>
                    <a:gd name="connsiteX32" fmla="*/ 8327 w 10000"/>
                    <a:gd name="connsiteY32" fmla="*/ 2806 h 9228"/>
                    <a:gd name="connsiteX33" fmla="*/ 8088 w 10000"/>
                    <a:gd name="connsiteY33" fmla="*/ 3251 h 9228"/>
                    <a:gd name="connsiteX34" fmla="*/ 8327 w 10000"/>
                    <a:gd name="connsiteY34" fmla="*/ 8824 h 9228"/>
                    <a:gd name="connsiteX35" fmla="*/ 8327 w 10000"/>
                    <a:gd name="connsiteY35" fmla="*/ 8824 h 9228"/>
                    <a:gd name="connsiteX36" fmla="*/ 8088 w 10000"/>
                    <a:gd name="connsiteY36" fmla="*/ 9228 h 9228"/>
                    <a:gd name="connsiteX37" fmla="*/ 6790 w 10000"/>
                    <a:gd name="connsiteY37" fmla="*/ 9228 h 9228"/>
                    <a:gd name="connsiteX38" fmla="*/ 6550 w 10000"/>
                    <a:gd name="connsiteY38" fmla="*/ 8824 h 9228"/>
                    <a:gd name="connsiteX39" fmla="*/ 6790 w 10000"/>
                    <a:gd name="connsiteY39" fmla="*/ 8456 h 9228"/>
                    <a:gd name="connsiteX40" fmla="*/ 8088 w 10000"/>
                    <a:gd name="connsiteY40" fmla="*/ 8456 h 9228"/>
                    <a:gd name="connsiteX41" fmla="*/ 8327 w 10000"/>
                    <a:gd name="connsiteY41" fmla="*/ 8824 h 9228"/>
                    <a:gd name="connsiteX42" fmla="*/ 3505 w 10000"/>
                    <a:gd name="connsiteY42" fmla="*/ 8824 h 9228"/>
                    <a:gd name="connsiteX43" fmla="*/ 3505 w 10000"/>
                    <a:gd name="connsiteY43" fmla="*/ 8824 h 9228"/>
                    <a:gd name="connsiteX44" fmla="*/ 3260 w 10000"/>
                    <a:gd name="connsiteY44" fmla="*/ 9228 h 9228"/>
                    <a:gd name="connsiteX45" fmla="*/ 1966 w 10000"/>
                    <a:gd name="connsiteY45" fmla="*/ 9228 h 9228"/>
                    <a:gd name="connsiteX46" fmla="*/ 1724 w 10000"/>
                    <a:gd name="connsiteY46" fmla="*/ 8824 h 9228"/>
                    <a:gd name="connsiteX47" fmla="*/ 1966 w 10000"/>
                    <a:gd name="connsiteY47" fmla="*/ 8456 h 9228"/>
                    <a:gd name="connsiteX48" fmla="*/ 3260 w 10000"/>
                    <a:gd name="connsiteY48" fmla="*/ 8456 h 9228"/>
                    <a:gd name="connsiteX49" fmla="*/ 3505 w 10000"/>
                    <a:gd name="connsiteY49" fmla="*/ 8824 h 9228"/>
                    <a:gd name="connsiteX0" fmla="*/ 9001 w 10000"/>
                    <a:gd name="connsiteY0" fmla="*/ 0 h 10000"/>
                    <a:gd name="connsiteX1" fmla="*/ 9001 w 10000"/>
                    <a:gd name="connsiteY1" fmla="*/ 0 h 10000"/>
                    <a:gd name="connsiteX2" fmla="*/ 0 w 10000"/>
                    <a:gd name="connsiteY2" fmla="*/ 1628 h 10000"/>
                    <a:gd name="connsiteX3" fmla="*/ 0 w 10000"/>
                    <a:gd name="connsiteY3" fmla="*/ 6741 h 10000"/>
                    <a:gd name="connsiteX4" fmla="*/ 997 w 10000"/>
                    <a:gd name="connsiteY4" fmla="*/ 8369 h 10000"/>
                    <a:gd name="connsiteX5" fmla="*/ 9001 w 10000"/>
                    <a:gd name="connsiteY5" fmla="*/ 8369 h 10000"/>
                    <a:gd name="connsiteX6" fmla="*/ 10000 w 10000"/>
                    <a:gd name="connsiteY6" fmla="*/ 6741 h 10000"/>
                    <a:gd name="connsiteX7" fmla="*/ 10000 w 10000"/>
                    <a:gd name="connsiteY7" fmla="*/ 1628 h 10000"/>
                    <a:gd name="connsiteX8" fmla="*/ 9001 w 10000"/>
                    <a:gd name="connsiteY8" fmla="*/ 0 h 10000"/>
                    <a:gd name="connsiteX9" fmla="*/ 3260 w 10000"/>
                    <a:gd name="connsiteY9" fmla="*/ 3523 h 10000"/>
                    <a:gd name="connsiteX10" fmla="*/ 3260 w 10000"/>
                    <a:gd name="connsiteY10" fmla="*/ 3523 h 10000"/>
                    <a:gd name="connsiteX11" fmla="*/ 1938 w 10000"/>
                    <a:gd name="connsiteY11" fmla="*/ 3523 h 10000"/>
                    <a:gd name="connsiteX12" fmla="*/ 1724 w 10000"/>
                    <a:gd name="connsiteY12" fmla="*/ 3041 h 10000"/>
                    <a:gd name="connsiteX13" fmla="*/ 1938 w 10000"/>
                    <a:gd name="connsiteY13" fmla="*/ 2685 h 10000"/>
                    <a:gd name="connsiteX14" fmla="*/ 3260 w 10000"/>
                    <a:gd name="connsiteY14" fmla="*/ 2685 h 10000"/>
                    <a:gd name="connsiteX15" fmla="*/ 3505 w 10000"/>
                    <a:gd name="connsiteY15" fmla="*/ 3041 h 10000"/>
                    <a:gd name="connsiteX16" fmla="*/ 3260 w 10000"/>
                    <a:gd name="connsiteY16" fmla="*/ 3523 h 10000"/>
                    <a:gd name="connsiteX17" fmla="*/ 5632 w 10000"/>
                    <a:gd name="connsiteY17" fmla="*/ 3523 h 10000"/>
                    <a:gd name="connsiteX18" fmla="*/ 5632 w 10000"/>
                    <a:gd name="connsiteY18" fmla="*/ 3523 h 10000"/>
                    <a:gd name="connsiteX19" fmla="*/ 4338 w 10000"/>
                    <a:gd name="connsiteY19" fmla="*/ 3523 h 10000"/>
                    <a:gd name="connsiteX20" fmla="*/ 4069 w 10000"/>
                    <a:gd name="connsiteY20" fmla="*/ 3041 h 10000"/>
                    <a:gd name="connsiteX21" fmla="*/ 4338 w 10000"/>
                    <a:gd name="connsiteY21" fmla="*/ 2685 h 10000"/>
                    <a:gd name="connsiteX22" fmla="*/ 5632 w 10000"/>
                    <a:gd name="connsiteY22" fmla="*/ 2685 h 10000"/>
                    <a:gd name="connsiteX23" fmla="*/ 5902 w 10000"/>
                    <a:gd name="connsiteY23" fmla="*/ 3041 h 10000"/>
                    <a:gd name="connsiteX24" fmla="*/ 5632 w 10000"/>
                    <a:gd name="connsiteY24" fmla="*/ 3523 h 10000"/>
                    <a:gd name="connsiteX25" fmla="*/ 8088 w 10000"/>
                    <a:gd name="connsiteY25" fmla="*/ 3523 h 10000"/>
                    <a:gd name="connsiteX26" fmla="*/ 8088 w 10000"/>
                    <a:gd name="connsiteY26" fmla="*/ 3523 h 10000"/>
                    <a:gd name="connsiteX27" fmla="*/ 6765 w 10000"/>
                    <a:gd name="connsiteY27" fmla="*/ 3523 h 10000"/>
                    <a:gd name="connsiteX28" fmla="*/ 6550 w 10000"/>
                    <a:gd name="connsiteY28" fmla="*/ 3041 h 10000"/>
                    <a:gd name="connsiteX29" fmla="*/ 6765 w 10000"/>
                    <a:gd name="connsiteY29" fmla="*/ 2685 h 10000"/>
                    <a:gd name="connsiteX30" fmla="*/ 8088 w 10000"/>
                    <a:gd name="connsiteY30" fmla="*/ 2685 h 10000"/>
                    <a:gd name="connsiteX31" fmla="*/ 8327 w 10000"/>
                    <a:gd name="connsiteY31" fmla="*/ 3041 h 10000"/>
                    <a:gd name="connsiteX32" fmla="*/ 8088 w 10000"/>
                    <a:gd name="connsiteY32" fmla="*/ 3523 h 10000"/>
                    <a:gd name="connsiteX33" fmla="*/ 8327 w 10000"/>
                    <a:gd name="connsiteY33" fmla="*/ 9562 h 10000"/>
                    <a:gd name="connsiteX34" fmla="*/ 8327 w 10000"/>
                    <a:gd name="connsiteY34" fmla="*/ 9562 h 10000"/>
                    <a:gd name="connsiteX35" fmla="*/ 8088 w 10000"/>
                    <a:gd name="connsiteY35" fmla="*/ 10000 h 10000"/>
                    <a:gd name="connsiteX36" fmla="*/ 6790 w 10000"/>
                    <a:gd name="connsiteY36" fmla="*/ 10000 h 10000"/>
                    <a:gd name="connsiteX37" fmla="*/ 6550 w 10000"/>
                    <a:gd name="connsiteY37" fmla="*/ 9562 h 10000"/>
                    <a:gd name="connsiteX38" fmla="*/ 6790 w 10000"/>
                    <a:gd name="connsiteY38" fmla="*/ 9163 h 10000"/>
                    <a:gd name="connsiteX39" fmla="*/ 8088 w 10000"/>
                    <a:gd name="connsiteY39" fmla="*/ 9163 h 10000"/>
                    <a:gd name="connsiteX40" fmla="*/ 8327 w 10000"/>
                    <a:gd name="connsiteY40" fmla="*/ 9562 h 10000"/>
                    <a:gd name="connsiteX41" fmla="*/ 3505 w 10000"/>
                    <a:gd name="connsiteY41" fmla="*/ 9562 h 10000"/>
                    <a:gd name="connsiteX42" fmla="*/ 3505 w 10000"/>
                    <a:gd name="connsiteY42" fmla="*/ 9562 h 10000"/>
                    <a:gd name="connsiteX43" fmla="*/ 3260 w 10000"/>
                    <a:gd name="connsiteY43" fmla="*/ 10000 h 10000"/>
                    <a:gd name="connsiteX44" fmla="*/ 1966 w 10000"/>
                    <a:gd name="connsiteY44" fmla="*/ 10000 h 10000"/>
                    <a:gd name="connsiteX45" fmla="*/ 1724 w 10000"/>
                    <a:gd name="connsiteY45" fmla="*/ 9562 h 10000"/>
                    <a:gd name="connsiteX46" fmla="*/ 1966 w 10000"/>
                    <a:gd name="connsiteY46" fmla="*/ 9163 h 10000"/>
                    <a:gd name="connsiteX47" fmla="*/ 3260 w 10000"/>
                    <a:gd name="connsiteY47" fmla="*/ 9163 h 10000"/>
                    <a:gd name="connsiteX48" fmla="*/ 3505 w 10000"/>
                    <a:gd name="connsiteY48" fmla="*/ 9562 h 10000"/>
                    <a:gd name="connsiteX0" fmla="*/ 10000 w 10073"/>
                    <a:gd name="connsiteY0" fmla="*/ 1628 h 10000"/>
                    <a:gd name="connsiteX1" fmla="*/ 9001 w 10073"/>
                    <a:gd name="connsiteY1" fmla="*/ 0 h 10000"/>
                    <a:gd name="connsiteX2" fmla="*/ 0 w 10073"/>
                    <a:gd name="connsiteY2" fmla="*/ 1628 h 10000"/>
                    <a:gd name="connsiteX3" fmla="*/ 0 w 10073"/>
                    <a:gd name="connsiteY3" fmla="*/ 6741 h 10000"/>
                    <a:gd name="connsiteX4" fmla="*/ 997 w 10073"/>
                    <a:gd name="connsiteY4" fmla="*/ 8369 h 10000"/>
                    <a:gd name="connsiteX5" fmla="*/ 9001 w 10073"/>
                    <a:gd name="connsiteY5" fmla="*/ 8369 h 10000"/>
                    <a:gd name="connsiteX6" fmla="*/ 10000 w 10073"/>
                    <a:gd name="connsiteY6" fmla="*/ 6741 h 10000"/>
                    <a:gd name="connsiteX7" fmla="*/ 10000 w 10073"/>
                    <a:gd name="connsiteY7" fmla="*/ 1628 h 10000"/>
                    <a:gd name="connsiteX8" fmla="*/ 3260 w 10073"/>
                    <a:gd name="connsiteY8" fmla="*/ 3523 h 10000"/>
                    <a:gd name="connsiteX9" fmla="*/ 3260 w 10073"/>
                    <a:gd name="connsiteY9" fmla="*/ 3523 h 10000"/>
                    <a:gd name="connsiteX10" fmla="*/ 1938 w 10073"/>
                    <a:gd name="connsiteY10" fmla="*/ 3523 h 10000"/>
                    <a:gd name="connsiteX11" fmla="*/ 1724 w 10073"/>
                    <a:gd name="connsiteY11" fmla="*/ 3041 h 10000"/>
                    <a:gd name="connsiteX12" fmla="*/ 1938 w 10073"/>
                    <a:gd name="connsiteY12" fmla="*/ 2685 h 10000"/>
                    <a:gd name="connsiteX13" fmla="*/ 3260 w 10073"/>
                    <a:gd name="connsiteY13" fmla="*/ 2685 h 10000"/>
                    <a:gd name="connsiteX14" fmla="*/ 3505 w 10073"/>
                    <a:gd name="connsiteY14" fmla="*/ 3041 h 10000"/>
                    <a:gd name="connsiteX15" fmla="*/ 3260 w 10073"/>
                    <a:gd name="connsiteY15" fmla="*/ 3523 h 10000"/>
                    <a:gd name="connsiteX16" fmla="*/ 5632 w 10073"/>
                    <a:gd name="connsiteY16" fmla="*/ 3523 h 10000"/>
                    <a:gd name="connsiteX17" fmla="*/ 5632 w 10073"/>
                    <a:gd name="connsiteY17" fmla="*/ 3523 h 10000"/>
                    <a:gd name="connsiteX18" fmla="*/ 4338 w 10073"/>
                    <a:gd name="connsiteY18" fmla="*/ 3523 h 10000"/>
                    <a:gd name="connsiteX19" fmla="*/ 4069 w 10073"/>
                    <a:gd name="connsiteY19" fmla="*/ 3041 h 10000"/>
                    <a:gd name="connsiteX20" fmla="*/ 4338 w 10073"/>
                    <a:gd name="connsiteY20" fmla="*/ 2685 h 10000"/>
                    <a:gd name="connsiteX21" fmla="*/ 5632 w 10073"/>
                    <a:gd name="connsiteY21" fmla="*/ 2685 h 10000"/>
                    <a:gd name="connsiteX22" fmla="*/ 5902 w 10073"/>
                    <a:gd name="connsiteY22" fmla="*/ 3041 h 10000"/>
                    <a:gd name="connsiteX23" fmla="*/ 5632 w 10073"/>
                    <a:gd name="connsiteY23" fmla="*/ 3523 h 10000"/>
                    <a:gd name="connsiteX24" fmla="*/ 8088 w 10073"/>
                    <a:gd name="connsiteY24" fmla="*/ 3523 h 10000"/>
                    <a:gd name="connsiteX25" fmla="*/ 8088 w 10073"/>
                    <a:gd name="connsiteY25" fmla="*/ 3523 h 10000"/>
                    <a:gd name="connsiteX26" fmla="*/ 6765 w 10073"/>
                    <a:gd name="connsiteY26" fmla="*/ 3523 h 10000"/>
                    <a:gd name="connsiteX27" fmla="*/ 6550 w 10073"/>
                    <a:gd name="connsiteY27" fmla="*/ 3041 h 10000"/>
                    <a:gd name="connsiteX28" fmla="*/ 6765 w 10073"/>
                    <a:gd name="connsiteY28" fmla="*/ 2685 h 10000"/>
                    <a:gd name="connsiteX29" fmla="*/ 8088 w 10073"/>
                    <a:gd name="connsiteY29" fmla="*/ 2685 h 10000"/>
                    <a:gd name="connsiteX30" fmla="*/ 8327 w 10073"/>
                    <a:gd name="connsiteY30" fmla="*/ 3041 h 10000"/>
                    <a:gd name="connsiteX31" fmla="*/ 8088 w 10073"/>
                    <a:gd name="connsiteY31" fmla="*/ 3523 h 10000"/>
                    <a:gd name="connsiteX32" fmla="*/ 8327 w 10073"/>
                    <a:gd name="connsiteY32" fmla="*/ 9562 h 10000"/>
                    <a:gd name="connsiteX33" fmla="*/ 8327 w 10073"/>
                    <a:gd name="connsiteY33" fmla="*/ 9562 h 10000"/>
                    <a:gd name="connsiteX34" fmla="*/ 8088 w 10073"/>
                    <a:gd name="connsiteY34" fmla="*/ 10000 h 10000"/>
                    <a:gd name="connsiteX35" fmla="*/ 6790 w 10073"/>
                    <a:gd name="connsiteY35" fmla="*/ 10000 h 10000"/>
                    <a:gd name="connsiteX36" fmla="*/ 6550 w 10073"/>
                    <a:gd name="connsiteY36" fmla="*/ 9562 h 10000"/>
                    <a:gd name="connsiteX37" fmla="*/ 6790 w 10073"/>
                    <a:gd name="connsiteY37" fmla="*/ 9163 h 10000"/>
                    <a:gd name="connsiteX38" fmla="*/ 8088 w 10073"/>
                    <a:gd name="connsiteY38" fmla="*/ 9163 h 10000"/>
                    <a:gd name="connsiteX39" fmla="*/ 8327 w 10073"/>
                    <a:gd name="connsiteY39" fmla="*/ 9562 h 10000"/>
                    <a:gd name="connsiteX40" fmla="*/ 3505 w 10073"/>
                    <a:gd name="connsiteY40" fmla="*/ 9562 h 10000"/>
                    <a:gd name="connsiteX41" fmla="*/ 3505 w 10073"/>
                    <a:gd name="connsiteY41" fmla="*/ 9562 h 10000"/>
                    <a:gd name="connsiteX42" fmla="*/ 3260 w 10073"/>
                    <a:gd name="connsiteY42" fmla="*/ 10000 h 10000"/>
                    <a:gd name="connsiteX43" fmla="*/ 1966 w 10073"/>
                    <a:gd name="connsiteY43" fmla="*/ 10000 h 10000"/>
                    <a:gd name="connsiteX44" fmla="*/ 1724 w 10073"/>
                    <a:gd name="connsiteY44" fmla="*/ 9562 h 10000"/>
                    <a:gd name="connsiteX45" fmla="*/ 1966 w 10073"/>
                    <a:gd name="connsiteY45" fmla="*/ 9163 h 10000"/>
                    <a:gd name="connsiteX46" fmla="*/ 3260 w 10073"/>
                    <a:gd name="connsiteY46" fmla="*/ 9163 h 10000"/>
                    <a:gd name="connsiteX47" fmla="*/ 3505 w 10073"/>
                    <a:gd name="connsiteY47" fmla="*/ 9562 h 10000"/>
                    <a:gd name="connsiteX0" fmla="*/ 10740 w 10813"/>
                    <a:gd name="connsiteY0" fmla="*/ 639 h 9011"/>
                    <a:gd name="connsiteX1" fmla="*/ 740 w 10813"/>
                    <a:gd name="connsiteY1" fmla="*/ 639 h 9011"/>
                    <a:gd name="connsiteX2" fmla="*/ 740 w 10813"/>
                    <a:gd name="connsiteY2" fmla="*/ 5752 h 9011"/>
                    <a:gd name="connsiteX3" fmla="*/ 1737 w 10813"/>
                    <a:gd name="connsiteY3" fmla="*/ 7380 h 9011"/>
                    <a:gd name="connsiteX4" fmla="*/ 9741 w 10813"/>
                    <a:gd name="connsiteY4" fmla="*/ 7380 h 9011"/>
                    <a:gd name="connsiteX5" fmla="*/ 10740 w 10813"/>
                    <a:gd name="connsiteY5" fmla="*/ 5752 h 9011"/>
                    <a:gd name="connsiteX6" fmla="*/ 10740 w 10813"/>
                    <a:gd name="connsiteY6" fmla="*/ 639 h 9011"/>
                    <a:gd name="connsiteX7" fmla="*/ 4000 w 10813"/>
                    <a:gd name="connsiteY7" fmla="*/ 2534 h 9011"/>
                    <a:gd name="connsiteX8" fmla="*/ 4000 w 10813"/>
                    <a:gd name="connsiteY8" fmla="*/ 2534 h 9011"/>
                    <a:gd name="connsiteX9" fmla="*/ 2678 w 10813"/>
                    <a:gd name="connsiteY9" fmla="*/ 2534 h 9011"/>
                    <a:gd name="connsiteX10" fmla="*/ 2464 w 10813"/>
                    <a:gd name="connsiteY10" fmla="*/ 2052 h 9011"/>
                    <a:gd name="connsiteX11" fmla="*/ 2678 w 10813"/>
                    <a:gd name="connsiteY11" fmla="*/ 1696 h 9011"/>
                    <a:gd name="connsiteX12" fmla="*/ 4000 w 10813"/>
                    <a:gd name="connsiteY12" fmla="*/ 1696 h 9011"/>
                    <a:gd name="connsiteX13" fmla="*/ 4245 w 10813"/>
                    <a:gd name="connsiteY13" fmla="*/ 2052 h 9011"/>
                    <a:gd name="connsiteX14" fmla="*/ 4000 w 10813"/>
                    <a:gd name="connsiteY14" fmla="*/ 2534 h 9011"/>
                    <a:gd name="connsiteX15" fmla="*/ 6372 w 10813"/>
                    <a:gd name="connsiteY15" fmla="*/ 2534 h 9011"/>
                    <a:gd name="connsiteX16" fmla="*/ 6372 w 10813"/>
                    <a:gd name="connsiteY16" fmla="*/ 2534 h 9011"/>
                    <a:gd name="connsiteX17" fmla="*/ 5078 w 10813"/>
                    <a:gd name="connsiteY17" fmla="*/ 2534 h 9011"/>
                    <a:gd name="connsiteX18" fmla="*/ 4809 w 10813"/>
                    <a:gd name="connsiteY18" fmla="*/ 2052 h 9011"/>
                    <a:gd name="connsiteX19" fmla="*/ 5078 w 10813"/>
                    <a:gd name="connsiteY19" fmla="*/ 1696 h 9011"/>
                    <a:gd name="connsiteX20" fmla="*/ 6372 w 10813"/>
                    <a:gd name="connsiteY20" fmla="*/ 1696 h 9011"/>
                    <a:gd name="connsiteX21" fmla="*/ 6642 w 10813"/>
                    <a:gd name="connsiteY21" fmla="*/ 2052 h 9011"/>
                    <a:gd name="connsiteX22" fmla="*/ 6372 w 10813"/>
                    <a:gd name="connsiteY22" fmla="*/ 2534 h 9011"/>
                    <a:gd name="connsiteX23" fmla="*/ 8828 w 10813"/>
                    <a:gd name="connsiteY23" fmla="*/ 2534 h 9011"/>
                    <a:gd name="connsiteX24" fmla="*/ 8828 w 10813"/>
                    <a:gd name="connsiteY24" fmla="*/ 2534 h 9011"/>
                    <a:gd name="connsiteX25" fmla="*/ 7505 w 10813"/>
                    <a:gd name="connsiteY25" fmla="*/ 2534 h 9011"/>
                    <a:gd name="connsiteX26" fmla="*/ 7290 w 10813"/>
                    <a:gd name="connsiteY26" fmla="*/ 2052 h 9011"/>
                    <a:gd name="connsiteX27" fmla="*/ 7505 w 10813"/>
                    <a:gd name="connsiteY27" fmla="*/ 1696 h 9011"/>
                    <a:gd name="connsiteX28" fmla="*/ 8828 w 10813"/>
                    <a:gd name="connsiteY28" fmla="*/ 1696 h 9011"/>
                    <a:gd name="connsiteX29" fmla="*/ 9067 w 10813"/>
                    <a:gd name="connsiteY29" fmla="*/ 2052 h 9011"/>
                    <a:gd name="connsiteX30" fmla="*/ 8828 w 10813"/>
                    <a:gd name="connsiteY30" fmla="*/ 2534 h 9011"/>
                    <a:gd name="connsiteX31" fmla="*/ 9067 w 10813"/>
                    <a:gd name="connsiteY31" fmla="*/ 8573 h 9011"/>
                    <a:gd name="connsiteX32" fmla="*/ 9067 w 10813"/>
                    <a:gd name="connsiteY32" fmla="*/ 8573 h 9011"/>
                    <a:gd name="connsiteX33" fmla="*/ 8828 w 10813"/>
                    <a:gd name="connsiteY33" fmla="*/ 9011 h 9011"/>
                    <a:gd name="connsiteX34" fmla="*/ 7530 w 10813"/>
                    <a:gd name="connsiteY34" fmla="*/ 9011 h 9011"/>
                    <a:gd name="connsiteX35" fmla="*/ 7290 w 10813"/>
                    <a:gd name="connsiteY35" fmla="*/ 8573 h 9011"/>
                    <a:gd name="connsiteX36" fmla="*/ 7530 w 10813"/>
                    <a:gd name="connsiteY36" fmla="*/ 8174 h 9011"/>
                    <a:gd name="connsiteX37" fmla="*/ 8828 w 10813"/>
                    <a:gd name="connsiteY37" fmla="*/ 8174 h 9011"/>
                    <a:gd name="connsiteX38" fmla="*/ 9067 w 10813"/>
                    <a:gd name="connsiteY38" fmla="*/ 8573 h 9011"/>
                    <a:gd name="connsiteX39" fmla="*/ 4245 w 10813"/>
                    <a:gd name="connsiteY39" fmla="*/ 8573 h 9011"/>
                    <a:gd name="connsiteX40" fmla="*/ 4245 w 10813"/>
                    <a:gd name="connsiteY40" fmla="*/ 8573 h 9011"/>
                    <a:gd name="connsiteX41" fmla="*/ 4000 w 10813"/>
                    <a:gd name="connsiteY41" fmla="*/ 9011 h 9011"/>
                    <a:gd name="connsiteX42" fmla="*/ 2706 w 10813"/>
                    <a:gd name="connsiteY42" fmla="*/ 9011 h 9011"/>
                    <a:gd name="connsiteX43" fmla="*/ 2464 w 10813"/>
                    <a:gd name="connsiteY43" fmla="*/ 8573 h 9011"/>
                    <a:gd name="connsiteX44" fmla="*/ 2706 w 10813"/>
                    <a:gd name="connsiteY44" fmla="*/ 8174 h 9011"/>
                    <a:gd name="connsiteX45" fmla="*/ 4000 w 10813"/>
                    <a:gd name="connsiteY45" fmla="*/ 8174 h 9011"/>
                    <a:gd name="connsiteX46" fmla="*/ 4245 w 10813"/>
                    <a:gd name="connsiteY46" fmla="*/ 8573 h 9011"/>
                    <a:gd name="connsiteX0" fmla="*/ 9932 w 10444"/>
                    <a:gd name="connsiteY0" fmla="*/ 5674 h 9291"/>
                    <a:gd name="connsiteX1" fmla="*/ 684 w 10444"/>
                    <a:gd name="connsiteY1" fmla="*/ 0 h 9291"/>
                    <a:gd name="connsiteX2" fmla="*/ 684 w 10444"/>
                    <a:gd name="connsiteY2" fmla="*/ 5674 h 9291"/>
                    <a:gd name="connsiteX3" fmla="*/ 1606 w 10444"/>
                    <a:gd name="connsiteY3" fmla="*/ 7481 h 9291"/>
                    <a:gd name="connsiteX4" fmla="*/ 9009 w 10444"/>
                    <a:gd name="connsiteY4" fmla="*/ 7481 h 9291"/>
                    <a:gd name="connsiteX5" fmla="*/ 9932 w 10444"/>
                    <a:gd name="connsiteY5" fmla="*/ 5674 h 9291"/>
                    <a:gd name="connsiteX6" fmla="*/ 3699 w 10444"/>
                    <a:gd name="connsiteY6" fmla="*/ 2103 h 9291"/>
                    <a:gd name="connsiteX7" fmla="*/ 3699 w 10444"/>
                    <a:gd name="connsiteY7" fmla="*/ 2103 h 9291"/>
                    <a:gd name="connsiteX8" fmla="*/ 2477 w 10444"/>
                    <a:gd name="connsiteY8" fmla="*/ 2103 h 9291"/>
                    <a:gd name="connsiteX9" fmla="*/ 2279 w 10444"/>
                    <a:gd name="connsiteY9" fmla="*/ 1568 h 9291"/>
                    <a:gd name="connsiteX10" fmla="*/ 2477 w 10444"/>
                    <a:gd name="connsiteY10" fmla="*/ 1173 h 9291"/>
                    <a:gd name="connsiteX11" fmla="*/ 3699 w 10444"/>
                    <a:gd name="connsiteY11" fmla="*/ 1173 h 9291"/>
                    <a:gd name="connsiteX12" fmla="*/ 3926 w 10444"/>
                    <a:gd name="connsiteY12" fmla="*/ 1568 h 9291"/>
                    <a:gd name="connsiteX13" fmla="*/ 3699 w 10444"/>
                    <a:gd name="connsiteY13" fmla="*/ 2103 h 9291"/>
                    <a:gd name="connsiteX14" fmla="*/ 5893 w 10444"/>
                    <a:gd name="connsiteY14" fmla="*/ 2103 h 9291"/>
                    <a:gd name="connsiteX15" fmla="*/ 5893 w 10444"/>
                    <a:gd name="connsiteY15" fmla="*/ 2103 h 9291"/>
                    <a:gd name="connsiteX16" fmla="*/ 4696 w 10444"/>
                    <a:gd name="connsiteY16" fmla="*/ 2103 h 9291"/>
                    <a:gd name="connsiteX17" fmla="*/ 4447 w 10444"/>
                    <a:gd name="connsiteY17" fmla="*/ 1568 h 9291"/>
                    <a:gd name="connsiteX18" fmla="*/ 4696 w 10444"/>
                    <a:gd name="connsiteY18" fmla="*/ 1173 h 9291"/>
                    <a:gd name="connsiteX19" fmla="*/ 5893 w 10444"/>
                    <a:gd name="connsiteY19" fmla="*/ 1173 h 9291"/>
                    <a:gd name="connsiteX20" fmla="*/ 6143 w 10444"/>
                    <a:gd name="connsiteY20" fmla="*/ 1568 h 9291"/>
                    <a:gd name="connsiteX21" fmla="*/ 5893 w 10444"/>
                    <a:gd name="connsiteY21" fmla="*/ 2103 h 9291"/>
                    <a:gd name="connsiteX22" fmla="*/ 8164 w 10444"/>
                    <a:gd name="connsiteY22" fmla="*/ 2103 h 9291"/>
                    <a:gd name="connsiteX23" fmla="*/ 8164 w 10444"/>
                    <a:gd name="connsiteY23" fmla="*/ 2103 h 9291"/>
                    <a:gd name="connsiteX24" fmla="*/ 6941 w 10444"/>
                    <a:gd name="connsiteY24" fmla="*/ 2103 h 9291"/>
                    <a:gd name="connsiteX25" fmla="*/ 6742 w 10444"/>
                    <a:gd name="connsiteY25" fmla="*/ 1568 h 9291"/>
                    <a:gd name="connsiteX26" fmla="*/ 6941 w 10444"/>
                    <a:gd name="connsiteY26" fmla="*/ 1173 h 9291"/>
                    <a:gd name="connsiteX27" fmla="*/ 8164 w 10444"/>
                    <a:gd name="connsiteY27" fmla="*/ 1173 h 9291"/>
                    <a:gd name="connsiteX28" fmla="*/ 8385 w 10444"/>
                    <a:gd name="connsiteY28" fmla="*/ 1568 h 9291"/>
                    <a:gd name="connsiteX29" fmla="*/ 8164 w 10444"/>
                    <a:gd name="connsiteY29" fmla="*/ 2103 h 9291"/>
                    <a:gd name="connsiteX30" fmla="*/ 8385 w 10444"/>
                    <a:gd name="connsiteY30" fmla="*/ 8805 h 9291"/>
                    <a:gd name="connsiteX31" fmla="*/ 8385 w 10444"/>
                    <a:gd name="connsiteY31" fmla="*/ 8805 h 9291"/>
                    <a:gd name="connsiteX32" fmla="*/ 8164 w 10444"/>
                    <a:gd name="connsiteY32" fmla="*/ 9291 h 9291"/>
                    <a:gd name="connsiteX33" fmla="*/ 6964 w 10444"/>
                    <a:gd name="connsiteY33" fmla="*/ 9291 h 9291"/>
                    <a:gd name="connsiteX34" fmla="*/ 6742 w 10444"/>
                    <a:gd name="connsiteY34" fmla="*/ 8805 h 9291"/>
                    <a:gd name="connsiteX35" fmla="*/ 6964 w 10444"/>
                    <a:gd name="connsiteY35" fmla="*/ 8362 h 9291"/>
                    <a:gd name="connsiteX36" fmla="*/ 8164 w 10444"/>
                    <a:gd name="connsiteY36" fmla="*/ 8362 h 9291"/>
                    <a:gd name="connsiteX37" fmla="*/ 8385 w 10444"/>
                    <a:gd name="connsiteY37" fmla="*/ 8805 h 9291"/>
                    <a:gd name="connsiteX38" fmla="*/ 3926 w 10444"/>
                    <a:gd name="connsiteY38" fmla="*/ 8805 h 9291"/>
                    <a:gd name="connsiteX39" fmla="*/ 3926 w 10444"/>
                    <a:gd name="connsiteY39" fmla="*/ 8805 h 9291"/>
                    <a:gd name="connsiteX40" fmla="*/ 3699 w 10444"/>
                    <a:gd name="connsiteY40" fmla="*/ 9291 h 9291"/>
                    <a:gd name="connsiteX41" fmla="*/ 2503 w 10444"/>
                    <a:gd name="connsiteY41" fmla="*/ 9291 h 9291"/>
                    <a:gd name="connsiteX42" fmla="*/ 2279 w 10444"/>
                    <a:gd name="connsiteY42" fmla="*/ 8805 h 9291"/>
                    <a:gd name="connsiteX43" fmla="*/ 2503 w 10444"/>
                    <a:gd name="connsiteY43" fmla="*/ 8362 h 9291"/>
                    <a:gd name="connsiteX44" fmla="*/ 3699 w 10444"/>
                    <a:gd name="connsiteY44" fmla="*/ 8362 h 9291"/>
                    <a:gd name="connsiteX45" fmla="*/ 3926 w 10444"/>
                    <a:gd name="connsiteY45" fmla="*/ 8805 h 9291"/>
                    <a:gd name="connsiteX0" fmla="*/ 9347 w 9838"/>
                    <a:gd name="connsiteY0" fmla="*/ 4844 h 8737"/>
                    <a:gd name="connsiteX1" fmla="*/ 492 w 9838"/>
                    <a:gd name="connsiteY1" fmla="*/ 4844 h 8737"/>
                    <a:gd name="connsiteX2" fmla="*/ 1375 w 9838"/>
                    <a:gd name="connsiteY2" fmla="*/ 6789 h 8737"/>
                    <a:gd name="connsiteX3" fmla="*/ 8463 w 9838"/>
                    <a:gd name="connsiteY3" fmla="*/ 6789 h 8737"/>
                    <a:gd name="connsiteX4" fmla="*/ 9347 w 9838"/>
                    <a:gd name="connsiteY4" fmla="*/ 4844 h 8737"/>
                    <a:gd name="connsiteX5" fmla="*/ 3379 w 9838"/>
                    <a:gd name="connsiteY5" fmla="*/ 1000 h 8737"/>
                    <a:gd name="connsiteX6" fmla="*/ 3379 w 9838"/>
                    <a:gd name="connsiteY6" fmla="*/ 1000 h 8737"/>
                    <a:gd name="connsiteX7" fmla="*/ 2209 w 9838"/>
                    <a:gd name="connsiteY7" fmla="*/ 1000 h 8737"/>
                    <a:gd name="connsiteX8" fmla="*/ 2019 w 9838"/>
                    <a:gd name="connsiteY8" fmla="*/ 425 h 8737"/>
                    <a:gd name="connsiteX9" fmla="*/ 2209 w 9838"/>
                    <a:gd name="connsiteY9" fmla="*/ 0 h 8737"/>
                    <a:gd name="connsiteX10" fmla="*/ 3379 w 9838"/>
                    <a:gd name="connsiteY10" fmla="*/ 0 h 8737"/>
                    <a:gd name="connsiteX11" fmla="*/ 3596 w 9838"/>
                    <a:gd name="connsiteY11" fmla="*/ 425 h 8737"/>
                    <a:gd name="connsiteX12" fmla="*/ 3379 w 9838"/>
                    <a:gd name="connsiteY12" fmla="*/ 1000 h 8737"/>
                    <a:gd name="connsiteX13" fmla="*/ 5479 w 9838"/>
                    <a:gd name="connsiteY13" fmla="*/ 1000 h 8737"/>
                    <a:gd name="connsiteX14" fmla="*/ 5479 w 9838"/>
                    <a:gd name="connsiteY14" fmla="*/ 1000 h 8737"/>
                    <a:gd name="connsiteX15" fmla="*/ 4333 w 9838"/>
                    <a:gd name="connsiteY15" fmla="*/ 1000 h 8737"/>
                    <a:gd name="connsiteX16" fmla="*/ 4095 w 9838"/>
                    <a:gd name="connsiteY16" fmla="*/ 425 h 8737"/>
                    <a:gd name="connsiteX17" fmla="*/ 4333 w 9838"/>
                    <a:gd name="connsiteY17" fmla="*/ 0 h 8737"/>
                    <a:gd name="connsiteX18" fmla="*/ 5479 w 9838"/>
                    <a:gd name="connsiteY18" fmla="*/ 0 h 8737"/>
                    <a:gd name="connsiteX19" fmla="*/ 5719 w 9838"/>
                    <a:gd name="connsiteY19" fmla="*/ 425 h 8737"/>
                    <a:gd name="connsiteX20" fmla="*/ 5479 w 9838"/>
                    <a:gd name="connsiteY20" fmla="*/ 1000 h 8737"/>
                    <a:gd name="connsiteX21" fmla="*/ 7654 w 9838"/>
                    <a:gd name="connsiteY21" fmla="*/ 1000 h 8737"/>
                    <a:gd name="connsiteX22" fmla="*/ 7654 w 9838"/>
                    <a:gd name="connsiteY22" fmla="*/ 1000 h 8737"/>
                    <a:gd name="connsiteX23" fmla="*/ 6483 w 9838"/>
                    <a:gd name="connsiteY23" fmla="*/ 1000 h 8737"/>
                    <a:gd name="connsiteX24" fmla="*/ 6292 w 9838"/>
                    <a:gd name="connsiteY24" fmla="*/ 425 h 8737"/>
                    <a:gd name="connsiteX25" fmla="*/ 6483 w 9838"/>
                    <a:gd name="connsiteY25" fmla="*/ 0 h 8737"/>
                    <a:gd name="connsiteX26" fmla="*/ 7654 w 9838"/>
                    <a:gd name="connsiteY26" fmla="*/ 0 h 8737"/>
                    <a:gd name="connsiteX27" fmla="*/ 7866 w 9838"/>
                    <a:gd name="connsiteY27" fmla="*/ 425 h 8737"/>
                    <a:gd name="connsiteX28" fmla="*/ 7654 w 9838"/>
                    <a:gd name="connsiteY28" fmla="*/ 1000 h 8737"/>
                    <a:gd name="connsiteX29" fmla="*/ 7866 w 9838"/>
                    <a:gd name="connsiteY29" fmla="*/ 8214 h 8737"/>
                    <a:gd name="connsiteX30" fmla="*/ 7866 w 9838"/>
                    <a:gd name="connsiteY30" fmla="*/ 8214 h 8737"/>
                    <a:gd name="connsiteX31" fmla="*/ 7654 w 9838"/>
                    <a:gd name="connsiteY31" fmla="*/ 8737 h 8737"/>
                    <a:gd name="connsiteX32" fmla="*/ 6505 w 9838"/>
                    <a:gd name="connsiteY32" fmla="*/ 8737 h 8737"/>
                    <a:gd name="connsiteX33" fmla="*/ 6292 w 9838"/>
                    <a:gd name="connsiteY33" fmla="*/ 8214 h 8737"/>
                    <a:gd name="connsiteX34" fmla="*/ 6505 w 9838"/>
                    <a:gd name="connsiteY34" fmla="*/ 7737 h 8737"/>
                    <a:gd name="connsiteX35" fmla="*/ 7654 w 9838"/>
                    <a:gd name="connsiteY35" fmla="*/ 7737 h 8737"/>
                    <a:gd name="connsiteX36" fmla="*/ 7866 w 9838"/>
                    <a:gd name="connsiteY36" fmla="*/ 8214 h 8737"/>
                    <a:gd name="connsiteX37" fmla="*/ 3596 w 9838"/>
                    <a:gd name="connsiteY37" fmla="*/ 8214 h 8737"/>
                    <a:gd name="connsiteX38" fmla="*/ 3596 w 9838"/>
                    <a:gd name="connsiteY38" fmla="*/ 8214 h 8737"/>
                    <a:gd name="connsiteX39" fmla="*/ 3379 w 9838"/>
                    <a:gd name="connsiteY39" fmla="*/ 8737 h 8737"/>
                    <a:gd name="connsiteX40" fmla="*/ 2234 w 9838"/>
                    <a:gd name="connsiteY40" fmla="*/ 8737 h 8737"/>
                    <a:gd name="connsiteX41" fmla="*/ 2019 w 9838"/>
                    <a:gd name="connsiteY41" fmla="*/ 8214 h 8737"/>
                    <a:gd name="connsiteX42" fmla="*/ 2234 w 9838"/>
                    <a:gd name="connsiteY42" fmla="*/ 7737 h 8737"/>
                    <a:gd name="connsiteX43" fmla="*/ 3379 w 9838"/>
                    <a:gd name="connsiteY43" fmla="*/ 7737 h 8737"/>
                    <a:gd name="connsiteX44" fmla="*/ 3596 w 9838"/>
                    <a:gd name="connsiteY44" fmla="*/ 8214 h 8737"/>
                    <a:gd name="connsiteX0" fmla="*/ 9501 w 10000"/>
                    <a:gd name="connsiteY0" fmla="*/ 5544 h 10000"/>
                    <a:gd name="connsiteX1" fmla="*/ 500 w 10000"/>
                    <a:gd name="connsiteY1" fmla="*/ 5544 h 10000"/>
                    <a:gd name="connsiteX2" fmla="*/ 1398 w 10000"/>
                    <a:gd name="connsiteY2" fmla="*/ 7770 h 10000"/>
                    <a:gd name="connsiteX3" fmla="*/ 8602 w 10000"/>
                    <a:gd name="connsiteY3" fmla="*/ 7770 h 10000"/>
                    <a:gd name="connsiteX4" fmla="*/ 9501 w 10000"/>
                    <a:gd name="connsiteY4" fmla="*/ 5544 h 10000"/>
                    <a:gd name="connsiteX5" fmla="*/ 3435 w 10000"/>
                    <a:gd name="connsiteY5" fmla="*/ 1145 h 10000"/>
                    <a:gd name="connsiteX6" fmla="*/ 3435 w 10000"/>
                    <a:gd name="connsiteY6" fmla="*/ 1145 h 10000"/>
                    <a:gd name="connsiteX7" fmla="*/ 2245 w 10000"/>
                    <a:gd name="connsiteY7" fmla="*/ 1145 h 10000"/>
                    <a:gd name="connsiteX8" fmla="*/ 2052 w 10000"/>
                    <a:gd name="connsiteY8" fmla="*/ 486 h 10000"/>
                    <a:gd name="connsiteX9" fmla="*/ 3435 w 10000"/>
                    <a:gd name="connsiteY9" fmla="*/ 0 h 10000"/>
                    <a:gd name="connsiteX10" fmla="*/ 3655 w 10000"/>
                    <a:gd name="connsiteY10" fmla="*/ 486 h 10000"/>
                    <a:gd name="connsiteX11" fmla="*/ 3435 w 10000"/>
                    <a:gd name="connsiteY11" fmla="*/ 1145 h 10000"/>
                    <a:gd name="connsiteX12" fmla="*/ 5569 w 10000"/>
                    <a:gd name="connsiteY12" fmla="*/ 1145 h 10000"/>
                    <a:gd name="connsiteX13" fmla="*/ 5569 w 10000"/>
                    <a:gd name="connsiteY13" fmla="*/ 1145 h 10000"/>
                    <a:gd name="connsiteX14" fmla="*/ 4404 w 10000"/>
                    <a:gd name="connsiteY14" fmla="*/ 1145 h 10000"/>
                    <a:gd name="connsiteX15" fmla="*/ 4162 w 10000"/>
                    <a:gd name="connsiteY15" fmla="*/ 486 h 10000"/>
                    <a:gd name="connsiteX16" fmla="*/ 4404 w 10000"/>
                    <a:gd name="connsiteY16" fmla="*/ 0 h 10000"/>
                    <a:gd name="connsiteX17" fmla="*/ 5569 w 10000"/>
                    <a:gd name="connsiteY17" fmla="*/ 0 h 10000"/>
                    <a:gd name="connsiteX18" fmla="*/ 5813 w 10000"/>
                    <a:gd name="connsiteY18" fmla="*/ 486 h 10000"/>
                    <a:gd name="connsiteX19" fmla="*/ 5569 w 10000"/>
                    <a:gd name="connsiteY19" fmla="*/ 1145 h 10000"/>
                    <a:gd name="connsiteX20" fmla="*/ 7780 w 10000"/>
                    <a:gd name="connsiteY20" fmla="*/ 1145 h 10000"/>
                    <a:gd name="connsiteX21" fmla="*/ 7780 w 10000"/>
                    <a:gd name="connsiteY21" fmla="*/ 1145 h 10000"/>
                    <a:gd name="connsiteX22" fmla="*/ 6590 w 10000"/>
                    <a:gd name="connsiteY22" fmla="*/ 1145 h 10000"/>
                    <a:gd name="connsiteX23" fmla="*/ 6396 w 10000"/>
                    <a:gd name="connsiteY23" fmla="*/ 486 h 10000"/>
                    <a:gd name="connsiteX24" fmla="*/ 6590 w 10000"/>
                    <a:gd name="connsiteY24" fmla="*/ 0 h 10000"/>
                    <a:gd name="connsiteX25" fmla="*/ 7780 w 10000"/>
                    <a:gd name="connsiteY25" fmla="*/ 0 h 10000"/>
                    <a:gd name="connsiteX26" fmla="*/ 7996 w 10000"/>
                    <a:gd name="connsiteY26" fmla="*/ 486 h 10000"/>
                    <a:gd name="connsiteX27" fmla="*/ 7780 w 10000"/>
                    <a:gd name="connsiteY27" fmla="*/ 1145 h 10000"/>
                    <a:gd name="connsiteX28" fmla="*/ 7996 w 10000"/>
                    <a:gd name="connsiteY28" fmla="*/ 9401 h 10000"/>
                    <a:gd name="connsiteX29" fmla="*/ 7996 w 10000"/>
                    <a:gd name="connsiteY29" fmla="*/ 9401 h 10000"/>
                    <a:gd name="connsiteX30" fmla="*/ 7780 w 10000"/>
                    <a:gd name="connsiteY30" fmla="*/ 10000 h 10000"/>
                    <a:gd name="connsiteX31" fmla="*/ 6612 w 10000"/>
                    <a:gd name="connsiteY31" fmla="*/ 10000 h 10000"/>
                    <a:gd name="connsiteX32" fmla="*/ 6396 w 10000"/>
                    <a:gd name="connsiteY32" fmla="*/ 9401 h 10000"/>
                    <a:gd name="connsiteX33" fmla="*/ 6612 w 10000"/>
                    <a:gd name="connsiteY33" fmla="*/ 8855 h 10000"/>
                    <a:gd name="connsiteX34" fmla="*/ 7780 w 10000"/>
                    <a:gd name="connsiteY34" fmla="*/ 8855 h 10000"/>
                    <a:gd name="connsiteX35" fmla="*/ 7996 w 10000"/>
                    <a:gd name="connsiteY35" fmla="*/ 9401 h 10000"/>
                    <a:gd name="connsiteX36" fmla="*/ 3655 w 10000"/>
                    <a:gd name="connsiteY36" fmla="*/ 9401 h 10000"/>
                    <a:gd name="connsiteX37" fmla="*/ 3655 w 10000"/>
                    <a:gd name="connsiteY37" fmla="*/ 9401 h 10000"/>
                    <a:gd name="connsiteX38" fmla="*/ 3435 w 10000"/>
                    <a:gd name="connsiteY38" fmla="*/ 10000 h 10000"/>
                    <a:gd name="connsiteX39" fmla="*/ 2271 w 10000"/>
                    <a:gd name="connsiteY39" fmla="*/ 10000 h 10000"/>
                    <a:gd name="connsiteX40" fmla="*/ 2052 w 10000"/>
                    <a:gd name="connsiteY40" fmla="*/ 9401 h 10000"/>
                    <a:gd name="connsiteX41" fmla="*/ 2271 w 10000"/>
                    <a:gd name="connsiteY41" fmla="*/ 8855 h 10000"/>
                    <a:gd name="connsiteX42" fmla="*/ 3435 w 10000"/>
                    <a:gd name="connsiteY42" fmla="*/ 8855 h 10000"/>
                    <a:gd name="connsiteX43" fmla="*/ 3655 w 10000"/>
                    <a:gd name="connsiteY43" fmla="*/ 9401 h 10000"/>
                    <a:gd name="connsiteX0" fmla="*/ 9501 w 10000"/>
                    <a:gd name="connsiteY0" fmla="*/ 5567 h 10023"/>
                    <a:gd name="connsiteX1" fmla="*/ 500 w 10000"/>
                    <a:gd name="connsiteY1" fmla="*/ 5567 h 10023"/>
                    <a:gd name="connsiteX2" fmla="*/ 1398 w 10000"/>
                    <a:gd name="connsiteY2" fmla="*/ 7793 h 10023"/>
                    <a:gd name="connsiteX3" fmla="*/ 8602 w 10000"/>
                    <a:gd name="connsiteY3" fmla="*/ 7793 h 10023"/>
                    <a:gd name="connsiteX4" fmla="*/ 9501 w 10000"/>
                    <a:gd name="connsiteY4" fmla="*/ 5567 h 10023"/>
                    <a:gd name="connsiteX5" fmla="*/ 3435 w 10000"/>
                    <a:gd name="connsiteY5" fmla="*/ 1168 h 10023"/>
                    <a:gd name="connsiteX6" fmla="*/ 3435 w 10000"/>
                    <a:gd name="connsiteY6" fmla="*/ 1168 h 10023"/>
                    <a:gd name="connsiteX7" fmla="*/ 2245 w 10000"/>
                    <a:gd name="connsiteY7" fmla="*/ 1168 h 10023"/>
                    <a:gd name="connsiteX8" fmla="*/ 3435 w 10000"/>
                    <a:gd name="connsiteY8" fmla="*/ 23 h 10023"/>
                    <a:gd name="connsiteX9" fmla="*/ 3655 w 10000"/>
                    <a:gd name="connsiteY9" fmla="*/ 509 h 10023"/>
                    <a:gd name="connsiteX10" fmla="*/ 3435 w 10000"/>
                    <a:gd name="connsiteY10" fmla="*/ 1168 h 10023"/>
                    <a:gd name="connsiteX11" fmla="*/ 5569 w 10000"/>
                    <a:gd name="connsiteY11" fmla="*/ 1168 h 10023"/>
                    <a:gd name="connsiteX12" fmla="*/ 5569 w 10000"/>
                    <a:gd name="connsiteY12" fmla="*/ 1168 h 10023"/>
                    <a:gd name="connsiteX13" fmla="*/ 4404 w 10000"/>
                    <a:gd name="connsiteY13" fmla="*/ 1168 h 10023"/>
                    <a:gd name="connsiteX14" fmla="*/ 4162 w 10000"/>
                    <a:gd name="connsiteY14" fmla="*/ 509 h 10023"/>
                    <a:gd name="connsiteX15" fmla="*/ 4404 w 10000"/>
                    <a:gd name="connsiteY15" fmla="*/ 23 h 10023"/>
                    <a:gd name="connsiteX16" fmla="*/ 5569 w 10000"/>
                    <a:gd name="connsiteY16" fmla="*/ 23 h 10023"/>
                    <a:gd name="connsiteX17" fmla="*/ 5813 w 10000"/>
                    <a:gd name="connsiteY17" fmla="*/ 509 h 10023"/>
                    <a:gd name="connsiteX18" fmla="*/ 5569 w 10000"/>
                    <a:gd name="connsiteY18" fmla="*/ 1168 h 10023"/>
                    <a:gd name="connsiteX19" fmla="*/ 7780 w 10000"/>
                    <a:gd name="connsiteY19" fmla="*/ 1168 h 10023"/>
                    <a:gd name="connsiteX20" fmla="*/ 7780 w 10000"/>
                    <a:gd name="connsiteY20" fmla="*/ 1168 h 10023"/>
                    <a:gd name="connsiteX21" fmla="*/ 6590 w 10000"/>
                    <a:gd name="connsiteY21" fmla="*/ 1168 h 10023"/>
                    <a:gd name="connsiteX22" fmla="*/ 6396 w 10000"/>
                    <a:gd name="connsiteY22" fmla="*/ 509 h 10023"/>
                    <a:gd name="connsiteX23" fmla="*/ 6590 w 10000"/>
                    <a:gd name="connsiteY23" fmla="*/ 23 h 10023"/>
                    <a:gd name="connsiteX24" fmla="*/ 7780 w 10000"/>
                    <a:gd name="connsiteY24" fmla="*/ 23 h 10023"/>
                    <a:gd name="connsiteX25" fmla="*/ 7996 w 10000"/>
                    <a:gd name="connsiteY25" fmla="*/ 509 h 10023"/>
                    <a:gd name="connsiteX26" fmla="*/ 7780 w 10000"/>
                    <a:gd name="connsiteY26" fmla="*/ 1168 h 10023"/>
                    <a:gd name="connsiteX27" fmla="*/ 7996 w 10000"/>
                    <a:gd name="connsiteY27" fmla="*/ 9424 h 10023"/>
                    <a:gd name="connsiteX28" fmla="*/ 7996 w 10000"/>
                    <a:gd name="connsiteY28" fmla="*/ 9424 h 10023"/>
                    <a:gd name="connsiteX29" fmla="*/ 7780 w 10000"/>
                    <a:gd name="connsiteY29" fmla="*/ 10023 h 10023"/>
                    <a:gd name="connsiteX30" fmla="*/ 6612 w 10000"/>
                    <a:gd name="connsiteY30" fmla="*/ 10023 h 10023"/>
                    <a:gd name="connsiteX31" fmla="*/ 6396 w 10000"/>
                    <a:gd name="connsiteY31" fmla="*/ 9424 h 10023"/>
                    <a:gd name="connsiteX32" fmla="*/ 6612 w 10000"/>
                    <a:gd name="connsiteY32" fmla="*/ 8878 h 10023"/>
                    <a:gd name="connsiteX33" fmla="*/ 7780 w 10000"/>
                    <a:gd name="connsiteY33" fmla="*/ 8878 h 10023"/>
                    <a:gd name="connsiteX34" fmla="*/ 7996 w 10000"/>
                    <a:gd name="connsiteY34" fmla="*/ 9424 h 10023"/>
                    <a:gd name="connsiteX35" fmla="*/ 3655 w 10000"/>
                    <a:gd name="connsiteY35" fmla="*/ 9424 h 10023"/>
                    <a:gd name="connsiteX36" fmla="*/ 3655 w 10000"/>
                    <a:gd name="connsiteY36" fmla="*/ 9424 h 10023"/>
                    <a:gd name="connsiteX37" fmla="*/ 3435 w 10000"/>
                    <a:gd name="connsiteY37" fmla="*/ 10023 h 10023"/>
                    <a:gd name="connsiteX38" fmla="*/ 2271 w 10000"/>
                    <a:gd name="connsiteY38" fmla="*/ 10023 h 10023"/>
                    <a:gd name="connsiteX39" fmla="*/ 2052 w 10000"/>
                    <a:gd name="connsiteY39" fmla="*/ 9424 h 10023"/>
                    <a:gd name="connsiteX40" fmla="*/ 2271 w 10000"/>
                    <a:gd name="connsiteY40" fmla="*/ 8878 h 10023"/>
                    <a:gd name="connsiteX41" fmla="*/ 3435 w 10000"/>
                    <a:gd name="connsiteY41" fmla="*/ 8878 h 10023"/>
                    <a:gd name="connsiteX42" fmla="*/ 3655 w 10000"/>
                    <a:gd name="connsiteY42" fmla="*/ 9424 h 10023"/>
                    <a:gd name="connsiteX0" fmla="*/ 9501 w 10000"/>
                    <a:gd name="connsiteY0" fmla="*/ 5567 h 10023"/>
                    <a:gd name="connsiteX1" fmla="*/ 500 w 10000"/>
                    <a:gd name="connsiteY1" fmla="*/ 5567 h 10023"/>
                    <a:gd name="connsiteX2" fmla="*/ 1398 w 10000"/>
                    <a:gd name="connsiteY2" fmla="*/ 7793 h 10023"/>
                    <a:gd name="connsiteX3" fmla="*/ 8602 w 10000"/>
                    <a:gd name="connsiteY3" fmla="*/ 7793 h 10023"/>
                    <a:gd name="connsiteX4" fmla="*/ 9501 w 10000"/>
                    <a:gd name="connsiteY4" fmla="*/ 5567 h 10023"/>
                    <a:gd name="connsiteX5" fmla="*/ 3435 w 10000"/>
                    <a:gd name="connsiteY5" fmla="*/ 1168 h 10023"/>
                    <a:gd name="connsiteX6" fmla="*/ 3435 w 10000"/>
                    <a:gd name="connsiteY6" fmla="*/ 1168 h 10023"/>
                    <a:gd name="connsiteX7" fmla="*/ 3435 w 10000"/>
                    <a:gd name="connsiteY7" fmla="*/ 23 h 10023"/>
                    <a:gd name="connsiteX8" fmla="*/ 3655 w 10000"/>
                    <a:gd name="connsiteY8" fmla="*/ 509 h 10023"/>
                    <a:gd name="connsiteX9" fmla="*/ 3435 w 10000"/>
                    <a:gd name="connsiteY9" fmla="*/ 1168 h 10023"/>
                    <a:gd name="connsiteX10" fmla="*/ 5569 w 10000"/>
                    <a:gd name="connsiteY10" fmla="*/ 1168 h 10023"/>
                    <a:gd name="connsiteX11" fmla="*/ 5569 w 10000"/>
                    <a:gd name="connsiteY11" fmla="*/ 1168 h 10023"/>
                    <a:gd name="connsiteX12" fmla="*/ 4404 w 10000"/>
                    <a:gd name="connsiteY12" fmla="*/ 1168 h 10023"/>
                    <a:gd name="connsiteX13" fmla="*/ 4162 w 10000"/>
                    <a:gd name="connsiteY13" fmla="*/ 509 h 10023"/>
                    <a:gd name="connsiteX14" fmla="*/ 4404 w 10000"/>
                    <a:gd name="connsiteY14" fmla="*/ 23 h 10023"/>
                    <a:gd name="connsiteX15" fmla="*/ 5569 w 10000"/>
                    <a:gd name="connsiteY15" fmla="*/ 23 h 10023"/>
                    <a:gd name="connsiteX16" fmla="*/ 5813 w 10000"/>
                    <a:gd name="connsiteY16" fmla="*/ 509 h 10023"/>
                    <a:gd name="connsiteX17" fmla="*/ 5569 w 10000"/>
                    <a:gd name="connsiteY17" fmla="*/ 1168 h 10023"/>
                    <a:gd name="connsiteX18" fmla="*/ 7780 w 10000"/>
                    <a:gd name="connsiteY18" fmla="*/ 1168 h 10023"/>
                    <a:gd name="connsiteX19" fmla="*/ 7780 w 10000"/>
                    <a:gd name="connsiteY19" fmla="*/ 1168 h 10023"/>
                    <a:gd name="connsiteX20" fmla="*/ 6590 w 10000"/>
                    <a:gd name="connsiteY20" fmla="*/ 1168 h 10023"/>
                    <a:gd name="connsiteX21" fmla="*/ 6396 w 10000"/>
                    <a:gd name="connsiteY21" fmla="*/ 509 h 10023"/>
                    <a:gd name="connsiteX22" fmla="*/ 6590 w 10000"/>
                    <a:gd name="connsiteY22" fmla="*/ 23 h 10023"/>
                    <a:gd name="connsiteX23" fmla="*/ 7780 w 10000"/>
                    <a:gd name="connsiteY23" fmla="*/ 23 h 10023"/>
                    <a:gd name="connsiteX24" fmla="*/ 7996 w 10000"/>
                    <a:gd name="connsiteY24" fmla="*/ 509 h 10023"/>
                    <a:gd name="connsiteX25" fmla="*/ 7780 w 10000"/>
                    <a:gd name="connsiteY25" fmla="*/ 1168 h 10023"/>
                    <a:gd name="connsiteX26" fmla="*/ 7996 w 10000"/>
                    <a:gd name="connsiteY26" fmla="*/ 9424 h 10023"/>
                    <a:gd name="connsiteX27" fmla="*/ 7996 w 10000"/>
                    <a:gd name="connsiteY27" fmla="*/ 9424 h 10023"/>
                    <a:gd name="connsiteX28" fmla="*/ 7780 w 10000"/>
                    <a:gd name="connsiteY28" fmla="*/ 10023 h 10023"/>
                    <a:gd name="connsiteX29" fmla="*/ 6612 w 10000"/>
                    <a:gd name="connsiteY29" fmla="*/ 10023 h 10023"/>
                    <a:gd name="connsiteX30" fmla="*/ 6396 w 10000"/>
                    <a:gd name="connsiteY30" fmla="*/ 9424 h 10023"/>
                    <a:gd name="connsiteX31" fmla="*/ 6612 w 10000"/>
                    <a:gd name="connsiteY31" fmla="*/ 8878 h 10023"/>
                    <a:gd name="connsiteX32" fmla="*/ 7780 w 10000"/>
                    <a:gd name="connsiteY32" fmla="*/ 8878 h 10023"/>
                    <a:gd name="connsiteX33" fmla="*/ 7996 w 10000"/>
                    <a:gd name="connsiteY33" fmla="*/ 9424 h 10023"/>
                    <a:gd name="connsiteX34" fmla="*/ 3655 w 10000"/>
                    <a:gd name="connsiteY34" fmla="*/ 9424 h 10023"/>
                    <a:gd name="connsiteX35" fmla="*/ 3655 w 10000"/>
                    <a:gd name="connsiteY35" fmla="*/ 9424 h 10023"/>
                    <a:gd name="connsiteX36" fmla="*/ 3435 w 10000"/>
                    <a:gd name="connsiteY36" fmla="*/ 10023 h 10023"/>
                    <a:gd name="connsiteX37" fmla="*/ 2271 w 10000"/>
                    <a:gd name="connsiteY37" fmla="*/ 10023 h 10023"/>
                    <a:gd name="connsiteX38" fmla="*/ 2052 w 10000"/>
                    <a:gd name="connsiteY38" fmla="*/ 9424 h 10023"/>
                    <a:gd name="connsiteX39" fmla="*/ 2271 w 10000"/>
                    <a:gd name="connsiteY39" fmla="*/ 8878 h 10023"/>
                    <a:gd name="connsiteX40" fmla="*/ 3435 w 10000"/>
                    <a:gd name="connsiteY40" fmla="*/ 8878 h 10023"/>
                    <a:gd name="connsiteX41" fmla="*/ 3655 w 10000"/>
                    <a:gd name="connsiteY41" fmla="*/ 9424 h 10023"/>
                    <a:gd name="connsiteX0" fmla="*/ 9501 w 10000"/>
                    <a:gd name="connsiteY0" fmla="*/ 5567 h 10023"/>
                    <a:gd name="connsiteX1" fmla="*/ 500 w 10000"/>
                    <a:gd name="connsiteY1" fmla="*/ 5567 h 10023"/>
                    <a:gd name="connsiteX2" fmla="*/ 1398 w 10000"/>
                    <a:gd name="connsiteY2" fmla="*/ 7793 h 10023"/>
                    <a:gd name="connsiteX3" fmla="*/ 8602 w 10000"/>
                    <a:gd name="connsiteY3" fmla="*/ 7793 h 10023"/>
                    <a:gd name="connsiteX4" fmla="*/ 9501 w 10000"/>
                    <a:gd name="connsiteY4" fmla="*/ 5567 h 10023"/>
                    <a:gd name="connsiteX5" fmla="*/ 3655 w 10000"/>
                    <a:gd name="connsiteY5" fmla="*/ 509 h 10023"/>
                    <a:gd name="connsiteX6" fmla="*/ 3435 w 10000"/>
                    <a:gd name="connsiteY6" fmla="*/ 1168 h 10023"/>
                    <a:gd name="connsiteX7" fmla="*/ 3435 w 10000"/>
                    <a:gd name="connsiteY7" fmla="*/ 23 h 10023"/>
                    <a:gd name="connsiteX8" fmla="*/ 3655 w 10000"/>
                    <a:gd name="connsiteY8" fmla="*/ 509 h 10023"/>
                    <a:gd name="connsiteX9" fmla="*/ 5569 w 10000"/>
                    <a:gd name="connsiteY9" fmla="*/ 1168 h 10023"/>
                    <a:gd name="connsiteX10" fmla="*/ 5569 w 10000"/>
                    <a:gd name="connsiteY10" fmla="*/ 1168 h 10023"/>
                    <a:gd name="connsiteX11" fmla="*/ 4404 w 10000"/>
                    <a:gd name="connsiteY11" fmla="*/ 1168 h 10023"/>
                    <a:gd name="connsiteX12" fmla="*/ 4162 w 10000"/>
                    <a:gd name="connsiteY12" fmla="*/ 509 h 10023"/>
                    <a:gd name="connsiteX13" fmla="*/ 4404 w 10000"/>
                    <a:gd name="connsiteY13" fmla="*/ 23 h 10023"/>
                    <a:gd name="connsiteX14" fmla="*/ 5569 w 10000"/>
                    <a:gd name="connsiteY14" fmla="*/ 23 h 10023"/>
                    <a:gd name="connsiteX15" fmla="*/ 5813 w 10000"/>
                    <a:gd name="connsiteY15" fmla="*/ 509 h 10023"/>
                    <a:gd name="connsiteX16" fmla="*/ 5569 w 10000"/>
                    <a:gd name="connsiteY16" fmla="*/ 1168 h 10023"/>
                    <a:gd name="connsiteX17" fmla="*/ 7780 w 10000"/>
                    <a:gd name="connsiteY17" fmla="*/ 1168 h 10023"/>
                    <a:gd name="connsiteX18" fmla="*/ 7780 w 10000"/>
                    <a:gd name="connsiteY18" fmla="*/ 1168 h 10023"/>
                    <a:gd name="connsiteX19" fmla="*/ 6590 w 10000"/>
                    <a:gd name="connsiteY19" fmla="*/ 1168 h 10023"/>
                    <a:gd name="connsiteX20" fmla="*/ 6396 w 10000"/>
                    <a:gd name="connsiteY20" fmla="*/ 509 h 10023"/>
                    <a:gd name="connsiteX21" fmla="*/ 6590 w 10000"/>
                    <a:gd name="connsiteY21" fmla="*/ 23 h 10023"/>
                    <a:gd name="connsiteX22" fmla="*/ 7780 w 10000"/>
                    <a:gd name="connsiteY22" fmla="*/ 23 h 10023"/>
                    <a:gd name="connsiteX23" fmla="*/ 7996 w 10000"/>
                    <a:gd name="connsiteY23" fmla="*/ 509 h 10023"/>
                    <a:gd name="connsiteX24" fmla="*/ 7780 w 10000"/>
                    <a:gd name="connsiteY24" fmla="*/ 1168 h 10023"/>
                    <a:gd name="connsiteX25" fmla="*/ 7996 w 10000"/>
                    <a:gd name="connsiteY25" fmla="*/ 9424 h 10023"/>
                    <a:gd name="connsiteX26" fmla="*/ 7996 w 10000"/>
                    <a:gd name="connsiteY26" fmla="*/ 9424 h 10023"/>
                    <a:gd name="connsiteX27" fmla="*/ 7780 w 10000"/>
                    <a:gd name="connsiteY27" fmla="*/ 10023 h 10023"/>
                    <a:gd name="connsiteX28" fmla="*/ 6612 w 10000"/>
                    <a:gd name="connsiteY28" fmla="*/ 10023 h 10023"/>
                    <a:gd name="connsiteX29" fmla="*/ 6396 w 10000"/>
                    <a:gd name="connsiteY29" fmla="*/ 9424 h 10023"/>
                    <a:gd name="connsiteX30" fmla="*/ 6612 w 10000"/>
                    <a:gd name="connsiteY30" fmla="*/ 8878 h 10023"/>
                    <a:gd name="connsiteX31" fmla="*/ 7780 w 10000"/>
                    <a:gd name="connsiteY31" fmla="*/ 8878 h 10023"/>
                    <a:gd name="connsiteX32" fmla="*/ 7996 w 10000"/>
                    <a:gd name="connsiteY32" fmla="*/ 9424 h 10023"/>
                    <a:gd name="connsiteX33" fmla="*/ 3655 w 10000"/>
                    <a:gd name="connsiteY33" fmla="*/ 9424 h 10023"/>
                    <a:gd name="connsiteX34" fmla="*/ 3655 w 10000"/>
                    <a:gd name="connsiteY34" fmla="*/ 9424 h 10023"/>
                    <a:gd name="connsiteX35" fmla="*/ 3435 w 10000"/>
                    <a:gd name="connsiteY35" fmla="*/ 10023 h 10023"/>
                    <a:gd name="connsiteX36" fmla="*/ 2271 w 10000"/>
                    <a:gd name="connsiteY36" fmla="*/ 10023 h 10023"/>
                    <a:gd name="connsiteX37" fmla="*/ 2052 w 10000"/>
                    <a:gd name="connsiteY37" fmla="*/ 9424 h 10023"/>
                    <a:gd name="connsiteX38" fmla="*/ 2271 w 10000"/>
                    <a:gd name="connsiteY38" fmla="*/ 8878 h 10023"/>
                    <a:gd name="connsiteX39" fmla="*/ 3435 w 10000"/>
                    <a:gd name="connsiteY39" fmla="*/ 8878 h 10023"/>
                    <a:gd name="connsiteX40" fmla="*/ 3655 w 10000"/>
                    <a:gd name="connsiteY40" fmla="*/ 9424 h 10023"/>
                    <a:gd name="connsiteX0" fmla="*/ 9501 w 10000"/>
                    <a:gd name="connsiteY0" fmla="*/ 5544 h 10000"/>
                    <a:gd name="connsiteX1" fmla="*/ 500 w 10000"/>
                    <a:gd name="connsiteY1" fmla="*/ 5544 h 10000"/>
                    <a:gd name="connsiteX2" fmla="*/ 1398 w 10000"/>
                    <a:gd name="connsiteY2" fmla="*/ 7770 h 10000"/>
                    <a:gd name="connsiteX3" fmla="*/ 8602 w 10000"/>
                    <a:gd name="connsiteY3" fmla="*/ 7770 h 10000"/>
                    <a:gd name="connsiteX4" fmla="*/ 9501 w 10000"/>
                    <a:gd name="connsiteY4" fmla="*/ 5544 h 10000"/>
                    <a:gd name="connsiteX5" fmla="*/ 3435 w 10000"/>
                    <a:gd name="connsiteY5" fmla="*/ 0 h 10000"/>
                    <a:gd name="connsiteX6" fmla="*/ 3435 w 10000"/>
                    <a:gd name="connsiteY6" fmla="*/ 1145 h 10000"/>
                    <a:gd name="connsiteX7" fmla="*/ 3435 w 10000"/>
                    <a:gd name="connsiteY7" fmla="*/ 0 h 10000"/>
                    <a:gd name="connsiteX8" fmla="*/ 5569 w 10000"/>
                    <a:gd name="connsiteY8" fmla="*/ 1145 h 10000"/>
                    <a:gd name="connsiteX9" fmla="*/ 5569 w 10000"/>
                    <a:gd name="connsiteY9" fmla="*/ 1145 h 10000"/>
                    <a:gd name="connsiteX10" fmla="*/ 4404 w 10000"/>
                    <a:gd name="connsiteY10" fmla="*/ 1145 h 10000"/>
                    <a:gd name="connsiteX11" fmla="*/ 4162 w 10000"/>
                    <a:gd name="connsiteY11" fmla="*/ 486 h 10000"/>
                    <a:gd name="connsiteX12" fmla="*/ 4404 w 10000"/>
                    <a:gd name="connsiteY12" fmla="*/ 0 h 10000"/>
                    <a:gd name="connsiteX13" fmla="*/ 5569 w 10000"/>
                    <a:gd name="connsiteY13" fmla="*/ 0 h 10000"/>
                    <a:gd name="connsiteX14" fmla="*/ 5813 w 10000"/>
                    <a:gd name="connsiteY14" fmla="*/ 486 h 10000"/>
                    <a:gd name="connsiteX15" fmla="*/ 5569 w 10000"/>
                    <a:gd name="connsiteY15" fmla="*/ 1145 h 10000"/>
                    <a:gd name="connsiteX16" fmla="*/ 7780 w 10000"/>
                    <a:gd name="connsiteY16" fmla="*/ 1145 h 10000"/>
                    <a:gd name="connsiteX17" fmla="*/ 7780 w 10000"/>
                    <a:gd name="connsiteY17" fmla="*/ 1145 h 10000"/>
                    <a:gd name="connsiteX18" fmla="*/ 6590 w 10000"/>
                    <a:gd name="connsiteY18" fmla="*/ 1145 h 10000"/>
                    <a:gd name="connsiteX19" fmla="*/ 6396 w 10000"/>
                    <a:gd name="connsiteY19" fmla="*/ 486 h 10000"/>
                    <a:gd name="connsiteX20" fmla="*/ 6590 w 10000"/>
                    <a:gd name="connsiteY20" fmla="*/ 0 h 10000"/>
                    <a:gd name="connsiteX21" fmla="*/ 7780 w 10000"/>
                    <a:gd name="connsiteY21" fmla="*/ 0 h 10000"/>
                    <a:gd name="connsiteX22" fmla="*/ 7996 w 10000"/>
                    <a:gd name="connsiteY22" fmla="*/ 486 h 10000"/>
                    <a:gd name="connsiteX23" fmla="*/ 7780 w 10000"/>
                    <a:gd name="connsiteY23" fmla="*/ 1145 h 10000"/>
                    <a:gd name="connsiteX24" fmla="*/ 7996 w 10000"/>
                    <a:gd name="connsiteY24" fmla="*/ 9401 h 10000"/>
                    <a:gd name="connsiteX25" fmla="*/ 7996 w 10000"/>
                    <a:gd name="connsiteY25" fmla="*/ 9401 h 10000"/>
                    <a:gd name="connsiteX26" fmla="*/ 7780 w 10000"/>
                    <a:gd name="connsiteY26" fmla="*/ 10000 h 10000"/>
                    <a:gd name="connsiteX27" fmla="*/ 6612 w 10000"/>
                    <a:gd name="connsiteY27" fmla="*/ 10000 h 10000"/>
                    <a:gd name="connsiteX28" fmla="*/ 6396 w 10000"/>
                    <a:gd name="connsiteY28" fmla="*/ 9401 h 10000"/>
                    <a:gd name="connsiteX29" fmla="*/ 6612 w 10000"/>
                    <a:gd name="connsiteY29" fmla="*/ 8855 h 10000"/>
                    <a:gd name="connsiteX30" fmla="*/ 7780 w 10000"/>
                    <a:gd name="connsiteY30" fmla="*/ 8855 h 10000"/>
                    <a:gd name="connsiteX31" fmla="*/ 7996 w 10000"/>
                    <a:gd name="connsiteY31" fmla="*/ 9401 h 10000"/>
                    <a:gd name="connsiteX32" fmla="*/ 3655 w 10000"/>
                    <a:gd name="connsiteY32" fmla="*/ 9401 h 10000"/>
                    <a:gd name="connsiteX33" fmla="*/ 3655 w 10000"/>
                    <a:gd name="connsiteY33" fmla="*/ 9401 h 10000"/>
                    <a:gd name="connsiteX34" fmla="*/ 3435 w 10000"/>
                    <a:gd name="connsiteY34" fmla="*/ 10000 h 10000"/>
                    <a:gd name="connsiteX35" fmla="*/ 2271 w 10000"/>
                    <a:gd name="connsiteY35" fmla="*/ 10000 h 10000"/>
                    <a:gd name="connsiteX36" fmla="*/ 2052 w 10000"/>
                    <a:gd name="connsiteY36" fmla="*/ 9401 h 10000"/>
                    <a:gd name="connsiteX37" fmla="*/ 2271 w 10000"/>
                    <a:gd name="connsiteY37" fmla="*/ 8855 h 10000"/>
                    <a:gd name="connsiteX38" fmla="*/ 3435 w 10000"/>
                    <a:gd name="connsiteY38" fmla="*/ 8855 h 10000"/>
                    <a:gd name="connsiteX39" fmla="*/ 3655 w 10000"/>
                    <a:gd name="connsiteY39" fmla="*/ 9401 h 10000"/>
                    <a:gd name="connsiteX0" fmla="*/ 9501 w 10000"/>
                    <a:gd name="connsiteY0" fmla="*/ 5544 h 10000"/>
                    <a:gd name="connsiteX1" fmla="*/ 500 w 10000"/>
                    <a:gd name="connsiteY1" fmla="*/ 5544 h 10000"/>
                    <a:gd name="connsiteX2" fmla="*/ 1398 w 10000"/>
                    <a:gd name="connsiteY2" fmla="*/ 7770 h 10000"/>
                    <a:gd name="connsiteX3" fmla="*/ 8602 w 10000"/>
                    <a:gd name="connsiteY3" fmla="*/ 7770 h 10000"/>
                    <a:gd name="connsiteX4" fmla="*/ 9501 w 10000"/>
                    <a:gd name="connsiteY4" fmla="*/ 5544 h 10000"/>
                    <a:gd name="connsiteX5" fmla="*/ 5569 w 10000"/>
                    <a:gd name="connsiteY5" fmla="*/ 1145 h 10000"/>
                    <a:gd name="connsiteX6" fmla="*/ 5569 w 10000"/>
                    <a:gd name="connsiteY6" fmla="*/ 1145 h 10000"/>
                    <a:gd name="connsiteX7" fmla="*/ 4404 w 10000"/>
                    <a:gd name="connsiteY7" fmla="*/ 1145 h 10000"/>
                    <a:gd name="connsiteX8" fmla="*/ 4162 w 10000"/>
                    <a:gd name="connsiteY8" fmla="*/ 486 h 10000"/>
                    <a:gd name="connsiteX9" fmla="*/ 4404 w 10000"/>
                    <a:gd name="connsiteY9" fmla="*/ 0 h 10000"/>
                    <a:gd name="connsiteX10" fmla="*/ 5569 w 10000"/>
                    <a:gd name="connsiteY10" fmla="*/ 0 h 10000"/>
                    <a:gd name="connsiteX11" fmla="*/ 5813 w 10000"/>
                    <a:gd name="connsiteY11" fmla="*/ 486 h 10000"/>
                    <a:gd name="connsiteX12" fmla="*/ 5569 w 10000"/>
                    <a:gd name="connsiteY12" fmla="*/ 1145 h 10000"/>
                    <a:gd name="connsiteX13" fmla="*/ 7780 w 10000"/>
                    <a:gd name="connsiteY13" fmla="*/ 1145 h 10000"/>
                    <a:gd name="connsiteX14" fmla="*/ 7780 w 10000"/>
                    <a:gd name="connsiteY14" fmla="*/ 1145 h 10000"/>
                    <a:gd name="connsiteX15" fmla="*/ 6590 w 10000"/>
                    <a:gd name="connsiteY15" fmla="*/ 1145 h 10000"/>
                    <a:gd name="connsiteX16" fmla="*/ 6396 w 10000"/>
                    <a:gd name="connsiteY16" fmla="*/ 486 h 10000"/>
                    <a:gd name="connsiteX17" fmla="*/ 6590 w 10000"/>
                    <a:gd name="connsiteY17" fmla="*/ 0 h 10000"/>
                    <a:gd name="connsiteX18" fmla="*/ 7780 w 10000"/>
                    <a:gd name="connsiteY18" fmla="*/ 0 h 10000"/>
                    <a:gd name="connsiteX19" fmla="*/ 7996 w 10000"/>
                    <a:gd name="connsiteY19" fmla="*/ 486 h 10000"/>
                    <a:gd name="connsiteX20" fmla="*/ 7780 w 10000"/>
                    <a:gd name="connsiteY20" fmla="*/ 1145 h 10000"/>
                    <a:gd name="connsiteX21" fmla="*/ 7996 w 10000"/>
                    <a:gd name="connsiteY21" fmla="*/ 9401 h 10000"/>
                    <a:gd name="connsiteX22" fmla="*/ 7996 w 10000"/>
                    <a:gd name="connsiteY22" fmla="*/ 9401 h 10000"/>
                    <a:gd name="connsiteX23" fmla="*/ 7780 w 10000"/>
                    <a:gd name="connsiteY23" fmla="*/ 10000 h 10000"/>
                    <a:gd name="connsiteX24" fmla="*/ 6612 w 10000"/>
                    <a:gd name="connsiteY24" fmla="*/ 10000 h 10000"/>
                    <a:gd name="connsiteX25" fmla="*/ 6396 w 10000"/>
                    <a:gd name="connsiteY25" fmla="*/ 9401 h 10000"/>
                    <a:gd name="connsiteX26" fmla="*/ 6612 w 10000"/>
                    <a:gd name="connsiteY26" fmla="*/ 8855 h 10000"/>
                    <a:gd name="connsiteX27" fmla="*/ 7780 w 10000"/>
                    <a:gd name="connsiteY27" fmla="*/ 8855 h 10000"/>
                    <a:gd name="connsiteX28" fmla="*/ 7996 w 10000"/>
                    <a:gd name="connsiteY28" fmla="*/ 9401 h 10000"/>
                    <a:gd name="connsiteX29" fmla="*/ 3655 w 10000"/>
                    <a:gd name="connsiteY29" fmla="*/ 9401 h 10000"/>
                    <a:gd name="connsiteX30" fmla="*/ 3655 w 10000"/>
                    <a:gd name="connsiteY30" fmla="*/ 9401 h 10000"/>
                    <a:gd name="connsiteX31" fmla="*/ 3435 w 10000"/>
                    <a:gd name="connsiteY31" fmla="*/ 10000 h 10000"/>
                    <a:gd name="connsiteX32" fmla="*/ 2271 w 10000"/>
                    <a:gd name="connsiteY32" fmla="*/ 10000 h 10000"/>
                    <a:gd name="connsiteX33" fmla="*/ 2052 w 10000"/>
                    <a:gd name="connsiteY33" fmla="*/ 9401 h 10000"/>
                    <a:gd name="connsiteX34" fmla="*/ 2271 w 10000"/>
                    <a:gd name="connsiteY34" fmla="*/ 8855 h 10000"/>
                    <a:gd name="connsiteX35" fmla="*/ 3435 w 10000"/>
                    <a:gd name="connsiteY35" fmla="*/ 8855 h 10000"/>
                    <a:gd name="connsiteX36" fmla="*/ 3655 w 10000"/>
                    <a:gd name="connsiteY36" fmla="*/ 9401 h 10000"/>
                    <a:gd name="connsiteX0" fmla="*/ 9501 w 10000"/>
                    <a:gd name="connsiteY0" fmla="*/ 5628 h 10084"/>
                    <a:gd name="connsiteX1" fmla="*/ 500 w 10000"/>
                    <a:gd name="connsiteY1" fmla="*/ 5628 h 10084"/>
                    <a:gd name="connsiteX2" fmla="*/ 1398 w 10000"/>
                    <a:gd name="connsiteY2" fmla="*/ 7854 h 10084"/>
                    <a:gd name="connsiteX3" fmla="*/ 8602 w 10000"/>
                    <a:gd name="connsiteY3" fmla="*/ 7854 h 10084"/>
                    <a:gd name="connsiteX4" fmla="*/ 9501 w 10000"/>
                    <a:gd name="connsiteY4" fmla="*/ 5628 h 10084"/>
                    <a:gd name="connsiteX5" fmla="*/ 5569 w 10000"/>
                    <a:gd name="connsiteY5" fmla="*/ 1229 h 10084"/>
                    <a:gd name="connsiteX6" fmla="*/ 5569 w 10000"/>
                    <a:gd name="connsiteY6" fmla="*/ 1229 h 10084"/>
                    <a:gd name="connsiteX7" fmla="*/ 4404 w 10000"/>
                    <a:gd name="connsiteY7" fmla="*/ 1229 h 10084"/>
                    <a:gd name="connsiteX8" fmla="*/ 4404 w 10000"/>
                    <a:gd name="connsiteY8" fmla="*/ 84 h 10084"/>
                    <a:gd name="connsiteX9" fmla="*/ 5569 w 10000"/>
                    <a:gd name="connsiteY9" fmla="*/ 84 h 10084"/>
                    <a:gd name="connsiteX10" fmla="*/ 5813 w 10000"/>
                    <a:gd name="connsiteY10" fmla="*/ 570 h 10084"/>
                    <a:gd name="connsiteX11" fmla="*/ 5569 w 10000"/>
                    <a:gd name="connsiteY11" fmla="*/ 1229 h 10084"/>
                    <a:gd name="connsiteX12" fmla="*/ 7780 w 10000"/>
                    <a:gd name="connsiteY12" fmla="*/ 1229 h 10084"/>
                    <a:gd name="connsiteX13" fmla="*/ 7780 w 10000"/>
                    <a:gd name="connsiteY13" fmla="*/ 1229 h 10084"/>
                    <a:gd name="connsiteX14" fmla="*/ 6590 w 10000"/>
                    <a:gd name="connsiteY14" fmla="*/ 1229 h 10084"/>
                    <a:gd name="connsiteX15" fmla="*/ 6396 w 10000"/>
                    <a:gd name="connsiteY15" fmla="*/ 570 h 10084"/>
                    <a:gd name="connsiteX16" fmla="*/ 6590 w 10000"/>
                    <a:gd name="connsiteY16" fmla="*/ 84 h 10084"/>
                    <a:gd name="connsiteX17" fmla="*/ 7780 w 10000"/>
                    <a:gd name="connsiteY17" fmla="*/ 84 h 10084"/>
                    <a:gd name="connsiteX18" fmla="*/ 7996 w 10000"/>
                    <a:gd name="connsiteY18" fmla="*/ 570 h 10084"/>
                    <a:gd name="connsiteX19" fmla="*/ 7780 w 10000"/>
                    <a:gd name="connsiteY19" fmla="*/ 1229 h 10084"/>
                    <a:gd name="connsiteX20" fmla="*/ 7996 w 10000"/>
                    <a:gd name="connsiteY20" fmla="*/ 9485 h 10084"/>
                    <a:gd name="connsiteX21" fmla="*/ 7996 w 10000"/>
                    <a:gd name="connsiteY21" fmla="*/ 9485 h 10084"/>
                    <a:gd name="connsiteX22" fmla="*/ 7780 w 10000"/>
                    <a:gd name="connsiteY22" fmla="*/ 10084 h 10084"/>
                    <a:gd name="connsiteX23" fmla="*/ 6612 w 10000"/>
                    <a:gd name="connsiteY23" fmla="*/ 10084 h 10084"/>
                    <a:gd name="connsiteX24" fmla="*/ 6396 w 10000"/>
                    <a:gd name="connsiteY24" fmla="*/ 9485 h 10084"/>
                    <a:gd name="connsiteX25" fmla="*/ 6612 w 10000"/>
                    <a:gd name="connsiteY25" fmla="*/ 8939 h 10084"/>
                    <a:gd name="connsiteX26" fmla="*/ 7780 w 10000"/>
                    <a:gd name="connsiteY26" fmla="*/ 8939 h 10084"/>
                    <a:gd name="connsiteX27" fmla="*/ 7996 w 10000"/>
                    <a:gd name="connsiteY27" fmla="*/ 9485 h 10084"/>
                    <a:gd name="connsiteX28" fmla="*/ 3655 w 10000"/>
                    <a:gd name="connsiteY28" fmla="*/ 9485 h 10084"/>
                    <a:gd name="connsiteX29" fmla="*/ 3655 w 10000"/>
                    <a:gd name="connsiteY29" fmla="*/ 9485 h 10084"/>
                    <a:gd name="connsiteX30" fmla="*/ 3435 w 10000"/>
                    <a:gd name="connsiteY30" fmla="*/ 10084 h 10084"/>
                    <a:gd name="connsiteX31" fmla="*/ 2271 w 10000"/>
                    <a:gd name="connsiteY31" fmla="*/ 10084 h 10084"/>
                    <a:gd name="connsiteX32" fmla="*/ 2052 w 10000"/>
                    <a:gd name="connsiteY32" fmla="*/ 9485 h 10084"/>
                    <a:gd name="connsiteX33" fmla="*/ 2271 w 10000"/>
                    <a:gd name="connsiteY33" fmla="*/ 8939 h 10084"/>
                    <a:gd name="connsiteX34" fmla="*/ 3435 w 10000"/>
                    <a:gd name="connsiteY34" fmla="*/ 8939 h 10084"/>
                    <a:gd name="connsiteX35" fmla="*/ 3655 w 10000"/>
                    <a:gd name="connsiteY35" fmla="*/ 9485 h 10084"/>
                    <a:gd name="connsiteX0" fmla="*/ 9501 w 10000"/>
                    <a:gd name="connsiteY0" fmla="*/ 5568 h 10024"/>
                    <a:gd name="connsiteX1" fmla="*/ 500 w 10000"/>
                    <a:gd name="connsiteY1" fmla="*/ 5568 h 10024"/>
                    <a:gd name="connsiteX2" fmla="*/ 1398 w 10000"/>
                    <a:gd name="connsiteY2" fmla="*/ 7794 h 10024"/>
                    <a:gd name="connsiteX3" fmla="*/ 8602 w 10000"/>
                    <a:gd name="connsiteY3" fmla="*/ 7794 h 10024"/>
                    <a:gd name="connsiteX4" fmla="*/ 9501 w 10000"/>
                    <a:gd name="connsiteY4" fmla="*/ 5568 h 10024"/>
                    <a:gd name="connsiteX5" fmla="*/ 5569 w 10000"/>
                    <a:gd name="connsiteY5" fmla="*/ 1169 h 10024"/>
                    <a:gd name="connsiteX6" fmla="*/ 5569 w 10000"/>
                    <a:gd name="connsiteY6" fmla="*/ 1169 h 10024"/>
                    <a:gd name="connsiteX7" fmla="*/ 4404 w 10000"/>
                    <a:gd name="connsiteY7" fmla="*/ 1169 h 10024"/>
                    <a:gd name="connsiteX8" fmla="*/ 5569 w 10000"/>
                    <a:gd name="connsiteY8" fmla="*/ 24 h 10024"/>
                    <a:gd name="connsiteX9" fmla="*/ 5813 w 10000"/>
                    <a:gd name="connsiteY9" fmla="*/ 510 h 10024"/>
                    <a:gd name="connsiteX10" fmla="*/ 5569 w 10000"/>
                    <a:gd name="connsiteY10" fmla="*/ 1169 h 10024"/>
                    <a:gd name="connsiteX11" fmla="*/ 7780 w 10000"/>
                    <a:gd name="connsiteY11" fmla="*/ 1169 h 10024"/>
                    <a:gd name="connsiteX12" fmla="*/ 7780 w 10000"/>
                    <a:gd name="connsiteY12" fmla="*/ 1169 h 10024"/>
                    <a:gd name="connsiteX13" fmla="*/ 6590 w 10000"/>
                    <a:gd name="connsiteY13" fmla="*/ 1169 h 10024"/>
                    <a:gd name="connsiteX14" fmla="*/ 6396 w 10000"/>
                    <a:gd name="connsiteY14" fmla="*/ 510 h 10024"/>
                    <a:gd name="connsiteX15" fmla="*/ 6590 w 10000"/>
                    <a:gd name="connsiteY15" fmla="*/ 24 h 10024"/>
                    <a:gd name="connsiteX16" fmla="*/ 7780 w 10000"/>
                    <a:gd name="connsiteY16" fmla="*/ 24 h 10024"/>
                    <a:gd name="connsiteX17" fmla="*/ 7996 w 10000"/>
                    <a:gd name="connsiteY17" fmla="*/ 510 h 10024"/>
                    <a:gd name="connsiteX18" fmla="*/ 7780 w 10000"/>
                    <a:gd name="connsiteY18" fmla="*/ 1169 h 10024"/>
                    <a:gd name="connsiteX19" fmla="*/ 7996 w 10000"/>
                    <a:gd name="connsiteY19" fmla="*/ 9425 h 10024"/>
                    <a:gd name="connsiteX20" fmla="*/ 7996 w 10000"/>
                    <a:gd name="connsiteY20" fmla="*/ 9425 h 10024"/>
                    <a:gd name="connsiteX21" fmla="*/ 7780 w 10000"/>
                    <a:gd name="connsiteY21" fmla="*/ 10024 h 10024"/>
                    <a:gd name="connsiteX22" fmla="*/ 6612 w 10000"/>
                    <a:gd name="connsiteY22" fmla="*/ 10024 h 10024"/>
                    <a:gd name="connsiteX23" fmla="*/ 6396 w 10000"/>
                    <a:gd name="connsiteY23" fmla="*/ 9425 h 10024"/>
                    <a:gd name="connsiteX24" fmla="*/ 6612 w 10000"/>
                    <a:gd name="connsiteY24" fmla="*/ 8879 h 10024"/>
                    <a:gd name="connsiteX25" fmla="*/ 7780 w 10000"/>
                    <a:gd name="connsiteY25" fmla="*/ 8879 h 10024"/>
                    <a:gd name="connsiteX26" fmla="*/ 7996 w 10000"/>
                    <a:gd name="connsiteY26" fmla="*/ 9425 h 10024"/>
                    <a:gd name="connsiteX27" fmla="*/ 3655 w 10000"/>
                    <a:gd name="connsiteY27" fmla="*/ 9425 h 10024"/>
                    <a:gd name="connsiteX28" fmla="*/ 3655 w 10000"/>
                    <a:gd name="connsiteY28" fmla="*/ 9425 h 10024"/>
                    <a:gd name="connsiteX29" fmla="*/ 3435 w 10000"/>
                    <a:gd name="connsiteY29" fmla="*/ 10024 h 10024"/>
                    <a:gd name="connsiteX30" fmla="*/ 2271 w 10000"/>
                    <a:gd name="connsiteY30" fmla="*/ 10024 h 10024"/>
                    <a:gd name="connsiteX31" fmla="*/ 2052 w 10000"/>
                    <a:gd name="connsiteY31" fmla="*/ 9425 h 10024"/>
                    <a:gd name="connsiteX32" fmla="*/ 2271 w 10000"/>
                    <a:gd name="connsiteY32" fmla="*/ 8879 h 10024"/>
                    <a:gd name="connsiteX33" fmla="*/ 3435 w 10000"/>
                    <a:gd name="connsiteY33" fmla="*/ 8879 h 10024"/>
                    <a:gd name="connsiteX34" fmla="*/ 3655 w 10000"/>
                    <a:gd name="connsiteY34" fmla="*/ 9425 h 10024"/>
                    <a:gd name="connsiteX0" fmla="*/ 9501 w 10000"/>
                    <a:gd name="connsiteY0" fmla="*/ 5568 h 10024"/>
                    <a:gd name="connsiteX1" fmla="*/ 500 w 10000"/>
                    <a:gd name="connsiteY1" fmla="*/ 5568 h 10024"/>
                    <a:gd name="connsiteX2" fmla="*/ 1398 w 10000"/>
                    <a:gd name="connsiteY2" fmla="*/ 7794 h 10024"/>
                    <a:gd name="connsiteX3" fmla="*/ 8602 w 10000"/>
                    <a:gd name="connsiteY3" fmla="*/ 7794 h 10024"/>
                    <a:gd name="connsiteX4" fmla="*/ 9501 w 10000"/>
                    <a:gd name="connsiteY4" fmla="*/ 5568 h 10024"/>
                    <a:gd name="connsiteX5" fmla="*/ 5569 w 10000"/>
                    <a:gd name="connsiteY5" fmla="*/ 1169 h 10024"/>
                    <a:gd name="connsiteX6" fmla="*/ 5569 w 10000"/>
                    <a:gd name="connsiteY6" fmla="*/ 1169 h 10024"/>
                    <a:gd name="connsiteX7" fmla="*/ 5569 w 10000"/>
                    <a:gd name="connsiteY7" fmla="*/ 24 h 10024"/>
                    <a:gd name="connsiteX8" fmla="*/ 5813 w 10000"/>
                    <a:gd name="connsiteY8" fmla="*/ 510 h 10024"/>
                    <a:gd name="connsiteX9" fmla="*/ 5569 w 10000"/>
                    <a:gd name="connsiteY9" fmla="*/ 1169 h 10024"/>
                    <a:gd name="connsiteX10" fmla="*/ 7780 w 10000"/>
                    <a:gd name="connsiteY10" fmla="*/ 1169 h 10024"/>
                    <a:gd name="connsiteX11" fmla="*/ 7780 w 10000"/>
                    <a:gd name="connsiteY11" fmla="*/ 1169 h 10024"/>
                    <a:gd name="connsiteX12" fmla="*/ 6590 w 10000"/>
                    <a:gd name="connsiteY12" fmla="*/ 1169 h 10024"/>
                    <a:gd name="connsiteX13" fmla="*/ 6396 w 10000"/>
                    <a:gd name="connsiteY13" fmla="*/ 510 h 10024"/>
                    <a:gd name="connsiteX14" fmla="*/ 6590 w 10000"/>
                    <a:gd name="connsiteY14" fmla="*/ 24 h 10024"/>
                    <a:gd name="connsiteX15" fmla="*/ 7780 w 10000"/>
                    <a:gd name="connsiteY15" fmla="*/ 24 h 10024"/>
                    <a:gd name="connsiteX16" fmla="*/ 7996 w 10000"/>
                    <a:gd name="connsiteY16" fmla="*/ 510 h 10024"/>
                    <a:gd name="connsiteX17" fmla="*/ 7780 w 10000"/>
                    <a:gd name="connsiteY17" fmla="*/ 1169 h 10024"/>
                    <a:gd name="connsiteX18" fmla="*/ 7996 w 10000"/>
                    <a:gd name="connsiteY18" fmla="*/ 9425 h 10024"/>
                    <a:gd name="connsiteX19" fmla="*/ 7996 w 10000"/>
                    <a:gd name="connsiteY19" fmla="*/ 9425 h 10024"/>
                    <a:gd name="connsiteX20" fmla="*/ 7780 w 10000"/>
                    <a:gd name="connsiteY20" fmla="*/ 10024 h 10024"/>
                    <a:gd name="connsiteX21" fmla="*/ 6612 w 10000"/>
                    <a:gd name="connsiteY21" fmla="*/ 10024 h 10024"/>
                    <a:gd name="connsiteX22" fmla="*/ 6396 w 10000"/>
                    <a:gd name="connsiteY22" fmla="*/ 9425 h 10024"/>
                    <a:gd name="connsiteX23" fmla="*/ 6612 w 10000"/>
                    <a:gd name="connsiteY23" fmla="*/ 8879 h 10024"/>
                    <a:gd name="connsiteX24" fmla="*/ 7780 w 10000"/>
                    <a:gd name="connsiteY24" fmla="*/ 8879 h 10024"/>
                    <a:gd name="connsiteX25" fmla="*/ 7996 w 10000"/>
                    <a:gd name="connsiteY25" fmla="*/ 9425 h 10024"/>
                    <a:gd name="connsiteX26" fmla="*/ 3655 w 10000"/>
                    <a:gd name="connsiteY26" fmla="*/ 9425 h 10024"/>
                    <a:gd name="connsiteX27" fmla="*/ 3655 w 10000"/>
                    <a:gd name="connsiteY27" fmla="*/ 9425 h 10024"/>
                    <a:gd name="connsiteX28" fmla="*/ 3435 w 10000"/>
                    <a:gd name="connsiteY28" fmla="*/ 10024 h 10024"/>
                    <a:gd name="connsiteX29" fmla="*/ 2271 w 10000"/>
                    <a:gd name="connsiteY29" fmla="*/ 10024 h 10024"/>
                    <a:gd name="connsiteX30" fmla="*/ 2052 w 10000"/>
                    <a:gd name="connsiteY30" fmla="*/ 9425 h 10024"/>
                    <a:gd name="connsiteX31" fmla="*/ 2271 w 10000"/>
                    <a:gd name="connsiteY31" fmla="*/ 8879 h 10024"/>
                    <a:gd name="connsiteX32" fmla="*/ 3435 w 10000"/>
                    <a:gd name="connsiteY32" fmla="*/ 8879 h 10024"/>
                    <a:gd name="connsiteX33" fmla="*/ 3655 w 10000"/>
                    <a:gd name="connsiteY33" fmla="*/ 9425 h 10024"/>
                    <a:gd name="connsiteX0" fmla="*/ 9501 w 10000"/>
                    <a:gd name="connsiteY0" fmla="*/ 5568 h 10024"/>
                    <a:gd name="connsiteX1" fmla="*/ 500 w 10000"/>
                    <a:gd name="connsiteY1" fmla="*/ 5568 h 10024"/>
                    <a:gd name="connsiteX2" fmla="*/ 1398 w 10000"/>
                    <a:gd name="connsiteY2" fmla="*/ 7794 h 10024"/>
                    <a:gd name="connsiteX3" fmla="*/ 8602 w 10000"/>
                    <a:gd name="connsiteY3" fmla="*/ 7794 h 10024"/>
                    <a:gd name="connsiteX4" fmla="*/ 9501 w 10000"/>
                    <a:gd name="connsiteY4" fmla="*/ 5568 h 10024"/>
                    <a:gd name="connsiteX5" fmla="*/ 5813 w 10000"/>
                    <a:gd name="connsiteY5" fmla="*/ 510 h 10024"/>
                    <a:gd name="connsiteX6" fmla="*/ 5569 w 10000"/>
                    <a:gd name="connsiteY6" fmla="*/ 1169 h 10024"/>
                    <a:gd name="connsiteX7" fmla="*/ 5569 w 10000"/>
                    <a:gd name="connsiteY7" fmla="*/ 24 h 10024"/>
                    <a:gd name="connsiteX8" fmla="*/ 5813 w 10000"/>
                    <a:gd name="connsiteY8" fmla="*/ 510 h 10024"/>
                    <a:gd name="connsiteX9" fmla="*/ 7780 w 10000"/>
                    <a:gd name="connsiteY9" fmla="*/ 1169 h 10024"/>
                    <a:gd name="connsiteX10" fmla="*/ 7780 w 10000"/>
                    <a:gd name="connsiteY10" fmla="*/ 1169 h 10024"/>
                    <a:gd name="connsiteX11" fmla="*/ 6590 w 10000"/>
                    <a:gd name="connsiteY11" fmla="*/ 1169 h 10024"/>
                    <a:gd name="connsiteX12" fmla="*/ 6396 w 10000"/>
                    <a:gd name="connsiteY12" fmla="*/ 510 h 10024"/>
                    <a:gd name="connsiteX13" fmla="*/ 6590 w 10000"/>
                    <a:gd name="connsiteY13" fmla="*/ 24 h 10024"/>
                    <a:gd name="connsiteX14" fmla="*/ 7780 w 10000"/>
                    <a:gd name="connsiteY14" fmla="*/ 24 h 10024"/>
                    <a:gd name="connsiteX15" fmla="*/ 7996 w 10000"/>
                    <a:gd name="connsiteY15" fmla="*/ 510 h 10024"/>
                    <a:gd name="connsiteX16" fmla="*/ 7780 w 10000"/>
                    <a:gd name="connsiteY16" fmla="*/ 1169 h 10024"/>
                    <a:gd name="connsiteX17" fmla="*/ 7996 w 10000"/>
                    <a:gd name="connsiteY17" fmla="*/ 9425 h 10024"/>
                    <a:gd name="connsiteX18" fmla="*/ 7996 w 10000"/>
                    <a:gd name="connsiteY18" fmla="*/ 9425 h 10024"/>
                    <a:gd name="connsiteX19" fmla="*/ 7780 w 10000"/>
                    <a:gd name="connsiteY19" fmla="*/ 10024 h 10024"/>
                    <a:gd name="connsiteX20" fmla="*/ 6612 w 10000"/>
                    <a:gd name="connsiteY20" fmla="*/ 10024 h 10024"/>
                    <a:gd name="connsiteX21" fmla="*/ 6396 w 10000"/>
                    <a:gd name="connsiteY21" fmla="*/ 9425 h 10024"/>
                    <a:gd name="connsiteX22" fmla="*/ 6612 w 10000"/>
                    <a:gd name="connsiteY22" fmla="*/ 8879 h 10024"/>
                    <a:gd name="connsiteX23" fmla="*/ 7780 w 10000"/>
                    <a:gd name="connsiteY23" fmla="*/ 8879 h 10024"/>
                    <a:gd name="connsiteX24" fmla="*/ 7996 w 10000"/>
                    <a:gd name="connsiteY24" fmla="*/ 9425 h 10024"/>
                    <a:gd name="connsiteX25" fmla="*/ 3655 w 10000"/>
                    <a:gd name="connsiteY25" fmla="*/ 9425 h 10024"/>
                    <a:gd name="connsiteX26" fmla="*/ 3655 w 10000"/>
                    <a:gd name="connsiteY26" fmla="*/ 9425 h 10024"/>
                    <a:gd name="connsiteX27" fmla="*/ 3435 w 10000"/>
                    <a:gd name="connsiteY27" fmla="*/ 10024 h 10024"/>
                    <a:gd name="connsiteX28" fmla="*/ 2271 w 10000"/>
                    <a:gd name="connsiteY28" fmla="*/ 10024 h 10024"/>
                    <a:gd name="connsiteX29" fmla="*/ 2052 w 10000"/>
                    <a:gd name="connsiteY29" fmla="*/ 9425 h 10024"/>
                    <a:gd name="connsiteX30" fmla="*/ 2271 w 10000"/>
                    <a:gd name="connsiteY30" fmla="*/ 8879 h 10024"/>
                    <a:gd name="connsiteX31" fmla="*/ 3435 w 10000"/>
                    <a:gd name="connsiteY31" fmla="*/ 8879 h 10024"/>
                    <a:gd name="connsiteX32" fmla="*/ 3655 w 10000"/>
                    <a:gd name="connsiteY32" fmla="*/ 9425 h 10024"/>
                    <a:gd name="connsiteX0" fmla="*/ 9501 w 10000"/>
                    <a:gd name="connsiteY0" fmla="*/ 5544 h 10000"/>
                    <a:gd name="connsiteX1" fmla="*/ 500 w 10000"/>
                    <a:gd name="connsiteY1" fmla="*/ 5544 h 10000"/>
                    <a:gd name="connsiteX2" fmla="*/ 1398 w 10000"/>
                    <a:gd name="connsiteY2" fmla="*/ 7770 h 10000"/>
                    <a:gd name="connsiteX3" fmla="*/ 8602 w 10000"/>
                    <a:gd name="connsiteY3" fmla="*/ 7770 h 10000"/>
                    <a:gd name="connsiteX4" fmla="*/ 9501 w 10000"/>
                    <a:gd name="connsiteY4" fmla="*/ 5544 h 10000"/>
                    <a:gd name="connsiteX5" fmla="*/ 5569 w 10000"/>
                    <a:gd name="connsiteY5" fmla="*/ 0 h 10000"/>
                    <a:gd name="connsiteX6" fmla="*/ 5569 w 10000"/>
                    <a:gd name="connsiteY6" fmla="*/ 1145 h 10000"/>
                    <a:gd name="connsiteX7" fmla="*/ 5569 w 10000"/>
                    <a:gd name="connsiteY7" fmla="*/ 0 h 10000"/>
                    <a:gd name="connsiteX8" fmla="*/ 7780 w 10000"/>
                    <a:gd name="connsiteY8" fmla="*/ 1145 h 10000"/>
                    <a:gd name="connsiteX9" fmla="*/ 7780 w 10000"/>
                    <a:gd name="connsiteY9" fmla="*/ 1145 h 10000"/>
                    <a:gd name="connsiteX10" fmla="*/ 6590 w 10000"/>
                    <a:gd name="connsiteY10" fmla="*/ 1145 h 10000"/>
                    <a:gd name="connsiteX11" fmla="*/ 6396 w 10000"/>
                    <a:gd name="connsiteY11" fmla="*/ 486 h 10000"/>
                    <a:gd name="connsiteX12" fmla="*/ 6590 w 10000"/>
                    <a:gd name="connsiteY12" fmla="*/ 0 h 10000"/>
                    <a:gd name="connsiteX13" fmla="*/ 7780 w 10000"/>
                    <a:gd name="connsiteY13" fmla="*/ 0 h 10000"/>
                    <a:gd name="connsiteX14" fmla="*/ 7996 w 10000"/>
                    <a:gd name="connsiteY14" fmla="*/ 486 h 10000"/>
                    <a:gd name="connsiteX15" fmla="*/ 7780 w 10000"/>
                    <a:gd name="connsiteY15" fmla="*/ 1145 h 10000"/>
                    <a:gd name="connsiteX16" fmla="*/ 7996 w 10000"/>
                    <a:gd name="connsiteY16" fmla="*/ 9401 h 10000"/>
                    <a:gd name="connsiteX17" fmla="*/ 7996 w 10000"/>
                    <a:gd name="connsiteY17" fmla="*/ 9401 h 10000"/>
                    <a:gd name="connsiteX18" fmla="*/ 7780 w 10000"/>
                    <a:gd name="connsiteY18" fmla="*/ 10000 h 10000"/>
                    <a:gd name="connsiteX19" fmla="*/ 6612 w 10000"/>
                    <a:gd name="connsiteY19" fmla="*/ 10000 h 10000"/>
                    <a:gd name="connsiteX20" fmla="*/ 6396 w 10000"/>
                    <a:gd name="connsiteY20" fmla="*/ 9401 h 10000"/>
                    <a:gd name="connsiteX21" fmla="*/ 6612 w 10000"/>
                    <a:gd name="connsiteY21" fmla="*/ 8855 h 10000"/>
                    <a:gd name="connsiteX22" fmla="*/ 7780 w 10000"/>
                    <a:gd name="connsiteY22" fmla="*/ 8855 h 10000"/>
                    <a:gd name="connsiteX23" fmla="*/ 7996 w 10000"/>
                    <a:gd name="connsiteY23" fmla="*/ 9401 h 10000"/>
                    <a:gd name="connsiteX24" fmla="*/ 3655 w 10000"/>
                    <a:gd name="connsiteY24" fmla="*/ 9401 h 10000"/>
                    <a:gd name="connsiteX25" fmla="*/ 3655 w 10000"/>
                    <a:gd name="connsiteY25" fmla="*/ 9401 h 10000"/>
                    <a:gd name="connsiteX26" fmla="*/ 3435 w 10000"/>
                    <a:gd name="connsiteY26" fmla="*/ 10000 h 10000"/>
                    <a:gd name="connsiteX27" fmla="*/ 2271 w 10000"/>
                    <a:gd name="connsiteY27" fmla="*/ 10000 h 10000"/>
                    <a:gd name="connsiteX28" fmla="*/ 2052 w 10000"/>
                    <a:gd name="connsiteY28" fmla="*/ 9401 h 10000"/>
                    <a:gd name="connsiteX29" fmla="*/ 2271 w 10000"/>
                    <a:gd name="connsiteY29" fmla="*/ 8855 h 10000"/>
                    <a:gd name="connsiteX30" fmla="*/ 3435 w 10000"/>
                    <a:gd name="connsiteY30" fmla="*/ 8855 h 10000"/>
                    <a:gd name="connsiteX31" fmla="*/ 3655 w 10000"/>
                    <a:gd name="connsiteY31" fmla="*/ 9401 h 10000"/>
                    <a:gd name="connsiteX0" fmla="*/ 9501 w 10000"/>
                    <a:gd name="connsiteY0" fmla="*/ 5544 h 10000"/>
                    <a:gd name="connsiteX1" fmla="*/ 500 w 10000"/>
                    <a:gd name="connsiteY1" fmla="*/ 5544 h 10000"/>
                    <a:gd name="connsiteX2" fmla="*/ 1398 w 10000"/>
                    <a:gd name="connsiteY2" fmla="*/ 7770 h 10000"/>
                    <a:gd name="connsiteX3" fmla="*/ 8602 w 10000"/>
                    <a:gd name="connsiteY3" fmla="*/ 7770 h 10000"/>
                    <a:gd name="connsiteX4" fmla="*/ 9501 w 10000"/>
                    <a:gd name="connsiteY4" fmla="*/ 5544 h 10000"/>
                    <a:gd name="connsiteX5" fmla="*/ 7780 w 10000"/>
                    <a:gd name="connsiteY5" fmla="*/ 1145 h 10000"/>
                    <a:gd name="connsiteX6" fmla="*/ 7780 w 10000"/>
                    <a:gd name="connsiteY6" fmla="*/ 1145 h 10000"/>
                    <a:gd name="connsiteX7" fmla="*/ 6590 w 10000"/>
                    <a:gd name="connsiteY7" fmla="*/ 1145 h 10000"/>
                    <a:gd name="connsiteX8" fmla="*/ 6396 w 10000"/>
                    <a:gd name="connsiteY8" fmla="*/ 486 h 10000"/>
                    <a:gd name="connsiteX9" fmla="*/ 6590 w 10000"/>
                    <a:gd name="connsiteY9" fmla="*/ 0 h 10000"/>
                    <a:gd name="connsiteX10" fmla="*/ 7780 w 10000"/>
                    <a:gd name="connsiteY10" fmla="*/ 0 h 10000"/>
                    <a:gd name="connsiteX11" fmla="*/ 7996 w 10000"/>
                    <a:gd name="connsiteY11" fmla="*/ 486 h 10000"/>
                    <a:gd name="connsiteX12" fmla="*/ 7780 w 10000"/>
                    <a:gd name="connsiteY12" fmla="*/ 1145 h 10000"/>
                    <a:gd name="connsiteX13" fmla="*/ 7996 w 10000"/>
                    <a:gd name="connsiteY13" fmla="*/ 9401 h 10000"/>
                    <a:gd name="connsiteX14" fmla="*/ 7996 w 10000"/>
                    <a:gd name="connsiteY14" fmla="*/ 9401 h 10000"/>
                    <a:gd name="connsiteX15" fmla="*/ 7780 w 10000"/>
                    <a:gd name="connsiteY15" fmla="*/ 10000 h 10000"/>
                    <a:gd name="connsiteX16" fmla="*/ 6612 w 10000"/>
                    <a:gd name="connsiteY16" fmla="*/ 10000 h 10000"/>
                    <a:gd name="connsiteX17" fmla="*/ 6396 w 10000"/>
                    <a:gd name="connsiteY17" fmla="*/ 9401 h 10000"/>
                    <a:gd name="connsiteX18" fmla="*/ 6612 w 10000"/>
                    <a:gd name="connsiteY18" fmla="*/ 8855 h 10000"/>
                    <a:gd name="connsiteX19" fmla="*/ 7780 w 10000"/>
                    <a:gd name="connsiteY19" fmla="*/ 8855 h 10000"/>
                    <a:gd name="connsiteX20" fmla="*/ 7996 w 10000"/>
                    <a:gd name="connsiteY20" fmla="*/ 9401 h 10000"/>
                    <a:gd name="connsiteX21" fmla="*/ 3655 w 10000"/>
                    <a:gd name="connsiteY21" fmla="*/ 9401 h 10000"/>
                    <a:gd name="connsiteX22" fmla="*/ 3655 w 10000"/>
                    <a:gd name="connsiteY22" fmla="*/ 9401 h 10000"/>
                    <a:gd name="connsiteX23" fmla="*/ 3435 w 10000"/>
                    <a:gd name="connsiteY23" fmla="*/ 10000 h 10000"/>
                    <a:gd name="connsiteX24" fmla="*/ 2271 w 10000"/>
                    <a:gd name="connsiteY24" fmla="*/ 10000 h 10000"/>
                    <a:gd name="connsiteX25" fmla="*/ 2052 w 10000"/>
                    <a:gd name="connsiteY25" fmla="*/ 9401 h 10000"/>
                    <a:gd name="connsiteX26" fmla="*/ 2271 w 10000"/>
                    <a:gd name="connsiteY26" fmla="*/ 8855 h 10000"/>
                    <a:gd name="connsiteX27" fmla="*/ 3435 w 10000"/>
                    <a:gd name="connsiteY27" fmla="*/ 8855 h 10000"/>
                    <a:gd name="connsiteX28" fmla="*/ 3655 w 10000"/>
                    <a:gd name="connsiteY28" fmla="*/ 9401 h 10000"/>
                    <a:gd name="connsiteX0" fmla="*/ 9501 w 10000"/>
                    <a:gd name="connsiteY0" fmla="*/ 5544 h 10000"/>
                    <a:gd name="connsiteX1" fmla="*/ 500 w 10000"/>
                    <a:gd name="connsiteY1" fmla="*/ 5544 h 10000"/>
                    <a:gd name="connsiteX2" fmla="*/ 1398 w 10000"/>
                    <a:gd name="connsiteY2" fmla="*/ 7770 h 10000"/>
                    <a:gd name="connsiteX3" fmla="*/ 8602 w 10000"/>
                    <a:gd name="connsiteY3" fmla="*/ 7770 h 10000"/>
                    <a:gd name="connsiteX4" fmla="*/ 9501 w 10000"/>
                    <a:gd name="connsiteY4" fmla="*/ 5544 h 10000"/>
                    <a:gd name="connsiteX5" fmla="*/ 7780 w 10000"/>
                    <a:gd name="connsiteY5" fmla="*/ 1145 h 10000"/>
                    <a:gd name="connsiteX6" fmla="*/ 7780 w 10000"/>
                    <a:gd name="connsiteY6" fmla="*/ 1145 h 10000"/>
                    <a:gd name="connsiteX7" fmla="*/ 6590 w 10000"/>
                    <a:gd name="connsiteY7" fmla="*/ 1145 h 10000"/>
                    <a:gd name="connsiteX8" fmla="*/ 6396 w 10000"/>
                    <a:gd name="connsiteY8" fmla="*/ 486 h 10000"/>
                    <a:gd name="connsiteX9" fmla="*/ 7780 w 10000"/>
                    <a:gd name="connsiteY9" fmla="*/ 0 h 10000"/>
                    <a:gd name="connsiteX10" fmla="*/ 7996 w 10000"/>
                    <a:gd name="connsiteY10" fmla="*/ 486 h 10000"/>
                    <a:gd name="connsiteX11" fmla="*/ 7780 w 10000"/>
                    <a:gd name="connsiteY11" fmla="*/ 1145 h 10000"/>
                    <a:gd name="connsiteX12" fmla="*/ 7996 w 10000"/>
                    <a:gd name="connsiteY12" fmla="*/ 9401 h 10000"/>
                    <a:gd name="connsiteX13" fmla="*/ 7996 w 10000"/>
                    <a:gd name="connsiteY13" fmla="*/ 9401 h 10000"/>
                    <a:gd name="connsiteX14" fmla="*/ 7780 w 10000"/>
                    <a:gd name="connsiteY14" fmla="*/ 10000 h 10000"/>
                    <a:gd name="connsiteX15" fmla="*/ 6612 w 10000"/>
                    <a:gd name="connsiteY15" fmla="*/ 10000 h 10000"/>
                    <a:gd name="connsiteX16" fmla="*/ 6396 w 10000"/>
                    <a:gd name="connsiteY16" fmla="*/ 9401 h 10000"/>
                    <a:gd name="connsiteX17" fmla="*/ 6612 w 10000"/>
                    <a:gd name="connsiteY17" fmla="*/ 8855 h 10000"/>
                    <a:gd name="connsiteX18" fmla="*/ 7780 w 10000"/>
                    <a:gd name="connsiteY18" fmla="*/ 8855 h 10000"/>
                    <a:gd name="connsiteX19" fmla="*/ 7996 w 10000"/>
                    <a:gd name="connsiteY19" fmla="*/ 9401 h 10000"/>
                    <a:gd name="connsiteX20" fmla="*/ 3655 w 10000"/>
                    <a:gd name="connsiteY20" fmla="*/ 9401 h 10000"/>
                    <a:gd name="connsiteX21" fmla="*/ 3655 w 10000"/>
                    <a:gd name="connsiteY21" fmla="*/ 9401 h 10000"/>
                    <a:gd name="connsiteX22" fmla="*/ 3435 w 10000"/>
                    <a:gd name="connsiteY22" fmla="*/ 10000 h 10000"/>
                    <a:gd name="connsiteX23" fmla="*/ 2271 w 10000"/>
                    <a:gd name="connsiteY23" fmla="*/ 10000 h 10000"/>
                    <a:gd name="connsiteX24" fmla="*/ 2052 w 10000"/>
                    <a:gd name="connsiteY24" fmla="*/ 9401 h 10000"/>
                    <a:gd name="connsiteX25" fmla="*/ 2271 w 10000"/>
                    <a:gd name="connsiteY25" fmla="*/ 8855 h 10000"/>
                    <a:gd name="connsiteX26" fmla="*/ 3435 w 10000"/>
                    <a:gd name="connsiteY26" fmla="*/ 8855 h 10000"/>
                    <a:gd name="connsiteX27" fmla="*/ 3655 w 10000"/>
                    <a:gd name="connsiteY27" fmla="*/ 9401 h 10000"/>
                    <a:gd name="connsiteX0" fmla="*/ 6396 w 10000"/>
                    <a:gd name="connsiteY0" fmla="*/ 486 h 10000"/>
                    <a:gd name="connsiteX1" fmla="*/ 7780 w 10000"/>
                    <a:gd name="connsiteY1" fmla="*/ 0 h 10000"/>
                    <a:gd name="connsiteX2" fmla="*/ 7996 w 10000"/>
                    <a:gd name="connsiteY2" fmla="*/ 486 h 10000"/>
                    <a:gd name="connsiteX3" fmla="*/ 7780 w 10000"/>
                    <a:gd name="connsiteY3" fmla="*/ 1145 h 10000"/>
                    <a:gd name="connsiteX4" fmla="*/ 7996 w 10000"/>
                    <a:gd name="connsiteY4" fmla="*/ 9401 h 10000"/>
                    <a:gd name="connsiteX5" fmla="*/ 7996 w 10000"/>
                    <a:gd name="connsiteY5" fmla="*/ 9401 h 10000"/>
                    <a:gd name="connsiteX6" fmla="*/ 7780 w 10000"/>
                    <a:gd name="connsiteY6" fmla="*/ 10000 h 10000"/>
                    <a:gd name="connsiteX7" fmla="*/ 6612 w 10000"/>
                    <a:gd name="connsiteY7" fmla="*/ 10000 h 10000"/>
                    <a:gd name="connsiteX8" fmla="*/ 6396 w 10000"/>
                    <a:gd name="connsiteY8" fmla="*/ 9401 h 10000"/>
                    <a:gd name="connsiteX9" fmla="*/ 6612 w 10000"/>
                    <a:gd name="connsiteY9" fmla="*/ 8855 h 10000"/>
                    <a:gd name="connsiteX10" fmla="*/ 7780 w 10000"/>
                    <a:gd name="connsiteY10" fmla="*/ 8855 h 10000"/>
                    <a:gd name="connsiteX11" fmla="*/ 7996 w 10000"/>
                    <a:gd name="connsiteY11" fmla="*/ 9401 h 10000"/>
                    <a:gd name="connsiteX12" fmla="*/ 3655 w 10000"/>
                    <a:gd name="connsiteY12" fmla="*/ 9401 h 10000"/>
                    <a:gd name="connsiteX13" fmla="*/ 3655 w 10000"/>
                    <a:gd name="connsiteY13" fmla="*/ 9401 h 10000"/>
                    <a:gd name="connsiteX14" fmla="*/ 3435 w 10000"/>
                    <a:gd name="connsiteY14" fmla="*/ 10000 h 10000"/>
                    <a:gd name="connsiteX15" fmla="*/ 2271 w 10000"/>
                    <a:gd name="connsiteY15" fmla="*/ 10000 h 10000"/>
                    <a:gd name="connsiteX16" fmla="*/ 2052 w 10000"/>
                    <a:gd name="connsiteY16" fmla="*/ 9401 h 10000"/>
                    <a:gd name="connsiteX17" fmla="*/ 2271 w 10000"/>
                    <a:gd name="connsiteY17" fmla="*/ 8855 h 10000"/>
                    <a:gd name="connsiteX18" fmla="*/ 3435 w 10000"/>
                    <a:gd name="connsiteY18" fmla="*/ 8855 h 10000"/>
                    <a:gd name="connsiteX19" fmla="*/ 3655 w 10000"/>
                    <a:gd name="connsiteY19" fmla="*/ 9401 h 10000"/>
                    <a:gd name="connsiteX20" fmla="*/ 500 w 10000"/>
                    <a:gd name="connsiteY20" fmla="*/ 5544 h 10000"/>
                    <a:gd name="connsiteX21" fmla="*/ 1398 w 10000"/>
                    <a:gd name="connsiteY21" fmla="*/ 7770 h 10000"/>
                    <a:gd name="connsiteX22" fmla="*/ 8602 w 10000"/>
                    <a:gd name="connsiteY22" fmla="*/ 7770 h 10000"/>
                    <a:gd name="connsiteX23" fmla="*/ 9501 w 10000"/>
                    <a:gd name="connsiteY23" fmla="*/ 5544 h 10000"/>
                    <a:gd name="connsiteX24" fmla="*/ 7780 w 10000"/>
                    <a:gd name="connsiteY24" fmla="*/ 1145 h 10000"/>
                    <a:gd name="connsiteX25" fmla="*/ 7780 w 10000"/>
                    <a:gd name="connsiteY25" fmla="*/ 1145 h 10000"/>
                    <a:gd name="connsiteX26" fmla="*/ 6590 w 10000"/>
                    <a:gd name="connsiteY26" fmla="*/ 1145 h 10000"/>
                    <a:gd name="connsiteX27" fmla="*/ 7162 w 10000"/>
                    <a:gd name="connsiteY27" fmla="*/ 2176 h 10000"/>
                    <a:gd name="connsiteX0" fmla="*/ 6396 w 10000"/>
                    <a:gd name="connsiteY0" fmla="*/ 486 h 10000"/>
                    <a:gd name="connsiteX1" fmla="*/ 7780 w 10000"/>
                    <a:gd name="connsiteY1" fmla="*/ 0 h 10000"/>
                    <a:gd name="connsiteX2" fmla="*/ 7996 w 10000"/>
                    <a:gd name="connsiteY2" fmla="*/ 486 h 10000"/>
                    <a:gd name="connsiteX3" fmla="*/ 7780 w 10000"/>
                    <a:gd name="connsiteY3" fmla="*/ 1145 h 10000"/>
                    <a:gd name="connsiteX4" fmla="*/ 6396 w 10000"/>
                    <a:gd name="connsiteY4" fmla="*/ 486 h 10000"/>
                    <a:gd name="connsiteX5" fmla="*/ 7996 w 10000"/>
                    <a:gd name="connsiteY5" fmla="*/ 9401 h 10000"/>
                    <a:gd name="connsiteX6" fmla="*/ 7996 w 10000"/>
                    <a:gd name="connsiteY6" fmla="*/ 9401 h 10000"/>
                    <a:gd name="connsiteX7" fmla="*/ 7780 w 10000"/>
                    <a:gd name="connsiteY7" fmla="*/ 10000 h 10000"/>
                    <a:gd name="connsiteX8" fmla="*/ 6612 w 10000"/>
                    <a:gd name="connsiteY8" fmla="*/ 10000 h 10000"/>
                    <a:gd name="connsiteX9" fmla="*/ 6396 w 10000"/>
                    <a:gd name="connsiteY9" fmla="*/ 9401 h 10000"/>
                    <a:gd name="connsiteX10" fmla="*/ 6612 w 10000"/>
                    <a:gd name="connsiteY10" fmla="*/ 8855 h 10000"/>
                    <a:gd name="connsiteX11" fmla="*/ 7780 w 10000"/>
                    <a:gd name="connsiteY11" fmla="*/ 8855 h 10000"/>
                    <a:gd name="connsiteX12" fmla="*/ 7996 w 10000"/>
                    <a:gd name="connsiteY12" fmla="*/ 9401 h 10000"/>
                    <a:gd name="connsiteX13" fmla="*/ 3655 w 10000"/>
                    <a:gd name="connsiteY13" fmla="*/ 9401 h 10000"/>
                    <a:gd name="connsiteX14" fmla="*/ 3655 w 10000"/>
                    <a:gd name="connsiteY14" fmla="*/ 9401 h 10000"/>
                    <a:gd name="connsiteX15" fmla="*/ 3435 w 10000"/>
                    <a:gd name="connsiteY15" fmla="*/ 10000 h 10000"/>
                    <a:gd name="connsiteX16" fmla="*/ 2271 w 10000"/>
                    <a:gd name="connsiteY16" fmla="*/ 10000 h 10000"/>
                    <a:gd name="connsiteX17" fmla="*/ 2052 w 10000"/>
                    <a:gd name="connsiteY17" fmla="*/ 9401 h 10000"/>
                    <a:gd name="connsiteX18" fmla="*/ 2271 w 10000"/>
                    <a:gd name="connsiteY18" fmla="*/ 8855 h 10000"/>
                    <a:gd name="connsiteX19" fmla="*/ 3435 w 10000"/>
                    <a:gd name="connsiteY19" fmla="*/ 8855 h 10000"/>
                    <a:gd name="connsiteX20" fmla="*/ 3655 w 10000"/>
                    <a:gd name="connsiteY20" fmla="*/ 9401 h 10000"/>
                    <a:gd name="connsiteX21" fmla="*/ 500 w 10000"/>
                    <a:gd name="connsiteY21" fmla="*/ 5544 h 10000"/>
                    <a:gd name="connsiteX22" fmla="*/ 1398 w 10000"/>
                    <a:gd name="connsiteY22" fmla="*/ 7770 h 10000"/>
                    <a:gd name="connsiteX23" fmla="*/ 8602 w 10000"/>
                    <a:gd name="connsiteY23" fmla="*/ 7770 h 10000"/>
                    <a:gd name="connsiteX24" fmla="*/ 9501 w 10000"/>
                    <a:gd name="connsiteY24" fmla="*/ 5544 h 10000"/>
                    <a:gd name="connsiteX25" fmla="*/ 3655 w 10000"/>
                    <a:gd name="connsiteY25" fmla="*/ 9401 h 10000"/>
                    <a:gd name="connsiteX26" fmla="*/ 7780 w 10000"/>
                    <a:gd name="connsiteY26" fmla="*/ 1145 h 10000"/>
                    <a:gd name="connsiteX27" fmla="*/ 7780 w 10000"/>
                    <a:gd name="connsiteY27" fmla="*/ 1145 h 10000"/>
                    <a:gd name="connsiteX28" fmla="*/ 7162 w 10000"/>
                    <a:gd name="connsiteY28" fmla="*/ 2176 h 10000"/>
                    <a:gd name="connsiteX0" fmla="*/ 7780 w 10000"/>
                    <a:gd name="connsiteY0" fmla="*/ 1145 h 10000"/>
                    <a:gd name="connsiteX1" fmla="*/ 7780 w 10000"/>
                    <a:gd name="connsiteY1" fmla="*/ 0 h 10000"/>
                    <a:gd name="connsiteX2" fmla="*/ 7996 w 10000"/>
                    <a:gd name="connsiteY2" fmla="*/ 486 h 10000"/>
                    <a:gd name="connsiteX3" fmla="*/ 7780 w 10000"/>
                    <a:gd name="connsiteY3" fmla="*/ 1145 h 10000"/>
                    <a:gd name="connsiteX4" fmla="*/ 7996 w 10000"/>
                    <a:gd name="connsiteY4" fmla="*/ 9401 h 10000"/>
                    <a:gd name="connsiteX5" fmla="*/ 7996 w 10000"/>
                    <a:gd name="connsiteY5" fmla="*/ 9401 h 10000"/>
                    <a:gd name="connsiteX6" fmla="*/ 7780 w 10000"/>
                    <a:gd name="connsiteY6" fmla="*/ 10000 h 10000"/>
                    <a:gd name="connsiteX7" fmla="*/ 6612 w 10000"/>
                    <a:gd name="connsiteY7" fmla="*/ 10000 h 10000"/>
                    <a:gd name="connsiteX8" fmla="*/ 6396 w 10000"/>
                    <a:gd name="connsiteY8" fmla="*/ 9401 h 10000"/>
                    <a:gd name="connsiteX9" fmla="*/ 6612 w 10000"/>
                    <a:gd name="connsiteY9" fmla="*/ 8855 h 10000"/>
                    <a:gd name="connsiteX10" fmla="*/ 7780 w 10000"/>
                    <a:gd name="connsiteY10" fmla="*/ 8855 h 10000"/>
                    <a:gd name="connsiteX11" fmla="*/ 7996 w 10000"/>
                    <a:gd name="connsiteY11" fmla="*/ 9401 h 10000"/>
                    <a:gd name="connsiteX12" fmla="*/ 3655 w 10000"/>
                    <a:gd name="connsiteY12" fmla="*/ 9401 h 10000"/>
                    <a:gd name="connsiteX13" fmla="*/ 3655 w 10000"/>
                    <a:gd name="connsiteY13" fmla="*/ 9401 h 10000"/>
                    <a:gd name="connsiteX14" fmla="*/ 3435 w 10000"/>
                    <a:gd name="connsiteY14" fmla="*/ 10000 h 10000"/>
                    <a:gd name="connsiteX15" fmla="*/ 2271 w 10000"/>
                    <a:gd name="connsiteY15" fmla="*/ 10000 h 10000"/>
                    <a:gd name="connsiteX16" fmla="*/ 2052 w 10000"/>
                    <a:gd name="connsiteY16" fmla="*/ 9401 h 10000"/>
                    <a:gd name="connsiteX17" fmla="*/ 2271 w 10000"/>
                    <a:gd name="connsiteY17" fmla="*/ 8855 h 10000"/>
                    <a:gd name="connsiteX18" fmla="*/ 3435 w 10000"/>
                    <a:gd name="connsiteY18" fmla="*/ 8855 h 10000"/>
                    <a:gd name="connsiteX19" fmla="*/ 3655 w 10000"/>
                    <a:gd name="connsiteY19" fmla="*/ 9401 h 10000"/>
                    <a:gd name="connsiteX20" fmla="*/ 500 w 10000"/>
                    <a:gd name="connsiteY20" fmla="*/ 5544 h 10000"/>
                    <a:gd name="connsiteX21" fmla="*/ 1398 w 10000"/>
                    <a:gd name="connsiteY21" fmla="*/ 7770 h 10000"/>
                    <a:gd name="connsiteX22" fmla="*/ 8602 w 10000"/>
                    <a:gd name="connsiteY22" fmla="*/ 7770 h 10000"/>
                    <a:gd name="connsiteX23" fmla="*/ 9501 w 10000"/>
                    <a:gd name="connsiteY23" fmla="*/ 5544 h 10000"/>
                    <a:gd name="connsiteX24" fmla="*/ 3655 w 10000"/>
                    <a:gd name="connsiteY24" fmla="*/ 9401 h 10000"/>
                    <a:gd name="connsiteX25" fmla="*/ 7780 w 10000"/>
                    <a:gd name="connsiteY25" fmla="*/ 1145 h 10000"/>
                    <a:gd name="connsiteX26" fmla="*/ 7780 w 10000"/>
                    <a:gd name="connsiteY26" fmla="*/ 1145 h 10000"/>
                    <a:gd name="connsiteX27" fmla="*/ 7162 w 10000"/>
                    <a:gd name="connsiteY27" fmla="*/ 2176 h 10000"/>
                    <a:gd name="connsiteX0" fmla="*/ 7780 w 10000"/>
                    <a:gd name="connsiteY0" fmla="*/ 1145 h 10000"/>
                    <a:gd name="connsiteX1" fmla="*/ 7780 w 10000"/>
                    <a:gd name="connsiteY1" fmla="*/ 0 h 10000"/>
                    <a:gd name="connsiteX2" fmla="*/ 7996 w 10000"/>
                    <a:gd name="connsiteY2" fmla="*/ 486 h 10000"/>
                    <a:gd name="connsiteX3" fmla="*/ 7780 w 10000"/>
                    <a:gd name="connsiteY3" fmla="*/ 1145 h 10000"/>
                    <a:gd name="connsiteX4" fmla="*/ 7996 w 10000"/>
                    <a:gd name="connsiteY4" fmla="*/ 9401 h 10000"/>
                    <a:gd name="connsiteX5" fmla="*/ 7996 w 10000"/>
                    <a:gd name="connsiteY5" fmla="*/ 9401 h 10000"/>
                    <a:gd name="connsiteX6" fmla="*/ 7780 w 10000"/>
                    <a:gd name="connsiteY6" fmla="*/ 10000 h 10000"/>
                    <a:gd name="connsiteX7" fmla="*/ 6612 w 10000"/>
                    <a:gd name="connsiteY7" fmla="*/ 10000 h 10000"/>
                    <a:gd name="connsiteX8" fmla="*/ 6396 w 10000"/>
                    <a:gd name="connsiteY8" fmla="*/ 9401 h 10000"/>
                    <a:gd name="connsiteX9" fmla="*/ 6612 w 10000"/>
                    <a:gd name="connsiteY9" fmla="*/ 8855 h 10000"/>
                    <a:gd name="connsiteX10" fmla="*/ 7780 w 10000"/>
                    <a:gd name="connsiteY10" fmla="*/ 8855 h 10000"/>
                    <a:gd name="connsiteX11" fmla="*/ 7996 w 10000"/>
                    <a:gd name="connsiteY11" fmla="*/ 9401 h 10000"/>
                    <a:gd name="connsiteX12" fmla="*/ 3655 w 10000"/>
                    <a:gd name="connsiteY12" fmla="*/ 9401 h 10000"/>
                    <a:gd name="connsiteX13" fmla="*/ 3655 w 10000"/>
                    <a:gd name="connsiteY13" fmla="*/ 9401 h 10000"/>
                    <a:gd name="connsiteX14" fmla="*/ 3435 w 10000"/>
                    <a:gd name="connsiteY14" fmla="*/ 10000 h 10000"/>
                    <a:gd name="connsiteX15" fmla="*/ 2271 w 10000"/>
                    <a:gd name="connsiteY15" fmla="*/ 10000 h 10000"/>
                    <a:gd name="connsiteX16" fmla="*/ 2052 w 10000"/>
                    <a:gd name="connsiteY16" fmla="*/ 9401 h 10000"/>
                    <a:gd name="connsiteX17" fmla="*/ 2271 w 10000"/>
                    <a:gd name="connsiteY17" fmla="*/ 8855 h 10000"/>
                    <a:gd name="connsiteX18" fmla="*/ 3435 w 10000"/>
                    <a:gd name="connsiteY18" fmla="*/ 8855 h 10000"/>
                    <a:gd name="connsiteX19" fmla="*/ 3655 w 10000"/>
                    <a:gd name="connsiteY19" fmla="*/ 9401 h 10000"/>
                    <a:gd name="connsiteX20" fmla="*/ 500 w 10000"/>
                    <a:gd name="connsiteY20" fmla="*/ 5544 h 10000"/>
                    <a:gd name="connsiteX21" fmla="*/ 1398 w 10000"/>
                    <a:gd name="connsiteY21" fmla="*/ 7770 h 10000"/>
                    <a:gd name="connsiteX22" fmla="*/ 8602 w 10000"/>
                    <a:gd name="connsiteY22" fmla="*/ 7770 h 10000"/>
                    <a:gd name="connsiteX23" fmla="*/ 9501 w 10000"/>
                    <a:gd name="connsiteY23" fmla="*/ 5544 h 10000"/>
                    <a:gd name="connsiteX24" fmla="*/ 3655 w 10000"/>
                    <a:gd name="connsiteY24" fmla="*/ 9401 h 10000"/>
                    <a:gd name="connsiteX25" fmla="*/ 7780 w 10000"/>
                    <a:gd name="connsiteY25" fmla="*/ 1145 h 10000"/>
                    <a:gd name="connsiteX26" fmla="*/ 7780 w 10000"/>
                    <a:gd name="connsiteY26" fmla="*/ 1145 h 10000"/>
                    <a:gd name="connsiteX0" fmla="*/ 7780 w 10000"/>
                    <a:gd name="connsiteY0" fmla="*/ 1145 h 10000"/>
                    <a:gd name="connsiteX1" fmla="*/ 7780 w 10000"/>
                    <a:gd name="connsiteY1" fmla="*/ 0 h 10000"/>
                    <a:gd name="connsiteX2" fmla="*/ 7996 w 10000"/>
                    <a:gd name="connsiteY2" fmla="*/ 486 h 10000"/>
                    <a:gd name="connsiteX3" fmla="*/ 7780 w 10000"/>
                    <a:gd name="connsiteY3" fmla="*/ 1145 h 10000"/>
                    <a:gd name="connsiteX4" fmla="*/ 7996 w 10000"/>
                    <a:gd name="connsiteY4" fmla="*/ 9401 h 10000"/>
                    <a:gd name="connsiteX5" fmla="*/ 7996 w 10000"/>
                    <a:gd name="connsiteY5" fmla="*/ 9401 h 10000"/>
                    <a:gd name="connsiteX6" fmla="*/ 7780 w 10000"/>
                    <a:gd name="connsiteY6" fmla="*/ 10000 h 10000"/>
                    <a:gd name="connsiteX7" fmla="*/ 6612 w 10000"/>
                    <a:gd name="connsiteY7" fmla="*/ 10000 h 10000"/>
                    <a:gd name="connsiteX8" fmla="*/ 6396 w 10000"/>
                    <a:gd name="connsiteY8" fmla="*/ 9401 h 10000"/>
                    <a:gd name="connsiteX9" fmla="*/ 6612 w 10000"/>
                    <a:gd name="connsiteY9" fmla="*/ 8855 h 10000"/>
                    <a:gd name="connsiteX10" fmla="*/ 7780 w 10000"/>
                    <a:gd name="connsiteY10" fmla="*/ 8855 h 10000"/>
                    <a:gd name="connsiteX11" fmla="*/ 7996 w 10000"/>
                    <a:gd name="connsiteY11" fmla="*/ 9401 h 10000"/>
                    <a:gd name="connsiteX12" fmla="*/ 3655 w 10000"/>
                    <a:gd name="connsiteY12" fmla="*/ 9401 h 10000"/>
                    <a:gd name="connsiteX13" fmla="*/ 3655 w 10000"/>
                    <a:gd name="connsiteY13" fmla="*/ 9401 h 10000"/>
                    <a:gd name="connsiteX14" fmla="*/ 3435 w 10000"/>
                    <a:gd name="connsiteY14" fmla="*/ 10000 h 10000"/>
                    <a:gd name="connsiteX15" fmla="*/ 2271 w 10000"/>
                    <a:gd name="connsiteY15" fmla="*/ 10000 h 10000"/>
                    <a:gd name="connsiteX16" fmla="*/ 2052 w 10000"/>
                    <a:gd name="connsiteY16" fmla="*/ 9401 h 10000"/>
                    <a:gd name="connsiteX17" fmla="*/ 2271 w 10000"/>
                    <a:gd name="connsiteY17" fmla="*/ 8855 h 10000"/>
                    <a:gd name="connsiteX18" fmla="*/ 3435 w 10000"/>
                    <a:gd name="connsiteY18" fmla="*/ 8855 h 10000"/>
                    <a:gd name="connsiteX19" fmla="*/ 3655 w 10000"/>
                    <a:gd name="connsiteY19" fmla="*/ 9401 h 10000"/>
                    <a:gd name="connsiteX20" fmla="*/ 500 w 10000"/>
                    <a:gd name="connsiteY20" fmla="*/ 5544 h 10000"/>
                    <a:gd name="connsiteX21" fmla="*/ 1398 w 10000"/>
                    <a:gd name="connsiteY21" fmla="*/ 7770 h 10000"/>
                    <a:gd name="connsiteX22" fmla="*/ 8602 w 10000"/>
                    <a:gd name="connsiteY22" fmla="*/ 7770 h 10000"/>
                    <a:gd name="connsiteX23" fmla="*/ 9501 w 10000"/>
                    <a:gd name="connsiteY23" fmla="*/ 5544 h 10000"/>
                    <a:gd name="connsiteX24" fmla="*/ 3655 w 10000"/>
                    <a:gd name="connsiteY24" fmla="*/ 9401 h 10000"/>
                    <a:gd name="connsiteX0" fmla="*/ 7996 w 10000"/>
                    <a:gd name="connsiteY0" fmla="*/ 486 h 10000"/>
                    <a:gd name="connsiteX1" fmla="*/ 7780 w 10000"/>
                    <a:gd name="connsiteY1" fmla="*/ 0 h 10000"/>
                    <a:gd name="connsiteX2" fmla="*/ 7996 w 10000"/>
                    <a:gd name="connsiteY2" fmla="*/ 486 h 10000"/>
                    <a:gd name="connsiteX3" fmla="*/ 7996 w 10000"/>
                    <a:gd name="connsiteY3" fmla="*/ 9401 h 10000"/>
                    <a:gd name="connsiteX4" fmla="*/ 7996 w 10000"/>
                    <a:gd name="connsiteY4" fmla="*/ 9401 h 10000"/>
                    <a:gd name="connsiteX5" fmla="*/ 7780 w 10000"/>
                    <a:gd name="connsiteY5" fmla="*/ 10000 h 10000"/>
                    <a:gd name="connsiteX6" fmla="*/ 6612 w 10000"/>
                    <a:gd name="connsiteY6" fmla="*/ 10000 h 10000"/>
                    <a:gd name="connsiteX7" fmla="*/ 6396 w 10000"/>
                    <a:gd name="connsiteY7" fmla="*/ 9401 h 10000"/>
                    <a:gd name="connsiteX8" fmla="*/ 6612 w 10000"/>
                    <a:gd name="connsiteY8" fmla="*/ 8855 h 10000"/>
                    <a:gd name="connsiteX9" fmla="*/ 7780 w 10000"/>
                    <a:gd name="connsiteY9" fmla="*/ 8855 h 10000"/>
                    <a:gd name="connsiteX10" fmla="*/ 7996 w 10000"/>
                    <a:gd name="connsiteY10" fmla="*/ 9401 h 10000"/>
                    <a:gd name="connsiteX11" fmla="*/ 3655 w 10000"/>
                    <a:gd name="connsiteY11" fmla="*/ 9401 h 10000"/>
                    <a:gd name="connsiteX12" fmla="*/ 3655 w 10000"/>
                    <a:gd name="connsiteY12" fmla="*/ 9401 h 10000"/>
                    <a:gd name="connsiteX13" fmla="*/ 3435 w 10000"/>
                    <a:gd name="connsiteY13" fmla="*/ 10000 h 10000"/>
                    <a:gd name="connsiteX14" fmla="*/ 2271 w 10000"/>
                    <a:gd name="connsiteY14" fmla="*/ 10000 h 10000"/>
                    <a:gd name="connsiteX15" fmla="*/ 2052 w 10000"/>
                    <a:gd name="connsiteY15" fmla="*/ 9401 h 10000"/>
                    <a:gd name="connsiteX16" fmla="*/ 2271 w 10000"/>
                    <a:gd name="connsiteY16" fmla="*/ 8855 h 10000"/>
                    <a:gd name="connsiteX17" fmla="*/ 3435 w 10000"/>
                    <a:gd name="connsiteY17" fmla="*/ 8855 h 10000"/>
                    <a:gd name="connsiteX18" fmla="*/ 3655 w 10000"/>
                    <a:gd name="connsiteY18" fmla="*/ 9401 h 10000"/>
                    <a:gd name="connsiteX19" fmla="*/ 500 w 10000"/>
                    <a:gd name="connsiteY19" fmla="*/ 5544 h 10000"/>
                    <a:gd name="connsiteX20" fmla="*/ 1398 w 10000"/>
                    <a:gd name="connsiteY20" fmla="*/ 7770 h 10000"/>
                    <a:gd name="connsiteX21" fmla="*/ 8602 w 10000"/>
                    <a:gd name="connsiteY21" fmla="*/ 7770 h 10000"/>
                    <a:gd name="connsiteX22" fmla="*/ 9501 w 10000"/>
                    <a:gd name="connsiteY22" fmla="*/ 5544 h 10000"/>
                    <a:gd name="connsiteX23" fmla="*/ 3655 w 10000"/>
                    <a:gd name="connsiteY23" fmla="*/ 9401 h 10000"/>
                    <a:gd name="connsiteX0" fmla="*/ 7996 w 10000"/>
                    <a:gd name="connsiteY0" fmla="*/ 4008 h 4607"/>
                    <a:gd name="connsiteX1" fmla="*/ 7996 w 10000"/>
                    <a:gd name="connsiteY1" fmla="*/ 4008 h 4607"/>
                    <a:gd name="connsiteX2" fmla="*/ 7780 w 10000"/>
                    <a:gd name="connsiteY2" fmla="*/ 4607 h 4607"/>
                    <a:gd name="connsiteX3" fmla="*/ 6612 w 10000"/>
                    <a:gd name="connsiteY3" fmla="*/ 4607 h 4607"/>
                    <a:gd name="connsiteX4" fmla="*/ 6396 w 10000"/>
                    <a:gd name="connsiteY4" fmla="*/ 4008 h 4607"/>
                    <a:gd name="connsiteX5" fmla="*/ 6612 w 10000"/>
                    <a:gd name="connsiteY5" fmla="*/ 3462 h 4607"/>
                    <a:gd name="connsiteX6" fmla="*/ 7780 w 10000"/>
                    <a:gd name="connsiteY6" fmla="*/ 3462 h 4607"/>
                    <a:gd name="connsiteX7" fmla="*/ 7996 w 10000"/>
                    <a:gd name="connsiteY7" fmla="*/ 4008 h 4607"/>
                    <a:gd name="connsiteX8" fmla="*/ 3655 w 10000"/>
                    <a:gd name="connsiteY8" fmla="*/ 4008 h 4607"/>
                    <a:gd name="connsiteX9" fmla="*/ 3655 w 10000"/>
                    <a:gd name="connsiteY9" fmla="*/ 4008 h 4607"/>
                    <a:gd name="connsiteX10" fmla="*/ 3435 w 10000"/>
                    <a:gd name="connsiteY10" fmla="*/ 4607 h 4607"/>
                    <a:gd name="connsiteX11" fmla="*/ 2271 w 10000"/>
                    <a:gd name="connsiteY11" fmla="*/ 4607 h 4607"/>
                    <a:gd name="connsiteX12" fmla="*/ 2052 w 10000"/>
                    <a:gd name="connsiteY12" fmla="*/ 4008 h 4607"/>
                    <a:gd name="connsiteX13" fmla="*/ 2271 w 10000"/>
                    <a:gd name="connsiteY13" fmla="*/ 3462 h 4607"/>
                    <a:gd name="connsiteX14" fmla="*/ 3435 w 10000"/>
                    <a:gd name="connsiteY14" fmla="*/ 3462 h 4607"/>
                    <a:gd name="connsiteX15" fmla="*/ 3655 w 10000"/>
                    <a:gd name="connsiteY15" fmla="*/ 4008 h 4607"/>
                    <a:gd name="connsiteX16" fmla="*/ 500 w 10000"/>
                    <a:gd name="connsiteY16" fmla="*/ 151 h 4607"/>
                    <a:gd name="connsiteX17" fmla="*/ 1398 w 10000"/>
                    <a:gd name="connsiteY17" fmla="*/ 2377 h 4607"/>
                    <a:gd name="connsiteX18" fmla="*/ 8602 w 10000"/>
                    <a:gd name="connsiteY18" fmla="*/ 2377 h 4607"/>
                    <a:gd name="connsiteX19" fmla="*/ 9501 w 10000"/>
                    <a:gd name="connsiteY19" fmla="*/ 151 h 4607"/>
                    <a:gd name="connsiteX20" fmla="*/ 3655 w 10000"/>
                    <a:gd name="connsiteY20" fmla="*/ 4008 h 4607"/>
                    <a:gd name="connsiteX0" fmla="*/ 6752 w 8756"/>
                    <a:gd name="connsiteY0" fmla="*/ 8372 h 9672"/>
                    <a:gd name="connsiteX1" fmla="*/ 6752 w 8756"/>
                    <a:gd name="connsiteY1" fmla="*/ 8372 h 9672"/>
                    <a:gd name="connsiteX2" fmla="*/ 6536 w 8756"/>
                    <a:gd name="connsiteY2" fmla="*/ 9672 h 9672"/>
                    <a:gd name="connsiteX3" fmla="*/ 5368 w 8756"/>
                    <a:gd name="connsiteY3" fmla="*/ 9672 h 9672"/>
                    <a:gd name="connsiteX4" fmla="*/ 5152 w 8756"/>
                    <a:gd name="connsiteY4" fmla="*/ 8372 h 9672"/>
                    <a:gd name="connsiteX5" fmla="*/ 5368 w 8756"/>
                    <a:gd name="connsiteY5" fmla="*/ 7187 h 9672"/>
                    <a:gd name="connsiteX6" fmla="*/ 6536 w 8756"/>
                    <a:gd name="connsiteY6" fmla="*/ 7187 h 9672"/>
                    <a:gd name="connsiteX7" fmla="*/ 6752 w 8756"/>
                    <a:gd name="connsiteY7" fmla="*/ 8372 h 9672"/>
                    <a:gd name="connsiteX8" fmla="*/ 2411 w 8756"/>
                    <a:gd name="connsiteY8" fmla="*/ 8372 h 9672"/>
                    <a:gd name="connsiteX9" fmla="*/ 2411 w 8756"/>
                    <a:gd name="connsiteY9" fmla="*/ 8372 h 9672"/>
                    <a:gd name="connsiteX10" fmla="*/ 2191 w 8756"/>
                    <a:gd name="connsiteY10" fmla="*/ 9672 h 9672"/>
                    <a:gd name="connsiteX11" fmla="*/ 1027 w 8756"/>
                    <a:gd name="connsiteY11" fmla="*/ 9672 h 9672"/>
                    <a:gd name="connsiteX12" fmla="*/ 808 w 8756"/>
                    <a:gd name="connsiteY12" fmla="*/ 8372 h 9672"/>
                    <a:gd name="connsiteX13" fmla="*/ 1027 w 8756"/>
                    <a:gd name="connsiteY13" fmla="*/ 7187 h 9672"/>
                    <a:gd name="connsiteX14" fmla="*/ 2191 w 8756"/>
                    <a:gd name="connsiteY14" fmla="*/ 7187 h 9672"/>
                    <a:gd name="connsiteX15" fmla="*/ 2411 w 8756"/>
                    <a:gd name="connsiteY15" fmla="*/ 8372 h 9672"/>
                    <a:gd name="connsiteX16" fmla="*/ 154 w 8756"/>
                    <a:gd name="connsiteY16" fmla="*/ 4832 h 9672"/>
                    <a:gd name="connsiteX17" fmla="*/ 7358 w 8756"/>
                    <a:gd name="connsiteY17" fmla="*/ 4832 h 9672"/>
                    <a:gd name="connsiteX18" fmla="*/ 8257 w 8756"/>
                    <a:gd name="connsiteY18" fmla="*/ 0 h 9672"/>
                    <a:gd name="connsiteX19" fmla="*/ 2411 w 8756"/>
                    <a:gd name="connsiteY19" fmla="*/ 8372 h 9672"/>
                    <a:gd name="connsiteX0" fmla="*/ 6788 w 9176"/>
                    <a:gd name="connsiteY0" fmla="*/ 8656 h 10000"/>
                    <a:gd name="connsiteX1" fmla="*/ 6788 w 9176"/>
                    <a:gd name="connsiteY1" fmla="*/ 8656 h 10000"/>
                    <a:gd name="connsiteX2" fmla="*/ 6542 w 9176"/>
                    <a:gd name="connsiteY2" fmla="*/ 10000 h 10000"/>
                    <a:gd name="connsiteX3" fmla="*/ 5208 w 9176"/>
                    <a:gd name="connsiteY3" fmla="*/ 10000 h 10000"/>
                    <a:gd name="connsiteX4" fmla="*/ 4961 w 9176"/>
                    <a:gd name="connsiteY4" fmla="*/ 8656 h 10000"/>
                    <a:gd name="connsiteX5" fmla="*/ 5208 w 9176"/>
                    <a:gd name="connsiteY5" fmla="*/ 7431 h 10000"/>
                    <a:gd name="connsiteX6" fmla="*/ 6542 w 9176"/>
                    <a:gd name="connsiteY6" fmla="*/ 7431 h 10000"/>
                    <a:gd name="connsiteX7" fmla="*/ 6788 w 9176"/>
                    <a:gd name="connsiteY7" fmla="*/ 8656 h 10000"/>
                    <a:gd name="connsiteX8" fmla="*/ 1831 w 9176"/>
                    <a:gd name="connsiteY8" fmla="*/ 8656 h 10000"/>
                    <a:gd name="connsiteX9" fmla="*/ 1831 w 9176"/>
                    <a:gd name="connsiteY9" fmla="*/ 8656 h 10000"/>
                    <a:gd name="connsiteX10" fmla="*/ 1579 w 9176"/>
                    <a:gd name="connsiteY10" fmla="*/ 10000 h 10000"/>
                    <a:gd name="connsiteX11" fmla="*/ 250 w 9176"/>
                    <a:gd name="connsiteY11" fmla="*/ 10000 h 10000"/>
                    <a:gd name="connsiteX12" fmla="*/ 0 w 9176"/>
                    <a:gd name="connsiteY12" fmla="*/ 8656 h 10000"/>
                    <a:gd name="connsiteX13" fmla="*/ 250 w 9176"/>
                    <a:gd name="connsiteY13" fmla="*/ 7431 h 10000"/>
                    <a:gd name="connsiteX14" fmla="*/ 1579 w 9176"/>
                    <a:gd name="connsiteY14" fmla="*/ 7431 h 10000"/>
                    <a:gd name="connsiteX15" fmla="*/ 1831 w 9176"/>
                    <a:gd name="connsiteY15" fmla="*/ 8656 h 10000"/>
                    <a:gd name="connsiteX16" fmla="*/ 7480 w 9176"/>
                    <a:gd name="connsiteY16" fmla="*/ 4996 h 10000"/>
                    <a:gd name="connsiteX17" fmla="*/ 8507 w 9176"/>
                    <a:gd name="connsiteY17" fmla="*/ 0 h 10000"/>
                    <a:gd name="connsiteX18" fmla="*/ 1831 w 9176"/>
                    <a:gd name="connsiteY18" fmla="*/ 8656 h 10000"/>
                    <a:gd name="connsiteX0" fmla="*/ 7398 w 8152"/>
                    <a:gd name="connsiteY0" fmla="*/ 3660 h 5004"/>
                    <a:gd name="connsiteX1" fmla="*/ 7398 w 8152"/>
                    <a:gd name="connsiteY1" fmla="*/ 3660 h 5004"/>
                    <a:gd name="connsiteX2" fmla="*/ 7129 w 8152"/>
                    <a:gd name="connsiteY2" fmla="*/ 5004 h 5004"/>
                    <a:gd name="connsiteX3" fmla="*/ 5676 w 8152"/>
                    <a:gd name="connsiteY3" fmla="*/ 5004 h 5004"/>
                    <a:gd name="connsiteX4" fmla="*/ 5406 w 8152"/>
                    <a:gd name="connsiteY4" fmla="*/ 3660 h 5004"/>
                    <a:gd name="connsiteX5" fmla="*/ 5676 w 8152"/>
                    <a:gd name="connsiteY5" fmla="*/ 2435 h 5004"/>
                    <a:gd name="connsiteX6" fmla="*/ 7129 w 8152"/>
                    <a:gd name="connsiteY6" fmla="*/ 2435 h 5004"/>
                    <a:gd name="connsiteX7" fmla="*/ 7398 w 8152"/>
                    <a:gd name="connsiteY7" fmla="*/ 3660 h 5004"/>
                    <a:gd name="connsiteX8" fmla="*/ 1995 w 8152"/>
                    <a:gd name="connsiteY8" fmla="*/ 3660 h 5004"/>
                    <a:gd name="connsiteX9" fmla="*/ 1995 w 8152"/>
                    <a:gd name="connsiteY9" fmla="*/ 3660 h 5004"/>
                    <a:gd name="connsiteX10" fmla="*/ 1721 w 8152"/>
                    <a:gd name="connsiteY10" fmla="*/ 5004 h 5004"/>
                    <a:gd name="connsiteX11" fmla="*/ 272 w 8152"/>
                    <a:gd name="connsiteY11" fmla="*/ 5004 h 5004"/>
                    <a:gd name="connsiteX12" fmla="*/ 0 w 8152"/>
                    <a:gd name="connsiteY12" fmla="*/ 3660 h 5004"/>
                    <a:gd name="connsiteX13" fmla="*/ 272 w 8152"/>
                    <a:gd name="connsiteY13" fmla="*/ 2435 h 5004"/>
                    <a:gd name="connsiteX14" fmla="*/ 1721 w 8152"/>
                    <a:gd name="connsiteY14" fmla="*/ 2435 h 5004"/>
                    <a:gd name="connsiteX15" fmla="*/ 1995 w 8152"/>
                    <a:gd name="connsiteY15" fmla="*/ 3660 h 5004"/>
                    <a:gd name="connsiteX16" fmla="*/ 8152 w 8152"/>
                    <a:gd name="connsiteY16" fmla="*/ 0 h 5004"/>
                    <a:gd name="connsiteX17" fmla="*/ 1995 w 8152"/>
                    <a:gd name="connsiteY17" fmla="*/ 3660 h 5004"/>
                    <a:gd name="connsiteX0" fmla="*/ 9075 w 9075"/>
                    <a:gd name="connsiteY0" fmla="*/ 2448 h 5134"/>
                    <a:gd name="connsiteX1" fmla="*/ 9075 w 9075"/>
                    <a:gd name="connsiteY1" fmla="*/ 2448 h 5134"/>
                    <a:gd name="connsiteX2" fmla="*/ 8745 w 9075"/>
                    <a:gd name="connsiteY2" fmla="*/ 5134 h 5134"/>
                    <a:gd name="connsiteX3" fmla="*/ 6963 w 9075"/>
                    <a:gd name="connsiteY3" fmla="*/ 5134 h 5134"/>
                    <a:gd name="connsiteX4" fmla="*/ 6632 w 9075"/>
                    <a:gd name="connsiteY4" fmla="*/ 2448 h 5134"/>
                    <a:gd name="connsiteX5" fmla="*/ 6963 w 9075"/>
                    <a:gd name="connsiteY5" fmla="*/ 0 h 5134"/>
                    <a:gd name="connsiteX6" fmla="*/ 8745 w 9075"/>
                    <a:gd name="connsiteY6" fmla="*/ 0 h 5134"/>
                    <a:gd name="connsiteX7" fmla="*/ 9075 w 9075"/>
                    <a:gd name="connsiteY7" fmla="*/ 2448 h 5134"/>
                    <a:gd name="connsiteX8" fmla="*/ 2447 w 9075"/>
                    <a:gd name="connsiteY8" fmla="*/ 2448 h 5134"/>
                    <a:gd name="connsiteX9" fmla="*/ 2447 w 9075"/>
                    <a:gd name="connsiteY9" fmla="*/ 2448 h 5134"/>
                    <a:gd name="connsiteX10" fmla="*/ 2111 w 9075"/>
                    <a:gd name="connsiteY10" fmla="*/ 5134 h 5134"/>
                    <a:gd name="connsiteX11" fmla="*/ 334 w 9075"/>
                    <a:gd name="connsiteY11" fmla="*/ 5134 h 5134"/>
                    <a:gd name="connsiteX12" fmla="*/ 0 w 9075"/>
                    <a:gd name="connsiteY12" fmla="*/ 2448 h 5134"/>
                    <a:gd name="connsiteX13" fmla="*/ 334 w 9075"/>
                    <a:gd name="connsiteY13" fmla="*/ 0 h 5134"/>
                    <a:gd name="connsiteX14" fmla="*/ 2111 w 9075"/>
                    <a:gd name="connsiteY14" fmla="*/ 0 h 5134"/>
                    <a:gd name="connsiteX15" fmla="*/ 2447 w 9075"/>
                    <a:gd name="connsiteY15" fmla="*/ 2448 h 5134"/>
                    <a:gd name="connsiteX16" fmla="*/ 2447 w 9075"/>
                    <a:gd name="connsiteY16" fmla="*/ 2448 h 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75" h="5134">
                      <a:moveTo>
                        <a:pt x="9075" y="2448"/>
                      </a:moveTo>
                      <a:lnTo>
                        <a:pt x="9075" y="2448"/>
                      </a:lnTo>
                      <a:cubicBezTo>
                        <a:pt x="9075" y="4049"/>
                        <a:pt x="8932" y="5134"/>
                        <a:pt x="8745" y="5134"/>
                      </a:cubicBezTo>
                      <a:lnTo>
                        <a:pt x="6963" y="5134"/>
                      </a:lnTo>
                      <a:cubicBezTo>
                        <a:pt x="6743" y="5134"/>
                        <a:pt x="6632" y="4049"/>
                        <a:pt x="6632" y="2448"/>
                      </a:cubicBezTo>
                      <a:cubicBezTo>
                        <a:pt x="6632" y="1107"/>
                        <a:pt x="6743" y="0"/>
                        <a:pt x="6963" y="0"/>
                      </a:cubicBezTo>
                      <a:lnTo>
                        <a:pt x="8745" y="0"/>
                      </a:lnTo>
                      <a:cubicBezTo>
                        <a:pt x="8932" y="0"/>
                        <a:pt x="9075" y="1107"/>
                        <a:pt x="9075" y="2448"/>
                      </a:cubicBezTo>
                      <a:close/>
                      <a:moveTo>
                        <a:pt x="2447" y="2448"/>
                      </a:moveTo>
                      <a:lnTo>
                        <a:pt x="2447" y="2448"/>
                      </a:lnTo>
                      <a:cubicBezTo>
                        <a:pt x="2447" y="4049"/>
                        <a:pt x="2294" y="5134"/>
                        <a:pt x="2111" y="5134"/>
                      </a:cubicBezTo>
                      <a:lnTo>
                        <a:pt x="334" y="5134"/>
                      </a:lnTo>
                      <a:cubicBezTo>
                        <a:pt x="150" y="5134"/>
                        <a:pt x="0" y="4049"/>
                        <a:pt x="0" y="2448"/>
                      </a:cubicBezTo>
                      <a:cubicBezTo>
                        <a:pt x="0" y="1107"/>
                        <a:pt x="150" y="0"/>
                        <a:pt x="334" y="0"/>
                      </a:cubicBezTo>
                      <a:lnTo>
                        <a:pt x="2111" y="0"/>
                      </a:lnTo>
                      <a:cubicBezTo>
                        <a:pt x="2294" y="0"/>
                        <a:pt x="2447" y="1107"/>
                        <a:pt x="2447" y="2448"/>
                      </a:cubicBezTo>
                      <a:lnTo>
                        <a:pt x="2447" y="2448"/>
                      </a:lnTo>
                      <a:close/>
                    </a:path>
                  </a:pathLst>
                </a:custGeom>
                <a:solidFill>
                  <a:schemeClr val="bg1"/>
                </a:solidFill>
                <a:ln w="31750">
                  <a:solidFill>
                    <a:schemeClr val="accent1"/>
                  </a:solidFill>
                </a:ln>
                <a:effectLst/>
              </p:spPr>
              <p:txBody>
                <a:bodyPr wrap="none" anchor="ctr"/>
                <a:lstStyle/>
                <a:p>
                  <a:endParaRPr lang="en-US"/>
                </a:p>
              </p:txBody>
            </p:sp>
            <p:grpSp>
              <p:nvGrpSpPr>
                <p:cNvPr id="57" name="Group 56"/>
                <p:cNvGrpSpPr/>
                <p:nvPr/>
              </p:nvGrpSpPr>
              <p:grpSpPr>
                <a:xfrm>
                  <a:off x="2758050" y="3591349"/>
                  <a:ext cx="1074616" cy="1969208"/>
                  <a:chOff x="1666595" y="2921435"/>
                  <a:chExt cx="1074616" cy="2639122"/>
                </a:xfrm>
              </p:grpSpPr>
              <p:sp>
                <p:nvSpPr>
                  <p:cNvPr id="55" name="Freeform 107"/>
                  <p:cNvSpPr>
                    <a:spLocks noChangeArrowheads="1"/>
                  </p:cNvSpPr>
                  <p:nvPr/>
                </p:nvSpPr>
                <p:spPr bwMode="auto">
                  <a:xfrm>
                    <a:off x="1666984" y="3591394"/>
                    <a:ext cx="1074227" cy="1969163"/>
                  </a:xfrm>
                  <a:custGeom>
                    <a:avLst/>
                    <a:gdLst>
                      <a:gd name="T0" fmla="*/ 334 w 372"/>
                      <a:gd name="T1" fmla="*/ 414 h 642"/>
                      <a:gd name="T2" fmla="*/ 0 w 372"/>
                      <a:gd name="T3" fmla="*/ 451 h 642"/>
                      <a:gd name="T4" fmla="*/ 37 w 372"/>
                      <a:gd name="T5" fmla="*/ 604 h 642"/>
                      <a:gd name="T6" fmla="*/ 371 w 372"/>
                      <a:gd name="T7" fmla="*/ 567 h 642"/>
                      <a:gd name="T8" fmla="*/ 334 w 372"/>
                      <a:gd name="T9" fmla="*/ 414 h 642"/>
                      <a:gd name="T10" fmla="*/ 121 w 372"/>
                      <a:gd name="T11" fmla="*/ 494 h 642"/>
                      <a:gd name="T12" fmla="*/ 64 w 372"/>
                      <a:gd name="T13" fmla="*/ 483 h 642"/>
                      <a:gd name="T14" fmla="*/ 121 w 372"/>
                      <a:gd name="T15" fmla="*/ 475 h 642"/>
                      <a:gd name="T16" fmla="*/ 121 w 372"/>
                      <a:gd name="T17" fmla="*/ 494 h 642"/>
                      <a:gd name="T18" fmla="*/ 209 w 372"/>
                      <a:gd name="T19" fmla="*/ 494 h 642"/>
                      <a:gd name="T20" fmla="*/ 151 w 372"/>
                      <a:gd name="T21" fmla="*/ 483 h 642"/>
                      <a:gd name="T22" fmla="*/ 209 w 372"/>
                      <a:gd name="T23" fmla="*/ 475 h 642"/>
                      <a:gd name="T24" fmla="*/ 209 w 372"/>
                      <a:gd name="T25" fmla="*/ 494 h 642"/>
                      <a:gd name="T26" fmla="*/ 300 w 372"/>
                      <a:gd name="T27" fmla="*/ 494 h 642"/>
                      <a:gd name="T28" fmla="*/ 243 w 372"/>
                      <a:gd name="T29" fmla="*/ 483 h 642"/>
                      <a:gd name="T30" fmla="*/ 300 w 372"/>
                      <a:gd name="T31" fmla="*/ 475 h 642"/>
                      <a:gd name="T32" fmla="*/ 300 w 372"/>
                      <a:gd name="T33" fmla="*/ 494 h 642"/>
                      <a:gd name="T34" fmla="*/ 334 w 372"/>
                      <a:gd name="T35" fmla="*/ 206 h 642"/>
                      <a:gd name="T36" fmla="*/ 0 w 372"/>
                      <a:gd name="T37" fmla="*/ 242 h 642"/>
                      <a:gd name="T38" fmla="*/ 37 w 372"/>
                      <a:gd name="T39" fmla="*/ 395 h 642"/>
                      <a:gd name="T40" fmla="*/ 371 w 372"/>
                      <a:gd name="T41" fmla="*/ 359 h 642"/>
                      <a:gd name="T42" fmla="*/ 334 w 372"/>
                      <a:gd name="T43" fmla="*/ 206 h 642"/>
                      <a:gd name="T44" fmla="*/ 209 w 372"/>
                      <a:gd name="T45" fmla="*/ 319 h 642"/>
                      <a:gd name="T46" fmla="*/ 153 w 372"/>
                      <a:gd name="T47" fmla="*/ 310 h 642"/>
                      <a:gd name="T48" fmla="*/ 209 w 372"/>
                      <a:gd name="T49" fmla="*/ 300 h 642"/>
                      <a:gd name="T50" fmla="*/ 209 w 372"/>
                      <a:gd name="T51" fmla="*/ 319 h 642"/>
                      <a:gd name="T52" fmla="*/ 300 w 372"/>
                      <a:gd name="T53" fmla="*/ 319 h 642"/>
                      <a:gd name="T54" fmla="*/ 243 w 372"/>
                      <a:gd name="T55" fmla="*/ 310 h 642"/>
                      <a:gd name="T56" fmla="*/ 300 w 372"/>
                      <a:gd name="T57" fmla="*/ 300 h 642"/>
                      <a:gd name="T58" fmla="*/ 300 w 372"/>
                      <a:gd name="T59" fmla="*/ 319 h 642"/>
                      <a:gd name="T60" fmla="*/ 334 w 372"/>
                      <a:gd name="T61" fmla="*/ 0 h 642"/>
                      <a:gd name="T62" fmla="*/ 0 w 372"/>
                      <a:gd name="T63" fmla="*/ 37 h 642"/>
                      <a:gd name="T64" fmla="*/ 37 w 372"/>
                      <a:gd name="T65" fmla="*/ 190 h 642"/>
                      <a:gd name="T66" fmla="*/ 371 w 372"/>
                      <a:gd name="T67" fmla="*/ 153 h 642"/>
                      <a:gd name="T68" fmla="*/ 334 w 372"/>
                      <a:gd name="T69" fmla="*/ 0 h 642"/>
                      <a:gd name="T70" fmla="*/ 300 w 372"/>
                      <a:gd name="T71" fmla="*/ 143 h 642"/>
                      <a:gd name="T72" fmla="*/ 243 w 372"/>
                      <a:gd name="T73" fmla="*/ 132 h 642"/>
                      <a:gd name="T74" fmla="*/ 300 w 372"/>
                      <a:gd name="T75" fmla="*/ 123 h 642"/>
                      <a:gd name="T76" fmla="*/ 300 w 372"/>
                      <a:gd name="T77" fmla="*/ 143 h 642"/>
                      <a:gd name="T78" fmla="*/ 309 w 372"/>
                      <a:gd name="T79" fmla="*/ 631 h 642"/>
                      <a:gd name="T80" fmla="*/ 252 w 372"/>
                      <a:gd name="T81" fmla="*/ 641 h 642"/>
                      <a:gd name="T82" fmla="*/ 252 w 372"/>
                      <a:gd name="T83" fmla="*/ 622 h 642"/>
                      <a:gd name="T84" fmla="*/ 309 w 372"/>
                      <a:gd name="T85" fmla="*/ 631 h 642"/>
                      <a:gd name="T86" fmla="*/ 130 w 372"/>
                      <a:gd name="T87" fmla="*/ 631 h 642"/>
                      <a:gd name="T88" fmla="*/ 73 w 372"/>
                      <a:gd name="T89" fmla="*/ 641 h 642"/>
                      <a:gd name="T90" fmla="*/ 73 w 372"/>
                      <a:gd name="T91" fmla="*/ 622 h 642"/>
                      <a:gd name="T92" fmla="*/ 130 w 372"/>
                      <a:gd name="T93" fmla="*/ 631 h 642"/>
                      <a:gd name="connsiteX0" fmla="*/ 8978 w 9973"/>
                      <a:gd name="connsiteY0" fmla="*/ 6449 h 9984"/>
                      <a:gd name="connsiteX1" fmla="*/ 8978 w 9973"/>
                      <a:gd name="connsiteY1" fmla="*/ 6449 h 9984"/>
                      <a:gd name="connsiteX2" fmla="*/ 995 w 9973"/>
                      <a:gd name="connsiteY2" fmla="*/ 6449 h 9984"/>
                      <a:gd name="connsiteX3" fmla="*/ 0 w 9973"/>
                      <a:gd name="connsiteY3" fmla="*/ 7025 h 9984"/>
                      <a:gd name="connsiteX4" fmla="*/ 0 w 9973"/>
                      <a:gd name="connsiteY4" fmla="*/ 8832 h 9984"/>
                      <a:gd name="connsiteX5" fmla="*/ 995 w 9973"/>
                      <a:gd name="connsiteY5" fmla="*/ 9408 h 9984"/>
                      <a:gd name="connsiteX6" fmla="*/ 8978 w 9973"/>
                      <a:gd name="connsiteY6" fmla="*/ 9408 h 9984"/>
                      <a:gd name="connsiteX7" fmla="*/ 9973 w 9973"/>
                      <a:gd name="connsiteY7" fmla="*/ 8832 h 9984"/>
                      <a:gd name="connsiteX8" fmla="*/ 9973 w 9973"/>
                      <a:gd name="connsiteY8" fmla="*/ 7025 h 9984"/>
                      <a:gd name="connsiteX9" fmla="*/ 8978 w 9973"/>
                      <a:gd name="connsiteY9" fmla="*/ 6449 h 9984"/>
                      <a:gd name="connsiteX10" fmla="*/ 3253 w 9973"/>
                      <a:gd name="connsiteY10" fmla="*/ 7695 h 9984"/>
                      <a:gd name="connsiteX11" fmla="*/ 3253 w 9973"/>
                      <a:gd name="connsiteY11" fmla="*/ 7695 h 9984"/>
                      <a:gd name="connsiteX12" fmla="*/ 1935 w 9973"/>
                      <a:gd name="connsiteY12" fmla="*/ 7695 h 9984"/>
                      <a:gd name="connsiteX13" fmla="*/ 1720 w 9973"/>
                      <a:gd name="connsiteY13" fmla="*/ 7523 h 9984"/>
                      <a:gd name="connsiteX14" fmla="*/ 1935 w 9973"/>
                      <a:gd name="connsiteY14" fmla="*/ 7399 h 9984"/>
                      <a:gd name="connsiteX15" fmla="*/ 3253 w 9973"/>
                      <a:gd name="connsiteY15" fmla="*/ 7399 h 9984"/>
                      <a:gd name="connsiteX16" fmla="*/ 3495 w 9973"/>
                      <a:gd name="connsiteY16" fmla="*/ 7523 h 9984"/>
                      <a:gd name="connsiteX17" fmla="*/ 3253 w 9973"/>
                      <a:gd name="connsiteY17" fmla="*/ 7695 h 9984"/>
                      <a:gd name="connsiteX18" fmla="*/ 5618 w 9973"/>
                      <a:gd name="connsiteY18" fmla="*/ 7695 h 9984"/>
                      <a:gd name="connsiteX19" fmla="*/ 5618 w 9973"/>
                      <a:gd name="connsiteY19" fmla="*/ 7695 h 9984"/>
                      <a:gd name="connsiteX20" fmla="*/ 4328 w 9973"/>
                      <a:gd name="connsiteY20" fmla="*/ 7695 h 9984"/>
                      <a:gd name="connsiteX21" fmla="*/ 4059 w 9973"/>
                      <a:gd name="connsiteY21" fmla="*/ 7523 h 9984"/>
                      <a:gd name="connsiteX22" fmla="*/ 4328 w 9973"/>
                      <a:gd name="connsiteY22" fmla="*/ 7399 h 9984"/>
                      <a:gd name="connsiteX23" fmla="*/ 5618 w 9973"/>
                      <a:gd name="connsiteY23" fmla="*/ 7399 h 9984"/>
                      <a:gd name="connsiteX24" fmla="*/ 5887 w 9973"/>
                      <a:gd name="connsiteY24" fmla="*/ 7523 h 9984"/>
                      <a:gd name="connsiteX25" fmla="*/ 5618 w 9973"/>
                      <a:gd name="connsiteY25" fmla="*/ 7695 h 9984"/>
                      <a:gd name="connsiteX26" fmla="*/ 8065 w 9973"/>
                      <a:gd name="connsiteY26" fmla="*/ 7695 h 9984"/>
                      <a:gd name="connsiteX27" fmla="*/ 8065 w 9973"/>
                      <a:gd name="connsiteY27" fmla="*/ 7695 h 9984"/>
                      <a:gd name="connsiteX28" fmla="*/ 6747 w 9973"/>
                      <a:gd name="connsiteY28" fmla="*/ 7695 h 9984"/>
                      <a:gd name="connsiteX29" fmla="*/ 6532 w 9973"/>
                      <a:gd name="connsiteY29" fmla="*/ 7523 h 9984"/>
                      <a:gd name="connsiteX30" fmla="*/ 6747 w 9973"/>
                      <a:gd name="connsiteY30" fmla="*/ 7399 h 9984"/>
                      <a:gd name="connsiteX31" fmla="*/ 8065 w 9973"/>
                      <a:gd name="connsiteY31" fmla="*/ 7399 h 9984"/>
                      <a:gd name="connsiteX32" fmla="*/ 8306 w 9973"/>
                      <a:gd name="connsiteY32" fmla="*/ 7523 h 9984"/>
                      <a:gd name="connsiteX33" fmla="*/ 8065 w 9973"/>
                      <a:gd name="connsiteY33" fmla="*/ 7695 h 9984"/>
                      <a:gd name="connsiteX34" fmla="*/ 8978 w 9973"/>
                      <a:gd name="connsiteY34" fmla="*/ 3209 h 9984"/>
                      <a:gd name="connsiteX35" fmla="*/ 8978 w 9973"/>
                      <a:gd name="connsiteY35" fmla="*/ 3209 h 9984"/>
                      <a:gd name="connsiteX36" fmla="*/ 995 w 9973"/>
                      <a:gd name="connsiteY36" fmla="*/ 3209 h 9984"/>
                      <a:gd name="connsiteX37" fmla="*/ 0 w 9973"/>
                      <a:gd name="connsiteY37" fmla="*/ 3769 h 9984"/>
                      <a:gd name="connsiteX38" fmla="*/ 0 w 9973"/>
                      <a:gd name="connsiteY38" fmla="*/ 5592 h 9984"/>
                      <a:gd name="connsiteX39" fmla="*/ 995 w 9973"/>
                      <a:gd name="connsiteY39" fmla="*/ 6153 h 9984"/>
                      <a:gd name="connsiteX40" fmla="*/ 8978 w 9973"/>
                      <a:gd name="connsiteY40" fmla="*/ 6153 h 9984"/>
                      <a:gd name="connsiteX41" fmla="*/ 9973 w 9973"/>
                      <a:gd name="connsiteY41" fmla="*/ 5592 h 9984"/>
                      <a:gd name="connsiteX42" fmla="*/ 9973 w 9973"/>
                      <a:gd name="connsiteY42" fmla="*/ 3769 h 9984"/>
                      <a:gd name="connsiteX43" fmla="*/ 8978 w 9973"/>
                      <a:gd name="connsiteY43" fmla="*/ 3209 h 9984"/>
                      <a:gd name="connsiteX44" fmla="*/ 5618 w 9973"/>
                      <a:gd name="connsiteY44" fmla="*/ 4969 h 9984"/>
                      <a:gd name="connsiteX45" fmla="*/ 5618 w 9973"/>
                      <a:gd name="connsiteY45" fmla="*/ 4969 h 9984"/>
                      <a:gd name="connsiteX46" fmla="*/ 4355 w 9973"/>
                      <a:gd name="connsiteY46" fmla="*/ 4969 h 9984"/>
                      <a:gd name="connsiteX47" fmla="*/ 4113 w 9973"/>
                      <a:gd name="connsiteY47" fmla="*/ 4829 h 9984"/>
                      <a:gd name="connsiteX48" fmla="*/ 4355 w 9973"/>
                      <a:gd name="connsiteY48" fmla="*/ 4673 h 9984"/>
                      <a:gd name="connsiteX49" fmla="*/ 5618 w 9973"/>
                      <a:gd name="connsiteY49" fmla="*/ 4673 h 9984"/>
                      <a:gd name="connsiteX50" fmla="*/ 5887 w 9973"/>
                      <a:gd name="connsiteY50" fmla="*/ 4829 h 9984"/>
                      <a:gd name="connsiteX51" fmla="*/ 5618 w 9973"/>
                      <a:gd name="connsiteY51" fmla="*/ 4969 h 9984"/>
                      <a:gd name="connsiteX52" fmla="*/ 8065 w 9973"/>
                      <a:gd name="connsiteY52" fmla="*/ 4969 h 9984"/>
                      <a:gd name="connsiteX53" fmla="*/ 8065 w 9973"/>
                      <a:gd name="connsiteY53" fmla="*/ 4969 h 9984"/>
                      <a:gd name="connsiteX54" fmla="*/ 6774 w 9973"/>
                      <a:gd name="connsiteY54" fmla="*/ 4969 h 9984"/>
                      <a:gd name="connsiteX55" fmla="*/ 6532 w 9973"/>
                      <a:gd name="connsiteY55" fmla="*/ 4829 h 9984"/>
                      <a:gd name="connsiteX56" fmla="*/ 6774 w 9973"/>
                      <a:gd name="connsiteY56" fmla="*/ 4673 h 9984"/>
                      <a:gd name="connsiteX57" fmla="*/ 8065 w 9973"/>
                      <a:gd name="connsiteY57" fmla="*/ 4673 h 9984"/>
                      <a:gd name="connsiteX58" fmla="*/ 8306 w 9973"/>
                      <a:gd name="connsiteY58" fmla="*/ 4829 h 9984"/>
                      <a:gd name="connsiteX59" fmla="*/ 8065 w 9973"/>
                      <a:gd name="connsiteY59" fmla="*/ 4969 h 9984"/>
                      <a:gd name="connsiteX60" fmla="*/ 8978 w 9973"/>
                      <a:gd name="connsiteY60" fmla="*/ 0 h 9984"/>
                      <a:gd name="connsiteX61" fmla="*/ 8978 w 9973"/>
                      <a:gd name="connsiteY61" fmla="*/ 0 h 9984"/>
                      <a:gd name="connsiteX62" fmla="*/ 995 w 9973"/>
                      <a:gd name="connsiteY62" fmla="*/ 0 h 9984"/>
                      <a:gd name="connsiteX63" fmla="*/ 0 w 9973"/>
                      <a:gd name="connsiteY63" fmla="*/ 576 h 9984"/>
                      <a:gd name="connsiteX64" fmla="*/ 0 w 9973"/>
                      <a:gd name="connsiteY64" fmla="*/ 2383 h 9984"/>
                      <a:gd name="connsiteX65" fmla="*/ 995 w 9973"/>
                      <a:gd name="connsiteY65" fmla="*/ 2960 h 9984"/>
                      <a:gd name="connsiteX66" fmla="*/ 8978 w 9973"/>
                      <a:gd name="connsiteY66" fmla="*/ 2960 h 9984"/>
                      <a:gd name="connsiteX67" fmla="*/ 9973 w 9973"/>
                      <a:gd name="connsiteY67" fmla="*/ 2383 h 9984"/>
                      <a:gd name="connsiteX68" fmla="*/ 9973 w 9973"/>
                      <a:gd name="connsiteY68" fmla="*/ 576 h 9984"/>
                      <a:gd name="connsiteX69" fmla="*/ 8978 w 9973"/>
                      <a:gd name="connsiteY69" fmla="*/ 0 h 9984"/>
                      <a:gd name="connsiteX70" fmla="*/ 8065 w 9973"/>
                      <a:gd name="connsiteY70" fmla="*/ 2227 h 9984"/>
                      <a:gd name="connsiteX71" fmla="*/ 8065 w 9973"/>
                      <a:gd name="connsiteY71" fmla="*/ 2227 h 9984"/>
                      <a:gd name="connsiteX72" fmla="*/ 6774 w 9973"/>
                      <a:gd name="connsiteY72" fmla="*/ 2227 h 9984"/>
                      <a:gd name="connsiteX73" fmla="*/ 6532 w 9973"/>
                      <a:gd name="connsiteY73" fmla="*/ 2056 h 9984"/>
                      <a:gd name="connsiteX74" fmla="*/ 6774 w 9973"/>
                      <a:gd name="connsiteY74" fmla="*/ 1916 h 9984"/>
                      <a:gd name="connsiteX75" fmla="*/ 8065 w 9973"/>
                      <a:gd name="connsiteY75" fmla="*/ 1916 h 9984"/>
                      <a:gd name="connsiteX76" fmla="*/ 8306 w 9973"/>
                      <a:gd name="connsiteY76" fmla="*/ 2056 h 9984"/>
                      <a:gd name="connsiteX77" fmla="*/ 8065 w 9973"/>
                      <a:gd name="connsiteY77" fmla="*/ 2227 h 9984"/>
                      <a:gd name="connsiteX78" fmla="*/ 8306 w 9973"/>
                      <a:gd name="connsiteY78" fmla="*/ 9829 h 9984"/>
                      <a:gd name="connsiteX79" fmla="*/ 8306 w 9973"/>
                      <a:gd name="connsiteY79" fmla="*/ 9829 h 9984"/>
                      <a:gd name="connsiteX80" fmla="*/ 8065 w 9973"/>
                      <a:gd name="connsiteY80" fmla="*/ 9984 h 9984"/>
                      <a:gd name="connsiteX81" fmla="*/ 6774 w 9973"/>
                      <a:gd name="connsiteY81" fmla="*/ 9984 h 9984"/>
                      <a:gd name="connsiteX82" fmla="*/ 6532 w 9973"/>
                      <a:gd name="connsiteY82" fmla="*/ 9829 h 9984"/>
                      <a:gd name="connsiteX83" fmla="*/ 6774 w 9973"/>
                      <a:gd name="connsiteY83" fmla="*/ 9688 h 9984"/>
                      <a:gd name="connsiteX84" fmla="*/ 8065 w 9973"/>
                      <a:gd name="connsiteY84" fmla="*/ 9688 h 9984"/>
                      <a:gd name="connsiteX85" fmla="*/ 8306 w 9973"/>
                      <a:gd name="connsiteY85" fmla="*/ 9829 h 9984"/>
                      <a:gd name="connsiteX86" fmla="*/ 3495 w 9973"/>
                      <a:gd name="connsiteY86" fmla="*/ 9829 h 9984"/>
                      <a:gd name="connsiteX87" fmla="*/ 3495 w 9973"/>
                      <a:gd name="connsiteY87" fmla="*/ 9829 h 9984"/>
                      <a:gd name="connsiteX88" fmla="*/ 3253 w 9973"/>
                      <a:gd name="connsiteY88" fmla="*/ 9984 h 9984"/>
                      <a:gd name="connsiteX89" fmla="*/ 1962 w 9973"/>
                      <a:gd name="connsiteY89" fmla="*/ 9984 h 9984"/>
                      <a:gd name="connsiteX90" fmla="*/ 1720 w 9973"/>
                      <a:gd name="connsiteY90" fmla="*/ 9829 h 9984"/>
                      <a:gd name="connsiteX91" fmla="*/ 3253 w 9973"/>
                      <a:gd name="connsiteY91" fmla="*/ 9688 h 9984"/>
                      <a:gd name="connsiteX92" fmla="*/ 3495 w 9973"/>
                      <a:gd name="connsiteY92" fmla="*/ 9829 h 9984"/>
                      <a:gd name="connsiteX0" fmla="*/ 9002 w 10000"/>
                      <a:gd name="connsiteY0" fmla="*/ 6459 h 10021"/>
                      <a:gd name="connsiteX1" fmla="*/ 9002 w 10000"/>
                      <a:gd name="connsiteY1" fmla="*/ 6459 h 10021"/>
                      <a:gd name="connsiteX2" fmla="*/ 998 w 10000"/>
                      <a:gd name="connsiteY2" fmla="*/ 6459 h 10021"/>
                      <a:gd name="connsiteX3" fmla="*/ 0 w 10000"/>
                      <a:gd name="connsiteY3" fmla="*/ 7036 h 10021"/>
                      <a:gd name="connsiteX4" fmla="*/ 0 w 10000"/>
                      <a:gd name="connsiteY4" fmla="*/ 8846 h 10021"/>
                      <a:gd name="connsiteX5" fmla="*/ 998 w 10000"/>
                      <a:gd name="connsiteY5" fmla="*/ 9423 h 10021"/>
                      <a:gd name="connsiteX6" fmla="*/ 9002 w 10000"/>
                      <a:gd name="connsiteY6" fmla="*/ 9423 h 10021"/>
                      <a:gd name="connsiteX7" fmla="*/ 10000 w 10000"/>
                      <a:gd name="connsiteY7" fmla="*/ 8846 h 10021"/>
                      <a:gd name="connsiteX8" fmla="*/ 10000 w 10000"/>
                      <a:gd name="connsiteY8" fmla="*/ 7036 h 10021"/>
                      <a:gd name="connsiteX9" fmla="*/ 9002 w 10000"/>
                      <a:gd name="connsiteY9" fmla="*/ 6459 h 10021"/>
                      <a:gd name="connsiteX10" fmla="*/ 3262 w 10000"/>
                      <a:gd name="connsiteY10" fmla="*/ 7707 h 10021"/>
                      <a:gd name="connsiteX11" fmla="*/ 3262 w 10000"/>
                      <a:gd name="connsiteY11" fmla="*/ 7707 h 10021"/>
                      <a:gd name="connsiteX12" fmla="*/ 1940 w 10000"/>
                      <a:gd name="connsiteY12" fmla="*/ 7707 h 10021"/>
                      <a:gd name="connsiteX13" fmla="*/ 1725 w 10000"/>
                      <a:gd name="connsiteY13" fmla="*/ 7535 h 10021"/>
                      <a:gd name="connsiteX14" fmla="*/ 1940 w 10000"/>
                      <a:gd name="connsiteY14" fmla="*/ 7411 h 10021"/>
                      <a:gd name="connsiteX15" fmla="*/ 3262 w 10000"/>
                      <a:gd name="connsiteY15" fmla="*/ 7411 h 10021"/>
                      <a:gd name="connsiteX16" fmla="*/ 3504 w 10000"/>
                      <a:gd name="connsiteY16" fmla="*/ 7535 h 10021"/>
                      <a:gd name="connsiteX17" fmla="*/ 3262 w 10000"/>
                      <a:gd name="connsiteY17" fmla="*/ 7707 h 10021"/>
                      <a:gd name="connsiteX18" fmla="*/ 5633 w 10000"/>
                      <a:gd name="connsiteY18" fmla="*/ 7707 h 10021"/>
                      <a:gd name="connsiteX19" fmla="*/ 5633 w 10000"/>
                      <a:gd name="connsiteY19" fmla="*/ 7707 h 10021"/>
                      <a:gd name="connsiteX20" fmla="*/ 4340 w 10000"/>
                      <a:gd name="connsiteY20" fmla="*/ 7707 h 10021"/>
                      <a:gd name="connsiteX21" fmla="*/ 4070 w 10000"/>
                      <a:gd name="connsiteY21" fmla="*/ 7535 h 10021"/>
                      <a:gd name="connsiteX22" fmla="*/ 4340 w 10000"/>
                      <a:gd name="connsiteY22" fmla="*/ 7411 h 10021"/>
                      <a:gd name="connsiteX23" fmla="*/ 5633 w 10000"/>
                      <a:gd name="connsiteY23" fmla="*/ 7411 h 10021"/>
                      <a:gd name="connsiteX24" fmla="*/ 5903 w 10000"/>
                      <a:gd name="connsiteY24" fmla="*/ 7535 h 10021"/>
                      <a:gd name="connsiteX25" fmla="*/ 5633 w 10000"/>
                      <a:gd name="connsiteY25" fmla="*/ 7707 h 10021"/>
                      <a:gd name="connsiteX26" fmla="*/ 8087 w 10000"/>
                      <a:gd name="connsiteY26" fmla="*/ 7707 h 10021"/>
                      <a:gd name="connsiteX27" fmla="*/ 8087 w 10000"/>
                      <a:gd name="connsiteY27" fmla="*/ 7707 h 10021"/>
                      <a:gd name="connsiteX28" fmla="*/ 6765 w 10000"/>
                      <a:gd name="connsiteY28" fmla="*/ 7707 h 10021"/>
                      <a:gd name="connsiteX29" fmla="*/ 6550 w 10000"/>
                      <a:gd name="connsiteY29" fmla="*/ 7535 h 10021"/>
                      <a:gd name="connsiteX30" fmla="*/ 6765 w 10000"/>
                      <a:gd name="connsiteY30" fmla="*/ 7411 h 10021"/>
                      <a:gd name="connsiteX31" fmla="*/ 8087 w 10000"/>
                      <a:gd name="connsiteY31" fmla="*/ 7411 h 10021"/>
                      <a:gd name="connsiteX32" fmla="*/ 8328 w 10000"/>
                      <a:gd name="connsiteY32" fmla="*/ 7535 h 10021"/>
                      <a:gd name="connsiteX33" fmla="*/ 8087 w 10000"/>
                      <a:gd name="connsiteY33" fmla="*/ 7707 h 10021"/>
                      <a:gd name="connsiteX34" fmla="*/ 9002 w 10000"/>
                      <a:gd name="connsiteY34" fmla="*/ 3214 h 10021"/>
                      <a:gd name="connsiteX35" fmla="*/ 9002 w 10000"/>
                      <a:gd name="connsiteY35" fmla="*/ 3214 h 10021"/>
                      <a:gd name="connsiteX36" fmla="*/ 998 w 10000"/>
                      <a:gd name="connsiteY36" fmla="*/ 3214 h 10021"/>
                      <a:gd name="connsiteX37" fmla="*/ 0 w 10000"/>
                      <a:gd name="connsiteY37" fmla="*/ 3775 h 10021"/>
                      <a:gd name="connsiteX38" fmla="*/ 0 w 10000"/>
                      <a:gd name="connsiteY38" fmla="*/ 5601 h 10021"/>
                      <a:gd name="connsiteX39" fmla="*/ 998 w 10000"/>
                      <a:gd name="connsiteY39" fmla="*/ 6163 h 10021"/>
                      <a:gd name="connsiteX40" fmla="*/ 9002 w 10000"/>
                      <a:gd name="connsiteY40" fmla="*/ 6163 h 10021"/>
                      <a:gd name="connsiteX41" fmla="*/ 10000 w 10000"/>
                      <a:gd name="connsiteY41" fmla="*/ 5601 h 10021"/>
                      <a:gd name="connsiteX42" fmla="*/ 10000 w 10000"/>
                      <a:gd name="connsiteY42" fmla="*/ 3775 h 10021"/>
                      <a:gd name="connsiteX43" fmla="*/ 9002 w 10000"/>
                      <a:gd name="connsiteY43" fmla="*/ 3214 h 10021"/>
                      <a:gd name="connsiteX44" fmla="*/ 5633 w 10000"/>
                      <a:gd name="connsiteY44" fmla="*/ 4977 h 10021"/>
                      <a:gd name="connsiteX45" fmla="*/ 5633 w 10000"/>
                      <a:gd name="connsiteY45" fmla="*/ 4977 h 10021"/>
                      <a:gd name="connsiteX46" fmla="*/ 4367 w 10000"/>
                      <a:gd name="connsiteY46" fmla="*/ 4977 h 10021"/>
                      <a:gd name="connsiteX47" fmla="*/ 4124 w 10000"/>
                      <a:gd name="connsiteY47" fmla="*/ 4837 h 10021"/>
                      <a:gd name="connsiteX48" fmla="*/ 4367 w 10000"/>
                      <a:gd name="connsiteY48" fmla="*/ 4680 h 10021"/>
                      <a:gd name="connsiteX49" fmla="*/ 5633 w 10000"/>
                      <a:gd name="connsiteY49" fmla="*/ 4680 h 10021"/>
                      <a:gd name="connsiteX50" fmla="*/ 5903 w 10000"/>
                      <a:gd name="connsiteY50" fmla="*/ 4837 h 10021"/>
                      <a:gd name="connsiteX51" fmla="*/ 5633 w 10000"/>
                      <a:gd name="connsiteY51" fmla="*/ 4977 h 10021"/>
                      <a:gd name="connsiteX52" fmla="*/ 8087 w 10000"/>
                      <a:gd name="connsiteY52" fmla="*/ 4977 h 10021"/>
                      <a:gd name="connsiteX53" fmla="*/ 8087 w 10000"/>
                      <a:gd name="connsiteY53" fmla="*/ 4977 h 10021"/>
                      <a:gd name="connsiteX54" fmla="*/ 6792 w 10000"/>
                      <a:gd name="connsiteY54" fmla="*/ 4977 h 10021"/>
                      <a:gd name="connsiteX55" fmla="*/ 6550 w 10000"/>
                      <a:gd name="connsiteY55" fmla="*/ 4837 h 10021"/>
                      <a:gd name="connsiteX56" fmla="*/ 6792 w 10000"/>
                      <a:gd name="connsiteY56" fmla="*/ 4680 h 10021"/>
                      <a:gd name="connsiteX57" fmla="*/ 8087 w 10000"/>
                      <a:gd name="connsiteY57" fmla="*/ 4680 h 10021"/>
                      <a:gd name="connsiteX58" fmla="*/ 8328 w 10000"/>
                      <a:gd name="connsiteY58" fmla="*/ 4837 h 10021"/>
                      <a:gd name="connsiteX59" fmla="*/ 8087 w 10000"/>
                      <a:gd name="connsiteY59" fmla="*/ 4977 h 10021"/>
                      <a:gd name="connsiteX60" fmla="*/ 9002 w 10000"/>
                      <a:gd name="connsiteY60" fmla="*/ 0 h 10021"/>
                      <a:gd name="connsiteX61" fmla="*/ 9002 w 10000"/>
                      <a:gd name="connsiteY61" fmla="*/ 0 h 10021"/>
                      <a:gd name="connsiteX62" fmla="*/ 998 w 10000"/>
                      <a:gd name="connsiteY62" fmla="*/ 0 h 10021"/>
                      <a:gd name="connsiteX63" fmla="*/ 0 w 10000"/>
                      <a:gd name="connsiteY63" fmla="*/ 577 h 10021"/>
                      <a:gd name="connsiteX64" fmla="*/ 0 w 10000"/>
                      <a:gd name="connsiteY64" fmla="*/ 2387 h 10021"/>
                      <a:gd name="connsiteX65" fmla="*/ 998 w 10000"/>
                      <a:gd name="connsiteY65" fmla="*/ 2965 h 10021"/>
                      <a:gd name="connsiteX66" fmla="*/ 9002 w 10000"/>
                      <a:gd name="connsiteY66" fmla="*/ 2965 h 10021"/>
                      <a:gd name="connsiteX67" fmla="*/ 10000 w 10000"/>
                      <a:gd name="connsiteY67" fmla="*/ 2387 h 10021"/>
                      <a:gd name="connsiteX68" fmla="*/ 10000 w 10000"/>
                      <a:gd name="connsiteY68" fmla="*/ 577 h 10021"/>
                      <a:gd name="connsiteX69" fmla="*/ 9002 w 10000"/>
                      <a:gd name="connsiteY69" fmla="*/ 0 h 10021"/>
                      <a:gd name="connsiteX70" fmla="*/ 8087 w 10000"/>
                      <a:gd name="connsiteY70" fmla="*/ 2231 h 10021"/>
                      <a:gd name="connsiteX71" fmla="*/ 8087 w 10000"/>
                      <a:gd name="connsiteY71" fmla="*/ 2231 h 10021"/>
                      <a:gd name="connsiteX72" fmla="*/ 6792 w 10000"/>
                      <a:gd name="connsiteY72" fmla="*/ 2231 h 10021"/>
                      <a:gd name="connsiteX73" fmla="*/ 6550 w 10000"/>
                      <a:gd name="connsiteY73" fmla="*/ 2059 h 10021"/>
                      <a:gd name="connsiteX74" fmla="*/ 6792 w 10000"/>
                      <a:gd name="connsiteY74" fmla="*/ 1919 h 10021"/>
                      <a:gd name="connsiteX75" fmla="*/ 8087 w 10000"/>
                      <a:gd name="connsiteY75" fmla="*/ 1919 h 10021"/>
                      <a:gd name="connsiteX76" fmla="*/ 8328 w 10000"/>
                      <a:gd name="connsiteY76" fmla="*/ 2059 h 10021"/>
                      <a:gd name="connsiteX77" fmla="*/ 8087 w 10000"/>
                      <a:gd name="connsiteY77" fmla="*/ 2231 h 10021"/>
                      <a:gd name="connsiteX78" fmla="*/ 8328 w 10000"/>
                      <a:gd name="connsiteY78" fmla="*/ 9845 h 10021"/>
                      <a:gd name="connsiteX79" fmla="*/ 8328 w 10000"/>
                      <a:gd name="connsiteY79" fmla="*/ 9845 h 10021"/>
                      <a:gd name="connsiteX80" fmla="*/ 8087 w 10000"/>
                      <a:gd name="connsiteY80" fmla="*/ 10000 h 10021"/>
                      <a:gd name="connsiteX81" fmla="*/ 6792 w 10000"/>
                      <a:gd name="connsiteY81" fmla="*/ 10000 h 10021"/>
                      <a:gd name="connsiteX82" fmla="*/ 6550 w 10000"/>
                      <a:gd name="connsiteY82" fmla="*/ 9845 h 10021"/>
                      <a:gd name="connsiteX83" fmla="*/ 6792 w 10000"/>
                      <a:gd name="connsiteY83" fmla="*/ 9704 h 10021"/>
                      <a:gd name="connsiteX84" fmla="*/ 8087 w 10000"/>
                      <a:gd name="connsiteY84" fmla="*/ 9704 h 10021"/>
                      <a:gd name="connsiteX85" fmla="*/ 8328 w 10000"/>
                      <a:gd name="connsiteY85" fmla="*/ 9845 h 10021"/>
                      <a:gd name="connsiteX86" fmla="*/ 3504 w 10000"/>
                      <a:gd name="connsiteY86" fmla="*/ 9845 h 10021"/>
                      <a:gd name="connsiteX87" fmla="*/ 3504 w 10000"/>
                      <a:gd name="connsiteY87" fmla="*/ 9845 h 10021"/>
                      <a:gd name="connsiteX88" fmla="*/ 3262 w 10000"/>
                      <a:gd name="connsiteY88" fmla="*/ 10000 h 10021"/>
                      <a:gd name="connsiteX89" fmla="*/ 1967 w 10000"/>
                      <a:gd name="connsiteY89" fmla="*/ 10000 h 10021"/>
                      <a:gd name="connsiteX90" fmla="*/ 3262 w 10000"/>
                      <a:gd name="connsiteY90" fmla="*/ 9704 h 10021"/>
                      <a:gd name="connsiteX91" fmla="*/ 3504 w 10000"/>
                      <a:gd name="connsiteY91" fmla="*/ 9845 h 10021"/>
                      <a:gd name="connsiteX0" fmla="*/ 9002 w 10000"/>
                      <a:gd name="connsiteY0" fmla="*/ 6459 h 10003"/>
                      <a:gd name="connsiteX1" fmla="*/ 9002 w 10000"/>
                      <a:gd name="connsiteY1" fmla="*/ 6459 h 10003"/>
                      <a:gd name="connsiteX2" fmla="*/ 998 w 10000"/>
                      <a:gd name="connsiteY2" fmla="*/ 6459 h 10003"/>
                      <a:gd name="connsiteX3" fmla="*/ 0 w 10000"/>
                      <a:gd name="connsiteY3" fmla="*/ 7036 h 10003"/>
                      <a:gd name="connsiteX4" fmla="*/ 0 w 10000"/>
                      <a:gd name="connsiteY4" fmla="*/ 8846 h 10003"/>
                      <a:gd name="connsiteX5" fmla="*/ 998 w 10000"/>
                      <a:gd name="connsiteY5" fmla="*/ 9423 h 10003"/>
                      <a:gd name="connsiteX6" fmla="*/ 9002 w 10000"/>
                      <a:gd name="connsiteY6" fmla="*/ 9423 h 10003"/>
                      <a:gd name="connsiteX7" fmla="*/ 10000 w 10000"/>
                      <a:gd name="connsiteY7" fmla="*/ 8846 h 10003"/>
                      <a:gd name="connsiteX8" fmla="*/ 10000 w 10000"/>
                      <a:gd name="connsiteY8" fmla="*/ 7036 h 10003"/>
                      <a:gd name="connsiteX9" fmla="*/ 9002 w 10000"/>
                      <a:gd name="connsiteY9" fmla="*/ 6459 h 10003"/>
                      <a:gd name="connsiteX10" fmla="*/ 3262 w 10000"/>
                      <a:gd name="connsiteY10" fmla="*/ 7707 h 10003"/>
                      <a:gd name="connsiteX11" fmla="*/ 3262 w 10000"/>
                      <a:gd name="connsiteY11" fmla="*/ 7707 h 10003"/>
                      <a:gd name="connsiteX12" fmla="*/ 1940 w 10000"/>
                      <a:gd name="connsiteY12" fmla="*/ 7707 h 10003"/>
                      <a:gd name="connsiteX13" fmla="*/ 1725 w 10000"/>
                      <a:gd name="connsiteY13" fmla="*/ 7535 h 10003"/>
                      <a:gd name="connsiteX14" fmla="*/ 1940 w 10000"/>
                      <a:gd name="connsiteY14" fmla="*/ 7411 h 10003"/>
                      <a:gd name="connsiteX15" fmla="*/ 3262 w 10000"/>
                      <a:gd name="connsiteY15" fmla="*/ 7411 h 10003"/>
                      <a:gd name="connsiteX16" fmla="*/ 3504 w 10000"/>
                      <a:gd name="connsiteY16" fmla="*/ 7535 h 10003"/>
                      <a:gd name="connsiteX17" fmla="*/ 3262 w 10000"/>
                      <a:gd name="connsiteY17" fmla="*/ 7707 h 10003"/>
                      <a:gd name="connsiteX18" fmla="*/ 5633 w 10000"/>
                      <a:gd name="connsiteY18" fmla="*/ 7707 h 10003"/>
                      <a:gd name="connsiteX19" fmla="*/ 5633 w 10000"/>
                      <a:gd name="connsiteY19" fmla="*/ 7707 h 10003"/>
                      <a:gd name="connsiteX20" fmla="*/ 4340 w 10000"/>
                      <a:gd name="connsiteY20" fmla="*/ 7707 h 10003"/>
                      <a:gd name="connsiteX21" fmla="*/ 4070 w 10000"/>
                      <a:gd name="connsiteY21" fmla="*/ 7535 h 10003"/>
                      <a:gd name="connsiteX22" fmla="*/ 4340 w 10000"/>
                      <a:gd name="connsiteY22" fmla="*/ 7411 h 10003"/>
                      <a:gd name="connsiteX23" fmla="*/ 5633 w 10000"/>
                      <a:gd name="connsiteY23" fmla="*/ 7411 h 10003"/>
                      <a:gd name="connsiteX24" fmla="*/ 5903 w 10000"/>
                      <a:gd name="connsiteY24" fmla="*/ 7535 h 10003"/>
                      <a:gd name="connsiteX25" fmla="*/ 5633 w 10000"/>
                      <a:gd name="connsiteY25" fmla="*/ 7707 h 10003"/>
                      <a:gd name="connsiteX26" fmla="*/ 8087 w 10000"/>
                      <a:gd name="connsiteY26" fmla="*/ 7707 h 10003"/>
                      <a:gd name="connsiteX27" fmla="*/ 8087 w 10000"/>
                      <a:gd name="connsiteY27" fmla="*/ 7707 h 10003"/>
                      <a:gd name="connsiteX28" fmla="*/ 6765 w 10000"/>
                      <a:gd name="connsiteY28" fmla="*/ 7707 h 10003"/>
                      <a:gd name="connsiteX29" fmla="*/ 6550 w 10000"/>
                      <a:gd name="connsiteY29" fmla="*/ 7535 h 10003"/>
                      <a:gd name="connsiteX30" fmla="*/ 6765 w 10000"/>
                      <a:gd name="connsiteY30" fmla="*/ 7411 h 10003"/>
                      <a:gd name="connsiteX31" fmla="*/ 8087 w 10000"/>
                      <a:gd name="connsiteY31" fmla="*/ 7411 h 10003"/>
                      <a:gd name="connsiteX32" fmla="*/ 8328 w 10000"/>
                      <a:gd name="connsiteY32" fmla="*/ 7535 h 10003"/>
                      <a:gd name="connsiteX33" fmla="*/ 8087 w 10000"/>
                      <a:gd name="connsiteY33" fmla="*/ 7707 h 10003"/>
                      <a:gd name="connsiteX34" fmla="*/ 9002 w 10000"/>
                      <a:gd name="connsiteY34" fmla="*/ 3214 h 10003"/>
                      <a:gd name="connsiteX35" fmla="*/ 9002 w 10000"/>
                      <a:gd name="connsiteY35" fmla="*/ 3214 h 10003"/>
                      <a:gd name="connsiteX36" fmla="*/ 998 w 10000"/>
                      <a:gd name="connsiteY36" fmla="*/ 3214 h 10003"/>
                      <a:gd name="connsiteX37" fmla="*/ 0 w 10000"/>
                      <a:gd name="connsiteY37" fmla="*/ 3775 h 10003"/>
                      <a:gd name="connsiteX38" fmla="*/ 0 w 10000"/>
                      <a:gd name="connsiteY38" fmla="*/ 5601 h 10003"/>
                      <a:gd name="connsiteX39" fmla="*/ 998 w 10000"/>
                      <a:gd name="connsiteY39" fmla="*/ 6163 h 10003"/>
                      <a:gd name="connsiteX40" fmla="*/ 9002 w 10000"/>
                      <a:gd name="connsiteY40" fmla="*/ 6163 h 10003"/>
                      <a:gd name="connsiteX41" fmla="*/ 10000 w 10000"/>
                      <a:gd name="connsiteY41" fmla="*/ 5601 h 10003"/>
                      <a:gd name="connsiteX42" fmla="*/ 10000 w 10000"/>
                      <a:gd name="connsiteY42" fmla="*/ 3775 h 10003"/>
                      <a:gd name="connsiteX43" fmla="*/ 9002 w 10000"/>
                      <a:gd name="connsiteY43" fmla="*/ 3214 h 10003"/>
                      <a:gd name="connsiteX44" fmla="*/ 5633 w 10000"/>
                      <a:gd name="connsiteY44" fmla="*/ 4977 h 10003"/>
                      <a:gd name="connsiteX45" fmla="*/ 5633 w 10000"/>
                      <a:gd name="connsiteY45" fmla="*/ 4977 h 10003"/>
                      <a:gd name="connsiteX46" fmla="*/ 4367 w 10000"/>
                      <a:gd name="connsiteY46" fmla="*/ 4977 h 10003"/>
                      <a:gd name="connsiteX47" fmla="*/ 4124 w 10000"/>
                      <a:gd name="connsiteY47" fmla="*/ 4837 h 10003"/>
                      <a:gd name="connsiteX48" fmla="*/ 4367 w 10000"/>
                      <a:gd name="connsiteY48" fmla="*/ 4680 h 10003"/>
                      <a:gd name="connsiteX49" fmla="*/ 5633 w 10000"/>
                      <a:gd name="connsiteY49" fmla="*/ 4680 h 10003"/>
                      <a:gd name="connsiteX50" fmla="*/ 5903 w 10000"/>
                      <a:gd name="connsiteY50" fmla="*/ 4837 h 10003"/>
                      <a:gd name="connsiteX51" fmla="*/ 5633 w 10000"/>
                      <a:gd name="connsiteY51" fmla="*/ 4977 h 10003"/>
                      <a:gd name="connsiteX52" fmla="*/ 8087 w 10000"/>
                      <a:gd name="connsiteY52" fmla="*/ 4977 h 10003"/>
                      <a:gd name="connsiteX53" fmla="*/ 8087 w 10000"/>
                      <a:gd name="connsiteY53" fmla="*/ 4977 h 10003"/>
                      <a:gd name="connsiteX54" fmla="*/ 6792 w 10000"/>
                      <a:gd name="connsiteY54" fmla="*/ 4977 h 10003"/>
                      <a:gd name="connsiteX55" fmla="*/ 6550 w 10000"/>
                      <a:gd name="connsiteY55" fmla="*/ 4837 h 10003"/>
                      <a:gd name="connsiteX56" fmla="*/ 6792 w 10000"/>
                      <a:gd name="connsiteY56" fmla="*/ 4680 h 10003"/>
                      <a:gd name="connsiteX57" fmla="*/ 8087 w 10000"/>
                      <a:gd name="connsiteY57" fmla="*/ 4680 h 10003"/>
                      <a:gd name="connsiteX58" fmla="*/ 8328 w 10000"/>
                      <a:gd name="connsiteY58" fmla="*/ 4837 h 10003"/>
                      <a:gd name="connsiteX59" fmla="*/ 8087 w 10000"/>
                      <a:gd name="connsiteY59" fmla="*/ 4977 h 10003"/>
                      <a:gd name="connsiteX60" fmla="*/ 9002 w 10000"/>
                      <a:gd name="connsiteY60" fmla="*/ 0 h 10003"/>
                      <a:gd name="connsiteX61" fmla="*/ 9002 w 10000"/>
                      <a:gd name="connsiteY61" fmla="*/ 0 h 10003"/>
                      <a:gd name="connsiteX62" fmla="*/ 998 w 10000"/>
                      <a:gd name="connsiteY62" fmla="*/ 0 h 10003"/>
                      <a:gd name="connsiteX63" fmla="*/ 0 w 10000"/>
                      <a:gd name="connsiteY63" fmla="*/ 577 h 10003"/>
                      <a:gd name="connsiteX64" fmla="*/ 0 w 10000"/>
                      <a:gd name="connsiteY64" fmla="*/ 2387 h 10003"/>
                      <a:gd name="connsiteX65" fmla="*/ 998 w 10000"/>
                      <a:gd name="connsiteY65" fmla="*/ 2965 h 10003"/>
                      <a:gd name="connsiteX66" fmla="*/ 9002 w 10000"/>
                      <a:gd name="connsiteY66" fmla="*/ 2965 h 10003"/>
                      <a:gd name="connsiteX67" fmla="*/ 10000 w 10000"/>
                      <a:gd name="connsiteY67" fmla="*/ 2387 h 10003"/>
                      <a:gd name="connsiteX68" fmla="*/ 10000 w 10000"/>
                      <a:gd name="connsiteY68" fmla="*/ 577 h 10003"/>
                      <a:gd name="connsiteX69" fmla="*/ 9002 w 10000"/>
                      <a:gd name="connsiteY69" fmla="*/ 0 h 10003"/>
                      <a:gd name="connsiteX70" fmla="*/ 8087 w 10000"/>
                      <a:gd name="connsiteY70" fmla="*/ 2231 h 10003"/>
                      <a:gd name="connsiteX71" fmla="*/ 8087 w 10000"/>
                      <a:gd name="connsiteY71" fmla="*/ 2231 h 10003"/>
                      <a:gd name="connsiteX72" fmla="*/ 6792 w 10000"/>
                      <a:gd name="connsiteY72" fmla="*/ 2231 h 10003"/>
                      <a:gd name="connsiteX73" fmla="*/ 6550 w 10000"/>
                      <a:gd name="connsiteY73" fmla="*/ 2059 h 10003"/>
                      <a:gd name="connsiteX74" fmla="*/ 6792 w 10000"/>
                      <a:gd name="connsiteY74" fmla="*/ 1919 h 10003"/>
                      <a:gd name="connsiteX75" fmla="*/ 8087 w 10000"/>
                      <a:gd name="connsiteY75" fmla="*/ 1919 h 10003"/>
                      <a:gd name="connsiteX76" fmla="*/ 8328 w 10000"/>
                      <a:gd name="connsiteY76" fmla="*/ 2059 h 10003"/>
                      <a:gd name="connsiteX77" fmla="*/ 8087 w 10000"/>
                      <a:gd name="connsiteY77" fmla="*/ 2231 h 10003"/>
                      <a:gd name="connsiteX78" fmla="*/ 8328 w 10000"/>
                      <a:gd name="connsiteY78" fmla="*/ 9845 h 10003"/>
                      <a:gd name="connsiteX79" fmla="*/ 8328 w 10000"/>
                      <a:gd name="connsiteY79" fmla="*/ 9845 h 10003"/>
                      <a:gd name="connsiteX80" fmla="*/ 8087 w 10000"/>
                      <a:gd name="connsiteY80" fmla="*/ 10000 h 10003"/>
                      <a:gd name="connsiteX81" fmla="*/ 6792 w 10000"/>
                      <a:gd name="connsiteY81" fmla="*/ 10000 h 10003"/>
                      <a:gd name="connsiteX82" fmla="*/ 6550 w 10000"/>
                      <a:gd name="connsiteY82" fmla="*/ 9845 h 10003"/>
                      <a:gd name="connsiteX83" fmla="*/ 6792 w 10000"/>
                      <a:gd name="connsiteY83" fmla="*/ 9704 h 10003"/>
                      <a:gd name="connsiteX84" fmla="*/ 8087 w 10000"/>
                      <a:gd name="connsiteY84" fmla="*/ 9704 h 10003"/>
                      <a:gd name="connsiteX85" fmla="*/ 8328 w 10000"/>
                      <a:gd name="connsiteY85" fmla="*/ 9845 h 10003"/>
                      <a:gd name="connsiteX86" fmla="*/ 3504 w 10000"/>
                      <a:gd name="connsiteY86" fmla="*/ 9845 h 10003"/>
                      <a:gd name="connsiteX87" fmla="*/ 3504 w 10000"/>
                      <a:gd name="connsiteY87" fmla="*/ 9845 h 10003"/>
                      <a:gd name="connsiteX88" fmla="*/ 3262 w 10000"/>
                      <a:gd name="connsiteY88" fmla="*/ 10000 h 10003"/>
                      <a:gd name="connsiteX89" fmla="*/ 3262 w 10000"/>
                      <a:gd name="connsiteY89" fmla="*/ 9704 h 10003"/>
                      <a:gd name="connsiteX90" fmla="*/ 3504 w 10000"/>
                      <a:gd name="connsiteY90" fmla="*/ 9845 h 10003"/>
                      <a:gd name="connsiteX0" fmla="*/ 9002 w 10000"/>
                      <a:gd name="connsiteY0" fmla="*/ 6459 h 10002"/>
                      <a:gd name="connsiteX1" fmla="*/ 9002 w 10000"/>
                      <a:gd name="connsiteY1" fmla="*/ 6459 h 10002"/>
                      <a:gd name="connsiteX2" fmla="*/ 998 w 10000"/>
                      <a:gd name="connsiteY2" fmla="*/ 6459 h 10002"/>
                      <a:gd name="connsiteX3" fmla="*/ 0 w 10000"/>
                      <a:gd name="connsiteY3" fmla="*/ 7036 h 10002"/>
                      <a:gd name="connsiteX4" fmla="*/ 0 w 10000"/>
                      <a:gd name="connsiteY4" fmla="*/ 8846 h 10002"/>
                      <a:gd name="connsiteX5" fmla="*/ 998 w 10000"/>
                      <a:gd name="connsiteY5" fmla="*/ 9423 h 10002"/>
                      <a:gd name="connsiteX6" fmla="*/ 9002 w 10000"/>
                      <a:gd name="connsiteY6" fmla="*/ 9423 h 10002"/>
                      <a:gd name="connsiteX7" fmla="*/ 10000 w 10000"/>
                      <a:gd name="connsiteY7" fmla="*/ 8846 h 10002"/>
                      <a:gd name="connsiteX8" fmla="*/ 10000 w 10000"/>
                      <a:gd name="connsiteY8" fmla="*/ 7036 h 10002"/>
                      <a:gd name="connsiteX9" fmla="*/ 9002 w 10000"/>
                      <a:gd name="connsiteY9" fmla="*/ 6459 h 10002"/>
                      <a:gd name="connsiteX10" fmla="*/ 3262 w 10000"/>
                      <a:gd name="connsiteY10" fmla="*/ 7707 h 10002"/>
                      <a:gd name="connsiteX11" fmla="*/ 3262 w 10000"/>
                      <a:gd name="connsiteY11" fmla="*/ 7707 h 10002"/>
                      <a:gd name="connsiteX12" fmla="*/ 1940 w 10000"/>
                      <a:gd name="connsiteY12" fmla="*/ 7707 h 10002"/>
                      <a:gd name="connsiteX13" fmla="*/ 1725 w 10000"/>
                      <a:gd name="connsiteY13" fmla="*/ 7535 h 10002"/>
                      <a:gd name="connsiteX14" fmla="*/ 1940 w 10000"/>
                      <a:gd name="connsiteY14" fmla="*/ 7411 h 10002"/>
                      <a:gd name="connsiteX15" fmla="*/ 3262 w 10000"/>
                      <a:gd name="connsiteY15" fmla="*/ 7411 h 10002"/>
                      <a:gd name="connsiteX16" fmla="*/ 3504 w 10000"/>
                      <a:gd name="connsiteY16" fmla="*/ 7535 h 10002"/>
                      <a:gd name="connsiteX17" fmla="*/ 3262 w 10000"/>
                      <a:gd name="connsiteY17" fmla="*/ 7707 h 10002"/>
                      <a:gd name="connsiteX18" fmla="*/ 5633 w 10000"/>
                      <a:gd name="connsiteY18" fmla="*/ 7707 h 10002"/>
                      <a:gd name="connsiteX19" fmla="*/ 5633 w 10000"/>
                      <a:gd name="connsiteY19" fmla="*/ 7707 h 10002"/>
                      <a:gd name="connsiteX20" fmla="*/ 4340 w 10000"/>
                      <a:gd name="connsiteY20" fmla="*/ 7707 h 10002"/>
                      <a:gd name="connsiteX21" fmla="*/ 4070 w 10000"/>
                      <a:gd name="connsiteY21" fmla="*/ 7535 h 10002"/>
                      <a:gd name="connsiteX22" fmla="*/ 4340 w 10000"/>
                      <a:gd name="connsiteY22" fmla="*/ 7411 h 10002"/>
                      <a:gd name="connsiteX23" fmla="*/ 5633 w 10000"/>
                      <a:gd name="connsiteY23" fmla="*/ 7411 h 10002"/>
                      <a:gd name="connsiteX24" fmla="*/ 5903 w 10000"/>
                      <a:gd name="connsiteY24" fmla="*/ 7535 h 10002"/>
                      <a:gd name="connsiteX25" fmla="*/ 5633 w 10000"/>
                      <a:gd name="connsiteY25" fmla="*/ 7707 h 10002"/>
                      <a:gd name="connsiteX26" fmla="*/ 8087 w 10000"/>
                      <a:gd name="connsiteY26" fmla="*/ 7707 h 10002"/>
                      <a:gd name="connsiteX27" fmla="*/ 8087 w 10000"/>
                      <a:gd name="connsiteY27" fmla="*/ 7707 h 10002"/>
                      <a:gd name="connsiteX28" fmla="*/ 6765 w 10000"/>
                      <a:gd name="connsiteY28" fmla="*/ 7707 h 10002"/>
                      <a:gd name="connsiteX29" fmla="*/ 6550 w 10000"/>
                      <a:gd name="connsiteY29" fmla="*/ 7535 h 10002"/>
                      <a:gd name="connsiteX30" fmla="*/ 6765 w 10000"/>
                      <a:gd name="connsiteY30" fmla="*/ 7411 h 10002"/>
                      <a:gd name="connsiteX31" fmla="*/ 8087 w 10000"/>
                      <a:gd name="connsiteY31" fmla="*/ 7411 h 10002"/>
                      <a:gd name="connsiteX32" fmla="*/ 8328 w 10000"/>
                      <a:gd name="connsiteY32" fmla="*/ 7535 h 10002"/>
                      <a:gd name="connsiteX33" fmla="*/ 8087 w 10000"/>
                      <a:gd name="connsiteY33" fmla="*/ 7707 h 10002"/>
                      <a:gd name="connsiteX34" fmla="*/ 9002 w 10000"/>
                      <a:gd name="connsiteY34" fmla="*/ 3214 h 10002"/>
                      <a:gd name="connsiteX35" fmla="*/ 9002 w 10000"/>
                      <a:gd name="connsiteY35" fmla="*/ 3214 h 10002"/>
                      <a:gd name="connsiteX36" fmla="*/ 998 w 10000"/>
                      <a:gd name="connsiteY36" fmla="*/ 3214 h 10002"/>
                      <a:gd name="connsiteX37" fmla="*/ 0 w 10000"/>
                      <a:gd name="connsiteY37" fmla="*/ 3775 h 10002"/>
                      <a:gd name="connsiteX38" fmla="*/ 0 w 10000"/>
                      <a:gd name="connsiteY38" fmla="*/ 5601 h 10002"/>
                      <a:gd name="connsiteX39" fmla="*/ 998 w 10000"/>
                      <a:gd name="connsiteY39" fmla="*/ 6163 h 10002"/>
                      <a:gd name="connsiteX40" fmla="*/ 9002 w 10000"/>
                      <a:gd name="connsiteY40" fmla="*/ 6163 h 10002"/>
                      <a:gd name="connsiteX41" fmla="*/ 10000 w 10000"/>
                      <a:gd name="connsiteY41" fmla="*/ 5601 h 10002"/>
                      <a:gd name="connsiteX42" fmla="*/ 10000 w 10000"/>
                      <a:gd name="connsiteY42" fmla="*/ 3775 h 10002"/>
                      <a:gd name="connsiteX43" fmla="*/ 9002 w 10000"/>
                      <a:gd name="connsiteY43" fmla="*/ 3214 h 10002"/>
                      <a:gd name="connsiteX44" fmla="*/ 5633 w 10000"/>
                      <a:gd name="connsiteY44" fmla="*/ 4977 h 10002"/>
                      <a:gd name="connsiteX45" fmla="*/ 5633 w 10000"/>
                      <a:gd name="connsiteY45" fmla="*/ 4977 h 10002"/>
                      <a:gd name="connsiteX46" fmla="*/ 4367 w 10000"/>
                      <a:gd name="connsiteY46" fmla="*/ 4977 h 10002"/>
                      <a:gd name="connsiteX47" fmla="*/ 4124 w 10000"/>
                      <a:gd name="connsiteY47" fmla="*/ 4837 h 10002"/>
                      <a:gd name="connsiteX48" fmla="*/ 4367 w 10000"/>
                      <a:gd name="connsiteY48" fmla="*/ 4680 h 10002"/>
                      <a:gd name="connsiteX49" fmla="*/ 5633 w 10000"/>
                      <a:gd name="connsiteY49" fmla="*/ 4680 h 10002"/>
                      <a:gd name="connsiteX50" fmla="*/ 5903 w 10000"/>
                      <a:gd name="connsiteY50" fmla="*/ 4837 h 10002"/>
                      <a:gd name="connsiteX51" fmla="*/ 5633 w 10000"/>
                      <a:gd name="connsiteY51" fmla="*/ 4977 h 10002"/>
                      <a:gd name="connsiteX52" fmla="*/ 8087 w 10000"/>
                      <a:gd name="connsiteY52" fmla="*/ 4977 h 10002"/>
                      <a:gd name="connsiteX53" fmla="*/ 8087 w 10000"/>
                      <a:gd name="connsiteY53" fmla="*/ 4977 h 10002"/>
                      <a:gd name="connsiteX54" fmla="*/ 6792 w 10000"/>
                      <a:gd name="connsiteY54" fmla="*/ 4977 h 10002"/>
                      <a:gd name="connsiteX55" fmla="*/ 6550 w 10000"/>
                      <a:gd name="connsiteY55" fmla="*/ 4837 h 10002"/>
                      <a:gd name="connsiteX56" fmla="*/ 6792 w 10000"/>
                      <a:gd name="connsiteY56" fmla="*/ 4680 h 10002"/>
                      <a:gd name="connsiteX57" fmla="*/ 8087 w 10000"/>
                      <a:gd name="connsiteY57" fmla="*/ 4680 h 10002"/>
                      <a:gd name="connsiteX58" fmla="*/ 8328 w 10000"/>
                      <a:gd name="connsiteY58" fmla="*/ 4837 h 10002"/>
                      <a:gd name="connsiteX59" fmla="*/ 8087 w 10000"/>
                      <a:gd name="connsiteY59" fmla="*/ 4977 h 10002"/>
                      <a:gd name="connsiteX60" fmla="*/ 9002 w 10000"/>
                      <a:gd name="connsiteY60" fmla="*/ 0 h 10002"/>
                      <a:gd name="connsiteX61" fmla="*/ 9002 w 10000"/>
                      <a:gd name="connsiteY61" fmla="*/ 0 h 10002"/>
                      <a:gd name="connsiteX62" fmla="*/ 998 w 10000"/>
                      <a:gd name="connsiteY62" fmla="*/ 0 h 10002"/>
                      <a:gd name="connsiteX63" fmla="*/ 0 w 10000"/>
                      <a:gd name="connsiteY63" fmla="*/ 577 h 10002"/>
                      <a:gd name="connsiteX64" fmla="*/ 0 w 10000"/>
                      <a:gd name="connsiteY64" fmla="*/ 2387 h 10002"/>
                      <a:gd name="connsiteX65" fmla="*/ 998 w 10000"/>
                      <a:gd name="connsiteY65" fmla="*/ 2965 h 10002"/>
                      <a:gd name="connsiteX66" fmla="*/ 9002 w 10000"/>
                      <a:gd name="connsiteY66" fmla="*/ 2965 h 10002"/>
                      <a:gd name="connsiteX67" fmla="*/ 10000 w 10000"/>
                      <a:gd name="connsiteY67" fmla="*/ 2387 h 10002"/>
                      <a:gd name="connsiteX68" fmla="*/ 10000 w 10000"/>
                      <a:gd name="connsiteY68" fmla="*/ 577 h 10002"/>
                      <a:gd name="connsiteX69" fmla="*/ 9002 w 10000"/>
                      <a:gd name="connsiteY69" fmla="*/ 0 h 10002"/>
                      <a:gd name="connsiteX70" fmla="*/ 8087 w 10000"/>
                      <a:gd name="connsiteY70" fmla="*/ 2231 h 10002"/>
                      <a:gd name="connsiteX71" fmla="*/ 8087 w 10000"/>
                      <a:gd name="connsiteY71" fmla="*/ 2231 h 10002"/>
                      <a:gd name="connsiteX72" fmla="*/ 6792 w 10000"/>
                      <a:gd name="connsiteY72" fmla="*/ 2231 h 10002"/>
                      <a:gd name="connsiteX73" fmla="*/ 6550 w 10000"/>
                      <a:gd name="connsiteY73" fmla="*/ 2059 h 10002"/>
                      <a:gd name="connsiteX74" fmla="*/ 6792 w 10000"/>
                      <a:gd name="connsiteY74" fmla="*/ 1919 h 10002"/>
                      <a:gd name="connsiteX75" fmla="*/ 8087 w 10000"/>
                      <a:gd name="connsiteY75" fmla="*/ 1919 h 10002"/>
                      <a:gd name="connsiteX76" fmla="*/ 8328 w 10000"/>
                      <a:gd name="connsiteY76" fmla="*/ 2059 h 10002"/>
                      <a:gd name="connsiteX77" fmla="*/ 8087 w 10000"/>
                      <a:gd name="connsiteY77" fmla="*/ 2231 h 10002"/>
                      <a:gd name="connsiteX78" fmla="*/ 8328 w 10000"/>
                      <a:gd name="connsiteY78" fmla="*/ 9845 h 10002"/>
                      <a:gd name="connsiteX79" fmla="*/ 8328 w 10000"/>
                      <a:gd name="connsiteY79" fmla="*/ 9845 h 10002"/>
                      <a:gd name="connsiteX80" fmla="*/ 8087 w 10000"/>
                      <a:gd name="connsiteY80" fmla="*/ 10000 h 10002"/>
                      <a:gd name="connsiteX81" fmla="*/ 6792 w 10000"/>
                      <a:gd name="connsiteY81" fmla="*/ 10000 h 10002"/>
                      <a:gd name="connsiteX82" fmla="*/ 6550 w 10000"/>
                      <a:gd name="connsiteY82" fmla="*/ 9845 h 10002"/>
                      <a:gd name="connsiteX83" fmla="*/ 6792 w 10000"/>
                      <a:gd name="connsiteY83" fmla="*/ 9704 h 10002"/>
                      <a:gd name="connsiteX84" fmla="*/ 8087 w 10000"/>
                      <a:gd name="connsiteY84" fmla="*/ 9704 h 10002"/>
                      <a:gd name="connsiteX85" fmla="*/ 8328 w 10000"/>
                      <a:gd name="connsiteY85" fmla="*/ 9845 h 10002"/>
                      <a:gd name="connsiteX86" fmla="*/ 3262 w 10000"/>
                      <a:gd name="connsiteY86" fmla="*/ 9704 h 10002"/>
                      <a:gd name="connsiteX87" fmla="*/ 3504 w 10000"/>
                      <a:gd name="connsiteY87" fmla="*/ 9845 h 10002"/>
                      <a:gd name="connsiteX88" fmla="*/ 3262 w 10000"/>
                      <a:gd name="connsiteY88" fmla="*/ 10000 h 10002"/>
                      <a:gd name="connsiteX89" fmla="*/ 3262 w 10000"/>
                      <a:gd name="connsiteY89" fmla="*/ 9704 h 10002"/>
                      <a:gd name="connsiteX0" fmla="*/ 9002 w 10000"/>
                      <a:gd name="connsiteY0" fmla="*/ 6459 h 10000"/>
                      <a:gd name="connsiteX1" fmla="*/ 9002 w 10000"/>
                      <a:gd name="connsiteY1" fmla="*/ 6459 h 10000"/>
                      <a:gd name="connsiteX2" fmla="*/ 998 w 10000"/>
                      <a:gd name="connsiteY2" fmla="*/ 6459 h 10000"/>
                      <a:gd name="connsiteX3" fmla="*/ 0 w 10000"/>
                      <a:gd name="connsiteY3" fmla="*/ 7036 h 10000"/>
                      <a:gd name="connsiteX4" fmla="*/ 0 w 10000"/>
                      <a:gd name="connsiteY4" fmla="*/ 8846 h 10000"/>
                      <a:gd name="connsiteX5" fmla="*/ 998 w 10000"/>
                      <a:gd name="connsiteY5" fmla="*/ 9423 h 10000"/>
                      <a:gd name="connsiteX6" fmla="*/ 9002 w 10000"/>
                      <a:gd name="connsiteY6" fmla="*/ 9423 h 10000"/>
                      <a:gd name="connsiteX7" fmla="*/ 10000 w 10000"/>
                      <a:gd name="connsiteY7" fmla="*/ 8846 h 10000"/>
                      <a:gd name="connsiteX8" fmla="*/ 10000 w 10000"/>
                      <a:gd name="connsiteY8" fmla="*/ 7036 h 10000"/>
                      <a:gd name="connsiteX9" fmla="*/ 9002 w 10000"/>
                      <a:gd name="connsiteY9" fmla="*/ 6459 h 10000"/>
                      <a:gd name="connsiteX10" fmla="*/ 3262 w 10000"/>
                      <a:gd name="connsiteY10" fmla="*/ 7707 h 10000"/>
                      <a:gd name="connsiteX11" fmla="*/ 3262 w 10000"/>
                      <a:gd name="connsiteY11" fmla="*/ 7707 h 10000"/>
                      <a:gd name="connsiteX12" fmla="*/ 1940 w 10000"/>
                      <a:gd name="connsiteY12" fmla="*/ 7707 h 10000"/>
                      <a:gd name="connsiteX13" fmla="*/ 1725 w 10000"/>
                      <a:gd name="connsiteY13" fmla="*/ 7535 h 10000"/>
                      <a:gd name="connsiteX14" fmla="*/ 1940 w 10000"/>
                      <a:gd name="connsiteY14" fmla="*/ 7411 h 10000"/>
                      <a:gd name="connsiteX15" fmla="*/ 3262 w 10000"/>
                      <a:gd name="connsiteY15" fmla="*/ 7411 h 10000"/>
                      <a:gd name="connsiteX16" fmla="*/ 3504 w 10000"/>
                      <a:gd name="connsiteY16" fmla="*/ 7535 h 10000"/>
                      <a:gd name="connsiteX17" fmla="*/ 3262 w 10000"/>
                      <a:gd name="connsiteY17" fmla="*/ 7707 h 10000"/>
                      <a:gd name="connsiteX18" fmla="*/ 5633 w 10000"/>
                      <a:gd name="connsiteY18" fmla="*/ 7707 h 10000"/>
                      <a:gd name="connsiteX19" fmla="*/ 5633 w 10000"/>
                      <a:gd name="connsiteY19" fmla="*/ 7707 h 10000"/>
                      <a:gd name="connsiteX20" fmla="*/ 4340 w 10000"/>
                      <a:gd name="connsiteY20" fmla="*/ 7707 h 10000"/>
                      <a:gd name="connsiteX21" fmla="*/ 4070 w 10000"/>
                      <a:gd name="connsiteY21" fmla="*/ 7535 h 10000"/>
                      <a:gd name="connsiteX22" fmla="*/ 4340 w 10000"/>
                      <a:gd name="connsiteY22" fmla="*/ 7411 h 10000"/>
                      <a:gd name="connsiteX23" fmla="*/ 5633 w 10000"/>
                      <a:gd name="connsiteY23" fmla="*/ 7411 h 10000"/>
                      <a:gd name="connsiteX24" fmla="*/ 5903 w 10000"/>
                      <a:gd name="connsiteY24" fmla="*/ 7535 h 10000"/>
                      <a:gd name="connsiteX25" fmla="*/ 5633 w 10000"/>
                      <a:gd name="connsiteY25" fmla="*/ 7707 h 10000"/>
                      <a:gd name="connsiteX26" fmla="*/ 8087 w 10000"/>
                      <a:gd name="connsiteY26" fmla="*/ 7707 h 10000"/>
                      <a:gd name="connsiteX27" fmla="*/ 8087 w 10000"/>
                      <a:gd name="connsiteY27" fmla="*/ 7707 h 10000"/>
                      <a:gd name="connsiteX28" fmla="*/ 6765 w 10000"/>
                      <a:gd name="connsiteY28" fmla="*/ 7707 h 10000"/>
                      <a:gd name="connsiteX29" fmla="*/ 6550 w 10000"/>
                      <a:gd name="connsiteY29" fmla="*/ 7535 h 10000"/>
                      <a:gd name="connsiteX30" fmla="*/ 6765 w 10000"/>
                      <a:gd name="connsiteY30" fmla="*/ 7411 h 10000"/>
                      <a:gd name="connsiteX31" fmla="*/ 8087 w 10000"/>
                      <a:gd name="connsiteY31" fmla="*/ 7411 h 10000"/>
                      <a:gd name="connsiteX32" fmla="*/ 8328 w 10000"/>
                      <a:gd name="connsiteY32" fmla="*/ 7535 h 10000"/>
                      <a:gd name="connsiteX33" fmla="*/ 8087 w 10000"/>
                      <a:gd name="connsiteY33" fmla="*/ 7707 h 10000"/>
                      <a:gd name="connsiteX34" fmla="*/ 9002 w 10000"/>
                      <a:gd name="connsiteY34" fmla="*/ 3214 h 10000"/>
                      <a:gd name="connsiteX35" fmla="*/ 9002 w 10000"/>
                      <a:gd name="connsiteY35" fmla="*/ 3214 h 10000"/>
                      <a:gd name="connsiteX36" fmla="*/ 998 w 10000"/>
                      <a:gd name="connsiteY36" fmla="*/ 3214 h 10000"/>
                      <a:gd name="connsiteX37" fmla="*/ 0 w 10000"/>
                      <a:gd name="connsiteY37" fmla="*/ 3775 h 10000"/>
                      <a:gd name="connsiteX38" fmla="*/ 0 w 10000"/>
                      <a:gd name="connsiteY38" fmla="*/ 5601 h 10000"/>
                      <a:gd name="connsiteX39" fmla="*/ 998 w 10000"/>
                      <a:gd name="connsiteY39" fmla="*/ 6163 h 10000"/>
                      <a:gd name="connsiteX40" fmla="*/ 9002 w 10000"/>
                      <a:gd name="connsiteY40" fmla="*/ 6163 h 10000"/>
                      <a:gd name="connsiteX41" fmla="*/ 10000 w 10000"/>
                      <a:gd name="connsiteY41" fmla="*/ 5601 h 10000"/>
                      <a:gd name="connsiteX42" fmla="*/ 10000 w 10000"/>
                      <a:gd name="connsiteY42" fmla="*/ 3775 h 10000"/>
                      <a:gd name="connsiteX43" fmla="*/ 9002 w 10000"/>
                      <a:gd name="connsiteY43" fmla="*/ 3214 h 10000"/>
                      <a:gd name="connsiteX44" fmla="*/ 5633 w 10000"/>
                      <a:gd name="connsiteY44" fmla="*/ 4977 h 10000"/>
                      <a:gd name="connsiteX45" fmla="*/ 5633 w 10000"/>
                      <a:gd name="connsiteY45" fmla="*/ 4977 h 10000"/>
                      <a:gd name="connsiteX46" fmla="*/ 4367 w 10000"/>
                      <a:gd name="connsiteY46" fmla="*/ 4977 h 10000"/>
                      <a:gd name="connsiteX47" fmla="*/ 4124 w 10000"/>
                      <a:gd name="connsiteY47" fmla="*/ 4837 h 10000"/>
                      <a:gd name="connsiteX48" fmla="*/ 4367 w 10000"/>
                      <a:gd name="connsiteY48" fmla="*/ 4680 h 10000"/>
                      <a:gd name="connsiteX49" fmla="*/ 5633 w 10000"/>
                      <a:gd name="connsiteY49" fmla="*/ 4680 h 10000"/>
                      <a:gd name="connsiteX50" fmla="*/ 5903 w 10000"/>
                      <a:gd name="connsiteY50" fmla="*/ 4837 h 10000"/>
                      <a:gd name="connsiteX51" fmla="*/ 5633 w 10000"/>
                      <a:gd name="connsiteY51" fmla="*/ 4977 h 10000"/>
                      <a:gd name="connsiteX52" fmla="*/ 8087 w 10000"/>
                      <a:gd name="connsiteY52" fmla="*/ 4977 h 10000"/>
                      <a:gd name="connsiteX53" fmla="*/ 8087 w 10000"/>
                      <a:gd name="connsiteY53" fmla="*/ 4977 h 10000"/>
                      <a:gd name="connsiteX54" fmla="*/ 6792 w 10000"/>
                      <a:gd name="connsiteY54" fmla="*/ 4977 h 10000"/>
                      <a:gd name="connsiteX55" fmla="*/ 6550 w 10000"/>
                      <a:gd name="connsiteY55" fmla="*/ 4837 h 10000"/>
                      <a:gd name="connsiteX56" fmla="*/ 6792 w 10000"/>
                      <a:gd name="connsiteY56" fmla="*/ 4680 h 10000"/>
                      <a:gd name="connsiteX57" fmla="*/ 8087 w 10000"/>
                      <a:gd name="connsiteY57" fmla="*/ 4680 h 10000"/>
                      <a:gd name="connsiteX58" fmla="*/ 8328 w 10000"/>
                      <a:gd name="connsiteY58" fmla="*/ 4837 h 10000"/>
                      <a:gd name="connsiteX59" fmla="*/ 8087 w 10000"/>
                      <a:gd name="connsiteY59" fmla="*/ 4977 h 10000"/>
                      <a:gd name="connsiteX60" fmla="*/ 9002 w 10000"/>
                      <a:gd name="connsiteY60" fmla="*/ 0 h 10000"/>
                      <a:gd name="connsiteX61" fmla="*/ 9002 w 10000"/>
                      <a:gd name="connsiteY61" fmla="*/ 0 h 10000"/>
                      <a:gd name="connsiteX62" fmla="*/ 998 w 10000"/>
                      <a:gd name="connsiteY62" fmla="*/ 0 h 10000"/>
                      <a:gd name="connsiteX63" fmla="*/ 0 w 10000"/>
                      <a:gd name="connsiteY63" fmla="*/ 577 h 10000"/>
                      <a:gd name="connsiteX64" fmla="*/ 0 w 10000"/>
                      <a:gd name="connsiteY64" fmla="*/ 2387 h 10000"/>
                      <a:gd name="connsiteX65" fmla="*/ 998 w 10000"/>
                      <a:gd name="connsiteY65" fmla="*/ 2965 h 10000"/>
                      <a:gd name="connsiteX66" fmla="*/ 9002 w 10000"/>
                      <a:gd name="connsiteY66" fmla="*/ 2965 h 10000"/>
                      <a:gd name="connsiteX67" fmla="*/ 10000 w 10000"/>
                      <a:gd name="connsiteY67" fmla="*/ 2387 h 10000"/>
                      <a:gd name="connsiteX68" fmla="*/ 10000 w 10000"/>
                      <a:gd name="connsiteY68" fmla="*/ 577 h 10000"/>
                      <a:gd name="connsiteX69" fmla="*/ 9002 w 10000"/>
                      <a:gd name="connsiteY69" fmla="*/ 0 h 10000"/>
                      <a:gd name="connsiteX70" fmla="*/ 8087 w 10000"/>
                      <a:gd name="connsiteY70" fmla="*/ 2231 h 10000"/>
                      <a:gd name="connsiteX71" fmla="*/ 8087 w 10000"/>
                      <a:gd name="connsiteY71" fmla="*/ 2231 h 10000"/>
                      <a:gd name="connsiteX72" fmla="*/ 6792 w 10000"/>
                      <a:gd name="connsiteY72" fmla="*/ 2231 h 10000"/>
                      <a:gd name="connsiteX73" fmla="*/ 6550 w 10000"/>
                      <a:gd name="connsiteY73" fmla="*/ 2059 h 10000"/>
                      <a:gd name="connsiteX74" fmla="*/ 6792 w 10000"/>
                      <a:gd name="connsiteY74" fmla="*/ 1919 h 10000"/>
                      <a:gd name="connsiteX75" fmla="*/ 8087 w 10000"/>
                      <a:gd name="connsiteY75" fmla="*/ 1919 h 10000"/>
                      <a:gd name="connsiteX76" fmla="*/ 8328 w 10000"/>
                      <a:gd name="connsiteY76" fmla="*/ 2059 h 10000"/>
                      <a:gd name="connsiteX77" fmla="*/ 8087 w 10000"/>
                      <a:gd name="connsiteY77" fmla="*/ 2231 h 10000"/>
                      <a:gd name="connsiteX78" fmla="*/ 8328 w 10000"/>
                      <a:gd name="connsiteY78" fmla="*/ 9845 h 10000"/>
                      <a:gd name="connsiteX79" fmla="*/ 8328 w 10000"/>
                      <a:gd name="connsiteY79" fmla="*/ 9845 h 10000"/>
                      <a:gd name="connsiteX80" fmla="*/ 8087 w 10000"/>
                      <a:gd name="connsiteY80" fmla="*/ 10000 h 10000"/>
                      <a:gd name="connsiteX81" fmla="*/ 6792 w 10000"/>
                      <a:gd name="connsiteY81" fmla="*/ 10000 h 10000"/>
                      <a:gd name="connsiteX82" fmla="*/ 6550 w 10000"/>
                      <a:gd name="connsiteY82" fmla="*/ 9845 h 10000"/>
                      <a:gd name="connsiteX83" fmla="*/ 6792 w 10000"/>
                      <a:gd name="connsiteY83" fmla="*/ 9704 h 10000"/>
                      <a:gd name="connsiteX84" fmla="*/ 8087 w 10000"/>
                      <a:gd name="connsiteY84" fmla="*/ 9704 h 10000"/>
                      <a:gd name="connsiteX85" fmla="*/ 8328 w 10000"/>
                      <a:gd name="connsiteY85" fmla="*/ 9845 h 10000"/>
                      <a:gd name="connsiteX86" fmla="*/ 3262 w 10000"/>
                      <a:gd name="connsiteY86" fmla="*/ 10000 h 10000"/>
                      <a:gd name="connsiteX87" fmla="*/ 3504 w 10000"/>
                      <a:gd name="connsiteY87" fmla="*/ 9845 h 10000"/>
                      <a:gd name="connsiteX88" fmla="*/ 3262 w 10000"/>
                      <a:gd name="connsiteY88" fmla="*/ 10000 h 10000"/>
                      <a:gd name="connsiteX0" fmla="*/ 9002 w 10000"/>
                      <a:gd name="connsiteY0" fmla="*/ 6459 h 10000"/>
                      <a:gd name="connsiteX1" fmla="*/ 9002 w 10000"/>
                      <a:gd name="connsiteY1" fmla="*/ 6459 h 10000"/>
                      <a:gd name="connsiteX2" fmla="*/ 998 w 10000"/>
                      <a:gd name="connsiteY2" fmla="*/ 6459 h 10000"/>
                      <a:gd name="connsiteX3" fmla="*/ 0 w 10000"/>
                      <a:gd name="connsiteY3" fmla="*/ 7036 h 10000"/>
                      <a:gd name="connsiteX4" fmla="*/ 0 w 10000"/>
                      <a:gd name="connsiteY4" fmla="*/ 8846 h 10000"/>
                      <a:gd name="connsiteX5" fmla="*/ 998 w 10000"/>
                      <a:gd name="connsiteY5" fmla="*/ 9423 h 10000"/>
                      <a:gd name="connsiteX6" fmla="*/ 9002 w 10000"/>
                      <a:gd name="connsiteY6" fmla="*/ 9423 h 10000"/>
                      <a:gd name="connsiteX7" fmla="*/ 10000 w 10000"/>
                      <a:gd name="connsiteY7" fmla="*/ 8846 h 10000"/>
                      <a:gd name="connsiteX8" fmla="*/ 10000 w 10000"/>
                      <a:gd name="connsiteY8" fmla="*/ 7036 h 10000"/>
                      <a:gd name="connsiteX9" fmla="*/ 9002 w 10000"/>
                      <a:gd name="connsiteY9" fmla="*/ 6459 h 10000"/>
                      <a:gd name="connsiteX10" fmla="*/ 3262 w 10000"/>
                      <a:gd name="connsiteY10" fmla="*/ 7707 h 10000"/>
                      <a:gd name="connsiteX11" fmla="*/ 3262 w 10000"/>
                      <a:gd name="connsiteY11" fmla="*/ 7707 h 10000"/>
                      <a:gd name="connsiteX12" fmla="*/ 1940 w 10000"/>
                      <a:gd name="connsiteY12" fmla="*/ 7707 h 10000"/>
                      <a:gd name="connsiteX13" fmla="*/ 1725 w 10000"/>
                      <a:gd name="connsiteY13" fmla="*/ 7535 h 10000"/>
                      <a:gd name="connsiteX14" fmla="*/ 1940 w 10000"/>
                      <a:gd name="connsiteY14" fmla="*/ 7411 h 10000"/>
                      <a:gd name="connsiteX15" fmla="*/ 3262 w 10000"/>
                      <a:gd name="connsiteY15" fmla="*/ 7411 h 10000"/>
                      <a:gd name="connsiteX16" fmla="*/ 3504 w 10000"/>
                      <a:gd name="connsiteY16" fmla="*/ 7535 h 10000"/>
                      <a:gd name="connsiteX17" fmla="*/ 3262 w 10000"/>
                      <a:gd name="connsiteY17" fmla="*/ 7707 h 10000"/>
                      <a:gd name="connsiteX18" fmla="*/ 5633 w 10000"/>
                      <a:gd name="connsiteY18" fmla="*/ 7707 h 10000"/>
                      <a:gd name="connsiteX19" fmla="*/ 5633 w 10000"/>
                      <a:gd name="connsiteY19" fmla="*/ 7707 h 10000"/>
                      <a:gd name="connsiteX20" fmla="*/ 4340 w 10000"/>
                      <a:gd name="connsiteY20" fmla="*/ 7707 h 10000"/>
                      <a:gd name="connsiteX21" fmla="*/ 4070 w 10000"/>
                      <a:gd name="connsiteY21" fmla="*/ 7535 h 10000"/>
                      <a:gd name="connsiteX22" fmla="*/ 4340 w 10000"/>
                      <a:gd name="connsiteY22" fmla="*/ 7411 h 10000"/>
                      <a:gd name="connsiteX23" fmla="*/ 5633 w 10000"/>
                      <a:gd name="connsiteY23" fmla="*/ 7411 h 10000"/>
                      <a:gd name="connsiteX24" fmla="*/ 5903 w 10000"/>
                      <a:gd name="connsiteY24" fmla="*/ 7535 h 10000"/>
                      <a:gd name="connsiteX25" fmla="*/ 5633 w 10000"/>
                      <a:gd name="connsiteY25" fmla="*/ 7707 h 10000"/>
                      <a:gd name="connsiteX26" fmla="*/ 8087 w 10000"/>
                      <a:gd name="connsiteY26" fmla="*/ 7707 h 10000"/>
                      <a:gd name="connsiteX27" fmla="*/ 8087 w 10000"/>
                      <a:gd name="connsiteY27" fmla="*/ 7707 h 10000"/>
                      <a:gd name="connsiteX28" fmla="*/ 6765 w 10000"/>
                      <a:gd name="connsiteY28" fmla="*/ 7707 h 10000"/>
                      <a:gd name="connsiteX29" fmla="*/ 6550 w 10000"/>
                      <a:gd name="connsiteY29" fmla="*/ 7535 h 10000"/>
                      <a:gd name="connsiteX30" fmla="*/ 6765 w 10000"/>
                      <a:gd name="connsiteY30" fmla="*/ 7411 h 10000"/>
                      <a:gd name="connsiteX31" fmla="*/ 8087 w 10000"/>
                      <a:gd name="connsiteY31" fmla="*/ 7411 h 10000"/>
                      <a:gd name="connsiteX32" fmla="*/ 8328 w 10000"/>
                      <a:gd name="connsiteY32" fmla="*/ 7535 h 10000"/>
                      <a:gd name="connsiteX33" fmla="*/ 8087 w 10000"/>
                      <a:gd name="connsiteY33" fmla="*/ 7707 h 10000"/>
                      <a:gd name="connsiteX34" fmla="*/ 9002 w 10000"/>
                      <a:gd name="connsiteY34" fmla="*/ 3214 h 10000"/>
                      <a:gd name="connsiteX35" fmla="*/ 9002 w 10000"/>
                      <a:gd name="connsiteY35" fmla="*/ 3214 h 10000"/>
                      <a:gd name="connsiteX36" fmla="*/ 998 w 10000"/>
                      <a:gd name="connsiteY36" fmla="*/ 3214 h 10000"/>
                      <a:gd name="connsiteX37" fmla="*/ 0 w 10000"/>
                      <a:gd name="connsiteY37" fmla="*/ 3775 h 10000"/>
                      <a:gd name="connsiteX38" fmla="*/ 0 w 10000"/>
                      <a:gd name="connsiteY38" fmla="*/ 5601 h 10000"/>
                      <a:gd name="connsiteX39" fmla="*/ 998 w 10000"/>
                      <a:gd name="connsiteY39" fmla="*/ 6163 h 10000"/>
                      <a:gd name="connsiteX40" fmla="*/ 9002 w 10000"/>
                      <a:gd name="connsiteY40" fmla="*/ 6163 h 10000"/>
                      <a:gd name="connsiteX41" fmla="*/ 10000 w 10000"/>
                      <a:gd name="connsiteY41" fmla="*/ 5601 h 10000"/>
                      <a:gd name="connsiteX42" fmla="*/ 10000 w 10000"/>
                      <a:gd name="connsiteY42" fmla="*/ 3775 h 10000"/>
                      <a:gd name="connsiteX43" fmla="*/ 9002 w 10000"/>
                      <a:gd name="connsiteY43" fmla="*/ 3214 h 10000"/>
                      <a:gd name="connsiteX44" fmla="*/ 5633 w 10000"/>
                      <a:gd name="connsiteY44" fmla="*/ 4977 h 10000"/>
                      <a:gd name="connsiteX45" fmla="*/ 5633 w 10000"/>
                      <a:gd name="connsiteY45" fmla="*/ 4977 h 10000"/>
                      <a:gd name="connsiteX46" fmla="*/ 4367 w 10000"/>
                      <a:gd name="connsiteY46" fmla="*/ 4977 h 10000"/>
                      <a:gd name="connsiteX47" fmla="*/ 4124 w 10000"/>
                      <a:gd name="connsiteY47" fmla="*/ 4837 h 10000"/>
                      <a:gd name="connsiteX48" fmla="*/ 4367 w 10000"/>
                      <a:gd name="connsiteY48" fmla="*/ 4680 h 10000"/>
                      <a:gd name="connsiteX49" fmla="*/ 5633 w 10000"/>
                      <a:gd name="connsiteY49" fmla="*/ 4680 h 10000"/>
                      <a:gd name="connsiteX50" fmla="*/ 5903 w 10000"/>
                      <a:gd name="connsiteY50" fmla="*/ 4837 h 10000"/>
                      <a:gd name="connsiteX51" fmla="*/ 5633 w 10000"/>
                      <a:gd name="connsiteY51" fmla="*/ 4977 h 10000"/>
                      <a:gd name="connsiteX52" fmla="*/ 8087 w 10000"/>
                      <a:gd name="connsiteY52" fmla="*/ 4977 h 10000"/>
                      <a:gd name="connsiteX53" fmla="*/ 8087 w 10000"/>
                      <a:gd name="connsiteY53" fmla="*/ 4977 h 10000"/>
                      <a:gd name="connsiteX54" fmla="*/ 6792 w 10000"/>
                      <a:gd name="connsiteY54" fmla="*/ 4977 h 10000"/>
                      <a:gd name="connsiteX55" fmla="*/ 6550 w 10000"/>
                      <a:gd name="connsiteY55" fmla="*/ 4837 h 10000"/>
                      <a:gd name="connsiteX56" fmla="*/ 6792 w 10000"/>
                      <a:gd name="connsiteY56" fmla="*/ 4680 h 10000"/>
                      <a:gd name="connsiteX57" fmla="*/ 8087 w 10000"/>
                      <a:gd name="connsiteY57" fmla="*/ 4680 h 10000"/>
                      <a:gd name="connsiteX58" fmla="*/ 8328 w 10000"/>
                      <a:gd name="connsiteY58" fmla="*/ 4837 h 10000"/>
                      <a:gd name="connsiteX59" fmla="*/ 8087 w 10000"/>
                      <a:gd name="connsiteY59" fmla="*/ 4977 h 10000"/>
                      <a:gd name="connsiteX60" fmla="*/ 9002 w 10000"/>
                      <a:gd name="connsiteY60" fmla="*/ 0 h 10000"/>
                      <a:gd name="connsiteX61" fmla="*/ 9002 w 10000"/>
                      <a:gd name="connsiteY61" fmla="*/ 0 h 10000"/>
                      <a:gd name="connsiteX62" fmla="*/ 998 w 10000"/>
                      <a:gd name="connsiteY62" fmla="*/ 0 h 10000"/>
                      <a:gd name="connsiteX63" fmla="*/ 0 w 10000"/>
                      <a:gd name="connsiteY63" fmla="*/ 577 h 10000"/>
                      <a:gd name="connsiteX64" fmla="*/ 0 w 10000"/>
                      <a:gd name="connsiteY64" fmla="*/ 2387 h 10000"/>
                      <a:gd name="connsiteX65" fmla="*/ 998 w 10000"/>
                      <a:gd name="connsiteY65" fmla="*/ 2965 h 10000"/>
                      <a:gd name="connsiteX66" fmla="*/ 9002 w 10000"/>
                      <a:gd name="connsiteY66" fmla="*/ 2965 h 10000"/>
                      <a:gd name="connsiteX67" fmla="*/ 10000 w 10000"/>
                      <a:gd name="connsiteY67" fmla="*/ 2387 h 10000"/>
                      <a:gd name="connsiteX68" fmla="*/ 10000 w 10000"/>
                      <a:gd name="connsiteY68" fmla="*/ 577 h 10000"/>
                      <a:gd name="connsiteX69" fmla="*/ 9002 w 10000"/>
                      <a:gd name="connsiteY69" fmla="*/ 0 h 10000"/>
                      <a:gd name="connsiteX70" fmla="*/ 8087 w 10000"/>
                      <a:gd name="connsiteY70" fmla="*/ 2231 h 10000"/>
                      <a:gd name="connsiteX71" fmla="*/ 8087 w 10000"/>
                      <a:gd name="connsiteY71" fmla="*/ 2231 h 10000"/>
                      <a:gd name="connsiteX72" fmla="*/ 6792 w 10000"/>
                      <a:gd name="connsiteY72" fmla="*/ 2231 h 10000"/>
                      <a:gd name="connsiteX73" fmla="*/ 6550 w 10000"/>
                      <a:gd name="connsiteY73" fmla="*/ 2059 h 10000"/>
                      <a:gd name="connsiteX74" fmla="*/ 6792 w 10000"/>
                      <a:gd name="connsiteY74" fmla="*/ 1919 h 10000"/>
                      <a:gd name="connsiteX75" fmla="*/ 8087 w 10000"/>
                      <a:gd name="connsiteY75" fmla="*/ 1919 h 10000"/>
                      <a:gd name="connsiteX76" fmla="*/ 8328 w 10000"/>
                      <a:gd name="connsiteY76" fmla="*/ 2059 h 10000"/>
                      <a:gd name="connsiteX77" fmla="*/ 8087 w 10000"/>
                      <a:gd name="connsiteY77" fmla="*/ 2231 h 10000"/>
                      <a:gd name="connsiteX78" fmla="*/ 8328 w 10000"/>
                      <a:gd name="connsiteY78" fmla="*/ 9845 h 10000"/>
                      <a:gd name="connsiteX79" fmla="*/ 8328 w 10000"/>
                      <a:gd name="connsiteY79" fmla="*/ 9845 h 10000"/>
                      <a:gd name="connsiteX80" fmla="*/ 8087 w 10000"/>
                      <a:gd name="connsiteY80" fmla="*/ 10000 h 10000"/>
                      <a:gd name="connsiteX81" fmla="*/ 6792 w 10000"/>
                      <a:gd name="connsiteY81" fmla="*/ 10000 h 10000"/>
                      <a:gd name="connsiteX82" fmla="*/ 6550 w 10000"/>
                      <a:gd name="connsiteY82" fmla="*/ 9845 h 10000"/>
                      <a:gd name="connsiteX83" fmla="*/ 6792 w 10000"/>
                      <a:gd name="connsiteY83" fmla="*/ 9704 h 10000"/>
                      <a:gd name="connsiteX84" fmla="*/ 8087 w 10000"/>
                      <a:gd name="connsiteY84" fmla="*/ 9704 h 10000"/>
                      <a:gd name="connsiteX85" fmla="*/ 8328 w 10000"/>
                      <a:gd name="connsiteY85" fmla="*/ 9845 h 10000"/>
                      <a:gd name="connsiteX0" fmla="*/ 9002 w 10000"/>
                      <a:gd name="connsiteY0" fmla="*/ 6459 h 10000"/>
                      <a:gd name="connsiteX1" fmla="*/ 9002 w 10000"/>
                      <a:gd name="connsiteY1" fmla="*/ 6459 h 10000"/>
                      <a:gd name="connsiteX2" fmla="*/ 998 w 10000"/>
                      <a:gd name="connsiteY2" fmla="*/ 6459 h 10000"/>
                      <a:gd name="connsiteX3" fmla="*/ 0 w 10000"/>
                      <a:gd name="connsiteY3" fmla="*/ 7036 h 10000"/>
                      <a:gd name="connsiteX4" fmla="*/ 0 w 10000"/>
                      <a:gd name="connsiteY4" fmla="*/ 8846 h 10000"/>
                      <a:gd name="connsiteX5" fmla="*/ 998 w 10000"/>
                      <a:gd name="connsiteY5" fmla="*/ 9423 h 10000"/>
                      <a:gd name="connsiteX6" fmla="*/ 9002 w 10000"/>
                      <a:gd name="connsiteY6" fmla="*/ 9423 h 10000"/>
                      <a:gd name="connsiteX7" fmla="*/ 10000 w 10000"/>
                      <a:gd name="connsiteY7" fmla="*/ 8846 h 10000"/>
                      <a:gd name="connsiteX8" fmla="*/ 10000 w 10000"/>
                      <a:gd name="connsiteY8" fmla="*/ 7036 h 10000"/>
                      <a:gd name="connsiteX9" fmla="*/ 9002 w 10000"/>
                      <a:gd name="connsiteY9" fmla="*/ 6459 h 10000"/>
                      <a:gd name="connsiteX10" fmla="*/ 3262 w 10000"/>
                      <a:gd name="connsiteY10" fmla="*/ 7707 h 10000"/>
                      <a:gd name="connsiteX11" fmla="*/ 3262 w 10000"/>
                      <a:gd name="connsiteY11" fmla="*/ 7707 h 10000"/>
                      <a:gd name="connsiteX12" fmla="*/ 1940 w 10000"/>
                      <a:gd name="connsiteY12" fmla="*/ 7707 h 10000"/>
                      <a:gd name="connsiteX13" fmla="*/ 1725 w 10000"/>
                      <a:gd name="connsiteY13" fmla="*/ 7535 h 10000"/>
                      <a:gd name="connsiteX14" fmla="*/ 1940 w 10000"/>
                      <a:gd name="connsiteY14" fmla="*/ 7411 h 10000"/>
                      <a:gd name="connsiteX15" fmla="*/ 3262 w 10000"/>
                      <a:gd name="connsiteY15" fmla="*/ 7411 h 10000"/>
                      <a:gd name="connsiteX16" fmla="*/ 3504 w 10000"/>
                      <a:gd name="connsiteY16" fmla="*/ 7535 h 10000"/>
                      <a:gd name="connsiteX17" fmla="*/ 3262 w 10000"/>
                      <a:gd name="connsiteY17" fmla="*/ 7707 h 10000"/>
                      <a:gd name="connsiteX18" fmla="*/ 5633 w 10000"/>
                      <a:gd name="connsiteY18" fmla="*/ 7707 h 10000"/>
                      <a:gd name="connsiteX19" fmla="*/ 5633 w 10000"/>
                      <a:gd name="connsiteY19" fmla="*/ 7707 h 10000"/>
                      <a:gd name="connsiteX20" fmla="*/ 4340 w 10000"/>
                      <a:gd name="connsiteY20" fmla="*/ 7707 h 10000"/>
                      <a:gd name="connsiteX21" fmla="*/ 4070 w 10000"/>
                      <a:gd name="connsiteY21" fmla="*/ 7535 h 10000"/>
                      <a:gd name="connsiteX22" fmla="*/ 4340 w 10000"/>
                      <a:gd name="connsiteY22" fmla="*/ 7411 h 10000"/>
                      <a:gd name="connsiteX23" fmla="*/ 5633 w 10000"/>
                      <a:gd name="connsiteY23" fmla="*/ 7411 h 10000"/>
                      <a:gd name="connsiteX24" fmla="*/ 5903 w 10000"/>
                      <a:gd name="connsiteY24" fmla="*/ 7535 h 10000"/>
                      <a:gd name="connsiteX25" fmla="*/ 5633 w 10000"/>
                      <a:gd name="connsiteY25" fmla="*/ 7707 h 10000"/>
                      <a:gd name="connsiteX26" fmla="*/ 8087 w 10000"/>
                      <a:gd name="connsiteY26" fmla="*/ 7707 h 10000"/>
                      <a:gd name="connsiteX27" fmla="*/ 8087 w 10000"/>
                      <a:gd name="connsiteY27" fmla="*/ 7707 h 10000"/>
                      <a:gd name="connsiteX28" fmla="*/ 6765 w 10000"/>
                      <a:gd name="connsiteY28" fmla="*/ 7707 h 10000"/>
                      <a:gd name="connsiteX29" fmla="*/ 6550 w 10000"/>
                      <a:gd name="connsiteY29" fmla="*/ 7535 h 10000"/>
                      <a:gd name="connsiteX30" fmla="*/ 6765 w 10000"/>
                      <a:gd name="connsiteY30" fmla="*/ 7411 h 10000"/>
                      <a:gd name="connsiteX31" fmla="*/ 8087 w 10000"/>
                      <a:gd name="connsiteY31" fmla="*/ 7411 h 10000"/>
                      <a:gd name="connsiteX32" fmla="*/ 8328 w 10000"/>
                      <a:gd name="connsiteY32" fmla="*/ 7535 h 10000"/>
                      <a:gd name="connsiteX33" fmla="*/ 8087 w 10000"/>
                      <a:gd name="connsiteY33" fmla="*/ 7707 h 10000"/>
                      <a:gd name="connsiteX34" fmla="*/ 9002 w 10000"/>
                      <a:gd name="connsiteY34" fmla="*/ 3214 h 10000"/>
                      <a:gd name="connsiteX35" fmla="*/ 9002 w 10000"/>
                      <a:gd name="connsiteY35" fmla="*/ 3214 h 10000"/>
                      <a:gd name="connsiteX36" fmla="*/ 998 w 10000"/>
                      <a:gd name="connsiteY36" fmla="*/ 3214 h 10000"/>
                      <a:gd name="connsiteX37" fmla="*/ 0 w 10000"/>
                      <a:gd name="connsiteY37" fmla="*/ 3775 h 10000"/>
                      <a:gd name="connsiteX38" fmla="*/ 0 w 10000"/>
                      <a:gd name="connsiteY38" fmla="*/ 5601 h 10000"/>
                      <a:gd name="connsiteX39" fmla="*/ 998 w 10000"/>
                      <a:gd name="connsiteY39" fmla="*/ 6163 h 10000"/>
                      <a:gd name="connsiteX40" fmla="*/ 9002 w 10000"/>
                      <a:gd name="connsiteY40" fmla="*/ 6163 h 10000"/>
                      <a:gd name="connsiteX41" fmla="*/ 10000 w 10000"/>
                      <a:gd name="connsiteY41" fmla="*/ 5601 h 10000"/>
                      <a:gd name="connsiteX42" fmla="*/ 10000 w 10000"/>
                      <a:gd name="connsiteY42" fmla="*/ 3775 h 10000"/>
                      <a:gd name="connsiteX43" fmla="*/ 9002 w 10000"/>
                      <a:gd name="connsiteY43" fmla="*/ 3214 h 10000"/>
                      <a:gd name="connsiteX44" fmla="*/ 5633 w 10000"/>
                      <a:gd name="connsiteY44" fmla="*/ 4977 h 10000"/>
                      <a:gd name="connsiteX45" fmla="*/ 5633 w 10000"/>
                      <a:gd name="connsiteY45" fmla="*/ 4977 h 10000"/>
                      <a:gd name="connsiteX46" fmla="*/ 4367 w 10000"/>
                      <a:gd name="connsiteY46" fmla="*/ 4977 h 10000"/>
                      <a:gd name="connsiteX47" fmla="*/ 4124 w 10000"/>
                      <a:gd name="connsiteY47" fmla="*/ 4837 h 10000"/>
                      <a:gd name="connsiteX48" fmla="*/ 4367 w 10000"/>
                      <a:gd name="connsiteY48" fmla="*/ 4680 h 10000"/>
                      <a:gd name="connsiteX49" fmla="*/ 5633 w 10000"/>
                      <a:gd name="connsiteY49" fmla="*/ 4680 h 10000"/>
                      <a:gd name="connsiteX50" fmla="*/ 5903 w 10000"/>
                      <a:gd name="connsiteY50" fmla="*/ 4837 h 10000"/>
                      <a:gd name="connsiteX51" fmla="*/ 5633 w 10000"/>
                      <a:gd name="connsiteY51" fmla="*/ 4977 h 10000"/>
                      <a:gd name="connsiteX52" fmla="*/ 8087 w 10000"/>
                      <a:gd name="connsiteY52" fmla="*/ 4977 h 10000"/>
                      <a:gd name="connsiteX53" fmla="*/ 8087 w 10000"/>
                      <a:gd name="connsiteY53" fmla="*/ 4977 h 10000"/>
                      <a:gd name="connsiteX54" fmla="*/ 6792 w 10000"/>
                      <a:gd name="connsiteY54" fmla="*/ 4977 h 10000"/>
                      <a:gd name="connsiteX55" fmla="*/ 6550 w 10000"/>
                      <a:gd name="connsiteY55" fmla="*/ 4837 h 10000"/>
                      <a:gd name="connsiteX56" fmla="*/ 6792 w 10000"/>
                      <a:gd name="connsiteY56" fmla="*/ 4680 h 10000"/>
                      <a:gd name="connsiteX57" fmla="*/ 8087 w 10000"/>
                      <a:gd name="connsiteY57" fmla="*/ 4680 h 10000"/>
                      <a:gd name="connsiteX58" fmla="*/ 8328 w 10000"/>
                      <a:gd name="connsiteY58" fmla="*/ 4837 h 10000"/>
                      <a:gd name="connsiteX59" fmla="*/ 8087 w 10000"/>
                      <a:gd name="connsiteY59" fmla="*/ 4977 h 10000"/>
                      <a:gd name="connsiteX60" fmla="*/ 9002 w 10000"/>
                      <a:gd name="connsiteY60" fmla="*/ 0 h 10000"/>
                      <a:gd name="connsiteX61" fmla="*/ 9002 w 10000"/>
                      <a:gd name="connsiteY61" fmla="*/ 0 h 10000"/>
                      <a:gd name="connsiteX62" fmla="*/ 998 w 10000"/>
                      <a:gd name="connsiteY62" fmla="*/ 0 h 10000"/>
                      <a:gd name="connsiteX63" fmla="*/ 0 w 10000"/>
                      <a:gd name="connsiteY63" fmla="*/ 577 h 10000"/>
                      <a:gd name="connsiteX64" fmla="*/ 0 w 10000"/>
                      <a:gd name="connsiteY64" fmla="*/ 2387 h 10000"/>
                      <a:gd name="connsiteX65" fmla="*/ 998 w 10000"/>
                      <a:gd name="connsiteY65" fmla="*/ 2965 h 10000"/>
                      <a:gd name="connsiteX66" fmla="*/ 9002 w 10000"/>
                      <a:gd name="connsiteY66" fmla="*/ 2965 h 10000"/>
                      <a:gd name="connsiteX67" fmla="*/ 10000 w 10000"/>
                      <a:gd name="connsiteY67" fmla="*/ 2387 h 10000"/>
                      <a:gd name="connsiteX68" fmla="*/ 10000 w 10000"/>
                      <a:gd name="connsiteY68" fmla="*/ 577 h 10000"/>
                      <a:gd name="connsiteX69" fmla="*/ 9002 w 10000"/>
                      <a:gd name="connsiteY69" fmla="*/ 0 h 10000"/>
                      <a:gd name="connsiteX70" fmla="*/ 8087 w 10000"/>
                      <a:gd name="connsiteY70" fmla="*/ 2231 h 10000"/>
                      <a:gd name="connsiteX71" fmla="*/ 8087 w 10000"/>
                      <a:gd name="connsiteY71" fmla="*/ 2231 h 10000"/>
                      <a:gd name="connsiteX72" fmla="*/ 6792 w 10000"/>
                      <a:gd name="connsiteY72" fmla="*/ 2231 h 10000"/>
                      <a:gd name="connsiteX73" fmla="*/ 6550 w 10000"/>
                      <a:gd name="connsiteY73" fmla="*/ 2059 h 10000"/>
                      <a:gd name="connsiteX74" fmla="*/ 6792 w 10000"/>
                      <a:gd name="connsiteY74" fmla="*/ 1919 h 10000"/>
                      <a:gd name="connsiteX75" fmla="*/ 8087 w 10000"/>
                      <a:gd name="connsiteY75" fmla="*/ 1919 h 10000"/>
                      <a:gd name="connsiteX76" fmla="*/ 8328 w 10000"/>
                      <a:gd name="connsiteY76" fmla="*/ 2059 h 10000"/>
                      <a:gd name="connsiteX77" fmla="*/ 8087 w 10000"/>
                      <a:gd name="connsiteY77" fmla="*/ 2231 h 10000"/>
                      <a:gd name="connsiteX78" fmla="*/ 8328 w 10000"/>
                      <a:gd name="connsiteY78" fmla="*/ 9845 h 10000"/>
                      <a:gd name="connsiteX79" fmla="*/ 8328 w 10000"/>
                      <a:gd name="connsiteY79" fmla="*/ 9845 h 10000"/>
                      <a:gd name="connsiteX80" fmla="*/ 8087 w 10000"/>
                      <a:gd name="connsiteY80" fmla="*/ 10000 h 10000"/>
                      <a:gd name="connsiteX81" fmla="*/ 6792 w 10000"/>
                      <a:gd name="connsiteY81" fmla="*/ 10000 h 10000"/>
                      <a:gd name="connsiteX82" fmla="*/ 6550 w 10000"/>
                      <a:gd name="connsiteY82" fmla="*/ 9845 h 10000"/>
                      <a:gd name="connsiteX83" fmla="*/ 8087 w 10000"/>
                      <a:gd name="connsiteY83" fmla="*/ 9704 h 10000"/>
                      <a:gd name="connsiteX84" fmla="*/ 8328 w 10000"/>
                      <a:gd name="connsiteY84" fmla="*/ 9845 h 10000"/>
                      <a:gd name="connsiteX0" fmla="*/ 9002 w 10000"/>
                      <a:gd name="connsiteY0" fmla="*/ 6459 h 10021"/>
                      <a:gd name="connsiteX1" fmla="*/ 9002 w 10000"/>
                      <a:gd name="connsiteY1" fmla="*/ 6459 h 10021"/>
                      <a:gd name="connsiteX2" fmla="*/ 998 w 10000"/>
                      <a:gd name="connsiteY2" fmla="*/ 6459 h 10021"/>
                      <a:gd name="connsiteX3" fmla="*/ 0 w 10000"/>
                      <a:gd name="connsiteY3" fmla="*/ 7036 h 10021"/>
                      <a:gd name="connsiteX4" fmla="*/ 0 w 10000"/>
                      <a:gd name="connsiteY4" fmla="*/ 8846 h 10021"/>
                      <a:gd name="connsiteX5" fmla="*/ 998 w 10000"/>
                      <a:gd name="connsiteY5" fmla="*/ 9423 h 10021"/>
                      <a:gd name="connsiteX6" fmla="*/ 9002 w 10000"/>
                      <a:gd name="connsiteY6" fmla="*/ 9423 h 10021"/>
                      <a:gd name="connsiteX7" fmla="*/ 10000 w 10000"/>
                      <a:gd name="connsiteY7" fmla="*/ 8846 h 10021"/>
                      <a:gd name="connsiteX8" fmla="*/ 10000 w 10000"/>
                      <a:gd name="connsiteY8" fmla="*/ 7036 h 10021"/>
                      <a:gd name="connsiteX9" fmla="*/ 9002 w 10000"/>
                      <a:gd name="connsiteY9" fmla="*/ 6459 h 10021"/>
                      <a:gd name="connsiteX10" fmla="*/ 3262 w 10000"/>
                      <a:gd name="connsiteY10" fmla="*/ 7707 h 10021"/>
                      <a:gd name="connsiteX11" fmla="*/ 3262 w 10000"/>
                      <a:gd name="connsiteY11" fmla="*/ 7707 h 10021"/>
                      <a:gd name="connsiteX12" fmla="*/ 1940 w 10000"/>
                      <a:gd name="connsiteY12" fmla="*/ 7707 h 10021"/>
                      <a:gd name="connsiteX13" fmla="*/ 1725 w 10000"/>
                      <a:gd name="connsiteY13" fmla="*/ 7535 h 10021"/>
                      <a:gd name="connsiteX14" fmla="*/ 1940 w 10000"/>
                      <a:gd name="connsiteY14" fmla="*/ 7411 h 10021"/>
                      <a:gd name="connsiteX15" fmla="*/ 3262 w 10000"/>
                      <a:gd name="connsiteY15" fmla="*/ 7411 h 10021"/>
                      <a:gd name="connsiteX16" fmla="*/ 3504 w 10000"/>
                      <a:gd name="connsiteY16" fmla="*/ 7535 h 10021"/>
                      <a:gd name="connsiteX17" fmla="*/ 3262 w 10000"/>
                      <a:gd name="connsiteY17" fmla="*/ 7707 h 10021"/>
                      <a:gd name="connsiteX18" fmla="*/ 5633 w 10000"/>
                      <a:gd name="connsiteY18" fmla="*/ 7707 h 10021"/>
                      <a:gd name="connsiteX19" fmla="*/ 5633 w 10000"/>
                      <a:gd name="connsiteY19" fmla="*/ 7707 h 10021"/>
                      <a:gd name="connsiteX20" fmla="*/ 4340 w 10000"/>
                      <a:gd name="connsiteY20" fmla="*/ 7707 h 10021"/>
                      <a:gd name="connsiteX21" fmla="*/ 4070 w 10000"/>
                      <a:gd name="connsiteY21" fmla="*/ 7535 h 10021"/>
                      <a:gd name="connsiteX22" fmla="*/ 4340 w 10000"/>
                      <a:gd name="connsiteY22" fmla="*/ 7411 h 10021"/>
                      <a:gd name="connsiteX23" fmla="*/ 5633 w 10000"/>
                      <a:gd name="connsiteY23" fmla="*/ 7411 h 10021"/>
                      <a:gd name="connsiteX24" fmla="*/ 5903 w 10000"/>
                      <a:gd name="connsiteY24" fmla="*/ 7535 h 10021"/>
                      <a:gd name="connsiteX25" fmla="*/ 5633 w 10000"/>
                      <a:gd name="connsiteY25" fmla="*/ 7707 h 10021"/>
                      <a:gd name="connsiteX26" fmla="*/ 8087 w 10000"/>
                      <a:gd name="connsiteY26" fmla="*/ 7707 h 10021"/>
                      <a:gd name="connsiteX27" fmla="*/ 8087 w 10000"/>
                      <a:gd name="connsiteY27" fmla="*/ 7707 h 10021"/>
                      <a:gd name="connsiteX28" fmla="*/ 6765 w 10000"/>
                      <a:gd name="connsiteY28" fmla="*/ 7707 h 10021"/>
                      <a:gd name="connsiteX29" fmla="*/ 6550 w 10000"/>
                      <a:gd name="connsiteY29" fmla="*/ 7535 h 10021"/>
                      <a:gd name="connsiteX30" fmla="*/ 6765 w 10000"/>
                      <a:gd name="connsiteY30" fmla="*/ 7411 h 10021"/>
                      <a:gd name="connsiteX31" fmla="*/ 8087 w 10000"/>
                      <a:gd name="connsiteY31" fmla="*/ 7411 h 10021"/>
                      <a:gd name="connsiteX32" fmla="*/ 8328 w 10000"/>
                      <a:gd name="connsiteY32" fmla="*/ 7535 h 10021"/>
                      <a:gd name="connsiteX33" fmla="*/ 8087 w 10000"/>
                      <a:gd name="connsiteY33" fmla="*/ 7707 h 10021"/>
                      <a:gd name="connsiteX34" fmla="*/ 9002 w 10000"/>
                      <a:gd name="connsiteY34" fmla="*/ 3214 h 10021"/>
                      <a:gd name="connsiteX35" fmla="*/ 9002 w 10000"/>
                      <a:gd name="connsiteY35" fmla="*/ 3214 h 10021"/>
                      <a:gd name="connsiteX36" fmla="*/ 998 w 10000"/>
                      <a:gd name="connsiteY36" fmla="*/ 3214 h 10021"/>
                      <a:gd name="connsiteX37" fmla="*/ 0 w 10000"/>
                      <a:gd name="connsiteY37" fmla="*/ 3775 h 10021"/>
                      <a:gd name="connsiteX38" fmla="*/ 0 w 10000"/>
                      <a:gd name="connsiteY38" fmla="*/ 5601 h 10021"/>
                      <a:gd name="connsiteX39" fmla="*/ 998 w 10000"/>
                      <a:gd name="connsiteY39" fmla="*/ 6163 h 10021"/>
                      <a:gd name="connsiteX40" fmla="*/ 9002 w 10000"/>
                      <a:gd name="connsiteY40" fmla="*/ 6163 h 10021"/>
                      <a:gd name="connsiteX41" fmla="*/ 10000 w 10000"/>
                      <a:gd name="connsiteY41" fmla="*/ 5601 h 10021"/>
                      <a:gd name="connsiteX42" fmla="*/ 10000 w 10000"/>
                      <a:gd name="connsiteY42" fmla="*/ 3775 h 10021"/>
                      <a:gd name="connsiteX43" fmla="*/ 9002 w 10000"/>
                      <a:gd name="connsiteY43" fmla="*/ 3214 h 10021"/>
                      <a:gd name="connsiteX44" fmla="*/ 5633 w 10000"/>
                      <a:gd name="connsiteY44" fmla="*/ 4977 h 10021"/>
                      <a:gd name="connsiteX45" fmla="*/ 5633 w 10000"/>
                      <a:gd name="connsiteY45" fmla="*/ 4977 h 10021"/>
                      <a:gd name="connsiteX46" fmla="*/ 4367 w 10000"/>
                      <a:gd name="connsiteY46" fmla="*/ 4977 h 10021"/>
                      <a:gd name="connsiteX47" fmla="*/ 4124 w 10000"/>
                      <a:gd name="connsiteY47" fmla="*/ 4837 h 10021"/>
                      <a:gd name="connsiteX48" fmla="*/ 4367 w 10000"/>
                      <a:gd name="connsiteY48" fmla="*/ 4680 h 10021"/>
                      <a:gd name="connsiteX49" fmla="*/ 5633 w 10000"/>
                      <a:gd name="connsiteY49" fmla="*/ 4680 h 10021"/>
                      <a:gd name="connsiteX50" fmla="*/ 5903 w 10000"/>
                      <a:gd name="connsiteY50" fmla="*/ 4837 h 10021"/>
                      <a:gd name="connsiteX51" fmla="*/ 5633 w 10000"/>
                      <a:gd name="connsiteY51" fmla="*/ 4977 h 10021"/>
                      <a:gd name="connsiteX52" fmla="*/ 8087 w 10000"/>
                      <a:gd name="connsiteY52" fmla="*/ 4977 h 10021"/>
                      <a:gd name="connsiteX53" fmla="*/ 8087 w 10000"/>
                      <a:gd name="connsiteY53" fmla="*/ 4977 h 10021"/>
                      <a:gd name="connsiteX54" fmla="*/ 6792 w 10000"/>
                      <a:gd name="connsiteY54" fmla="*/ 4977 h 10021"/>
                      <a:gd name="connsiteX55" fmla="*/ 6550 w 10000"/>
                      <a:gd name="connsiteY55" fmla="*/ 4837 h 10021"/>
                      <a:gd name="connsiteX56" fmla="*/ 6792 w 10000"/>
                      <a:gd name="connsiteY56" fmla="*/ 4680 h 10021"/>
                      <a:gd name="connsiteX57" fmla="*/ 8087 w 10000"/>
                      <a:gd name="connsiteY57" fmla="*/ 4680 h 10021"/>
                      <a:gd name="connsiteX58" fmla="*/ 8328 w 10000"/>
                      <a:gd name="connsiteY58" fmla="*/ 4837 h 10021"/>
                      <a:gd name="connsiteX59" fmla="*/ 8087 w 10000"/>
                      <a:gd name="connsiteY59" fmla="*/ 4977 h 10021"/>
                      <a:gd name="connsiteX60" fmla="*/ 9002 w 10000"/>
                      <a:gd name="connsiteY60" fmla="*/ 0 h 10021"/>
                      <a:gd name="connsiteX61" fmla="*/ 9002 w 10000"/>
                      <a:gd name="connsiteY61" fmla="*/ 0 h 10021"/>
                      <a:gd name="connsiteX62" fmla="*/ 998 w 10000"/>
                      <a:gd name="connsiteY62" fmla="*/ 0 h 10021"/>
                      <a:gd name="connsiteX63" fmla="*/ 0 w 10000"/>
                      <a:gd name="connsiteY63" fmla="*/ 577 h 10021"/>
                      <a:gd name="connsiteX64" fmla="*/ 0 w 10000"/>
                      <a:gd name="connsiteY64" fmla="*/ 2387 h 10021"/>
                      <a:gd name="connsiteX65" fmla="*/ 998 w 10000"/>
                      <a:gd name="connsiteY65" fmla="*/ 2965 h 10021"/>
                      <a:gd name="connsiteX66" fmla="*/ 9002 w 10000"/>
                      <a:gd name="connsiteY66" fmla="*/ 2965 h 10021"/>
                      <a:gd name="connsiteX67" fmla="*/ 10000 w 10000"/>
                      <a:gd name="connsiteY67" fmla="*/ 2387 h 10021"/>
                      <a:gd name="connsiteX68" fmla="*/ 10000 w 10000"/>
                      <a:gd name="connsiteY68" fmla="*/ 577 h 10021"/>
                      <a:gd name="connsiteX69" fmla="*/ 9002 w 10000"/>
                      <a:gd name="connsiteY69" fmla="*/ 0 h 10021"/>
                      <a:gd name="connsiteX70" fmla="*/ 8087 w 10000"/>
                      <a:gd name="connsiteY70" fmla="*/ 2231 h 10021"/>
                      <a:gd name="connsiteX71" fmla="*/ 8087 w 10000"/>
                      <a:gd name="connsiteY71" fmla="*/ 2231 h 10021"/>
                      <a:gd name="connsiteX72" fmla="*/ 6792 w 10000"/>
                      <a:gd name="connsiteY72" fmla="*/ 2231 h 10021"/>
                      <a:gd name="connsiteX73" fmla="*/ 6550 w 10000"/>
                      <a:gd name="connsiteY73" fmla="*/ 2059 h 10021"/>
                      <a:gd name="connsiteX74" fmla="*/ 6792 w 10000"/>
                      <a:gd name="connsiteY74" fmla="*/ 1919 h 10021"/>
                      <a:gd name="connsiteX75" fmla="*/ 8087 w 10000"/>
                      <a:gd name="connsiteY75" fmla="*/ 1919 h 10021"/>
                      <a:gd name="connsiteX76" fmla="*/ 8328 w 10000"/>
                      <a:gd name="connsiteY76" fmla="*/ 2059 h 10021"/>
                      <a:gd name="connsiteX77" fmla="*/ 8087 w 10000"/>
                      <a:gd name="connsiteY77" fmla="*/ 2231 h 10021"/>
                      <a:gd name="connsiteX78" fmla="*/ 8328 w 10000"/>
                      <a:gd name="connsiteY78" fmla="*/ 9845 h 10021"/>
                      <a:gd name="connsiteX79" fmla="*/ 8328 w 10000"/>
                      <a:gd name="connsiteY79" fmla="*/ 9845 h 10021"/>
                      <a:gd name="connsiteX80" fmla="*/ 8087 w 10000"/>
                      <a:gd name="connsiteY80" fmla="*/ 10000 h 10021"/>
                      <a:gd name="connsiteX81" fmla="*/ 6792 w 10000"/>
                      <a:gd name="connsiteY81" fmla="*/ 10000 h 10021"/>
                      <a:gd name="connsiteX82" fmla="*/ 8087 w 10000"/>
                      <a:gd name="connsiteY82" fmla="*/ 9704 h 10021"/>
                      <a:gd name="connsiteX83" fmla="*/ 8328 w 10000"/>
                      <a:gd name="connsiteY83" fmla="*/ 9845 h 10021"/>
                      <a:gd name="connsiteX0" fmla="*/ 9002 w 10000"/>
                      <a:gd name="connsiteY0" fmla="*/ 6459 h 10003"/>
                      <a:gd name="connsiteX1" fmla="*/ 9002 w 10000"/>
                      <a:gd name="connsiteY1" fmla="*/ 6459 h 10003"/>
                      <a:gd name="connsiteX2" fmla="*/ 998 w 10000"/>
                      <a:gd name="connsiteY2" fmla="*/ 6459 h 10003"/>
                      <a:gd name="connsiteX3" fmla="*/ 0 w 10000"/>
                      <a:gd name="connsiteY3" fmla="*/ 7036 h 10003"/>
                      <a:gd name="connsiteX4" fmla="*/ 0 w 10000"/>
                      <a:gd name="connsiteY4" fmla="*/ 8846 h 10003"/>
                      <a:gd name="connsiteX5" fmla="*/ 998 w 10000"/>
                      <a:gd name="connsiteY5" fmla="*/ 9423 h 10003"/>
                      <a:gd name="connsiteX6" fmla="*/ 9002 w 10000"/>
                      <a:gd name="connsiteY6" fmla="*/ 9423 h 10003"/>
                      <a:gd name="connsiteX7" fmla="*/ 10000 w 10000"/>
                      <a:gd name="connsiteY7" fmla="*/ 8846 h 10003"/>
                      <a:gd name="connsiteX8" fmla="*/ 10000 w 10000"/>
                      <a:gd name="connsiteY8" fmla="*/ 7036 h 10003"/>
                      <a:gd name="connsiteX9" fmla="*/ 9002 w 10000"/>
                      <a:gd name="connsiteY9" fmla="*/ 6459 h 10003"/>
                      <a:gd name="connsiteX10" fmla="*/ 3262 w 10000"/>
                      <a:gd name="connsiteY10" fmla="*/ 7707 h 10003"/>
                      <a:gd name="connsiteX11" fmla="*/ 3262 w 10000"/>
                      <a:gd name="connsiteY11" fmla="*/ 7707 h 10003"/>
                      <a:gd name="connsiteX12" fmla="*/ 1940 w 10000"/>
                      <a:gd name="connsiteY12" fmla="*/ 7707 h 10003"/>
                      <a:gd name="connsiteX13" fmla="*/ 1725 w 10000"/>
                      <a:gd name="connsiteY13" fmla="*/ 7535 h 10003"/>
                      <a:gd name="connsiteX14" fmla="*/ 1940 w 10000"/>
                      <a:gd name="connsiteY14" fmla="*/ 7411 h 10003"/>
                      <a:gd name="connsiteX15" fmla="*/ 3262 w 10000"/>
                      <a:gd name="connsiteY15" fmla="*/ 7411 h 10003"/>
                      <a:gd name="connsiteX16" fmla="*/ 3504 w 10000"/>
                      <a:gd name="connsiteY16" fmla="*/ 7535 h 10003"/>
                      <a:gd name="connsiteX17" fmla="*/ 3262 w 10000"/>
                      <a:gd name="connsiteY17" fmla="*/ 7707 h 10003"/>
                      <a:gd name="connsiteX18" fmla="*/ 5633 w 10000"/>
                      <a:gd name="connsiteY18" fmla="*/ 7707 h 10003"/>
                      <a:gd name="connsiteX19" fmla="*/ 5633 w 10000"/>
                      <a:gd name="connsiteY19" fmla="*/ 7707 h 10003"/>
                      <a:gd name="connsiteX20" fmla="*/ 4340 w 10000"/>
                      <a:gd name="connsiteY20" fmla="*/ 7707 h 10003"/>
                      <a:gd name="connsiteX21" fmla="*/ 4070 w 10000"/>
                      <a:gd name="connsiteY21" fmla="*/ 7535 h 10003"/>
                      <a:gd name="connsiteX22" fmla="*/ 4340 w 10000"/>
                      <a:gd name="connsiteY22" fmla="*/ 7411 h 10003"/>
                      <a:gd name="connsiteX23" fmla="*/ 5633 w 10000"/>
                      <a:gd name="connsiteY23" fmla="*/ 7411 h 10003"/>
                      <a:gd name="connsiteX24" fmla="*/ 5903 w 10000"/>
                      <a:gd name="connsiteY24" fmla="*/ 7535 h 10003"/>
                      <a:gd name="connsiteX25" fmla="*/ 5633 w 10000"/>
                      <a:gd name="connsiteY25" fmla="*/ 7707 h 10003"/>
                      <a:gd name="connsiteX26" fmla="*/ 8087 w 10000"/>
                      <a:gd name="connsiteY26" fmla="*/ 7707 h 10003"/>
                      <a:gd name="connsiteX27" fmla="*/ 8087 w 10000"/>
                      <a:gd name="connsiteY27" fmla="*/ 7707 h 10003"/>
                      <a:gd name="connsiteX28" fmla="*/ 6765 w 10000"/>
                      <a:gd name="connsiteY28" fmla="*/ 7707 h 10003"/>
                      <a:gd name="connsiteX29" fmla="*/ 6550 w 10000"/>
                      <a:gd name="connsiteY29" fmla="*/ 7535 h 10003"/>
                      <a:gd name="connsiteX30" fmla="*/ 6765 w 10000"/>
                      <a:gd name="connsiteY30" fmla="*/ 7411 h 10003"/>
                      <a:gd name="connsiteX31" fmla="*/ 8087 w 10000"/>
                      <a:gd name="connsiteY31" fmla="*/ 7411 h 10003"/>
                      <a:gd name="connsiteX32" fmla="*/ 8328 w 10000"/>
                      <a:gd name="connsiteY32" fmla="*/ 7535 h 10003"/>
                      <a:gd name="connsiteX33" fmla="*/ 8087 w 10000"/>
                      <a:gd name="connsiteY33" fmla="*/ 7707 h 10003"/>
                      <a:gd name="connsiteX34" fmla="*/ 9002 w 10000"/>
                      <a:gd name="connsiteY34" fmla="*/ 3214 h 10003"/>
                      <a:gd name="connsiteX35" fmla="*/ 9002 w 10000"/>
                      <a:gd name="connsiteY35" fmla="*/ 3214 h 10003"/>
                      <a:gd name="connsiteX36" fmla="*/ 998 w 10000"/>
                      <a:gd name="connsiteY36" fmla="*/ 3214 h 10003"/>
                      <a:gd name="connsiteX37" fmla="*/ 0 w 10000"/>
                      <a:gd name="connsiteY37" fmla="*/ 3775 h 10003"/>
                      <a:gd name="connsiteX38" fmla="*/ 0 w 10000"/>
                      <a:gd name="connsiteY38" fmla="*/ 5601 h 10003"/>
                      <a:gd name="connsiteX39" fmla="*/ 998 w 10000"/>
                      <a:gd name="connsiteY39" fmla="*/ 6163 h 10003"/>
                      <a:gd name="connsiteX40" fmla="*/ 9002 w 10000"/>
                      <a:gd name="connsiteY40" fmla="*/ 6163 h 10003"/>
                      <a:gd name="connsiteX41" fmla="*/ 10000 w 10000"/>
                      <a:gd name="connsiteY41" fmla="*/ 5601 h 10003"/>
                      <a:gd name="connsiteX42" fmla="*/ 10000 w 10000"/>
                      <a:gd name="connsiteY42" fmla="*/ 3775 h 10003"/>
                      <a:gd name="connsiteX43" fmla="*/ 9002 w 10000"/>
                      <a:gd name="connsiteY43" fmla="*/ 3214 h 10003"/>
                      <a:gd name="connsiteX44" fmla="*/ 5633 w 10000"/>
                      <a:gd name="connsiteY44" fmla="*/ 4977 h 10003"/>
                      <a:gd name="connsiteX45" fmla="*/ 5633 w 10000"/>
                      <a:gd name="connsiteY45" fmla="*/ 4977 h 10003"/>
                      <a:gd name="connsiteX46" fmla="*/ 4367 w 10000"/>
                      <a:gd name="connsiteY46" fmla="*/ 4977 h 10003"/>
                      <a:gd name="connsiteX47" fmla="*/ 4124 w 10000"/>
                      <a:gd name="connsiteY47" fmla="*/ 4837 h 10003"/>
                      <a:gd name="connsiteX48" fmla="*/ 4367 w 10000"/>
                      <a:gd name="connsiteY48" fmla="*/ 4680 h 10003"/>
                      <a:gd name="connsiteX49" fmla="*/ 5633 w 10000"/>
                      <a:gd name="connsiteY49" fmla="*/ 4680 h 10003"/>
                      <a:gd name="connsiteX50" fmla="*/ 5903 w 10000"/>
                      <a:gd name="connsiteY50" fmla="*/ 4837 h 10003"/>
                      <a:gd name="connsiteX51" fmla="*/ 5633 w 10000"/>
                      <a:gd name="connsiteY51" fmla="*/ 4977 h 10003"/>
                      <a:gd name="connsiteX52" fmla="*/ 8087 w 10000"/>
                      <a:gd name="connsiteY52" fmla="*/ 4977 h 10003"/>
                      <a:gd name="connsiteX53" fmla="*/ 8087 w 10000"/>
                      <a:gd name="connsiteY53" fmla="*/ 4977 h 10003"/>
                      <a:gd name="connsiteX54" fmla="*/ 6792 w 10000"/>
                      <a:gd name="connsiteY54" fmla="*/ 4977 h 10003"/>
                      <a:gd name="connsiteX55" fmla="*/ 6550 w 10000"/>
                      <a:gd name="connsiteY55" fmla="*/ 4837 h 10003"/>
                      <a:gd name="connsiteX56" fmla="*/ 6792 w 10000"/>
                      <a:gd name="connsiteY56" fmla="*/ 4680 h 10003"/>
                      <a:gd name="connsiteX57" fmla="*/ 8087 w 10000"/>
                      <a:gd name="connsiteY57" fmla="*/ 4680 h 10003"/>
                      <a:gd name="connsiteX58" fmla="*/ 8328 w 10000"/>
                      <a:gd name="connsiteY58" fmla="*/ 4837 h 10003"/>
                      <a:gd name="connsiteX59" fmla="*/ 8087 w 10000"/>
                      <a:gd name="connsiteY59" fmla="*/ 4977 h 10003"/>
                      <a:gd name="connsiteX60" fmla="*/ 9002 w 10000"/>
                      <a:gd name="connsiteY60" fmla="*/ 0 h 10003"/>
                      <a:gd name="connsiteX61" fmla="*/ 9002 w 10000"/>
                      <a:gd name="connsiteY61" fmla="*/ 0 h 10003"/>
                      <a:gd name="connsiteX62" fmla="*/ 998 w 10000"/>
                      <a:gd name="connsiteY62" fmla="*/ 0 h 10003"/>
                      <a:gd name="connsiteX63" fmla="*/ 0 w 10000"/>
                      <a:gd name="connsiteY63" fmla="*/ 577 h 10003"/>
                      <a:gd name="connsiteX64" fmla="*/ 0 w 10000"/>
                      <a:gd name="connsiteY64" fmla="*/ 2387 h 10003"/>
                      <a:gd name="connsiteX65" fmla="*/ 998 w 10000"/>
                      <a:gd name="connsiteY65" fmla="*/ 2965 h 10003"/>
                      <a:gd name="connsiteX66" fmla="*/ 9002 w 10000"/>
                      <a:gd name="connsiteY66" fmla="*/ 2965 h 10003"/>
                      <a:gd name="connsiteX67" fmla="*/ 10000 w 10000"/>
                      <a:gd name="connsiteY67" fmla="*/ 2387 h 10003"/>
                      <a:gd name="connsiteX68" fmla="*/ 10000 w 10000"/>
                      <a:gd name="connsiteY68" fmla="*/ 577 h 10003"/>
                      <a:gd name="connsiteX69" fmla="*/ 9002 w 10000"/>
                      <a:gd name="connsiteY69" fmla="*/ 0 h 10003"/>
                      <a:gd name="connsiteX70" fmla="*/ 8087 w 10000"/>
                      <a:gd name="connsiteY70" fmla="*/ 2231 h 10003"/>
                      <a:gd name="connsiteX71" fmla="*/ 8087 w 10000"/>
                      <a:gd name="connsiteY71" fmla="*/ 2231 h 10003"/>
                      <a:gd name="connsiteX72" fmla="*/ 6792 w 10000"/>
                      <a:gd name="connsiteY72" fmla="*/ 2231 h 10003"/>
                      <a:gd name="connsiteX73" fmla="*/ 6550 w 10000"/>
                      <a:gd name="connsiteY73" fmla="*/ 2059 h 10003"/>
                      <a:gd name="connsiteX74" fmla="*/ 6792 w 10000"/>
                      <a:gd name="connsiteY74" fmla="*/ 1919 h 10003"/>
                      <a:gd name="connsiteX75" fmla="*/ 8087 w 10000"/>
                      <a:gd name="connsiteY75" fmla="*/ 1919 h 10003"/>
                      <a:gd name="connsiteX76" fmla="*/ 8328 w 10000"/>
                      <a:gd name="connsiteY76" fmla="*/ 2059 h 10003"/>
                      <a:gd name="connsiteX77" fmla="*/ 8087 w 10000"/>
                      <a:gd name="connsiteY77" fmla="*/ 2231 h 10003"/>
                      <a:gd name="connsiteX78" fmla="*/ 8328 w 10000"/>
                      <a:gd name="connsiteY78" fmla="*/ 9845 h 10003"/>
                      <a:gd name="connsiteX79" fmla="*/ 8328 w 10000"/>
                      <a:gd name="connsiteY79" fmla="*/ 9845 h 10003"/>
                      <a:gd name="connsiteX80" fmla="*/ 8087 w 10000"/>
                      <a:gd name="connsiteY80" fmla="*/ 10000 h 10003"/>
                      <a:gd name="connsiteX81" fmla="*/ 8087 w 10000"/>
                      <a:gd name="connsiteY81" fmla="*/ 9704 h 10003"/>
                      <a:gd name="connsiteX82" fmla="*/ 8328 w 10000"/>
                      <a:gd name="connsiteY82" fmla="*/ 9845 h 10003"/>
                      <a:gd name="connsiteX0" fmla="*/ 9002 w 10000"/>
                      <a:gd name="connsiteY0" fmla="*/ 6459 h 10002"/>
                      <a:gd name="connsiteX1" fmla="*/ 9002 w 10000"/>
                      <a:gd name="connsiteY1" fmla="*/ 6459 h 10002"/>
                      <a:gd name="connsiteX2" fmla="*/ 998 w 10000"/>
                      <a:gd name="connsiteY2" fmla="*/ 6459 h 10002"/>
                      <a:gd name="connsiteX3" fmla="*/ 0 w 10000"/>
                      <a:gd name="connsiteY3" fmla="*/ 7036 h 10002"/>
                      <a:gd name="connsiteX4" fmla="*/ 0 w 10000"/>
                      <a:gd name="connsiteY4" fmla="*/ 8846 h 10002"/>
                      <a:gd name="connsiteX5" fmla="*/ 998 w 10000"/>
                      <a:gd name="connsiteY5" fmla="*/ 9423 h 10002"/>
                      <a:gd name="connsiteX6" fmla="*/ 9002 w 10000"/>
                      <a:gd name="connsiteY6" fmla="*/ 9423 h 10002"/>
                      <a:gd name="connsiteX7" fmla="*/ 10000 w 10000"/>
                      <a:gd name="connsiteY7" fmla="*/ 8846 h 10002"/>
                      <a:gd name="connsiteX8" fmla="*/ 10000 w 10000"/>
                      <a:gd name="connsiteY8" fmla="*/ 7036 h 10002"/>
                      <a:gd name="connsiteX9" fmla="*/ 9002 w 10000"/>
                      <a:gd name="connsiteY9" fmla="*/ 6459 h 10002"/>
                      <a:gd name="connsiteX10" fmla="*/ 3262 w 10000"/>
                      <a:gd name="connsiteY10" fmla="*/ 7707 h 10002"/>
                      <a:gd name="connsiteX11" fmla="*/ 3262 w 10000"/>
                      <a:gd name="connsiteY11" fmla="*/ 7707 h 10002"/>
                      <a:gd name="connsiteX12" fmla="*/ 1940 w 10000"/>
                      <a:gd name="connsiteY12" fmla="*/ 7707 h 10002"/>
                      <a:gd name="connsiteX13" fmla="*/ 1725 w 10000"/>
                      <a:gd name="connsiteY13" fmla="*/ 7535 h 10002"/>
                      <a:gd name="connsiteX14" fmla="*/ 1940 w 10000"/>
                      <a:gd name="connsiteY14" fmla="*/ 7411 h 10002"/>
                      <a:gd name="connsiteX15" fmla="*/ 3262 w 10000"/>
                      <a:gd name="connsiteY15" fmla="*/ 7411 h 10002"/>
                      <a:gd name="connsiteX16" fmla="*/ 3504 w 10000"/>
                      <a:gd name="connsiteY16" fmla="*/ 7535 h 10002"/>
                      <a:gd name="connsiteX17" fmla="*/ 3262 w 10000"/>
                      <a:gd name="connsiteY17" fmla="*/ 7707 h 10002"/>
                      <a:gd name="connsiteX18" fmla="*/ 5633 w 10000"/>
                      <a:gd name="connsiteY18" fmla="*/ 7707 h 10002"/>
                      <a:gd name="connsiteX19" fmla="*/ 5633 w 10000"/>
                      <a:gd name="connsiteY19" fmla="*/ 7707 h 10002"/>
                      <a:gd name="connsiteX20" fmla="*/ 4340 w 10000"/>
                      <a:gd name="connsiteY20" fmla="*/ 7707 h 10002"/>
                      <a:gd name="connsiteX21" fmla="*/ 4070 w 10000"/>
                      <a:gd name="connsiteY21" fmla="*/ 7535 h 10002"/>
                      <a:gd name="connsiteX22" fmla="*/ 4340 w 10000"/>
                      <a:gd name="connsiteY22" fmla="*/ 7411 h 10002"/>
                      <a:gd name="connsiteX23" fmla="*/ 5633 w 10000"/>
                      <a:gd name="connsiteY23" fmla="*/ 7411 h 10002"/>
                      <a:gd name="connsiteX24" fmla="*/ 5903 w 10000"/>
                      <a:gd name="connsiteY24" fmla="*/ 7535 h 10002"/>
                      <a:gd name="connsiteX25" fmla="*/ 5633 w 10000"/>
                      <a:gd name="connsiteY25" fmla="*/ 7707 h 10002"/>
                      <a:gd name="connsiteX26" fmla="*/ 8087 w 10000"/>
                      <a:gd name="connsiteY26" fmla="*/ 7707 h 10002"/>
                      <a:gd name="connsiteX27" fmla="*/ 8087 w 10000"/>
                      <a:gd name="connsiteY27" fmla="*/ 7707 h 10002"/>
                      <a:gd name="connsiteX28" fmla="*/ 6765 w 10000"/>
                      <a:gd name="connsiteY28" fmla="*/ 7707 h 10002"/>
                      <a:gd name="connsiteX29" fmla="*/ 6550 w 10000"/>
                      <a:gd name="connsiteY29" fmla="*/ 7535 h 10002"/>
                      <a:gd name="connsiteX30" fmla="*/ 6765 w 10000"/>
                      <a:gd name="connsiteY30" fmla="*/ 7411 h 10002"/>
                      <a:gd name="connsiteX31" fmla="*/ 8087 w 10000"/>
                      <a:gd name="connsiteY31" fmla="*/ 7411 h 10002"/>
                      <a:gd name="connsiteX32" fmla="*/ 8328 w 10000"/>
                      <a:gd name="connsiteY32" fmla="*/ 7535 h 10002"/>
                      <a:gd name="connsiteX33" fmla="*/ 8087 w 10000"/>
                      <a:gd name="connsiteY33" fmla="*/ 7707 h 10002"/>
                      <a:gd name="connsiteX34" fmla="*/ 9002 w 10000"/>
                      <a:gd name="connsiteY34" fmla="*/ 3214 h 10002"/>
                      <a:gd name="connsiteX35" fmla="*/ 9002 w 10000"/>
                      <a:gd name="connsiteY35" fmla="*/ 3214 h 10002"/>
                      <a:gd name="connsiteX36" fmla="*/ 998 w 10000"/>
                      <a:gd name="connsiteY36" fmla="*/ 3214 h 10002"/>
                      <a:gd name="connsiteX37" fmla="*/ 0 w 10000"/>
                      <a:gd name="connsiteY37" fmla="*/ 3775 h 10002"/>
                      <a:gd name="connsiteX38" fmla="*/ 0 w 10000"/>
                      <a:gd name="connsiteY38" fmla="*/ 5601 h 10002"/>
                      <a:gd name="connsiteX39" fmla="*/ 998 w 10000"/>
                      <a:gd name="connsiteY39" fmla="*/ 6163 h 10002"/>
                      <a:gd name="connsiteX40" fmla="*/ 9002 w 10000"/>
                      <a:gd name="connsiteY40" fmla="*/ 6163 h 10002"/>
                      <a:gd name="connsiteX41" fmla="*/ 10000 w 10000"/>
                      <a:gd name="connsiteY41" fmla="*/ 5601 h 10002"/>
                      <a:gd name="connsiteX42" fmla="*/ 10000 w 10000"/>
                      <a:gd name="connsiteY42" fmla="*/ 3775 h 10002"/>
                      <a:gd name="connsiteX43" fmla="*/ 9002 w 10000"/>
                      <a:gd name="connsiteY43" fmla="*/ 3214 h 10002"/>
                      <a:gd name="connsiteX44" fmla="*/ 5633 w 10000"/>
                      <a:gd name="connsiteY44" fmla="*/ 4977 h 10002"/>
                      <a:gd name="connsiteX45" fmla="*/ 5633 w 10000"/>
                      <a:gd name="connsiteY45" fmla="*/ 4977 h 10002"/>
                      <a:gd name="connsiteX46" fmla="*/ 4367 w 10000"/>
                      <a:gd name="connsiteY46" fmla="*/ 4977 h 10002"/>
                      <a:gd name="connsiteX47" fmla="*/ 4124 w 10000"/>
                      <a:gd name="connsiteY47" fmla="*/ 4837 h 10002"/>
                      <a:gd name="connsiteX48" fmla="*/ 4367 w 10000"/>
                      <a:gd name="connsiteY48" fmla="*/ 4680 h 10002"/>
                      <a:gd name="connsiteX49" fmla="*/ 5633 w 10000"/>
                      <a:gd name="connsiteY49" fmla="*/ 4680 h 10002"/>
                      <a:gd name="connsiteX50" fmla="*/ 5903 w 10000"/>
                      <a:gd name="connsiteY50" fmla="*/ 4837 h 10002"/>
                      <a:gd name="connsiteX51" fmla="*/ 5633 w 10000"/>
                      <a:gd name="connsiteY51" fmla="*/ 4977 h 10002"/>
                      <a:gd name="connsiteX52" fmla="*/ 8087 w 10000"/>
                      <a:gd name="connsiteY52" fmla="*/ 4977 h 10002"/>
                      <a:gd name="connsiteX53" fmla="*/ 8087 w 10000"/>
                      <a:gd name="connsiteY53" fmla="*/ 4977 h 10002"/>
                      <a:gd name="connsiteX54" fmla="*/ 6792 w 10000"/>
                      <a:gd name="connsiteY54" fmla="*/ 4977 h 10002"/>
                      <a:gd name="connsiteX55" fmla="*/ 6550 w 10000"/>
                      <a:gd name="connsiteY55" fmla="*/ 4837 h 10002"/>
                      <a:gd name="connsiteX56" fmla="*/ 6792 w 10000"/>
                      <a:gd name="connsiteY56" fmla="*/ 4680 h 10002"/>
                      <a:gd name="connsiteX57" fmla="*/ 8087 w 10000"/>
                      <a:gd name="connsiteY57" fmla="*/ 4680 h 10002"/>
                      <a:gd name="connsiteX58" fmla="*/ 8328 w 10000"/>
                      <a:gd name="connsiteY58" fmla="*/ 4837 h 10002"/>
                      <a:gd name="connsiteX59" fmla="*/ 8087 w 10000"/>
                      <a:gd name="connsiteY59" fmla="*/ 4977 h 10002"/>
                      <a:gd name="connsiteX60" fmla="*/ 9002 w 10000"/>
                      <a:gd name="connsiteY60" fmla="*/ 0 h 10002"/>
                      <a:gd name="connsiteX61" fmla="*/ 9002 w 10000"/>
                      <a:gd name="connsiteY61" fmla="*/ 0 h 10002"/>
                      <a:gd name="connsiteX62" fmla="*/ 998 w 10000"/>
                      <a:gd name="connsiteY62" fmla="*/ 0 h 10002"/>
                      <a:gd name="connsiteX63" fmla="*/ 0 w 10000"/>
                      <a:gd name="connsiteY63" fmla="*/ 577 h 10002"/>
                      <a:gd name="connsiteX64" fmla="*/ 0 w 10000"/>
                      <a:gd name="connsiteY64" fmla="*/ 2387 h 10002"/>
                      <a:gd name="connsiteX65" fmla="*/ 998 w 10000"/>
                      <a:gd name="connsiteY65" fmla="*/ 2965 h 10002"/>
                      <a:gd name="connsiteX66" fmla="*/ 9002 w 10000"/>
                      <a:gd name="connsiteY66" fmla="*/ 2965 h 10002"/>
                      <a:gd name="connsiteX67" fmla="*/ 10000 w 10000"/>
                      <a:gd name="connsiteY67" fmla="*/ 2387 h 10002"/>
                      <a:gd name="connsiteX68" fmla="*/ 10000 w 10000"/>
                      <a:gd name="connsiteY68" fmla="*/ 577 h 10002"/>
                      <a:gd name="connsiteX69" fmla="*/ 9002 w 10000"/>
                      <a:gd name="connsiteY69" fmla="*/ 0 h 10002"/>
                      <a:gd name="connsiteX70" fmla="*/ 8087 w 10000"/>
                      <a:gd name="connsiteY70" fmla="*/ 2231 h 10002"/>
                      <a:gd name="connsiteX71" fmla="*/ 8087 w 10000"/>
                      <a:gd name="connsiteY71" fmla="*/ 2231 h 10002"/>
                      <a:gd name="connsiteX72" fmla="*/ 6792 w 10000"/>
                      <a:gd name="connsiteY72" fmla="*/ 2231 h 10002"/>
                      <a:gd name="connsiteX73" fmla="*/ 6550 w 10000"/>
                      <a:gd name="connsiteY73" fmla="*/ 2059 h 10002"/>
                      <a:gd name="connsiteX74" fmla="*/ 6792 w 10000"/>
                      <a:gd name="connsiteY74" fmla="*/ 1919 h 10002"/>
                      <a:gd name="connsiteX75" fmla="*/ 8087 w 10000"/>
                      <a:gd name="connsiteY75" fmla="*/ 1919 h 10002"/>
                      <a:gd name="connsiteX76" fmla="*/ 8328 w 10000"/>
                      <a:gd name="connsiteY76" fmla="*/ 2059 h 10002"/>
                      <a:gd name="connsiteX77" fmla="*/ 8087 w 10000"/>
                      <a:gd name="connsiteY77" fmla="*/ 2231 h 10002"/>
                      <a:gd name="connsiteX78" fmla="*/ 8087 w 10000"/>
                      <a:gd name="connsiteY78" fmla="*/ 9704 h 10002"/>
                      <a:gd name="connsiteX79" fmla="*/ 8328 w 10000"/>
                      <a:gd name="connsiteY79" fmla="*/ 9845 h 10002"/>
                      <a:gd name="connsiteX80" fmla="*/ 8087 w 10000"/>
                      <a:gd name="connsiteY80" fmla="*/ 10000 h 10002"/>
                      <a:gd name="connsiteX81" fmla="*/ 8087 w 10000"/>
                      <a:gd name="connsiteY81" fmla="*/ 9704 h 10002"/>
                      <a:gd name="connsiteX0" fmla="*/ 9002 w 10000"/>
                      <a:gd name="connsiteY0" fmla="*/ 6459 h 9845"/>
                      <a:gd name="connsiteX1" fmla="*/ 9002 w 10000"/>
                      <a:gd name="connsiteY1" fmla="*/ 6459 h 9845"/>
                      <a:gd name="connsiteX2" fmla="*/ 998 w 10000"/>
                      <a:gd name="connsiteY2" fmla="*/ 6459 h 9845"/>
                      <a:gd name="connsiteX3" fmla="*/ 0 w 10000"/>
                      <a:gd name="connsiteY3" fmla="*/ 7036 h 9845"/>
                      <a:gd name="connsiteX4" fmla="*/ 0 w 10000"/>
                      <a:gd name="connsiteY4" fmla="*/ 8846 h 9845"/>
                      <a:gd name="connsiteX5" fmla="*/ 998 w 10000"/>
                      <a:gd name="connsiteY5" fmla="*/ 9423 h 9845"/>
                      <a:gd name="connsiteX6" fmla="*/ 9002 w 10000"/>
                      <a:gd name="connsiteY6" fmla="*/ 9423 h 9845"/>
                      <a:gd name="connsiteX7" fmla="*/ 10000 w 10000"/>
                      <a:gd name="connsiteY7" fmla="*/ 8846 h 9845"/>
                      <a:gd name="connsiteX8" fmla="*/ 10000 w 10000"/>
                      <a:gd name="connsiteY8" fmla="*/ 7036 h 9845"/>
                      <a:gd name="connsiteX9" fmla="*/ 9002 w 10000"/>
                      <a:gd name="connsiteY9" fmla="*/ 6459 h 9845"/>
                      <a:gd name="connsiteX10" fmla="*/ 3262 w 10000"/>
                      <a:gd name="connsiteY10" fmla="*/ 7707 h 9845"/>
                      <a:gd name="connsiteX11" fmla="*/ 3262 w 10000"/>
                      <a:gd name="connsiteY11" fmla="*/ 7707 h 9845"/>
                      <a:gd name="connsiteX12" fmla="*/ 1940 w 10000"/>
                      <a:gd name="connsiteY12" fmla="*/ 7707 h 9845"/>
                      <a:gd name="connsiteX13" fmla="*/ 1725 w 10000"/>
                      <a:gd name="connsiteY13" fmla="*/ 7535 h 9845"/>
                      <a:gd name="connsiteX14" fmla="*/ 1940 w 10000"/>
                      <a:gd name="connsiteY14" fmla="*/ 7411 h 9845"/>
                      <a:gd name="connsiteX15" fmla="*/ 3262 w 10000"/>
                      <a:gd name="connsiteY15" fmla="*/ 7411 h 9845"/>
                      <a:gd name="connsiteX16" fmla="*/ 3504 w 10000"/>
                      <a:gd name="connsiteY16" fmla="*/ 7535 h 9845"/>
                      <a:gd name="connsiteX17" fmla="*/ 3262 w 10000"/>
                      <a:gd name="connsiteY17" fmla="*/ 7707 h 9845"/>
                      <a:gd name="connsiteX18" fmla="*/ 5633 w 10000"/>
                      <a:gd name="connsiteY18" fmla="*/ 7707 h 9845"/>
                      <a:gd name="connsiteX19" fmla="*/ 5633 w 10000"/>
                      <a:gd name="connsiteY19" fmla="*/ 7707 h 9845"/>
                      <a:gd name="connsiteX20" fmla="*/ 4340 w 10000"/>
                      <a:gd name="connsiteY20" fmla="*/ 7707 h 9845"/>
                      <a:gd name="connsiteX21" fmla="*/ 4070 w 10000"/>
                      <a:gd name="connsiteY21" fmla="*/ 7535 h 9845"/>
                      <a:gd name="connsiteX22" fmla="*/ 4340 w 10000"/>
                      <a:gd name="connsiteY22" fmla="*/ 7411 h 9845"/>
                      <a:gd name="connsiteX23" fmla="*/ 5633 w 10000"/>
                      <a:gd name="connsiteY23" fmla="*/ 7411 h 9845"/>
                      <a:gd name="connsiteX24" fmla="*/ 5903 w 10000"/>
                      <a:gd name="connsiteY24" fmla="*/ 7535 h 9845"/>
                      <a:gd name="connsiteX25" fmla="*/ 5633 w 10000"/>
                      <a:gd name="connsiteY25" fmla="*/ 7707 h 9845"/>
                      <a:gd name="connsiteX26" fmla="*/ 8087 w 10000"/>
                      <a:gd name="connsiteY26" fmla="*/ 7707 h 9845"/>
                      <a:gd name="connsiteX27" fmla="*/ 8087 w 10000"/>
                      <a:gd name="connsiteY27" fmla="*/ 7707 h 9845"/>
                      <a:gd name="connsiteX28" fmla="*/ 6765 w 10000"/>
                      <a:gd name="connsiteY28" fmla="*/ 7707 h 9845"/>
                      <a:gd name="connsiteX29" fmla="*/ 6550 w 10000"/>
                      <a:gd name="connsiteY29" fmla="*/ 7535 h 9845"/>
                      <a:gd name="connsiteX30" fmla="*/ 6765 w 10000"/>
                      <a:gd name="connsiteY30" fmla="*/ 7411 h 9845"/>
                      <a:gd name="connsiteX31" fmla="*/ 8087 w 10000"/>
                      <a:gd name="connsiteY31" fmla="*/ 7411 h 9845"/>
                      <a:gd name="connsiteX32" fmla="*/ 8328 w 10000"/>
                      <a:gd name="connsiteY32" fmla="*/ 7535 h 9845"/>
                      <a:gd name="connsiteX33" fmla="*/ 8087 w 10000"/>
                      <a:gd name="connsiteY33" fmla="*/ 7707 h 9845"/>
                      <a:gd name="connsiteX34" fmla="*/ 9002 w 10000"/>
                      <a:gd name="connsiteY34" fmla="*/ 3214 h 9845"/>
                      <a:gd name="connsiteX35" fmla="*/ 9002 w 10000"/>
                      <a:gd name="connsiteY35" fmla="*/ 3214 h 9845"/>
                      <a:gd name="connsiteX36" fmla="*/ 998 w 10000"/>
                      <a:gd name="connsiteY36" fmla="*/ 3214 h 9845"/>
                      <a:gd name="connsiteX37" fmla="*/ 0 w 10000"/>
                      <a:gd name="connsiteY37" fmla="*/ 3775 h 9845"/>
                      <a:gd name="connsiteX38" fmla="*/ 0 w 10000"/>
                      <a:gd name="connsiteY38" fmla="*/ 5601 h 9845"/>
                      <a:gd name="connsiteX39" fmla="*/ 998 w 10000"/>
                      <a:gd name="connsiteY39" fmla="*/ 6163 h 9845"/>
                      <a:gd name="connsiteX40" fmla="*/ 9002 w 10000"/>
                      <a:gd name="connsiteY40" fmla="*/ 6163 h 9845"/>
                      <a:gd name="connsiteX41" fmla="*/ 10000 w 10000"/>
                      <a:gd name="connsiteY41" fmla="*/ 5601 h 9845"/>
                      <a:gd name="connsiteX42" fmla="*/ 10000 w 10000"/>
                      <a:gd name="connsiteY42" fmla="*/ 3775 h 9845"/>
                      <a:gd name="connsiteX43" fmla="*/ 9002 w 10000"/>
                      <a:gd name="connsiteY43" fmla="*/ 3214 h 9845"/>
                      <a:gd name="connsiteX44" fmla="*/ 5633 w 10000"/>
                      <a:gd name="connsiteY44" fmla="*/ 4977 h 9845"/>
                      <a:gd name="connsiteX45" fmla="*/ 5633 w 10000"/>
                      <a:gd name="connsiteY45" fmla="*/ 4977 h 9845"/>
                      <a:gd name="connsiteX46" fmla="*/ 4367 w 10000"/>
                      <a:gd name="connsiteY46" fmla="*/ 4977 h 9845"/>
                      <a:gd name="connsiteX47" fmla="*/ 4124 w 10000"/>
                      <a:gd name="connsiteY47" fmla="*/ 4837 h 9845"/>
                      <a:gd name="connsiteX48" fmla="*/ 4367 w 10000"/>
                      <a:gd name="connsiteY48" fmla="*/ 4680 h 9845"/>
                      <a:gd name="connsiteX49" fmla="*/ 5633 w 10000"/>
                      <a:gd name="connsiteY49" fmla="*/ 4680 h 9845"/>
                      <a:gd name="connsiteX50" fmla="*/ 5903 w 10000"/>
                      <a:gd name="connsiteY50" fmla="*/ 4837 h 9845"/>
                      <a:gd name="connsiteX51" fmla="*/ 5633 w 10000"/>
                      <a:gd name="connsiteY51" fmla="*/ 4977 h 9845"/>
                      <a:gd name="connsiteX52" fmla="*/ 8087 w 10000"/>
                      <a:gd name="connsiteY52" fmla="*/ 4977 h 9845"/>
                      <a:gd name="connsiteX53" fmla="*/ 8087 w 10000"/>
                      <a:gd name="connsiteY53" fmla="*/ 4977 h 9845"/>
                      <a:gd name="connsiteX54" fmla="*/ 6792 w 10000"/>
                      <a:gd name="connsiteY54" fmla="*/ 4977 h 9845"/>
                      <a:gd name="connsiteX55" fmla="*/ 6550 w 10000"/>
                      <a:gd name="connsiteY55" fmla="*/ 4837 h 9845"/>
                      <a:gd name="connsiteX56" fmla="*/ 6792 w 10000"/>
                      <a:gd name="connsiteY56" fmla="*/ 4680 h 9845"/>
                      <a:gd name="connsiteX57" fmla="*/ 8087 w 10000"/>
                      <a:gd name="connsiteY57" fmla="*/ 4680 h 9845"/>
                      <a:gd name="connsiteX58" fmla="*/ 8328 w 10000"/>
                      <a:gd name="connsiteY58" fmla="*/ 4837 h 9845"/>
                      <a:gd name="connsiteX59" fmla="*/ 8087 w 10000"/>
                      <a:gd name="connsiteY59" fmla="*/ 4977 h 9845"/>
                      <a:gd name="connsiteX60" fmla="*/ 9002 w 10000"/>
                      <a:gd name="connsiteY60" fmla="*/ 0 h 9845"/>
                      <a:gd name="connsiteX61" fmla="*/ 9002 w 10000"/>
                      <a:gd name="connsiteY61" fmla="*/ 0 h 9845"/>
                      <a:gd name="connsiteX62" fmla="*/ 998 w 10000"/>
                      <a:gd name="connsiteY62" fmla="*/ 0 h 9845"/>
                      <a:gd name="connsiteX63" fmla="*/ 0 w 10000"/>
                      <a:gd name="connsiteY63" fmla="*/ 577 h 9845"/>
                      <a:gd name="connsiteX64" fmla="*/ 0 w 10000"/>
                      <a:gd name="connsiteY64" fmla="*/ 2387 h 9845"/>
                      <a:gd name="connsiteX65" fmla="*/ 998 w 10000"/>
                      <a:gd name="connsiteY65" fmla="*/ 2965 h 9845"/>
                      <a:gd name="connsiteX66" fmla="*/ 9002 w 10000"/>
                      <a:gd name="connsiteY66" fmla="*/ 2965 h 9845"/>
                      <a:gd name="connsiteX67" fmla="*/ 10000 w 10000"/>
                      <a:gd name="connsiteY67" fmla="*/ 2387 h 9845"/>
                      <a:gd name="connsiteX68" fmla="*/ 10000 w 10000"/>
                      <a:gd name="connsiteY68" fmla="*/ 577 h 9845"/>
                      <a:gd name="connsiteX69" fmla="*/ 9002 w 10000"/>
                      <a:gd name="connsiteY69" fmla="*/ 0 h 9845"/>
                      <a:gd name="connsiteX70" fmla="*/ 8087 w 10000"/>
                      <a:gd name="connsiteY70" fmla="*/ 2231 h 9845"/>
                      <a:gd name="connsiteX71" fmla="*/ 8087 w 10000"/>
                      <a:gd name="connsiteY71" fmla="*/ 2231 h 9845"/>
                      <a:gd name="connsiteX72" fmla="*/ 6792 w 10000"/>
                      <a:gd name="connsiteY72" fmla="*/ 2231 h 9845"/>
                      <a:gd name="connsiteX73" fmla="*/ 6550 w 10000"/>
                      <a:gd name="connsiteY73" fmla="*/ 2059 h 9845"/>
                      <a:gd name="connsiteX74" fmla="*/ 6792 w 10000"/>
                      <a:gd name="connsiteY74" fmla="*/ 1919 h 9845"/>
                      <a:gd name="connsiteX75" fmla="*/ 8087 w 10000"/>
                      <a:gd name="connsiteY75" fmla="*/ 1919 h 9845"/>
                      <a:gd name="connsiteX76" fmla="*/ 8328 w 10000"/>
                      <a:gd name="connsiteY76" fmla="*/ 2059 h 9845"/>
                      <a:gd name="connsiteX77" fmla="*/ 8087 w 10000"/>
                      <a:gd name="connsiteY77" fmla="*/ 2231 h 9845"/>
                      <a:gd name="connsiteX78" fmla="*/ 8087 w 10000"/>
                      <a:gd name="connsiteY78" fmla="*/ 9704 h 9845"/>
                      <a:gd name="connsiteX79" fmla="*/ 8328 w 10000"/>
                      <a:gd name="connsiteY79" fmla="*/ 9845 h 9845"/>
                      <a:gd name="connsiteX80" fmla="*/ 8087 w 10000"/>
                      <a:gd name="connsiteY80" fmla="*/ 9704 h 9845"/>
                      <a:gd name="connsiteX0" fmla="*/ 9002 w 10000"/>
                      <a:gd name="connsiteY0" fmla="*/ 6561 h 9571"/>
                      <a:gd name="connsiteX1" fmla="*/ 9002 w 10000"/>
                      <a:gd name="connsiteY1" fmla="*/ 6561 h 9571"/>
                      <a:gd name="connsiteX2" fmla="*/ 998 w 10000"/>
                      <a:gd name="connsiteY2" fmla="*/ 6561 h 9571"/>
                      <a:gd name="connsiteX3" fmla="*/ 0 w 10000"/>
                      <a:gd name="connsiteY3" fmla="*/ 7147 h 9571"/>
                      <a:gd name="connsiteX4" fmla="*/ 0 w 10000"/>
                      <a:gd name="connsiteY4" fmla="*/ 8985 h 9571"/>
                      <a:gd name="connsiteX5" fmla="*/ 998 w 10000"/>
                      <a:gd name="connsiteY5" fmla="*/ 9571 h 9571"/>
                      <a:gd name="connsiteX6" fmla="*/ 9002 w 10000"/>
                      <a:gd name="connsiteY6" fmla="*/ 9571 h 9571"/>
                      <a:gd name="connsiteX7" fmla="*/ 10000 w 10000"/>
                      <a:gd name="connsiteY7" fmla="*/ 8985 h 9571"/>
                      <a:gd name="connsiteX8" fmla="*/ 10000 w 10000"/>
                      <a:gd name="connsiteY8" fmla="*/ 7147 h 9571"/>
                      <a:gd name="connsiteX9" fmla="*/ 9002 w 10000"/>
                      <a:gd name="connsiteY9" fmla="*/ 6561 h 9571"/>
                      <a:gd name="connsiteX10" fmla="*/ 3262 w 10000"/>
                      <a:gd name="connsiteY10" fmla="*/ 7828 h 9571"/>
                      <a:gd name="connsiteX11" fmla="*/ 3262 w 10000"/>
                      <a:gd name="connsiteY11" fmla="*/ 7828 h 9571"/>
                      <a:gd name="connsiteX12" fmla="*/ 1940 w 10000"/>
                      <a:gd name="connsiteY12" fmla="*/ 7828 h 9571"/>
                      <a:gd name="connsiteX13" fmla="*/ 1725 w 10000"/>
                      <a:gd name="connsiteY13" fmla="*/ 7654 h 9571"/>
                      <a:gd name="connsiteX14" fmla="*/ 1940 w 10000"/>
                      <a:gd name="connsiteY14" fmla="*/ 7528 h 9571"/>
                      <a:gd name="connsiteX15" fmla="*/ 3262 w 10000"/>
                      <a:gd name="connsiteY15" fmla="*/ 7528 h 9571"/>
                      <a:gd name="connsiteX16" fmla="*/ 3504 w 10000"/>
                      <a:gd name="connsiteY16" fmla="*/ 7654 h 9571"/>
                      <a:gd name="connsiteX17" fmla="*/ 3262 w 10000"/>
                      <a:gd name="connsiteY17" fmla="*/ 7828 h 9571"/>
                      <a:gd name="connsiteX18" fmla="*/ 5633 w 10000"/>
                      <a:gd name="connsiteY18" fmla="*/ 7828 h 9571"/>
                      <a:gd name="connsiteX19" fmla="*/ 5633 w 10000"/>
                      <a:gd name="connsiteY19" fmla="*/ 7828 h 9571"/>
                      <a:gd name="connsiteX20" fmla="*/ 4340 w 10000"/>
                      <a:gd name="connsiteY20" fmla="*/ 7828 h 9571"/>
                      <a:gd name="connsiteX21" fmla="*/ 4070 w 10000"/>
                      <a:gd name="connsiteY21" fmla="*/ 7654 h 9571"/>
                      <a:gd name="connsiteX22" fmla="*/ 4340 w 10000"/>
                      <a:gd name="connsiteY22" fmla="*/ 7528 h 9571"/>
                      <a:gd name="connsiteX23" fmla="*/ 5633 w 10000"/>
                      <a:gd name="connsiteY23" fmla="*/ 7528 h 9571"/>
                      <a:gd name="connsiteX24" fmla="*/ 5903 w 10000"/>
                      <a:gd name="connsiteY24" fmla="*/ 7654 h 9571"/>
                      <a:gd name="connsiteX25" fmla="*/ 5633 w 10000"/>
                      <a:gd name="connsiteY25" fmla="*/ 7828 h 9571"/>
                      <a:gd name="connsiteX26" fmla="*/ 8087 w 10000"/>
                      <a:gd name="connsiteY26" fmla="*/ 7828 h 9571"/>
                      <a:gd name="connsiteX27" fmla="*/ 8087 w 10000"/>
                      <a:gd name="connsiteY27" fmla="*/ 7828 h 9571"/>
                      <a:gd name="connsiteX28" fmla="*/ 6765 w 10000"/>
                      <a:gd name="connsiteY28" fmla="*/ 7828 h 9571"/>
                      <a:gd name="connsiteX29" fmla="*/ 6550 w 10000"/>
                      <a:gd name="connsiteY29" fmla="*/ 7654 h 9571"/>
                      <a:gd name="connsiteX30" fmla="*/ 6765 w 10000"/>
                      <a:gd name="connsiteY30" fmla="*/ 7528 h 9571"/>
                      <a:gd name="connsiteX31" fmla="*/ 8087 w 10000"/>
                      <a:gd name="connsiteY31" fmla="*/ 7528 h 9571"/>
                      <a:gd name="connsiteX32" fmla="*/ 8328 w 10000"/>
                      <a:gd name="connsiteY32" fmla="*/ 7654 h 9571"/>
                      <a:gd name="connsiteX33" fmla="*/ 8087 w 10000"/>
                      <a:gd name="connsiteY33" fmla="*/ 7828 h 9571"/>
                      <a:gd name="connsiteX34" fmla="*/ 9002 w 10000"/>
                      <a:gd name="connsiteY34" fmla="*/ 3265 h 9571"/>
                      <a:gd name="connsiteX35" fmla="*/ 9002 w 10000"/>
                      <a:gd name="connsiteY35" fmla="*/ 3265 h 9571"/>
                      <a:gd name="connsiteX36" fmla="*/ 998 w 10000"/>
                      <a:gd name="connsiteY36" fmla="*/ 3265 h 9571"/>
                      <a:gd name="connsiteX37" fmla="*/ 0 w 10000"/>
                      <a:gd name="connsiteY37" fmla="*/ 3834 h 9571"/>
                      <a:gd name="connsiteX38" fmla="*/ 0 w 10000"/>
                      <a:gd name="connsiteY38" fmla="*/ 5689 h 9571"/>
                      <a:gd name="connsiteX39" fmla="*/ 998 w 10000"/>
                      <a:gd name="connsiteY39" fmla="*/ 6260 h 9571"/>
                      <a:gd name="connsiteX40" fmla="*/ 9002 w 10000"/>
                      <a:gd name="connsiteY40" fmla="*/ 6260 h 9571"/>
                      <a:gd name="connsiteX41" fmla="*/ 10000 w 10000"/>
                      <a:gd name="connsiteY41" fmla="*/ 5689 h 9571"/>
                      <a:gd name="connsiteX42" fmla="*/ 10000 w 10000"/>
                      <a:gd name="connsiteY42" fmla="*/ 3834 h 9571"/>
                      <a:gd name="connsiteX43" fmla="*/ 9002 w 10000"/>
                      <a:gd name="connsiteY43" fmla="*/ 3265 h 9571"/>
                      <a:gd name="connsiteX44" fmla="*/ 5633 w 10000"/>
                      <a:gd name="connsiteY44" fmla="*/ 5055 h 9571"/>
                      <a:gd name="connsiteX45" fmla="*/ 5633 w 10000"/>
                      <a:gd name="connsiteY45" fmla="*/ 5055 h 9571"/>
                      <a:gd name="connsiteX46" fmla="*/ 4367 w 10000"/>
                      <a:gd name="connsiteY46" fmla="*/ 5055 h 9571"/>
                      <a:gd name="connsiteX47" fmla="*/ 4124 w 10000"/>
                      <a:gd name="connsiteY47" fmla="*/ 4913 h 9571"/>
                      <a:gd name="connsiteX48" fmla="*/ 4367 w 10000"/>
                      <a:gd name="connsiteY48" fmla="*/ 4754 h 9571"/>
                      <a:gd name="connsiteX49" fmla="*/ 5633 w 10000"/>
                      <a:gd name="connsiteY49" fmla="*/ 4754 h 9571"/>
                      <a:gd name="connsiteX50" fmla="*/ 5903 w 10000"/>
                      <a:gd name="connsiteY50" fmla="*/ 4913 h 9571"/>
                      <a:gd name="connsiteX51" fmla="*/ 5633 w 10000"/>
                      <a:gd name="connsiteY51" fmla="*/ 5055 h 9571"/>
                      <a:gd name="connsiteX52" fmla="*/ 8087 w 10000"/>
                      <a:gd name="connsiteY52" fmla="*/ 5055 h 9571"/>
                      <a:gd name="connsiteX53" fmla="*/ 8087 w 10000"/>
                      <a:gd name="connsiteY53" fmla="*/ 5055 h 9571"/>
                      <a:gd name="connsiteX54" fmla="*/ 6792 w 10000"/>
                      <a:gd name="connsiteY54" fmla="*/ 5055 h 9571"/>
                      <a:gd name="connsiteX55" fmla="*/ 6550 w 10000"/>
                      <a:gd name="connsiteY55" fmla="*/ 4913 h 9571"/>
                      <a:gd name="connsiteX56" fmla="*/ 6792 w 10000"/>
                      <a:gd name="connsiteY56" fmla="*/ 4754 h 9571"/>
                      <a:gd name="connsiteX57" fmla="*/ 8087 w 10000"/>
                      <a:gd name="connsiteY57" fmla="*/ 4754 h 9571"/>
                      <a:gd name="connsiteX58" fmla="*/ 8328 w 10000"/>
                      <a:gd name="connsiteY58" fmla="*/ 4913 h 9571"/>
                      <a:gd name="connsiteX59" fmla="*/ 8087 w 10000"/>
                      <a:gd name="connsiteY59" fmla="*/ 5055 h 9571"/>
                      <a:gd name="connsiteX60" fmla="*/ 9002 w 10000"/>
                      <a:gd name="connsiteY60" fmla="*/ 0 h 9571"/>
                      <a:gd name="connsiteX61" fmla="*/ 9002 w 10000"/>
                      <a:gd name="connsiteY61" fmla="*/ 0 h 9571"/>
                      <a:gd name="connsiteX62" fmla="*/ 998 w 10000"/>
                      <a:gd name="connsiteY62" fmla="*/ 0 h 9571"/>
                      <a:gd name="connsiteX63" fmla="*/ 0 w 10000"/>
                      <a:gd name="connsiteY63" fmla="*/ 586 h 9571"/>
                      <a:gd name="connsiteX64" fmla="*/ 0 w 10000"/>
                      <a:gd name="connsiteY64" fmla="*/ 2425 h 9571"/>
                      <a:gd name="connsiteX65" fmla="*/ 998 w 10000"/>
                      <a:gd name="connsiteY65" fmla="*/ 3012 h 9571"/>
                      <a:gd name="connsiteX66" fmla="*/ 9002 w 10000"/>
                      <a:gd name="connsiteY66" fmla="*/ 3012 h 9571"/>
                      <a:gd name="connsiteX67" fmla="*/ 10000 w 10000"/>
                      <a:gd name="connsiteY67" fmla="*/ 2425 h 9571"/>
                      <a:gd name="connsiteX68" fmla="*/ 10000 w 10000"/>
                      <a:gd name="connsiteY68" fmla="*/ 586 h 9571"/>
                      <a:gd name="connsiteX69" fmla="*/ 9002 w 10000"/>
                      <a:gd name="connsiteY69" fmla="*/ 0 h 9571"/>
                      <a:gd name="connsiteX70" fmla="*/ 8087 w 10000"/>
                      <a:gd name="connsiteY70" fmla="*/ 2266 h 9571"/>
                      <a:gd name="connsiteX71" fmla="*/ 8087 w 10000"/>
                      <a:gd name="connsiteY71" fmla="*/ 2266 h 9571"/>
                      <a:gd name="connsiteX72" fmla="*/ 6792 w 10000"/>
                      <a:gd name="connsiteY72" fmla="*/ 2266 h 9571"/>
                      <a:gd name="connsiteX73" fmla="*/ 6550 w 10000"/>
                      <a:gd name="connsiteY73" fmla="*/ 2091 h 9571"/>
                      <a:gd name="connsiteX74" fmla="*/ 6792 w 10000"/>
                      <a:gd name="connsiteY74" fmla="*/ 1949 h 9571"/>
                      <a:gd name="connsiteX75" fmla="*/ 8087 w 10000"/>
                      <a:gd name="connsiteY75" fmla="*/ 1949 h 9571"/>
                      <a:gd name="connsiteX76" fmla="*/ 8328 w 10000"/>
                      <a:gd name="connsiteY76" fmla="*/ 2091 h 9571"/>
                      <a:gd name="connsiteX77" fmla="*/ 8087 w 10000"/>
                      <a:gd name="connsiteY77" fmla="*/ 2266 h 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0000" h="9571">
                        <a:moveTo>
                          <a:pt x="9002" y="6561"/>
                        </a:moveTo>
                        <a:lnTo>
                          <a:pt x="9002" y="6561"/>
                        </a:lnTo>
                        <a:lnTo>
                          <a:pt x="998" y="6561"/>
                        </a:lnTo>
                        <a:cubicBezTo>
                          <a:pt x="458" y="6561"/>
                          <a:pt x="0" y="6830"/>
                          <a:pt x="0" y="7147"/>
                        </a:cubicBezTo>
                        <a:lnTo>
                          <a:pt x="0" y="8985"/>
                        </a:lnTo>
                        <a:cubicBezTo>
                          <a:pt x="0" y="9318"/>
                          <a:pt x="458" y="9571"/>
                          <a:pt x="998" y="9571"/>
                        </a:cubicBezTo>
                        <a:lnTo>
                          <a:pt x="9002" y="9571"/>
                        </a:lnTo>
                        <a:cubicBezTo>
                          <a:pt x="9542" y="9571"/>
                          <a:pt x="10000" y="9318"/>
                          <a:pt x="10000" y="8985"/>
                        </a:cubicBezTo>
                        <a:lnTo>
                          <a:pt x="10000" y="7147"/>
                        </a:lnTo>
                        <a:cubicBezTo>
                          <a:pt x="10000" y="6830"/>
                          <a:pt x="9542" y="6561"/>
                          <a:pt x="9002" y="6561"/>
                        </a:cubicBezTo>
                        <a:close/>
                        <a:moveTo>
                          <a:pt x="3262" y="7828"/>
                        </a:moveTo>
                        <a:lnTo>
                          <a:pt x="3262" y="7828"/>
                        </a:lnTo>
                        <a:lnTo>
                          <a:pt x="1940" y="7828"/>
                        </a:lnTo>
                        <a:cubicBezTo>
                          <a:pt x="1806" y="7828"/>
                          <a:pt x="1725" y="7764"/>
                          <a:pt x="1725" y="7654"/>
                        </a:cubicBezTo>
                        <a:cubicBezTo>
                          <a:pt x="1725" y="7574"/>
                          <a:pt x="1806" y="7528"/>
                          <a:pt x="1940" y="7528"/>
                        </a:cubicBezTo>
                        <a:lnTo>
                          <a:pt x="3262" y="7528"/>
                        </a:lnTo>
                        <a:cubicBezTo>
                          <a:pt x="3396" y="7528"/>
                          <a:pt x="3504" y="7574"/>
                          <a:pt x="3504" y="7654"/>
                        </a:cubicBezTo>
                        <a:cubicBezTo>
                          <a:pt x="3504" y="7764"/>
                          <a:pt x="3396" y="7828"/>
                          <a:pt x="3262" y="7828"/>
                        </a:cubicBezTo>
                        <a:close/>
                        <a:moveTo>
                          <a:pt x="5633" y="7828"/>
                        </a:moveTo>
                        <a:lnTo>
                          <a:pt x="5633" y="7828"/>
                        </a:lnTo>
                        <a:lnTo>
                          <a:pt x="4340" y="7828"/>
                        </a:lnTo>
                        <a:cubicBezTo>
                          <a:pt x="4178" y="7828"/>
                          <a:pt x="4070" y="7764"/>
                          <a:pt x="4070" y="7654"/>
                        </a:cubicBezTo>
                        <a:cubicBezTo>
                          <a:pt x="4070" y="7574"/>
                          <a:pt x="4178" y="7528"/>
                          <a:pt x="4340" y="7528"/>
                        </a:cubicBezTo>
                        <a:lnTo>
                          <a:pt x="5633" y="7528"/>
                        </a:lnTo>
                        <a:cubicBezTo>
                          <a:pt x="5769" y="7528"/>
                          <a:pt x="5903" y="7574"/>
                          <a:pt x="5903" y="7654"/>
                        </a:cubicBezTo>
                        <a:cubicBezTo>
                          <a:pt x="5903" y="7764"/>
                          <a:pt x="5769" y="7828"/>
                          <a:pt x="5633" y="7828"/>
                        </a:cubicBezTo>
                        <a:close/>
                        <a:moveTo>
                          <a:pt x="8087" y="7828"/>
                        </a:moveTo>
                        <a:lnTo>
                          <a:pt x="8087" y="7828"/>
                        </a:lnTo>
                        <a:lnTo>
                          <a:pt x="6765" y="7828"/>
                        </a:lnTo>
                        <a:cubicBezTo>
                          <a:pt x="6631" y="7828"/>
                          <a:pt x="6550" y="7764"/>
                          <a:pt x="6550" y="7654"/>
                        </a:cubicBezTo>
                        <a:cubicBezTo>
                          <a:pt x="6550" y="7574"/>
                          <a:pt x="6631" y="7528"/>
                          <a:pt x="6765" y="7528"/>
                        </a:cubicBezTo>
                        <a:lnTo>
                          <a:pt x="8087" y="7528"/>
                        </a:lnTo>
                        <a:cubicBezTo>
                          <a:pt x="8221" y="7528"/>
                          <a:pt x="8328" y="7574"/>
                          <a:pt x="8328" y="7654"/>
                        </a:cubicBezTo>
                        <a:cubicBezTo>
                          <a:pt x="8328" y="7764"/>
                          <a:pt x="8221" y="7828"/>
                          <a:pt x="8087" y="7828"/>
                        </a:cubicBezTo>
                        <a:close/>
                        <a:moveTo>
                          <a:pt x="9002" y="3265"/>
                        </a:moveTo>
                        <a:lnTo>
                          <a:pt x="9002" y="3265"/>
                        </a:lnTo>
                        <a:lnTo>
                          <a:pt x="998" y="3265"/>
                        </a:lnTo>
                        <a:cubicBezTo>
                          <a:pt x="458" y="3265"/>
                          <a:pt x="0" y="3519"/>
                          <a:pt x="0" y="3834"/>
                        </a:cubicBezTo>
                        <a:lnTo>
                          <a:pt x="0" y="5689"/>
                        </a:lnTo>
                        <a:cubicBezTo>
                          <a:pt x="0" y="6005"/>
                          <a:pt x="458" y="6260"/>
                          <a:pt x="998" y="6260"/>
                        </a:cubicBezTo>
                        <a:lnTo>
                          <a:pt x="9002" y="6260"/>
                        </a:lnTo>
                        <a:cubicBezTo>
                          <a:pt x="9542" y="6260"/>
                          <a:pt x="10000" y="6005"/>
                          <a:pt x="10000" y="5689"/>
                        </a:cubicBezTo>
                        <a:lnTo>
                          <a:pt x="10000" y="3834"/>
                        </a:lnTo>
                        <a:cubicBezTo>
                          <a:pt x="10000" y="3519"/>
                          <a:pt x="9542" y="3265"/>
                          <a:pt x="9002" y="3265"/>
                        </a:cubicBezTo>
                        <a:close/>
                        <a:moveTo>
                          <a:pt x="5633" y="5055"/>
                        </a:moveTo>
                        <a:lnTo>
                          <a:pt x="5633" y="5055"/>
                        </a:lnTo>
                        <a:lnTo>
                          <a:pt x="4367" y="5055"/>
                        </a:lnTo>
                        <a:cubicBezTo>
                          <a:pt x="4205" y="5055"/>
                          <a:pt x="4124" y="4992"/>
                          <a:pt x="4124" y="4913"/>
                        </a:cubicBezTo>
                        <a:cubicBezTo>
                          <a:pt x="4124" y="4818"/>
                          <a:pt x="4205" y="4754"/>
                          <a:pt x="4367" y="4754"/>
                        </a:cubicBezTo>
                        <a:lnTo>
                          <a:pt x="5633" y="4754"/>
                        </a:lnTo>
                        <a:cubicBezTo>
                          <a:pt x="5769" y="4754"/>
                          <a:pt x="5903" y="4818"/>
                          <a:pt x="5903" y="4913"/>
                        </a:cubicBezTo>
                        <a:cubicBezTo>
                          <a:pt x="5903" y="4992"/>
                          <a:pt x="5769" y="5055"/>
                          <a:pt x="5633" y="5055"/>
                        </a:cubicBezTo>
                        <a:close/>
                        <a:moveTo>
                          <a:pt x="8087" y="5055"/>
                        </a:moveTo>
                        <a:lnTo>
                          <a:pt x="8087" y="5055"/>
                        </a:lnTo>
                        <a:lnTo>
                          <a:pt x="6792" y="5055"/>
                        </a:lnTo>
                        <a:cubicBezTo>
                          <a:pt x="6631" y="5055"/>
                          <a:pt x="6550" y="4992"/>
                          <a:pt x="6550" y="4913"/>
                        </a:cubicBezTo>
                        <a:cubicBezTo>
                          <a:pt x="6550" y="4818"/>
                          <a:pt x="6631" y="4754"/>
                          <a:pt x="6792" y="4754"/>
                        </a:cubicBezTo>
                        <a:lnTo>
                          <a:pt x="8087" y="4754"/>
                        </a:lnTo>
                        <a:cubicBezTo>
                          <a:pt x="8221" y="4754"/>
                          <a:pt x="8328" y="4818"/>
                          <a:pt x="8328" y="4913"/>
                        </a:cubicBezTo>
                        <a:cubicBezTo>
                          <a:pt x="8328" y="4992"/>
                          <a:pt x="8221" y="5055"/>
                          <a:pt x="8087" y="5055"/>
                        </a:cubicBezTo>
                        <a:close/>
                        <a:moveTo>
                          <a:pt x="9002" y="0"/>
                        </a:moveTo>
                        <a:lnTo>
                          <a:pt x="9002" y="0"/>
                        </a:lnTo>
                        <a:lnTo>
                          <a:pt x="998" y="0"/>
                        </a:lnTo>
                        <a:cubicBezTo>
                          <a:pt x="458" y="0"/>
                          <a:pt x="0" y="253"/>
                          <a:pt x="0" y="586"/>
                        </a:cubicBezTo>
                        <a:lnTo>
                          <a:pt x="0" y="2425"/>
                        </a:lnTo>
                        <a:cubicBezTo>
                          <a:pt x="0" y="2757"/>
                          <a:pt x="458" y="3012"/>
                          <a:pt x="998" y="3012"/>
                        </a:cubicBezTo>
                        <a:lnTo>
                          <a:pt x="9002" y="3012"/>
                        </a:lnTo>
                        <a:cubicBezTo>
                          <a:pt x="9542" y="3012"/>
                          <a:pt x="10000" y="2757"/>
                          <a:pt x="10000" y="2425"/>
                        </a:cubicBezTo>
                        <a:lnTo>
                          <a:pt x="10000" y="586"/>
                        </a:lnTo>
                        <a:cubicBezTo>
                          <a:pt x="10000" y="253"/>
                          <a:pt x="9542" y="0"/>
                          <a:pt x="9002" y="0"/>
                        </a:cubicBezTo>
                        <a:close/>
                        <a:moveTo>
                          <a:pt x="8087" y="2266"/>
                        </a:moveTo>
                        <a:lnTo>
                          <a:pt x="8087" y="2266"/>
                        </a:lnTo>
                        <a:lnTo>
                          <a:pt x="6792" y="2266"/>
                        </a:lnTo>
                        <a:cubicBezTo>
                          <a:pt x="6631" y="2266"/>
                          <a:pt x="6550" y="2187"/>
                          <a:pt x="6550" y="2091"/>
                        </a:cubicBezTo>
                        <a:cubicBezTo>
                          <a:pt x="6550" y="2012"/>
                          <a:pt x="6631" y="1949"/>
                          <a:pt x="6792" y="1949"/>
                        </a:cubicBezTo>
                        <a:lnTo>
                          <a:pt x="8087" y="1949"/>
                        </a:lnTo>
                        <a:cubicBezTo>
                          <a:pt x="8221" y="1949"/>
                          <a:pt x="8328" y="2012"/>
                          <a:pt x="8328" y="2091"/>
                        </a:cubicBezTo>
                        <a:cubicBezTo>
                          <a:pt x="8328" y="2187"/>
                          <a:pt x="8221" y="2266"/>
                          <a:pt x="8087" y="2266"/>
                        </a:cubicBezTo>
                        <a:close/>
                      </a:path>
                    </a:pathLst>
                  </a:custGeom>
                  <a:solidFill>
                    <a:schemeClr val="bg1"/>
                  </a:solidFill>
                  <a:ln w="31750">
                    <a:solidFill>
                      <a:schemeClr val="accent1"/>
                    </a:solidFill>
                  </a:ln>
                  <a:effectLst/>
                </p:spPr>
                <p:txBody>
                  <a:bodyPr wrap="none" anchor="ctr"/>
                  <a:lstStyle/>
                  <a:p>
                    <a:endParaRPr lang="en-US"/>
                  </a:p>
                </p:txBody>
              </p:sp>
              <p:sp>
                <p:nvSpPr>
                  <p:cNvPr id="56" name="Freeform 107"/>
                  <p:cNvSpPr>
                    <a:spLocks noChangeArrowheads="1"/>
                  </p:cNvSpPr>
                  <p:nvPr/>
                </p:nvSpPr>
                <p:spPr bwMode="auto">
                  <a:xfrm>
                    <a:off x="1666595" y="2921435"/>
                    <a:ext cx="1074042" cy="619731"/>
                  </a:xfrm>
                  <a:custGeom>
                    <a:avLst/>
                    <a:gdLst>
                      <a:gd name="T0" fmla="*/ 334 w 372"/>
                      <a:gd name="T1" fmla="*/ 414 h 642"/>
                      <a:gd name="T2" fmla="*/ 0 w 372"/>
                      <a:gd name="T3" fmla="*/ 451 h 642"/>
                      <a:gd name="T4" fmla="*/ 37 w 372"/>
                      <a:gd name="T5" fmla="*/ 604 h 642"/>
                      <a:gd name="T6" fmla="*/ 371 w 372"/>
                      <a:gd name="T7" fmla="*/ 567 h 642"/>
                      <a:gd name="T8" fmla="*/ 334 w 372"/>
                      <a:gd name="T9" fmla="*/ 414 h 642"/>
                      <a:gd name="T10" fmla="*/ 121 w 372"/>
                      <a:gd name="T11" fmla="*/ 494 h 642"/>
                      <a:gd name="T12" fmla="*/ 64 w 372"/>
                      <a:gd name="T13" fmla="*/ 483 h 642"/>
                      <a:gd name="T14" fmla="*/ 121 w 372"/>
                      <a:gd name="T15" fmla="*/ 475 h 642"/>
                      <a:gd name="T16" fmla="*/ 121 w 372"/>
                      <a:gd name="T17" fmla="*/ 494 h 642"/>
                      <a:gd name="T18" fmla="*/ 209 w 372"/>
                      <a:gd name="T19" fmla="*/ 494 h 642"/>
                      <a:gd name="T20" fmla="*/ 151 w 372"/>
                      <a:gd name="T21" fmla="*/ 483 h 642"/>
                      <a:gd name="T22" fmla="*/ 209 w 372"/>
                      <a:gd name="T23" fmla="*/ 475 h 642"/>
                      <a:gd name="T24" fmla="*/ 209 w 372"/>
                      <a:gd name="T25" fmla="*/ 494 h 642"/>
                      <a:gd name="T26" fmla="*/ 300 w 372"/>
                      <a:gd name="T27" fmla="*/ 494 h 642"/>
                      <a:gd name="T28" fmla="*/ 243 w 372"/>
                      <a:gd name="T29" fmla="*/ 483 h 642"/>
                      <a:gd name="T30" fmla="*/ 300 w 372"/>
                      <a:gd name="T31" fmla="*/ 475 h 642"/>
                      <a:gd name="T32" fmla="*/ 300 w 372"/>
                      <a:gd name="T33" fmla="*/ 494 h 642"/>
                      <a:gd name="T34" fmla="*/ 334 w 372"/>
                      <a:gd name="T35" fmla="*/ 206 h 642"/>
                      <a:gd name="T36" fmla="*/ 0 w 372"/>
                      <a:gd name="T37" fmla="*/ 242 h 642"/>
                      <a:gd name="T38" fmla="*/ 37 w 372"/>
                      <a:gd name="T39" fmla="*/ 395 h 642"/>
                      <a:gd name="T40" fmla="*/ 371 w 372"/>
                      <a:gd name="T41" fmla="*/ 359 h 642"/>
                      <a:gd name="T42" fmla="*/ 334 w 372"/>
                      <a:gd name="T43" fmla="*/ 206 h 642"/>
                      <a:gd name="T44" fmla="*/ 209 w 372"/>
                      <a:gd name="T45" fmla="*/ 319 h 642"/>
                      <a:gd name="T46" fmla="*/ 153 w 372"/>
                      <a:gd name="T47" fmla="*/ 310 h 642"/>
                      <a:gd name="T48" fmla="*/ 209 w 372"/>
                      <a:gd name="T49" fmla="*/ 300 h 642"/>
                      <a:gd name="T50" fmla="*/ 209 w 372"/>
                      <a:gd name="T51" fmla="*/ 319 h 642"/>
                      <a:gd name="T52" fmla="*/ 300 w 372"/>
                      <a:gd name="T53" fmla="*/ 319 h 642"/>
                      <a:gd name="T54" fmla="*/ 243 w 372"/>
                      <a:gd name="T55" fmla="*/ 310 h 642"/>
                      <a:gd name="T56" fmla="*/ 300 w 372"/>
                      <a:gd name="T57" fmla="*/ 300 h 642"/>
                      <a:gd name="T58" fmla="*/ 300 w 372"/>
                      <a:gd name="T59" fmla="*/ 319 h 642"/>
                      <a:gd name="T60" fmla="*/ 334 w 372"/>
                      <a:gd name="T61" fmla="*/ 0 h 642"/>
                      <a:gd name="T62" fmla="*/ 0 w 372"/>
                      <a:gd name="T63" fmla="*/ 37 h 642"/>
                      <a:gd name="T64" fmla="*/ 37 w 372"/>
                      <a:gd name="T65" fmla="*/ 190 h 642"/>
                      <a:gd name="T66" fmla="*/ 371 w 372"/>
                      <a:gd name="T67" fmla="*/ 153 h 642"/>
                      <a:gd name="T68" fmla="*/ 334 w 372"/>
                      <a:gd name="T69" fmla="*/ 0 h 642"/>
                      <a:gd name="T70" fmla="*/ 300 w 372"/>
                      <a:gd name="T71" fmla="*/ 143 h 642"/>
                      <a:gd name="T72" fmla="*/ 243 w 372"/>
                      <a:gd name="T73" fmla="*/ 132 h 642"/>
                      <a:gd name="T74" fmla="*/ 300 w 372"/>
                      <a:gd name="T75" fmla="*/ 123 h 642"/>
                      <a:gd name="T76" fmla="*/ 300 w 372"/>
                      <a:gd name="T77" fmla="*/ 143 h 642"/>
                      <a:gd name="T78" fmla="*/ 309 w 372"/>
                      <a:gd name="T79" fmla="*/ 631 h 642"/>
                      <a:gd name="T80" fmla="*/ 252 w 372"/>
                      <a:gd name="T81" fmla="*/ 641 h 642"/>
                      <a:gd name="T82" fmla="*/ 252 w 372"/>
                      <a:gd name="T83" fmla="*/ 622 h 642"/>
                      <a:gd name="T84" fmla="*/ 309 w 372"/>
                      <a:gd name="T85" fmla="*/ 631 h 642"/>
                      <a:gd name="T86" fmla="*/ 130 w 372"/>
                      <a:gd name="T87" fmla="*/ 631 h 642"/>
                      <a:gd name="T88" fmla="*/ 73 w 372"/>
                      <a:gd name="T89" fmla="*/ 641 h 642"/>
                      <a:gd name="T90" fmla="*/ 73 w 372"/>
                      <a:gd name="T91" fmla="*/ 622 h 642"/>
                      <a:gd name="T92" fmla="*/ 130 w 372"/>
                      <a:gd name="T93" fmla="*/ 631 h 642"/>
                      <a:gd name="connsiteX0" fmla="*/ 8978 w 9973"/>
                      <a:gd name="connsiteY0" fmla="*/ 6449 h 9984"/>
                      <a:gd name="connsiteX1" fmla="*/ 8978 w 9973"/>
                      <a:gd name="connsiteY1" fmla="*/ 6449 h 9984"/>
                      <a:gd name="connsiteX2" fmla="*/ 995 w 9973"/>
                      <a:gd name="connsiteY2" fmla="*/ 6449 h 9984"/>
                      <a:gd name="connsiteX3" fmla="*/ 0 w 9973"/>
                      <a:gd name="connsiteY3" fmla="*/ 7025 h 9984"/>
                      <a:gd name="connsiteX4" fmla="*/ 0 w 9973"/>
                      <a:gd name="connsiteY4" fmla="*/ 8832 h 9984"/>
                      <a:gd name="connsiteX5" fmla="*/ 995 w 9973"/>
                      <a:gd name="connsiteY5" fmla="*/ 9408 h 9984"/>
                      <a:gd name="connsiteX6" fmla="*/ 8978 w 9973"/>
                      <a:gd name="connsiteY6" fmla="*/ 9408 h 9984"/>
                      <a:gd name="connsiteX7" fmla="*/ 9973 w 9973"/>
                      <a:gd name="connsiteY7" fmla="*/ 8832 h 9984"/>
                      <a:gd name="connsiteX8" fmla="*/ 9973 w 9973"/>
                      <a:gd name="connsiteY8" fmla="*/ 7025 h 9984"/>
                      <a:gd name="connsiteX9" fmla="*/ 8978 w 9973"/>
                      <a:gd name="connsiteY9" fmla="*/ 6449 h 9984"/>
                      <a:gd name="connsiteX10" fmla="*/ 3253 w 9973"/>
                      <a:gd name="connsiteY10" fmla="*/ 7695 h 9984"/>
                      <a:gd name="connsiteX11" fmla="*/ 3253 w 9973"/>
                      <a:gd name="connsiteY11" fmla="*/ 7695 h 9984"/>
                      <a:gd name="connsiteX12" fmla="*/ 1935 w 9973"/>
                      <a:gd name="connsiteY12" fmla="*/ 7695 h 9984"/>
                      <a:gd name="connsiteX13" fmla="*/ 1720 w 9973"/>
                      <a:gd name="connsiteY13" fmla="*/ 7523 h 9984"/>
                      <a:gd name="connsiteX14" fmla="*/ 1935 w 9973"/>
                      <a:gd name="connsiteY14" fmla="*/ 7399 h 9984"/>
                      <a:gd name="connsiteX15" fmla="*/ 3253 w 9973"/>
                      <a:gd name="connsiteY15" fmla="*/ 7399 h 9984"/>
                      <a:gd name="connsiteX16" fmla="*/ 3495 w 9973"/>
                      <a:gd name="connsiteY16" fmla="*/ 7523 h 9984"/>
                      <a:gd name="connsiteX17" fmla="*/ 3253 w 9973"/>
                      <a:gd name="connsiteY17" fmla="*/ 7695 h 9984"/>
                      <a:gd name="connsiteX18" fmla="*/ 5618 w 9973"/>
                      <a:gd name="connsiteY18" fmla="*/ 7695 h 9984"/>
                      <a:gd name="connsiteX19" fmla="*/ 5618 w 9973"/>
                      <a:gd name="connsiteY19" fmla="*/ 7695 h 9984"/>
                      <a:gd name="connsiteX20" fmla="*/ 4328 w 9973"/>
                      <a:gd name="connsiteY20" fmla="*/ 7695 h 9984"/>
                      <a:gd name="connsiteX21" fmla="*/ 4059 w 9973"/>
                      <a:gd name="connsiteY21" fmla="*/ 7523 h 9984"/>
                      <a:gd name="connsiteX22" fmla="*/ 4328 w 9973"/>
                      <a:gd name="connsiteY22" fmla="*/ 7399 h 9984"/>
                      <a:gd name="connsiteX23" fmla="*/ 5618 w 9973"/>
                      <a:gd name="connsiteY23" fmla="*/ 7399 h 9984"/>
                      <a:gd name="connsiteX24" fmla="*/ 5887 w 9973"/>
                      <a:gd name="connsiteY24" fmla="*/ 7523 h 9984"/>
                      <a:gd name="connsiteX25" fmla="*/ 5618 w 9973"/>
                      <a:gd name="connsiteY25" fmla="*/ 7695 h 9984"/>
                      <a:gd name="connsiteX26" fmla="*/ 8065 w 9973"/>
                      <a:gd name="connsiteY26" fmla="*/ 7695 h 9984"/>
                      <a:gd name="connsiteX27" fmla="*/ 8065 w 9973"/>
                      <a:gd name="connsiteY27" fmla="*/ 7695 h 9984"/>
                      <a:gd name="connsiteX28" fmla="*/ 6747 w 9973"/>
                      <a:gd name="connsiteY28" fmla="*/ 7695 h 9984"/>
                      <a:gd name="connsiteX29" fmla="*/ 6532 w 9973"/>
                      <a:gd name="connsiteY29" fmla="*/ 7523 h 9984"/>
                      <a:gd name="connsiteX30" fmla="*/ 6747 w 9973"/>
                      <a:gd name="connsiteY30" fmla="*/ 7399 h 9984"/>
                      <a:gd name="connsiteX31" fmla="*/ 8065 w 9973"/>
                      <a:gd name="connsiteY31" fmla="*/ 7399 h 9984"/>
                      <a:gd name="connsiteX32" fmla="*/ 8306 w 9973"/>
                      <a:gd name="connsiteY32" fmla="*/ 7523 h 9984"/>
                      <a:gd name="connsiteX33" fmla="*/ 8065 w 9973"/>
                      <a:gd name="connsiteY33" fmla="*/ 7695 h 9984"/>
                      <a:gd name="connsiteX34" fmla="*/ 8978 w 9973"/>
                      <a:gd name="connsiteY34" fmla="*/ 3209 h 9984"/>
                      <a:gd name="connsiteX35" fmla="*/ 8978 w 9973"/>
                      <a:gd name="connsiteY35" fmla="*/ 3209 h 9984"/>
                      <a:gd name="connsiteX36" fmla="*/ 995 w 9973"/>
                      <a:gd name="connsiteY36" fmla="*/ 3209 h 9984"/>
                      <a:gd name="connsiteX37" fmla="*/ 0 w 9973"/>
                      <a:gd name="connsiteY37" fmla="*/ 3769 h 9984"/>
                      <a:gd name="connsiteX38" fmla="*/ 0 w 9973"/>
                      <a:gd name="connsiteY38" fmla="*/ 5592 h 9984"/>
                      <a:gd name="connsiteX39" fmla="*/ 995 w 9973"/>
                      <a:gd name="connsiteY39" fmla="*/ 6153 h 9984"/>
                      <a:gd name="connsiteX40" fmla="*/ 8978 w 9973"/>
                      <a:gd name="connsiteY40" fmla="*/ 6153 h 9984"/>
                      <a:gd name="connsiteX41" fmla="*/ 9973 w 9973"/>
                      <a:gd name="connsiteY41" fmla="*/ 5592 h 9984"/>
                      <a:gd name="connsiteX42" fmla="*/ 9973 w 9973"/>
                      <a:gd name="connsiteY42" fmla="*/ 3769 h 9984"/>
                      <a:gd name="connsiteX43" fmla="*/ 8978 w 9973"/>
                      <a:gd name="connsiteY43" fmla="*/ 3209 h 9984"/>
                      <a:gd name="connsiteX44" fmla="*/ 5618 w 9973"/>
                      <a:gd name="connsiteY44" fmla="*/ 4969 h 9984"/>
                      <a:gd name="connsiteX45" fmla="*/ 5618 w 9973"/>
                      <a:gd name="connsiteY45" fmla="*/ 4969 h 9984"/>
                      <a:gd name="connsiteX46" fmla="*/ 4355 w 9973"/>
                      <a:gd name="connsiteY46" fmla="*/ 4969 h 9984"/>
                      <a:gd name="connsiteX47" fmla="*/ 4113 w 9973"/>
                      <a:gd name="connsiteY47" fmla="*/ 4829 h 9984"/>
                      <a:gd name="connsiteX48" fmla="*/ 4355 w 9973"/>
                      <a:gd name="connsiteY48" fmla="*/ 4673 h 9984"/>
                      <a:gd name="connsiteX49" fmla="*/ 5618 w 9973"/>
                      <a:gd name="connsiteY49" fmla="*/ 4673 h 9984"/>
                      <a:gd name="connsiteX50" fmla="*/ 5887 w 9973"/>
                      <a:gd name="connsiteY50" fmla="*/ 4829 h 9984"/>
                      <a:gd name="connsiteX51" fmla="*/ 5618 w 9973"/>
                      <a:gd name="connsiteY51" fmla="*/ 4969 h 9984"/>
                      <a:gd name="connsiteX52" fmla="*/ 8065 w 9973"/>
                      <a:gd name="connsiteY52" fmla="*/ 4969 h 9984"/>
                      <a:gd name="connsiteX53" fmla="*/ 8065 w 9973"/>
                      <a:gd name="connsiteY53" fmla="*/ 4969 h 9984"/>
                      <a:gd name="connsiteX54" fmla="*/ 6774 w 9973"/>
                      <a:gd name="connsiteY54" fmla="*/ 4969 h 9984"/>
                      <a:gd name="connsiteX55" fmla="*/ 6532 w 9973"/>
                      <a:gd name="connsiteY55" fmla="*/ 4829 h 9984"/>
                      <a:gd name="connsiteX56" fmla="*/ 6774 w 9973"/>
                      <a:gd name="connsiteY56" fmla="*/ 4673 h 9984"/>
                      <a:gd name="connsiteX57" fmla="*/ 8065 w 9973"/>
                      <a:gd name="connsiteY57" fmla="*/ 4673 h 9984"/>
                      <a:gd name="connsiteX58" fmla="*/ 8306 w 9973"/>
                      <a:gd name="connsiteY58" fmla="*/ 4829 h 9984"/>
                      <a:gd name="connsiteX59" fmla="*/ 8065 w 9973"/>
                      <a:gd name="connsiteY59" fmla="*/ 4969 h 9984"/>
                      <a:gd name="connsiteX60" fmla="*/ 8978 w 9973"/>
                      <a:gd name="connsiteY60" fmla="*/ 0 h 9984"/>
                      <a:gd name="connsiteX61" fmla="*/ 8978 w 9973"/>
                      <a:gd name="connsiteY61" fmla="*/ 0 h 9984"/>
                      <a:gd name="connsiteX62" fmla="*/ 995 w 9973"/>
                      <a:gd name="connsiteY62" fmla="*/ 0 h 9984"/>
                      <a:gd name="connsiteX63" fmla="*/ 0 w 9973"/>
                      <a:gd name="connsiteY63" fmla="*/ 576 h 9984"/>
                      <a:gd name="connsiteX64" fmla="*/ 0 w 9973"/>
                      <a:gd name="connsiteY64" fmla="*/ 2383 h 9984"/>
                      <a:gd name="connsiteX65" fmla="*/ 995 w 9973"/>
                      <a:gd name="connsiteY65" fmla="*/ 2960 h 9984"/>
                      <a:gd name="connsiteX66" fmla="*/ 8978 w 9973"/>
                      <a:gd name="connsiteY66" fmla="*/ 2960 h 9984"/>
                      <a:gd name="connsiteX67" fmla="*/ 9973 w 9973"/>
                      <a:gd name="connsiteY67" fmla="*/ 2383 h 9984"/>
                      <a:gd name="connsiteX68" fmla="*/ 9973 w 9973"/>
                      <a:gd name="connsiteY68" fmla="*/ 576 h 9984"/>
                      <a:gd name="connsiteX69" fmla="*/ 8978 w 9973"/>
                      <a:gd name="connsiteY69" fmla="*/ 0 h 9984"/>
                      <a:gd name="connsiteX70" fmla="*/ 8065 w 9973"/>
                      <a:gd name="connsiteY70" fmla="*/ 2227 h 9984"/>
                      <a:gd name="connsiteX71" fmla="*/ 8065 w 9973"/>
                      <a:gd name="connsiteY71" fmla="*/ 2227 h 9984"/>
                      <a:gd name="connsiteX72" fmla="*/ 6774 w 9973"/>
                      <a:gd name="connsiteY72" fmla="*/ 2227 h 9984"/>
                      <a:gd name="connsiteX73" fmla="*/ 6532 w 9973"/>
                      <a:gd name="connsiteY73" fmla="*/ 2056 h 9984"/>
                      <a:gd name="connsiteX74" fmla="*/ 6774 w 9973"/>
                      <a:gd name="connsiteY74" fmla="*/ 1916 h 9984"/>
                      <a:gd name="connsiteX75" fmla="*/ 8065 w 9973"/>
                      <a:gd name="connsiteY75" fmla="*/ 1916 h 9984"/>
                      <a:gd name="connsiteX76" fmla="*/ 8306 w 9973"/>
                      <a:gd name="connsiteY76" fmla="*/ 2056 h 9984"/>
                      <a:gd name="connsiteX77" fmla="*/ 8065 w 9973"/>
                      <a:gd name="connsiteY77" fmla="*/ 2227 h 9984"/>
                      <a:gd name="connsiteX78" fmla="*/ 8306 w 9973"/>
                      <a:gd name="connsiteY78" fmla="*/ 9829 h 9984"/>
                      <a:gd name="connsiteX79" fmla="*/ 8306 w 9973"/>
                      <a:gd name="connsiteY79" fmla="*/ 9829 h 9984"/>
                      <a:gd name="connsiteX80" fmla="*/ 8065 w 9973"/>
                      <a:gd name="connsiteY80" fmla="*/ 9984 h 9984"/>
                      <a:gd name="connsiteX81" fmla="*/ 6774 w 9973"/>
                      <a:gd name="connsiteY81" fmla="*/ 9984 h 9984"/>
                      <a:gd name="connsiteX82" fmla="*/ 6532 w 9973"/>
                      <a:gd name="connsiteY82" fmla="*/ 9829 h 9984"/>
                      <a:gd name="connsiteX83" fmla="*/ 6774 w 9973"/>
                      <a:gd name="connsiteY83" fmla="*/ 9688 h 9984"/>
                      <a:gd name="connsiteX84" fmla="*/ 8065 w 9973"/>
                      <a:gd name="connsiteY84" fmla="*/ 9688 h 9984"/>
                      <a:gd name="connsiteX85" fmla="*/ 8306 w 9973"/>
                      <a:gd name="connsiteY85" fmla="*/ 9829 h 9984"/>
                      <a:gd name="connsiteX86" fmla="*/ 3495 w 9973"/>
                      <a:gd name="connsiteY86" fmla="*/ 9829 h 9984"/>
                      <a:gd name="connsiteX87" fmla="*/ 3495 w 9973"/>
                      <a:gd name="connsiteY87" fmla="*/ 9829 h 9984"/>
                      <a:gd name="connsiteX88" fmla="*/ 3253 w 9973"/>
                      <a:gd name="connsiteY88" fmla="*/ 9984 h 9984"/>
                      <a:gd name="connsiteX89" fmla="*/ 1962 w 9973"/>
                      <a:gd name="connsiteY89" fmla="*/ 9984 h 9984"/>
                      <a:gd name="connsiteX90" fmla="*/ 1720 w 9973"/>
                      <a:gd name="connsiteY90" fmla="*/ 9829 h 9984"/>
                      <a:gd name="connsiteX91" fmla="*/ 3253 w 9973"/>
                      <a:gd name="connsiteY91" fmla="*/ 9688 h 9984"/>
                      <a:gd name="connsiteX92" fmla="*/ 3495 w 9973"/>
                      <a:gd name="connsiteY92" fmla="*/ 9829 h 9984"/>
                      <a:gd name="connsiteX0" fmla="*/ 9002 w 10000"/>
                      <a:gd name="connsiteY0" fmla="*/ 6459 h 10021"/>
                      <a:gd name="connsiteX1" fmla="*/ 9002 w 10000"/>
                      <a:gd name="connsiteY1" fmla="*/ 6459 h 10021"/>
                      <a:gd name="connsiteX2" fmla="*/ 998 w 10000"/>
                      <a:gd name="connsiteY2" fmla="*/ 6459 h 10021"/>
                      <a:gd name="connsiteX3" fmla="*/ 0 w 10000"/>
                      <a:gd name="connsiteY3" fmla="*/ 7036 h 10021"/>
                      <a:gd name="connsiteX4" fmla="*/ 0 w 10000"/>
                      <a:gd name="connsiteY4" fmla="*/ 8846 h 10021"/>
                      <a:gd name="connsiteX5" fmla="*/ 998 w 10000"/>
                      <a:gd name="connsiteY5" fmla="*/ 9423 h 10021"/>
                      <a:gd name="connsiteX6" fmla="*/ 9002 w 10000"/>
                      <a:gd name="connsiteY6" fmla="*/ 9423 h 10021"/>
                      <a:gd name="connsiteX7" fmla="*/ 10000 w 10000"/>
                      <a:gd name="connsiteY7" fmla="*/ 8846 h 10021"/>
                      <a:gd name="connsiteX8" fmla="*/ 10000 w 10000"/>
                      <a:gd name="connsiteY8" fmla="*/ 7036 h 10021"/>
                      <a:gd name="connsiteX9" fmla="*/ 9002 w 10000"/>
                      <a:gd name="connsiteY9" fmla="*/ 6459 h 10021"/>
                      <a:gd name="connsiteX10" fmla="*/ 3262 w 10000"/>
                      <a:gd name="connsiteY10" fmla="*/ 7707 h 10021"/>
                      <a:gd name="connsiteX11" fmla="*/ 3262 w 10000"/>
                      <a:gd name="connsiteY11" fmla="*/ 7707 h 10021"/>
                      <a:gd name="connsiteX12" fmla="*/ 1940 w 10000"/>
                      <a:gd name="connsiteY12" fmla="*/ 7707 h 10021"/>
                      <a:gd name="connsiteX13" fmla="*/ 1725 w 10000"/>
                      <a:gd name="connsiteY13" fmla="*/ 7535 h 10021"/>
                      <a:gd name="connsiteX14" fmla="*/ 1940 w 10000"/>
                      <a:gd name="connsiteY14" fmla="*/ 7411 h 10021"/>
                      <a:gd name="connsiteX15" fmla="*/ 3262 w 10000"/>
                      <a:gd name="connsiteY15" fmla="*/ 7411 h 10021"/>
                      <a:gd name="connsiteX16" fmla="*/ 3504 w 10000"/>
                      <a:gd name="connsiteY16" fmla="*/ 7535 h 10021"/>
                      <a:gd name="connsiteX17" fmla="*/ 3262 w 10000"/>
                      <a:gd name="connsiteY17" fmla="*/ 7707 h 10021"/>
                      <a:gd name="connsiteX18" fmla="*/ 5633 w 10000"/>
                      <a:gd name="connsiteY18" fmla="*/ 7707 h 10021"/>
                      <a:gd name="connsiteX19" fmla="*/ 5633 w 10000"/>
                      <a:gd name="connsiteY19" fmla="*/ 7707 h 10021"/>
                      <a:gd name="connsiteX20" fmla="*/ 4340 w 10000"/>
                      <a:gd name="connsiteY20" fmla="*/ 7707 h 10021"/>
                      <a:gd name="connsiteX21" fmla="*/ 4070 w 10000"/>
                      <a:gd name="connsiteY21" fmla="*/ 7535 h 10021"/>
                      <a:gd name="connsiteX22" fmla="*/ 4340 w 10000"/>
                      <a:gd name="connsiteY22" fmla="*/ 7411 h 10021"/>
                      <a:gd name="connsiteX23" fmla="*/ 5633 w 10000"/>
                      <a:gd name="connsiteY23" fmla="*/ 7411 h 10021"/>
                      <a:gd name="connsiteX24" fmla="*/ 5903 w 10000"/>
                      <a:gd name="connsiteY24" fmla="*/ 7535 h 10021"/>
                      <a:gd name="connsiteX25" fmla="*/ 5633 w 10000"/>
                      <a:gd name="connsiteY25" fmla="*/ 7707 h 10021"/>
                      <a:gd name="connsiteX26" fmla="*/ 8087 w 10000"/>
                      <a:gd name="connsiteY26" fmla="*/ 7707 h 10021"/>
                      <a:gd name="connsiteX27" fmla="*/ 8087 w 10000"/>
                      <a:gd name="connsiteY27" fmla="*/ 7707 h 10021"/>
                      <a:gd name="connsiteX28" fmla="*/ 6765 w 10000"/>
                      <a:gd name="connsiteY28" fmla="*/ 7707 h 10021"/>
                      <a:gd name="connsiteX29" fmla="*/ 6550 w 10000"/>
                      <a:gd name="connsiteY29" fmla="*/ 7535 h 10021"/>
                      <a:gd name="connsiteX30" fmla="*/ 6765 w 10000"/>
                      <a:gd name="connsiteY30" fmla="*/ 7411 h 10021"/>
                      <a:gd name="connsiteX31" fmla="*/ 8087 w 10000"/>
                      <a:gd name="connsiteY31" fmla="*/ 7411 h 10021"/>
                      <a:gd name="connsiteX32" fmla="*/ 8328 w 10000"/>
                      <a:gd name="connsiteY32" fmla="*/ 7535 h 10021"/>
                      <a:gd name="connsiteX33" fmla="*/ 8087 w 10000"/>
                      <a:gd name="connsiteY33" fmla="*/ 7707 h 10021"/>
                      <a:gd name="connsiteX34" fmla="*/ 9002 w 10000"/>
                      <a:gd name="connsiteY34" fmla="*/ 3214 h 10021"/>
                      <a:gd name="connsiteX35" fmla="*/ 9002 w 10000"/>
                      <a:gd name="connsiteY35" fmla="*/ 3214 h 10021"/>
                      <a:gd name="connsiteX36" fmla="*/ 998 w 10000"/>
                      <a:gd name="connsiteY36" fmla="*/ 3214 h 10021"/>
                      <a:gd name="connsiteX37" fmla="*/ 0 w 10000"/>
                      <a:gd name="connsiteY37" fmla="*/ 3775 h 10021"/>
                      <a:gd name="connsiteX38" fmla="*/ 0 w 10000"/>
                      <a:gd name="connsiteY38" fmla="*/ 5601 h 10021"/>
                      <a:gd name="connsiteX39" fmla="*/ 998 w 10000"/>
                      <a:gd name="connsiteY39" fmla="*/ 6163 h 10021"/>
                      <a:gd name="connsiteX40" fmla="*/ 9002 w 10000"/>
                      <a:gd name="connsiteY40" fmla="*/ 6163 h 10021"/>
                      <a:gd name="connsiteX41" fmla="*/ 10000 w 10000"/>
                      <a:gd name="connsiteY41" fmla="*/ 5601 h 10021"/>
                      <a:gd name="connsiteX42" fmla="*/ 10000 w 10000"/>
                      <a:gd name="connsiteY42" fmla="*/ 3775 h 10021"/>
                      <a:gd name="connsiteX43" fmla="*/ 9002 w 10000"/>
                      <a:gd name="connsiteY43" fmla="*/ 3214 h 10021"/>
                      <a:gd name="connsiteX44" fmla="*/ 5633 w 10000"/>
                      <a:gd name="connsiteY44" fmla="*/ 4977 h 10021"/>
                      <a:gd name="connsiteX45" fmla="*/ 5633 w 10000"/>
                      <a:gd name="connsiteY45" fmla="*/ 4977 h 10021"/>
                      <a:gd name="connsiteX46" fmla="*/ 4367 w 10000"/>
                      <a:gd name="connsiteY46" fmla="*/ 4977 h 10021"/>
                      <a:gd name="connsiteX47" fmla="*/ 4124 w 10000"/>
                      <a:gd name="connsiteY47" fmla="*/ 4837 h 10021"/>
                      <a:gd name="connsiteX48" fmla="*/ 4367 w 10000"/>
                      <a:gd name="connsiteY48" fmla="*/ 4680 h 10021"/>
                      <a:gd name="connsiteX49" fmla="*/ 5633 w 10000"/>
                      <a:gd name="connsiteY49" fmla="*/ 4680 h 10021"/>
                      <a:gd name="connsiteX50" fmla="*/ 5903 w 10000"/>
                      <a:gd name="connsiteY50" fmla="*/ 4837 h 10021"/>
                      <a:gd name="connsiteX51" fmla="*/ 5633 w 10000"/>
                      <a:gd name="connsiteY51" fmla="*/ 4977 h 10021"/>
                      <a:gd name="connsiteX52" fmla="*/ 8087 w 10000"/>
                      <a:gd name="connsiteY52" fmla="*/ 4977 h 10021"/>
                      <a:gd name="connsiteX53" fmla="*/ 8087 w 10000"/>
                      <a:gd name="connsiteY53" fmla="*/ 4977 h 10021"/>
                      <a:gd name="connsiteX54" fmla="*/ 6792 w 10000"/>
                      <a:gd name="connsiteY54" fmla="*/ 4977 h 10021"/>
                      <a:gd name="connsiteX55" fmla="*/ 6550 w 10000"/>
                      <a:gd name="connsiteY55" fmla="*/ 4837 h 10021"/>
                      <a:gd name="connsiteX56" fmla="*/ 6792 w 10000"/>
                      <a:gd name="connsiteY56" fmla="*/ 4680 h 10021"/>
                      <a:gd name="connsiteX57" fmla="*/ 8087 w 10000"/>
                      <a:gd name="connsiteY57" fmla="*/ 4680 h 10021"/>
                      <a:gd name="connsiteX58" fmla="*/ 8328 w 10000"/>
                      <a:gd name="connsiteY58" fmla="*/ 4837 h 10021"/>
                      <a:gd name="connsiteX59" fmla="*/ 8087 w 10000"/>
                      <a:gd name="connsiteY59" fmla="*/ 4977 h 10021"/>
                      <a:gd name="connsiteX60" fmla="*/ 9002 w 10000"/>
                      <a:gd name="connsiteY60" fmla="*/ 0 h 10021"/>
                      <a:gd name="connsiteX61" fmla="*/ 9002 w 10000"/>
                      <a:gd name="connsiteY61" fmla="*/ 0 h 10021"/>
                      <a:gd name="connsiteX62" fmla="*/ 998 w 10000"/>
                      <a:gd name="connsiteY62" fmla="*/ 0 h 10021"/>
                      <a:gd name="connsiteX63" fmla="*/ 0 w 10000"/>
                      <a:gd name="connsiteY63" fmla="*/ 577 h 10021"/>
                      <a:gd name="connsiteX64" fmla="*/ 0 w 10000"/>
                      <a:gd name="connsiteY64" fmla="*/ 2387 h 10021"/>
                      <a:gd name="connsiteX65" fmla="*/ 998 w 10000"/>
                      <a:gd name="connsiteY65" fmla="*/ 2965 h 10021"/>
                      <a:gd name="connsiteX66" fmla="*/ 9002 w 10000"/>
                      <a:gd name="connsiteY66" fmla="*/ 2965 h 10021"/>
                      <a:gd name="connsiteX67" fmla="*/ 10000 w 10000"/>
                      <a:gd name="connsiteY67" fmla="*/ 2387 h 10021"/>
                      <a:gd name="connsiteX68" fmla="*/ 10000 w 10000"/>
                      <a:gd name="connsiteY68" fmla="*/ 577 h 10021"/>
                      <a:gd name="connsiteX69" fmla="*/ 9002 w 10000"/>
                      <a:gd name="connsiteY69" fmla="*/ 0 h 10021"/>
                      <a:gd name="connsiteX70" fmla="*/ 8087 w 10000"/>
                      <a:gd name="connsiteY70" fmla="*/ 2231 h 10021"/>
                      <a:gd name="connsiteX71" fmla="*/ 8087 w 10000"/>
                      <a:gd name="connsiteY71" fmla="*/ 2231 h 10021"/>
                      <a:gd name="connsiteX72" fmla="*/ 6792 w 10000"/>
                      <a:gd name="connsiteY72" fmla="*/ 2231 h 10021"/>
                      <a:gd name="connsiteX73" fmla="*/ 6550 w 10000"/>
                      <a:gd name="connsiteY73" fmla="*/ 2059 h 10021"/>
                      <a:gd name="connsiteX74" fmla="*/ 6792 w 10000"/>
                      <a:gd name="connsiteY74" fmla="*/ 1919 h 10021"/>
                      <a:gd name="connsiteX75" fmla="*/ 8087 w 10000"/>
                      <a:gd name="connsiteY75" fmla="*/ 1919 h 10021"/>
                      <a:gd name="connsiteX76" fmla="*/ 8328 w 10000"/>
                      <a:gd name="connsiteY76" fmla="*/ 2059 h 10021"/>
                      <a:gd name="connsiteX77" fmla="*/ 8087 w 10000"/>
                      <a:gd name="connsiteY77" fmla="*/ 2231 h 10021"/>
                      <a:gd name="connsiteX78" fmla="*/ 8328 w 10000"/>
                      <a:gd name="connsiteY78" fmla="*/ 9845 h 10021"/>
                      <a:gd name="connsiteX79" fmla="*/ 8328 w 10000"/>
                      <a:gd name="connsiteY79" fmla="*/ 9845 h 10021"/>
                      <a:gd name="connsiteX80" fmla="*/ 8087 w 10000"/>
                      <a:gd name="connsiteY80" fmla="*/ 10000 h 10021"/>
                      <a:gd name="connsiteX81" fmla="*/ 6792 w 10000"/>
                      <a:gd name="connsiteY81" fmla="*/ 10000 h 10021"/>
                      <a:gd name="connsiteX82" fmla="*/ 6550 w 10000"/>
                      <a:gd name="connsiteY82" fmla="*/ 9845 h 10021"/>
                      <a:gd name="connsiteX83" fmla="*/ 6792 w 10000"/>
                      <a:gd name="connsiteY83" fmla="*/ 9704 h 10021"/>
                      <a:gd name="connsiteX84" fmla="*/ 8087 w 10000"/>
                      <a:gd name="connsiteY84" fmla="*/ 9704 h 10021"/>
                      <a:gd name="connsiteX85" fmla="*/ 8328 w 10000"/>
                      <a:gd name="connsiteY85" fmla="*/ 9845 h 10021"/>
                      <a:gd name="connsiteX86" fmla="*/ 3504 w 10000"/>
                      <a:gd name="connsiteY86" fmla="*/ 9845 h 10021"/>
                      <a:gd name="connsiteX87" fmla="*/ 3504 w 10000"/>
                      <a:gd name="connsiteY87" fmla="*/ 9845 h 10021"/>
                      <a:gd name="connsiteX88" fmla="*/ 3262 w 10000"/>
                      <a:gd name="connsiteY88" fmla="*/ 10000 h 10021"/>
                      <a:gd name="connsiteX89" fmla="*/ 1967 w 10000"/>
                      <a:gd name="connsiteY89" fmla="*/ 10000 h 10021"/>
                      <a:gd name="connsiteX90" fmla="*/ 3262 w 10000"/>
                      <a:gd name="connsiteY90" fmla="*/ 9704 h 10021"/>
                      <a:gd name="connsiteX91" fmla="*/ 3504 w 10000"/>
                      <a:gd name="connsiteY91" fmla="*/ 9845 h 10021"/>
                      <a:gd name="connsiteX0" fmla="*/ 9002 w 10000"/>
                      <a:gd name="connsiteY0" fmla="*/ 6459 h 10003"/>
                      <a:gd name="connsiteX1" fmla="*/ 9002 w 10000"/>
                      <a:gd name="connsiteY1" fmla="*/ 6459 h 10003"/>
                      <a:gd name="connsiteX2" fmla="*/ 998 w 10000"/>
                      <a:gd name="connsiteY2" fmla="*/ 6459 h 10003"/>
                      <a:gd name="connsiteX3" fmla="*/ 0 w 10000"/>
                      <a:gd name="connsiteY3" fmla="*/ 7036 h 10003"/>
                      <a:gd name="connsiteX4" fmla="*/ 0 w 10000"/>
                      <a:gd name="connsiteY4" fmla="*/ 8846 h 10003"/>
                      <a:gd name="connsiteX5" fmla="*/ 998 w 10000"/>
                      <a:gd name="connsiteY5" fmla="*/ 9423 h 10003"/>
                      <a:gd name="connsiteX6" fmla="*/ 9002 w 10000"/>
                      <a:gd name="connsiteY6" fmla="*/ 9423 h 10003"/>
                      <a:gd name="connsiteX7" fmla="*/ 10000 w 10000"/>
                      <a:gd name="connsiteY7" fmla="*/ 8846 h 10003"/>
                      <a:gd name="connsiteX8" fmla="*/ 10000 w 10000"/>
                      <a:gd name="connsiteY8" fmla="*/ 7036 h 10003"/>
                      <a:gd name="connsiteX9" fmla="*/ 9002 w 10000"/>
                      <a:gd name="connsiteY9" fmla="*/ 6459 h 10003"/>
                      <a:gd name="connsiteX10" fmla="*/ 3262 w 10000"/>
                      <a:gd name="connsiteY10" fmla="*/ 7707 h 10003"/>
                      <a:gd name="connsiteX11" fmla="*/ 3262 w 10000"/>
                      <a:gd name="connsiteY11" fmla="*/ 7707 h 10003"/>
                      <a:gd name="connsiteX12" fmla="*/ 1940 w 10000"/>
                      <a:gd name="connsiteY12" fmla="*/ 7707 h 10003"/>
                      <a:gd name="connsiteX13" fmla="*/ 1725 w 10000"/>
                      <a:gd name="connsiteY13" fmla="*/ 7535 h 10003"/>
                      <a:gd name="connsiteX14" fmla="*/ 1940 w 10000"/>
                      <a:gd name="connsiteY14" fmla="*/ 7411 h 10003"/>
                      <a:gd name="connsiteX15" fmla="*/ 3262 w 10000"/>
                      <a:gd name="connsiteY15" fmla="*/ 7411 h 10003"/>
                      <a:gd name="connsiteX16" fmla="*/ 3504 w 10000"/>
                      <a:gd name="connsiteY16" fmla="*/ 7535 h 10003"/>
                      <a:gd name="connsiteX17" fmla="*/ 3262 w 10000"/>
                      <a:gd name="connsiteY17" fmla="*/ 7707 h 10003"/>
                      <a:gd name="connsiteX18" fmla="*/ 5633 w 10000"/>
                      <a:gd name="connsiteY18" fmla="*/ 7707 h 10003"/>
                      <a:gd name="connsiteX19" fmla="*/ 5633 w 10000"/>
                      <a:gd name="connsiteY19" fmla="*/ 7707 h 10003"/>
                      <a:gd name="connsiteX20" fmla="*/ 4340 w 10000"/>
                      <a:gd name="connsiteY20" fmla="*/ 7707 h 10003"/>
                      <a:gd name="connsiteX21" fmla="*/ 4070 w 10000"/>
                      <a:gd name="connsiteY21" fmla="*/ 7535 h 10003"/>
                      <a:gd name="connsiteX22" fmla="*/ 4340 w 10000"/>
                      <a:gd name="connsiteY22" fmla="*/ 7411 h 10003"/>
                      <a:gd name="connsiteX23" fmla="*/ 5633 w 10000"/>
                      <a:gd name="connsiteY23" fmla="*/ 7411 h 10003"/>
                      <a:gd name="connsiteX24" fmla="*/ 5903 w 10000"/>
                      <a:gd name="connsiteY24" fmla="*/ 7535 h 10003"/>
                      <a:gd name="connsiteX25" fmla="*/ 5633 w 10000"/>
                      <a:gd name="connsiteY25" fmla="*/ 7707 h 10003"/>
                      <a:gd name="connsiteX26" fmla="*/ 8087 w 10000"/>
                      <a:gd name="connsiteY26" fmla="*/ 7707 h 10003"/>
                      <a:gd name="connsiteX27" fmla="*/ 8087 w 10000"/>
                      <a:gd name="connsiteY27" fmla="*/ 7707 h 10003"/>
                      <a:gd name="connsiteX28" fmla="*/ 6765 w 10000"/>
                      <a:gd name="connsiteY28" fmla="*/ 7707 h 10003"/>
                      <a:gd name="connsiteX29" fmla="*/ 6550 w 10000"/>
                      <a:gd name="connsiteY29" fmla="*/ 7535 h 10003"/>
                      <a:gd name="connsiteX30" fmla="*/ 6765 w 10000"/>
                      <a:gd name="connsiteY30" fmla="*/ 7411 h 10003"/>
                      <a:gd name="connsiteX31" fmla="*/ 8087 w 10000"/>
                      <a:gd name="connsiteY31" fmla="*/ 7411 h 10003"/>
                      <a:gd name="connsiteX32" fmla="*/ 8328 w 10000"/>
                      <a:gd name="connsiteY32" fmla="*/ 7535 h 10003"/>
                      <a:gd name="connsiteX33" fmla="*/ 8087 w 10000"/>
                      <a:gd name="connsiteY33" fmla="*/ 7707 h 10003"/>
                      <a:gd name="connsiteX34" fmla="*/ 9002 w 10000"/>
                      <a:gd name="connsiteY34" fmla="*/ 3214 h 10003"/>
                      <a:gd name="connsiteX35" fmla="*/ 9002 w 10000"/>
                      <a:gd name="connsiteY35" fmla="*/ 3214 h 10003"/>
                      <a:gd name="connsiteX36" fmla="*/ 998 w 10000"/>
                      <a:gd name="connsiteY36" fmla="*/ 3214 h 10003"/>
                      <a:gd name="connsiteX37" fmla="*/ 0 w 10000"/>
                      <a:gd name="connsiteY37" fmla="*/ 3775 h 10003"/>
                      <a:gd name="connsiteX38" fmla="*/ 0 w 10000"/>
                      <a:gd name="connsiteY38" fmla="*/ 5601 h 10003"/>
                      <a:gd name="connsiteX39" fmla="*/ 998 w 10000"/>
                      <a:gd name="connsiteY39" fmla="*/ 6163 h 10003"/>
                      <a:gd name="connsiteX40" fmla="*/ 9002 w 10000"/>
                      <a:gd name="connsiteY40" fmla="*/ 6163 h 10003"/>
                      <a:gd name="connsiteX41" fmla="*/ 10000 w 10000"/>
                      <a:gd name="connsiteY41" fmla="*/ 5601 h 10003"/>
                      <a:gd name="connsiteX42" fmla="*/ 10000 w 10000"/>
                      <a:gd name="connsiteY42" fmla="*/ 3775 h 10003"/>
                      <a:gd name="connsiteX43" fmla="*/ 9002 w 10000"/>
                      <a:gd name="connsiteY43" fmla="*/ 3214 h 10003"/>
                      <a:gd name="connsiteX44" fmla="*/ 5633 w 10000"/>
                      <a:gd name="connsiteY44" fmla="*/ 4977 h 10003"/>
                      <a:gd name="connsiteX45" fmla="*/ 5633 w 10000"/>
                      <a:gd name="connsiteY45" fmla="*/ 4977 h 10003"/>
                      <a:gd name="connsiteX46" fmla="*/ 4367 w 10000"/>
                      <a:gd name="connsiteY46" fmla="*/ 4977 h 10003"/>
                      <a:gd name="connsiteX47" fmla="*/ 4124 w 10000"/>
                      <a:gd name="connsiteY47" fmla="*/ 4837 h 10003"/>
                      <a:gd name="connsiteX48" fmla="*/ 4367 w 10000"/>
                      <a:gd name="connsiteY48" fmla="*/ 4680 h 10003"/>
                      <a:gd name="connsiteX49" fmla="*/ 5633 w 10000"/>
                      <a:gd name="connsiteY49" fmla="*/ 4680 h 10003"/>
                      <a:gd name="connsiteX50" fmla="*/ 5903 w 10000"/>
                      <a:gd name="connsiteY50" fmla="*/ 4837 h 10003"/>
                      <a:gd name="connsiteX51" fmla="*/ 5633 w 10000"/>
                      <a:gd name="connsiteY51" fmla="*/ 4977 h 10003"/>
                      <a:gd name="connsiteX52" fmla="*/ 8087 w 10000"/>
                      <a:gd name="connsiteY52" fmla="*/ 4977 h 10003"/>
                      <a:gd name="connsiteX53" fmla="*/ 8087 w 10000"/>
                      <a:gd name="connsiteY53" fmla="*/ 4977 h 10003"/>
                      <a:gd name="connsiteX54" fmla="*/ 6792 w 10000"/>
                      <a:gd name="connsiteY54" fmla="*/ 4977 h 10003"/>
                      <a:gd name="connsiteX55" fmla="*/ 6550 w 10000"/>
                      <a:gd name="connsiteY55" fmla="*/ 4837 h 10003"/>
                      <a:gd name="connsiteX56" fmla="*/ 6792 w 10000"/>
                      <a:gd name="connsiteY56" fmla="*/ 4680 h 10003"/>
                      <a:gd name="connsiteX57" fmla="*/ 8087 w 10000"/>
                      <a:gd name="connsiteY57" fmla="*/ 4680 h 10003"/>
                      <a:gd name="connsiteX58" fmla="*/ 8328 w 10000"/>
                      <a:gd name="connsiteY58" fmla="*/ 4837 h 10003"/>
                      <a:gd name="connsiteX59" fmla="*/ 8087 w 10000"/>
                      <a:gd name="connsiteY59" fmla="*/ 4977 h 10003"/>
                      <a:gd name="connsiteX60" fmla="*/ 9002 w 10000"/>
                      <a:gd name="connsiteY60" fmla="*/ 0 h 10003"/>
                      <a:gd name="connsiteX61" fmla="*/ 9002 w 10000"/>
                      <a:gd name="connsiteY61" fmla="*/ 0 h 10003"/>
                      <a:gd name="connsiteX62" fmla="*/ 998 w 10000"/>
                      <a:gd name="connsiteY62" fmla="*/ 0 h 10003"/>
                      <a:gd name="connsiteX63" fmla="*/ 0 w 10000"/>
                      <a:gd name="connsiteY63" fmla="*/ 577 h 10003"/>
                      <a:gd name="connsiteX64" fmla="*/ 0 w 10000"/>
                      <a:gd name="connsiteY64" fmla="*/ 2387 h 10003"/>
                      <a:gd name="connsiteX65" fmla="*/ 998 w 10000"/>
                      <a:gd name="connsiteY65" fmla="*/ 2965 h 10003"/>
                      <a:gd name="connsiteX66" fmla="*/ 9002 w 10000"/>
                      <a:gd name="connsiteY66" fmla="*/ 2965 h 10003"/>
                      <a:gd name="connsiteX67" fmla="*/ 10000 w 10000"/>
                      <a:gd name="connsiteY67" fmla="*/ 2387 h 10003"/>
                      <a:gd name="connsiteX68" fmla="*/ 10000 w 10000"/>
                      <a:gd name="connsiteY68" fmla="*/ 577 h 10003"/>
                      <a:gd name="connsiteX69" fmla="*/ 9002 w 10000"/>
                      <a:gd name="connsiteY69" fmla="*/ 0 h 10003"/>
                      <a:gd name="connsiteX70" fmla="*/ 8087 w 10000"/>
                      <a:gd name="connsiteY70" fmla="*/ 2231 h 10003"/>
                      <a:gd name="connsiteX71" fmla="*/ 8087 w 10000"/>
                      <a:gd name="connsiteY71" fmla="*/ 2231 h 10003"/>
                      <a:gd name="connsiteX72" fmla="*/ 6792 w 10000"/>
                      <a:gd name="connsiteY72" fmla="*/ 2231 h 10003"/>
                      <a:gd name="connsiteX73" fmla="*/ 6550 w 10000"/>
                      <a:gd name="connsiteY73" fmla="*/ 2059 h 10003"/>
                      <a:gd name="connsiteX74" fmla="*/ 6792 w 10000"/>
                      <a:gd name="connsiteY74" fmla="*/ 1919 h 10003"/>
                      <a:gd name="connsiteX75" fmla="*/ 8087 w 10000"/>
                      <a:gd name="connsiteY75" fmla="*/ 1919 h 10003"/>
                      <a:gd name="connsiteX76" fmla="*/ 8328 w 10000"/>
                      <a:gd name="connsiteY76" fmla="*/ 2059 h 10003"/>
                      <a:gd name="connsiteX77" fmla="*/ 8087 w 10000"/>
                      <a:gd name="connsiteY77" fmla="*/ 2231 h 10003"/>
                      <a:gd name="connsiteX78" fmla="*/ 8328 w 10000"/>
                      <a:gd name="connsiteY78" fmla="*/ 9845 h 10003"/>
                      <a:gd name="connsiteX79" fmla="*/ 8328 w 10000"/>
                      <a:gd name="connsiteY79" fmla="*/ 9845 h 10003"/>
                      <a:gd name="connsiteX80" fmla="*/ 8087 w 10000"/>
                      <a:gd name="connsiteY80" fmla="*/ 10000 h 10003"/>
                      <a:gd name="connsiteX81" fmla="*/ 6792 w 10000"/>
                      <a:gd name="connsiteY81" fmla="*/ 10000 h 10003"/>
                      <a:gd name="connsiteX82" fmla="*/ 6550 w 10000"/>
                      <a:gd name="connsiteY82" fmla="*/ 9845 h 10003"/>
                      <a:gd name="connsiteX83" fmla="*/ 6792 w 10000"/>
                      <a:gd name="connsiteY83" fmla="*/ 9704 h 10003"/>
                      <a:gd name="connsiteX84" fmla="*/ 8087 w 10000"/>
                      <a:gd name="connsiteY84" fmla="*/ 9704 h 10003"/>
                      <a:gd name="connsiteX85" fmla="*/ 8328 w 10000"/>
                      <a:gd name="connsiteY85" fmla="*/ 9845 h 10003"/>
                      <a:gd name="connsiteX86" fmla="*/ 3504 w 10000"/>
                      <a:gd name="connsiteY86" fmla="*/ 9845 h 10003"/>
                      <a:gd name="connsiteX87" fmla="*/ 3504 w 10000"/>
                      <a:gd name="connsiteY87" fmla="*/ 9845 h 10003"/>
                      <a:gd name="connsiteX88" fmla="*/ 3262 w 10000"/>
                      <a:gd name="connsiteY88" fmla="*/ 10000 h 10003"/>
                      <a:gd name="connsiteX89" fmla="*/ 3262 w 10000"/>
                      <a:gd name="connsiteY89" fmla="*/ 9704 h 10003"/>
                      <a:gd name="connsiteX90" fmla="*/ 3504 w 10000"/>
                      <a:gd name="connsiteY90" fmla="*/ 9845 h 10003"/>
                      <a:gd name="connsiteX0" fmla="*/ 9002 w 10000"/>
                      <a:gd name="connsiteY0" fmla="*/ 6459 h 10002"/>
                      <a:gd name="connsiteX1" fmla="*/ 9002 w 10000"/>
                      <a:gd name="connsiteY1" fmla="*/ 6459 h 10002"/>
                      <a:gd name="connsiteX2" fmla="*/ 998 w 10000"/>
                      <a:gd name="connsiteY2" fmla="*/ 6459 h 10002"/>
                      <a:gd name="connsiteX3" fmla="*/ 0 w 10000"/>
                      <a:gd name="connsiteY3" fmla="*/ 7036 h 10002"/>
                      <a:gd name="connsiteX4" fmla="*/ 0 w 10000"/>
                      <a:gd name="connsiteY4" fmla="*/ 8846 h 10002"/>
                      <a:gd name="connsiteX5" fmla="*/ 998 w 10000"/>
                      <a:gd name="connsiteY5" fmla="*/ 9423 h 10002"/>
                      <a:gd name="connsiteX6" fmla="*/ 9002 w 10000"/>
                      <a:gd name="connsiteY6" fmla="*/ 9423 h 10002"/>
                      <a:gd name="connsiteX7" fmla="*/ 10000 w 10000"/>
                      <a:gd name="connsiteY7" fmla="*/ 8846 h 10002"/>
                      <a:gd name="connsiteX8" fmla="*/ 10000 w 10000"/>
                      <a:gd name="connsiteY8" fmla="*/ 7036 h 10002"/>
                      <a:gd name="connsiteX9" fmla="*/ 9002 w 10000"/>
                      <a:gd name="connsiteY9" fmla="*/ 6459 h 10002"/>
                      <a:gd name="connsiteX10" fmla="*/ 3262 w 10000"/>
                      <a:gd name="connsiteY10" fmla="*/ 7707 h 10002"/>
                      <a:gd name="connsiteX11" fmla="*/ 3262 w 10000"/>
                      <a:gd name="connsiteY11" fmla="*/ 7707 h 10002"/>
                      <a:gd name="connsiteX12" fmla="*/ 1940 w 10000"/>
                      <a:gd name="connsiteY12" fmla="*/ 7707 h 10002"/>
                      <a:gd name="connsiteX13" fmla="*/ 1725 w 10000"/>
                      <a:gd name="connsiteY13" fmla="*/ 7535 h 10002"/>
                      <a:gd name="connsiteX14" fmla="*/ 1940 w 10000"/>
                      <a:gd name="connsiteY14" fmla="*/ 7411 h 10002"/>
                      <a:gd name="connsiteX15" fmla="*/ 3262 w 10000"/>
                      <a:gd name="connsiteY15" fmla="*/ 7411 h 10002"/>
                      <a:gd name="connsiteX16" fmla="*/ 3504 w 10000"/>
                      <a:gd name="connsiteY16" fmla="*/ 7535 h 10002"/>
                      <a:gd name="connsiteX17" fmla="*/ 3262 w 10000"/>
                      <a:gd name="connsiteY17" fmla="*/ 7707 h 10002"/>
                      <a:gd name="connsiteX18" fmla="*/ 5633 w 10000"/>
                      <a:gd name="connsiteY18" fmla="*/ 7707 h 10002"/>
                      <a:gd name="connsiteX19" fmla="*/ 5633 w 10000"/>
                      <a:gd name="connsiteY19" fmla="*/ 7707 h 10002"/>
                      <a:gd name="connsiteX20" fmla="*/ 4340 w 10000"/>
                      <a:gd name="connsiteY20" fmla="*/ 7707 h 10002"/>
                      <a:gd name="connsiteX21" fmla="*/ 4070 w 10000"/>
                      <a:gd name="connsiteY21" fmla="*/ 7535 h 10002"/>
                      <a:gd name="connsiteX22" fmla="*/ 4340 w 10000"/>
                      <a:gd name="connsiteY22" fmla="*/ 7411 h 10002"/>
                      <a:gd name="connsiteX23" fmla="*/ 5633 w 10000"/>
                      <a:gd name="connsiteY23" fmla="*/ 7411 h 10002"/>
                      <a:gd name="connsiteX24" fmla="*/ 5903 w 10000"/>
                      <a:gd name="connsiteY24" fmla="*/ 7535 h 10002"/>
                      <a:gd name="connsiteX25" fmla="*/ 5633 w 10000"/>
                      <a:gd name="connsiteY25" fmla="*/ 7707 h 10002"/>
                      <a:gd name="connsiteX26" fmla="*/ 8087 w 10000"/>
                      <a:gd name="connsiteY26" fmla="*/ 7707 h 10002"/>
                      <a:gd name="connsiteX27" fmla="*/ 8087 w 10000"/>
                      <a:gd name="connsiteY27" fmla="*/ 7707 h 10002"/>
                      <a:gd name="connsiteX28" fmla="*/ 6765 w 10000"/>
                      <a:gd name="connsiteY28" fmla="*/ 7707 h 10002"/>
                      <a:gd name="connsiteX29" fmla="*/ 6550 w 10000"/>
                      <a:gd name="connsiteY29" fmla="*/ 7535 h 10002"/>
                      <a:gd name="connsiteX30" fmla="*/ 6765 w 10000"/>
                      <a:gd name="connsiteY30" fmla="*/ 7411 h 10002"/>
                      <a:gd name="connsiteX31" fmla="*/ 8087 w 10000"/>
                      <a:gd name="connsiteY31" fmla="*/ 7411 h 10002"/>
                      <a:gd name="connsiteX32" fmla="*/ 8328 w 10000"/>
                      <a:gd name="connsiteY32" fmla="*/ 7535 h 10002"/>
                      <a:gd name="connsiteX33" fmla="*/ 8087 w 10000"/>
                      <a:gd name="connsiteY33" fmla="*/ 7707 h 10002"/>
                      <a:gd name="connsiteX34" fmla="*/ 9002 w 10000"/>
                      <a:gd name="connsiteY34" fmla="*/ 3214 h 10002"/>
                      <a:gd name="connsiteX35" fmla="*/ 9002 w 10000"/>
                      <a:gd name="connsiteY35" fmla="*/ 3214 h 10002"/>
                      <a:gd name="connsiteX36" fmla="*/ 998 w 10000"/>
                      <a:gd name="connsiteY36" fmla="*/ 3214 h 10002"/>
                      <a:gd name="connsiteX37" fmla="*/ 0 w 10000"/>
                      <a:gd name="connsiteY37" fmla="*/ 3775 h 10002"/>
                      <a:gd name="connsiteX38" fmla="*/ 0 w 10000"/>
                      <a:gd name="connsiteY38" fmla="*/ 5601 h 10002"/>
                      <a:gd name="connsiteX39" fmla="*/ 998 w 10000"/>
                      <a:gd name="connsiteY39" fmla="*/ 6163 h 10002"/>
                      <a:gd name="connsiteX40" fmla="*/ 9002 w 10000"/>
                      <a:gd name="connsiteY40" fmla="*/ 6163 h 10002"/>
                      <a:gd name="connsiteX41" fmla="*/ 10000 w 10000"/>
                      <a:gd name="connsiteY41" fmla="*/ 5601 h 10002"/>
                      <a:gd name="connsiteX42" fmla="*/ 10000 w 10000"/>
                      <a:gd name="connsiteY42" fmla="*/ 3775 h 10002"/>
                      <a:gd name="connsiteX43" fmla="*/ 9002 w 10000"/>
                      <a:gd name="connsiteY43" fmla="*/ 3214 h 10002"/>
                      <a:gd name="connsiteX44" fmla="*/ 5633 w 10000"/>
                      <a:gd name="connsiteY44" fmla="*/ 4977 h 10002"/>
                      <a:gd name="connsiteX45" fmla="*/ 5633 w 10000"/>
                      <a:gd name="connsiteY45" fmla="*/ 4977 h 10002"/>
                      <a:gd name="connsiteX46" fmla="*/ 4367 w 10000"/>
                      <a:gd name="connsiteY46" fmla="*/ 4977 h 10002"/>
                      <a:gd name="connsiteX47" fmla="*/ 4124 w 10000"/>
                      <a:gd name="connsiteY47" fmla="*/ 4837 h 10002"/>
                      <a:gd name="connsiteX48" fmla="*/ 4367 w 10000"/>
                      <a:gd name="connsiteY48" fmla="*/ 4680 h 10002"/>
                      <a:gd name="connsiteX49" fmla="*/ 5633 w 10000"/>
                      <a:gd name="connsiteY49" fmla="*/ 4680 h 10002"/>
                      <a:gd name="connsiteX50" fmla="*/ 5903 w 10000"/>
                      <a:gd name="connsiteY50" fmla="*/ 4837 h 10002"/>
                      <a:gd name="connsiteX51" fmla="*/ 5633 w 10000"/>
                      <a:gd name="connsiteY51" fmla="*/ 4977 h 10002"/>
                      <a:gd name="connsiteX52" fmla="*/ 8087 w 10000"/>
                      <a:gd name="connsiteY52" fmla="*/ 4977 h 10002"/>
                      <a:gd name="connsiteX53" fmla="*/ 8087 w 10000"/>
                      <a:gd name="connsiteY53" fmla="*/ 4977 h 10002"/>
                      <a:gd name="connsiteX54" fmla="*/ 6792 w 10000"/>
                      <a:gd name="connsiteY54" fmla="*/ 4977 h 10002"/>
                      <a:gd name="connsiteX55" fmla="*/ 6550 w 10000"/>
                      <a:gd name="connsiteY55" fmla="*/ 4837 h 10002"/>
                      <a:gd name="connsiteX56" fmla="*/ 6792 w 10000"/>
                      <a:gd name="connsiteY56" fmla="*/ 4680 h 10002"/>
                      <a:gd name="connsiteX57" fmla="*/ 8087 w 10000"/>
                      <a:gd name="connsiteY57" fmla="*/ 4680 h 10002"/>
                      <a:gd name="connsiteX58" fmla="*/ 8328 w 10000"/>
                      <a:gd name="connsiteY58" fmla="*/ 4837 h 10002"/>
                      <a:gd name="connsiteX59" fmla="*/ 8087 w 10000"/>
                      <a:gd name="connsiteY59" fmla="*/ 4977 h 10002"/>
                      <a:gd name="connsiteX60" fmla="*/ 9002 w 10000"/>
                      <a:gd name="connsiteY60" fmla="*/ 0 h 10002"/>
                      <a:gd name="connsiteX61" fmla="*/ 9002 w 10000"/>
                      <a:gd name="connsiteY61" fmla="*/ 0 h 10002"/>
                      <a:gd name="connsiteX62" fmla="*/ 998 w 10000"/>
                      <a:gd name="connsiteY62" fmla="*/ 0 h 10002"/>
                      <a:gd name="connsiteX63" fmla="*/ 0 w 10000"/>
                      <a:gd name="connsiteY63" fmla="*/ 577 h 10002"/>
                      <a:gd name="connsiteX64" fmla="*/ 0 w 10000"/>
                      <a:gd name="connsiteY64" fmla="*/ 2387 h 10002"/>
                      <a:gd name="connsiteX65" fmla="*/ 998 w 10000"/>
                      <a:gd name="connsiteY65" fmla="*/ 2965 h 10002"/>
                      <a:gd name="connsiteX66" fmla="*/ 9002 w 10000"/>
                      <a:gd name="connsiteY66" fmla="*/ 2965 h 10002"/>
                      <a:gd name="connsiteX67" fmla="*/ 10000 w 10000"/>
                      <a:gd name="connsiteY67" fmla="*/ 2387 h 10002"/>
                      <a:gd name="connsiteX68" fmla="*/ 10000 w 10000"/>
                      <a:gd name="connsiteY68" fmla="*/ 577 h 10002"/>
                      <a:gd name="connsiteX69" fmla="*/ 9002 w 10000"/>
                      <a:gd name="connsiteY69" fmla="*/ 0 h 10002"/>
                      <a:gd name="connsiteX70" fmla="*/ 8087 w 10000"/>
                      <a:gd name="connsiteY70" fmla="*/ 2231 h 10002"/>
                      <a:gd name="connsiteX71" fmla="*/ 8087 w 10000"/>
                      <a:gd name="connsiteY71" fmla="*/ 2231 h 10002"/>
                      <a:gd name="connsiteX72" fmla="*/ 6792 w 10000"/>
                      <a:gd name="connsiteY72" fmla="*/ 2231 h 10002"/>
                      <a:gd name="connsiteX73" fmla="*/ 6550 w 10000"/>
                      <a:gd name="connsiteY73" fmla="*/ 2059 h 10002"/>
                      <a:gd name="connsiteX74" fmla="*/ 6792 w 10000"/>
                      <a:gd name="connsiteY74" fmla="*/ 1919 h 10002"/>
                      <a:gd name="connsiteX75" fmla="*/ 8087 w 10000"/>
                      <a:gd name="connsiteY75" fmla="*/ 1919 h 10002"/>
                      <a:gd name="connsiteX76" fmla="*/ 8328 w 10000"/>
                      <a:gd name="connsiteY76" fmla="*/ 2059 h 10002"/>
                      <a:gd name="connsiteX77" fmla="*/ 8087 w 10000"/>
                      <a:gd name="connsiteY77" fmla="*/ 2231 h 10002"/>
                      <a:gd name="connsiteX78" fmla="*/ 8328 w 10000"/>
                      <a:gd name="connsiteY78" fmla="*/ 9845 h 10002"/>
                      <a:gd name="connsiteX79" fmla="*/ 8328 w 10000"/>
                      <a:gd name="connsiteY79" fmla="*/ 9845 h 10002"/>
                      <a:gd name="connsiteX80" fmla="*/ 8087 w 10000"/>
                      <a:gd name="connsiteY80" fmla="*/ 10000 h 10002"/>
                      <a:gd name="connsiteX81" fmla="*/ 6792 w 10000"/>
                      <a:gd name="connsiteY81" fmla="*/ 10000 h 10002"/>
                      <a:gd name="connsiteX82" fmla="*/ 6550 w 10000"/>
                      <a:gd name="connsiteY82" fmla="*/ 9845 h 10002"/>
                      <a:gd name="connsiteX83" fmla="*/ 6792 w 10000"/>
                      <a:gd name="connsiteY83" fmla="*/ 9704 h 10002"/>
                      <a:gd name="connsiteX84" fmla="*/ 8087 w 10000"/>
                      <a:gd name="connsiteY84" fmla="*/ 9704 h 10002"/>
                      <a:gd name="connsiteX85" fmla="*/ 8328 w 10000"/>
                      <a:gd name="connsiteY85" fmla="*/ 9845 h 10002"/>
                      <a:gd name="connsiteX86" fmla="*/ 3262 w 10000"/>
                      <a:gd name="connsiteY86" fmla="*/ 9704 h 10002"/>
                      <a:gd name="connsiteX87" fmla="*/ 3504 w 10000"/>
                      <a:gd name="connsiteY87" fmla="*/ 9845 h 10002"/>
                      <a:gd name="connsiteX88" fmla="*/ 3262 w 10000"/>
                      <a:gd name="connsiteY88" fmla="*/ 10000 h 10002"/>
                      <a:gd name="connsiteX89" fmla="*/ 3262 w 10000"/>
                      <a:gd name="connsiteY89" fmla="*/ 9704 h 10002"/>
                      <a:gd name="connsiteX0" fmla="*/ 9002 w 10000"/>
                      <a:gd name="connsiteY0" fmla="*/ 6459 h 10000"/>
                      <a:gd name="connsiteX1" fmla="*/ 9002 w 10000"/>
                      <a:gd name="connsiteY1" fmla="*/ 6459 h 10000"/>
                      <a:gd name="connsiteX2" fmla="*/ 998 w 10000"/>
                      <a:gd name="connsiteY2" fmla="*/ 6459 h 10000"/>
                      <a:gd name="connsiteX3" fmla="*/ 0 w 10000"/>
                      <a:gd name="connsiteY3" fmla="*/ 7036 h 10000"/>
                      <a:gd name="connsiteX4" fmla="*/ 0 w 10000"/>
                      <a:gd name="connsiteY4" fmla="*/ 8846 h 10000"/>
                      <a:gd name="connsiteX5" fmla="*/ 998 w 10000"/>
                      <a:gd name="connsiteY5" fmla="*/ 9423 h 10000"/>
                      <a:gd name="connsiteX6" fmla="*/ 9002 w 10000"/>
                      <a:gd name="connsiteY6" fmla="*/ 9423 h 10000"/>
                      <a:gd name="connsiteX7" fmla="*/ 10000 w 10000"/>
                      <a:gd name="connsiteY7" fmla="*/ 8846 h 10000"/>
                      <a:gd name="connsiteX8" fmla="*/ 10000 w 10000"/>
                      <a:gd name="connsiteY8" fmla="*/ 7036 h 10000"/>
                      <a:gd name="connsiteX9" fmla="*/ 9002 w 10000"/>
                      <a:gd name="connsiteY9" fmla="*/ 6459 h 10000"/>
                      <a:gd name="connsiteX10" fmla="*/ 3262 w 10000"/>
                      <a:gd name="connsiteY10" fmla="*/ 7707 h 10000"/>
                      <a:gd name="connsiteX11" fmla="*/ 3262 w 10000"/>
                      <a:gd name="connsiteY11" fmla="*/ 7707 h 10000"/>
                      <a:gd name="connsiteX12" fmla="*/ 1940 w 10000"/>
                      <a:gd name="connsiteY12" fmla="*/ 7707 h 10000"/>
                      <a:gd name="connsiteX13" fmla="*/ 1725 w 10000"/>
                      <a:gd name="connsiteY13" fmla="*/ 7535 h 10000"/>
                      <a:gd name="connsiteX14" fmla="*/ 1940 w 10000"/>
                      <a:gd name="connsiteY14" fmla="*/ 7411 h 10000"/>
                      <a:gd name="connsiteX15" fmla="*/ 3262 w 10000"/>
                      <a:gd name="connsiteY15" fmla="*/ 7411 h 10000"/>
                      <a:gd name="connsiteX16" fmla="*/ 3504 w 10000"/>
                      <a:gd name="connsiteY16" fmla="*/ 7535 h 10000"/>
                      <a:gd name="connsiteX17" fmla="*/ 3262 w 10000"/>
                      <a:gd name="connsiteY17" fmla="*/ 7707 h 10000"/>
                      <a:gd name="connsiteX18" fmla="*/ 5633 w 10000"/>
                      <a:gd name="connsiteY18" fmla="*/ 7707 h 10000"/>
                      <a:gd name="connsiteX19" fmla="*/ 5633 w 10000"/>
                      <a:gd name="connsiteY19" fmla="*/ 7707 h 10000"/>
                      <a:gd name="connsiteX20" fmla="*/ 4340 w 10000"/>
                      <a:gd name="connsiteY20" fmla="*/ 7707 h 10000"/>
                      <a:gd name="connsiteX21" fmla="*/ 4070 w 10000"/>
                      <a:gd name="connsiteY21" fmla="*/ 7535 h 10000"/>
                      <a:gd name="connsiteX22" fmla="*/ 4340 w 10000"/>
                      <a:gd name="connsiteY22" fmla="*/ 7411 h 10000"/>
                      <a:gd name="connsiteX23" fmla="*/ 5633 w 10000"/>
                      <a:gd name="connsiteY23" fmla="*/ 7411 h 10000"/>
                      <a:gd name="connsiteX24" fmla="*/ 5903 w 10000"/>
                      <a:gd name="connsiteY24" fmla="*/ 7535 h 10000"/>
                      <a:gd name="connsiteX25" fmla="*/ 5633 w 10000"/>
                      <a:gd name="connsiteY25" fmla="*/ 7707 h 10000"/>
                      <a:gd name="connsiteX26" fmla="*/ 8087 w 10000"/>
                      <a:gd name="connsiteY26" fmla="*/ 7707 h 10000"/>
                      <a:gd name="connsiteX27" fmla="*/ 8087 w 10000"/>
                      <a:gd name="connsiteY27" fmla="*/ 7707 h 10000"/>
                      <a:gd name="connsiteX28" fmla="*/ 6765 w 10000"/>
                      <a:gd name="connsiteY28" fmla="*/ 7707 h 10000"/>
                      <a:gd name="connsiteX29" fmla="*/ 6550 w 10000"/>
                      <a:gd name="connsiteY29" fmla="*/ 7535 h 10000"/>
                      <a:gd name="connsiteX30" fmla="*/ 6765 w 10000"/>
                      <a:gd name="connsiteY30" fmla="*/ 7411 h 10000"/>
                      <a:gd name="connsiteX31" fmla="*/ 8087 w 10000"/>
                      <a:gd name="connsiteY31" fmla="*/ 7411 h 10000"/>
                      <a:gd name="connsiteX32" fmla="*/ 8328 w 10000"/>
                      <a:gd name="connsiteY32" fmla="*/ 7535 h 10000"/>
                      <a:gd name="connsiteX33" fmla="*/ 8087 w 10000"/>
                      <a:gd name="connsiteY33" fmla="*/ 7707 h 10000"/>
                      <a:gd name="connsiteX34" fmla="*/ 9002 w 10000"/>
                      <a:gd name="connsiteY34" fmla="*/ 3214 h 10000"/>
                      <a:gd name="connsiteX35" fmla="*/ 9002 w 10000"/>
                      <a:gd name="connsiteY35" fmla="*/ 3214 h 10000"/>
                      <a:gd name="connsiteX36" fmla="*/ 998 w 10000"/>
                      <a:gd name="connsiteY36" fmla="*/ 3214 h 10000"/>
                      <a:gd name="connsiteX37" fmla="*/ 0 w 10000"/>
                      <a:gd name="connsiteY37" fmla="*/ 3775 h 10000"/>
                      <a:gd name="connsiteX38" fmla="*/ 0 w 10000"/>
                      <a:gd name="connsiteY38" fmla="*/ 5601 h 10000"/>
                      <a:gd name="connsiteX39" fmla="*/ 998 w 10000"/>
                      <a:gd name="connsiteY39" fmla="*/ 6163 h 10000"/>
                      <a:gd name="connsiteX40" fmla="*/ 9002 w 10000"/>
                      <a:gd name="connsiteY40" fmla="*/ 6163 h 10000"/>
                      <a:gd name="connsiteX41" fmla="*/ 10000 w 10000"/>
                      <a:gd name="connsiteY41" fmla="*/ 5601 h 10000"/>
                      <a:gd name="connsiteX42" fmla="*/ 10000 w 10000"/>
                      <a:gd name="connsiteY42" fmla="*/ 3775 h 10000"/>
                      <a:gd name="connsiteX43" fmla="*/ 9002 w 10000"/>
                      <a:gd name="connsiteY43" fmla="*/ 3214 h 10000"/>
                      <a:gd name="connsiteX44" fmla="*/ 5633 w 10000"/>
                      <a:gd name="connsiteY44" fmla="*/ 4977 h 10000"/>
                      <a:gd name="connsiteX45" fmla="*/ 5633 w 10000"/>
                      <a:gd name="connsiteY45" fmla="*/ 4977 h 10000"/>
                      <a:gd name="connsiteX46" fmla="*/ 4367 w 10000"/>
                      <a:gd name="connsiteY46" fmla="*/ 4977 h 10000"/>
                      <a:gd name="connsiteX47" fmla="*/ 4124 w 10000"/>
                      <a:gd name="connsiteY47" fmla="*/ 4837 h 10000"/>
                      <a:gd name="connsiteX48" fmla="*/ 4367 w 10000"/>
                      <a:gd name="connsiteY48" fmla="*/ 4680 h 10000"/>
                      <a:gd name="connsiteX49" fmla="*/ 5633 w 10000"/>
                      <a:gd name="connsiteY49" fmla="*/ 4680 h 10000"/>
                      <a:gd name="connsiteX50" fmla="*/ 5903 w 10000"/>
                      <a:gd name="connsiteY50" fmla="*/ 4837 h 10000"/>
                      <a:gd name="connsiteX51" fmla="*/ 5633 w 10000"/>
                      <a:gd name="connsiteY51" fmla="*/ 4977 h 10000"/>
                      <a:gd name="connsiteX52" fmla="*/ 8087 w 10000"/>
                      <a:gd name="connsiteY52" fmla="*/ 4977 h 10000"/>
                      <a:gd name="connsiteX53" fmla="*/ 8087 w 10000"/>
                      <a:gd name="connsiteY53" fmla="*/ 4977 h 10000"/>
                      <a:gd name="connsiteX54" fmla="*/ 6792 w 10000"/>
                      <a:gd name="connsiteY54" fmla="*/ 4977 h 10000"/>
                      <a:gd name="connsiteX55" fmla="*/ 6550 w 10000"/>
                      <a:gd name="connsiteY55" fmla="*/ 4837 h 10000"/>
                      <a:gd name="connsiteX56" fmla="*/ 6792 w 10000"/>
                      <a:gd name="connsiteY56" fmla="*/ 4680 h 10000"/>
                      <a:gd name="connsiteX57" fmla="*/ 8087 w 10000"/>
                      <a:gd name="connsiteY57" fmla="*/ 4680 h 10000"/>
                      <a:gd name="connsiteX58" fmla="*/ 8328 w 10000"/>
                      <a:gd name="connsiteY58" fmla="*/ 4837 h 10000"/>
                      <a:gd name="connsiteX59" fmla="*/ 8087 w 10000"/>
                      <a:gd name="connsiteY59" fmla="*/ 4977 h 10000"/>
                      <a:gd name="connsiteX60" fmla="*/ 9002 w 10000"/>
                      <a:gd name="connsiteY60" fmla="*/ 0 h 10000"/>
                      <a:gd name="connsiteX61" fmla="*/ 9002 w 10000"/>
                      <a:gd name="connsiteY61" fmla="*/ 0 h 10000"/>
                      <a:gd name="connsiteX62" fmla="*/ 998 w 10000"/>
                      <a:gd name="connsiteY62" fmla="*/ 0 h 10000"/>
                      <a:gd name="connsiteX63" fmla="*/ 0 w 10000"/>
                      <a:gd name="connsiteY63" fmla="*/ 577 h 10000"/>
                      <a:gd name="connsiteX64" fmla="*/ 0 w 10000"/>
                      <a:gd name="connsiteY64" fmla="*/ 2387 h 10000"/>
                      <a:gd name="connsiteX65" fmla="*/ 998 w 10000"/>
                      <a:gd name="connsiteY65" fmla="*/ 2965 h 10000"/>
                      <a:gd name="connsiteX66" fmla="*/ 9002 w 10000"/>
                      <a:gd name="connsiteY66" fmla="*/ 2965 h 10000"/>
                      <a:gd name="connsiteX67" fmla="*/ 10000 w 10000"/>
                      <a:gd name="connsiteY67" fmla="*/ 2387 h 10000"/>
                      <a:gd name="connsiteX68" fmla="*/ 10000 w 10000"/>
                      <a:gd name="connsiteY68" fmla="*/ 577 h 10000"/>
                      <a:gd name="connsiteX69" fmla="*/ 9002 w 10000"/>
                      <a:gd name="connsiteY69" fmla="*/ 0 h 10000"/>
                      <a:gd name="connsiteX70" fmla="*/ 8087 w 10000"/>
                      <a:gd name="connsiteY70" fmla="*/ 2231 h 10000"/>
                      <a:gd name="connsiteX71" fmla="*/ 8087 w 10000"/>
                      <a:gd name="connsiteY71" fmla="*/ 2231 h 10000"/>
                      <a:gd name="connsiteX72" fmla="*/ 6792 w 10000"/>
                      <a:gd name="connsiteY72" fmla="*/ 2231 h 10000"/>
                      <a:gd name="connsiteX73" fmla="*/ 6550 w 10000"/>
                      <a:gd name="connsiteY73" fmla="*/ 2059 h 10000"/>
                      <a:gd name="connsiteX74" fmla="*/ 6792 w 10000"/>
                      <a:gd name="connsiteY74" fmla="*/ 1919 h 10000"/>
                      <a:gd name="connsiteX75" fmla="*/ 8087 w 10000"/>
                      <a:gd name="connsiteY75" fmla="*/ 1919 h 10000"/>
                      <a:gd name="connsiteX76" fmla="*/ 8328 w 10000"/>
                      <a:gd name="connsiteY76" fmla="*/ 2059 h 10000"/>
                      <a:gd name="connsiteX77" fmla="*/ 8087 w 10000"/>
                      <a:gd name="connsiteY77" fmla="*/ 2231 h 10000"/>
                      <a:gd name="connsiteX78" fmla="*/ 8328 w 10000"/>
                      <a:gd name="connsiteY78" fmla="*/ 9845 h 10000"/>
                      <a:gd name="connsiteX79" fmla="*/ 8328 w 10000"/>
                      <a:gd name="connsiteY79" fmla="*/ 9845 h 10000"/>
                      <a:gd name="connsiteX80" fmla="*/ 8087 w 10000"/>
                      <a:gd name="connsiteY80" fmla="*/ 10000 h 10000"/>
                      <a:gd name="connsiteX81" fmla="*/ 6792 w 10000"/>
                      <a:gd name="connsiteY81" fmla="*/ 10000 h 10000"/>
                      <a:gd name="connsiteX82" fmla="*/ 6550 w 10000"/>
                      <a:gd name="connsiteY82" fmla="*/ 9845 h 10000"/>
                      <a:gd name="connsiteX83" fmla="*/ 6792 w 10000"/>
                      <a:gd name="connsiteY83" fmla="*/ 9704 h 10000"/>
                      <a:gd name="connsiteX84" fmla="*/ 8087 w 10000"/>
                      <a:gd name="connsiteY84" fmla="*/ 9704 h 10000"/>
                      <a:gd name="connsiteX85" fmla="*/ 8328 w 10000"/>
                      <a:gd name="connsiteY85" fmla="*/ 9845 h 10000"/>
                      <a:gd name="connsiteX86" fmla="*/ 3262 w 10000"/>
                      <a:gd name="connsiteY86" fmla="*/ 10000 h 10000"/>
                      <a:gd name="connsiteX87" fmla="*/ 3504 w 10000"/>
                      <a:gd name="connsiteY87" fmla="*/ 9845 h 10000"/>
                      <a:gd name="connsiteX88" fmla="*/ 3262 w 10000"/>
                      <a:gd name="connsiteY88" fmla="*/ 10000 h 10000"/>
                      <a:gd name="connsiteX0" fmla="*/ 9002 w 10000"/>
                      <a:gd name="connsiteY0" fmla="*/ 6459 h 10000"/>
                      <a:gd name="connsiteX1" fmla="*/ 9002 w 10000"/>
                      <a:gd name="connsiteY1" fmla="*/ 6459 h 10000"/>
                      <a:gd name="connsiteX2" fmla="*/ 998 w 10000"/>
                      <a:gd name="connsiteY2" fmla="*/ 6459 h 10000"/>
                      <a:gd name="connsiteX3" fmla="*/ 0 w 10000"/>
                      <a:gd name="connsiteY3" fmla="*/ 7036 h 10000"/>
                      <a:gd name="connsiteX4" fmla="*/ 0 w 10000"/>
                      <a:gd name="connsiteY4" fmla="*/ 8846 h 10000"/>
                      <a:gd name="connsiteX5" fmla="*/ 998 w 10000"/>
                      <a:gd name="connsiteY5" fmla="*/ 9423 h 10000"/>
                      <a:gd name="connsiteX6" fmla="*/ 9002 w 10000"/>
                      <a:gd name="connsiteY6" fmla="*/ 9423 h 10000"/>
                      <a:gd name="connsiteX7" fmla="*/ 10000 w 10000"/>
                      <a:gd name="connsiteY7" fmla="*/ 8846 h 10000"/>
                      <a:gd name="connsiteX8" fmla="*/ 10000 w 10000"/>
                      <a:gd name="connsiteY8" fmla="*/ 7036 h 10000"/>
                      <a:gd name="connsiteX9" fmla="*/ 9002 w 10000"/>
                      <a:gd name="connsiteY9" fmla="*/ 6459 h 10000"/>
                      <a:gd name="connsiteX10" fmla="*/ 3262 w 10000"/>
                      <a:gd name="connsiteY10" fmla="*/ 7707 h 10000"/>
                      <a:gd name="connsiteX11" fmla="*/ 3262 w 10000"/>
                      <a:gd name="connsiteY11" fmla="*/ 7707 h 10000"/>
                      <a:gd name="connsiteX12" fmla="*/ 1940 w 10000"/>
                      <a:gd name="connsiteY12" fmla="*/ 7707 h 10000"/>
                      <a:gd name="connsiteX13" fmla="*/ 1725 w 10000"/>
                      <a:gd name="connsiteY13" fmla="*/ 7535 h 10000"/>
                      <a:gd name="connsiteX14" fmla="*/ 1940 w 10000"/>
                      <a:gd name="connsiteY14" fmla="*/ 7411 h 10000"/>
                      <a:gd name="connsiteX15" fmla="*/ 3262 w 10000"/>
                      <a:gd name="connsiteY15" fmla="*/ 7411 h 10000"/>
                      <a:gd name="connsiteX16" fmla="*/ 3504 w 10000"/>
                      <a:gd name="connsiteY16" fmla="*/ 7535 h 10000"/>
                      <a:gd name="connsiteX17" fmla="*/ 3262 w 10000"/>
                      <a:gd name="connsiteY17" fmla="*/ 7707 h 10000"/>
                      <a:gd name="connsiteX18" fmla="*/ 5633 w 10000"/>
                      <a:gd name="connsiteY18" fmla="*/ 7707 h 10000"/>
                      <a:gd name="connsiteX19" fmla="*/ 5633 w 10000"/>
                      <a:gd name="connsiteY19" fmla="*/ 7707 h 10000"/>
                      <a:gd name="connsiteX20" fmla="*/ 4340 w 10000"/>
                      <a:gd name="connsiteY20" fmla="*/ 7707 h 10000"/>
                      <a:gd name="connsiteX21" fmla="*/ 4070 w 10000"/>
                      <a:gd name="connsiteY21" fmla="*/ 7535 h 10000"/>
                      <a:gd name="connsiteX22" fmla="*/ 4340 w 10000"/>
                      <a:gd name="connsiteY22" fmla="*/ 7411 h 10000"/>
                      <a:gd name="connsiteX23" fmla="*/ 5633 w 10000"/>
                      <a:gd name="connsiteY23" fmla="*/ 7411 h 10000"/>
                      <a:gd name="connsiteX24" fmla="*/ 5903 w 10000"/>
                      <a:gd name="connsiteY24" fmla="*/ 7535 h 10000"/>
                      <a:gd name="connsiteX25" fmla="*/ 5633 w 10000"/>
                      <a:gd name="connsiteY25" fmla="*/ 7707 h 10000"/>
                      <a:gd name="connsiteX26" fmla="*/ 8087 w 10000"/>
                      <a:gd name="connsiteY26" fmla="*/ 7707 h 10000"/>
                      <a:gd name="connsiteX27" fmla="*/ 8087 w 10000"/>
                      <a:gd name="connsiteY27" fmla="*/ 7707 h 10000"/>
                      <a:gd name="connsiteX28" fmla="*/ 6765 w 10000"/>
                      <a:gd name="connsiteY28" fmla="*/ 7707 h 10000"/>
                      <a:gd name="connsiteX29" fmla="*/ 6550 w 10000"/>
                      <a:gd name="connsiteY29" fmla="*/ 7535 h 10000"/>
                      <a:gd name="connsiteX30" fmla="*/ 6765 w 10000"/>
                      <a:gd name="connsiteY30" fmla="*/ 7411 h 10000"/>
                      <a:gd name="connsiteX31" fmla="*/ 8087 w 10000"/>
                      <a:gd name="connsiteY31" fmla="*/ 7411 h 10000"/>
                      <a:gd name="connsiteX32" fmla="*/ 8328 w 10000"/>
                      <a:gd name="connsiteY32" fmla="*/ 7535 h 10000"/>
                      <a:gd name="connsiteX33" fmla="*/ 8087 w 10000"/>
                      <a:gd name="connsiteY33" fmla="*/ 7707 h 10000"/>
                      <a:gd name="connsiteX34" fmla="*/ 9002 w 10000"/>
                      <a:gd name="connsiteY34" fmla="*/ 3214 h 10000"/>
                      <a:gd name="connsiteX35" fmla="*/ 9002 w 10000"/>
                      <a:gd name="connsiteY35" fmla="*/ 3214 h 10000"/>
                      <a:gd name="connsiteX36" fmla="*/ 998 w 10000"/>
                      <a:gd name="connsiteY36" fmla="*/ 3214 h 10000"/>
                      <a:gd name="connsiteX37" fmla="*/ 0 w 10000"/>
                      <a:gd name="connsiteY37" fmla="*/ 3775 h 10000"/>
                      <a:gd name="connsiteX38" fmla="*/ 0 w 10000"/>
                      <a:gd name="connsiteY38" fmla="*/ 5601 h 10000"/>
                      <a:gd name="connsiteX39" fmla="*/ 998 w 10000"/>
                      <a:gd name="connsiteY39" fmla="*/ 6163 h 10000"/>
                      <a:gd name="connsiteX40" fmla="*/ 9002 w 10000"/>
                      <a:gd name="connsiteY40" fmla="*/ 6163 h 10000"/>
                      <a:gd name="connsiteX41" fmla="*/ 10000 w 10000"/>
                      <a:gd name="connsiteY41" fmla="*/ 5601 h 10000"/>
                      <a:gd name="connsiteX42" fmla="*/ 10000 w 10000"/>
                      <a:gd name="connsiteY42" fmla="*/ 3775 h 10000"/>
                      <a:gd name="connsiteX43" fmla="*/ 9002 w 10000"/>
                      <a:gd name="connsiteY43" fmla="*/ 3214 h 10000"/>
                      <a:gd name="connsiteX44" fmla="*/ 5633 w 10000"/>
                      <a:gd name="connsiteY44" fmla="*/ 4977 h 10000"/>
                      <a:gd name="connsiteX45" fmla="*/ 5633 w 10000"/>
                      <a:gd name="connsiteY45" fmla="*/ 4977 h 10000"/>
                      <a:gd name="connsiteX46" fmla="*/ 4367 w 10000"/>
                      <a:gd name="connsiteY46" fmla="*/ 4977 h 10000"/>
                      <a:gd name="connsiteX47" fmla="*/ 4124 w 10000"/>
                      <a:gd name="connsiteY47" fmla="*/ 4837 h 10000"/>
                      <a:gd name="connsiteX48" fmla="*/ 4367 w 10000"/>
                      <a:gd name="connsiteY48" fmla="*/ 4680 h 10000"/>
                      <a:gd name="connsiteX49" fmla="*/ 5633 w 10000"/>
                      <a:gd name="connsiteY49" fmla="*/ 4680 h 10000"/>
                      <a:gd name="connsiteX50" fmla="*/ 5903 w 10000"/>
                      <a:gd name="connsiteY50" fmla="*/ 4837 h 10000"/>
                      <a:gd name="connsiteX51" fmla="*/ 5633 w 10000"/>
                      <a:gd name="connsiteY51" fmla="*/ 4977 h 10000"/>
                      <a:gd name="connsiteX52" fmla="*/ 8087 w 10000"/>
                      <a:gd name="connsiteY52" fmla="*/ 4977 h 10000"/>
                      <a:gd name="connsiteX53" fmla="*/ 8087 w 10000"/>
                      <a:gd name="connsiteY53" fmla="*/ 4977 h 10000"/>
                      <a:gd name="connsiteX54" fmla="*/ 6792 w 10000"/>
                      <a:gd name="connsiteY54" fmla="*/ 4977 h 10000"/>
                      <a:gd name="connsiteX55" fmla="*/ 6550 w 10000"/>
                      <a:gd name="connsiteY55" fmla="*/ 4837 h 10000"/>
                      <a:gd name="connsiteX56" fmla="*/ 6792 w 10000"/>
                      <a:gd name="connsiteY56" fmla="*/ 4680 h 10000"/>
                      <a:gd name="connsiteX57" fmla="*/ 8087 w 10000"/>
                      <a:gd name="connsiteY57" fmla="*/ 4680 h 10000"/>
                      <a:gd name="connsiteX58" fmla="*/ 8328 w 10000"/>
                      <a:gd name="connsiteY58" fmla="*/ 4837 h 10000"/>
                      <a:gd name="connsiteX59" fmla="*/ 8087 w 10000"/>
                      <a:gd name="connsiteY59" fmla="*/ 4977 h 10000"/>
                      <a:gd name="connsiteX60" fmla="*/ 9002 w 10000"/>
                      <a:gd name="connsiteY60" fmla="*/ 0 h 10000"/>
                      <a:gd name="connsiteX61" fmla="*/ 9002 w 10000"/>
                      <a:gd name="connsiteY61" fmla="*/ 0 h 10000"/>
                      <a:gd name="connsiteX62" fmla="*/ 998 w 10000"/>
                      <a:gd name="connsiteY62" fmla="*/ 0 h 10000"/>
                      <a:gd name="connsiteX63" fmla="*/ 0 w 10000"/>
                      <a:gd name="connsiteY63" fmla="*/ 577 h 10000"/>
                      <a:gd name="connsiteX64" fmla="*/ 0 w 10000"/>
                      <a:gd name="connsiteY64" fmla="*/ 2387 h 10000"/>
                      <a:gd name="connsiteX65" fmla="*/ 998 w 10000"/>
                      <a:gd name="connsiteY65" fmla="*/ 2965 h 10000"/>
                      <a:gd name="connsiteX66" fmla="*/ 9002 w 10000"/>
                      <a:gd name="connsiteY66" fmla="*/ 2965 h 10000"/>
                      <a:gd name="connsiteX67" fmla="*/ 10000 w 10000"/>
                      <a:gd name="connsiteY67" fmla="*/ 2387 h 10000"/>
                      <a:gd name="connsiteX68" fmla="*/ 10000 w 10000"/>
                      <a:gd name="connsiteY68" fmla="*/ 577 h 10000"/>
                      <a:gd name="connsiteX69" fmla="*/ 9002 w 10000"/>
                      <a:gd name="connsiteY69" fmla="*/ 0 h 10000"/>
                      <a:gd name="connsiteX70" fmla="*/ 8087 w 10000"/>
                      <a:gd name="connsiteY70" fmla="*/ 2231 h 10000"/>
                      <a:gd name="connsiteX71" fmla="*/ 8087 w 10000"/>
                      <a:gd name="connsiteY71" fmla="*/ 2231 h 10000"/>
                      <a:gd name="connsiteX72" fmla="*/ 6792 w 10000"/>
                      <a:gd name="connsiteY72" fmla="*/ 2231 h 10000"/>
                      <a:gd name="connsiteX73" fmla="*/ 6550 w 10000"/>
                      <a:gd name="connsiteY73" fmla="*/ 2059 h 10000"/>
                      <a:gd name="connsiteX74" fmla="*/ 6792 w 10000"/>
                      <a:gd name="connsiteY74" fmla="*/ 1919 h 10000"/>
                      <a:gd name="connsiteX75" fmla="*/ 8087 w 10000"/>
                      <a:gd name="connsiteY75" fmla="*/ 1919 h 10000"/>
                      <a:gd name="connsiteX76" fmla="*/ 8328 w 10000"/>
                      <a:gd name="connsiteY76" fmla="*/ 2059 h 10000"/>
                      <a:gd name="connsiteX77" fmla="*/ 8087 w 10000"/>
                      <a:gd name="connsiteY77" fmla="*/ 2231 h 10000"/>
                      <a:gd name="connsiteX78" fmla="*/ 8328 w 10000"/>
                      <a:gd name="connsiteY78" fmla="*/ 9845 h 10000"/>
                      <a:gd name="connsiteX79" fmla="*/ 8328 w 10000"/>
                      <a:gd name="connsiteY79" fmla="*/ 9845 h 10000"/>
                      <a:gd name="connsiteX80" fmla="*/ 8087 w 10000"/>
                      <a:gd name="connsiteY80" fmla="*/ 10000 h 10000"/>
                      <a:gd name="connsiteX81" fmla="*/ 6792 w 10000"/>
                      <a:gd name="connsiteY81" fmla="*/ 10000 h 10000"/>
                      <a:gd name="connsiteX82" fmla="*/ 6550 w 10000"/>
                      <a:gd name="connsiteY82" fmla="*/ 9845 h 10000"/>
                      <a:gd name="connsiteX83" fmla="*/ 6792 w 10000"/>
                      <a:gd name="connsiteY83" fmla="*/ 9704 h 10000"/>
                      <a:gd name="connsiteX84" fmla="*/ 8087 w 10000"/>
                      <a:gd name="connsiteY84" fmla="*/ 9704 h 10000"/>
                      <a:gd name="connsiteX85" fmla="*/ 8328 w 10000"/>
                      <a:gd name="connsiteY85" fmla="*/ 9845 h 10000"/>
                      <a:gd name="connsiteX0" fmla="*/ 9002 w 10000"/>
                      <a:gd name="connsiteY0" fmla="*/ 6459 h 10000"/>
                      <a:gd name="connsiteX1" fmla="*/ 9002 w 10000"/>
                      <a:gd name="connsiteY1" fmla="*/ 6459 h 10000"/>
                      <a:gd name="connsiteX2" fmla="*/ 998 w 10000"/>
                      <a:gd name="connsiteY2" fmla="*/ 6459 h 10000"/>
                      <a:gd name="connsiteX3" fmla="*/ 0 w 10000"/>
                      <a:gd name="connsiteY3" fmla="*/ 7036 h 10000"/>
                      <a:gd name="connsiteX4" fmla="*/ 0 w 10000"/>
                      <a:gd name="connsiteY4" fmla="*/ 8846 h 10000"/>
                      <a:gd name="connsiteX5" fmla="*/ 998 w 10000"/>
                      <a:gd name="connsiteY5" fmla="*/ 9423 h 10000"/>
                      <a:gd name="connsiteX6" fmla="*/ 9002 w 10000"/>
                      <a:gd name="connsiteY6" fmla="*/ 9423 h 10000"/>
                      <a:gd name="connsiteX7" fmla="*/ 10000 w 10000"/>
                      <a:gd name="connsiteY7" fmla="*/ 8846 h 10000"/>
                      <a:gd name="connsiteX8" fmla="*/ 10000 w 10000"/>
                      <a:gd name="connsiteY8" fmla="*/ 7036 h 10000"/>
                      <a:gd name="connsiteX9" fmla="*/ 9002 w 10000"/>
                      <a:gd name="connsiteY9" fmla="*/ 6459 h 10000"/>
                      <a:gd name="connsiteX10" fmla="*/ 3262 w 10000"/>
                      <a:gd name="connsiteY10" fmla="*/ 7707 h 10000"/>
                      <a:gd name="connsiteX11" fmla="*/ 3262 w 10000"/>
                      <a:gd name="connsiteY11" fmla="*/ 7707 h 10000"/>
                      <a:gd name="connsiteX12" fmla="*/ 1940 w 10000"/>
                      <a:gd name="connsiteY12" fmla="*/ 7707 h 10000"/>
                      <a:gd name="connsiteX13" fmla="*/ 1725 w 10000"/>
                      <a:gd name="connsiteY13" fmla="*/ 7535 h 10000"/>
                      <a:gd name="connsiteX14" fmla="*/ 1940 w 10000"/>
                      <a:gd name="connsiteY14" fmla="*/ 7411 h 10000"/>
                      <a:gd name="connsiteX15" fmla="*/ 3262 w 10000"/>
                      <a:gd name="connsiteY15" fmla="*/ 7411 h 10000"/>
                      <a:gd name="connsiteX16" fmla="*/ 3504 w 10000"/>
                      <a:gd name="connsiteY16" fmla="*/ 7535 h 10000"/>
                      <a:gd name="connsiteX17" fmla="*/ 3262 w 10000"/>
                      <a:gd name="connsiteY17" fmla="*/ 7707 h 10000"/>
                      <a:gd name="connsiteX18" fmla="*/ 5633 w 10000"/>
                      <a:gd name="connsiteY18" fmla="*/ 7707 h 10000"/>
                      <a:gd name="connsiteX19" fmla="*/ 5633 w 10000"/>
                      <a:gd name="connsiteY19" fmla="*/ 7707 h 10000"/>
                      <a:gd name="connsiteX20" fmla="*/ 4340 w 10000"/>
                      <a:gd name="connsiteY20" fmla="*/ 7707 h 10000"/>
                      <a:gd name="connsiteX21" fmla="*/ 4070 w 10000"/>
                      <a:gd name="connsiteY21" fmla="*/ 7535 h 10000"/>
                      <a:gd name="connsiteX22" fmla="*/ 4340 w 10000"/>
                      <a:gd name="connsiteY22" fmla="*/ 7411 h 10000"/>
                      <a:gd name="connsiteX23" fmla="*/ 5633 w 10000"/>
                      <a:gd name="connsiteY23" fmla="*/ 7411 h 10000"/>
                      <a:gd name="connsiteX24" fmla="*/ 5903 w 10000"/>
                      <a:gd name="connsiteY24" fmla="*/ 7535 h 10000"/>
                      <a:gd name="connsiteX25" fmla="*/ 5633 w 10000"/>
                      <a:gd name="connsiteY25" fmla="*/ 7707 h 10000"/>
                      <a:gd name="connsiteX26" fmla="*/ 8087 w 10000"/>
                      <a:gd name="connsiteY26" fmla="*/ 7707 h 10000"/>
                      <a:gd name="connsiteX27" fmla="*/ 8087 w 10000"/>
                      <a:gd name="connsiteY27" fmla="*/ 7707 h 10000"/>
                      <a:gd name="connsiteX28" fmla="*/ 6765 w 10000"/>
                      <a:gd name="connsiteY28" fmla="*/ 7707 h 10000"/>
                      <a:gd name="connsiteX29" fmla="*/ 6550 w 10000"/>
                      <a:gd name="connsiteY29" fmla="*/ 7535 h 10000"/>
                      <a:gd name="connsiteX30" fmla="*/ 6765 w 10000"/>
                      <a:gd name="connsiteY30" fmla="*/ 7411 h 10000"/>
                      <a:gd name="connsiteX31" fmla="*/ 8087 w 10000"/>
                      <a:gd name="connsiteY31" fmla="*/ 7411 h 10000"/>
                      <a:gd name="connsiteX32" fmla="*/ 8328 w 10000"/>
                      <a:gd name="connsiteY32" fmla="*/ 7535 h 10000"/>
                      <a:gd name="connsiteX33" fmla="*/ 8087 w 10000"/>
                      <a:gd name="connsiteY33" fmla="*/ 7707 h 10000"/>
                      <a:gd name="connsiteX34" fmla="*/ 9002 w 10000"/>
                      <a:gd name="connsiteY34" fmla="*/ 3214 h 10000"/>
                      <a:gd name="connsiteX35" fmla="*/ 9002 w 10000"/>
                      <a:gd name="connsiteY35" fmla="*/ 3214 h 10000"/>
                      <a:gd name="connsiteX36" fmla="*/ 998 w 10000"/>
                      <a:gd name="connsiteY36" fmla="*/ 3214 h 10000"/>
                      <a:gd name="connsiteX37" fmla="*/ 0 w 10000"/>
                      <a:gd name="connsiteY37" fmla="*/ 3775 h 10000"/>
                      <a:gd name="connsiteX38" fmla="*/ 0 w 10000"/>
                      <a:gd name="connsiteY38" fmla="*/ 5601 h 10000"/>
                      <a:gd name="connsiteX39" fmla="*/ 998 w 10000"/>
                      <a:gd name="connsiteY39" fmla="*/ 6163 h 10000"/>
                      <a:gd name="connsiteX40" fmla="*/ 9002 w 10000"/>
                      <a:gd name="connsiteY40" fmla="*/ 6163 h 10000"/>
                      <a:gd name="connsiteX41" fmla="*/ 10000 w 10000"/>
                      <a:gd name="connsiteY41" fmla="*/ 5601 h 10000"/>
                      <a:gd name="connsiteX42" fmla="*/ 10000 w 10000"/>
                      <a:gd name="connsiteY42" fmla="*/ 3775 h 10000"/>
                      <a:gd name="connsiteX43" fmla="*/ 9002 w 10000"/>
                      <a:gd name="connsiteY43" fmla="*/ 3214 h 10000"/>
                      <a:gd name="connsiteX44" fmla="*/ 5633 w 10000"/>
                      <a:gd name="connsiteY44" fmla="*/ 4977 h 10000"/>
                      <a:gd name="connsiteX45" fmla="*/ 5633 w 10000"/>
                      <a:gd name="connsiteY45" fmla="*/ 4977 h 10000"/>
                      <a:gd name="connsiteX46" fmla="*/ 4367 w 10000"/>
                      <a:gd name="connsiteY46" fmla="*/ 4977 h 10000"/>
                      <a:gd name="connsiteX47" fmla="*/ 4124 w 10000"/>
                      <a:gd name="connsiteY47" fmla="*/ 4837 h 10000"/>
                      <a:gd name="connsiteX48" fmla="*/ 4367 w 10000"/>
                      <a:gd name="connsiteY48" fmla="*/ 4680 h 10000"/>
                      <a:gd name="connsiteX49" fmla="*/ 5633 w 10000"/>
                      <a:gd name="connsiteY49" fmla="*/ 4680 h 10000"/>
                      <a:gd name="connsiteX50" fmla="*/ 5903 w 10000"/>
                      <a:gd name="connsiteY50" fmla="*/ 4837 h 10000"/>
                      <a:gd name="connsiteX51" fmla="*/ 5633 w 10000"/>
                      <a:gd name="connsiteY51" fmla="*/ 4977 h 10000"/>
                      <a:gd name="connsiteX52" fmla="*/ 8087 w 10000"/>
                      <a:gd name="connsiteY52" fmla="*/ 4977 h 10000"/>
                      <a:gd name="connsiteX53" fmla="*/ 8087 w 10000"/>
                      <a:gd name="connsiteY53" fmla="*/ 4977 h 10000"/>
                      <a:gd name="connsiteX54" fmla="*/ 6792 w 10000"/>
                      <a:gd name="connsiteY54" fmla="*/ 4977 h 10000"/>
                      <a:gd name="connsiteX55" fmla="*/ 6550 w 10000"/>
                      <a:gd name="connsiteY55" fmla="*/ 4837 h 10000"/>
                      <a:gd name="connsiteX56" fmla="*/ 6792 w 10000"/>
                      <a:gd name="connsiteY56" fmla="*/ 4680 h 10000"/>
                      <a:gd name="connsiteX57" fmla="*/ 8087 w 10000"/>
                      <a:gd name="connsiteY57" fmla="*/ 4680 h 10000"/>
                      <a:gd name="connsiteX58" fmla="*/ 8328 w 10000"/>
                      <a:gd name="connsiteY58" fmla="*/ 4837 h 10000"/>
                      <a:gd name="connsiteX59" fmla="*/ 8087 w 10000"/>
                      <a:gd name="connsiteY59" fmla="*/ 4977 h 10000"/>
                      <a:gd name="connsiteX60" fmla="*/ 9002 w 10000"/>
                      <a:gd name="connsiteY60" fmla="*/ 0 h 10000"/>
                      <a:gd name="connsiteX61" fmla="*/ 9002 w 10000"/>
                      <a:gd name="connsiteY61" fmla="*/ 0 h 10000"/>
                      <a:gd name="connsiteX62" fmla="*/ 998 w 10000"/>
                      <a:gd name="connsiteY62" fmla="*/ 0 h 10000"/>
                      <a:gd name="connsiteX63" fmla="*/ 0 w 10000"/>
                      <a:gd name="connsiteY63" fmla="*/ 577 h 10000"/>
                      <a:gd name="connsiteX64" fmla="*/ 0 w 10000"/>
                      <a:gd name="connsiteY64" fmla="*/ 2387 h 10000"/>
                      <a:gd name="connsiteX65" fmla="*/ 998 w 10000"/>
                      <a:gd name="connsiteY65" fmla="*/ 2965 h 10000"/>
                      <a:gd name="connsiteX66" fmla="*/ 9002 w 10000"/>
                      <a:gd name="connsiteY66" fmla="*/ 2965 h 10000"/>
                      <a:gd name="connsiteX67" fmla="*/ 10000 w 10000"/>
                      <a:gd name="connsiteY67" fmla="*/ 2387 h 10000"/>
                      <a:gd name="connsiteX68" fmla="*/ 10000 w 10000"/>
                      <a:gd name="connsiteY68" fmla="*/ 577 h 10000"/>
                      <a:gd name="connsiteX69" fmla="*/ 9002 w 10000"/>
                      <a:gd name="connsiteY69" fmla="*/ 0 h 10000"/>
                      <a:gd name="connsiteX70" fmla="*/ 8087 w 10000"/>
                      <a:gd name="connsiteY70" fmla="*/ 2231 h 10000"/>
                      <a:gd name="connsiteX71" fmla="*/ 8087 w 10000"/>
                      <a:gd name="connsiteY71" fmla="*/ 2231 h 10000"/>
                      <a:gd name="connsiteX72" fmla="*/ 6792 w 10000"/>
                      <a:gd name="connsiteY72" fmla="*/ 2231 h 10000"/>
                      <a:gd name="connsiteX73" fmla="*/ 6550 w 10000"/>
                      <a:gd name="connsiteY73" fmla="*/ 2059 h 10000"/>
                      <a:gd name="connsiteX74" fmla="*/ 6792 w 10000"/>
                      <a:gd name="connsiteY74" fmla="*/ 1919 h 10000"/>
                      <a:gd name="connsiteX75" fmla="*/ 8087 w 10000"/>
                      <a:gd name="connsiteY75" fmla="*/ 1919 h 10000"/>
                      <a:gd name="connsiteX76" fmla="*/ 8328 w 10000"/>
                      <a:gd name="connsiteY76" fmla="*/ 2059 h 10000"/>
                      <a:gd name="connsiteX77" fmla="*/ 8087 w 10000"/>
                      <a:gd name="connsiteY77" fmla="*/ 2231 h 10000"/>
                      <a:gd name="connsiteX78" fmla="*/ 8328 w 10000"/>
                      <a:gd name="connsiteY78" fmla="*/ 9845 h 10000"/>
                      <a:gd name="connsiteX79" fmla="*/ 8328 w 10000"/>
                      <a:gd name="connsiteY79" fmla="*/ 9845 h 10000"/>
                      <a:gd name="connsiteX80" fmla="*/ 8087 w 10000"/>
                      <a:gd name="connsiteY80" fmla="*/ 10000 h 10000"/>
                      <a:gd name="connsiteX81" fmla="*/ 6792 w 10000"/>
                      <a:gd name="connsiteY81" fmla="*/ 10000 h 10000"/>
                      <a:gd name="connsiteX82" fmla="*/ 6550 w 10000"/>
                      <a:gd name="connsiteY82" fmla="*/ 9845 h 10000"/>
                      <a:gd name="connsiteX83" fmla="*/ 8087 w 10000"/>
                      <a:gd name="connsiteY83" fmla="*/ 9704 h 10000"/>
                      <a:gd name="connsiteX84" fmla="*/ 8328 w 10000"/>
                      <a:gd name="connsiteY84" fmla="*/ 9845 h 10000"/>
                      <a:gd name="connsiteX0" fmla="*/ 9002 w 10000"/>
                      <a:gd name="connsiteY0" fmla="*/ 6459 h 10021"/>
                      <a:gd name="connsiteX1" fmla="*/ 9002 w 10000"/>
                      <a:gd name="connsiteY1" fmla="*/ 6459 h 10021"/>
                      <a:gd name="connsiteX2" fmla="*/ 998 w 10000"/>
                      <a:gd name="connsiteY2" fmla="*/ 6459 h 10021"/>
                      <a:gd name="connsiteX3" fmla="*/ 0 w 10000"/>
                      <a:gd name="connsiteY3" fmla="*/ 7036 h 10021"/>
                      <a:gd name="connsiteX4" fmla="*/ 0 w 10000"/>
                      <a:gd name="connsiteY4" fmla="*/ 8846 h 10021"/>
                      <a:gd name="connsiteX5" fmla="*/ 998 w 10000"/>
                      <a:gd name="connsiteY5" fmla="*/ 9423 h 10021"/>
                      <a:gd name="connsiteX6" fmla="*/ 9002 w 10000"/>
                      <a:gd name="connsiteY6" fmla="*/ 9423 h 10021"/>
                      <a:gd name="connsiteX7" fmla="*/ 10000 w 10000"/>
                      <a:gd name="connsiteY7" fmla="*/ 8846 h 10021"/>
                      <a:gd name="connsiteX8" fmla="*/ 10000 w 10000"/>
                      <a:gd name="connsiteY8" fmla="*/ 7036 h 10021"/>
                      <a:gd name="connsiteX9" fmla="*/ 9002 w 10000"/>
                      <a:gd name="connsiteY9" fmla="*/ 6459 h 10021"/>
                      <a:gd name="connsiteX10" fmla="*/ 3262 w 10000"/>
                      <a:gd name="connsiteY10" fmla="*/ 7707 h 10021"/>
                      <a:gd name="connsiteX11" fmla="*/ 3262 w 10000"/>
                      <a:gd name="connsiteY11" fmla="*/ 7707 h 10021"/>
                      <a:gd name="connsiteX12" fmla="*/ 1940 w 10000"/>
                      <a:gd name="connsiteY12" fmla="*/ 7707 h 10021"/>
                      <a:gd name="connsiteX13" fmla="*/ 1725 w 10000"/>
                      <a:gd name="connsiteY13" fmla="*/ 7535 h 10021"/>
                      <a:gd name="connsiteX14" fmla="*/ 1940 w 10000"/>
                      <a:gd name="connsiteY14" fmla="*/ 7411 h 10021"/>
                      <a:gd name="connsiteX15" fmla="*/ 3262 w 10000"/>
                      <a:gd name="connsiteY15" fmla="*/ 7411 h 10021"/>
                      <a:gd name="connsiteX16" fmla="*/ 3504 w 10000"/>
                      <a:gd name="connsiteY16" fmla="*/ 7535 h 10021"/>
                      <a:gd name="connsiteX17" fmla="*/ 3262 w 10000"/>
                      <a:gd name="connsiteY17" fmla="*/ 7707 h 10021"/>
                      <a:gd name="connsiteX18" fmla="*/ 5633 w 10000"/>
                      <a:gd name="connsiteY18" fmla="*/ 7707 h 10021"/>
                      <a:gd name="connsiteX19" fmla="*/ 5633 w 10000"/>
                      <a:gd name="connsiteY19" fmla="*/ 7707 h 10021"/>
                      <a:gd name="connsiteX20" fmla="*/ 4340 w 10000"/>
                      <a:gd name="connsiteY20" fmla="*/ 7707 h 10021"/>
                      <a:gd name="connsiteX21" fmla="*/ 4070 w 10000"/>
                      <a:gd name="connsiteY21" fmla="*/ 7535 h 10021"/>
                      <a:gd name="connsiteX22" fmla="*/ 4340 w 10000"/>
                      <a:gd name="connsiteY22" fmla="*/ 7411 h 10021"/>
                      <a:gd name="connsiteX23" fmla="*/ 5633 w 10000"/>
                      <a:gd name="connsiteY23" fmla="*/ 7411 h 10021"/>
                      <a:gd name="connsiteX24" fmla="*/ 5903 w 10000"/>
                      <a:gd name="connsiteY24" fmla="*/ 7535 h 10021"/>
                      <a:gd name="connsiteX25" fmla="*/ 5633 w 10000"/>
                      <a:gd name="connsiteY25" fmla="*/ 7707 h 10021"/>
                      <a:gd name="connsiteX26" fmla="*/ 8087 w 10000"/>
                      <a:gd name="connsiteY26" fmla="*/ 7707 h 10021"/>
                      <a:gd name="connsiteX27" fmla="*/ 8087 w 10000"/>
                      <a:gd name="connsiteY27" fmla="*/ 7707 h 10021"/>
                      <a:gd name="connsiteX28" fmla="*/ 6765 w 10000"/>
                      <a:gd name="connsiteY28" fmla="*/ 7707 h 10021"/>
                      <a:gd name="connsiteX29" fmla="*/ 6550 w 10000"/>
                      <a:gd name="connsiteY29" fmla="*/ 7535 h 10021"/>
                      <a:gd name="connsiteX30" fmla="*/ 6765 w 10000"/>
                      <a:gd name="connsiteY30" fmla="*/ 7411 h 10021"/>
                      <a:gd name="connsiteX31" fmla="*/ 8087 w 10000"/>
                      <a:gd name="connsiteY31" fmla="*/ 7411 h 10021"/>
                      <a:gd name="connsiteX32" fmla="*/ 8328 w 10000"/>
                      <a:gd name="connsiteY32" fmla="*/ 7535 h 10021"/>
                      <a:gd name="connsiteX33" fmla="*/ 8087 w 10000"/>
                      <a:gd name="connsiteY33" fmla="*/ 7707 h 10021"/>
                      <a:gd name="connsiteX34" fmla="*/ 9002 w 10000"/>
                      <a:gd name="connsiteY34" fmla="*/ 3214 h 10021"/>
                      <a:gd name="connsiteX35" fmla="*/ 9002 w 10000"/>
                      <a:gd name="connsiteY35" fmla="*/ 3214 h 10021"/>
                      <a:gd name="connsiteX36" fmla="*/ 998 w 10000"/>
                      <a:gd name="connsiteY36" fmla="*/ 3214 h 10021"/>
                      <a:gd name="connsiteX37" fmla="*/ 0 w 10000"/>
                      <a:gd name="connsiteY37" fmla="*/ 3775 h 10021"/>
                      <a:gd name="connsiteX38" fmla="*/ 0 w 10000"/>
                      <a:gd name="connsiteY38" fmla="*/ 5601 h 10021"/>
                      <a:gd name="connsiteX39" fmla="*/ 998 w 10000"/>
                      <a:gd name="connsiteY39" fmla="*/ 6163 h 10021"/>
                      <a:gd name="connsiteX40" fmla="*/ 9002 w 10000"/>
                      <a:gd name="connsiteY40" fmla="*/ 6163 h 10021"/>
                      <a:gd name="connsiteX41" fmla="*/ 10000 w 10000"/>
                      <a:gd name="connsiteY41" fmla="*/ 5601 h 10021"/>
                      <a:gd name="connsiteX42" fmla="*/ 10000 w 10000"/>
                      <a:gd name="connsiteY42" fmla="*/ 3775 h 10021"/>
                      <a:gd name="connsiteX43" fmla="*/ 9002 w 10000"/>
                      <a:gd name="connsiteY43" fmla="*/ 3214 h 10021"/>
                      <a:gd name="connsiteX44" fmla="*/ 5633 w 10000"/>
                      <a:gd name="connsiteY44" fmla="*/ 4977 h 10021"/>
                      <a:gd name="connsiteX45" fmla="*/ 5633 w 10000"/>
                      <a:gd name="connsiteY45" fmla="*/ 4977 h 10021"/>
                      <a:gd name="connsiteX46" fmla="*/ 4367 w 10000"/>
                      <a:gd name="connsiteY46" fmla="*/ 4977 h 10021"/>
                      <a:gd name="connsiteX47" fmla="*/ 4124 w 10000"/>
                      <a:gd name="connsiteY47" fmla="*/ 4837 h 10021"/>
                      <a:gd name="connsiteX48" fmla="*/ 4367 w 10000"/>
                      <a:gd name="connsiteY48" fmla="*/ 4680 h 10021"/>
                      <a:gd name="connsiteX49" fmla="*/ 5633 w 10000"/>
                      <a:gd name="connsiteY49" fmla="*/ 4680 h 10021"/>
                      <a:gd name="connsiteX50" fmla="*/ 5903 w 10000"/>
                      <a:gd name="connsiteY50" fmla="*/ 4837 h 10021"/>
                      <a:gd name="connsiteX51" fmla="*/ 5633 w 10000"/>
                      <a:gd name="connsiteY51" fmla="*/ 4977 h 10021"/>
                      <a:gd name="connsiteX52" fmla="*/ 8087 w 10000"/>
                      <a:gd name="connsiteY52" fmla="*/ 4977 h 10021"/>
                      <a:gd name="connsiteX53" fmla="*/ 8087 w 10000"/>
                      <a:gd name="connsiteY53" fmla="*/ 4977 h 10021"/>
                      <a:gd name="connsiteX54" fmla="*/ 6792 w 10000"/>
                      <a:gd name="connsiteY54" fmla="*/ 4977 h 10021"/>
                      <a:gd name="connsiteX55" fmla="*/ 6550 w 10000"/>
                      <a:gd name="connsiteY55" fmla="*/ 4837 h 10021"/>
                      <a:gd name="connsiteX56" fmla="*/ 6792 w 10000"/>
                      <a:gd name="connsiteY56" fmla="*/ 4680 h 10021"/>
                      <a:gd name="connsiteX57" fmla="*/ 8087 w 10000"/>
                      <a:gd name="connsiteY57" fmla="*/ 4680 h 10021"/>
                      <a:gd name="connsiteX58" fmla="*/ 8328 w 10000"/>
                      <a:gd name="connsiteY58" fmla="*/ 4837 h 10021"/>
                      <a:gd name="connsiteX59" fmla="*/ 8087 w 10000"/>
                      <a:gd name="connsiteY59" fmla="*/ 4977 h 10021"/>
                      <a:gd name="connsiteX60" fmla="*/ 9002 w 10000"/>
                      <a:gd name="connsiteY60" fmla="*/ 0 h 10021"/>
                      <a:gd name="connsiteX61" fmla="*/ 9002 w 10000"/>
                      <a:gd name="connsiteY61" fmla="*/ 0 h 10021"/>
                      <a:gd name="connsiteX62" fmla="*/ 998 w 10000"/>
                      <a:gd name="connsiteY62" fmla="*/ 0 h 10021"/>
                      <a:gd name="connsiteX63" fmla="*/ 0 w 10000"/>
                      <a:gd name="connsiteY63" fmla="*/ 577 h 10021"/>
                      <a:gd name="connsiteX64" fmla="*/ 0 w 10000"/>
                      <a:gd name="connsiteY64" fmla="*/ 2387 h 10021"/>
                      <a:gd name="connsiteX65" fmla="*/ 998 w 10000"/>
                      <a:gd name="connsiteY65" fmla="*/ 2965 h 10021"/>
                      <a:gd name="connsiteX66" fmla="*/ 9002 w 10000"/>
                      <a:gd name="connsiteY66" fmla="*/ 2965 h 10021"/>
                      <a:gd name="connsiteX67" fmla="*/ 10000 w 10000"/>
                      <a:gd name="connsiteY67" fmla="*/ 2387 h 10021"/>
                      <a:gd name="connsiteX68" fmla="*/ 10000 w 10000"/>
                      <a:gd name="connsiteY68" fmla="*/ 577 h 10021"/>
                      <a:gd name="connsiteX69" fmla="*/ 9002 w 10000"/>
                      <a:gd name="connsiteY69" fmla="*/ 0 h 10021"/>
                      <a:gd name="connsiteX70" fmla="*/ 8087 w 10000"/>
                      <a:gd name="connsiteY70" fmla="*/ 2231 h 10021"/>
                      <a:gd name="connsiteX71" fmla="*/ 8087 w 10000"/>
                      <a:gd name="connsiteY71" fmla="*/ 2231 h 10021"/>
                      <a:gd name="connsiteX72" fmla="*/ 6792 w 10000"/>
                      <a:gd name="connsiteY72" fmla="*/ 2231 h 10021"/>
                      <a:gd name="connsiteX73" fmla="*/ 6550 w 10000"/>
                      <a:gd name="connsiteY73" fmla="*/ 2059 h 10021"/>
                      <a:gd name="connsiteX74" fmla="*/ 6792 w 10000"/>
                      <a:gd name="connsiteY74" fmla="*/ 1919 h 10021"/>
                      <a:gd name="connsiteX75" fmla="*/ 8087 w 10000"/>
                      <a:gd name="connsiteY75" fmla="*/ 1919 h 10021"/>
                      <a:gd name="connsiteX76" fmla="*/ 8328 w 10000"/>
                      <a:gd name="connsiteY76" fmla="*/ 2059 h 10021"/>
                      <a:gd name="connsiteX77" fmla="*/ 8087 w 10000"/>
                      <a:gd name="connsiteY77" fmla="*/ 2231 h 10021"/>
                      <a:gd name="connsiteX78" fmla="*/ 8328 w 10000"/>
                      <a:gd name="connsiteY78" fmla="*/ 9845 h 10021"/>
                      <a:gd name="connsiteX79" fmla="*/ 8328 w 10000"/>
                      <a:gd name="connsiteY79" fmla="*/ 9845 h 10021"/>
                      <a:gd name="connsiteX80" fmla="*/ 8087 w 10000"/>
                      <a:gd name="connsiteY80" fmla="*/ 10000 h 10021"/>
                      <a:gd name="connsiteX81" fmla="*/ 6792 w 10000"/>
                      <a:gd name="connsiteY81" fmla="*/ 10000 h 10021"/>
                      <a:gd name="connsiteX82" fmla="*/ 8087 w 10000"/>
                      <a:gd name="connsiteY82" fmla="*/ 9704 h 10021"/>
                      <a:gd name="connsiteX83" fmla="*/ 8328 w 10000"/>
                      <a:gd name="connsiteY83" fmla="*/ 9845 h 10021"/>
                      <a:gd name="connsiteX0" fmla="*/ 9002 w 10000"/>
                      <a:gd name="connsiteY0" fmla="*/ 6459 h 10003"/>
                      <a:gd name="connsiteX1" fmla="*/ 9002 w 10000"/>
                      <a:gd name="connsiteY1" fmla="*/ 6459 h 10003"/>
                      <a:gd name="connsiteX2" fmla="*/ 998 w 10000"/>
                      <a:gd name="connsiteY2" fmla="*/ 6459 h 10003"/>
                      <a:gd name="connsiteX3" fmla="*/ 0 w 10000"/>
                      <a:gd name="connsiteY3" fmla="*/ 7036 h 10003"/>
                      <a:gd name="connsiteX4" fmla="*/ 0 w 10000"/>
                      <a:gd name="connsiteY4" fmla="*/ 8846 h 10003"/>
                      <a:gd name="connsiteX5" fmla="*/ 998 w 10000"/>
                      <a:gd name="connsiteY5" fmla="*/ 9423 h 10003"/>
                      <a:gd name="connsiteX6" fmla="*/ 9002 w 10000"/>
                      <a:gd name="connsiteY6" fmla="*/ 9423 h 10003"/>
                      <a:gd name="connsiteX7" fmla="*/ 10000 w 10000"/>
                      <a:gd name="connsiteY7" fmla="*/ 8846 h 10003"/>
                      <a:gd name="connsiteX8" fmla="*/ 10000 w 10000"/>
                      <a:gd name="connsiteY8" fmla="*/ 7036 h 10003"/>
                      <a:gd name="connsiteX9" fmla="*/ 9002 w 10000"/>
                      <a:gd name="connsiteY9" fmla="*/ 6459 h 10003"/>
                      <a:gd name="connsiteX10" fmla="*/ 3262 w 10000"/>
                      <a:gd name="connsiteY10" fmla="*/ 7707 h 10003"/>
                      <a:gd name="connsiteX11" fmla="*/ 3262 w 10000"/>
                      <a:gd name="connsiteY11" fmla="*/ 7707 h 10003"/>
                      <a:gd name="connsiteX12" fmla="*/ 1940 w 10000"/>
                      <a:gd name="connsiteY12" fmla="*/ 7707 h 10003"/>
                      <a:gd name="connsiteX13" fmla="*/ 1725 w 10000"/>
                      <a:gd name="connsiteY13" fmla="*/ 7535 h 10003"/>
                      <a:gd name="connsiteX14" fmla="*/ 1940 w 10000"/>
                      <a:gd name="connsiteY14" fmla="*/ 7411 h 10003"/>
                      <a:gd name="connsiteX15" fmla="*/ 3262 w 10000"/>
                      <a:gd name="connsiteY15" fmla="*/ 7411 h 10003"/>
                      <a:gd name="connsiteX16" fmla="*/ 3504 w 10000"/>
                      <a:gd name="connsiteY16" fmla="*/ 7535 h 10003"/>
                      <a:gd name="connsiteX17" fmla="*/ 3262 w 10000"/>
                      <a:gd name="connsiteY17" fmla="*/ 7707 h 10003"/>
                      <a:gd name="connsiteX18" fmla="*/ 5633 w 10000"/>
                      <a:gd name="connsiteY18" fmla="*/ 7707 h 10003"/>
                      <a:gd name="connsiteX19" fmla="*/ 5633 w 10000"/>
                      <a:gd name="connsiteY19" fmla="*/ 7707 h 10003"/>
                      <a:gd name="connsiteX20" fmla="*/ 4340 w 10000"/>
                      <a:gd name="connsiteY20" fmla="*/ 7707 h 10003"/>
                      <a:gd name="connsiteX21" fmla="*/ 4070 w 10000"/>
                      <a:gd name="connsiteY21" fmla="*/ 7535 h 10003"/>
                      <a:gd name="connsiteX22" fmla="*/ 4340 w 10000"/>
                      <a:gd name="connsiteY22" fmla="*/ 7411 h 10003"/>
                      <a:gd name="connsiteX23" fmla="*/ 5633 w 10000"/>
                      <a:gd name="connsiteY23" fmla="*/ 7411 h 10003"/>
                      <a:gd name="connsiteX24" fmla="*/ 5903 w 10000"/>
                      <a:gd name="connsiteY24" fmla="*/ 7535 h 10003"/>
                      <a:gd name="connsiteX25" fmla="*/ 5633 w 10000"/>
                      <a:gd name="connsiteY25" fmla="*/ 7707 h 10003"/>
                      <a:gd name="connsiteX26" fmla="*/ 8087 w 10000"/>
                      <a:gd name="connsiteY26" fmla="*/ 7707 h 10003"/>
                      <a:gd name="connsiteX27" fmla="*/ 8087 w 10000"/>
                      <a:gd name="connsiteY27" fmla="*/ 7707 h 10003"/>
                      <a:gd name="connsiteX28" fmla="*/ 6765 w 10000"/>
                      <a:gd name="connsiteY28" fmla="*/ 7707 h 10003"/>
                      <a:gd name="connsiteX29" fmla="*/ 6550 w 10000"/>
                      <a:gd name="connsiteY29" fmla="*/ 7535 h 10003"/>
                      <a:gd name="connsiteX30" fmla="*/ 6765 w 10000"/>
                      <a:gd name="connsiteY30" fmla="*/ 7411 h 10003"/>
                      <a:gd name="connsiteX31" fmla="*/ 8087 w 10000"/>
                      <a:gd name="connsiteY31" fmla="*/ 7411 h 10003"/>
                      <a:gd name="connsiteX32" fmla="*/ 8328 w 10000"/>
                      <a:gd name="connsiteY32" fmla="*/ 7535 h 10003"/>
                      <a:gd name="connsiteX33" fmla="*/ 8087 w 10000"/>
                      <a:gd name="connsiteY33" fmla="*/ 7707 h 10003"/>
                      <a:gd name="connsiteX34" fmla="*/ 9002 w 10000"/>
                      <a:gd name="connsiteY34" fmla="*/ 3214 h 10003"/>
                      <a:gd name="connsiteX35" fmla="*/ 9002 w 10000"/>
                      <a:gd name="connsiteY35" fmla="*/ 3214 h 10003"/>
                      <a:gd name="connsiteX36" fmla="*/ 998 w 10000"/>
                      <a:gd name="connsiteY36" fmla="*/ 3214 h 10003"/>
                      <a:gd name="connsiteX37" fmla="*/ 0 w 10000"/>
                      <a:gd name="connsiteY37" fmla="*/ 3775 h 10003"/>
                      <a:gd name="connsiteX38" fmla="*/ 0 w 10000"/>
                      <a:gd name="connsiteY38" fmla="*/ 5601 h 10003"/>
                      <a:gd name="connsiteX39" fmla="*/ 998 w 10000"/>
                      <a:gd name="connsiteY39" fmla="*/ 6163 h 10003"/>
                      <a:gd name="connsiteX40" fmla="*/ 9002 w 10000"/>
                      <a:gd name="connsiteY40" fmla="*/ 6163 h 10003"/>
                      <a:gd name="connsiteX41" fmla="*/ 10000 w 10000"/>
                      <a:gd name="connsiteY41" fmla="*/ 5601 h 10003"/>
                      <a:gd name="connsiteX42" fmla="*/ 10000 w 10000"/>
                      <a:gd name="connsiteY42" fmla="*/ 3775 h 10003"/>
                      <a:gd name="connsiteX43" fmla="*/ 9002 w 10000"/>
                      <a:gd name="connsiteY43" fmla="*/ 3214 h 10003"/>
                      <a:gd name="connsiteX44" fmla="*/ 5633 w 10000"/>
                      <a:gd name="connsiteY44" fmla="*/ 4977 h 10003"/>
                      <a:gd name="connsiteX45" fmla="*/ 5633 w 10000"/>
                      <a:gd name="connsiteY45" fmla="*/ 4977 h 10003"/>
                      <a:gd name="connsiteX46" fmla="*/ 4367 w 10000"/>
                      <a:gd name="connsiteY46" fmla="*/ 4977 h 10003"/>
                      <a:gd name="connsiteX47" fmla="*/ 4124 w 10000"/>
                      <a:gd name="connsiteY47" fmla="*/ 4837 h 10003"/>
                      <a:gd name="connsiteX48" fmla="*/ 4367 w 10000"/>
                      <a:gd name="connsiteY48" fmla="*/ 4680 h 10003"/>
                      <a:gd name="connsiteX49" fmla="*/ 5633 w 10000"/>
                      <a:gd name="connsiteY49" fmla="*/ 4680 h 10003"/>
                      <a:gd name="connsiteX50" fmla="*/ 5903 w 10000"/>
                      <a:gd name="connsiteY50" fmla="*/ 4837 h 10003"/>
                      <a:gd name="connsiteX51" fmla="*/ 5633 w 10000"/>
                      <a:gd name="connsiteY51" fmla="*/ 4977 h 10003"/>
                      <a:gd name="connsiteX52" fmla="*/ 8087 w 10000"/>
                      <a:gd name="connsiteY52" fmla="*/ 4977 h 10003"/>
                      <a:gd name="connsiteX53" fmla="*/ 8087 w 10000"/>
                      <a:gd name="connsiteY53" fmla="*/ 4977 h 10003"/>
                      <a:gd name="connsiteX54" fmla="*/ 6792 w 10000"/>
                      <a:gd name="connsiteY54" fmla="*/ 4977 h 10003"/>
                      <a:gd name="connsiteX55" fmla="*/ 6550 w 10000"/>
                      <a:gd name="connsiteY55" fmla="*/ 4837 h 10003"/>
                      <a:gd name="connsiteX56" fmla="*/ 6792 w 10000"/>
                      <a:gd name="connsiteY56" fmla="*/ 4680 h 10003"/>
                      <a:gd name="connsiteX57" fmla="*/ 8087 w 10000"/>
                      <a:gd name="connsiteY57" fmla="*/ 4680 h 10003"/>
                      <a:gd name="connsiteX58" fmla="*/ 8328 w 10000"/>
                      <a:gd name="connsiteY58" fmla="*/ 4837 h 10003"/>
                      <a:gd name="connsiteX59" fmla="*/ 8087 w 10000"/>
                      <a:gd name="connsiteY59" fmla="*/ 4977 h 10003"/>
                      <a:gd name="connsiteX60" fmla="*/ 9002 w 10000"/>
                      <a:gd name="connsiteY60" fmla="*/ 0 h 10003"/>
                      <a:gd name="connsiteX61" fmla="*/ 9002 w 10000"/>
                      <a:gd name="connsiteY61" fmla="*/ 0 h 10003"/>
                      <a:gd name="connsiteX62" fmla="*/ 998 w 10000"/>
                      <a:gd name="connsiteY62" fmla="*/ 0 h 10003"/>
                      <a:gd name="connsiteX63" fmla="*/ 0 w 10000"/>
                      <a:gd name="connsiteY63" fmla="*/ 577 h 10003"/>
                      <a:gd name="connsiteX64" fmla="*/ 0 w 10000"/>
                      <a:gd name="connsiteY64" fmla="*/ 2387 h 10003"/>
                      <a:gd name="connsiteX65" fmla="*/ 998 w 10000"/>
                      <a:gd name="connsiteY65" fmla="*/ 2965 h 10003"/>
                      <a:gd name="connsiteX66" fmla="*/ 9002 w 10000"/>
                      <a:gd name="connsiteY66" fmla="*/ 2965 h 10003"/>
                      <a:gd name="connsiteX67" fmla="*/ 10000 w 10000"/>
                      <a:gd name="connsiteY67" fmla="*/ 2387 h 10003"/>
                      <a:gd name="connsiteX68" fmla="*/ 10000 w 10000"/>
                      <a:gd name="connsiteY68" fmla="*/ 577 h 10003"/>
                      <a:gd name="connsiteX69" fmla="*/ 9002 w 10000"/>
                      <a:gd name="connsiteY69" fmla="*/ 0 h 10003"/>
                      <a:gd name="connsiteX70" fmla="*/ 8087 w 10000"/>
                      <a:gd name="connsiteY70" fmla="*/ 2231 h 10003"/>
                      <a:gd name="connsiteX71" fmla="*/ 8087 w 10000"/>
                      <a:gd name="connsiteY71" fmla="*/ 2231 h 10003"/>
                      <a:gd name="connsiteX72" fmla="*/ 6792 w 10000"/>
                      <a:gd name="connsiteY72" fmla="*/ 2231 h 10003"/>
                      <a:gd name="connsiteX73" fmla="*/ 6550 w 10000"/>
                      <a:gd name="connsiteY73" fmla="*/ 2059 h 10003"/>
                      <a:gd name="connsiteX74" fmla="*/ 6792 w 10000"/>
                      <a:gd name="connsiteY74" fmla="*/ 1919 h 10003"/>
                      <a:gd name="connsiteX75" fmla="*/ 8087 w 10000"/>
                      <a:gd name="connsiteY75" fmla="*/ 1919 h 10003"/>
                      <a:gd name="connsiteX76" fmla="*/ 8328 w 10000"/>
                      <a:gd name="connsiteY76" fmla="*/ 2059 h 10003"/>
                      <a:gd name="connsiteX77" fmla="*/ 8087 w 10000"/>
                      <a:gd name="connsiteY77" fmla="*/ 2231 h 10003"/>
                      <a:gd name="connsiteX78" fmla="*/ 8328 w 10000"/>
                      <a:gd name="connsiteY78" fmla="*/ 9845 h 10003"/>
                      <a:gd name="connsiteX79" fmla="*/ 8328 w 10000"/>
                      <a:gd name="connsiteY79" fmla="*/ 9845 h 10003"/>
                      <a:gd name="connsiteX80" fmla="*/ 8087 w 10000"/>
                      <a:gd name="connsiteY80" fmla="*/ 10000 h 10003"/>
                      <a:gd name="connsiteX81" fmla="*/ 8087 w 10000"/>
                      <a:gd name="connsiteY81" fmla="*/ 9704 h 10003"/>
                      <a:gd name="connsiteX82" fmla="*/ 8328 w 10000"/>
                      <a:gd name="connsiteY82" fmla="*/ 9845 h 10003"/>
                      <a:gd name="connsiteX0" fmla="*/ 9002 w 10000"/>
                      <a:gd name="connsiteY0" fmla="*/ 6459 h 10002"/>
                      <a:gd name="connsiteX1" fmla="*/ 9002 w 10000"/>
                      <a:gd name="connsiteY1" fmla="*/ 6459 h 10002"/>
                      <a:gd name="connsiteX2" fmla="*/ 998 w 10000"/>
                      <a:gd name="connsiteY2" fmla="*/ 6459 h 10002"/>
                      <a:gd name="connsiteX3" fmla="*/ 0 w 10000"/>
                      <a:gd name="connsiteY3" fmla="*/ 7036 h 10002"/>
                      <a:gd name="connsiteX4" fmla="*/ 0 w 10000"/>
                      <a:gd name="connsiteY4" fmla="*/ 8846 h 10002"/>
                      <a:gd name="connsiteX5" fmla="*/ 998 w 10000"/>
                      <a:gd name="connsiteY5" fmla="*/ 9423 h 10002"/>
                      <a:gd name="connsiteX6" fmla="*/ 9002 w 10000"/>
                      <a:gd name="connsiteY6" fmla="*/ 9423 h 10002"/>
                      <a:gd name="connsiteX7" fmla="*/ 10000 w 10000"/>
                      <a:gd name="connsiteY7" fmla="*/ 8846 h 10002"/>
                      <a:gd name="connsiteX8" fmla="*/ 10000 w 10000"/>
                      <a:gd name="connsiteY8" fmla="*/ 7036 h 10002"/>
                      <a:gd name="connsiteX9" fmla="*/ 9002 w 10000"/>
                      <a:gd name="connsiteY9" fmla="*/ 6459 h 10002"/>
                      <a:gd name="connsiteX10" fmla="*/ 3262 w 10000"/>
                      <a:gd name="connsiteY10" fmla="*/ 7707 h 10002"/>
                      <a:gd name="connsiteX11" fmla="*/ 3262 w 10000"/>
                      <a:gd name="connsiteY11" fmla="*/ 7707 h 10002"/>
                      <a:gd name="connsiteX12" fmla="*/ 1940 w 10000"/>
                      <a:gd name="connsiteY12" fmla="*/ 7707 h 10002"/>
                      <a:gd name="connsiteX13" fmla="*/ 1725 w 10000"/>
                      <a:gd name="connsiteY13" fmla="*/ 7535 h 10002"/>
                      <a:gd name="connsiteX14" fmla="*/ 1940 w 10000"/>
                      <a:gd name="connsiteY14" fmla="*/ 7411 h 10002"/>
                      <a:gd name="connsiteX15" fmla="*/ 3262 w 10000"/>
                      <a:gd name="connsiteY15" fmla="*/ 7411 h 10002"/>
                      <a:gd name="connsiteX16" fmla="*/ 3504 w 10000"/>
                      <a:gd name="connsiteY16" fmla="*/ 7535 h 10002"/>
                      <a:gd name="connsiteX17" fmla="*/ 3262 w 10000"/>
                      <a:gd name="connsiteY17" fmla="*/ 7707 h 10002"/>
                      <a:gd name="connsiteX18" fmla="*/ 5633 w 10000"/>
                      <a:gd name="connsiteY18" fmla="*/ 7707 h 10002"/>
                      <a:gd name="connsiteX19" fmla="*/ 5633 w 10000"/>
                      <a:gd name="connsiteY19" fmla="*/ 7707 h 10002"/>
                      <a:gd name="connsiteX20" fmla="*/ 4340 w 10000"/>
                      <a:gd name="connsiteY20" fmla="*/ 7707 h 10002"/>
                      <a:gd name="connsiteX21" fmla="*/ 4070 w 10000"/>
                      <a:gd name="connsiteY21" fmla="*/ 7535 h 10002"/>
                      <a:gd name="connsiteX22" fmla="*/ 4340 w 10000"/>
                      <a:gd name="connsiteY22" fmla="*/ 7411 h 10002"/>
                      <a:gd name="connsiteX23" fmla="*/ 5633 w 10000"/>
                      <a:gd name="connsiteY23" fmla="*/ 7411 h 10002"/>
                      <a:gd name="connsiteX24" fmla="*/ 5903 w 10000"/>
                      <a:gd name="connsiteY24" fmla="*/ 7535 h 10002"/>
                      <a:gd name="connsiteX25" fmla="*/ 5633 w 10000"/>
                      <a:gd name="connsiteY25" fmla="*/ 7707 h 10002"/>
                      <a:gd name="connsiteX26" fmla="*/ 8087 w 10000"/>
                      <a:gd name="connsiteY26" fmla="*/ 7707 h 10002"/>
                      <a:gd name="connsiteX27" fmla="*/ 8087 w 10000"/>
                      <a:gd name="connsiteY27" fmla="*/ 7707 h 10002"/>
                      <a:gd name="connsiteX28" fmla="*/ 6765 w 10000"/>
                      <a:gd name="connsiteY28" fmla="*/ 7707 h 10002"/>
                      <a:gd name="connsiteX29" fmla="*/ 6550 w 10000"/>
                      <a:gd name="connsiteY29" fmla="*/ 7535 h 10002"/>
                      <a:gd name="connsiteX30" fmla="*/ 6765 w 10000"/>
                      <a:gd name="connsiteY30" fmla="*/ 7411 h 10002"/>
                      <a:gd name="connsiteX31" fmla="*/ 8087 w 10000"/>
                      <a:gd name="connsiteY31" fmla="*/ 7411 h 10002"/>
                      <a:gd name="connsiteX32" fmla="*/ 8328 w 10000"/>
                      <a:gd name="connsiteY32" fmla="*/ 7535 h 10002"/>
                      <a:gd name="connsiteX33" fmla="*/ 8087 w 10000"/>
                      <a:gd name="connsiteY33" fmla="*/ 7707 h 10002"/>
                      <a:gd name="connsiteX34" fmla="*/ 9002 w 10000"/>
                      <a:gd name="connsiteY34" fmla="*/ 3214 h 10002"/>
                      <a:gd name="connsiteX35" fmla="*/ 9002 w 10000"/>
                      <a:gd name="connsiteY35" fmla="*/ 3214 h 10002"/>
                      <a:gd name="connsiteX36" fmla="*/ 998 w 10000"/>
                      <a:gd name="connsiteY36" fmla="*/ 3214 h 10002"/>
                      <a:gd name="connsiteX37" fmla="*/ 0 w 10000"/>
                      <a:gd name="connsiteY37" fmla="*/ 3775 h 10002"/>
                      <a:gd name="connsiteX38" fmla="*/ 0 w 10000"/>
                      <a:gd name="connsiteY38" fmla="*/ 5601 h 10002"/>
                      <a:gd name="connsiteX39" fmla="*/ 998 w 10000"/>
                      <a:gd name="connsiteY39" fmla="*/ 6163 h 10002"/>
                      <a:gd name="connsiteX40" fmla="*/ 9002 w 10000"/>
                      <a:gd name="connsiteY40" fmla="*/ 6163 h 10002"/>
                      <a:gd name="connsiteX41" fmla="*/ 10000 w 10000"/>
                      <a:gd name="connsiteY41" fmla="*/ 5601 h 10002"/>
                      <a:gd name="connsiteX42" fmla="*/ 10000 w 10000"/>
                      <a:gd name="connsiteY42" fmla="*/ 3775 h 10002"/>
                      <a:gd name="connsiteX43" fmla="*/ 9002 w 10000"/>
                      <a:gd name="connsiteY43" fmla="*/ 3214 h 10002"/>
                      <a:gd name="connsiteX44" fmla="*/ 5633 w 10000"/>
                      <a:gd name="connsiteY44" fmla="*/ 4977 h 10002"/>
                      <a:gd name="connsiteX45" fmla="*/ 5633 w 10000"/>
                      <a:gd name="connsiteY45" fmla="*/ 4977 h 10002"/>
                      <a:gd name="connsiteX46" fmla="*/ 4367 w 10000"/>
                      <a:gd name="connsiteY46" fmla="*/ 4977 h 10002"/>
                      <a:gd name="connsiteX47" fmla="*/ 4124 w 10000"/>
                      <a:gd name="connsiteY47" fmla="*/ 4837 h 10002"/>
                      <a:gd name="connsiteX48" fmla="*/ 4367 w 10000"/>
                      <a:gd name="connsiteY48" fmla="*/ 4680 h 10002"/>
                      <a:gd name="connsiteX49" fmla="*/ 5633 w 10000"/>
                      <a:gd name="connsiteY49" fmla="*/ 4680 h 10002"/>
                      <a:gd name="connsiteX50" fmla="*/ 5903 w 10000"/>
                      <a:gd name="connsiteY50" fmla="*/ 4837 h 10002"/>
                      <a:gd name="connsiteX51" fmla="*/ 5633 w 10000"/>
                      <a:gd name="connsiteY51" fmla="*/ 4977 h 10002"/>
                      <a:gd name="connsiteX52" fmla="*/ 8087 w 10000"/>
                      <a:gd name="connsiteY52" fmla="*/ 4977 h 10002"/>
                      <a:gd name="connsiteX53" fmla="*/ 8087 w 10000"/>
                      <a:gd name="connsiteY53" fmla="*/ 4977 h 10002"/>
                      <a:gd name="connsiteX54" fmla="*/ 6792 w 10000"/>
                      <a:gd name="connsiteY54" fmla="*/ 4977 h 10002"/>
                      <a:gd name="connsiteX55" fmla="*/ 6550 w 10000"/>
                      <a:gd name="connsiteY55" fmla="*/ 4837 h 10002"/>
                      <a:gd name="connsiteX56" fmla="*/ 6792 w 10000"/>
                      <a:gd name="connsiteY56" fmla="*/ 4680 h 10002"/>
                      <a:gd name="connsiteX57" fmla="*/ 8087 w 10000"/>
                      <a:gd name="connsiteY57" fmla="*/ 4680 h 10002"/>
                      <a:gd name="connsiteX58" fmla="*/ 8328 w 10000"/>
                      <a:gd name="connsiteY58" fmla="*/ 4837 h 10002"/>
                      <a:gd name="connsiteX59" fmla="*/ 8087 w 10000"/>
                      <a:gd name="connsiteY59" fmla="*/ 4977 h 10002"/>
                      <a:gd name="connsiteX60" fmla="*/ 9002 w 10000"/>
                      <a:gd name="connsiteY60" fmla="*/ 0 h 10002"/>
                      <a:gd name="connsiteX61" fmla="*/ 9002 w 10000"/>
                      <a:gd name="connsiteY61" fmla="*/ 0 h 10002"/>
                      <a:gd name="connsiteX62" fmla="*/ 998 w 10000"/>
                      <a:gd name="connsiteY62" fmla="*/ 0 h 10002"/>
                      <a:gd name="connsiteX63" fmla="*/ 0 w 10000"/>
                      <a:gd name="connsiteY63" fmla="*/ 577 h 10002"/>
                      <a:gd name="connsiteX64" fmla="*/ 0 w 10000"/>
                      <a:gd name="connsiteY64" fmla="*/ 2387 h 10002"/>
                      <a:gd name="connsiteX65" fmla="*/ 998 w 10000"/>
                      <a:gd name="connsiteY65" fmla="*/ 2965 h 10002"/>
                      <a:gd name="connsiteX66" fmla="*/ 9002 w 10000"/>
                      <a:gd name="connsiteY66" fmla="*/ 2965 h 10002"/>
                      <a:gd name="connsiteX67" fmla="*/ 10000 w 10000"/>
                      <a:gd name="connsiteY67" fmla="*/ 2387 h 10002"/>
                      <a:gd name="connsiteX68" fmla="*/ 10000 w 10000"/>
                      <a:gd name="connsiteY68" fmla="*/ 577 h 10002"/>
                      <a:gd name="connsiteX69" fmla="*/ 9002 w 10000"/>
                      <a:gd name="connsiteY69" fmla="*/ 0 h 10002"/>
                      <a:gd name="connsiteX70" fmla="*/ 8087 w 10000"/>
                      <a:gd name="connsiteY70" fmla="*/ 2231 h 10002"/>
                      <a:gd name="connsiteX71" fmla="*/ 8087 w 10000"/>
                      <a:gd name="connsiteY71" fmla="*/ 2231 h 10002"/>
                      <a:gd name="connsiteX72" fmla="*/ 6792 w 10000"/>
                      <a:gd name="connsiteY72" fmla="*/ 2231 h 10002"/>
                      <a:gd name="connsiteX73" fmla="*/ 6550 w 10000"/>
                      <a:gd name="connsiteY73" fmla="*/ 2059 h 10002"/>
                      <a:gd name="connsiteX74" fmla="*/ 6792 w 10000"/>
                      <a:gd name="connsiteY74" fmla="*/ 1919 h 10002"/>
                      <a:gd name="connsiteX75" fmla="*/ 8087 w 10000"/>
                      <a:gd name="connsiteY75" fmla="*/ 1919 h 10002"/>
                      <a:gd name="connsiteX76" fmla="*/ 8328 w 10000"/>
                      <a:gd name="connsiteY76" fmla="*/ 2059 h 10002"/>
                      <a:gd name="connsiteX77" fmla="*/ 8087 w 10000"/>
                      <a:gd name="connsiteY77" fmla="*/ 2231 h 10002"/>
                      <a:gd name="connsiteX78" fmla="*/ 8087 w 10000"/>
                      <a:gd name="connsiteY78" fmla="*/ 9704 h 10002"/>
                      <a:gd name="connsiteX79" fmla="*/ 8328 w 10000"/>
                      <a:gd name="connsiteY79" fmla="*/ 9845 h 10002"/>
                      <a:gd name="connsiteX80" fmla="*/ 8087 w 10000"/>
                      <a:gd name="connsiteY80" fmla="*/ 10000 h 10002"/>
                      <a:gd name="connsiteX81" fmla="*/ 8087 w 10000"/>
                      <a:gd name="connsiteY81" fmla="*/ 9704 h 10002"/>
                      <a:gd name="connsiteX0" fmla="*/ 9002 w 10000"/>
                      <a:gd name="connsiteY0" fmla="*/ 6459 h 9845"/>
                      <a:gd name="connsiteX1" fmla="*/ 9002 w 10000"/>
                      <a:gd name="connsiteY1" fmla="*/ 6459 h 9845"/>
                      <a:gd name="connsiteX2" fmla="*/ 998 w 10000"/>
                      <a:gd name="connsiteY2" fmla="*/ 6459 h 9845"/>
                      <a:gd name="connsiteX3" fmla="*/ 0 w 10000"/>
                      <a:gd name="connsiteY3" fmla="*/ 7036 h 9845"/>
                      <a:gd name="connsiteX4" fmla="*/ 0 w 10000"/>
                      <a:gd name="connsiteY4" fmla="*/ 8846 h 9845"/>
                      <a:gd name="connsiteX5" fmla="*/ 998 w 10000"/>
                      <a:gd name="connsiteY5" fmla="*/ 9423 h 9845"/>
                      <a:gd name="connsiteX6" fmla="*/ 9002 w 10000"/>
                      <a:gd name="connsiteY6" fmla="*/ 9423 h 9845"/>
                      <a:gd name="connsiteX7" fmla="*/ 10000 w 10000"/>
                      <a:gd name="connsiteY7" fmla="*/ 8846 h 9845"/>
                      <a:gd name="connsiteX8" fmla="*/ 10000 w 10000"/>
                      <a:gd name="connsiteY8" fmla="*/ 7036 h 9845"/>
                      <a:gd name="connsiteX9" fmla="*/ 9002 w 10000"/>
                      <a:gd name="connsiteY9" fmla="*/ 6459 h 9845"/>
                      <a:gd name="connsiteX10" fmla="*/ 3262 w 10000"/>
                      <a:gd name="connsiteY10" fmla="*/ 7707 h 9845"/>
                      <a:gd name="connsiteX11" fmla="*/ 3262 w 10000"/>
                      <a:gd name="connsiteY11" fmla="*/ 7707 h 9845"/>
                      <a:gd name="connsiteX12" fmla="*/ 1940 w 10000"/>
                      <a:gd name="connsiteY12" fmla="*/ 7707 h 9845"/>
                      <a:gd name="connsiteX13" fmla="*/ 1725 w 10000"/>
                      <a:gd name="connsiteY13" fmla="*/ 7535 h 9845"/>
                      <a:gd name="connsiteX14" fmla="*/ 1940 w 10000"/>
                      <a:gd name="connsiteY14" fmla="*/ 7411 h 9845"/>
                      <a:gd name="connsiteX15" fmla="*/ 3262 w 10000"/>
                      <a:gd name="connsiteY15" fmla="*/ 7411 h 9845"/>
                      <a:gd name="connsiteX16" fmla="*/ 3504 w 10000"/>
                      <a:gd name="connsiteY16" fmla="*/ 7535 h 9845"/>
                      <a:gd name="connsiteX17" fmla="*/ 3262 w 10000"/>
                      <a:gd name="connsiteY17" fmla="*/ 7707 h 9845"/>
                      <a:gd name="connsiteX18" fmla="*/ 5633 w 10000"/>
                      <a:gd name="connsiteY18" fmla="*/ 7707 h 9845"/>
                      <a:gd name="connsiteX19" fmla="*/ 5633 w 10000"/>
                      <a:gd name="connsiteY19" fmla="*/ 7707 h 9845"/>
                      <a:gd name="connsiteX20" fmla="*/ 4340 w 10000"/>
                      <a:gd name="connsiteY20" fmla="*/ 7707 h 9845"/>
                      <a:gd name="connsiteX21" fmla="*/ 4070 w 10000"/>
                      <a:gd name="connsiteY21" fmla="*/ 7535 h 9845"/>
                      <a:gd name="connsiteX22" fmla="*/ 4340 w 10000"/>
                      <a:gd name="connsiteY22" fmla="*/ 7411 h 9845"/>
                      <a:gd name="connsiteX23" fmla="*/ 5633 w 10000"/>
                      <a:gd name="connsiteY23" fmla="*/ 7411 h 9845"/>
                      <a:gd name="connsiteX24" fmla="*/ 5903 w 10000"/>
                      <a:gd name="connsiteY24" fmla="*/ 7535 h 9845"/>
                      <a:gd name="connsiteX25" fmla="*/ 5633 w 10000"/>
                      <a:gd name="connsiteY25" fmla="*/ 7707 h 9845"/>
                      <a:gd name="connsiteX26" fmla="*/ 8087 w 10000"/>
                      <a:gd name="connsiteY26" fmla="*/ 7707 h 9845"/>
                      <a:gd name="connsiteX27" fmla="*/ 8087 w 10000"/>
                      <a:gd name="connsiteY27" fmla="*/ 7707 h 9845"/>
                      <a:gd name="connsiteX28" fmla="*/ 6765 w 10000"/>
                      <a:gd name="connsiteY28" fmla="*/ 7707 h 9845"/>
                      <a:gd name="connsiteX29" fmla="*/ 6550 w 10000"/>
                      <a:gd name="connsiteY29" fmla="*/ 7535 h 9845"/>
                      <a:gd name="connsiteX30" fmla="*/ 6765 w 10000"/>
                      <a:gd name="connsiteY30" fmla="*/ 7411 h 9845"/>
                      <a:gd name="connsiteX31" fmla="*/ 8087 w 10000"/>
                      <a:gd name="connsiteY31" fmla="*/ 7411 h 9845"/>
                      <a:gd name="connsiteX32" fmla="*/ 8328 w 10000"/>
                      <a:gd name="connsiteY32" fmla="*/ 7535 h 9845"/>
                      <a:gd name="connsiteX33" fmla="*/ 8087 w 10000"/>
                      <a:gd name="connsiteY33" fmla="*/ 7707 h 9845"/>
                      <a:gd name="connsiteX34" fmla="*/ 9002 w 10000"/>
                      <a:gd name="connsiteY34" fmla="*/ 3214 h 9845"/>
                      <a:gd name="connsiteX35" fmla="*/ 9002 w 10000"/>
                      <a:gd name="connsiteY35" fmla="*/ 3214 h 9845"/>
                      <a:gd name="connsiteX36" fmla="*/ 998 w 10000"/>
                      <a:gd name="connsiteY36" fmla="*/ 3214 h 9845"/>
                      <a:gd name="connsiteX37" fmla="*/ 0 w 10000"/>
                      <a:gd name="connsiteY37" fmla="*/ 3775 h 9845"/>
                      <a:gd name="connsiteX38" fmla="*/ 0 w 10000"/>
                      <a:gd name="connsiteY38" fmla="*/ 5601 h 9845"/>
                      <a:gd name="connsiteX39" fmla="*/ 998 w 10000"/>
                      <a:gd name="connsiteY39" fmla="*/ 6163 h 9845"/>
                      <a:gd name="connsiteX40" fmla="*/ 9002 w 10000"/>
                      <a:gd name="connsiteY40" fmla="*/ 6163 h 9845"/>
                      <a:gd name="connsiteX41" fmla="*/ 10000 w 10000"/>
                      <a:gd name="connsiteY41" fmla="*/ 5601 h 9845"/>
                      <a:gd name="connsiteX42" fmla="*/ 10000 w 10000"/>
                      <a:gd name="connsiteY42" fmla="*/ 3775 h 9845"/>
                      <a:gd name="connsiteX43" fmla="*/ 9002 w 10000"/>
                      <a:gd name="connsiteY43" fmla="*/ 3214 h 9845"/>
                      <a:gd name="connsiteX44" fmla="*/ 5633 w 10000"/>
                      <a:gd name="connsiteY44" fmla="*/ 4977 h 9845"/>
                      <a:gd name="connsiteX45" fmla="*/ 5633 w 10000"/>
                      <a:gd name="connsiteY45" fmla="*/ 4977 h 9845"/>
                      <a:gd name="connsiteX46" fmla="*/ 4367 w 10000"/>
                      <a:gd name="connsiteY46" fmla="*/ 4977 h 9845"/>
                      <a:gd name="connsiteX47" fmla="*/ 4124 w 10000"/>
                      <a:gd name="connsiteY47" fmla="*/ 4837 h 9845"/>
                      <a:gd name="connsiteX48" fmla="*/ 4367 w 10000"/>
                      <a:gd name="connsiteY48" fmla="*/ 4680 h 9845"/>
                      <a:gd name="connsiteX49" fmla="*/ 5633 w 10000"/>
                      <a:gd name="connsiteY49" fmla="*/ 4680 h 9845"/>
                      <a:gd name="connsiteX50" fmla="*/ 5903 w 10000"/>
                      <a:gd name="connsiteY50" fmla="*/ 4837 h 9845"/>
                      <a:gd name="connsiteX51" fmla="*/ 5633 w 10000"/>
                      <a:gd name="connsiteY51" fmla="*/ 4977 h 9845"/>
                      <a:gd name="connsiteX52" fmla="*/ 8087 w 10000"/>
                      <a:gd name="connsiteY52" fmla="*/ 4977 h 9845"/>
                      <a:gd name="connsiteX53" fmla="*/ 8087 w 10000"/>
                      <a:gd name="connsiteY53" fmla="*/ 4977 h 9845"/>
                      <a:gd name="connsiteX54" fmla="*/ 6792 w 10000"/>
                      <a:gd name="connsiteY54" fmla="*/ 4977 h 9845"/>
                      <a:gd name="connsiteX55" fmla="*/ 6550 w 10000"/>
                      <a:gd name="connsiteY55" fmla="*/ 4837 h 9845"/>
                      <a:gd name="connsiteX56" fmla="*/ 6792 w 10000"/>
                      <a:gd name="connsiteY56" fmla="*/ 4680 h 9845"/>
                      <a:gd name="connsiteX57" fmla="*/ 8087 w 10000"/>
                      <a:gd name="connsiteY57" fmla="*/ 4680 h 9845"/>
                      <a:gd name="connsiteX58" fmla="*/ 8328 w 10000"/>
                      <a:gd name="connsiteY58" fmla="*/ 4837 h 9845"/>
                      <a:gd name="connsiteX59" fmla="*/ 8087 w 10000"/>
                      <a:gd name="connsiteY59" fmla="*/ 4977 h 9845"/>
                      <a:gd name="connsiteX60" fmla="*/ 9002 w 10000"/>
                      <a:gd name="connsiteY60" fmla="*/ 0 h 9845"/>
                      <a:gd name="connsiteX61" fmla="*/ 9002 w 10000"/>
                      <a:gd name="connsiteY61" fmla="*/ 0 h 9845"/>
                      <a:gd name="connsiteX62" fmla="*/ 998 w 10000"/>
                      <a:gd name="connsiteY62" fmla="*/ 0 h 9845"/>
                      <a:gd name="connsiteX63" fmla="*/ 0 w 10000"/>
                      <a:gd name="connsiteY63" fmla="*/ 577 h 9845"/>
                      <a:gd name="connsiteX64" fmla="*/ 0 w 10000"/>
                      <a:gd name="connsiteY64" fmla="*/ 2387 h 9845"/>
                      <a:gd name="connsiteX65" fmla="*/ 998 w 10000"/>
                      <a:gd name="connsiteY65" fmla="*/ 2965 h 9845"/>
                      <a:gd name="connsiteX66" fmla="*/ 9002 w 10000"/>
                      <a:gd name="connsiteY66" fmla="*/ 2965 h 9845"/>
                      <a:gd name="connsiteX67" fmla="*/ 10000 w 10000"/>
                      <a:gd name="connsiteY67" fmla="*/ 2387 h 9845"/>
                      <a:gd name="connsiteX68" fmla="*/ 10000 w 10000"/>
                      <a:gd name="connsiteY68" fmla="*/ 577 h 9845"/>
                      <a:gd name="connsiteX69" fmla="*/ 9002 w 10000"/>
                      <a:gd name="connsiteY69" fmla="*/ 0 h 9845"/>
                      <a:gd name="connsiteX70" fmla="*/ 8087 w 10000"/>
                      <a:gd name="connsiteY70" fmla="*/ 2231 h 9845"/>
                      <a:gd name="connsiteX71" fmla="*/ 8087 w 10000"/>
                      <a:gd name="connsiteY71" fmla="*/ 2231 h 9845"/>
                      <a:gd name="connsiteX72" fmla="*/ 6792 w 10000"/>
                      <a:gd name="connsiteY72" fmla="*/ 2231 h 9845"/>
                      <a:gd name="connsiteX73" fmla="*/ 6550 w 10000"/>
                      <a:gd name="connsiteY73" fmla="*/ 2059 h 9845"/>
                      <a:gd name="connsiteX74" fmla="*/ 6792 w 10000"/>
                      <a:gd name="connsiteY74" fmla="*/ 1919 h 9845"/>
                      <a:gd name="connsiteX75" fmla="*/ 8087 w 10000"/>
                      <a:gd name="connsiteY75" fmla="*/ 1919 h 9845"/>
                      <a:gd name="connsiteX76" fmla="*/ 8328 w 10000"/>
                      <a:gd name="connsiteY76" fmla="*/ 2059 h 9845"/>
                      <a:gd name="connsiteX77" fmla="*/ 8087 w 10000"/>
                      <a:gd name="connsiteY77" fmla="*/ 2231 h 9845"/>
                      <a:gd name="connsiteX78" fmla="*/ 8087 w 10000"/>
                      <a:gd name="connsiteY78" fmla="*/ 9704 h 9845"/>
                      <a:gd name="connsiteX79" fmla="*/ 8328 w 10000"/>
                      <a:gd name="connsiteY79" fmla="*/ 9845 h 9845"/>
                      <a:gd name="connsiteX80" fmla="*/ 8087 w 10000"/>
                      <a:gd name="connsiteY80" fmla="*/ 9704 h 9845"/>
                      <a:gd name="connsiteX0" fmla="*/ 9002 w 10000"/>
                      <a:gd name="connsiteY0" fmla="*/ 6561 h 9571"/>
                      <a:gd name="connsiteX1" fmla="*/ 9002 w 10000"/>
                      <a:gd name="connsiteY1" fmla="*/ 6561 h 9571"/>
                      <a:gd name="connsiteX2" fmla="*/ 998 w 10000"/>
                      <a:gd name="connsiteY2" fmla="*/ 6561 h 9571"/>
                      <a:gd name="connsiteX3" fmla="*/ 0 w 10000"/>
                      <a:gd name="connsiteY3" fmla="*/ 7147 h 9571"/>
                      <a:gd name="connsiteX4" fmla="*/ 0 w 10000"/>
                      <a:gd name="connsiteY4" fmla="*/ 8985 h 9571"/>
                      <a:gd name="connsiteX5" fmla="*/ 998 w 10000"/>
                      <a:gd name="connsiteY5" fmla="*/ 9571 h 9571"/>
                      <a:gd name="connsiteX6" fmla="*/ 9002 w 10000"/>
                      <a:gd name="connsiteY6" fmla="*/ 9571 h 9571"/>
                      <a:gd name="connsiteX7" fmla="*/ 10000 w 10000"/>
                      <a:gd name="connsiteY7" fmla="*/ 8985 h 9571"/>
                      <a:gd name="connsiteX8" fmla="*/ 10000 w 10000"/>
                      <a:gd name="connsiteY8" fmla="*/ 7147 h 9571"/>
                      <a:gd name="connsiteX9" fmla="*/ 9002 w 10000"/>
                      <a:gd name="connsiteY9" fmla="*/ 6561 h 9571"/>
                      <a:gd name="connsiteX10" fmla="*/ 3262 w 10000"/>
                      <a:gd name="connsiteY10" fmla="*/ 7828 h 9571"/>
                      <a:gd name="connsiteX11" fmla="*/ 3262 w 10000"/>
                      <a:gd name="connsiteY11" fmla="*/ 7828 h 9571"/>
                      <a:gd name="connsiteX12" fmla="*/ 1940 w 10000"/>
                      <a:gd name="connsiteY12" fmla="*/ 7828 h 9571"/>
                      <a:gd name="connsiteX13" fmla="*/ 1725 w 10000"/>
                      <a:gd name="connsiteY13" fmla="*/ 7654 h 9571"/>
                      <a:gd name="connsiteX14" fmla="*/ 1940 w 10000"/>
                      <a:gd name="connsiteY14" fmla="*/ 7528 h 9571"/>
                      <a:gd name="connsiteX15" fmla="*/ 3262 w 10000"/>
                      <a:gd name="connsiteY15" fmla="*/ 7528 h 9571"/>
                      <a:gd name="connsiteX16" fmla="*/ 3504 w 10000"/>
                      <a:gd name="connsiteY16" fmla="*/ 7654 h 9571"/>
                      <a:gd name="connsiteX17" fmla="*/ 3262 w 10000"/>
                      <a:gd name="connsiteY17" fmla="*/ 7828 h 9571"/>
                      <a:gd name="connsiteX18" fmla="*/ 5633 w 10000"/>
                      <a:gd name="connsiteY18" fmla="*/ 7828 h 9571"/>
                      <a:gd name="connsiteX19" fmla="*/ 5633 w 10000"/>
                      <a:gd name="connsiteY19" fmla="*/ 7828 h 9571"/>
                      <a:gd name="connsiteX20" fmla="*/ 4340 w 10000"/>
                      <a:gd name="connsiteY20" fmla="*/ 7828 h 9571"/>
                      <a:gd name="connsiteX21" fmla="*/ 4070 w 10000"/>
                      <a:gd name="connsiteY21" fmla="*/ 7654 h 9571"/>
                      <a:gd name="connsiteX22" fmla="*/ 4340 w 10000"/>
                      <a:gd name="connsiteY22" fmla="*/ 7528 h 9571"/>
                      <a:gd name="connsiteX23" fmla="*/ 5633 w 10000"/>
                      <a:gd name="connsiteY23" fmla="*/ 7528 h 9571"/>
                      <a:gd name="connsiteX24" fmla="*/ 5903 w 10000"/>
                      <a:gd name="connsiteY24" fmla="*/ 7654 h 9571"/>
                      <a:gd name="connsiteX25" fmla="*/ 5633 w 10000"/>
                      <a:gd name="connsiteY25" fmla="*/ 7828 h 9571"/>
                      <a:gd name="connsiteX26" fmla="*/ 8087 w 10000"/>
                      <a:gd name="connsiteY26" fmla="*/ 7828 h 9571"/>
                      <a:gd name="connsiteX27" fmla="*/ 8087 w 10000"/>
                      <a:gd name="connsiteY27" fmla="*/ 7828 h 9571"/>
                      <a:gd name="connsiteX28" fmla="*/ 6765 w 10000"/>
                      <a:gd name="connsiteY28" fmla="*/ 7828 h 9571"/>
                      <a:gd name="connsiteX29" fmla="*/ 6550 w 10000"/>
                      <a:gd name="connsiteY29" fmla="*/ 7654 h 9571"/>
                      <a:gd name="connsiteX30" fmla="*/ 6765 w 10000"/>
                      <a:gd name="connsiteY30" fmla="*/ 7528 h 9571"/>
                      <a:gd name="connsiteX31" fmla="*/ 8087 w 10000"/>
                      <a:gd name="connsiteY31" fmla="*/ 7528 h 9571"/>
                      <a:gd name="connsiteX32" fmla="*/ 8328 w 10000"/>
                      <a:gd name="connsiteY32" fmla="*/ 7654 h 9571"/>
                      <a:gd name="connsiteX33" fmla="*/ 8087 w 10000"/>
                      <a:gd name="connsiteY33" fmla="*/ 7828 h 9571"/>
                      <a:gd name="connsiteX34" fmla="*/ 9002 w 10000"/>
                      <a:gd name="connsiteY34" fmla="*/ 3265 h 9571"/>
                      <a:gd name="connsiteX35" fmla="*/ 9002 w 10000"/>
                      <a:gd name="connsiteY35" fmla="*/ 3265 h 9571"/>
                      <a:gd name="connsiteX36" fmla="*/ 998 w 10000"/>
                      <a:gd name="connsiteY36" fmla="*/ 3265 h 9571"/>
                      <a:gd name="connsiteX37" fmla="*/ 0 w 10000"/>
                      <a:gd name="connsiteY37" fmla="*/ 3834 h 9571"/>
                      <a:gd name="connsiteX38" fmla="*/ 0 w 10000"/>
                      <a:gd name="connsiteY38" fmla="*/ 5689 h 9571"/>
                      <a:gd name="connsiteX39" fmla="*/ 998 w 10000"/>
                      <a:gd name="connsiteY39" fmla="*/ 6260 h 9571"/>
                      <a:gd name="connsiteX40" fmla="*/ 9002 w 10000"/>
                      <a:gd name="connsiteY40" fmla="*/ 6260 h 9571"/>
                      <a:gd name="connsiteX41" fmla="*/ 10000 w 10000"/>
                      <a:gd name="connsiteY41" fmla="*/ 5689 h 9571"/>
                      <a:gd name="connsiteX42" fmla="*/ 10000 w 10000"/>
                      <a:gd name="connsiteY42" fmla="*/ 3834 h 9571"/>
                      <a:gd name="connsiteX43" fmla="*/ 9002 w 10000"/>
                      <a:gd name="connsiteY43" fmla="*/ 3265 h 9571"/>
                      <a:gd name="connsiteX44" fmla="*/ 5633 w 10000"/>
                      <a:gd name="connsiteY44" fmla="*/ 5055 h 9571"/>
                      <a:gd name="connsiteX45" fmla="*/ 5633 w 10000"/>
                      <a:gd name="connsiteY45" fmla="*/ 5055 h 9571"/>
                      <a:gd name="connsiteX46" fmla="*/ 4367 w 10000"/>
                      <a:gd name="connsiteY46" fmla="*/ 5055 h 9571"/>
                      <a:gd name="connsiteX47" fmla="*/ 4124 w 10000"/>
                      <a:gd name="connsiteY47" fmla="*/ 4913 h 9571"/>
                      <a:gd name="connsiteX48" fmla="*/ 4367 w 10000"/>
                      <a:gd name="connsiteY48" fmla="*/ 4754 h 9571"/>
                      <a:gd name="connsiteX49" fmla="*/ 5633 w 10000"/>
                      <a:gd name="connsiteY49" fmla="*/ 4754 h 9571"/>
                      <a:gd name="connsiteX50" fmla="*/ 5903 w 10000"/>
                      <a:gd name="connsiteY50" fmla="*/ 4913 h 9571"/>
                      <a:gd name="connsiteX51" fmla="*/ 5633 w 10000"/>
                      <a:gd name="connsiteY51" fmla="*/ 5055 h 9571"/>
                      <a:gd name="connsiteX52" fmla="*/ 8087 w 10000"/>
                      <a:gd name="connsiteY52" fmla="*/ 5055 h 9571"/>
                      <a:gd name="connsiteX53" fmla="*/ 8087 w 10000"/>
                      <a:gd name="connsiteY53" fmla="*/ 5055 h 9571"/>
                      <a:gd name="connsiteX54" fmla="*/ 6792 w 10000"/>
                      <a:gd name="connsiteY54" fmla="*/ 5055 h 9571"/>
                      <a:gd name="connsiteX55" fmla="*/ 6550 w 10000"/>
                      <a:gd name="connsiteY55" fmla="*/ 4913 h 9571"/>
                      <a:gd name="connsiteX56" fmla="*/ 6792 w 10000"/>
                      <a:gd name="connsiteY56" fmla="*/ 4754 h 9571"/>
                      <a:gd name="connsiteX57" fmla="*/ 8087 w 10000"/>
                      <a:gd name="connsiteY57" fmla="*/ 4754 h 9571"/>
                      <a:gd name="connsiteX58" fmla="*/ 8328 w 10000"/>
                      <a:gd name="connsiteY58" fmla="*/ 4913 h 9571"/>
                      <a:gd name="connsiteX59" fmla="*/ 8087 w 10000"/>
                      <a:gd name="connsiteY59" fmla="*/ 5055 h 9571"/>
                      <a:gd name="connsiteX60" fmla="*/ 9002 w 10000"/>
                      <a:gd name="connsiteY60" fmla="*/ 0 h 9571"/>
                      <a:gd name="connsiteX61" fmla="*/ 9002 w 10000"/>
                      <a:gd name="connsiteY61" fmla="*/ 0 h 9571"/>
                      <a:gd name="connsiteX62" fmla="*/ 998 w 10000"/>
                      <a:gd name="connsiteY62" fmla="*/ 0 h 9571"/>
                      <a:gd name="connsiteX63" fmla="*/ 0 w 10000"/>
                      <a:gd name="connsiteY63" fmla="*/ 586 h 9571"/>
                      <a:gd name="connsiteX64" fmla="*/ 0 w 10000"/>
                      <a:gd name="connsiteY64" fmla="*/ 2425 h 9571"/>
                      <a:gd name="connsiteX65" fmla="*/ 998 w 10000"/>
                      <a:gd name="connsiteY65" fmla="*/ 3012 h 9571"/>
                      <a:gd name="connsiteX66" fmla="*/ 9002 w 10000"/>
                      <a:gd name="connsiteY66" fmla="*/ 3012 h 9571"/>
                      <a:gd name="connsiteX67" fmla="*/ 10000 w 10000"/>
                      <a:gd name="connsiteY67" fmla="*/ 2425 h 9571"/>
                      <a:gd name="connsiteX68" fmla="*/ 10000 w 10000"/>
                      <a:gd name="connsiteY68" fmla="*/ 586 h 9571"/>
                      <a:gd name="connsiteX69" fmla="*/ 9002 w 10000"/>
                      <a:gd name="connsiteY69" fmla="*/ 0 h 9571"/>
                      <a:gd name="connsiteX70" fmla="*/ 8087 w 10000"/>
                      <a:gd name="connsiteY70" fmla="*/ 2266 h 9571"/>
                      <a:gd name="connsiteX71" fmla="*/ 8087 w 10000"/>
                      <a:gd name="connsiteY71" fmla="*/ 2266 h 9571"/>
                      <a:gd name="connsiteX72" fmla="*/ 6792 w 10000"/>
                      <a:gd name="connsiteY72" fmla="*/ 2266 h 9571"/>
                      <a:gd name="connsiteX73" fmla="*/ 6550 w 10000"/>
                      <a:gd name="connsiteY73" fmla="*/ 2091 h 9571"/>
                      <a:gd name="connsiteX74" fmla="*/ 6792 w 10000"/>
                      <a:gd name="connsiteY74" fmla="*/ 1949 h 9571"/>
                      <a:gd name="connsiteX75" fmla="*/ 8087 w 10000"/>
                      <a:gd name="connsiteY75" fmla="*/ 1949 h 9571"/>
                      <a:gd name="connsiteX76" fmla="*/ 8328 w 10000"/>
                      <a:gd name="connsiteY76" fmla="*/ 2091 h 9571"/>
                      <a:gd name="connsiteX77" fmla="*/ 8087 w 10000"/>
                      <a:gd name="connsiteY77" fmla="*/ 2266 h 9571"/>
                      <a:gd name="connsiteX0" fmla="*/ 9002 w 10132"/>
                      <a:gd name="connsiteY0" fmla="*/ 6855 h 10000"/>
                      <a:gd name="connsiteX1" fmla="*/ 9002 w 10132"/>
                      <a:gd name="connsiteY1" fmla="*/ 6855 h 10000"/>
                      <a:gd name="connsiteX2" fmla="*/ 998 w 10132"/>
                      <a:gd name="connsiteY2" fmla="*/ 6855 h 10000"/>
                      <a:gd name="connsiteX3" fmla="*/ 0 w 10132"/>
                      <a:gd name="connsiteY3" fmla="*/ 7467 h 10000"/>
                      <a:gd name="connsiteX4" fmla="*/ 0 w 10132"/>
                      <a:gd name="connsiteY4" fmla="*/ 9388 h 10000"/>
                      <a:gd name="connsiteX5" fmla="*/ 9002 w 10132"/>
                      <a:gd name="connsiteY5" fmla="*/ 10000 h 10000"/>
                      <a:gd name="connsiteX6" fmla="*/ 10000 w 10132"/>
                      <a:gd name="connsiteY6" fmla="*/ 9388 h 10000"/>
                      <a:gd name="connsiteX7" fmla="*/ 10000 w 10132"/>
                      <a:gd name="connsiteY7" fmla="*/ 7467 h 10000"/>
                      <a:gd name="connsiteX8" fmla="*/ 9002 w 10132"/>
                      <a:gd name="connsiteY8" fmla="*/ 6855 h 10000"/>
                      <a:gd name="connsiteX9" fmla="*/ 3262 w 10132"/>
                      <a:gd name="connsiteY9" fmla="*/ 8179 h 10000"/>
                      <a:gd name="connsiteX10" fmla="*/ 3262 w 10132"/>
                      <a:gd name="connsiteY10" fmla="*/ 8179 h 10000"/>
                      <a:gd name="connsiteX11" fmla="*/ 1940 w 10132"/>
                      <a:gd name="connsiteY11" fmla="*/ 8179 h 10000"/>
                      <a:gd name="connsiteX12" fmla="*/ 1725 w 10132"/>
                      <a:gd name="connsiteY12" fmla="*/ 7997 h 10000"/>
                      <a:gd name="connsiteX13" fmla="*/ 1940 w 10132"/>
                      <a:gd name="connsiteY13" fmla="*/ 7865 h 10000"/>
                      <a:gd name="connsiteX14" fmla="*/ 3262 w 10132"/>
                      <a:gd name="connsiteY14" fmla="*/ 7865 h 10000"/>
                      <a:gd name="connsiteX15" fmla="*/ 3504 w 10132"/>
                      <a:gd name="connsiteY15" fmla="*/ 7997 h 10000"/>
                      <a:gd name="connsiteX16" fmla="*/ 3262 w 10132"/>
                      <a:gd name="connsiteY16" fmla="*/ 8179 h 10000"/>
                      <a:gd name="connsiteX17" fmla="*/ 5633 w 10132"/>
                      <a:gd name="connsiteY17" fmla="*/ 8179 h 10000"/>
                      <a:gd name="connsiteX18" fmla="*/ 5633 w 10132"/>
                      <a:gd name="connsiteY18" fmla="*/ 8179 h 10000"/>
                      <a:gd name="connsiteX19" fmla="*/ 4340 w 10132"/>
                      <a:gd name="connsiteY19" fmla="*/ 8179 h 10000"/>
                      <a:gd name="connsiteX20" fmla="*/ 4070 w 10132"/>
                      <a:gd name="connsiteY20" fmla="*/ 7997 h 10000"/>
                      <a:gd name="connsiteX21" fmla="*/ 4340 w 10132"/>
                      <a:gd name="connsiteY21" fmla="*/ 7865 h 10000"/>
                      <a:gd name="connsiteX22" fmla="*/ 5633 w 10132"/>
                      <a:gd name="connsiteY22" fmla="*/ 7865 h 10000"/>
                      <a:gd name="connsiteX23" fmla="*/ 5903 w 10132"/>
                      <a:gd name="connsiteY23" fmla="*/ 7997 h 10000"/>
                      <a:gd name="connsiteX24" fmla="*/ 5633 w 10132"/>
                      <a:gd name="connsiteY24" fmla="*/ 8179 h 10000"/>
                      <a:gd name="connsiteX25" fmla="*/ 8087 w 10132"/>
                      <a:gd name="connsiteY25" fmla="*/ 8179 h 10000"/>
                      <a:gd name="connsiteX26" fmla="*/ 8087 w 10132"/>
                      <a:gd name="connsiteY26" fmla="*/ 8179 h 10000"/>
                      <a:gd name="connsiteX27" fmla="*/ 6765 w 10132"/>
                      <a:gd name="connsiteY27" fmla="*/ 8179 h 10000"/>
                      <a:gd name="connsiteX28" fmla="*/ 6550 w 10132"/>
                      <a:gd name="connsiteY28" fmla="*/ 7997 h 10000"/>
                      <a:gd name="connsiteX29" fmla="*/ 6765 w 10132"/>
                      <a:gd name="connsiteY29" fmla="*/ 7865 h 10000"/>
                      <a:gd name="connsiteX30" fmla="*/ 8087 w 10132"/>
                      <a:gd name="connsiteY30" fmla="*/ 7865 h 10000"/>
                      <a:gd name="connsiteX31" fmla="*/ 8328 w 10132"/>
                      <a:gd name="connsiteY31" fmla="*/ 7997 h 10000"/>
                      <a:gd name="connsiteX32" fmla="*/ 8087 w 10132"/>
                      <a:gd name="connsiteY32" fmla="*/ 8179 h 10000"/>
                      <a:gd name="connsiteX33" fmla="*/ 9002 w 10132"/>
                      <a:gd name="connsiteY33" fmla="*/ 3411 h 10000"/>
                      <a:gd name="connsiteX34" fmla="*/ 9002 w 10132"/>
                      <a:gd name="connsiteY34" fmla="*/ 3411 h 10000"/>
                      <a:gd name="connsiteX35" fmla="*/ 998 w 10132"/>
                      <a:gd name="connsiteY35" fmla="*/ 3411 h 10000"/>
                      <a:gd name="connsiteX36" fmla="*/ 0 w 10132"/>
                      <a:gd name="connsiteY36" fmla="*/ 4006 h 10000"/>
                      <a:gd name="connsiteX37" fmla="*/ 0 w 10132"/>
                      <a:gd name="connsiteY37" fmla="*/ 5944 h 10000"/>
                      <a:gd name="connsiteX38" fmla="*/ 998 w 10132"/>
                      <a:gd name="connsiteY38" fmla="*/ 6541 h 10000"/>
                      <a:gd name="connsiteX39" fmla="*/ 9002 w 10132"/>
                      <a:gd name="connsiteY39" fmla="*/ 6541 h 10000"/>
                      <a:gd name="connsiteX40" fmla="*/ 10000 w 10132"/>
                      <a:gd name="connsiteY40" fmla="*/ 5944 h 10000"/>
                      <a:gd name="connsiteX41" fmla="*/ 10000 w 10132"/>
                      <a:gd name="connsiteY41" fmla="*/ 4006 h 10000"/>
                      <a:gd name="connsiteX42" fmla="*/ 9002 w 10132"/>
                      <a:gd name="connsiteY42" fmla="*/ 3411 h 10000"/>
                      <a:gd name="connsiteX43" fmla="*/ 5633 w 10132"/>
                      <a:gd name="connsiteY43" fmla="*/ 5282 h 10000"/>
                      <a:gd name="connsiteX44" fmla="*/ 5633 w 10132"/>
                      <a:gd name="connsiteY44" fmla="*/ 5282 h 10000"/>
                      <a:gd name="connsiteX45" fmla="*/ 4367 w 10132"/>
                      <a:gd name="connsiteY45" fmla="*/ 5282 h 10000"/>
                      <a:gd name="connsiteX46" fmla="*/ 4124 w 10132"/>
                      <a:gd name="connsiteY46" fmla="*/ 5133 h 10000"/>
                      <a:gd name="connsiteX47" fmla="*/ 4367 w 10132"/>
                      <a:gd name="connsiteY47" fmla="*/ 4967 h 10000"/>
                      <a:gd name="connsiteX48" fmla="*/ 5633 w 10132"/>
                      <a:gd name="connsiteY48" fmla="*/ 4967 h 10000"/>
                      <a:gd name="connsiteX49" fmla="*/ 5903 w 10132"/>
                      <a:gd name="connsiteY49" fmla="*/ 5133 h 10000"/>
                      <a:gd name="connsiteX50" fmla="*/ 5633 w 10132"/>
                      <a:gd name="connsiteY50" fmla="*/ 5282 h 10000"/>
                      <a:gd name="connsiteX51" fmla="*/ 8087 w 10132"/>
                      <a:gd name="connsiteY51" fmla="*/ 5282 h 10000"/>
                      <a:gd name="connsiteX52" fmla="*/ 8087 w 10132"/>
                      <a:gd name="connsiteY52" fmla="*/ 5282 h 10000"/>
                      <a:gd name="connsiteX53" fmla="*/ 6792 w 10132"/>
                      <a:gd name="connsiteY53" fmla="*/ 5282 h 10000"/>
                      <a:gd name="connsiteX54" fmla="*/ 6550 w 10132"/>
                      <a:gd name="connsiteY54" fmla="*/ 5133 h 10000"/>
                      <a:gd name="connsiteX55" fmla="*/ 6792 w 10132"/>
                      <a:gd name="connsiteY55" fmla="*/ 4967 h 10000"/>
                      <a:gd name="connsiteX56" fmla="*/ 8087 w 10132"/>
                      <a:gd name="connsiteY56" fmla="*/ 4967 h 10000"/>
                      <a:gd name="connsiteX57" fmla="*/ 8328 w 10132"/>
                      <a:gd name="connsiteY57" fmla="*/ 5133 h 10000"/>
                      <a:gd name="connsiteX58" fmla="*/ 8087 w 10132"/>
                      <a:gd name="connsiteY58" fmla="*/ 5282 h 10000"/>
                      <a:gd name="connsiteX59" fmla="*/ 9002 w 10132"/>
                      <a:gd name="connsiteY59" fmla="*/ 0 h 10000"/>
                      <a:gd name="connsiteX60" fmla="*/ 9002 w 10132"/>
                      <a:gd name="connsiteY60" fmla="*/ 0 h 10000"/>
                      <a:gd name="connsiteX61" fmla="*/ 998 w 10132"/>
                      <a:gd name="connsiteY61" fmla="*/ 0 h 10000"/>
                      <a:gd name="connsiteX62" fmla="*/ 0 w 10132"/>
                      <a:gd name="connsiteY62" fmla="*/ 612 h 10000"/>
                      <a:gd name="connsiteX63" fmla="*/ 0 w 10132"/>
                      <a:gd name="connsiteY63" fmla="*/ 2534 h 10000"/>
                      <a:gd name="connsiteX64" fmla="*/ 998 w 10132"/>
                      <a:gd name="connsiteY64" fmla="*/ 3147 h 10000"/>
                      <a:gd name="connsiteX65" fmla="*/ 9002 w 10132"/>
                      <a:gd name="connsiteY65" fmla="*/ 3147 h 10000"/>
                      <a:gd name="connsiteX66" fmla="*/ 10000 w 10132"/>
                      <a:gd name="connsiteY66" fmla="*/ 2534 h 10000"/>
                      <a:gd name="connsiteX67" fmla="*/ 10000 w 10132"/>
                      <a:gd name="connsiteY67" fmla="*/ 612 h 10000"/>
                      <a:gd name="connsiteX68" fmla="*/ 9002 w 10132"/>
                      <a:gd name="connsiteY68" fmla="*/ 0 h 10000"/>
                      <a:gd name="connsiteX69" fmla="*/ 8087 w 10132"/>
                      <a:gd name="connsiteY69" fmla="*/ 2368 h 10000"/>
                      <a:gd name="connsiteX70" fmla="*/ 8087 w 10132"/>
                      <a:gd name="connsiteY70" fmla="*/ 2368 h 10000"/>
                      <a:gd name="connsiteX71" fmla="*/ 6792 w 10132"/>
                      <a:gd name="connsiteY71" fmla="*/ 2368 h 10000"/>
                      <a:gd name="connsiteX72" fmla="*/ 6550 w 10132"/>
                      <a:gd name="connsiteY72" fmla="*/ 2185 h 10000"/>
                      <a:gd name="connsiteX73" fmla="*/ 6792 w 10132"/>
                      <a:gd name="connsiteY73" fmla="*/ 2036 h 10000"/>
                      <a:gd name="connsiteX74" fmla="*/ 8087 w 10132"/>
                      <a:gd name="connsiteY74" fmla="*/ 2036 h 10000"/>
                      <a:gd name="connsiteX75" fmla="*/ 8328 w 10132"/>
                      <a:gd name="connsiteY75" fmla="*/ 2185 h 10000"/>
                      <a:gd name="connsiteX76" fmla="*/ 8087 w 10132"/>
                      <a:gd name="connsiteY76" fmla="*/ 2368 h 10000"/>
                      <a:gd name="connsiteX0" fmla="*/ 9002 w 10132"/>
                      <a:gd name="connsiteY0" fmla="*/ 6855 h 10000"/>
                      <a:gd name="connsiteX1" fmla="*/ 9002 w 10132"/>
                      <a:gd name="connsiteY1" fmla="*/ 6855 h 10000"/>
                      <a:gd name="connsiteX2" fmla="*/ 998 w 10132"/>
                      <a:gd name="connsiteY2" fmla="*/ 6855 h 10000"/>
                      <a:gd name="connsiteX3" fmla="*/ 0 w 10132"/>
                      <a:gd name="connsiteY3" fmla="*/ 7467 h 10000"/>
                      <a:gd name="connsiteX4" fmla="*/ 9002 w 10132"/>
                      <a:gd name="connsiteY4" fmla="*/ 10000 h 10000"/>
                      <a:gd name="connsiteX5" fmla="*/ 10000 w 10132"/>
                      <a:gd name="connsiteY5" fmla="*/ 9388 h 10000"/>
                      <a:gd name="connsiteX6" fmla="*/ 10000 w 10132"/>
                      <a:gd name="connsiteY6" fmla="*/ 7467 h 10000"/>
                      <a:gd name="connsiteX7" fmla="*/ 9002 w 10132"/>
                      <a:gd name="connsiteY7" fmla="*/ 6855 h 10000"/>
                      <a:gd name="connsiteX8" fmla="*/ 3262 w 10132"/>
                      <a:gd name="connsiteY8" fmla="*/ 8179 h 10000"/>
                      <a:gd name="connsiteX9" fmla="*/ 3262 w 10132"/>
                      <a:gd name="connsiteY9" fmla="*/ 8179 h 10000"/>
                      <a:gd name="connsiteX10" fmla="*/ 1940 w 10132"/>
                      <a:gd name="connsiteY10" fmla="*/ 8179 h 10000"/>
                      <a:gd name="connsiteX11" fmla="*/ 1725 w 10132"/>
                      <a:gd name="connsiteY11" fmla="*/ 7997 h 10000"/>
                      <a:gd name="connsiteX12" fmla="*/ 1940 w 10132"/>
                      <a:gd name="connsiteY12" fmla="*/ 7865 h 10000"/>
                      <a:gd name="connsiteX13" fmla="*/ 3262 w 10132"/>
                      <a:gd name="connsiteY13" fmla="*/ 7865 h 10000"/>
                      <a:gd name="connsiteX14" fmla="*/ 3504 w 10132"/>
                      <a:gd name="connsiteY14" fmla="*/ 7997 h 10000"/>
                      <a:gd name="connsiteX15" fmla="*/ 3262 w 10132"/>
                      <a:gd name="connsiteY15" fmla="*/ 8179 h 10000"/>
                      <a:gd name="connsiteX16" fmla="*/ 5633 w 10132"/>
                      <a:gd name="connsiteY16" fmla="*/ 8179 h 10000"/>
                      <a:gd name="connsiteX17" fmla="*/ 5633 w 10132"/>
                      <a:gd name="connsiteY17" fmla="*/ 8179 h 10000"/>
                      <a:gd name="connsiteX18" fmla="*/ 4340 w 10132"/>
                      <a:gd name="connsiteY18" fmla="*/ 8179 h 10000"/>
                      <a:gd name="connsiteX19" fmla="*/ 4070 w 10132"/>
                      <a:gd name="connsiteY19" fmla="*/ 7997 h 10000"/>
                      <a:gd name="connsiteX20" fmla="*/ 4340 w 10132"/>
                      <a:gd name="connsiteY20" fmla="*/ 7865 h 10000"/>
                      <a:gd name="connsiteX21" fmla="*/ 5633 w 10132"/>
                      <a:gd name="connsiteY21" fmla="*/ 7865 h 10000"/>
                      <a:gd name="connsiteX22" fmla="*/ 5903 w 10132"/>
                      <a:gd name="connsiteY22" fmla="*/ 7997 h 10000"/>
                      <a:gd name="connsiteX23" fmla="*/ 5633 w 10132"/>
                      <a:gd name="connsiteY23" fmla="*/ 8179 h 10000"/>
                      <a:gd name="connsiteX24" fmla="*/ 8087 w 10132"/>
                      <a:gd name="connsiteY24" fmla="*/ 8179 h 10000"/>
                      <a:gd name="connsiteX25" fmla="*/ 8087 w 10132"/>
                      <a:gd name="connsiteY25" fmla="*/ 8179 h 10000"/>
                      <a:gd name="connsiteX26" fmla="*/ 6765 w 10132"/>
                      <a:gd name="connsiteY26" fmla="*/ 8179 h 10000"/>
                      <a:gd name="connsiteX27" fmla="*/ 6550 w 10132"/>
                      <a:gd name="connsiteY27" fmla="*/ 7997 h 10000"/>
                      <a:gd name="connsiteX28" fmla="*/ 6765 w 10132"/>
                      <a:gd name="connsiteY28" fmla="*/ 7865 h 10000"/>
                      <a:gd name="connsiteX29" fmla="*/ 8087 w 10132"/>
                      <a:gd name="connsiteY29" fmla="*/ 7865 h 10000"/>
                      <a:gd name="connsiteX30" fmla="*/ 8328 w 10132"/>
                      <a:gd name="connsiteY30" fmla="*/ 7997 h 10000"/>
                      <a:gd name="connsiteX31" fmla="*/ 8087 w 10132"/>
                      <a:gd name="connsiteY31" fmla="*/ 8179 h 10000"/>
                      <a:gd name="connsiteX32" fmla="*/ 9002 w 10132"/>
                      <a:gd name="connsiteY32" fmla="*/ 3411 h 10000"/>
                      <a:gd name="connsiteX33" fmla="*/ 9002 w 10132"/>
                      <a:gd name="connsiteY33" fmla="*/ 3411 h 10000"/>
                      <a:gd name="connsiteX34" fmla="*/ 998 w 10132"/>
                      <a:gd name="connsiteY34" fmla="*/ 3411 h 10000"/>
                      <a:gd name="connsiteX35" fmla="*/ 0 w 10132"/>
                      <a:gd name="connsiteY35" fmla="*/ 4006 h 10000"/>
                      <a:gd name="connsiteX36" fmla="*/ 0 w 10132"/>
                      <a:gd name="connsiteY36" fmla="*/ 5944 h 10000"/>
                      <a:gd name="connsiteX37" fmla="*/ 998 w 10132"/>
                      <a:gd name="connsiteY37" fmla="*/ 6541 h 10000"/>
                      <a:gd name="connsiteX38" fmla="*/ 9002 w 10132"/>
                      <a:gd name="connsiteY38" fmla="*/ 6541 h 10000"/>
                      <a:gd name="connsiteX39" fmla="*/ 10000 w 10132"/>
                      <a:gd name="connsiteY39" fmla="*/ 5944 h 10000"/>
                      <a:gd name="connsiteX40" fmla="*/ 10000 w 10132"/>
                      <a:gd name="connsiteY40" fmla="*/ 4006 h 10000"/>
                      <a:gd name="connsiteX41" fmla="*/ 9002 w 10132"/>
                      <a:gd name="connsiteY41" fmla="*/ 3411 h 10000"/>
                      <a:gd name="connsiteX42" fmla="*/ 5633 w 10132"/>
                      <a:gd name="connsiteY42" fmla="*/ 5282 h 10000"/>
                      <a:gd name="connsiteX43" fmla="*/ 5633 w 10132"/>
                      <a:gd name="connsiteY43" fmla="*/ 5282 h 10000"/>
                      <a:gd name="connsiteX44" fmla="*/ 4367 w 10132"/>
                      <a:gd name="connsiteY44" fmla="*/ 5282 h 10000"/>
                      <a:gd name="connsiteX45" fmla="*/ 4124 w 10132"/>
                      <a:gd name="connsiteY45" fmla="*/ 5133 h 10000"/>
                      <a:gd name="connsiteX46" fmla="*/ 4367 w 10132"/>
                      <a:gd name="connsiteY46" fmla="*/ 4967 h 10000"/>
                      <a:gd name="connsiteX47" fmla="*/ 5633 w 10132"/>
                      <a:gd name="connsiteY47" fmla="*/ 4967 h 10000"/>
                      <a:gd name="connsiteX48" fmla="*/ 5903 w 10132"/>
                      <a:gd name="connsiteY48" fmla="*/ 5133 h 10000"/>
                      <a:gd name="connsiteX49" fmla="*/ 5633 w 10132"/>
                      <a:gd name="connsiteY49" fmla="*/ 5282 h 10000"/>
                      <a:gd name="connsiteX50" fmla="*/ 8087 w 10132"/>
                      <a:gd name="connsiteY50" fmla="*/ 5282 h 10000"/>
                      <a:gd name="connsiteX51" fmla="*/ 8087 w 10132"/>
                      <a:gd name="connsiteY51" fmla="*/ 5282 h 10000"/>
                      <a:gd name="connsiteX52" fmla="*/ 6792 w 10132"/>
                      <a:gd name="connsiteY52" fmla="*/ 5282 h 10000"/>
                      <a:gd name="connsiteX53" fmla="*/ 6550 w 10132"/>
                      <a:gd name="connsiteY53" fmla="*/ 5133 h 10000"/>
                      <a:gd name="connsiteX54" fmla="*/ 6792 w 10132"/>
                      <a:gd name="connsiteY54" fmla="*/ 4967 h 10000"/>
                      <a:gd name="connsiteX55" fmla="*/ 8087 w 10132"/>
                      <a:gd name="connsiteY55" fmla="*/ 4967 h 10000"/>
                      <a:gd name="connsiteX56" fmla="*/ 8328 w 10132"/>
                      <a:gd name="connsiteY56" fmla="*/ 5133 h 10000"/>
                      <a:gd name="connsiteX57" fmla="*/ 8087 w 10132"/>
                      <a:gd name="connsiteY57" fmla="*/ 5282 h 10000"/>
                      <a:gd name="connsiteX58" fmla="*/ 9002 w 10132"/>
                      <a:gd name="connsiteY58" fmla="*/ 0 h 10000"/>
                      <a:gd name="connsiteX59" fmla="*/ 9002 w 10132"/>
                      <a:gd name="connsiteY59" fmla="*/ 0 h 10000"/>
                      <a:gd name="connsiteX60" fmla="*/ 998 w 10132"/>
                      <a:gd name="connsiteY60" fmla="*/ 0 h 10000"/>
                      <a:gd name="connsiteX61" fmla="*/ 0 w 10132"/>
                      <a:gd name="connsiteY61" fmla="*/ 612 h 10000"/>
                      <a:gd name="connsiteX62" fmla="*/ 0 w 10132"/>
                      <a:gd name="connsiteY62" fmla="*/ 2534 h 10000"/>
                      <a:gd name="connsiteX63" fmla="*/ 998 w 10132"/>
                      <a:gd name="connsiteY63" fmla="*/ 3147 h 10000"/>
                      <a:gd name="connsiteX64" fmla="*/ 9002 w 10132"/>
                      <a:gd name="connsiteY64" fmla="*/ 3147 h 10000"/>
                      <a:gd name="connsiteX65" fmla="*/ 10000 w 10132"/>
                      <a:gd name="connsiteY65" fmla="*/ 2534 h 10000"/>
                      <a:gd name="connsiteX66" fmla="*/ 10000 w 10132"/>
                      <a:gd name="connsiteY66" fmla="*/ 612 h 10000"/>
                      <a:gd name="connsiteX67" fmla="*/ 9002 w 10132"/>
                      <a:gd name="connsiteY67" fmla="*/ 0 h 10000"/>
                      <a:gd name="connsiteX68" fmla="*/ 8087 w 10132"/>
                      <a:gd name="connsiteY68" fmla="*/ 2368 h 10000"/>
                      <a:gd name="connsiteX69" fmla="*/ 8087 w 10132"/>
                      <a:gd name="connsiteY69" fmla="*/ 2368 h 10000"/>
                      <a:gd name="connsiteX70" fmla="*/ 6792 w 10132"/>
                      <a:gd name="connsiteY70" fmla="*/ 2368 h 10000"/>
                      <a:gd name="connsiteX71" fmla="*/ 6550 w 10132"/>
                      <a:gd name="connsiteY71" fmla="*/ 2185 h 10000"/>
                      <a:gd name="connsiteX72" fmla="*/ 6792 w 10132"/>
                      <a:gd name="connsiteY72" fmla="*/ 2036 h 10000"/>
                      <a:gd name="connsiteX73" fmla="*/ 8087 w 10132"/>
                      <a:gd name="connsiteY73" fmla="*/ 2036 h 10000"/>
                      <a:gd name="connsiteX74" fmla="*/ 8328 w 10132"/>
                      <a:gd name="connsiteY74" fmla="*/ 2185 h 10000"/>
                      <a:gd name="connsiteX75" fmla="*/ 8087 w 10132"/>
                      <a:gd name="connsiteY75" fmla="*/ 2368 h 10000"/>
                      <a:gd name="connsiteX0" fmla="*/ 9002 w 10000"/>
                      <a:gd name="connsiteY0" fmla="*/ 6855 h 9388"/>
                      <a:gd name="connsiteX1" fmla="*/ 9002 w 10000"/>
                      <a:gd name="connsiteY1" fmla="*/ 6855 h 9388"/>
                      <a:gd name="connsiteX2" fmla="*/ 998 w 10000"/>
                      <a:gd name="connsiteY2" fmla="*/ 6855 h 9388"/>
                      <a:gd name="connsiteX3" fmla="*/ 0 w 10000"/>
                      <a:gd name="connsiteY3" fmla="*/ 7467 h 9388"/>
                      <a:gd name="connsiteX4" fmla="*/ 10000 w 10000"/>
                      <a:gd name="connsiteY4" fmla="*/ 9388 h 9388"/>
                      <a:gd name="connsiteX5" fmla="*/ 10000 w 10000"/>
                      <a:gd name="connsiteY5" fmla="*/ 7467 h 9388"/>
                      <a:gd name="connsiteX6" fmla="*/ 9002 w 10000"/>
                      <a:gd name="connsiteY6" fmla="*/ 6855 h 9388"/>
                      <a:gd name="connsiteX7" fmla="*/ 3262 w 10000"/>
                      <a:gd name="connsiteY7" fmla="*/ 8179 h 9388"/>
                      <a:gd name="connsiteX8" fmla="*/ 3262 w 10000"/>
                      <a:gd name="connsiteY8" fmla="*/ 8179 h 9388"/>
                      <a:gd name="connsiteX9" fmla="*/ 1940 w 10000"/>
                      <a:gd name="connsiteY9" fmla="*/ 8179 h 9388"/>
                      <a:gd name="connsiteX10" fmla="*/ 1725 w 10000"/>
                      <a:gd name="connsiteY10" fmla="*/ 7997 h 9388"/>
                      <a:gd name="connsiteX11" fmla="*/ 1940 w 10000"/>
                      <a:gd name="connsiteY11" fmla="*/ 7865 h 9388"/>
                      <a:gd name="connsiteX12" fmla="*/ 3262 w 10000"/>
                      <a:gd name="connsiteY12" fmla="*/ 7865 h 9388"/>
                      <a:gd name="connsiteX13" fmla="*/ 3504 w 10000"/>
                      <a:gd name="connsiteY13" fmla="*/ 7997 h 9388"/>
                      <a:gd name="connsiteX14" fmla="*/ 3262 w 10000"/>
                      <a:gd name="connsiteY14" fmla="*/ 8179 h 9388"/>
                      <a:gd name="connsiteX15" fmla="*/ 5633 w 10000"/>
                      <a:gd name="connsiteY15" fmla="*/ 8179 h 9388"/>
                      <a:gd name="connsiteX16" fmla="*/ 5633 w 10000"/>
                      <a:gd name="connsiteY16" fmla="*/ 8179 h 9388"/>
                      <a:gd name="connsiteX17" fmla="*/ 4340 w 10000"/>
                      <a:gd name="connsiteY17" fmla="*/ 8179 h 9388"/>
                      <a:gd name="connsiteX18" fmla="*/ 4070 w 10000"/>
                      <a:gd name="connsiteY18" fmla="*/ 7997 h 9388"/>
                      <a:gd name="connsiteX19" fmla="*/ 4340 w 10000"/>
                      <a:gd name="connsiteY19" fmla="*/ 7865 h 9388"/>
                      <a:gd name="connsiteX20" fmla="*/ 5633 w 10000"/>
                      <a:gd name="connsiteY20" fmla="*/ 7865 h 9388"/>
                      <a:gd name="connsiteX21" fmla="*/ 5903 w 10000"/>
                      <a:gd name="connsiteY21" fmla="*/ 7997 h 9388"/>
                      <a:gd name="connsiteX22" fmla="*/ 5633 w 10000"/>
                      <a:gd name="connsiteY22" fmla="*/ 8179 h 9388"/>
                      <a:gd name="connsiteX23" fmla="*/ 8087 w 10000"/>
                      <a:gd name="connsiteY23" fmla="*/ 8179 h 9388"/>
                      <a:gd name="connsiteX24" fmla="*/ 8087 w 10000"/>
                      <a:gd name="connsiteY24" fmla="*/ 8179 h 9388"/>
                      <a:gd name="connsiteX25" fmla="*/ 6765 w 10000"/>
                      <a:gd name="connsiteY25" fmla="*/ 8179 h 9388"/>
                      <a:gd name="connsiteX26" fmla="*/ 6550 w 10000"/>
                      <a:gd name="connsiteY26" fmla="*/ 7997 h 9388"/>
                      <a:gd name="connsiteX27" fmla="*/ 6765 w 10000"/>
                      <a:gd name="connsiteY27" fmla="*/ 7865 h 9388"/>
                      <a:gd name="connsiteX28" fmla="*/ 8087 w 10000"/>
                      <a:gd name="connsiteY28" fmla="*/ 7865 h 9388"/>
                      <a:gd name="connsiteX29" fmla="*/ 8328 w 10000"/>
                      <a:gd name="connsiteY29" fmla="*/ 7997 h 9388"/>
                      <a:gd name="connsiteX30" fmla="*/ 8087 w 10000"/>
                      <a:gd name="connsiteY30" fmla="*/ 8179 h 9388"/>
                      <a:gd name="connsiteX31" fmla="*/ 9002 w 10000"/>
                      <a:gd name="connsiteY31" fmla="*/ 3411 h 9388"/>
                      <a:gd name="connsiteX32" fmla="*/ 9002 w 10000"/>
                      <a:gd name="connsiteY32" fmla="*/ 3411 h 9388"/>
                      <a:gd name="connsiteX33" fmla="*/ 998 w 10000"/>
                      <a:gd name="connsiteY33" fmla="*/ 3411 h 9388"/>
                      <a:gd name="connsiteX34" fmla="*/ 0 w 10000"/>
                      <a:gd name="connsiteY34" fmla="*/ 4006 h 9388"/>
                      <a:gd name="connsiteX35" fmla="*/ 0 w 10000"/>
                      <a:gd name="connsiteY35" fmla="*/ 5944 h 9388"/>
                      <a:gd name="connsiteX36" fmla="*/ 998 w 10000"/>
                      <a:gd name="connsiteY36" fmla="*/ 6541 h 9388"/>
                      <a:gd name="connsiteX37" fmla="*/ 9002 w 10000"/>
                      <a:gd name="connsiteY37" fmla="*/ 6541 h 9388"/>
                      <a:gd name="connsiteX38" fmla="*/ 10000 w 10000"/>
                      <a:gd name="connsiteY38" fmla="*/ 5944 h 9388"/>
                      <a:gd name="connsiteX39" fmla="*/ 10000 w 10000"/>
                      <a:gd name="connsiteY39" fmla="*/ 4006 h 9388"/>
                      <a:gd name="connsiteX40" fmla="*/ 9002 w 10000"/>
                      <a:gd name="connsiteY40" fmla="*/ 3411 h 9388"/>
                      <a:gd name="connsiteX41" fmla="*/ 5633 w 10000"/>
                      <a:gd name="connsiteY41" fmla="*/ 5282 h 9388"/>
                      <a:gd name="connsiteX42" fmla="*/ 5633 w 10000"/>
                      <a:gd name="connsiteY42" fmla="*/ 5282 h 9388"/>
                      <a:gd name="connsiteX43" fmla="*/ 4367 w 10000"/>
                      <a:gd name="connsiteY43" fmla="*/ 5282 h 9388"/>
                      <a:gd name="connsiteX44" fmla="*/ 4124 w 10000"/>
                      <a:gd name="connsiteY44" fmla="*/ 5133 h 9388"/>
                      <a:gd name="connsiteX45" fmla="*/ 4367 w 10000"/>
                      <a:gd name="connsiteY45" fmla="*/ 4967 h 9388"/>
                      <a:gd name="connsiteX46" fmla="*/ 5633 w 10000"/>
                      <a:gd name="connsiteY46" fmla="*/ 4967 h 9388"/>
                      <a:gd name="connsiteX47" fmla="*/ 5903 w 10000"/>
                      <a:gd name="connsiteY47" fmla="*/ 5133 h 9388"/>
                      <a:gd name="connsiteX48" fmla="*/ 5633 w 10000"/>
                      <a:gd name="connsiteY48" fmla="*/ 5282 h 9388"/>
                      <a:gd name="connsiteX49" fmla="*/ 8087 w 10000"/>
                      <a:gd name="connsiteY49" fmla="*/ 5282 h 9388"/>
                      <a:gd name="connsiteX50" fmla="*/ 8087 w 10000"/>
                      <a:gd name="connsiteY50" fmla="*/ 5282 h 9388"/>
                      <a:gd name="connsiteX51" fmla="*/ 6792 w 10000"/>
                      <a:gd name="connsiteY51" fmla="*/ 5282 h 9388"/>
                      <a:gd name="connsiteX52" fmla="*/ 6550 w 10000"/>
                      <a:gd name="connsiteY52" fmla="*/ 5133 h 9388"/>
                      <a:gd name="connsiteX53" fmla="*/ 6792 w 10000"/>
                      <a:gd name="connsiteY53" fmla="*/ 4967 h 9388"/>
                      <a:gd name="connsiteX54" fmla="*/ 8087 w 10000"/>
                      <a:gd name="connsiteY54" fmla="*/ 4967 h 9388"/>
                      <a:gd name="connsiteX55" fmla="*/ 8328 w 10000"/>
                      <a:gd name="connsiteY55" fmla="*/ 5133 h 9388"/>
                      <a:gd name="connsiteX56" fmla="*/ 8087 w 10000"/>
                      <a:gd name="connsiteY56" fmla="*/ 5282 h 9388"/>
                      <a:gd name="connsiteX57" fmla="*/ 9002 w 10000"/>
                      <a:gd name="connsiteY57" fmla="*/ 0 h 9388"/>
                      <a:gd name="connsiteX58" fmla="*/ 9002 w 10000"/>
                      <a:gd name="connsiteY58" fmla="*/ 0 h 9388"/>
                      <a:gd name="connsiteX59" fmla="*/ 998 w 10000"/>
                      <a:gd name="connsiteY59" fmla="*/ 0 h 9388"/>
                      <a:gd name="connsiteX60" fmla="*/ 0 w 10000"/>
                      <a:gd name="connsiteY60" fmla="*/ 612 h 9388"/>
                      <a:gd name="connsiteX61" fmla="*/ 0 w 10000"/>
                      <a:gd name="connsiteY61" fmla="*/ 2534 h 9388"/>
                      <a:gd name="connsiteX62" fmla="*/ 998 w 10000"/>
                      <a:gd name="connsiteY62" fmla="*/ 3147 h 9388"/>
                      <a:gd name="connsiteX63" fmla="*/ 9002 w 10000"/>
                      <a:gd name="connsiteY63" fmla="*/ 3147 h 9388"/>
                      <a:gd name="connsiteX64" fmla="*/ 10000 w 10000"/>
                      <a:gd name="connsiteY64" fmla="*/ 2534 h 9388"/>
                      <a:gd name="connsiteX65" fmla="*/ 10000 w 10000"/>
                      <a:gd name="connsiteY65" fmla="*/ 612 h 9388"/>
                      <a:gd name="connsiteX66" fmla="*/ 9002 w 10000"/>
                      <a:gd name="connsiteY66" fmla="*/ 0 h 9388"/>
                      <a:gd name="connsiteX67" fmla="*/ 8087 w 10000"/>
                      <a:gd name="connsiteY67" fmla="*/ 2368 h 9388"/>
                      <a:gd name="connsiteX68" fmla="*/ 8087 w 10000"/>
                      <a:gd name="connsiteY68" fmla="*/ 2368 h 9388"/>
                      <a:gd name="connsiteX69" fmla="*/ 6792 w 10000"/>
                      <a:gd name="connsiteY69" fmla="*/ 2368 h 9388"/>
                      <a:gd name="connsiteX70" fmla="*/ 6550 w 10000"/>
                      <a:gd name="connsiteY70" fmla="*/ 2185 h 9388"/>
                      <a:gd name="connsiteX71" fmla="*/ 6792 w 10000"/>
                      <a:gd name="connsiteY71" fmla="*/ 2036 h 9388"/>
                      <a:gd name="connsiteX72" fmla="*/ 8087 w 10000"/>
                      <a:gd name="connsiteY72" fmla="*/ 2036 h 9388"/>
                      <a:gd name="connsiteX73" fmla="*/ 8328 w 10000"/>
                      <a:gd name="connsiteY73" fmla="*/ 2185 h 9388"/>
                      <a:gd name="connsiteX74" fmla="*/ 8087 w 10000"/>
                      <a:gd name="connsiteY74" fmla="*/ 2368 h 9388"/>
                      <a:gd name="connsiteX0" fmla="*/ 9002 w 10000"/>
                      <a:gd name="connsiteY0" fmla="*/ 7302 h 8712"/>
                      <a:gd name="connsiteX1" fmla="*/ 9002 w 10000"/>
                      <a:gd name="connsiteY1" fmla="*/ 7302 h 8712"/>
                      <a:gd name="connsiteX2" fmla="*/ 998 w 10000"/>
                      <a:gd name="connsiteY2" fmla="*/ 7302 h 8712"/>
                      <a:gd name="connsiteX3" fmla="*/ 0 w 10000"/>
                      <a:gd name="connsiteY3" fmla="*/ 7954 h 8712"/>
                      <a:gd name="connsiteX4" fmla="*/ 10000 w 10000"/>
                      <a:gd name="connsiteY4" fmla="*/ 7954 h 8712"/>
                      <a:gd name="connsiteX5" fmla="*/ 9002 w 10000"/>
                      <a:gd name="connsiteY5" fmla="*/ 7302 h 8712"/>
                      <a:gd name="connsiteX6" fmla="*/ 3262 w 10000"/>
                      <a:gd name="connsiteY6" fmla="*/ 8712 h 8712"/>
                      <a:gd name="connsiteX7" fmla="*/ 3262 w 10000"/>
                      <a:gd name="connsiteY7" fmla="*/ 8712 h 8712"/>
                      <a:gd name="connsiteX8" fmla="*/ 1940 w 10000"/>
                      <a:gd name="connsiteY8" fmla="*/ 8712 h 8712"/>
                      <a:gd name="connsiteX9" fmla="*/ 1725 w 10000"/>
                      <a:gd name="connsiteY9" fmla="*/ 8518 h 8712"/>
                      <a:gd name="connsiteX10" fmla="*/ 1940 w 10000"/>
                      <a:gd name="connsiteY10" fmla="*/ 8378 h 8712"/>
                      <a:gd name="connsiteX11" fmla="*/ 3262 w 10000"/>
                      <a:gd name="connsiteY11" fmla="*/ 8378 h 8712"/>
                      <a:gd name="connsiteX12" fmla="*/ 3504 w 10000"/>
                      <a:gd name="connsiteY12" fmla="*/ 8518 h 8712"/>
                      <a:gd name="connsiteX13" fmla="*/ 3262 w 10000"/>
                      <a:gd name="connsiteY13" fmla="*/ 8712 h 8712"/>
                      <a:gd name="connsiteX14" fmla="*/ 5633 w 10000"/>
                      <a:gd name="connsiteY14" fmla="*/ 8712 h 8712"/>
                      <a:gd name="connsiteX15" fmla="*/ 5633 w 10000"/>
                      <a:gd name="connsiteY15" fmla="*/ 8712 h 8712"/>
                      <a:gd name="connsiteX16" fmla="*/ 4340 w 10000"/>
                      <a:gd name="connsiteY16" fmla="*/ 8712 h 8712"/>
                      <a:gd name="connsiteX17" fmla="*/ 4070 w 10000"/>
                      <a:gd name="connsiteY17" fmla="*/ 8518 h 8712"/>
                      <a:gd name="connsiteX18" fmla="*/ 4340 w 10000"/>
                      <a:gd name="connsiteY18" fmla="*/ 8378 h 8712"/>
                      <a:gd name="connsiteX19" fmla="*/ 5633 w 10000"/>
                      <a:gd name="connsiteY19" fmla="*/ 8378 h 8712"/>
                      <a:gd name="connsiteX20" fmla="*/ 5903 w 10000"/>
                      <a:gd name="connsiteY20" fmla="*/ 8518 h 8712"/>
                      <a:gd name="connsiteX21" fmla="*/ 5633 w 10000"/>
                      <a:gd name="connsiteY21" fmla="*/ 8712 h 8712"/>
                      <a:gd name="connsiteX22" fmla="*/ 8087 w 10000"/>
                      <a:gd name="connsiteY22" fmla="*/ 8712 h 8712"/>
                      <a:gd name="connsiteX23" fmla="*/ 8087 w 10000"/>
                      <a:gd name="connsiteY23" fmla="*/ 8712 h 8712"/>
                      <a:gd name="connsiteX24" fmla="*/ 6765 w 10000"/>
                      <a:gd name="connsiteY24" fmla="*/ 8712 h 8712"/>
                      <a:gd name="connsiteX25" fmla="*/ 6550 w 10000"/>
                      <a:gd name="connsiteY25" fmla="*/ 8518 h 8712"/>
                      <a:gd name="connsiteX26" fmla="*/ 6765 w 10000"/>
                      <a:gd name="connsiteY26" fmla="*/ 8378 h 8712"/>
                      <a:gd name="connsiteX27" fmla="*/ 8087 w 10000"/>
                      <a:gd name="connsiteY27" fmla="*/ 8378 h 8712"/>
                      <a:gd name="connsiteX28" fmla="*/ 8328 w 10000"/>
                      <a:gd name="connsiteY28" fmla="*/ 8518 h 8712"/>
                      <a:gd name="connsiteX29" fmla="*/ 8087 w 10000"/>
                      <a:gd name="connsiteY29" fmla="*/ 8712 h 8712"/>
                      <a:gd name="connsiteX30" fmla="*/ 9002 w 10000"/>
                      <a:gd name="connsiteY30" fmla="*/ 3633 h 8712"/>
                      <a:gd name="connsiteX31" fmla="*/ 9002 w 10000"/>
                      <a:gd name="connsiteY31" fmla="*/ 3633 h 8712"/>
                      <a:gd name="connsiteX32" fmla="*/ 998 w 10000"/>
                      <a:gd name="connsiteY32" fmla="*/ 3633 h 8712"/>
                      <a:gd name="connsiteX33" fmla="*/ 0 w 10000"/>
                      <a:gd name="connsiteY33" fmla="*/ 4267 h 8712"/>
                      <a:gd name="connsiteX34" fmla="*/ 0 w 10000"/>
                      <a:gd name="connsiteY34" fmla="*/ 6331 h 8712"/>
                      <a:gd name="connsiteX35" fmla="*/ 998 w 10000"/>
                      <a:gd name="connsiteY35" fmla="*/ 6967 h 8712"/>
                      <a:gd name="connsiteX36" fmla="*/ 9002 w 10000"/>
                      <a:gd name="connsiteY36" fmla="*/ 6967 h 8712"/>
                      <a:gd name="connsiteX37" fmla="*/ 10000 w 10000"/>
                      <a:gd name="connsiteY37" fmla="*/ 6331 h 8712"/>
                      <a:gd name="connsiteX38" fmla="*/ 10000 w 10000"/>
                      <a:gd name="connsiteY38" fmla="*/ 4267 h 8712"/>
                      <a:gd name="connsiteX39" fmla="*/ 9002 w 10000"/>
                      <a:gd name="connsiteY39" fmla="*/ 3633 h 8712"/>
                      <a:gd name="connsiteX40" fmla="*/ 5633 w 10000"/>
                      <a:gd name="connsiteY40" fmla="*/ 5626 h 8712"/>
                      <a:gd name="connsiteX41" fmla="*/ 5633 w 10000"/>
                      <a:gd name="connsiteY41" fmla="*/ 5626 h 8712"/>
                      <a:gd name="connsiteX42" fmla="*/ 4367 w 10000"/>
                      <a:gd name="connsiteY42" fmla="*/ 5626 h 8712"/>
                      <a:gd name="connsiteX43" fmla="*/ 4124 w 10000"/>
                      <a:gd name="connsiteY43" fmla="*/ 5468 h 8712"/>
                      <a:gd name="connsiteX44" fmla="*/ 4367 w 10000"/>
                      <a:gd name="connsiteY44" fmla="*/ 5291 h 8712"/>
                      <a:gd name="connsiteX45" fmla="*/ 5633 w 10000"/>
                      <a:gd name="connsiteY45" fmla="*/ 5291 h 8712"/>
                      <a:gd name="connsiteX46" fmla="*/ 5903 w 10000"/>
                      <a:gd name="connsiteY46" fmla="*/ 5468 h 8712"/>
                      <a:gd name="connsiteX47" fmla="*/ 5633 w 10000"/>
                      <a:gd name="connsiteY47" fmla="*/ 5626 h 8712"/>
                      <a:gd name="connsiteX48" fmla="*/ 8087 w 10000"/>
                      <a:gd name="connsiteY48" fmla="*/ 5626 h 8712"/>
                      <a:gd name="connsiteX49" fmla="*/ 8087 w 10000"/>
                      <a:gd name="connsiteY49" fmla="*/ 5626 h 8712"/>
                      <a:gd name="connsiteX50" fmla="*/ 6792 w 10000"/>
                      <a:gd name="connsiteY50" fmla="*/ 5626 h 8712"/>
                      <a:gd name="connsiteX51" fmla="*/ 6550 w 10000"/>
                      <a:gd name="connsiteY51" fmla="*/ 5468 h 8712"/>
                      <a:gd name="connsiteX52" fmla="*/ 6792 w 10000"/>
                      <a:gd name="connsiteY52" fmla="*/ 5291 h 8712"/>
                      <a:gd name="connsiteX53" fmla="*/ 8087 w 10000"/>
                      <a:gd name="connsiteY53" fmla="*/ 5291 h 8712"/>
                      <a:gd name="connsiteX54" fmla="*/ 8328 w 10000"/>
                      <a:gd name="connsiteY54" fmla="*/ 5468 h 8712"/>
                      <a:gd name="connsiteX55" fmla="*/ 8087 w 10000"/>
                      <a:gd name="connsiteY55" fmla="*/ 5626 h 8712"/>
                      <a:gd name="connsiteX56" fmla="*/ 9002 w 10000"/>
                      <a:gd name="connsiteY56" fmla="*/ 0 h 8712"/>
                      <a:gd name="connsiteX57" fmla="*/ 9002 w 10000"/>
                      <a:gd name="connsiteY57" fmla="*/ 0 h 8712"/>
                      <a:gd name="connsiteX58" fmla="*/ 998 w 10000"/>
                      <a:gd name="connsiteY58" fmla="*/ 0 h 8712"/>
                      <a:gd name="connsiteX59" fmla="*/ 0 w 10000"/>
                      <a:gd name="connsiteY59" fmla="*/ 652 h 8712"/>
                      <a:gd name="connsiteX60" fmla="*/ 0 w 10000"/>
                      <a:gd name="connsiteY60" fmla="*/ 2699 h 8712"/>
                      <a:gd name="connsiteX61" fmla="*/ 998 w 10000"/>
                      <a:gd name="connsiteY61" fmla="*/ 3352 h 8712"/>
                      <a:gd name="connsiteX62" fmla="*/ 9002 w 10000"/>
                      <a:gd name="connsiteY62" fmla="*/ 3352 h 8712"/>
                      <a:gd name="connsiteX63" fmla="*/ 10000 w 10000"/>
                      <a:gd name="connsiteY63" fmla="*/ 2699 h 8712"/>
                      <a:gd name="connsiteX64" fmla="*/ 10000 w 10000"/>
                      <a:gd name="connsiteY64" fmla="*/ 652 h 8712"/>
                      <a:gd name="connsiteX65" fmla="*/ 9002 w 10000"/>
                      <a:gd name="connsiteY65" fmla="*/ 0 h 8712"/>
                      <a:gd name="connsiteX66" fmla="*/ 8087 w 10000"/>
                      <a:gd name="connsiteY66" fmla="*/ 2522 h 8712"/>
                      <a:gd name="connsiteX67" fmla="*/ 8087 w 10000"/>
                      <a:gd name="connsiteY67" fmla="*/ 2522 h 8712"/>
                      <a:gd name="connsiteX68" fmla="*/ 6792 w 10000"/>
                      <a:gd name="connsiteY68" fmla="*/ 2522 h 8712"/>
                      <a:gd name="connsiteX69" fmla="*/ 6550 w 10000"/>
                      <a:gd name="connsiteY69" fmla="*/ 2327 h 8712"/>
                      <a:gd name="connsiteX70" fmla="*/ 6792 w 10000"/>
                      <a:gd name="connsiteY70" fmla="*/ 2169 h 8712"/>
                      <a:gd name="connsiteX71" fmla="*/ 8087 w 10000"/>
                      <a:gd name="connsiteY71" fmla="*/ 2169 h 8712"/>
                      <a:gd name="connsiteX72" fmla="*/ 8328 w 10000"/>
                      <a:gd name="connsiteY72" fmla="*/ 2327 h 8712"/>
                      <a:gd name="connsiteX73" fmla="*/ 8087 w 10000"/>
                      <a:gd name="connsiteY73" fmla="*/ 2522 h 8712"/>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10000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3262 w 10000"/>
                      <a:gd name="connsiteY13" fmla="*/ 10000 h 10000"/>
                      <a:gd name="connsiteX14" fmla="*/ 5633 w 10000"/>
                      <a:gd name="connsiteY14" fmla="*/ 10000 h 10000"/>
                      <a:gd name="connsiteX15" fmla="*/ 5633 w 10000"/>
                      <a:gd name="connsiteY15" fmla="*/ 10000 h 10000"/>
                      <a:gd name="connsiteX16" fmla="*/ 4340 w 10000"/>
                      <a:gd name="connsiteY16" fmla="*/ 10000 h 10000"/>
                      <a:gd name="connsiteX17" fmla="*/ 4070 w 10000"/>
                      <a:gd name="connsiteY17" fmla="*/ 9777 h 10000"/>
                      <a:gd name="connsiteX18" fmla="*/ 4340 w 10000"/>
                      <a:gd name="connsiteY18" fmla="*/ 9617 h 10000"/>
                      <a:gd name="connsiteX19" fmla="*/ 5633 w 10000"/>
                      <a:gd name="connsiteY19" fmla="*/ 9617 h 10000"/>
                      <a:gd name="connsiteX20" fmla="*/ 5903 w 10000"/>
                      <a:gd name="connsiteY20" fmla="*/ 9777 h 10000"/>
                      <a:gd name="connsiteX21" fmla="*/ 5633 w 10000"/>
                      <a:gd name="connsiteY21" fmla="*/ 10000 h 10000"/>
                      <a:gd name="connsiteX22" fmla="*/ 8328 w 10000"/>
                      <a:gd name="connsiteY22" fmla="*/ 9777 h 10000"/>
                      <a:gd name="connsiteX23" fmla="*/ 8087 w 10000"/>
                      <a:gd name="connsiteY23" fmla="*/ 10000 h 10000"/>
                      <a:gd name="connsiteX24" fmla="*/ 6765 w 10000"/>
                      <a:gd name="connsiteY24" fmla="*/ 10000 h 10000"/>
                      <a:gd name="connsiteX25" fmla="*/ 6550 w 10000"/>
                      <a:gd name="connsiteY25" fmla="*/ 9777 h 10000"/>
                      <a:gd name="connsiteX26" fmla="*/ 6765 w 10000"/>
                      <a:gd name="connsiteY26" fmla="*/ 9617 h 10000"/>
                      <a:gd name="connsiteX27" fmla="*/ 8087 w 10000"/>
                      <a:gd name="connsiteY27" fmla="*/ 9617 h 10000"/>
                      <a:gd name="connsiteX28" fmla="*/ 8328 w 10000"/>
                      <a:gd name="connsiteY28" fmla="*/ 9777 h 10000"/>
                      <a:gd name="connsiteX29" fmla="*/ 9002 w 10000"/>
                      <a:gd name="connsiteY29" fmla="*/ 4170 h 10000"/>
                      <a:gd name="connsiteX30" fmla="*/ 9002 w 10000"/>
                      <a:gd name="connsiteY30" fmla="*/ 4170 h 10000"/>
                      <a:gd name="connsiteX31" fmla="*/ 998 w 10000"/>
                      <a:gd name="connsiteY31" fmla="*/ 4170 h 10000"/>
                      <a:gd name="connsiteX32" fmla="*/ 0 w 10000"/>
                      <a:gd name="connsiteY32" fmla="*/ 4898 h 10000"/>
                      <a:gd name="connsiteX33" fmla="*/ 0 w 10000"/>
                      <a:gd name="connsiteY33" fmla="*/ 7267 h 10000"/>
                      <a:gd name="connsiteX34" fmla="*/ 998 w 10000"/>
                      <a:gd name="connsiteY34" fmla="*/ 7997 h 10000"/>
                      <a:gd name="connsiteX35" fmla="*/ 9002 w 10000"/>
                      <a:gd name="connsiteY35" fmla="*/ 7997 h 10000"/>
                      <a:gd name="connsiteX36" fmla="*/ 10000 w 10000"/>
                      <a:gd name="connsiteY36" fmla="*/ 7267 h 10000"/>
                      <a:gd name="connsiteX37" fmla="*/ 10000 w 10000"/>
                      <a:gd name="connsiteY37" fmla="*/ 4898 h 10000"/>
                      <a:gd name="connsiteX38" fmla="*/ 9002 w 10000"/>
                      <a:gd name="connsiteY38" fmla="*/ 4170 h 10000"/>
                      <a:gd name="connsiteX39" fmla="*/ 5633 w 10000"/>
                      <a:gd name="connsiteY39" fmla="*/ 6458 h 10000"/>
                      <a:gd name="connsiteX40" fmla="*/ 5633 w 10000"/>
                      <a:gd name="connsiteY40" fmla="*/ 6458 h 10000"/>
                      <a:gd name="connsiteX41" fmla="*/ 4367 w 10000"/>
                      <a:gd name="connsiteY41" fmla="*/ 6458 h 10000"/>
                      <a:gd name="connsiteX42" fmla="*/ 4124 w 10000"/>
                      <a:gd name="connsiteY42" fmla="*/ 6276 h 10000"/>
                      <a:gd name="connsiteX43" fmla="*/ 4367 w 10000"/>
                      <a:gd name="connsiteY43" fmla="*/ 6073 h 10000"/>
                      <a:gd name="connsiteX44" fmla="*/ 5633 w 10000"/>
                      <a:gd name="connsiteY44" fmla="*/ 6073 h 10000"/>
                      <a:gd name="connsiteX45" fmla="*/ 5903 w 10000"/>
                      <a:gd name="connsiteY45" fmla="*/ 6276 h 10000"/>
                      <a:gd name="connsiteX46" fmla="*/ 5633 w 10000"/>
                      <a:gd name="connsiteY46" fmla="*/ 6458 h 10000"/>
                      <a:gd name="connsiteX47" fmla="*/ 8087 w 10000"/>
                      <a:gd name="connsiteY47" fmla="*/ 6458 h 10000"/>
                      <a:gd name="connsiteX48" fmla="*/ 8087 w 10000"/>
                      <a:gd name="connsiteY48" fmla="*/ 6458 h 10000"/>
                      <a:gd name="connsiteX49" fmla="*/ 6792 w 10000"/>
                      <a:gd name="connsiteY49" fmla="*/ 6458 h 10000"/>
                      <a:gd name="connsiteX50" fmla="*/ 6550 w 10000"/>
                      <a:gd name="connsiteY50" fmla="*/ 6276 h 10000"/>
                      <a:gd name="connsiteX51" fmla="*/ 6792 w 10000"/>
                      <a:gd name="connsiteY51" fmla="*/ 6073 h 10000"/>
                      <a:gd name="connsiteX52" fmla="*/ 8087 w 10000"/>
                      <a:gd name="connsiteY52" fmla="*/ 6073 h 10000"/>
                      <a:gd name="connsiteX53" fmla="*/ 8328 w 10000"/>
                      <a:gd name="connsiteY53" fmla="*/ 6276 h 10000"/>
                      <a:gd name="connsiteX54" fmla="*/ 8087 w 10000"/>
                      <a:gd name="connsiteY54" fmla="*/ 6458 h 10000"/>
                      <a:gd name="connsiteX55" fmla="*/ 9002 w 10000"/>
                      <a:gd name="connsiteY55" fmla="*/ 0 h 10000"/>
                      <a:gd name="connsiteX56" fmla="*/ 9002 w 10000"/>
                      <a:gd name="connsiteY56" fmla="*/ 0 h 10000"/>
                      <a:gd name="connsiteX57" fmla="*/ 998 w 10000"/>
                      <a:gd name="connsiteY57" fmla="*/ 0 h 10000"/>
                      <a:gd name="connsiteX58" fmla="*/ 0 w 10000"/>
                      <a:gd name="connsiteY58" fmla="*/ 748 h 10000"/>
                      <a:gd name="connsiteX59" fmla="*/ 0 w 10000"/>
                      <a:gd name="connsiteY59" fmla="*/ 3098 h 10000"/>
                      <a:gd name="connsiteX60" fmla="*/ 998 w 10000"/>
                      <a:gd name="connsiteY60" fmla="*/ 3848 h 10000"/>
                      <a:gd name="connsiteX61" fmla="*/ 9002 w 10000"/>
                      <a:gd name="connsiteY61" fmla="*/ 3848 h 10000"/>
                      <a:gd name="connsiteX62" fmla="*/ 10000 w 10000"/>
                      <a:gd name="connsiteY62" fmla="*/ 3098 h 10000"/>
                      <a:gd name="connsiteX63" fmla="*/ 10000 w 10000"/>
                      <a:gd name="connsiteY63" fmla="*/ 748 h 10000"/>
                      <a:gd name="connsiteX64" fmla="*/ 9002 w 10000"/>
                      <a:gd name="connsiteY64" fmla="*/ 0 h 10000"/>
                      <a:gd name="connsiteX65" fmla="*/ 8087 w 10000"/>
                      <a:gd name="connsiteY65" fmla="*/ 2895 h 10000"/>
                      <a:gd name="connsiteX66" fmla="*/ 8087 w 10000"/>
                      <a:gd name="connsiteY66" fmla="*/ 2895 h 10000"/>
                      <a:gd name="connsiteX67" fmla="*/ 6792 w 10000"/>
                      <a:gd name="connsiteY67" fmla="*/ 2895 h 10000"/>
                      <a:gd name="connsiteX68" fmla="*/ 6550 w 10000"/>
                      <a:gd name="connsiteY68" fmla="*/ 2671 h 10000"/>
                      <a:gd name="connsiteX69" fmla="*/ 6792 w 10000"/>
                      <a:gd name="connsiteY69" fmla="*/ 2490 h 10000"/>
                      <a:gd name="connsiteX70" fmla="*/ 8087 w 10000"/>
                      <a:gd name="connsiteY70" fmla="*/ 2490 h 10000"/>
                      <a:gd name="connsiteX71" fmla="*/ 8328 w 10000"/>
                      <a:gd name="connsiteY71" fmla="*/ 2671 h 10000"/>
                      <a:gd name="connsiteX72" fmla="*/ 8087 w 10000"/>
                      <a:gd name="connsiteY72" fmla="*/ 2895 h 10000"/>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10000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3262 w 10000"/>
                      <a:gd name="connsiteY13" fmla="*/ 10000 h 10000"/>
                      <a:gd name="connsiteX14" fmla="*/ 5633 w 10000"/>
                      <a:gd name="connsiteY14" fmla="*/ 10000 h 10000"/>
                      <a:gd name="connsiteX15" fmla="*/ 5633 w 10000"/>
                      <a:gd name="connsiteY15" fmla="*/ 10000 h 10000"/>
                      <a:gd name="connsiteX16" fmla="*/ 4340 w 10000"/>
                      <a:gd name="connsiteY16" fmla="*/ 10000 h 10000"/>
                      <a:gd name="connsiteX17" fmla="*/ 4070 w 10000"/>
                      <a:gd name="connsiteY17" fmla="*/ 9777 h 10000"/>
                      <a:gd name="connsiteX18" fmla="*/ 4340 w 10000"/>
                      <a:gd name="connsiteY18" fmla="*/ 9617 h 10000"/>
                      <a:gd name="connsiteX19" fmla="*/ 5633 w 10000"/>
                      <a:gd name="connsiteY19" fmla="*/ 9617 h 10000"/>
                      <a:gd name="connsiteX20" fmla="*/ 5903 w 10000"/>
                      <a:gd name="connsiteY20" fmla="*/ 9777 h 10000"/>
                      <a:gd name="connsiteX21" fmla="*/ 5633 w 10000"/>
                      <a:gd name="connsiteY21" fmla="*/ 10000 h 10000"/>
                      <a:gd name="connsiteX22" fmla="*/ 8087 w 10000"/>
                      <a:gd name="connsiteY22" fmla="*/ 9617 h 10000"/>
                      <a:gd name="connsiteX23" fmla="*/ 8087 w 10000"/>
                      <a:gd name="connsiteY23" fmla="*/ 10000 h 10000"/>
                      <a:gd name="connsiteX24" fmla="*/ 6765 w 10000"/>
                      <a:gd name="connsiteY24" fmla="*/ 10000 h 10000"/>
                      <a:gd name="connsiteX25" fmla="*/ 6550 w 10000"/>
                      <a:gd name="connsiteY25" fmla="*/ 9777 h 10000"/>
                      <a:gd name="connsiteX26" fmla="*/ 6765 w 10000"/>
                      <a:gd name="connsiteY26" fmla="*/ 9617 h 10000"/>
                      <a:gd name="connsiteX27" fmla="*/ 8087 w 10000"/>
                      <a:gd name="connsiteY27" fmla="*/ 9617 h 10000"/>
                      <a:gd name="connsiteX28" fmla="*/ 9002 w 10000"/>
                      <a:gd name="connsiteY28" fmla="*/ 4170 h 10000"/>
                      <a:gd name="connsiteX29" fmla="*/ 9002 w 10000"/>
                      <a:gd name="connsiteY29" fmla="*/ 4170 h 10000"/>
                      <a:gd name="connsiteX30" fmla="*/ 998 w 10000"/>
                      <a:gd name="connsiteY30" fmla="*/ 4170 h 10000"/>
                      <a:gd name="connsiteX31" fmla="*/ 0 w 10000"/>
                      <a:gd name="connsiteY31" fmla="*/ 4898 h 10000"/>
                      <a:gd name="connsiteX32" fmla="*/ 0 w 10000"/>
                      <a:gd name="connsiteY32" fmla="*/ 7267 h 10000"/>
                      <a:gd name="connsiteX33" fmla="*/ 998 w 10000"/>
                      <a:gd name="connsiteY33" fmla="*/ 7997 h 10000"/>
                      <a:gd name="connsiteX34" fmla="*/ 9002 w 10000"/>
                      <a:gd name="connsiteY34" fmla="*/ 7997 h 10000"/>
                      <a:gd name="connsiteX35" fmla="*/ 10000 w 10000"/>
                      <a:gd name="connsiteY35" fmla="*/ 7267 h 10000"/>
                      <a:gd name="connsiteX36" fmla="*/ 10000 w 10000"/>
                      <a:gd name="connsiteY36" fmla="*/ 4898 h 10000"/>
                      <a:gd name="connsiteX37" fmla="*/ 9002 w 10000"/>
                      <a:gd name="connsiteY37" fmla="*/ 4170 h 10000"/>
                      <a:gd name="connsiteX38" fmla="*/ 5633 w 10000"/>
                      <a:gd name="connsiteY38" fmla="*/ 6458 h 10000"/>
                      <a:gd name="connsiteX39" fmla="*/ 5633 w 10000"/>
                      <a:gd name="connsiteY39" fmla="*/ 6458 h 10000"/>
                      <a:gd name="connsiteX40" fmla="*/ 4367 w 10000"/>
                      <a:gd name="connsiteY40" fmla="*/ 6458 h 10000"/>
                      <a:gd name="connsiteX41" fmla="*/ 4124 w 10000"/>
                      <a:gd name="connsiteY41" fmla="*/ 6276 h 10000"/>
                      <a:gd name="connsiteX42" fmla="*/ 4367 w 10000"/>
                      <a:gd name="connsiteY42" fmla="*/ 6073 h 10000"/>
                      <a:gd name="connsiteX43" fmla="*/ 5633 w 10000"/>
                      <a:gd name="connsiteY43" fmla="*/ 6073 h 10000"/>
                      <a:gd name="connsiteX44" fmla="*/ 5903 w 10000"/>
                      <a:gd name="connsiteY44" fmla="*/ 6276 h 10000"/>
                      <a:gd name="connsiteX45" fmla="*/ 5633 w 10000"/>
                      <a:gd name="connsiteY45" fmla="*/ 6458 h 10000"/>
                      <a:gd name="connsiteX46" fmla="*/ 8087 w 10000"/>
                      <a:gd name="connsiteY46" fmla="*/ 6458 h 10000"/>
                      <a:gd name="connsiteX47" fmla="*/ 8087 w 10000"/>
                      <a:gd name="connsiteY47" fmla="*/ 6458 h 10000"/>
                      <a:gd name="connsiteX48" fmla="*/ 6792 w 10000"/>
                      <a:gd name="connsiteY48" fmla="*/ 6458 h 10000"/>
                      <a:gd name="connsiteX49" fmla="*/ 6550 w 10000"/>
                      <a:gd name="connsiteY49" fmla="*/ 6276 h 10000"/>
                      <a:gd name="connsiteX50" fmla="*/ 6792 w 10000"/>
                      <a:gd name="connsiteY50" fmla="*/ 6073 h 10000"/>
                      <a:gd name="connsiteX51" fmla="*/ 8087 w 10000"/>
                      <a:gd name="connsiteY51" fmla="*/ 6073 h 10000"/>
                      <a:gd name="connsiteX52" fmla="*/ 8328 w 10000"/>
                      <a:gd name="connsiteY52" fmla="*/ 6276 h 10000"/>
                      <a:gd name="connsiteX53" fmla="*/ 8087 w 10000"/>
                      <a:gd name="connsiteY53" fmla="*/ 6458 h 10000"/>
                      <a:gd name="connsiteX54" fmla="*/ 9002 w 10000"/>
                      <a:gd name="connsiteY54" fmla="*/ 0 h 10000"/>
                      <a:gd name="connsiteX55" fmla="*/ 9002 w 10000"/>
                      <a:gd name="connsiteY55" fmla="*/ 0 h 10000"/>
                      <a:gd name="connsiteX56" fmla="*/ 998 w 10000"/>
                      <a:gd name="connsiteY56" fmla="*/ 0 h 10000"/>
                      <a:gd name="connsiteX57" fmla="*/ 0 w 10000"/>
                      <a:gd name="connsiteY57" fmla="*/ 748 h 10000"/>
                      <a:gd name="connsiteX58" fmla="*/ 0 w 10000"/>
                      <a:gd name="connsiteY58" fmla="*/ 3098 h 10000"/>
                      <a:gd name="connsiteX59" fmla="*/ 998 w 10000"/>
                      <a:gd name="connsiteY59" fmla="*/ 3848 h 10000"/>
                      <a:gd name="connsiteX60" fmla="*/ 9002 w 10000"/>
                      <a:gd name="connsiteY60" fmla="*/ 3848 h 10000"/>
                      <a:gd name="connsiteX61" fmla="*/ 10000 w 10000"/>
                      <a:gd name="connsiteY61" fmla="*/ 3098 h 10000"/>
                      <a:gd name="connsiteX62" fmla="*/ 10000 w 10000"/>
                      <a:gd name="connsiteY62" fmla="*/ 748 h 10000"/>
                      <a:gd name="connsiteX63" fmla="*/ 9002 w 10000"/>
                      <a:gd name="connsiteY63" fmla="*/ 0 h 10000"/>
                      <a:gd name="connsiteX64" fmla="*/ 8087 w 10000"/>
                      <a:gd name="connsiteY64" fmla="*/ 2895 h 10000"/>
                      <a:gd name="connsiteX65" fmla="*/ 8087 w 10000"/>
                      <a:gd name="connsiteY65" fmla="*/ 2895 h 10000"/>
                      <a:gd name="connsiteX66" fmla="*/ 6792 w 10000"/>
                      <a:gd name="connsiteY66" fmla="*/ 2895 h 10000"/>
                      <a:gd name="connsiteX67" fmla="*/ 6550 w 10000"/>
                      <a:gd name="connsiteY67" fmla="*/ 2671 h 10000"/>
                      <a:gd name="connsiteX68" fmla="*/ 6792 w 10000"/>
                      <a:gd name="connsiteY68" fmla="*/ 2490 h 10000"/>
                      <a:gd name="connsiteX69" fmla="*/ 8087 w 10000"/>
                      <a:gd name="connsiteY69" fmla="*/ 2490 h 10000"/>
                      <a:gd name="connsiteX70" fmla="*/ 8328 w 10000"/>
                      <a:gd name="connsiteY70" fmla="*/ 2671 h 10000"/>
                      <a:gd name="connsiteX71" fmla="*/ 8087 w 10000"/>
                      <a:gd name="connsiteY71" fmla="*/ 2895 h 10000"/>
                      <a:gd name="connsiteX0" fmla="*/ 9002 w 10000"/>
                      <a:gd name="connsiteY0" fmla="*/ 8382 h 10004"/>
                      <a:gd name="connsiteX1" fmla="*/ 9002 w 10000"/>
                      <a:gd name="connsiteY1" fmla="*/ 8382 h 10004"/>
                      <a:gd name="connsiteX2" fmla="*/ 998 w 10000"/>
                      <a:gd name="connsiteY2" fmla="*/ 8382 h 10004"/>
                      <a:gd name="connsiteX3" fmla="*/ 0 w 10000"/>
                      <a:gd name="connsiteY3" fmla="*/ 9130 h 10004"/>
                      <a:gd name="connsiteX4" fmla="*/ 10000 w 10000"/>
                      <a:gd name="connsiteY4" fmla="*/ 9130 h 10004"/>
                      <a:gd name="connsiteX5" fmla="*/ 9002 w 10000"/>
                      <a:gd name="connsiteY5" fmla="*/ 8382 h 10004"/>
                      <a:gd name="connsiteX6" fmla="*/ 3262 w 10000"/>
                      <a:gd name="connsiteY6" fmla="*/ 10000 h 10004"/>
                      <a:gd name="connsiteX7" fmla="*/ 3262 w 10000"/>
                      <a:gd name="connsiteY7" fmla="*/ 10000 h 10004"/>
                      <a:gd name="connsiteX8" fmla="*/ 1940 w 10000"/>
                      <a:gd name="connsiteY8" fmla="*/ 10000 h 10004"/>
                      <a:gd name="connsiteX9" fmla="*/ 1725 w 10000"/>
                      <a:gd name="connsiteY9" fmla="*/ 9777 h 10004"/>
                      <a:gd name="connsiteX10" fmla="*/ 1940 w 10000"/>
                      <a:gd name="connsiteY10" fmla="*/ 9617 h 10004"/>
                      <a:gd name="connsiteX11" fmla="*/ 3262 w 10000"/>
                      <a:gd name="connsiteY11" fmla="*/ 9617 h 10004"/>
                      <a:gd name="connsiteX12" fmla="*/ 3504 w 10000"/>
                      <a:gd name="connsiteY12" fmla="*/ 9777 h 10004"/>
                      <a:gd name="connsiteX13" fmla="*/ 3262 w 10000"/>
                      <a:gd name="connsiteY13" fmla="*/ 10000 h 10004"/>
                      <a:gd name="connsiteX14" fmla="*/ 5633 w 10000"/>
                      <a:gd name="connsiteY14" fmla="*/ 10000 h 10004"/>
                      <a:gd name="connsiteX15" fmla="*/ 5633 w 10000"/>
                      <a:gd name="connsiteY15" fmla="*/ 10000 h 10004"/>
                      <a:gd name="connsiteX16" fmla="*/ 4340 w 10000"/>
                      <a:gd name="connsiteY16" fmla="*/ 10000 h 10004"/>
                      <a:gd name="connsiteX17" fmla="*/ 4070 w 10000"/>
                      <a:gd name="connsiteY17" fmla="*/ 9777 h 10004"/>
                      <a:gd name="connsiteX18" fmla="*/ 4340 w 10000"/>
                      <a:gd name="connsiteY18" fmla="*/ 9617 h 10004"/>
                      <a:gd name="connsiteX19" fmla="*/ 5633 w 10000"/>
                      <a:gd name="connsiteY19" fmla="*/ 9617 h 10004"/>
                      <a:gd name="connsiteX20" fmla="*/ 5903 w 10000"/>
                      <a:gd name="connsiteY20" fmla="*/ 9777 h 10004"/>
                      <a:gd name="connsiteX21" fmla="*/ 5633 w 10000"/>
                      <a:gd name="connsiteY21" fmla="*/ 10000 h 10004"/>
                      <a:gd name="connsiteX22" fmla="*/ 8087 w 10000"/>
                      <a:gd name="connsiteY22" fmla="*/ 9617 h 10004"/>
                      <a:gd name="connsiteX23" fmla="*/ 6765 w 10000"/>
                      <a:gd name="connsiteY23" fmla="*/ 10000 h 10004"/>
                      <a:gd name="connsiteX24" fmla="*/ 6550 w 10000"/>
                      <a:gd name="connsiteY24" fmla="*/ 9777 h 10004"/>
                      <a:gd name="connsiteX25" fmla="*/ 6765 w 10000"/>
                      <a:gd name="connsiteY25" fmla="*/ 9617 h 10004"/>
                      <a:gd name="connsiteX26" fmla="*/ 8087 w 10000"/>
                      <a:gd name="connsiteY26" fmla="*/ 9617 h 10004"/>
                      <a:gd name="connsiteX27" fmla="*/ 9002 w 10000"/>
                      <a:gd name="connsiteY27" fmla="*/ 4170 h 10004"/>
                      <a:gd name="connsiteX28" fmla="*/ 9002 w 10000"/>
                      <a:gd name="connsiteY28" fmla="*/ 4170 h 10004"/>
                      <a:gd name="connsiteX29" fmla="*/ 998 w 10000"/>
                      <a:gd name="connsiteY29" fmla="*/ 4170 h 10004"/>
                      <a:gd name="connsiteX30" fmla="*/ 0 w 10000"/>
                      <a:gd name="connsiteY30" fmla="*/ 4898 h 10004"/>
                      <a:gd name="connsiteX31" fmla="*/ 0 w 10000"/>
                      <a:gd name="connsiteY31" fmla="*/ 7267 h 10004"/>
                      <a:gd name="connsiteX32" fmla="*/ 998 w 10000"/>
                      <a:gd name="connsiteY32" fmla="*/ 7997 h 10004"/>
                      <a:gd name="connsiteX33" fmla="*/ 9002 w 10000"/>
                      <a:gd name="connsiteY33" fmla="*/ 7997 h 10004"/>
                      <a:gd name="connsiteX34" fmla="*/ 10000 w 10000"/>
                      <a:gd name="connsiteY34" fmla="*/ 7267 h 10004"/>
                      <a:gd name="connsiteX35" fmla="*/ 10000 w 10000"/>
                      <a:gd name="connsiteY35" fmla="*/ 4898 h 10004"/>
                      <a:gd name="connsiteX36" fmla="*/ 9002 w 10000"/>
                      <a:gd name="connsiteY36" fmla="*/ 4170 h 10004"/>
                      <a:gd name="connsiteX37" fmla="*/ 5633 w 10000"/>
                      <a:gd name="connsiteY37" fmla="*/ 6458 h 10004"/>
                      <a:gd name="connsiteX38" fmla="*/ 5633 w 10000"/>
                      <a:gd name="connsiteY38" fmla="*/ 6458 h 10004"/>
                      <a:gd name="connsiteX39" fmla="*/ 4367 w 10000"/>
                      <a:gd name="connsiteY39" fmla="*/ 6458 h 10004"/>
                      <a:gd name="connsiteX40" fmla="*/ 4124 w 10000"/>
                      <a:gd name="connsiteY40" fmla="*/ 6276 h 10004"/>
                      <a:gd name="connsiteX41" fmla="*/ 4367 w 10000"/>
                      <a:gd name="connsiteY41" fmla="*/ 6073 h 10004"/>
                      <a:gd name="connsiteX42" fmla="*/ 5633 w 10000"/>
                      <a:gd name="connsiteY42" fmla="*/ 6073 h 10004"/>
                      <a:gd name="connsiteX43" fmla="*/ 5903 w 10000"/>
                      <a:gd name="connsiteY43" fmla="*/ 6276 h 10004"/>
                      <a:gd name="connsiteX44" fmla="*/ 5633 w 10000"/>
                      <a:gd name="connsiteY44" fmla="*/ 6458 h 10004"/>
                      <a:gd name="connsiteX45" fmla="*/ 8087 w 10000"/>
                      <a:gd name="connsiteY45" fmla="*/ 6458 h 10004"/>
                      <a:gd name="connsiteX46" fmla="*/ 8087 w 10000"/>
                      <a:gd name="connsiteY46" fmla="*/ 6458 h 10004"/>
                      <a:gd name="connsiteX47" fmla="*/ 6792 w 10000"/>
                      <a:gd name="connsiteY47" fmla="*/ 6458 h 10004"/>
                      <a:gd name="connsiteX48" fmla="*/ 6550 w 10000"/>
                      <a:gd name="connsiteY48" fmla="*/ 6276 h 10004"/>
                      <a:gd name="connsiteX49" fmla="*/ 6792 w 10000"/>
                      <a:gd name="connsiteY49" fmla="*/ 6073 h 10004"/>
                      <a:gd name="connsiteX50" fmla="*/ 8087 w 10000"/>
                      <a:gd name="connsiteY50" fmla="*/ 6073 h 10004"/>
                      <a:gd name="connsiteX51" fmla="*/ 8328 w 10000"/>
                      <a:gd name="connsiteY51" fmla="*/ 6276 h 10004"/>
                      <a:gd name="connsiteX52" fmla="*/ 8087 w 10000"/>
                      <a:gd name="connsiteY52" fmla="*/ 6458 h 10004"/>
                      <a:gd name="connsiteX53" fmla="*/ 9002 w 10000"/>
                      <a:gd name="connsiteY53" fmla="*/ 0 h 10004"/>
                      <a:gd name="connsiteX54" fmla="*/ 9002 w 10000"/>
                      <a:gd name="connsiteY54" fmla="*/ 0 h 10004"/>
                      <a:gd name="connsiteX55" fmla="*/ 998 w 10000"/>
                      <a:gd name="connsiteY55" fmla="*/ 0 h 10004"/>
                      <a:gd name="connsiteX56" fmla="*/ 0 w 10000"/>
                      <a:gd name="connsiteY56" fmla="*/ 748 h 10004"/>
                      <a:gd name="connsiteX57" fmla="*/ 0 w 10000"/>
                      <a:gd name="connsiteY57" fmla="*/ 3098 h 10004"/>
                      <a:gd name="connsiteX58" fmla="*/ 998 w 10000"/>
                      <a:gd name="connsiteY58" fmla="*/ 3848 h 10004"/>
                      <a:gd name="connsiteX59" fmla="*/ 9002 w 10000"/>
                      <a:gd name="connsiteY59" fmla="*/ 3848 h 10004"/>
                      <a:gd name="connsiteX60" fmla="*/ 10000 w 10000"/>
                      <a:gd name="connsiteY60" fmla="*/ 3098 h 10004"/>
                      <a:gd name="connsiteX61" fmla="*/ 10000 w 10000"/>
                      <a:gd name="connsiteY61" fmla="*/ 748 h 10004"/>
                      <a:gd name="connsiteX62" fmla="*/ 9002 w 10000"/>
                      <a:gd name="connsiteY62" fmla="*/ 0 h 10004"/>
                      <a:gd name="connsiteX63" fmla="*/ 8087 w 10000"/>
                      <a:gd name="connsiteY63" fmla="*/ 2895 h 10004"/>
                      <a:gd name="connsiteX64" fmla="*/ 8087 w 10000"/>
                      <a:gd name="connsiteY64" fmla="*/ 2895 h 10004"/>
                      <a:gd name="connsiteX65" fmla="*/ 6792 w 10000"/>
                      <a:gd name="connsiteY65" fmla="*/ 2895 h 10004"/>
                      <a:gd name="connsiteX66" fmla="*/ 6550 w 10000"/>
                      <a:gd name="connsiteY66" fmla="*/ 2671 h 10004"/>
                      <a:gd name="connsiteX67" fmla="*/ 6792 w 10000"/>
                      <a:gd name="connsiteY67" fmla="*/ 2490 h 10004"/>
                      <a:gd name="connsiteX68" fmla="*/ 8087 w 10000"/>
                      <a:gd name="connsiteY68" fmla="*/ 2490 h 10004"/>
                      <a:gd name="connsiteX69" fmla="*/ 8328 w 10000"/>
                      <a:gd name="connsiteY69" fmla="*/ 2671 h 10004"/>
                      <a:gd name="connsiteX70" fmla="*/ 8087 w 10000"/>
                      <a:gd name="connsiteY70" fmla="*/ 2895 h 10004"/>
                      <a:gd name="connsiteX0" fmla="*/ 9002 w 10000"/>
                      <a:gd name="connsiteY0" fmla="*/ 8382 h 10004"/>
                      <a:gd name="connsiteX1" fmla="*/ 9002 w 10000"/>
                      <a:gd name="connsiteY1" fmla="*/ 8382 h 10004"/>
                      <a:gd name="connsiteX2" fmla="*/ 998 w 10000"/>
                      <a:gd name="connsiteY2" fmla="*/ 8382 h 10004"/>
                      <a:gd name="connsiteX3" fmla="*/ 0 w 10000"/>
                      <a:gd name="connsiteY3" fmla="*/ 9130 h 10004"/>
                      <a:gd name="connsiteX4" fmla="*/ 10000 w 10000"/>
                      <a:gd name="connsiteY4" fmla="*/ 9130 h 10004"/>
                      <a:gd name="connsiteX5" fmla="*/ 9002 w 10000"/>
                      <a:gd name="connsiteY5" fmla="*/ 8382 h 10004"/>
                      <a:gd name="connsiteX6" fmla="*/ 3262 w 10000"/>
                      <a:gd name="connsiteY6" fmla="*/ 10000 h 10004"/>
                      <a:gd name="connsiteX7" fmla="*/ 3262 w 10000"/>
                      <a:gd name="connsiteY7" fmla="*/ 10000 h 10004"/>
                      <a:gd name="connsiteX8" fmla="*/ 1940 w 10000"/>
                      <a:gd name="connsiteY8" fmla="*/ 10000 h 10004"/>
                      <a:gd name="connsiteX9" fmla="*/ 1725 w 10000"/>
                      <a:gd name="connsiteY9" fmla="*/ 9777 h 10004"/>
                      <a:gd name="connsiteX10" fmla="*/ 1940 w 10000"/>
                      <a:gd name="connsiteY10" fmla="*/ 9617 h 10004"/>
                      <a:gd name="connsiteX11" fmla="*/ 3262 w 10000"/>
                      <a:gd name="connsiteY11" fmla="*/ 9617 h 10004"/>
                      <a:gd name="connsiteX12" fmla="*/ 3504 w 10000"/>
                      <a:gd name="connsiteY12" fmla="*/ 9777 h 10004"/>
                      <a:gd name="connsiteX13" fmla="*/ 3262 w 10000"/>
                      <a:gd name="connsiteY13" fmla="*/ 10000 h 10004"/>
                      <a:gd name="connsiteX14" fmla="*/ 5633 w 10000"/>
                      <a:gd name="connsiteY14" fmla="*/ 10000 h 10004"/>
                      <a:gd name="connsiteX15" fmla="*/ 5633 w 10000"/>
                      <a:gd name="connsiteY15" fmla="*/ 10000 h 10004"/>
                      <a:gd name="connsiteX16" fmla="*/ 4340 w 10000"/>
                      <a:gd name="connsiteY16" fmla="*/ 10000 h 10004"/>
                      <a:gd name="connsiteX17" fmla="*/ 4070 w 10000"/>
                      <a:gd name="connsiteY17" fmla="*/ 9777 h 10004"/>
                      <a:gd name="connsiteX18" fmla="*/ 4340 w 10000"/>
                      <a:gd name="connsiteY18" fmla="*/ 9617 h 10004"/>
                      <a:gd name="connsiteX19" fmla="*/ 5633 w 10000"/>
                      <a:gd name="connsiteY19" fmla="*/ 9617 h 10004"/>
                      <a:gd name="connsiteX20" fmla="*/ 5903 w 10000"/>
                      <a:gd name="connsiteY20" fmla="*/ 9777 h 10004"/>
                      <a:gd name="connsiteX21" fmla="*/ 5633 w 10000"/>
                      <a:gd name="connsiteY21" fmla="*/ 10000 h 10004"/>
                      <a:gd name="connsiteX22" fmla="*/ 6765 w 10000"/>
                      <a:gd name="connsiteY22" fmla="*/ 9617 h 10004"/>
                      <a:gd name="connsiteX23" fmla="*/ 6765 w 10000"/>
                      <a:gd name="connsiteY23" fmla="*/ 10000 h 10004"/>
                      <a:gd name="connsiteX24" fmla="*/ 6550 w 10000"/>
                      <a:gd name="connsiteY24" fmla="*/ 9777 h 10004"/>
                      <a:gd name="connsiteX25" fmla="*/ 6765 w 10000"/>
                      <a:gd name="connsiteY25" fmla="*/ 9617 h 10004"/>
                      <a:gd name="connsiteX26" fmla="*/ 9002 w 10000"/>
                      <a:gd name="connsiteY26" fmla="*/ 4170 h 10004"/>
                      <a:gd name="connsiteX27" fmla="*/ 9002 w 10000"/>
                      <a:gd name="connsiteY27" fmla="*/ 4170 h 10004"/>
                      <a:gd name="connsiteX28" fmla="*/ 998 w 10000"/>
                      <a:gd name="connsiteY28" fmla="*/ 4170 h 10004"/>
                      <a:gd name="connsiteX29" fmla="*/ 0 w 10000"/>
                      <a:gd name="connsiteY29" fmla="*/ 4898 h 10004"/>
                      <a:gd name="connsiteX30" fmla="*/ 0 w 10000"/>
                      <a:gd name="connsiteY30" fmla="*/ 7267 h 10004"/>
                      <a:gd name="connsiteX31" fmla="*/ 998 w 10000"/>
                      <a:gd name="connsiteY31" fmla="*/ 7997 h 10004"/>
                      <a:gd name="connsiteX32" fmla="*/ 9002 w 10000"/>
                      <a:gd name="connsiteY32" fmla="*/ 7997 h 10004"/>
                      <a:gd name="connsiteX33" fmla="*/ 10000 w 10000"/>
                      <a:gd name="connsiteY33" fmla="*/ 7267 h 10004"/>
                      <a:gd name="connsiteX34" fmla="*/ 10000 w 10000"/>
                      <a:gd name="connsiteY34" fmla="*/ 4898 h 10004"/>
                      <a:gd name="connsiteX35" fmla="*/ 9002 w 10000"/>
                      <a:gd name="connsiteY35" fmla="*/ 4170 h 10004"/>
                      <a:gd name="connsiteX36" fmla="*/ 5633 w 10000"/>
                      <a:gd name="connsiteY36" fmla="*/ 6458 h 10004"/>
                      <a:gd name="connsiteX37" fmla="*/ 5633 w 10000"/>
                      <a:gd name="connsiteY37" fmla="*/ 6458 h 10004"/>
                      <a:gd name="connsiteX38" fmla="*/ 4367 w 10000"/>
                      <a:gd name="connsiteY38" fmla="*/ 6458 h 10004"/>
                      <a:gd name="connsiteX39" fmla="*/ 4124 w 10000"/>
                      <a:gd name="connsiteY39" fmla="*/ 6276 h 10004"/>
                      <a:gd name="connsiteX40" fmla="*/ 4367 w 10000"/>
                      <a:gd name="connsiteY40" fmla="*/ 6073 h 10004"/>
                      <a:gd name="connsiteX41" fmla="*/ 5633 w 10000"/>
                      <a:gd name="connsiteY41" fmla="*/ 6073 h 10004"/>
                      <a:gd name="connsiteX42" fmla="*/ 5903 w 10000"/>
                      <a:gd name="connsiteY42" fmla="*/ 6276 h 10004"/>
                      <a:gd name="connsiteX43" fmla="*/ 5633 w 10000"/>
                      <a:gd name="connsiteY43" fmla="*/ 6458 h 10004"/>
                      <a:gd name="connsiteX44" fmla="*/ 8087 w 10000"/>
                      <a:gd name="connsiteY44" fmla="*/ 6458 h 10004"/>
                      <a:gd name="connsiteX45" fmla="*/ 8087 w 10000"/>
                      <a:gd name="connsiteY45" fmla="*/ 6458 h 10004"/>
                      <a:gd name="connsiteX46" fmla="*/ 6792 w 10000"/>
                      <a:gd name="connsiteY46" fmla="*/ 6458 h 10004"/>
                      <a:gd name="connsiteX47" fmla="*/ 6550 w 10000"/>
                      <a:gd name="connsiteY47" fmla="*/ 6276 h 10004"/>
                      <a:gd name="connsiteX48" fmla="*/ 6792 w 10000"/>
                      <a:gd name="connsiteY48" fmla="*/ 6073 h 10004"/>
                      <a:gd name="connsiteX49" fmla="*/ 8087 w 10000"/>
                      <a:gd name="connsiteY49" fmla="*/ 6073 h 10004"/>
                      <a:gd name="connsiteX50" fmla="*/ 8328 w 10000"/>
                      <a:gd name="connsiteY50" fmla="*/ 6276 h 10004"/>
                      <a:gd name="connsiteX51" fmla="*/ 8087 w 10000"/>
                      <a:gd name="connsiteY51" fmla="*/ 6458 h 10004"/>
                      <a:gd name="connsiteX52" fmla="*/ 9002 w 10000"/>
                      <a:gd name="connsiteY52" fmla="*/ 0 h 10004"/>
                      <a:gd name="connsiteX53" fmla="*/ 9002 w 10000"/>
                      <a:gd name="connsiteY53" fmla="*/ 0 h 10004"/>
                      <a:gd name="connsiteX54" fmla="*/ 998 w 10000"/>
                      <a:gd name="connsiteY54" fmla="*/ 0 h 10004"/>
                      <a:gd name="connsiteX55" fmla="*/ 0 w 10000"/>
                      <a:gd name="connsiteY55" fmla="*/ 748 h 10004"/>
                      <a:gd name="connsiteX56" fmla="*/ 0 w 10000"/>
                      <a:gd name="connsiteY56" fmla="*/ 3098 h 10004"/>
                      <a:gd name="connsiteX57" fmla="*/ 998 w 10000"/>
                      <a:gd name="connsiteY57" fmla="*/ 3848 h 10004"/>
                      <a:gd name="connsiteX58" fmla="*/ 9002 w 10000"/>
                      <a:gd name="connsiteY58" fmla="*/ 3848 h 10004"/>
                      <a:gd name="connsiteX59" fmla="*/ 10000 w 10000"/>
                      <a:gd name="connsiteY59" fmla="*/ 3098 h 10004"/>
                      <a:gd name="connsiteX60" fmla="*/ 10000 w 10000"/>
                      <a:gd name="connsiteY60" fmla="*/ 748 h 10004"/>
                      <a:gd name="connsiteX61" fmla="*/ 9002 w 10000"/>
                      <a:gd name="connsiteY61" fmla="*/ 0 h 10004"/>
                      <a:gd name="connsiteX62" fmla="*/ 8087 w 10000"/>
                      <a:gd name="connsiteY62" fmla="*/ 2895 h 10004"/>
                      <a:gd name="connsiteX63" fmla="*/ 8087 w 10000"/>
                      <a:gd name="connsiteY63" fmla="*/ 2895 h 10004"/>
                      <a:gd name="connsiteX64" fmla="*/ 6792 w 10000"/>
                      <a:gd name="connsiteY64" fmla="*/ 2895 h 10004"/>
                      <a:gd name="connsiteX65" fmla="*/ 6550 w 10000"/>
                      <a:gd name="connsiteY65" fmla="*/ 2671 h 10004"/>
                      <a:gd name="connsiteX66" fmla="*/ 6792 w 10000"/>
                      <a:gd name="connsiteY66" fmla="*/ 2490 h 10004"/>
                      <a:gd name="connsiteX67" fmla="*/ 8087 w 10000"/>
                      <a:gd name="connsiteY67" fmla="*/ 2490 h 10004"/>
                      <a:gd name="connsiteX68" fmla="*/ 8328 w 10000"/>
                      <a:gd name="connsiteY68" fmla="*/ 2671 h 10004"/>
                      <a:gd name="connsiteX69" fmla="*/ 8087 w 10000"/>
                      <a:gd name="connsiteY69" fmla="*/ 2895 h 10004"/>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10000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3262 w 10000"/>
                      <a:gd name="connsiteY13" fmla="*/ 10000 h 10000"/>
                      <a:gd name="connsiteX14" fmla="*/ 5633 w 10000"/>
                      <a:gd name="connsiteY14" fmla="*/ 10000 h 10000"/>
                      <a:gd name="connsiteX15" fmla="*/ 5633 w 10000"/>
                      <a:gd name="connsiteY15" fmla="*/ 10000 h 10000"/>
                      <a:gd name="connsiteX16" fmla="*/ 4340 w 10000"/>
                      <a:gd name="connsiteY16" fmla="*/ 10000 h 10000"/>
                      <a:gd name="connsiteX17" fmla="*/ 4070 w 10000"/>
                      <a:gd name="connsiteY17" fmla="*/ 9777 h 10000"/>
                      <a:gd name="connsiteX18" fmla="*/ 4340 w 10000"/>
                      <a:gd name="connsiteY18" fmla="*/ 9617 h 10000"/>
                      <a:gd name="connsiteX19" fmla="*/ 5633 w 10000"/>
                      <a:gd name="connsiteY19" fmla="*/ 9617 h 10000"/>
                      <a:gd name="connsiteX20" fmla="*/ 5903 w 10000"/>
                      <a:gd name="connsiteY20" fmla="*/ 9777 h 10000"/>
                      <a:gd name="connsiteX21" fmla="*/ 5633 w 10000"/>
                      <a:gd name="connsiteY21" fmla="*/ 10000 h 10000"/>
                      <a:gd name="connsiteX22" fmla="*/ 6550 w 10000"/>
                      <a:gd name="connsiteY22" fmla="*/ 9777 h 10000"/>
                      <a:gd name="connsiteX23" fmla="*/ 6765 w 10000"/>
                      <a:gd name="connsiteY23" fmla="*/ 10000 h 10000"/>
                      <a:gd name="connsiteX24" fmla="*/ 6550 w 10000"/>
                      <a:gd name="connsiteY24" fmla="*/ 9777 h 10000"/>
                      <a:gd name="connsiteX25" fmla="*/ 9002 w 10000"/>
                      <a:gd name="connsiteY25" fmla="*/ 4170 h 10000"/>
                      <a:gd name="connsiteX26" fmla="*/ 9002 w 10000"/>
                      <a:gd name="connsiteY26" fmla="*/ 4170 h 10000"/>
                      <a:gd name="connsiteX27" fmla="*/ 998 w 10000"/>
                      <a:gd name="connsiteY27" fmla="*/ 4170 h 10000"/>
                      <a:gd name="connsiteX28" fmla="*/ 0 w 10000"/>
                      <a:gd name="connsiteY28" fmla="*/ 4898 h 10000"/>
                      <a:gd name="connsiteX29" fmla="*/ 0 w 10000"/>
                      <a:gd name="connsiteY29" fmla="*/ 7267 h 10000"/>
                      <a:gd name="connsiteX30" fmla="*/ 998 w 10000"/>
                      <a:gd name="connsiteY30" fmla="*/ 7997 h 10000"/>
                      <a:gd name="connsiteX31" fmla="*/ 9002 w 10000"/>
                      <a:gd name="connsiteY31" fmla="*/ 7997 h 10000"/>
                      <a:gd name="connsiteX32" fmla="*/ 10000 w 10000"/>
                      <a:gd name="connsiteY32" fmla="*/ 7267 h 10000"/>
                      <a:gd name="connsiteX33" fmla="*/ 10000 w 10000"/>
                      <a:gd name="connsiteY33" fmla="*/ 4898 h 10000"/>
                      <a:gd name="connsiteX34" fmla="*/ 9002 w 10000"/>
                      <a:gd name="connsiteY34" fmla="*/ 4170 h 10000"/>
                      <a:gd name="connsiteX35" fmla="*/ 5633 w 10000"/>
                      <a:gd name="connsiteY35" fmla="*/ 6458 h 10000"/>
                      <a:gd name="connsiteX36" fmla="*/ 5633 w 10000"/>
                      <a:gd name="connsiteY36" fmla="*/ 6458 h 10000"/>
                      <a:gd name="connsiteX37" fmla="*/ 4367 w 10000"/>
                      <a:gd name="connsiteY37" fmla="*/ 6458 h 10000"/>
                      <a:gd name="connsiteX38" fmla="*/ 4124 w 10000"/>
                      <a:gd name="connsiteY38" fmla="*/ 6276 h 10000"/>
                      <a:gd name="connsiteX39" fmla="*/ 4367 w 10000"/>
                      <a:gd name="connsiteY39" fmla="*/ 6073 h 10000"/>
                      <a:gd name="connsiteX40" fmla="*/ 5633 w 10000"/>
                      <a:gd name="connsiteY40" fmla="*/ 6073 h 10000"/>
                      <a:gd name="connsiteX41" fmla="*/ 5903 w 10000"/>
                      <a:gd name="connsiteY41" fmla="*/ 6276 h 10000"/>
                      <a:gd name="connsiteX42" fmla="*/ 5633 w 10000"/>
                      <a:gd name="connsiteY42" fmla="*/ 6458 h 10000"/>
                      <a:gd name="connsiteX43" fmla="*/ 8087 w 10000"/>
                      <a:gd name="connsiteY43" fmla="*/ 6458 h 10000"/>
                      <a:gd name="connsiteX44" fmla="*/ 8087 w 10000"/>
                      <a:gd name="connsiteY44" fmla="*/ 6458 h 10000"/>
                      <a:gd name="connsiteX45" fmla="*/ 6792 w 10000"/>
                      <a:gd name="connsiteY45" fmla="*/ 6458 h 10000"/>
                      <a:gd name="connsiteX46" fmla="*/ 6550 w 10000"/>
                      <a:gd name="connsiteY46" fmla="*/ 6276 h 10000"/>
                      <a:gd name="connsiteX47" fmla="*/ 6792 w 10000"/>
                      <a:gd name="connsiteY47" fmla="*/ 6073 h 10000"/>
                      <a:gd name="connsiteX48" fmla="*/ 8087 w 10000"/>
                      <a:gd name="connsiteY48" fmla="*/ 6073 h 10000"/>
                      <a:gd name="connsiteX49" fmla="*/ 8328 w 10000"/>
                      <a:gd name="connsiteY49" fmla="*/ 6276 h 10000"/>
                      <a:gd name="connsiteX50" fmla="*/ 8087 w 10000"/>
                      <a:gd name="connsiteY50" fmla="*/ 6458 h 10000"/>
                      <a:gd name="connsiteX51" fmla="*/ 9002 w 10000"/>
                      <a:gd name="connsiteY51" fmla="*/ 0 h 10000"/>
                      <a:gd name="connsiteX52" fmla="*/ 9002 w 10000"/>
                      <a:gd name="connsiteY52" fmla="*/ 0 h 10000"/>
                      <a:gd name="connsiteX53" fmla="*/ 998 w 10000"/>
                      <a:gd name="connsiteY53" fmla="*/ 0 h 10000"/>
                      <a:gd name="connsiteX54" fmla="*/ 0 w 10000"/>
                      <a:gd name="connsiteY54" fmla="*/ 748 h 10000"/>
                      <a:gd name="connsiteX55" fmla="*/ 0 w 10000"/>
                      <a:gd name="connsiteY55" fmla="*/ 3098 h 10000"/>
                      <a:gd name="connsiteX56" fmla="*/ 998 w 10000"/>
                      <a:gd name="connsiteY56" fmla="*/ 3848 h 10000"/>
                      <a:gd name="connsiteX57" fmla="*/ 9002 w 10000"/>
                      <a:gd name="connsiteY57" fmla="*/ 3848 h 10000"/>
                      <a:gd name="connsiteX58" fmla="*/ 10000 w 10000"/>
                      <a:gd name="connsiteY58" fmla="*/ 3098 h 10000"/>
                      <a:gd name="connsiteX59" fmla="*/ 10000 w 10000"/>
                      <a:gd name="connsiteY59" fmla="*/ 748 h 10000"/>
                      <a:gd name="connsiteX60" fmla="*/ 9002 w 10000"/>
                      <a:gd name="connsiteY60" fmla="*/ 0 h 10000"/>
                      <a:gd name="connsiteX61" fmla="*/ 8087 w 10000"/>
                      <a:gd name="connsiteY61" fmla="*/ 2895 h 10000"/>
                      <a:gd name="connsiteX62" fmla="*/ 8087 w 10000"/>
                      <a:gd name="connsiteY62" fmla="*/ 2895 h 10000"/>
                      <a:gd name="connsiteX63" fmla="*/ 6792 w 10000"/>
                      <a:gd name="connsiteY63" fmla="*/ 2895 h 10000"/>
                      <a:gd name="connsiteX64" fmla="*/ 6550 w 10000"/>
                      <a:gd name="connsiteY64" fmla="*/ 2671 h 10000"/>
                      <a:gd name="connsiteX65" fmla="*/ 6792 w 10000"/>
                      <a:gd name="connsiteY65" fmla="*/ 2490 h 10000"/>
                      <a:gd name="connsiteX66" fmla="*/ 8087 w 10000"/>
                      <a:gd name="connsiteY66" fmla="*/ 2490 h 10000"/>
                      <a:gd name="connsiteX67" fmla="*/ 8328 w 10000"/>
                      <a:gd name="connsiteY67" fmla="*/ 2671 h 10000"/>
                      <a:gd name="connsiteX68" fmla="*/ 8087 w 10000"/>
                      <a:gd name="connsiteY68" fmla="*/ 2895 h 10000"/>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10000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3262 w 10000"/>
                      <a:gd name="connsiteY13" fmla="*/ 10000 h 10000"/>
                      <a:gd name="connsiteX14" fmla="*/ 5633 w 10000"/>
                      <a:gd name="connsiteY14" fmla="*/ 10000 h 10000"/>
                      <a:gd name="connsiteX15" fmla="*/ 5633 w 10000"/>
                      <a:gd name="connsiteY15" fmla="*/ 10000 h 10000"/>
                      <a:gd name="connsiteX16" fmla="*/ 4340 w 10000"/>
                      <a:gd name="connsiteY16" fmla="*/ 10000 h 10000"/>
                      <a:gd name="connsiteX17" fmla="*/ 4070 w 10000"/>
                      <a:gd name="connsiteY17" fmla="*/ 9777 h 10000"/>
                      <a:gd name="connsiteX18" fmla="*/ 4340 w 10000"/>
                      <a:gd name="connsiteY18" fmla="*/ 9617 h 10000"/>
                      <a:gd name="connsiteX19" fmla="*/ 5633 w 10000"/>
                      <a:gd name="connsiteY19" fmla="*/ 9617 h 10000"/>
                      <a:gd name="connsiteX20" fmla="*/ 5903 w 10000"/>
                      <a:gd name="connsiteY20" fmla="*/ 9777 h 10000"/>
                      <a:gd name="connsiteX21" fmla="*/ 5633 w 10000"/>
                      <a:gd name="connsiteY21" fmla="*/ 10000 h 10000"/>
                      <a:gd name="connsiteX22" fmla="*/ 9002 w 10000"/>
                      <a:gd name="connsiteY22" fmla="*/ 4170 h 10000"/>
                      <a:gd name="connsiteX23" fmla="*/ 9002 w 10000"/>
                      <a:gd name="connsiteY23" fmla="*/ 4170 h 10000"/>
                      <a:gd name="connsiteX24" fmla="*/ 998 w 10000"/>
                      <a:gd name="connsiteY24" fmla="*/ 4170 h 10000"/>
                      <a:gd name="connsiteX25" fmla="*/ 0 w 10000"/>
                      <a:gd name="connsiteY25" fmla="*/ 4898 h 10000"/>
                      <a:gd name="connsiteX26" fmla="*/ 0 w 10000"/>
                      <a:gd name="connsiteY26" fmla="*/ 7267 h 10000"/>
                      <a:gd name="connsiteX27" fmla="*/ 998 w 10000"/>
                      <a:gd name="connsiteY27" fmla="*/ 7997 h 10000"/>
                      <a:gd name="connsiteX28" fmla="*/ 9002 w 10000"/>
                      <a:gd name="connsiteY28" fmla="*/ 7997 h 10000"/>
                      <a:gd name="connsiteX29" fmla="*/ 10000 w 10000"/>
                      <a:gd name="connsiteY29" fmla="*/ 7267 h 10000"/>
                      <a:gd name="connsiteX30" fmla="*/ 10000 w 10000"/>
                      <a:gd name="connsiteY30" fmla="*/ 4898 h 10000"/>
                      <a:gd name="connsiteX31" fmla="*/ 9002 w 10000"/>
                      <a:gd name="connsiteY31" fmla="*/ 4170 h 10000"/>
                      <a:gd name="connsiteX32" fmla="*/ 5633 w 10000"/>
                      <a:gd name="connsiteY32" fmla="*/ 6458 h 10000"/>
                      <a:gd name="connsiteX33" fmla="*/ 5633 w 10000"/>
                      <a:gd name="connsiteY33" fmla="*/ 6458 h 10000"/>
                      <a:gd name="connsiteX34" fmla="*/ 4367 w 10000"/>
                      <a:gd name="connsiteY34" fmla="*/ 6458 h 10000"/>
                      <a:gd name="connsiteX35" fmla="*/ 4124 w 10000"/>
                      <a:gd name="connsiteY35" fmla="*/ 6276 h 10000"/>
                      <a:gd name="connsiteX36" fmla="*/ 4367 w 10000"/>
                      <a:gd name="connsiteY36" fmla="*/ 6073 h 10000"/>
                      <a:gd name="connsiteX37" fmla="*/ 5633 w 10000"/>
                      <a:gd name="connsiteY37" fmla="*/ 6073 h 10000"/>
                      <a:gd name="connsiteX38" fmla="*/ 5903 w 10000"/>
                      <a:gd name="connsiteY38" fmla="*/ 6276 h 10000"/>
                      <a:gd name="connsiteX39" fmla="*/ 5633 w 10000"/>
                      <a:gd name="connsiteY39" fmla="*/ 6458 h 10000"/>
                      <a:gd name="connsiteX40" fmla="*/ 8087 w 10000"/>
                      <a:gd name="connsiteY40" fmla="*/ 6458 h 10000"/>
                      <a:gd name="connsiteX41" fmla="*/ 8087 w 10000"/>
                      <a:gd name="connsiteY41" fmla="*/ 6458 h 10000"/>
                      <a:gd name="connsiteX42" fmla="*/ 6792 w 10000"/>
                      <a:gd name="connsiteY42" fmla="*/ 6458 h 10000"/>
                      <a:gd name="connsiteX43" fmla="*/ 6550 w 10000"/>
                      <a:gd name="connsiteY43" fmla="*/ 6276 h 10000"/>
                      <a:gd name="connsiteX44" fmla="*/ 6792 w 10000"/>
                      <a:gd name="connsiteY44" fmla="*/ 6073 h 10000"/>
                      <a:gd name="connsiteX45" fmla="*/ 8087 w 10000"/>
                      <a:gd name="connsiteY45" fmla="*/ 6073 h 10000"/>
                      <a:gd name="connsiteX46" fmla="*/ 8328 w 10000"/>
                      <a:gd name="connsiteY46" fmla="*/ 6276 h 10000"/>
                      <a:gd name="connsiteX47" fmla="*/ 8087 w 10000"/>
                      <a:gd name="connsiteY47" fmla="*/ 6458 h 10000"/>
                      <a:gd name="connsiteX48" fmla="*/ 9002 w 10000"/>
                      <a:gd name="connsiteY48" fmla="*/ 0 h 10000"/>
                      <a:gd name="connsiteX49" fmla="*/ 9002 w 10000"/>
                      <a:gd name="connsiteY49" fmla="*/ 0 h 10000"/>
                      <a:gd name="connsiteX50" fmla="*/ 998 w 10000"/>
                      <a:gd name="connsiteY50" fmla="*/ 0 h 10000"/>
                      <a:gd name="connsiteX51" fmla="*/ 0 w 10000"/>
                      <a:gd name="connsiteY51" fmla="*/ 748 h 10000"/>
                      <a:gd name="connsiteX52" fmla="*/ 0 w 10000"/>
                      <a:gd name="connsiteY52" fmla="*/ 3098 h 10000"/>
                      <a:gd name="connsiteX53" fmla="*/ 998 w 10000"/>
                      <a:gd name="connsiteY53" fmla="*/ 3848 h 10000"/>
                      <a:gd name="connsiteX54" fmla="*/ 9002 w 10000"/>
                      <a:gd name="connsiteY54" fmla="*/ 3848 h 10000"/>
                      <a:gd name="connsiteX55" fmla="*/ 10000 w 10000"/>
                      <a:gd name="connsiteY55" fmla="*/ 3098 h 10000"/>
                      <a:gd name="connsiteX56" fmla="*/ 10000 w 10000"/>
                      <a:gd name="connsiteY56" fmla="*/ 748 h 10000"/>
                      <a:gd name="connsiteX57" fmla="*/ 9002 w 10000"/>
                      <a:gd name="connsiteY57" fmla="*/ 0 h 10000"/>
                      <a:gd name="connsiteX58" fmla="*/ 8087 w 10000"/>
                      <a:gd name="connsiteY58" fmla="*/ 2895 h 10000"/>
                      <a:gd name="connsiteX59" fmla="*/ 8087 w 10000"/>
                      <a:gd name="connsiteY59" fmla="*/ 2895 h 10000"/>
                      <a:gd name="connsiteX60" fmla="*/ 6792 w 10000"/>
                      <a:gd name="connsiteY60" fmla="*/ 2895 h 10000"/>
                      <a:gd name="connsiteX61" fmla="*/ 6550 w 10000"/>
                      <a:gd name="connsiteY61" fmla="*/ 2671 h 10000"/>
                      <a:gd name="connsiteX62" fmla="*/ 6792 w 10000"/>
                      <a:gd name="connsiteY62" fmla="*/ 2490 h 10000"/>
                      <a:gd name="connsiteX63" fmla="*/ 8087 w 10000"/>
                      <a:gd name="connsiteY63" fmla="*/ 2490 h 10000"/>
                      <a:gd name="connsiteX64" fmla="*/ 8328 w 10000"/>
                      <a:gd name="connsiteY64" fmla="*/ 2671 h 10000"/>
                      <a:gd name="connsiteX65" fmla="*/ 8087 w 10000"/>
                      <a:gd name="connsiteY65" fmla="*/ 2895 h 10000"/>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10000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3262 w 10000"/>
                      <a:gd name="connsiteY13" fmla="*/ 10000 h 10000"/>
                      <a:gd name="connsiteX14" fmla="*/ 5903 w 10000"/>
                      <a:gd name="connsiteY14" fmla="*/ 9777 h 10000"/>
                      <a:gd name="connsiteX15" fmla="*/ 5633 w 10000"/>
                      <a:gd name="connsiteY15" fmla="*/ 10000 h 10000"/>
                      <a:gd name="connsiteX16" fmla="*/ 4340 w 10000"/>
                      <a:gd name="connsiteY16" fmla="*/ 10000 h 10000"/>
                      <a:gd name="connsiteX17" fmla="*/ 4070 w 10000"/>
                      <a:gd name="connsiteY17" fmla="*/ 9777 h 10000"/>
                      <a:gd name="connsiteX18" fmla="*/ 4340 w 10000"/>
                      <a:gd name="connsiteY18" fmla="*/ 9617 h 10000"/>
                      <a:gd name="connsiteX19" fmla="*/ 5633 w 10000"/>
                      <a:gd name="connsiteY19" fmla="*/ 9617 h 10000"/>
                      <a:gd name="connsiteX20" fmla="*/ 5903 w 10000"/>
                      <a:gd name="connsiteY20" fmla="*/ 9777 h 10000"/>
                      <a:gd name="connsiteX21" fmla="*/ 9002 w 10000"/>
                      <a:gd name="connsiteY21" fmla="*/ 4170 h 10000"/>
                      <a:gd name="connsiteX22" fmla="*/ 9002 w 10000"/>
                      <a:gd name="connsiteY22" fmla="*/ 4170 h 10000"/>
                      <a:gd name="connsiteX23" fmla="*/ 998 w 10000"/>
                      <a:gd name="connsiteY23" fmla="*/ 4170 h 10000"/>
                      <a:gd name="connsiteX24" fmla="*/ 0 w 10000"/>
                      <a:gd name="connsiteY24" fmla="*/ 4898 h 10000"/>
                      <a:gd name="connsiteX25" fmla="*/ 0 w 10000"/>
                      <a:gd name="connsiteY25" fmla="*/ 7267 h 10000"/>
                      <a:gd name="connsiteX26" fmla="*/ 998 w 10000"/>
                      <a:gd name="connsiteY26" fmla="*/ 7997 h 10000"/>
                      <a:gd name="connsiteX27" fmla="*/ 9002 w 10000"/>
                      <a:gd name="connsiteY27" fmla="*/ 7997 h 10000"/>
                      <a:gd name="connsiteX28" fmla="*/ 10000 w 10000"/>
                      <a:gd name="connsiteY28" fmla="*/ 7267 h 10000"/>
                      <a:gd name="connsiteX29" fmla="*/ 10000 w 10000"/>
                      <a:gd name="connsiteY29" fmla="*/ 4898 h 10000"/>
                      <a:gd name="connsiteX30" fmla="*/ 9002 w 10000"/>
                      <a:gd name="connsiteY30" fmla="*/ 4170 h 10000"/>
                      <a:gd name="connsiteX31" fmla="*/ 5633 w 10000"/>
                      <a:gd name="connsiteY31" fmla="*/ 6458 h 10000"/>
                      <a:gd name="connsiteX32" fmla="*/ 5633 w 10000"/>
                      <a:gd name="connsiteY32" fmla="*/ 6458 h 10000"/>
                      <a:gd name="connsiteX33" fmla="*/ 4367 w 10000"/>
                      <a:gd name="connsiteY33" fmla="*/ 6458 h 10000"/>
                      <a:gd name="connsiteX34" fmla="*/ 4124 w 10000"/>
                      <a:gd name="connsiteY34" fmla="*/ 6276 h 10000"/>
                      <a:gd name="connsiteX35" fmla="*/ 4367 w 10000"/>
                      <a:gd name="connsiteY35" fmla="*/ 6073 h 10000"/>
                      <a:gd name="connsiteX36" fmla="*/ 5633 w 10000"/>
                      <a:gd name="connsiteY36" fmla="*/ 6073 h 10000"/>
                      <a:gd name="connsiteX37" fmla="*/ 5903 w 10000"/>
                      <a:gd name="connsiteY37" fmla="*/ 6276 h 10000"/>
                      <a:gd name="connsiteX38" fmla="*/ 5633 w 10000"/>
                      <a:gd name="connsiteY38" fmla="*/ 6458 h 10000"/>
                      <a:gd name="connsiteX39" fmla="*/ 8087 w 10000"/>
                      <a:gd name="connsiteY39" fmla="*/ 6458 h 10000"/>
                      <a:gd name="connsiteX40" fmla="*/ 8087 w 10000"/>
                      <a:gd name="connsiteY40" fmla="*/ 6458 h 10000"/>
                      <a:gd name="connsiteX41" fmla="*/ 6792 w 10000"/>
                      <a:gd name="connsiteY41" fmla="*/ 6458 h 10000"/>
                      <a:gd name="connsiteX42" fmla="*/ 6550 w 10000"/>
                      <a:gd name="connsiteY42" fmla="*/ 6276 h 10000"/>
                      <a:gd name="connsiteX43" fmla="*/ 6792 w 10000"/>
                      <a:gd name="connsiteY43" fmla="*/ 6073 h 10000"/>
                      <a:gd name="connsiteX44" fmla="*/ 8087 w 10000"/>
                      <a:gd name="connsiteY44" fmla="*/ 6073 h 10000"/>
                      <a:gd name="connsiteX45" fmla="*/ 8328 w 10000"/>
                      <a:gd name="connsiteY45" fmla="*/ 6276 h 10000"/>
                      <a:gd name="connsiteX46" fmla="*/ 8087 w 10000"/>
                      <a:gd name="connsiteY46" fmla="*/ 6458 h 10000"/>
                      <a:gd name="connsiteX47" fmla="*/ 9002 w 10000"/>
                      <a:gd name="connsiteY47" fmla="*/ 0 h 10000"/>
                      <a:gd name="connsiteX48" fmla="*/ 9002 w 10000"/>
                      <a:gd name="connsiteY48" fmla="*/ 0 h 10000"/>
                      <a:gd name="connsiteX49" fmla="*/ 998 w 10000"/>
                      <a:gd name="connsiteY49" fmla="*/ 0 h 10000"/>
                      <a:gd name="connsiteX50" fmla="*/ 0 w 10000"/>
                      <a:gd name="connsiteY50" fmla="*/ 748 h 10000"/>
                      <a:gd name="connsiteX51" fmla="*/ 0 w 10000"/>
                      <a:gd name="connsiteY51" fmla="*/ 3098 h 10000"/>
                      <a:gd name="connsiteX52" fmla="*/ 998 w 10000"/>
                      <a:gd name="connsiteY52" fmla="*/ 3848 h 10000"/>
                      <a:gd name="connsiteX53" fmla="*/ 9002 w 10000"/>
                      <a:gd name="connsiteY53" fmla="*/ 3848 h 10000"/>
                      <a:gd name="connsiteX54" fmla="*/ 10000 w 10000"/>
                      <a:gd name="connsiteY54" fmla="*/ 3098 h 10000"/>
                      <a:gd name="connsiteX55" fmla="*/ 10000 w 10000"/>
                      <a:gd name="connsiteY55" fmla="*/ 748 h 10000"/>
                      <a:gd name="connsiteX56" fmla="*/ 9002 w 10000"/>
                      <a:gd name="connsiteY56" fmla="*/ 0 h 10000"/>
                      <a:gd name="connsiteX57" fmla="*/ 8087 w 10000"/>
                      <a:gd name="connsiteY57" fmla="*/ 2895 h 10000"/>
                      <a:gd name="connsiteX58" fmla="*/ 8087 w 10000"/>
                      <a:gd name="connsiteY58" fmla="*/ 2895 h 10000"/>
                      <a:gd name="connsiteX59" fmla="*/ 6792 w 10000"/>
                      <a:gd name="connsiteY59" fmla="*/ 2895 h 10000"/>
                      <a:gd name="connsiteX60" fmla="*/ 6550 w 10000"/>
                      <a:gd name="connsiteY60" fmla="*/ 2671 h 10000"/>
                      <a:gd name="connsiteX61" fmla="*/ 6792 w 10000"/>
                      <a:gd name="connsiteY61" fmla="*/ 2490 h 10000"/>
                      <a:gd name="connsiteX62" fmla="*/ 8087 w 10000"/>
                      <a:gd name="connsiteY62" fmla="*/ 2490 h 10000"/>
                      <a:gd name="connsiteX63" fmla="*/ 8328 w 10000"/>
                      <a:gd name="connsiteY63" fmla="*/ 2671 h 10000"/>
                      <a:gd name="connsiteX64" fmla="*/ 8087 w 10000"/>
                      <a:gd name="connsiteY64" fmla="*/ 2895 h 10000"/>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10000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3262 w 10000"/>
                      <a:gd name="connsiteY13" fmla="*/ 10000 h 10000"/>
                      <a:gd name="connsiteX14" fmla="*/ 5633 w 10000"/>
                      <a:gd name="connsiteY14" fmla="*/ 9617 h 10000"/>
                      <a:gd name="connsiteX15" fmla="*/ 5633 w 10000"/>
                      <a:gd name="connsiteY15" fmla="*/ 10000 h 10000"/>
                      <a:gd name="connsiteX16" fmla="*/ 4340 w 10000"/>
                      <a:gd name="connsiteY16" fmla="*/ 10000 h 10000"/>
                      <a:gd name="connsiteX17" fmla="*/ 4070 w 10000"/>
                      <a:gd name="connsiteY17" fmla="*/ 9777 h 10000"/>
                      <a:gd name="connsiteX18" fmla="*/ 4340 w 10000"/>
                      <a:gd name="connsiteY18" fmla="*/ 9617 h 10000"/>
                      <a:gd name="connsiteX19" fmla="*/ 5633 w 10000"/>
                      <a:gd name="connsiteY19" fmla="*/ 9617 h 10000"/>
                      <a:gd name="connsiteX20" fmla="*/ 9002 w 10000"/>
                      <a:gd name="connsiteY20" fmla="*/ 4170 h 10000"/>
                      <a:gd name="connsiteX21" fmla="*/ 9002 w 10000"/>
                      <a:gd name="connsiteY21" fmla="*/ 4170 h 10000"/>
                      <a:gd name="connsiteX22" fmla="*/ 998 w 10000"/>
                      <a:gd name="connsiteY22" fmla="*/ 4170 h 10000"/>
                      <a:gd name="connsiteX23" fmla="*/ 0 w 10000"/>
                      <a:gd name="connsiteY23" fmla="*/ 4898 h 10000"/>
                      <a:gd name="connsiteX24" fmla="*/ 0 w 10000"/>
                      <a:gd name="connsiteY24" fmla="*/ 7267 h 10000"/>
                      <a:gd name="connsiteX25" fmla="*/ 998 w 10000"/>
                      <a:gd name="connsiteY25" fmla="*/ 7997 h 10000"/>
                      <a:gd name="connsiteX26" fmla="*/ 9002 w 10000"/>
                      <a:gd name="connsiteY26" fmla="*/ 7997 h 10000"/>
                      <a:gd name="connsiteX27" fmla="*/ 10000 w 10000"/>
                      <a:gd name="connsiteY27" fmla="*/ 7267 h 10000"/>
                      <a:gd name="connsiteX28" fmla="*/ 10000 w 10000"/>
                      <a:gd name="connsiteY28" fmla="*/ 4898 h 10000"/>
                      <a:gd name="connsiteX29" fmla="*/ 9002 w 10000"/>
                      <a:gd name="connsiteY29" fmla="*/ 4170 h 10000"/>
                      <a:gd name="connsiteX30" fmla="*/ 5633 w 10000"/>
                      <a:gd name="connsiteY30" fmla="*/ 6458 h 10000"/>
                      <a:gd name="connsiteX31" fmla="*/ 5633 w 10000"/>
                      <a:gd name="connsiteY31" fmla="*/ 6458 h 10000"/>
                      <a:gd name="connsiteX32" fmla="*/ 4367 w 10000"/>
                      <a:gd name="connsiteY32" fmla="*/ 6458 h 10000"/>
                      <a:gd name="connsiteX33" fmla="*/ 4124 w 10000"/>
                      <a:gd name="connsiteY33" fmla="*/ 6276 h 10000"/>
                      <a:gd name="connsiteX34" fmla="*/ 4367 w 10000"/>
                      <a:gd name="connsiteY34" fmla="*/ 6073 h 10000"/>
                      <a:gd name="connsiteX35" fmla="*/ 5633 w 10000"/>
                      <a:gd name="connsiteY35" fmla="*/ 6073 h 10000"/>
                      <a:gd name="connsiteX36" fmla="*/ 5903 w 10000"/>
                      <a:gd name="connsiteY36" fmla="*/ 6276 h 10000"/>
                      <a:gd name="connsiteX37" fmla="*/ 5633 w 10000"/>
                      <a:gd name="connsiteY37" fmla="*/ 6458 h 10000"/>
                      <a:gd name="connsiteX38" fmla="*/ 8087 w 10000"/>
                      <a:gd name="connsiteY38" fmla="*/ 6458 h 10000"/>
                      <a:gd name="connsiteX39" fmla="*/ 8087 w 10000"/>
                      <a:gd name="connsiteY39" fmla="*/ 6458 h 10000"/>
                      <a:gd name="connsiteX40" fmla="*/ 6792 w 10000"/>
                      <a:gd name="connsiteY40" fmla="*/ 6458 h 10000"/>
                      <a:gd name="connsiteX41" fmla="*/ 6550 w 10000"/>
                      <a:gd name="connsiteY41" fmla="*/ 6276 h 10000"/>
                      <a:gd name="connsiteX42" fmla="*/ 6792 w 10000"/>
                      <a:gd name="connsiteY42" fmla="*/ 6073 h 10000"/>
                      <a:gd name="connsiteX43" fmla="*/ 8087 w 10000"/>
                      <a:gd name="connsiteY43" fmla="*/ 6073 h 10000"/>
                      <a:gd name="connsiteX44" fmla="*/ 8328 w 10000"/>
                      <a:gd name="connsiteY44" fmla="*/ 6276 h 10000"/>
                      <a:gd name="connsiteX45" fmla="*/ 8087 w 10000"/>
                      <a:gd name="connsiteY45" fmla="*/ 6458 h 10000"/>
                      <a:gd name="connsiteX46" fmla="*/ 9002 w 10000"/>
                      <a:gd name="connsiteY46" fmla="*/ 0 h 10000"/>
                      <a:gd name="connsiteX47" fmla="*/ 9002 w 10000"/>
                      <a:gd name="connsiteY47" fmla="*/ 0 h 10000"/>
                      <a:gd name="connsiteX48" fmla="*/ 998 w 10000"/>
                      <a:gd name="connsiteY48" fmla="*/ 0 h 10000"/>
                      <a:gd name="connsiteX49" fmla="*/ 0 w 10000"/>
                      <a:gd name="connsiteY49" fmla="*/ 748 h 10000"/>
                      <a:gd name="connsiteX50" fmla="*/ 0 w 10000"/>
                      <a:gd name="connsiteY50" fmla="*/ 3098 h 10000"/>
                      <a:gd name="connsiteX51" fmla="*/ 998 w 10000"/>
                      <a:gd name="connsiteY51" fmla="*/ 3848 h 10000"/>
                      <a:gd name="connsiteX52" fmla="*/ 9002 w 10000"/>
                      <a:gd name="connsiteY52" fmla="*/ 3848 h 10000"/>
                      <a:gd name="connsiteX53" fmla="*/ 10000 w 10000"/>
                      <a:gd name="connsiteY53" fmla="*/ 3098 h 10000"/>
                      <a:gd name="connsiteX54" fmla="*/ 10000 w 10000"/>
                      <a:gd name="connsiteY54" fmla="*/ 748 h 10000"/>
                      <a:gd name="connsiteX55" fmla="*/ 9002 w 10000"/>
                      <a:gd name="connsiteY55" fmla="*/ 0 h 10000"/>
                      <a:gd name="connsiteX56" fmla="*/ 8087 w 10000"/>
                      <a:gd name="connsiteY56" fmla="*/ 2895 h 10000"/>
                      <a:gd name="connsiteX57" fmla="*/ 8087 w 10000"/>
                      <a:gd name="connsiteY57" fmla="*/ 2895 h 10000"/>
                      <a:gd name="connsiteX58" fmla="*/ 6792 w 10000"/>
                      <a:gd name="connsiteY58" fmla="*/ 2895 h 10000"/>
                      <a:gd name="connsiteX59" fmla="*/ 6550 w 10000"/>
                      <a:gd name="connsiteY59" fmla="*/ 2671 h 10000"/>
                      <a:gd name="connsiteX60" fmla="*/ 6792 w 10000"/>
                      <a:gd name="connsiteY60" fmla="*/ 2490 h 10000"/>
                      <a:gd name="connsiteX61" fmla="*/ 8087 w 10000"/>
                      <a:gd name="connsiteY61" fmla="*/ 2490 h 10000"/>
                      <a:gd name="connsiteX62" fmla="*/ 8328 w 10000"/>
                      <a:gd name="connsiteY62" fmla="*/ 2671 h 10000"/>
                      <a:gd name="connsiteX63" fmla="*/ 8087 w 10000"/>
                      <a:gd name="connsiteY63" fmla="*/ 2895 h 10000"/>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10000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3262 w 10000"/>
                      <a:gd name="connsiteY13" fmla="*/ 10000 h 10000"/>
                      <a:gd name="connsiteX14" fmla="*/ 4340 w 10000"/>
                      <a:gd name="connsiteY14" fmla="*/ 9617 h 10000"/>
                      <a:gd name="connsiteX15" fmla="*/ 5633 w 10000"/>
                      <a:gd name="connsiteY15" fmla="*/ 10000 h 10000"/>
                      <a:gd name="connsiteX16" fmla="*/ 4340 w 10000"/>
                      <a:gd name="connsiteY16" fmla="*/ 10000 h 10000"/>
                      <a:gd name="connsiteX17" fmla="*/ 4070 w 10000"/>
                      <a:gd name="connsiteY17" fmla="*/ 9777 h 10000"/>
                      <a:gd name="connsiteX18" fmla="*/ 4340 w 10000"/>
                      <a:gd name="connsiteY18" fmla="*/ 9617 h 10000"/>
                      <a:gd name="connsiteX19" fmla="*/ 9002 w 10000"/>
                      <a:gd name="connsiteY19" fmla="*/ 4170 h 10000"/>
                      <a:gd name="connsiteX20" fmla="*/ 9002 w 10000"/>
                      <a:gd name="connsiteY20" fmla="*/ 4170 h 10000"/>
                      <a:gd name="connsiteX21" fmla="*/ 998 w 10000"/>
                      <a:gd name="connsiteY21" fmla="*/ 4170 h 10000"/>
                      <a:gd name="connsiteX22" fmla="*/ 0 w 10000"/>
                      <a:gd name="connsiteY22" fmla="*/ 4898 h 10000"/>
                      <a:gd name="connsiteX23" fmla="*/ 0 w 10000"/>
                      <a:gd name="connsiteY23" fmla="*/ 7267 h 10000"/>
                      <a:gd name="connsiteX24" fmla="*/ 998 w 10000"/>
                      <a:gd name="connsiteY24" fmla="*/ 7997 h 10000"/>
                      <a:gd name="connsiteX25" fmla="*/ 9002 w 10000"/>
                      <a:gd name="connsiteY25" fmla="*/ 7997 h 10000"/>
                      <a:gd name="connsiteX26" fmla="*/ 10000 w 10000"/>
                      <a:gd name="connsiteY26" fmla="*/ 7267 h 10000"/>
                      <a:gd name="connsiteX27" fmla="*/ 10000 w 10000"/>
                      <a:gd name="connsiteY27" fmla="*/ 4898 h 10000"/>
                      <a:gd name="connsiteX28" fmla="*/ 9002 w 10000"/>
                      <a:gd name="connsiteY28" fmla="*/ 4170 h 10000"/>
                      <a:gd name="connsiteX29" fmla="*/ 5633 w 10000"/>
                      <a:gd name="connsiteY29" fmla="*/ 6458 h 10000"/>
                      <a:gd name="connsiteX30" fmla="*/ 5633 w 10000"/>
                      <a:gd name="connsiteY30" fmla="*/ 6458 h 10000"/>
                      <a:gd name="connsiteX31" fmla="*/ 4367 w 10000"/>
                      <a:gd name="connsiteY31" fmla="*/ 6458 h 10000"/>
                      <a:gd name="connsiteX32" fmla="*/ 4124 w 10000"/>
                      <a:gd name="connsiteY32" fmla="*/ 6276 h 10000"/>
                      <a:gd name="connsiteX33" fmla="*/ 4367 w 10000"/>
                      <a:gd name="connsiteY33" fmla="*/ 6073 h 10000"/>
                      <a:gd name="connsiteX34" fmla="*/ 5633 w 10000"/>
                      <a:gd name="connsiteY34" fmla="*/ 6073 h 10000"/>
                      <a:gd name="connsiteX35" fmla="*/ 5903 w 10000"/>
                      <a:gd name="connsiteY35" fmla="*/ 6276 h 10000"/>
                      <a:gd name="connsiteX36" fmla="*/ 5633 w 10000"/>
                      <a:gd name="connsiteY36" fmla="*/ 6458 h 10000"/>
                      <a:gd name="connsiteX37" fmla="*/ 8087 w 10000"/>
                      <a:gd name="connsiteY37" fmla="*/ 6458 h 10000"/>
                      <a:gd name="connsiteX38" fmla="*/ 8087 w 10000"/>
                      <a:gd name="connsiteY38" fmla="*/ 6458 h 10000"/>
                      <a:gd name="connsiteX39" fmla="*/ 6792 w 10000"/>
                      <a:gd name="connsiteY39" fmla="*/ 6458 h 10000"/>
                      <a:gd name="connsiteX40" fmla="*/ 6550 w 10000"/>
                      <a:gd name="connsiteY40" fmla="*/ 6276 h 10000"/>
                      <a:gd name="connsiteX41" fmla="*/ 6792 w 10000"/>
                      <a:gd name="connsiteY41" fmla="*/ 6073 h 10000"/>
                      <a:gd name="connsiteX42" fmla="*/ 8087 w 10000"/>
                      <a:gd name="connsiteY42" fmla="*/ 6073 h 10000"/>
                      <a:gd name="connsiteX43" fmla="*/ 8328 w 10000"/>
                      <a:gd name="connsiteY43" fmla="*/ 6276 h 10000"/>
                      <a:gd name="connsiteX44" fmla="*/ 8087 w 10000"/>
                      <a:gd name="connsiteY44" fmla="*/ 6458 h 10000"/>
                      <a:gd name="connsiteX45" fmla="*/ 9002 w 10000"/>
                      <a:gd name="connsiteY45" fmla="*/ 0 h 10000"/>
                      <a:gd name="connsiteX46" fmla="*/ 9002 w 10000"/>
                      <a:gd name="connsiteY46" fmla="*/ 0 h 10000"/>
                      <a:gd name="connsiteX47" fmla="*/ 998 w 10000"/>
                      <a:gd name="connsiteY47" fmla="*/ 0 h 10000"/>
                      <a:gd name="connsiteX48" fmla="*/ 0 w 10000"/>
                      <a:gd name="connsiteY48" fmla="*/ 748 h 10000"/>
                      <a:gd name="connsiteX49" fmla="*/ 0 w 10000"/>
                      <a:gd name="connsiteY49" fmla="*/ 3098 h 10000"/>
                      <a:gd name="connsiteX50" fmla="*/ 998 w 10000"/>
                      <a:gd name="connsiteY50" fmla="*/ 3848 h 10000"/>
                      <a:gd name="connsiteX51" fmla="*/ 9002 w 10000"/>
                      <a:gd name="connsiteY51" fmla="*/ 3848 h 10000"/>
                      <a:gd name="connsiteX52" fmla="*/ 10000 w 10000"/>
                      <a:gd name="connsiteY52" fmla="*/ 3098 h 10000"/>
                      <a:gd name="connsiteX53" fmla="*/ 10000 w 10000"/>
                      <a:gd name="connsiteY53" fmla="*/ 748 h 10000"/>
                      <a:gd name="connsiteX54" fmla="*/ 9002 w 10000"/>
                      <a:gd name="connsiteY54" fmla="*/ 0 h 10000"/>
                      <a:gd name="connsiteX55" fmla="*/ 8087 w 10000"/>
                      <a:gd name="connsiteY55" fmla="*/ 2895 h 10000"/>
                      <a:gd name="connsiteX56" fmla="*/ 8087 w 10000"/>
                      <a:gd name="connsiteY56" fmla="*/ 2895 h 10000"/>
                      <a:gd name="connsiteX57" fmla="*/ 6792 w 10000"/>
                      <a:gd name="connsiteY57" fmla="*/ 2895 h 10000"/>
                      <a:gd name="connsiteX58" fmla="*/ 6550 w 10000"/>
                      <a:gd name="connsiteY58" fmla="*/ 2671 h 10000"/>
                      <a:gd name="connsiteX59" fmla="*/ 6792 w 10000"/>
                      <a:gd name="connsiteY59" fmla="*/ 2490 h 10000"/>
                      <a:gd name="connsiteX60" fmla="*/ 8087 w 10000"/>
                      <a:gd name="connsiteY60" fmla="*/ 2490 h 10000"/>
                      <a:gd name="connsiteX61" fmla="*/ 8328 w 10000"/>
                      <a:gd name="connsiteY61" fmla="*/ 2671 h 10000"/>
                      <a:gd name="connsiteX62" fmla="*/ 8087 w 10000"/>
                      <a:gd name="connsiteY62" fmla="*/ 2895 h 10000"/>
                      <a:gd name="connsiteX0" fmla="*/ 9002 w 10000"/>
                      <a:gd name="connsiteY0" fmla="*/ 8382 h 10004"/>
                      <a:gd name="connsiteX1" fmla="*/ 9002 w 10000"/>
                      <a:gd name="connsiteY1" fmla="*/ 8382 h 10004"/>
                      <a:gd name="connsiteX2" fmla="*/ 998 w 10000"/>
                      <a:gd name="connsiteY2" fmla="*/ 8382 h 10004"/>
                      <a:gd name="connsiteX3" fmla="*/ 0 w 10000"/>
                      <a:gd name="connsiteY3" fmla="*/ 9130 h 10004"/>
                      <a:gd name="connsiteX4" fmla="*/ 10000 w 10000"/>
                      <a:gd name="connsiteY4" fmla="*/ 9130 h 10004"/>
                      <a:gd name="connsiteX5" fmla="*/ 9002 w 10000"/>
                      <a:gd name="connsiteY5" fmla="*/ 8382 h 10004"/>
                      <a:gd name="connsiteX6" fmla="*/ 3262 w 10000"/>
                      <a:gd name="connsiteY6" fmla="*/ 10000 h 10004"/>
                      <a:gd name="connsiteX7" fmla="*/ 3262 w 10000"/>
                      <a:gd name="connsiteY7" fmla="*/ 10000 h 10004"/>
                      <a:gd name="connsiteX8" fmla="*/ 1940 w 10000"/>
                      <a:gd name="connsiteY8" fmla="*/ 10000 h 10004"/>
                      <a:gd name="connsiteX9" fmla="*/ 1725 w 10000"/>
                      <a:gd name="connsiteY9" fmla="*/ 9777 h 10004"/>
                      <a:gd name="connsiteX10" fmla="*/ 1940 w 10000"/>
                      <a:gd name="connsiteY10" fmla="*/ 9617 h 10004"/>
                      <a:gd name="connsiteX11" fmla="*/ 3262 w 10000"/>
                      <a:gd name="connsiteY11" fmla="*/ 9617 h 10004"/>
                      <a:gd name="connsiteX12" fmla="*/ 3504 w 10000"/>
                      <a:gd name="connsiteY12" fmla="*/ 9777 h 10004"/>
                      <a:gd name="connsiteX13" fmla="*/ 3262 w 10000"/>
                      <a:gd name="connsiteY13" fmla="*/ 10000 h 10004"/>
                      <a:gd name="connsiteX14" fmla="*/ 4340 w 10000"/>
                      <a:gd name="connsiteY14" fmla="*/ 9617 h 10004"/>
                      <a:gd name="connsiteX15" fmla="*/ 4340 w 10000"/>
                      <a:gd name="connsiteY15" fmla="*/ 10000 h 10004"/>
                      <a:gd name="connsiteX16" fmla="*/ 4070 w 10000"/>
                      <a:gd name="connsiteY16" fmla="*/ 9777 h 10004"/>
                      <a:gd name="connsiteX17" fmla="*/ 4340 w 10000"/>
                      <a:gd name="connsiteY17" fmla="*/ 9617 h 10004"/>
                      <a:gd name="connsiteX18" fmla="*/ 9002 w 10000"/>
                      <a:gd name="connsiteY18" fmla="*/ 4170 h 10004"/>
                      <a:gd name="connsiteX19" fmla="*/ 9002 w 10000"/>
                      <a:gd name="connsiteY19" fmla="*/ 4170 h 10004"/>
                      <a:gd name="connsiteX20" fmla="*/ 998 w 10000"/>
                      <a:gd name="connsiteY20" fmla="*/ 4170 h 10004"/>
                      <a:gd name="connsiteX21" fmla="*/ 0 w 10000"/>
                      <a:gd name="connsiteY21" fmla="*/ 4898 h 10004"/>
                      <a:gd name="connsiteX22" fmla="*/ 0 w 10000"/>
                      <a:gd name="connsiteY22" fmla="*/ 7267 h 10004"/>
                      <a:gd name="connsiteX23" fmla="*/ 998 w 10000"/>
                      <a:gd name="connsiteY23" fmla="*/ 7997 h 10004"/>
                      <a:gd name="connsiteX24" fmla="*/ 9002 w 10000"/>
                      <a:gd name="connsiteY24" fmla="*/ 7997 h 10004"/>
                      <a:gd name="connsiteX25" fmla="*/ 10000 w 10000"/>
                      <a:gd name="connsiteY25" fmla="*/ 7267 h 10004"/>
                      <a:gd name="connsiteX26" fmla="*/ 10000 w 10000"/>
                      <a:gd name="connsiteY26" fmla="*/ 4898 h 10004"/>
                      <a:gd name="connsiteX27" fmla="*/ 9002 w 10000"/>
                      <a:gd name="connsiteY27" fmla="*/ 4170 h 10004"/>
                      <a:gd name="connsiteX28" fmla="*/ 5633 w 10000"/>
                      <a:gd name="connsiteY28" fmla="*/ 6458 h 10004"/>
                      <a:gd name="connsiteX29" fmla="*/ 5633 w 10000"/>
                      <a:gd name="connsiteY29" fmla="*/ 6458 h 10004"/>
                      <a:gd name="connsiteX30" fmla="*/ 4367 w 10000"/>
                      <a:gd name="connsiteY30" fmla="*/ 6458 h 10004"/>
                      <a:gd name="connsiteX31" fmla="*/ 4124 w 10000"/>
                      <a:gd name="connsiteY31" fmla="*/ 6276 h 10004"/>
                      <a:gd name="connsiteX32" fmla="*/ 4367 w 10000"/>
                      <a:gd name="connsiteY32" fmla="*/ 6073 h 10004"/>
                      <a:gd name="connsiteX33" fmla="*/ 5633 w 10000"/>
                      <a:gd name="connsiteY33" fmla="*/ 6073 h 10004"/>
                      <a:gd name="connsiteX34" fmla="*/ 5903 w 10000"/>
                      <a:gd name="connsiteY34" fmla="*/ 6276 h 10004"/>
                      <a:gd name="connsiteX35" fmla="*/ 5633 w 10000"/>
                      <a:gd name="connsiteY35" fmla="*/ 6458 h 10004"/>
                      <a:gd name="connsiteX36" fmla="*/ 8087 w 10000"/>
                      <a:gd name="connsiteY36" fmla="*/ 6458 h 10004"/>
                      <a:gd name="connsiteX37" fmla="*/ 8087 w 10000"/>
                      <a:gd name="connsiteY37" fmla="*/ 6458 h 10004"/>
                      <a:gd name="connsiteX38" fmla="*/ 6792 w 10000"/>
                      <a:gd name="connsiteY38" fmla="*/ 6458 h 10004"/>
                      <a:gd name="connsiteX39" fmla="*/ 6550 w 10000"/>
                      <a:gd name="connsiteY39" fmla="*/ 6276 h 10004"/>
                      <a:gd name="connsiteX40" fmla="*/ 6792 w 10000"/>
                      <a:gd name="connsiteY40" fmla="*/ 6073 h 10004"/>
                      <a:gd name="connsiteX41" fmla="*/ 8087 w 10000"/>
                      <a:gd name="connsiteY41" fmla="*/ 6073 h 10004"/>
                      <a:gd name="connsiteX42" fmla="*/ 8328 w 10000"/>
                      <a:gd name="connsiteY42" fmla="*/ 6276 h 10004"/>
                      <a:gd name="connsiteX43" fmla="*/ 8087 w 10000"/>
                      <a:gd name="connsiteY43" fmla="*/ 6458 h 10004"/>
                      <a:gd name="connsiteX44" fmla="*/ 9002 w 10000"/>
                      <a:gd name="connsiteY44" fmla="*/ 0 h 10004"/>
                      <a:gd name="connsiteX45" fmla="*/ 9002 w 10000"/>
                      <a:gd name="connsiteY45" fmla="*/ 0 h 10004"/>
                      <a:gd name="connsiteX46" fmla="*/ 998 w 10000"/>
                      <a:gd name="connsiteY46" fmla="*/ 0 h 10004"/>
                      <a:gd name="connsiteX47" fmla="*/ 0 w 10000"/>
                      <a:gd name="connsiteY47" fmla="*/ 748 h 10004"/>
                      <a:gd name="connsiteX48" fmla="*/ 0 w 10000"/>
                      <a:gd name="connsiteY48" fmla="*/ 3098 h 10004"/>
                      <a:gd name="connsiteX49" fmla="*/ 998 w 10000"/>
                      <a:gd name="connsiteY49" fmla="*/ 3848 h 10004"/>
                      <a:gd name="connsiteX50" fmla="*/ 9002 w 10000"/>
                      <a:gd name="connsiteY50" fmla="*/ 3848 h 10004"/>
                      <a:gd name="connsiteX51" fmla="*/ 10000 w 10000"/>
                      <a:gd name="connsiteY51" fmla="*/ 3098 h 10004"/>
                      <a:gd name="connsiteX52" fmla="*/ 10000 w 10000"/>
                      <a:gd name="connsiteY52" fmla="*/ 748 h 10004"/>
                      <a:gd name="connsiteX53" fmla="*/ 9002 w 10000"/>
                      <a:gd name="connsiteY53" fmla="*/ 0 h 10004"/>
                      <a:gd name="connsiteX54" fmla="*/ 8087 w 10000"/>
                      <a:gd name="connsiteY54" fmla="*/ 2895 h 10004"/>
                      <a:gd name="connsiteX55" fmla="*/ 8087 w 10000"/>
                      <a:gd name="connsiteY55" fmla="*/ 2895 h 10004"/>
                      <a:gd name="connsiteX56" fmla="*/ 6792 w 10000"/>
                      <a:gd name="connsiteY56" fmla="*/ 2895 h 10004"/>
                      <a:gd name="connsiteX57" fmla="*/ 6550 w 10000"/>
                      <a:gd name="connsiteY57" fmla="*/ 2671 h 10004"/>
                      <a:gd name="connsiteX58" fmla="*/ 6792 w 10000"/>
                      <a:gd name="connsiteY58" fmla="*/ 2490 h 10004"/>
                      <a:gd name="connsiteX59" fmla="*/ 8087 w 10000"/>
                      <a:gd name="connsiteY59" fmla="*/ 2490 h 10004"/>
                      <a:gd name="connsiteX60" fmla="*/ 8328 w 10000"/>
                      <a:gd name="connsiteY60" fmla="*/ 2671 h 10004"/>
                      <a:gd name="connsiteX61" fmla="*/ 8087 w 10000"/>
                      <a:gd name="connsiteY61" fmla="*/ 2895 h 10004"/>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10000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3262 w 10000"/>
                      <a:gd name="connsiteY13" fmla="*/ 10000 h 10000"/>
                      <a:gd name="connsiteX14" fmla="*/ 4070 w 10000"/>
                      <a:gd name="connsiteY14" fmla="*/ 9777 h 10000"/>
                      <a:gd name="connsiteX15" fmla="*/ 4340 w 10000"/>
                      <a:gd name="connsiteY15" fmla="*/ 10000 h 10000"/>
                      <a:gd name="connsiteX16" fmla="*/ 4070 w 10000"/>
                      <a:gd name="connsiteY16" fmla="*/ 9777 h 10000"/>
                      <a:gd name="connsiteX17" fmla="*/ 9002 w 10000"/>
                      <a:gd name="connsiteY17" fmla="*/ 4170 h 10000"/>
                      <a:gd name="connsiteX18" fmla="*/ 9002 w 10000"/>
                      <a:gd name="connsiteY18" fmla="*/ 4170 h 10000"/>
                      <a:gd name="connsiteX19" fmla="*/ 998 w 10000"/>
                      <a:gd name="connsiteY19" fmla="*/ 4170 h 10000"/>
                      <a:gd name="connsiteX20" fmla="*/ 0 w 10000"/>
                      <a:gd name="connsiteY20" fmla="*/ 4898 h 10000"/>
                      <a:gd name="connsiteX21" fmla="*/ 0 w 10000"/>
                      <a:gd name="connsiteY21" fmla="*/ 7267 h 10000"/>
                      <a:gd name="connsiteX22" fmla="*/ 998 w 10000"/>
                      <a:gd name="connsiteY22" fmla="*/ 7997 h 10000"/>
                      <a:gd name="connsiteX23" fmla="*/ 9002 w 10000"/>
                      <a:gd name="connsiteY23" fmla="*/ 7997 h 10000"/>
                      <a:gd name="connsiteX24" fmla="*/ 10000 w 10000"/>
                      <a:gd name="connsiteY24" fmla="*/ 7267 h 10000"/>
                      <a:gd name="connsiteX25" fmla="*/ 10000 w 10000"/>
                      <a:gd name="connsiteY25" fmla="*/ 4898 h 10000"/>
                      <a:gd name="connsiteX26" fmla="*/ 9002 w 10000"/>
                      <a:gd name="connsiteY26" fmla="*/ 4170 h 10000"/>
                      <a:gd name="connsiteX27" fmla="*/ 5633 w 10000"/>
                      <a:gd name="connsiteY27" fmla="*/ 6458 h 10000"/>
                      <a:gd name="connsiteX28" fmla="*/ 5633 w 10000"/>
                      <a:gd name="connsiteY28" fmla="*/ 6458 h 10000"/>
                      <a:gd name="connsiteX29" fmla="*/ 4367 w 10000"/>
                      <a:gd name="connsiteY29" fmla="*/ 6458 h 10000"/>
                      <a:gd name="connsiteX30" fmla="*/ 4124 w 10000"/>
                      <a:gd name="connsiteY30" fmla="*/ 6276 h 10000"/>
                      <a:gd name="connsiteX31" fmla="*/ 4367 w 10000"/>
                      <a:gd name="connsiteY31" fmla="*/ 6073 h 10000"/>
                      <a:gd name="connsiteX32" fmla="*/ 5633 w 10000"/>
                      <a:gd name="connsiteY32" fmla="*/ 6073 h 10000"/>
                      <a:gd name="connsiteX33" fmla="*/ 5903 w 10000"/>
                      <a:gd name="connsiteY33" fmla="*/ 6276 h 10000"/>
                      <a:gd name="connsiteX34" fmla="*/ 5633 w 10000"/>
                      <a:gd name="connsiteY34" fmla="*/ 6458 h 10000"/>
                      <a:gd name="connsiteX35" fmla="*/ 8087 w 10000"/>
                      <a:gd name="connsiteY35" fmla="*/ 6458 h 10000"/>
                      <a:gd name="connsiteX36" fmla="*/ 8087 w 10000"/>
                      <a:gd name="connsiteY36" fmla="*/ 6458 h 10000"/>
                      <a:gd name="connsiteX37" fmla="*/ 6792 w 10000"/>
                      <a:gd name="connsiteY37" fmla="*/ 6458 h 10000"/>
                      <a:gd name="connsiteX38" fmla="*/ 6550 w 10000"/>
                      <a:gd name="connsiteY38" fmla="*/ 6276 h 10000"/>
                      <a:gd name="connsiteX39" fmla="*/ 6792 w 10000"/>
                      <a:gd name="connsiteY39" fmla="*/ 6073 h 10000"/>
                      <a:gd name="connsiteX40" fmla="*/ 8087 w 10000"/>
                      <a:gd name="connsiteY40" fmla="*/ 6073 h 10000"/>
                      <a:gd name="connsiteX41" fmla="*/ 8328 w 10000"/>
                      <a:gd name="connsiteY41" fmla="*/ 6276 h 10000"/>
                      <a:gd name="connsiteX42" fmla="*/ 8087 w 10000"/>
                      <a:gd name="connsiteY42" fmla="*/ 6458 h 10000"/>
                      <a:gd name="connsiteX43" fmla="*/ 9002 w 10000"/>
                      <a:gd name="connsiteY43" fmla="*/ 0 h 10000"/>
                      <a:gd name="connsiteX44" fmla="*/ 9002 w 10000"/>
                      <a:gd name="connsiteY44" fmla="*/ 0 h 10000"/>
                      <a:gd name="connsiteX45" fmla="*/ 998 w 10000"/>
                      <a:gd name="connsiteY45" fmla="*/ 0 h 10000"/>
                      <a:gd name="connsiteX46" fmla="*/ 0 w 10000"/>
                      <a:gd name="connsiteY46" fmla="*/ 748 h 10000"/>
                      <a:gd name="connsiteX47" fmla="*/ 0 w 10000"/>
                      <a:gd name="connsiteY47" fmla="*/ 3098 h 10000"/>
                      <a:gd name="connsiteX48" fmla="*/ 998 w 10000"/>
                      <a:gd name="connsiteY48" fmla="*/ 3848 h 10000"/>
                      <a:gd name="connsiteX49" fmla="*/ 9002 w 10000"/>
                      <a:gd name="connsiteY49" fmla="*/ 3848 h 10000"/>
                      <a:gd name="connsiteX50" fmla="*/ 10000 w 10000"/>
                      <a:gd name="connsiteY50" fmla="*/ 3098 h 10000"/>
                      <a:gd name="connsiteX51" fmla="*/ 10000 w 10000"/>
                      <a:gd name="connsiteY51" fmla="*/ 748 h 10000"/>
                      <a:gd name="connsiteX52" fmla="*/ 9002 w 10000"/>
                      <a:gd name="connsiteY52" fmla="*/ 0 h 10000"/>
                      <a:gd name="connsiteX53" fmla="*/ 8087 w 10000"/>
                      <a:gd name="connsiteY53" fmla="*/ 2895 h 10000"/>
                      <a:gd name="connsiteX54" fmla="*/ 8087 w 10000"/>
                      <a:gd name="connsiteY54" fmla="*/ 2895 h 10000"/>
                      <a:gd name="connsiteX55" fmla="*/ 6792 w 10000"/>
                      <a:gd name="connsiteY55" fmla="*/ 2895 h 10000"/>
                      <a:gd name="connsiteX56" fmla="*/ 6550 w 10000"/>
                      <a:gd name="connsiteY56" fmla="*/ 2671 h 10000"/>
                      <a:gd name="connsiteX57" fmla="*/ 6792 w 10000"/>
                      <a:gd name="connsiteY57" fmla="*/ 2490 h 10000"/>
                      <a:gd name="connsiteX58" fmla="*/ 8087 w 10000"/>
                      <a:gd name="connsiteY58" fmla="*/ 2490 h 10000"/>
                      <a:gd name="connsiteX59" fmla="*/ 8328 w 10000"/>
                      <a:gd name="connsiteY59" fmla="*/ 2671 h 10000"/>
                      <a:gd name="connsiteX60" fmla="*/ 8087 w 10000"/>
                      <a:gd name="connsiteY60" fmla="*/ 2895 h 10000"/>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10000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3262 w 10000"/>
                      <a:gd name="connsiteY13" fmla="*/ 10000 h 10000"/>
                      <a:gd name="connsiteX14" fmla="*/ 9002 w 10000"/>
                      <a:gd name="connsiteY14" fmla="*/ 4170 h 10000"/>
                      <a:gd name="connsiteX15" fmla="*/ 9002 w 10000"/>
                      <a:gd name="connsiteY15" fmla="*/ 4170 h 10000"/>
                      <a:gd name="connsiteX16" fmla="*/ 998 w 10000"/>
                      <a:gd name="connsiteY16" fmla="*/ 4170 h 10000"/>
                      <a:gd name="connsiteX17" fmla="*/ 0 w 10000"/>
                      <a:gd name="connsiteY17" fmla="*/ 4898 h 10000"/>
                      <a:gd name="connsiteX18" fmla="*/ 0 w 10000"/>
                      <a:gd name="connsiteY18" fmla="*/ 7267 h 10000"/>
                      <a:gd name="connsiteX19" fmla="*/ 998 w 10000"/>
                      <a:gd name="connsiteY19" fmla="*/ 7997 h 10000"/>
                      <a:gd name="connsiteX20" fmla="*/ 9002 w 10000"/>
                      <a:gd name="connsiteY20" fmla="*/ 7997 h 10000"/>
                      <a:gd name="connsiteX21" fmla="*/ 10000 w 10000"/>
                      <a:gd name="connsiteY21" fmla="*/ 7267 h 10000"/>
                      <a:gd name="connsiteX22" fmla="*/ 10000 w 10000"/>
                      <a:gd name="connsiteY22" fmla="*/ 4898 h 10000"/>
                      <a:gd name="connsiteX23" fmla="*/ 9002 w 10000"/>
                      <a:gd name="connsiteY23" fmla="*/ 4170 h 10000"/>
                      <a:gd name="connsiteX24" fmla="*/ 5633 w 10000"/>
                      <a:gd name="connsiteY24" fmla="*/ 6458 h 10000"/>
                      <a:gd name="connsiteX25" fmla="*/ 5633 w 10000"/>
                      <a:gd name="connsiteY25" fmla="*/ 6458 h 10000"/>
                      <a:gd name="connsiteX26" fmla="*/ 4367 w 10000"/>
                      <a:gd name="connsiteY26" fmla="*/ 6458 h 10000"/>
                      <a:gd name="connsiteX27" fmla="*/ 4124 w 10000"/>
                      <a:gd name="connsiteY27" fmla="*/ 6276 h 10000"/>
                      <a:gd name="connsiteX28" fmla="*/ 4367 w 10000"/>
                      <a:gd name="connsiteY28" fmla="*/ 6073 h 10000"/>
                      <a:gd name="connsiteX29" fmla="*/ 5633 w 10000"/>
                      <a:gd name="connsiteY29" fmla="*/ 6073 h 10000"/>
                      <a:gd name="connsiteX30" fmla="*/ 5903 w 10000"/>
                      <a:gd name="connsiteY30" fmla="*/ 6276 h 10000"/>
                      <a:gd name="connsiteX31" fmla="*/ 5633 w 10000"/>
                      <a:gd name="connsiteY31" fmla="*/ 6458 h 10000"/>
                      <a:gd name="connsiteX32" fmla="*/ 8087 w 10000"/>
                      <a:gd name="connsiteY32" fmla="*/ 6458 h 10000"/>
                      <a:gd name="connsiteX33" fmla="*/ 8087 w 10000"/>
                      <a:gd name="connsiteY33" fmla="*/ 6458 h 10000"/>
                      <a:gd name="connsiteX34" fmla="*/ 6792 w 10000"/>
                      <a:gd name="connsiteY34" fmla="*/ 6458 h 10000"/>
                      <a:gd name="connsiteX35" fmla="*/ 6550 w 10000"/>
                      <a:gd name="connsiteY35" fmla="*/ 6276 h 10000"/>
                      <a:gd name="connsiteX36" fmla="*/ 6792 w 10000"/>
                      <a:gd name="connsiteY36" fmla="*/ 6073 h 10000"/>
                      <a:gd name="connsiteX37" fmla="*/ 8087 w 10000"/>
                      <a:gd name="connsiteY37" fmla="*/ 6073 h 10000"/>
                      <a:gd name="connsiteX38" fmla="*/ 8328 w 10000"/>
                      <a:gd name="connsiteY38" fmla="*/ 6276 h 10000"/>
                      <a:gd name="connsiteX39" fmla="*/ 8087 w 10000"/>
                      <a:gd name="connsiteY39" fmla="*/ 6458 h 10000"/>
                      <a:gd name="connsiteX40" fmla="*/ 9002 w 10000"/>
                      <a:gd name="connsiteY40" fmla="*/ 0 h 10000"/>
                      <a:gd name="connsiteX41" fmla="*/ 9002 w 10000"/>
                      <a:gd name="connsiteY41" fmla="*/ 0 h 10000"/>
                      <a:gd name="connsiteX42" fmla="*/ 998 w 10000"/>
                      <a:gd name="connsiteY42" fmla="*/ 0 h 10000"/>
                      <a:gd name="connsiteX43" fmla="*/ 0 w 10000"/>
                      <a:gd name="connsiteY43" fmla="*/ 748 h 10000"/>
                      <a:gd name="connsiteX44" fmla="*/ 0 w 10000"/>
                      <a:gd name="connsiteY44" fmla="*/ 3098 h 10000"/>
                      <a:gd name="connsiteX45" fmla="*/ 998 w 10000"/>
                      <a:gd name="connsiteY45" fmla="*/ 3848 h 10000"/>
                      <a:gd name="connsiteX46" fmla="*/ 9002 w 10000"/>
                      <a:gd name="connsiteY46" fmla="*/ 3848 h 10000"/>
                      <a:gd name="connsiteX47" fmla="*/ 10000 w 10000"/>
                      <a:gd name="connsiteY47" fmla="*/ 3098 h 10000"/>
                      <a:gd name="connsiteX48" fmla="*/ 10000 w 10000"/>
                      <a:gd name="connsiteY48" fmla="*/ 748 h 10000"/>
                      <a:gd name="connsiteX49" fmla="*/ 9002 w 10000"/>
                      <a:gd name="connsiteY49" fmla="*/ 0 h 10000"/>
                      <a:gd name="connsiteX50" fmla="*/ 8087 w 10000"/>
                      <a:gd name="connsiteY50" fmla="*/ 2895 h 10000"/>
                      <a:gd name="connsiteX51" fmla="*/ 8087 w 10000"/>
                      <a:gd name="connsiteY51" fmla="*/ 2895 h 10000"/>
                      <a:gd name="connsiteX52" fmla="*/ 6792 w 10000"/>
                      <a:gd name="connsiteY52" fmla="*/ 2895 h 10000"/>
                      <a:gd name="connsiteX53" fmla="*/ 6550 w 10000"/>
                      <a:gd name="connsiteY53" fmla="*/ 2671 h 10000"/>
                      <a:gd name="connsiteX54" fmla="*/ 6792 w 10000"/>
                      <a:gd name="connsiteY54" fmla="*/ 2490 h 10000"/>
                      <a:gd name="connsiteX55" fmla="*/ 8087 w 10000"/>
                      <a:gd name="connsiteY55" fmla="*/ 2490 h 10000"/>
                      <a:gd name="connsiteX56" fmla="*/ 8328 w 10000"/>
                      <a:gd name="connsiteY56" fmla="*/ 2671 h 10000"/>
                      <a:gd name="connsiteX57" fmla="*/ 8087 w 10000"/>
                      <a:gd name="connsiteY57" fmla="*/ 2895 h 10000"/>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504 w 10000"/>
                      <a:gd name="connsiteY6" fmla="*/ 9777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3504 w 10000"/>
                      <a:gd name="connsiteY12" fmla="*/ 9777 h 10000"/>
                      <a:gd name="connsiteX13" fmla="*/ 9002 w 10000"/>
                      <a:gd name="connsiteY13" fmla="*/ 4170 h 10000"/>
                      <a:gd name="connsiteX14" fmla="*/ 9002 w 10000"/>
                      <a:gd name="connsiteY14" fmla="*/ 4170 h 10000"/>
                      <a:gd name="connsiteX15" fmla="*/ 998 w 10000"/>
                      <a:gd name="connsiteY15" fmla="*/ 4170 h 10000"/>
                      <a:gd name="connsiteX16" fmla="*/ 0 w 10000"/>
                      <a:gd name="connsiteY16" fmla="*/ 4898 h 10000"/>
                      <a:gd name="connsiteX17" fmla="*/ 0 w 10000"/>
                      <a:gd name="connsiteY17" fmla="*/ 7267 h 10000"/>
                      <a:gd name="connsiteX18" fmla="*/ 998 w 10000"/>
                      <a:gd name="connsiteY18" fmla="*/ 7997 h 10000"/>
                      <a:gd name="connsiteX19" fmla="*/ 9002 w 10000"/>
                      <a:gd name="connsiteY19" fmla="*/ 7997 h 10000"/>
                      <a:gd name="connsiteX20" fmla="*/ 10000 w 10000"/>
                      <a:gd name="connsiteY20" fmla="*/ 7267 h 10000"/>
                      <a:gd name="connsiteX21" fmla="*/ 10000 w 10000"/>
                      <a:gd name="connsiteY21" fmla="*/ 4898 h 10000"/>
                      <a:gd name="connsiteX22" fmla="*/ 9002 w 10000"/>
                      <a:gd name="connsiteY22" fmla="*/ 4170 h 10000"/>
                      <a:gd name="connsiteX23" fmla="*/ 5633 w 10000"/>
                      <a:gd name="connsiteY23" fmla="*/ 6458 h 10000"/>
                      <a:gd name="connsiteX24" fmla="*/ 5633 w 10000"/>
                      <a:gd name="connsiteY24" fmla="*/ 6458 h 10000"/>
                      <a:gd name="connsiteX25" fmla="*/ 4367 w 10000"/>
                      <a:gd name="connsiteY25" fmla="*/ 6458 h 10000"/>
                      <a:gd name="connsiteX26" fmla="*/ 4124 w 10000"/>
                      <a:gd name="connsiteY26" fmla="*/ 6276 h 10000"/>
                      <a:gd name="connsiteX27" fmla="*/ 4367 w 10000"/>
                      <a:gd name="connsiteY27" fmla="*/ 6073 h 10000"/>
                      <a:gd name="connsiteX28" fmla="*/ 5633 w 10000"/>
                      <a:gd name="connsiteY28" fmla="*/ 6073 h 10000"/>
                      <a:gd name="connsiteX29" fmla="*/ 5903 w 10000"/>
                      <a:gd name="connsiteY29" fmla="*/ 6276 h 10000"/>
                      <a:gd name="connsiteX30" fmla="*/ 5633 w 10000"/>
                      <a:gd name="connsiteY30" fmla="*/ 6458 h 10000"/>
                      <a:gd name="connsiteX31" fmla="*/ 8087 w 10000"/>
                      <a:gd name="connsiteY31" fmla="*/ 6458 h 10000"/>
                      <a:gd name="connsiteX32" fmla="*/ 8087 w 10000"/>
                      <a:gd name="connsiteY32" fmla="*/ 6458 h 10000"/>
                      <a:gd name="connsiteX33" fmla="*/ 6792 w 10000"/>
                      <a:gd name="connsiteY33" fmla="*/ 6458 h 10000"/>
                      <a:gd name="connsiteX34" fmla="*/ 6550 w 10000"/>
                      <a:gd name="connsiteY34" fmla="*/ 6276 h 10000"/>
                      <a:gd name="connsiteX35" fmla="*/ 6792 w 10000"/>
                      <a:gd name="connsiteY35" fmla="*/ 6073 h 10000"/>
                      <a:gd name="connsiteX36" fmla="*/ 8087 w 10000"/>
                      <a:gd name="connsiteY36" fmla="*/ 6073 h 10000"/>
                      <a:gd name="connsiteX37" fmla="*/ 8328 w 10000"/>
                      <a:gd name="connsiteY37" fmla="*/ 6276 h 10000"/>
                      <a:gd name="connsiteX38" fmla="*/ 8087 w 10000"/>
                      <a:gd name="connsiteY38" fmla="*/ 6458 h 10000"/>
                      <a:gd name="connsiteX39" fmla="*/ 9002 w 10000"/>
                      <a:gd name="connsiteY39" fmla="*/ 0 h 10000"/>
                      <a:gd name="connsiteX40" fmla="*/ 9002 w 10000"/>
                      <a:gd name="connsiteY40" fmla="*/ 0 h 10000"/>
                      <a:gd name="connsiteX41" fmla="*/ 998 w 10000"/>
                      <a:gd name="connsiteY41" fmla="*/ 0 h 10000"/>
                      <a:gd name="connsiteX42" fmla="*/ 0 w 10000"/>
                      <a:gd name="connsiteY42" fmla="*/ 748 h 10000"/>
                      <a:gd name="connsiteX43" fmla="*/ 0 w 10000"/>
                      <a:gd name="connsiteY43" fmla="*/ 3098 h 10000"/>
                      <a:gd name="connsiteX44" fmla="*/ 998 w 10000"/>
                      <a:gd name="connsiteY44" fmla="*/ 3848 h 10000"/>
                      <a:gd name="connsiteX45" fmla="*/ 9002 w 10000"/>
                      <a:gd name="connsiteY45" fmla="*/ 3848 h 10000"/>
                      <a:gd name="connsiteX46" fmla="*/ 10000 w 10000"/>
                      <a:gd name="connsiteY46" fmla="*/ 3098 h 10000"/>
                      <a:gd name="connsiteX47" fmla="*/ 10000 w 10000"/>
                      <a:gd name="connsiteY47" fmla="*/ 748 h 10000"/>
                      <a:gd name="connsiteX48" fmla="*/ 9002 w 10000"/>
                      <a:gd name="connsiteY48" fmla="*/ 0 h 10000"/>
                      <a:gd name="connsiteX49" fmla="*/ 8087 w 10000"/>
                      <a:gd name="connsiteY49" fmla="*/ 2895 h 10000"/>
                      <a:gd name="connsiteX50" fmla="*/ 8087 w 10000"/>
                      <a:gd name="connsiteY50" fmla="*/ 2895 h 10000"/>
                      <a:gd name="connsiteX51" fmla="*/ 6792 w 10000"/>
                      <a:gd name="connsiteY51" fmla="*/ 2895 h 10000"/>
                      <a:gd name="connsiteX52" fmla="*/ 6550 w 10000"/>
                      <a:gd name="connsiteY52" fmla="*/ 2671 h 10000"/>
                      <a:gd name="connsiteX53" fmla="*/ 6792 w 10000"/>
                      <a:gd name="connsiteY53" fmla="*/ 2490 h 10000"/>
                      <a:gd name="connsiteX54" fmla="*/ 8087 w 10000"/>
                      <a:gd name="connsiteY54" fmla="*/ 2490 h 10000"/>
                      <a:gd name="connsiteX55" fmla="*/ 8328 w 10000"/>
                      <a:gd name="connsiteY55" fmla="*/ 2671 h 10000"/>
                      <a:gd name="connsiteX56" fmla="*/ 8087 w 10000"/>
                      <a:gd name="connsiteY56" fmla="*/ 2895 h 10000"/>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3262 w 10000"/>
                      <a:gd name="connsiteY6" fmla="*/ 9617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3262 w 10000"/>
                      <a:gd name="connsiteY11" fmla="*/ 9617 h 10000"/>
                      <a:gd name="connsiteX12" fmla="*/ 9002 w 10000"/>
                      <a:gd name="connsiteY12" fmla="*/ 4170 h 10000"/>
                      <a:gd name="connsiteX13" fmla="*/ 9002 w 10000"/>
                      <a:gd name="connsiteY13" fmla="*/ 4170 h 10000"/>
                      <a:gd name="connsiteX14" fmla="*/ 998 w 10000"/>
                      <a:gd name="connsiteY14" fmla="*/ 4170 h 10000"/>
                      <a:gd name="connsiteX15" fmla="*/ 0 w 10000"/>
                      <a:gd name="connsiteY15" fmla="*/ 4898 h 10000"/>
                      <a:gd name="connsiteX16" fmla="*/ 0 w 10000"/>
                      <a:gd name="connsiteY16" fmla="*/ 7267 h 10000"/>
                      <a:gd name="connsiteX17" fmla="*/ 998 w 10000"/>
                      <a:gd name="connsiteY17" fmla="*/ 7997 h 10000"/>
                      <a:gd name="connsiteX18" fmla="*/ 9002 w 10000"/>
                      <a:gd name="connsiteY18" fmla="*/ 7997 h 10000"/>
                      <a:gd name="connsiteX19" fmla="*/ 10000 w 10000"/>
                      <a:gd name="connsiteY19" fmla="*/ 7267 h 10000"/>
                      <a:gd name="connsiteX20" fmla="*/ 10000 w 10000"/>
                      <a:gd name="connsiteY20" fmla="*/ 4898 h 10000"/>
                      <a:gd name="connsiteX21" fmla="*/ 9002 w 10000"/>
                      <a:gd name="connsiteY21" fmla="*/ 4170 h 10000"/>
                      <a:gd name="connsiteX22" fmla="*/ 5633 w 10000"/>
                      <a:gd name="connsiteY22" fmla="*/ 6458 h 10000"/>
                      <a:gd name="connsiteX23" fmla="*/ 5633 w 10000"/>
                      <a:gd name="connsiteY23" fmla="*/ 6458 h 10000"/>
                      <a:gd name="connsiteX24" fmla="*/ 4367 w 10000"/>
                      <a:gd name="connsiteY24" fmla="*/ 6458 h 10000"/>
                      <a:gd name="connsiteX25" fmla="*/ 4124 w 10000"/>
                      <a:gd name="connsiteY25" fmla="*/ 6276 h 10000"/>
                      <a:gd name="connsiteX26" fmla="*/ 4367 w 10000"/>
                      <a:gd name="connsiteY26" fmla="*/ 6073 h 10000"/>
                      <a:gd name="connsiteX27" fmla="*/ 5633 w 10000"/>
                      <a:gd name="connsiteY27" fmla="*/ 6073 h 10000"/>
                      <a:gd name="connsiteX28" fmla="*/ 5903 w 10000"/>
                      <a:gd name="connsiteY28" fmla="*/ 6276 h 10000"/>
                      <a:gd name="connsiteX29" fmla="*/ 5633 w 10000"/>
                      <a:gd name="connsiteY29" fmla="*/ 6458 h 10000"/>
                      <a:gd name="connsiteX30" fmla="*/ 8087 w 10000"/>
                      <a:gd name="connsiteY30" fmla="*/ 6458 h 10000"/>
                      <a:gd name="connsiteX31" fmla="*/ 8087 w 10000"/>
                      <a:gd name="connsiteY31" fmla="*/ 6458 h 10000"/>
                      <a:gd name="connsiteX32" fmla="*/ 6792 w 10000"/>
                      <a:gd name="connsiteY32" fmla="*/ 6458 h 10000"/>
                      <a:gd name="connsiteX33" fmla="*/ 6550 w 10000"/>
                      <a:gd name="connsiteY33" fmla="*/ 6276 h 10000"/>
                      <a:gd name="connsiteX34" fmla="*/ 6792 w 10000"/>
                      <a:gd name="connsiteY34" fmla="*/ 6073 h 10000"/>
                      <a:gd name="connsiteX35" fmla="*/ 8087 w 10000"/>
                      <a:gd name="connsiteY35" fmla="*/ 6073 h 10000"/>
                      <a:gd name="connsiteX36" fmla="*/ 8328 w 10000"/>
                      <a:gd name="connsiteY36" fmla="*/ 6276 h 10000"/>
                      <a:gd name="connsiteX37" fmla="*/ 8087 w 10000"/>
                      <a:gd name="connsiteY37" fmla="*/ 6458 h 10000"/>
                      <a:gd name="connsiteX38" fmla="*/ 9002 w 10000"/>
                      <a:gd name="connsiteY38" fmla="*/ 0 h 10000"/>
                      <a:gd name="connsiteX39" fmla="*/ 9002 w 10000"/>
                      <a:gd name="connsiteY39" fmla="*/ 0 h 10000"/>
                      <a:gd name="connsiteX40" fmla="*/ 998 w 10000"/>
                      <a:gd name="connsiteY40" fmla="*/ 0 h 10000"/>
                      <a:gd name="connsiteX41" fmla="*/ 0 w 10000"/>
                      <a:gd name="connsiteY41" fmla="*/ 748 h 10000"/>
                      <a:gd name="connsiteX42" fmla="*/ 0 w 10000"/>
                      <a:gd name="connsiteY42" fmla="*/ 3098 h 10000"/>
                      <a:gd name="connsiteX43" fmla="*/ 998 w 10000"/>
                      <a:gd name="connsiteY43" fmla="*/ 3848 h 10000"/>
                      <a:gd name="connsiteX44" fmla="*/ 9002 w 10000"/>
                      <a:gd name="connsiteY44" fmla="*/ 3848 h 10000"/>
                      <a:gd name="connsiteX45" fmla="*/ 10000 w 10000"/>
                      <a:gd name="connsiteY45" fmla="*/ 3098 h 10000"/>
                      <a:gd name="connsiteX46" fmla="*/ 10000 w 10000"/>
                      <a:gd name="connsiteY46" fmla="*/ 748 h 10000"/>
                      <a:gd name="connsiteX47" fmla="*/ 9002 w 10000"/>
                      <a:gd name="connsiteY47" fmla="*/ 0 h 10000"/>
                      <a:gd name="connsiteX48" fmla="*/ 8087 w 10000"/>
                      <a:gd name="connsiteY48" fmla="*/ 2895 h 10000"/>
                      <a:gd name="connsiteX49" fmla="*/ 8087 w 10000"/>
                      <a:gd name="connsiteY49" fmla="*/ 2895 h 10000"/>
                      <a:gd name="connsiteX50" fmla="*/ 6792 w 10000"/>
                      <a:gd name="connsiteY50" fmla="*/ 2895 h 10000"/>
                      <a:gd name="connsiteX51" fmla="*/ 6550 w 10000"/>
                      <a:gd name="connsiteY51" fmla="*/ 2671 h 10000"/>
                      <a:gd name="connsiteX52" fmla="*/ 6792 w 10000"/>
                      <a:gd name="connsiteY52" fmla="*/ 2490 h 10000"/>
                      <a:gd name="connsiteX53" fmla="*/ 8087 w 10000"/>
                      <a:gd name="connsiteY53" fmla="*/ 2490 h 10000"/>
                      <a:gd name="connsiteX54" fmla="*/ 8328 w 10000"/>
                      <a:gd name="connsiteY54" fmla="*/ 2671 h 10000"/>
                      <a:gd name="connsiteX55" fmla="*/ 8087 w 10000"/>
                      <a:gd name="connsiteY55" fmla="*/ 2895 h 10000"/>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1940 w 10000"/>
                      <a:gd name="connsiteY6" fmla="*/ 9617 h 10000"/>
                      <a:gd name="connsiteX7" fmla="*/ 3262 w 10000"/>
                      <a:gd name="connsiteY7" fmla="*/ 10000 h 10000"/>
                      <a:gd name="connsiteX8" fmla="*/ 1940 w 10000"/>
                      <a:gd name="connsiteY8" fmla="*/ 10000 h 10000"/>
                      <a:gd name="connsiteX9" fmla="*/ 1725 w 10000"/>
                      <a:gd name="connsiteY9" fmla="*/ 9777 h 10000"/>
                      <a:gd name="connsiteX10" fmla="*/ 1940 w 10000"/>
                      <a:gd name="connsiteY10" fmla="*/ 9617 h 10000"/>
                      <a:gd name="connsiteX11" fmla="*/ 9002 w 10000"/>
                      <a:gd name="connsiteY11" fmla="*/ 4170 h 10000"/>
                      <a:gd name="connsiteX12" fmla="*/ 9002 w 10000"/>
                      <a:gd name="connsiteY12" fmla="*/ 4170 h 10000"/>
                      <a:gd name="connsiteX13" fmla="*/ 998 w 10000"/>
                      <a:gd name="connsiteY13" fmla="*/ 4170 h 10000"/>
                      <a:gd name="connsiteX14" fmla="*/ 0 w 10000"/>
                      <a:gd name="connsiteY14" fmla="*/ 4898 h 10000"/>
                      <a:gd name="connsiteX15" fmla="*/ 0 w 10000"/>
                      <a:gd name="connsiteY15" fmla="*/ 7267 h 10000"/>
                      <a:gd name="connsiteX16" fmla="*/ 998 w 10000"/>
                      <a:gd name="connsiteY16" fmla="*/ 7997 h 10000"/>
                      <a:gd name="connsiteX17" fmla="*/ 9002 w 10000"/>
                      <a:gd name="connsiteY17" fmla="*/ 7997 h 10000"/>
                      <a:gd name="connsiteX18" fmla="*/ 10000 w 10000"/>
                      <a:gd name="connsiteY18" fmla="*/ 7267 h 10000"/>
                      <a:gd name="connsiteX19" fmla="*/ 10000 w 10000"/>
                      <a:gd name="connsiteY19" fmla="*/ 4898 h 10000"/>
                      <a:gd name="connsiteX20" fmla="*/ 9002 w 10000"/>
                      <a:gd name="connsiteY20" fmla="*/ 4170 h 10000"/>
                      <a:gd name="connsiteX21" fmla="*/ 5633 w 10000"/>
                      <a:gd name="connsiteY21" fmla="*/ 6458 h 10000"/>
                      <a:gd name="connsiteX22" fmla="*/ 5633 w 10000"/>
                      <a:gd name="connsiteY22" fmla="*/ 6458 h 10000"/>
                      <a:gd name="connsiteX23" fmla="*/ 4367 w 10000"/>
                      <a:gd name="connsiteY23" fmla="*/ 6458 h 10000"/>
                      <a:gd name="connsiteX24" fmla="*/ 4124 w 10000"/>
                      <a:gd name="connsiteY24" fmla="*/ 6276 h 10000"/>
                      <a:gd name="connsiteX25" fmla="*/ 4367 w 10000"/>
                      <a:gd name="connsiteY25" fmla="*/ 6073 h 10000"/>
                      <a:gd name="connsiteX26" fmla="*/ 5633 w 10000"/>
                      <a:gd name="connsiteY26" fmla="*/ 6073 h 10000"/>
                      <a:gd name="connsiteX27" fmla="*/ 5903 w 10000"/>
                      <a:gd name="connsiteY27" fmla="*/ 6276 h 10000"/>
                      <a:gd name="connsiteX28" fmla="*/ 5633 w 10000"/>
                      <a:gd name="connsiteY28" fmla="*/ 6458 h 10000"/>
                      <a:gd name="connsiteX29" fmla="*/ 8087 w 10000"/>
                      <a:gd name="connsiteY29" fmla="*/ 6458 h 10000"/>
                      <a:gd name="connsiteX30" fmla="*/ 8087 w 10000"/>
                      <a:gd name="connsiteY30" fmla="*/ 6458 h 10000"/>
                      <a:gd name="connsiteX31" fmla="*/ 6792 w 10000"/>
                      <a:gd name="connsiteY31" fmla="*/ 6458 h 10000"/>
                      <a:gd name="connsiteX32" fmla="*/ 6550 w 10000"/>
                      <a:gd name="connsiteY32" fmla="*/ 6276 h 10000"/>
                      <a:gd name="connsiteX33" fmla="*/ 6792 w 10000"/>
                      <a:gd name="connsiteY33" fmla="*/ 6073 h 10000"/>
                      <a:gd name="connsiteX34" fmla="*/ 8087 w 10000"/>
                      <a:gd name="connsiteY34" fmla="*/ 6073 h 10000"/>
                      <a:gd name="connsiteX35" fmla="*/ 8328 w 10000"/>
                      <a:gd name="connsiteY35" fmla="*/ 6276 h 10000"/>
                      <a:gd name="connsiteX36" fmla="*/ 8087 w 10000"/>
                      <a:gd name="connsiteY36" fmla="*/ 6458 h 10000"/>
                      <a:gd name="connsiteX37" fmla="*/ 9002 w 10000"/>
                      <a:gd name="connsiteY37" fmla="*/ 0 h 10000"/>
                      <a:gd name="connsiteX38" fmla="*/ 9002 w 10000"/>
                      <a:gd name="connsiteY38" fmla="*/ 0 h 10000"/>
                      <a:gd name="connsiteX39" fmla="*/ 998 w 10000"/>
                      <a:gd name="connsiteY39" fmla="*/ 0 h 10000"/>
                      <a:gd name="connsiteX40" fmla="*/ 0 w 10000"/>
                      <a:gd name="connsiteY40" fmla="*/ 748 h 10000"/>
                      <a:gd name="connsiteX41" fmla="*/ 0 w 10000"/>
                      <a:gd name="connsiteY41" fmla="*/ 3098 h 10000"/>
                      <a:gd name="connsiteX42" fmla="*/ 998 w 10000"/>
                      <a:gd name="connsiteY42" fmla="*/ 3848 h 10000"/>
                      <a:gd name="connsiteX43" fmla="*/ 9002 w 10000"/>
                      <a:gd name="connsiteY43" fmla="*/ 3848 h 10000"/>
                      <a:gd name="connsiteX44" fmla="*/ 10000 w 10000"/>
                      <a:gd name="connsiteY44" fmla="*/ 3098 h 10000"/>
                      <a:gd name="connsiteX45" fmla="*/ 10000 w 10000"/>
                      <a:gd name="connsiteY45" fmla="*/ 748 h 10000"/>
                      <a:gd name="connsiteX46" fmla="*/ 9002 w 10000"/>
                      <a:gd name="connsiteY46" fmla="*/ 0 h 10000"/>
                      <a:gd name="connsiteX47" fmla="*/ 8087 w 10000"/>
                      <a:gd name="connsiteY47" fmla="*/ 2895 h 10000"/>
                      <a:gd name="connsiteX48" fmla="*/ 8087 w 10000"/>
                      <a:gd name="connsiteY48" fmla="*/ 2895 h 10000"/>
                      <a:gd name="connsiteX49" fmla="*/ 6792 w 10000"/>
                      <a:gd name="connsiteY49" fmla="*/ 2895 h 10000"/>
                      <a:gd name="connsiteX50" fmla="*/ 6550 w 10000"/>
                      <a:gd name="connsiteY50" fmla="*/ 2671 h 10000"/>
                      <a:gd name="connsiteX51" fmla="*/ 6792 w 10000"/>
                      <a:gd name="connsiteY51" fmla="*/ 2490 h 10000"/>
                      <a:gd name="connsiteX52" fmla="*/ 8087 w 10000"/>
                      <a:gd name="connsiteY52" fmla="*/ 2490 h 10000"/>
                      <a:gd name="connsiteX53" fmla="*/ 8328 w 10000"/>
                      <a:gd name="connsiteY53" fmla="*/ 2671 h 10000"/>
                      <a:gd name="connsiteX54" fmla="*/ 8087 w 10000"/>
                      <a:gd name="connsiteY54" fmla="*/ 2895 h 10000"/>
                      <a:gd name="connsiteX0" fmla="*/ 9002 w 10000"/>
                      <a:gd name="connsiteY0" fmla="*/ 8382 h 10004"/>
                      <a:gd name="connsiteX1" fmla="*/ 9002 w 10000"/>
                      <a:gd name="connsiteY1" fmla="*/ 8382 h 10004"/>
                      <a:gd name="connsiteX2" fmla="*/ 998 w 10000"/>
                      <a:gd name="connsiteY2" fmla="*/ 8382 h 10004"/>
                      <a:gd name="connsiteX3" fmla="*/ 0 w 10000"/>
                      <a:gd name="connsiteY3" fmla="*/ 9130 h 10004"/>
                      <a:gd name="connsiteX4" fmla="*/ 10000 w 10000"/>
                      <a:gd name="connsiteY4" fmla="*/ 9130 h 10004"/>
                      <a:gd name="connsiteX5" fmla="*/ 9002 w 10000"/>
                      <a:gd name="connsiteY5" fmla="*/ 8382 h 10004"/>
                      <a:gd name="connsiteX6" fmla="*/ 1940 w 10000"/>
                      <a:gd name="connsiteY6" fmla="*/ 9617 h 10004"/>
                      <a:gd name="connsiteX7" fmla="*/ 1940 w 10000"/>
                      <a:gd name="connsiteY7" fmla="*/ 10000 h 10004"/>
                      <a:gd name="connsiteX8" fmla="*/ 1725 w 10000"/>
                      <a:gd name="connsiteY8" fmla="*/ 9777 h 10004"/>
                      <a:gd name="connsiteX9" fmla="*/ 1940 w 10000"/>
                      <a:gd name="connsiteY9" fmla="*/ 9617 h 10004"/>
                      <a:gd name="connsiteX10" fmla="*/ 9002 w 10000"/>
                      <a:gd name="connsiteY10" fmla="*/ 4170 h 10004"/>
                      <a:gd name="connsiteX11" fmla="*/ 9002 w 10000"/>
                      <a:gd name="connsiteY11" fmla="*/ 4170 h 10004"/>
                      <a:gd name="connsiteX12" fmla="*/ 998 w 10000"/>
                      <a:gd name="connsiteY12" fmla="*/ 4170 h 10004"/>
                      <a:gd name="connsiteX13" fmla="*/ 0 w 10000"/>
                      <a:gd name="connsiteY13" fmla="*/ 4898 h 10004"/>
                      <a:gd name="connsiteX14" fmla="*/ 0 w 10000"/>
                      <a:gd name="connsiteY14" fmla="*/ 7267 h 10004"/>
                      <a:gd name="connsiteX15" fmla="*/ 998 w 10000"/>
                      <a:gd name="connsiteY15" fmla="*/ 7997 h 10004"/>
                      <a:gd name="connsiteX16" fmla="*/ 9002 w 10000"/>
                      <a:gd name="connsiteY16" fmla="*/ 7997 h 10004"/>
                      <a:gd name="connsiteX17" fmla="*/ 10000 w 10000"/>
                      <a:gd name="connsiteY17" fmla="*/ 7267 h 10004"/>
                      <a:gd name="connsiteX18" fmla="*/ 10000 w 10000"/>
                      <a:gd name="connsiteY18" fmla="*/ 4898 h 10004"/>
                      <a:gd name="connsiteX19" fmla="*/ 9002 w 10000"/>
                      <a:gd name="connsiteY19" fmla="*/ 4170 h 10004"/>
                      <a:gd name="connsiteX20" fmla="*/ 5633 w 10000"/>
                      <a:gd name="connsiteY20" fmla="*/ 6458 h 10004"/>
                      <a:gd name="connsiteX21" fmla="*/ 5633 w 10000"/>
                      <a:gd name="connsiteY21" fmla="*/ 6458 h 10004"/>
                      <a:gd name="connsiteX22" fmla="*/ 4367 w 10000"/>
                      <a:gd name="connsiteY22" fmla="*/ 6458 h 10004"/>
                      <a:gd name="connsiteX23" fmla="*/ 4124 w 10000"/>
                      <a:gd name="connsiteY23" fmla="*/ 6276 h 10004"/>
                      <a:gd name="connsiteX24" fmla="*/ 4367 w 10000"/>
                      <a:gd name="connsiteY24" fmla="*/ 6073 h 10004"/>
                      <a:gd name="connsiteX25" fmla="*/ 5633 w 10000"/>
                      <a:gd name="connsiteY25" fmla="*/ 6073 h 10004"/>
                      <a:gd name="connsiteX26" fmla="*/ 5903 w 10000"/>
                      <a:gd name="connsiteY26" fmla="*/ 6276 h 10004"/>
                      <a:gd name="connsiteX27" fmla="*/ 5633 w 10000"/>
                      <a:gd name="connsiteY27" fmla="*/ 6458 h 10004"/>
                      <a:gd name="connsiteX28" fmla="*/ 8087 w 10000"/>
                      <a:gd name="connsiteY28" fmla="*/ 6458 h 10004"/>
                      <a:gd name="connsiteX29" fmla="*/ 8087 w 10000"/>
                      <a:gd name="connsiteY29" fmla="*/ 6458 h 10004"/>
                      <a:gd name="connsiteX30" fmla="*/ 6792 w 10000"/>
                      <a:gd name="connsiteY30" fmla="*/ 6458 h 10004"/>
                      <a:gd name="connsiteX31" fmla="*/ 6550 w 10000"/>
                      <a:gd name="connsiteY31" fmla="*/ 6276 h 10004"/>
                      <a:gd name="connsiteX32" fmla="*/ 6792 w 10000"/>
                      <a:gd name="connsiteY32" fmla="*/ 6073 h 10004"/>
                      <a:gd name="connsiteX33" fmla="*/ 8087 w 10000"/>
                      <a:gd name="connsiteY33" fmla="*/ 6073 h 10004"/>
                      <a:gd name="connsiteX34" fmla="*/ 8328 w 10000"/>
                      <a:gd name="connsiteY34" fmla="*/ 6276 h 10004"/>
                      <a:gd name="connsiteX35" fmla="*/ 8087 w 10000"/>
                      <a:gd name="connsiteY35" fmla="*/ 6458 h 10004"/>
                      <a:gd name="connsiteX36" fmla="*/ 9002 w 10000"/>
                      <a:gd name="connsiteY36" fmla="*/ 0 h 10004"/>
                      <a:gd name="connsiteX37" fmla="*/ 9002 w 10000"/>
                      <a:gd name="connsiteY37" fmla="*/ 0 h 10004"/>
                      <a:gd name="connsiteX38" fmla="*/ 998 w 10000"/>
                      <a:gd name="connsiteY38" fmla="*/ 0 h 10004"/>
                      <a:gd name="connsiteX39" fmla="*/ 0 w 10000"/>
                      <a:gd name="connsiteY39" fmla="*/ 748 h 10004"/>
                      <a:gd name="connsiteX40" fmla="*/ 0 w 10000"/>
                      <a:gd name="connsiteY40" fmla="*/ 3098 h 10004"/>
                      <a:gd name="connsiteX41" fmla="*/ 998 w 10000"/>
                      <a:gd name="connsiteY41" fmla="*/ 3848 h 10004"/>
                      <a:gd name="connsiteX42" fmla="*/ 9002 w 10000"/>
                      <a:gd name="connsiteY42" fmla="*/ 3848 h 10004"/>
                      <a:gd name="connsiteX43" fmla="*/ 10000 w 10000"/>
                      <a:gd name="connsiteY43" fmla="*/ 3098 h 10004"/>
                      <a:gd name="connsiteX44" fmla="*/ 10000 w 10000"/>
                      <a:gd name="connsiteY44" fmla="*/ 748 h 10004"/>
                      <a:gd name="connsiteX45" fmla="*/ 9002 w 10000"/>
                      <a:gd name="connsiteY45" fmla="*/ 0 h 10004"/>
                      <a:gd name="connsiteX46" fmla="*/ 8087 w 10000"/>
                      <a:gd name="connsiteY46" fmla="*/ 2895 h 10004"/>
                      <a:gd name="connsiteX47" fmla="*/ 8087 w 10000"/>
                      <a:gd name="connsiteY47" fmla="*/ 2895 h 10004"/>
                      <a:gd name="connsiteX48" fmla="*/ 6792 w 10000"/>
                      <a:gd name="connsiteY48" fmla="*/ 2895 h 10004"/>
                      <a:gd name="connsiteX49" fmla="*/ 6550 w 10000"/>
                      <a:gd name="connsiteY49" fmla="*/ 2671 h 10004"/>
                      <a:gd name="connsiteX50" fmla="*/ 6792 w 10000"/>
                      <a:gd name="connsiteY50" fmla="*/ 2490 h 10004"/>
                      <a:gd name="connsiteX51" fmla="*/ 8087 w 10000"/>
                      <a:gd name="connsiteY51" fmla="*/ 2490 h 10004"/>
                      <a:gd name="connsiteX52" fmla="*/ 8328 w 10000"/>
                      <a:gd name="connsiteY52" fmla="*/ 2671 h 10004"/>
                      <a:gd name="connsiteX53" fmla="*/ 8087 w 10000"/>
                      <a:gd name="connsiteY53" fmla="*/ 2895 h 10004"/>
                      <a:gd name="connsiteX0" fmla="*/ 9002 w 10000"/>
                      <a:gd name="connsiteY0" fmla="*/ 8382 h 10000"/>
                      <a:gd name="connsiteX1" fmla="*/ 9002 w 10000"/>
                      <a:gd name="connsiteY1" fmla="*/ 8382 h 10000"/>
                      <a:gd name="connsiteX2" fmla="*/ 998 w 10000"/>
                      <a:gd name="connsiteY2" fmla="*/ 8382 h 10000"/>
                      <a:gd name="connsiteX3" fmla="*/ 0 w 10000"/>
                      <a:gd name="connsiteY3" fmla="*/ 9130 h 10000"/>
                      <a:gd name="connsiteX4" fmla="*/ 10000 w 10000"/>
                      <a:gd name="connsiteY4" fmla="*/ 9130 h 10000"/>
                      <a:gd name="connsiteX5" fmla="*/ 9002 w 10000"/>
                      <a:gd name="connsiteY5" fmla="*/ 8382 h 10000"/>
                      <a:gd name="connsiteX6" fmla="*/ 1725 w 10000"/>
                      <a:gd name="connsiteY6" fmla="*/ 9777 h 10000"/>
                      <a:gd name="connsiteX7" fmla="*/ 1940 w 10000"/>
                      <a:gd name="connsiteY7" fmla="*/ 10000 h 10000"/>
                      <a:gd name="connsiteX8" fmla="*/ 1725 w 10000"/>
                      <a:gd name="connsiteY8" fmla="*/ 9777 h 10000"/>
                      <a:gd name="connsiteX9" fmla="*/ 9002 w 10000"/>
                      <a:gd name="connsiteY9" fmla="*/ 4170 h 10000"/>
                      <a:gd name="connsiteX10" fmla="*/ 9002 w 10000"/>
                      <a:gd name="connsiteY10" fmla="*/ 4170 h 10000"/>
                      <a:gd name="connsiteX11" fmla="*/ 998 w 10000"/>
                      <a:gd name="connsiteY11" fmla="*/ 4170 h 10000"/>
                      <a:gd name="connsiteX12" fmla="*/ 0 w 10000"/>
                      <a:gd name="connsiteY12" fmla="*/ 4898 h 10000"/>
                      <a:gd name="connsiteX13" fmla="*/ 0 w 10000"/>
                      <a:gd name="connsiteY13" fmla="*/ 7267 h 10000"/>
                      <a:gd name="connsiteX14" fmla="*/ 998 w 10000"/>
                      <a:gd name="connsiteY14" fmla="*/ 7997 h 10000"/>
                      <a:gd name="connsiteX15" fmla="*/ 9002 w 10000"/>
                      <a:gd name="connsiteY15" fmla="*/ 7997 h 10000"/>
                      <a:gd name="connsiteX16" fmla="*/ 10000 w 10000"/>
                      <a:gd name="connsiteY16" fmla="*/ 7267 h 10000"/>
                      <a:gd name="connsiteX17" fmla="*/ 10000 w 10000"/>
                      <a:gd name="connsiteY17" fmla="*/ 4898 h 10000"/>
                      <a:gd name="connsiteX18" fmla="*/ 9002 w 10000"/>
                      <a:gd name="connsiteY18" fmla="*/ 4170 h 10000"/>
                      <a:gd name="connsiteX19" fmla="*/ 5633 w 10000"/>
                      <a:gd name="connsiteY19" fmla="*/ 6458 h 10000"/>
                      <a:gd name="connsiteX20" fmla="*/ 5633 w 10000"/>
                      <a:gd name="connsiteY20" fmla="*/ 6458 h 10000"/>
                      <a:gd name="connsiteX21" fmla="*/ 4367 w 10000"/>
                      <a:gd name="connsiteY21" fmla="*/ 6458 h 10000"/>
                      <a:gd name="connsiteX22" fmla="*/ 4124 w 10000"/>
                      <a:gd name="connsiteY22" fmla="*/ 6276 h 10000"/>
                      <a:gd name="connsiteX23" fmla="*/ 4367 w 10000"/>
                      <a:gd name="connsiteY23" fmla="*/ 6073 h 10000"/>
                      <a:gd name="connsiteX24" fmla="*/ 5633 w 10000"/>
                      <a:gd name="connsiteY24" fmla="*/ 6073 h 10000"/>
                      <a:gd name="connsiteX25" fmla="*/ 5903 w 10000"/>
                      <a:gd name="connsiteY25" fmla="*/ 6276 h 10000"/>
                      <a:gd name="connsiteX26" fmla="*/ 5633 w 10000"/>
                      <a:gd name="connsiteY26" fmla="*/ 6458 h 10000"/>
                      <a:gd name="connsiteX27" fmla="*/ 8087 w 10000"/>
                      <a:gd name="connsiteY27" fmla="*/ 6458 h 10000"/>
                      <a:gd name="connsiteX28" fmla="*/ 8087 w 10000"/>
                      <a:gd name="connsiteY28" fmla="*/ 6458 h 10000"/>
                      <a:gd name="connsiteX29" fmla="*/ 6792 w 10000"/>
                      <a:gd name="connsiteY29" fmla="*/ 6458 h 10000"/>
                      <a:gd name="connsiteX30" fmla="*/ 6550 w 10000"/>
                      <a:gd name="connsiteY30" fmla="*/ 6276 h 10000"/>
                      <a:gd name="connsiteX31" fmla="*/ 6792 w 10000"/>
                      <a:gd name="connsiteY31" fmla="*/ 6073 h 10000"/>
                      <a:gd name="connsiteX32" fmla="*/ 8087 w 10000"/>
                      <a:gd name="connsiteY32" fmla="*/ 6073 h 10000"/>
                      <a:gd name="connsiteX33" fmla="*/ 8328 w 10000"/>
                      <a:gd name="connsiteY33" fmla="*/ 6276 h 10000"/>
                      <a:gd name="connsiteX34" fmla="*/ 8087 w 10000"/>
                      <a:gd name="connsiteY34" fmla="*/ 6458 h 10000"/>
                      <a:gd name="connsiteX35" fmla="*/ 9002 w 10000"/>
                      <a:gd name="connsiteY35" fmla="*/ 0 h 10000"/>
                      <a:gd name="connsiteX36" fmla="*/ 9002 w 10000"/>
                      <a:gd name="connsiteY36" fmla="*/ 0 h 10000"/>
                      <a:gd name="connsiteX37" fmla="*/ 998 w 10000"/>
                      <a:gd name="connsiteY37" fmla="*/ 0 h 10000"/>
                      <a:gd name="connsiteX38" fmla="*/ 0 w 10000"/>
                      <a:gd name="connsiteY38" fmla="*/ 748 h 10000"/>
                      <a:gd name="connsiteX39" fmla="*/ 0 w 10000"/>
                      <a:gd name="connsiteY39" fmla="*/ 3098 h 10000"/>
                      <a:gd name="connsiteX40" fmla="*/ 998 w 10000"/>
                      <a:gd name="connsiteY40" fmla="*/ 3848 h 10000"/>
                      <a:gd name="connsiteX41" fmla="*/ 9002 w 10000"/>
                      <a:gd name="connsiteY41" fmla="*/ 3848 h 10000"/>
                      <a:gd name="connsiteX42" fmla="*/ 10000 w 10000"/>
                      <a:gd name="connsiteY42" fmla="*/ 3098 h 10000"/>
                      <a:gd name="connsiteX43" fmla="*/ 10000 w 10000"/>
                      <a:gd name="connsiteY43" fmla="*/ 748 h 10000"/>
                      <a:gd name="connsiteX44" fmla="*/ 9002 w 10000"/>
                      <a:gd name="connsiteY44" fmla="*/ 0 h 10000"/>
                      <a:gd name="connsiteX45" fmla="*/ 8087 w 10000"/>
                      <a:gd name="connsiteY45" fmla="*/ 2895 h 10000"/>
                      <a:gd name="connsiteX46" fmla="*/ 8087 w 10000"/>
                      <a:gd name="connsiteY46" fmla="*/ 2895 h 10000"/>
                      <a:gd name="connsiteX47" fmla="*/ 6792 w 10000"/>
                      <a:gd name="connsiteY47" fmla="*/ 2895 h 10000"/>
                      <a:gd name="connsiteX48" fmla="*/ 6550 w 10000"/>
                      <a:gd name="connsiteY48" fmla="*/ 2671 h 10000"/>
                      <a:gd name="connsiteX49" fmla="*/ 6792 w 10000"/>
                      <a:gd name="connsiteY49" fmla="*/ 2490 h 10000"/>
                      <a:gd name="connsiteX50" fmla="*/ 8087 w 10000"/>
                      <a:gd name="connsiteY50" fmla="*/ 2490 h 10000"/>
                      <a:gd name="connsiteX51" fmla="*/ 8328 w 10000"/>
                      <a:gd name="connsiteY51" fmla="*/ 2671 h 10000"/>
                      <a:gd name="connsiteX52" fmla="*/ 8087 w 10000"/>
                      <a:gd name="connsiteY52" fmla="*/ 2895 h 10000"/>
                      <a:gd name="connsiteX0" fmla="*/ 9002 w 10000"/>
                      <a:gd name="connsiteY0" fmla="*/ 8382 h 9130"/>
                      <a:gd name="connsiteX1" fmla="*/ 9002 w 10000"/>
                      <a:gd name="connsiteY1" fmla="*/ 8382 h 9130"/>
                      <a:gd name="connsiteX2" fmla="*/ 998 w 10000"/>
                      <a:gd name="connsiteY2" fmla="*/ 8382 h 9130"/>
                      <a:gd name="connsiteX3" fmla="*/ 0 w 10000"/>
                      <a:gd name="connsiteY3" fmla="*/ 9130 h 9130"/>
                      <a:gd name="connsiteX4" fmla="*/ 10000 w 10000"/>
                      <a:gd name="connsiteY4" fmla="*/ 9130 h 9130"/>
                      <a:gd name="connsiteX5" fmla="*/ 9002 w 10000"/>
                      <a:gd name="connsiteY5" fmla="*/ 8382 h 9130"/>
                      <a:gd name="connsiteX6" fmla="*/ 9002 w 10000"/>
                      <a:gd name="connsiteY6" fmla="*/ 4170 h 9130"/>
                      <a:gd name="connsiteX7" fmla="*/ 9002 w 10000"/>
                      <a:gd name="connsiteY7" fmla="*/ 4170 h 9130"/>
                      <a:gd name="connsiteX8" fmla="*/ 998 w 10000"/>
                      <a:gd name="connsiteY8" fmla="*/ 4170 h 9130"/>
                      <a:gd name="connsiteX9" fmla="*/ 0 w 10000"/>
                      <a:gd name="connsiteY9" fmla="*/ 4898 h 9130"/>
                      <a:gd name="connsiteX10" fmla="*/ 0 w 10000"/>
                      <a:gd name="connsiteY10" fmla="*/ 7267 h 9130"/>
                      <a:gd name="connsiteX11" fmla="*/ 998 w 10000"/>
                      <a:gd name="connsiteY11" fmla="*/ 7997 h 9130"/>
                      <a:gd name="connsiteX12" fmla="*/ 9002 w 10000"/>
                      <a:gd name="connsiteY12" fmla="*/ 7997 h 9130"/>
                      <a:gd name="connsiteX13" fmla="*/ 10000 w 10000"/>
                      <a:gd name="connsiteY13" fmla="*/ 7267 h 9130"/>
                      <a:gd name="connsiteX14" fmla="*/ 10000 w 10000"/>
                      <a:gd name="connsiteY14" fmla="*/ 4898 h 9130"/>
                      <a:gd name="connsiteX15" fmla="*/ 9002 w 10000"/>
                      <a:gd name="connsiteY15" fmla="*/ 4170 h 9130"/>
                      <a:gd name="connsiteX16" fmla="*/ 5633 w 10000"/>
                      <a:gd name="connsiteY16" fmla="*/ 6458 h 9130"/>
                      <a:gd name="connsiteX17" fmla="*/ 5633 w 10000"/>
                      <a:gd name="connsiteY17" fmla="*/ 6458 h 9130"/>
                      <a:gd name="connsiteX18" fmla="*/ 4367 w 10000"/>
                      <a:gd name="connsiteY18" fmla="*/ 6458 h 9130"/>
                      <a:gd name="connsiteX19" fmla="*/ 4124 w 10000"/>
                      <a:gd name="connsiteY19" fmla="*/ 6276 h 9130"/>
                      <a:gd name="connsiteX20" fmla="*/ 4367 w 10000"/>
                      <a:gd name="connsiteY20" fmla="*/ 6073 h 9130"/>
                      <a:gd name="connsiteX21" fmla="*/ 5633 w 10000"/>
                      <a:gd name="connsiteY21" fmla="*/ 6073 h 9130"/>
                      <a:gd name="connsiteX22" fmla="*/ 5903 w 10000"/>
                      <a:gd name="connsiteY22" fmla="*/ 6276 h 9130"/>
                      <a:gd name="connsiteX23" fmla="*/ 5633 w 10000"/>
                      <a:gd name="connsiteY23" fmla="*/ 6458 h 9130"/>
                      <a:gd name="connsiteX24" fmla="*/ 8087 w 10000"/>
                      <a:gd name="connsiteY24" fmla="*/ 6458 h 9130"/>
                      <a:gd name="connsiteX25" fmla="*/ 8087 w 10000"/>
                      <a:gd name="connsiteY25" fmla="*/ 6458 h 9130"/>
                      <a:gd name="connsiteX26" fmla="*/ 6792 w 10000"/>
                      <a:gd name="connsiteY26" fmla="*/ 6458 h 9130"/>
                      <a:gd name="connsiteX27" fmla="*/ 6550 w 10000"/>
                      <a:gd name="connsiteY27" fmla="*/ 6276 h 9130"/>
                      <a:gd name="connsiteX28" fmla="*/ 6792 w 10000"/>
                      <a:gd name="connsiteY28" fmla="*/ 6073 h 9130"/>
                      <a:gd name="connsiteX29" fmla="*/ 8087 w 10000"/>
                      <a:gd name="connsiteY29" fmla="*/ 6073 h 9130"/>
                      <a:gd name="connsiteX30" fmla="*/ 8328 w 10000"/>
                      <a:gd name="connsiteY30" fmla="*/ 6276 h 9130"/>
                      <a:gd name="connsiteX31" fmla="*/ 8087 w 10000"/>
                      <a:gd name="connsiteY31" fmla="*/ 6458 h 9130"/>
                      <a:gd name="connsiteX32" fmla="*/ 9002 w 10000"/>
                      <a:gd name="connsiteY32" fmla="*/ 0 h 9130"/>
                      <a:gd name="connsiteX33" fmla="*/ 9002 w 10000"/>
                      <a:gd name="connsiteY33" fmla="*/ 0 h 9130"/>
                      <a:gd name="connsiteX34" fmla="*/ 998 w 10000"/>
                      <a:gd name="connsiteY34" fmla="*/ 0 h 9130"/>
                      <a:gd name="connsiteX35" fmla="*/ 0 w 10000"/>
                      <a:gd name="connsiteY35" fmla="*/ 748 h 9130"/>
                      <a:gd name="connsiteX36" fmla="*/ 0 w 10000"/>
                      <a:gd name="connsiteY36" fmla="*/ 3098 h 9130"/>
                      <a:gd name="connsiteX37" fmla="*/ 998 w 10000"/>
                      <a:gd name="connsiteY37" fmla="*/ 3848 h 9130"/>
                      <a:gd name="connsiteX38" fmla="*/ 9002 w 10000"/>
                      <a:gd name="connsiteY38" fmla="*/ 3848 h 9130"/>
                      <a:gd name="connsiteX39" fmla="*/ 10000 w 10000"/>
                      <a:gd name="connsiteY39" fmla="*/ 3098 h 9130"/>
                      <a:gd name="connsiteX40" fmla="*/ 10000 w 10000"/>
                      <a:gd name="connsiteY40" fmla="*/ 748 h 9130"/>
                      <a:gd name="connsiteX41" fmla="*/ 9002 w 10000"/>
                      <a:gd name="connsiteY41" fmla="*/ 0 h 9130"/>
                      <a:gd name="connsiteX42" fmla="*/ 8087 w 10000"/>
                      <a:gd name="connsiteY42" fmla="*/ 2895 h 9130"/>
                      <a:gd name="connsiteX43" fmla="*/ 8087 w 10000"/>
                      <a:gd name="connsiteY43" fmla="*/ 2895 h 9130"/>
                      <a:gd name="connsiteX44" fmla="*/ 6792 w 10000"/>
                      <a:gd name="connsiteY44" fmla="*/ 2895 h 9130"/>
                      <a:gd name="connsiteX45" fmla="*/ 6550 w 10000"/>
                      <a:gd name="connsiteY45" fmla="*/ 2671 h 9130"/>
                      <a:gd name="connsiteX46" fmla="*/ 6792 w 10000"/>
                      <a:gd name="connsiteY46" fmla="*/ 2490 h 9130"/>
                      <a:gd name="connsiteX47" fmla="*/ 8087 w 10000"/>
                      <a:gd name="connsiteY47" fmla="*/ 2490 h 9130"/>
                      <a:gd name="connsiteX48" fmla="*/ 8328 w 10000"/>
                      <a:gd name="connsiteY48" fmla="*/ 2671 h 9130"/>
                      <a:gd name="connsiteX49" fmla="*/ 8087 w 10000"/>
                      <a:gd name="connsiteY49" fmla="*/ 2895 h 9130"/>
                      <a:gd name="connsiteX0" fmla="*/ 9002 w 10483"/>
                      <a:gd name="connsiteY0" fmla="*/ 9181 h 10000"/>
                      <a:gd name="connsiteX1" fmla="*/ 9002 w 10483"/>
                      <a:gd name="connsiteY1" fmla="*/ 9181 h 10000"/>
                      <a:gd name="connsiteX2" fmla="*/ 998 w 10483"/>
                      <a:gd name="connsiteY2" fmla="*/ 9181 h 10000"/>
                      <a:gd name="connsiteX3" fmla="*/ 10000 w 10483"/>
                      <a:gd name="connsiteY3" fmla="*/ 10000 h 10000"/>
                      <a:gd name="connsiteX4" fmla="*/ 9002 w 10483"/>
                      <a:gd name="connsiteY4" fmla="*/ 9181 h 10000"/>
                      <a:gd name="connsiteX5" fmla="*/ 9002 w 10483"/>
                      <a:gd name="connsiteY5" fmla="*/ 4567 h 10000"/>
                      <a:gd name="connsiteX6" fmla="*/ 9002 w 10483"/>
                      <a:gd name="connsiteY6" fmla="*/ 4567 h 10000"/>
                      <a:gd name="connsiteX7" fmla="*/ 998 w 10483"/>
                      <a:gd name="connsiteY7" fmla="*/ 4567 h 10000"/>
                      <a:gd name="connsiteX8" fmla="*/ 0 w 10483"/>
                      <a:gd name="connsiteY8" fmla="*/ 5365 h 10000"/>
                      <a:gd name="connsiteX9" fmla="*/ 0 w 10483"/>
                      <a:gd name="connsiteY9" fmla="*/ 7959 h 10000"/>
                      <a:gd name="connsiteX10" fmla="*/ 998 w 10483"/>
                      <a:gd name="connsiteY10" fmla="*/ 8759 h 10000"/>
                      <a:gd name="connsiteX11" fmla="*/ 9002 w 10483"/>
                      <a:gd name="connsiteY11" fmla="*/ 8759 h 10000"/>
                      <a:gd name="connsiteX12" fmla="*/ 10000 w 10483"/>
                      <a:gd name="connsiteY12" fmla="*/ 7959 h 10000"/>
                      <a:gd name="connsiteX13" fmla="*/ 10000 w 10483"/>
                      <a:gd name="connsiteY13" fmla="*/ 5365 h 10000"/>
                      <a:gd name="connsiteX14" fmla="*/ 9002 w 10483"/>
                      <a:gd name="connsiteY14" fmla="*/ 4567 h 10000"/>
                      <a:gd name="connsiteX15" fmla="*/ 5633 w 10483"/>
                      <a:gd name="connsiteY15" fmla="*/ 7073 h 10000"/>
                      <a:gd name="connsiteX16" fmla="*/ 5633 w 10483"/>
                      <a:gd name="connsiteY16" fmla="*/ 7073 h 10000"/>
                      <a:gd name="connsiteX17" fmla="*/ 4367 w 10483"/>
                      <a:gd name="connsiteY17" fmla="*/ 7073 h 10000"/>
                      <a:gd name="connsiteX18" fmla="*/ 4124 w 10483"/>
                      <a:gd name="connsiteY18" fmla="*/ 6874 h 10000"/>
                      <a:gd name="connsiteX19" fmla="*/ 4367 w 10483"/>
                      <a:gd name="connsiteY19" fmla="*/ 6652 h 10000"/>
                      <a:gd name="connsiteX20" fmla="*/ 5633 w 10483"/>
                      <a:gd name="connsiteY20" fmla="*/ 6652 h 10000"/>
                      <a:gd name="connsiteX21" fmla="*/ 5903 w 10483"/>
                      <a:gd name="connsiteY21" fmla="*/ 6874 h 10000"/>
                      <a:gd name="connsiteX22" fmla="*/ 5633 w 10483"/>
                      <a:gd name="connsiteY22" fmla="*/ 7073 h 10000"/>
                      <a:gd name="connsiteX23" fmla="*/ 8087 w 10483"/>
                      <a:gd name="connsiteY23" fmla="*/ 7073 h 10000"/>
                      <a:gd name="connsiteX24" fmla="*/ 8087 w 10483"/>
                      <a:gd name="connsiteY24" fmla="*/ 7073 h 10000"/>
                      <a:gd name="connsiteX25" fmla="*/ 6792 w 10483"/>
                      <a:gd name="connsiteY25" fmla="*/ 7073 h 10000"/>
                      <a:gd name="connsiteX26" fmla="*/ 6550 w 10483"/>
                      <a:gd name="connsiteY26" fmla="*/ 6874 h 10000"/>
                      <a:gd name="connsiteX27" fmla="*/ 6792 w 10483"/>
                      <a:gd name="connsiteY27" fmla="*/ 6652 h 10000"/>
                      <a:gd name="connsiteX28" fmla="*/ 8087 w 10483"/>
                      <a:gd name="connsiteY28" fmla="*/ 6652 h 10000"/>
                      <a:gd name="connsiteX29" fmla="*/ 8328 w 10483"/>
                      <a:gd name="connsiteY29" fmla="*/ 6874 h 10000"/>
                      <a:gd name="connsiteX30" fmla="*/ 8087 w 10483"/>
                      <a:gd name="connsiteY30" fmla="*/ 7073 h 10000"/>
                      <a:gd name="connsiteX31" fmla="*/ 9002 w 10483"/>
                      <a:gd name="connsiteY31" fmla="*/ 0 h 10000"/>
                      <a:gd name="connsiteX32" fmla="*/ 9002 w 10483"/>
                      <a:gd name="connsiteY32" fmla="*/ 0 h 10000"/>
                      <a:gd name="connsiteX33" fmla="*/ 998 w 10483"/>
                      <a:gd name="connsiteY33" fmla="*/ 0 h 10000"/>
                      <a:gd name="connsiteX34" fmla="*/ 0 w 10483"/>
                      <a:gd name="connsiteY34" fmla="*/ 819 h 10000"/>
                      <a:gd name="connsiteX35" fmla="*/ 0 w 10483"/>
                      <a:gd name="connsiteY35" fmla="*/ 3393 h 10000"/>
                      <a:gd name="connsiteX36" fmla="*/ 998 w 10483"/>
                      <a:gd name="connsiteY36" fmla="*/ 4215 h 10000"/>
                      <a:gd name="connsiteX37" fmla="*/ 9002 w 10483"/>
                      <a:gd name="connsiteY37" fmla="*/ 4215 h 10000"/>
                      <a:gd name="connsiteX38" fmla="*/ 10000 w 10483"/>
                      <a:gd name="connsiteY38" fmla="*/ 3393 h 10000"/>
                      <a:gd name="connsiteX39" fmla="*/ 10000 w 10483"/>
                      <a:gd name="connsiteY39" fmla="*/ 819 h 10000"/>
                      <a:gd name="connsiteX40" fmla="*/ 9002 w 10483"/>
                      <a:gd name="connsiteY40" fmla="*/ 0 h 10000"/>
                      <a:gd name="connsiteX41" fmla="*/ 8087 w 10483"/>
                      <a:gd name="connsiteY41" fmla="*/ 3171 h 10000"/>
                      <a:gd name="connsiteX42" fmla="*/ 8087 w 10483"/>
                      <a:gd name="connsiteY42" fmla="*/ 3171 h 10000"/>
                      <a:gd name="connsiteX43" fmla="*/ 6792 w 10483"/>
                      <a:gd name="connsiteY43" fmla="*/ 3171 h 10000"/>
                      <a:gd name="connsiteX44" fmla="*/ 6550 w 10483"/>
                      <a:gd name="connsiteY44" fmla="*/ 2926 h 10000"/>
                      <a:gd name="connsiteX45" fmla="*/ 6792 w 10483"/>
                      <a:gd name="connsiteY45" fmla="*/ 2727 h 10000"/>
                      <a:gd name="connsiteX46" fmla="*/ 8087 w 10483"/>
                      <a:gd name="connsiteY46" fmla="*/ 2727 h 10000"/>
                      <a:gd name="connsiteX47" fmla="*/ 8328 w 10483"/>
                      <a:gd name="connsiteY47" fmla="*/ 2926 h 10000"/>
                      <a:gd name="connsiteX48" fmla="*/ 8087 w 10483"/>
                      <a:gd name="connsiteY48" fmla="*/ 3171 h 10000"/>
                      <a:gd name="connsiteX0" fmla="*/ 9002 w 10000"/>
                      <a:gd name="connsiteY0" fmla="*/ 9181 h 10000"/>
                      <a:gd name="connsiteX1" fmla="*/ 9002 w 10000"/>
                      <a:gd name="connsiteY1" fmla="*/ 9181 h 10000"/>
                      <a:gd name="connsiteX2" fmla="*/ 10000 w 10000"/>
                      <a:gd name="connsiteY2" fmla="*/ 10000 h 10000"/>
                      <a:gd name="connsiteX3" fmla="*/ 9002 w 10000"/>
                      <a:gd name="connsiteY3" fmla="*/ 9181 h 10000"/>
                      <a:gd name="connsiteX4" fmla="*/ 9002 w 10000"/>
                      <a:gd name="connsiteY4" fmla="*/ 4567 h 10000"/>
                      <a:gd name="connsiteX5" fmla="*/ 9002 w 10000"/>
                      <a:gd name="connsiteY5" fmla="*/ 4567 h 10000"/>
                      <a:gd name="connsiteX6" fmla="*/ 998 w 10000"/>
                      <a:gd name="connsiteY6" fmla="*/ 4567 h 10000"/>
                      <a:gd name="connsiteX7" fmla="*/ 0 w 10000"/>
                      <a:gd name="connsiteY7" fmla="*/ 5365 h 10000"/>
                      <a:gd name="connsiteX8" fmla="*/ 0 w 10000"/>
                      <a:gd name="connsiteY8" fmla="*/ 7959 h 10000"/>
                      <a:gd name="connsiteX9" fmla="*/ 998 w 10000"/>
                      <a:gd name="connsiteY9" fmla="*/ 8759 h 10000"/>
                      <a:gd name="connsiteX10" fmla="*/ 9002 w 10000"/>
                      <a:gd name="connsiteY10" fmla="*/ 8759 h 10000"/>
                      <a:gd name="connsiteX11" fmla="*/ 10000 w 10000"/>
                      <a:gd name="connsiteY11" fmla="*/ 7959 h 10000"/>
                      <a:gd name="connsiteX12" fmla="*/ 10000 w 10000"/>
                      <a:gd name="connsiteY12" fmla="*/ 5365 h 10000"/>
                      <a:gd name="connsiteX13" fmla="*/ 9002 w 10000"/>
                      <a:gd name="connsiteY13" fmla="*/ 4567 h 10000"/>
                      <a:gd name="connsiteX14" fmla="*/ 5633 w 10000"/>
                      <a:gd name="connsiteY14" fmla="*/ 7073 h 10000"/>
                      <a:gd name="connsiteX15" fmla="*/ 5633 w 10000"/>
                      <a:gd name="connsiteY15" fmla="*/ 7073 h 10000"/>
                      <a:gd name="connsiteX16" fmla="*/ 4367 w 10000"/>
                      <a:gd name="connsiteY16" fmla="*/ 7073 h 10000"/>
                      <a:gd name="connsiteX17" fmla="*/ 4124 w 10000"/>
                      <a:gd name="connsiteY17" fmla="*/ 6874 h 10000"/>
                      <a:gd name="connsiteX18" fmla="*/ 4367 w 10000"/>
                      <a:gd name="connsiteY18" fmla="*/ 6652 h 10000"/>
                      <a:gd name="connsiteX19" fmla="*/ 5633 w 10000"/>
                      <a:gd name="connsiteY19" fmla="*/ 6652 h 10000"/>
                      <a:gd name="connsiteX20" fmla="*/ 5903 w 10000"/>
                      <a:gd name="connsiteY20" fmla="*/ 6874 h 10000"/>
                      <a:gd name="connsiteX21" fmla="*/ 5633 w 10000"/>
                      <a:gd name="connsiteY21" fmla="*/ 7073 h 10000"/>
                      <a:gd name="connsiteX22" fmla="*/ 8087 w 10000"/>
                      <a:gd name="connsiteY22" fmla="*/ 7073 h 10000"/>
                      <a:gd name="connsiteX23" fmla="*/ 8087 w 10000"/>
                      <a:gd name="connsiteY23" fmla="*/ 7073 h 10000"/>
                      <a:gd name="connsiteX24" fmla="*/ 6792 w 10000"/>
                      <a:gd name="connsiteY24" fmla="*/ 7073 h 10000"/>
                      <a:gd name="connsiteX25" fmla="*/ 6550 w 10000"/>
                      <a:gd name="connsiteY25" fmla="*/ 6874 h 10000"/>
                      <a:gd name="connsiteX26" fmla="*/ 6792 w 10000"/>
                      <a:gd name="connsiteY26" fmla="*/ 6652 h 10000"/>
                      <a:gd name="connsiteX27" fmla="*/ 8087 w 10000"/>
                      <a:gd name="connsiteY27" fmla="*/ 6652 h 10000"/>
                      <a:gd name="connsiteX28" fmla="*/ 8328 w 10000"/>
                      <a:gd name="connsiteY28" fmla="*/ 6874 h 10000"/>
                      <a:gd name="connsiteX29" fmla="*/ 8087 w 10000"/>
                      <a:gd name="connsiteY29" fmla="*/ 7073 h 10000"/>
                      <a:gd name="connsiteX30" fmla="*/ 9002 w 10000"/>
                      <a:gd name="connsiteY30" fmla="*/ 0 h 10000"/>
                      <a:gd name="connsiteX31" fmla="*/ 9002 w 10000"/>
                      <a:gd name="connsiteY31" fmla="*/ 0 h 10000"/>
                      <a:gd name="connsiteX32" fmla="*/ 998 w 10000"/>
                      <a:gd name="connsiteY32" fmla="*/ 0 h 10000"/>
                      <a:gd name="connsiteX33" fmla="*/ 0 w 10000"/>
                      <a:gd name="connsiteY33" fmla="*/ 819 h 10000"/>
                      <a:gd name="connsiteX34" fmla="*/ 0 w 10000"/>
                      <a:gd name="connsiteY34" fmla="*/ 3393 h 10000"/>
                      <a:gd name="connsiteX35" fmla="*/ 998 w 10000"/>
                      <a:gd name="connsiteY35" fmla="*/ 4215 h 10000"/>
                      <a:gd name="connsiteX36" fmla="*/ 9002 w 10000"/>
                      <a:gd name="connsiteY36" fmla="*/ 4215 h 10000"/>
                      <a:gd name="connsiteX37" fmla="*/ 10000 w 10000"/>
                      <a:gd name="connsiteY37" fmla="*/ 3393 h 10000"/>
                      <a:gd name="connsiteX38" fmla="*/ 10000 w 10000"/>
                      <a:gd name="connsiteY38" fmla="*/ 819 h 10000"/>
                      <a:gd name="connsiteX39" fmla="*/ 9002 w 10000"/>
                      <a:gd name="connsiteY39" fmla="*/ 0 h 10000"/>
                      <a:gd name="connsiteX40" fmla="*/ 8087 w 10000"/>
                      <a:gd name="connsiteY40" fmla="*/ 3171 h 10000"/>
                      <a:gd name="connsiteX41" fmla="*/ 8087 w 10000"/>
                      <a:gd name="connsiteY41" fmla="*/ 3171 h 10000"/>
                      <a:gd name="connsiteX42" fmla="*/ 6792 w 10000"/>
                      <a:gd name="connsiteY42" fmla="*/ 3171 h 10000"/>
                      <a:gd name="connsiteX43" fmla="*/ 6550 w 10000"/>
                      <a:gd name="connsiteY43" fmla="*/ 2926 h 10000"/>
                      <a:gd name="connsiteX44" fmla="*/ 6792 w 10000"/>
                      <a:gd name="connsiteY44" fmla="*/ 2727 h 10000"/>
                      <a:gd name="connsiteX45" fmla="*/ 8087 w 10000"/>
                      <a:gd name="connsiteY45" fmla="*/ 2727 h 10000"/>
                      <a:gd name="connsiteX46" fmla="*/ 8328 w 10000"/>
                      <a:gd name="connsiteY46" fmla="*/ 2926 h 10000"/>
                      <a:gd name="connsiteX47" fmla="*/ 8087 w 10000"/>
                      <a:gd name="connsiteY47" fmla="*/ 3171 h 10000"/>
                      <a:gd name="connsiteX0" fmla="*/ 9002 w 10000"/>
                      <a:gd name="connsiteY0" fmla="*/ 9181 h 9181"/>
                      <a:gd name="connsiteX1" fmla="*/ 9002 w 10000"/>
                      <a:gd name="connsiteY1" fmla="*/ 9181 h 9181"/>
                      <a:gd name="connsiteX2" fmla="*/ 9002 w 10000"/>
                      <a:gd name="connsiteY2" fmla="*/ 9181 h 9181"/>
                      <a:gd name="connsiteX3" fmla="*/ 9002 w 10000"/>
                      <a:gd name="connsiteY3" fmla="*/ 4567 h 9181"/>
                      <a:gd name="connsiteX4" fmla="*/ 9002 w 10000"/>
                      <a:gd name="connsiteY4" fmla="*/ 4567 h 9181"/>
                      <a:gd name="connsiteX5" fmla="*/ 998 w 10000"/>
                      <a:gd name="connsiteY5" fmla="*/ 4567 h 9181"/>
                      <a:gd name="connsiteX6" fmla="*/ 0 w 10000"/>
                      <a:gd name="connsiteY6" fmla="*/ 5365 h 9181"/>
                      <a:gd name="connsiteX7" fmla="*/ 0 w 10000"/>
                      <a:gd name="connsiteY7" fmla="*/ 7959 h 9181"/>
                      <a:gd name="connsiteX8" fmla="*/ 998 w 10000"/>
                      <a:gd name="connsiteY8" fmla="*/ 8759 h 9181"/>
                      <a:gd name="connsiteX9" fmla="*/ 9002 w 10000"/>
                      <a:gd name="connsiteY9" fmla="*/ 8759 h 9181"/>
                      <a:gd name="connsiteX10" fmla="*/ 10000 w 10000"/>
                      <a:gd name="connsiteY10" fmla="*/ 7959 h 9181"/>
                      <a:gd name="connsiteX11" fmla="*/ 10000 w 10000"/>
                      <a:gd name="connsiteY11" fmla="*/ 5365 h 9181"/>
                      <a:gd name="connsiteX12" fmla="*/ 9002 w 10000"/>
                      <a:gd name="connsiteY12" fmla="*/ 4567 h 9181"/>
                      <a:gd name="connsiteX13" fmla="*/ 5633 w 10000"/>
                      <a:gd name="connsiteY13" fmla="*/ 7073 h 9181"/>
                      <a:gd name="connsiteX14" fmla="*/ 5633 w 10000"/>
                      <a:gd name="connsiteY14" fmla="*/ 7073 h 9181"/>
                      <a:gd name="connsiteX15" fmla="*/ 4367 w 10000"/>
                      <a:gd name="connsiteY15" fmla="*/ 7073 h 9181"/>
                      <a:gd name="connsiteX16" fmla="*/ 4124 w 10000"/>
                      <a:gd name="connsiteY16" fmla="*/ 6874 h 9181"/>
                      <a:gd name="connsiteX17" fmla="*/ 4367 w 10000"/>
                      <a:gd name="connsiteY17" fmla="*/ 6652 h 9181"/>
                      <a:gd name="connsiteX18" fmla="*/ 5633 w 10000"/>
                      <a:gd name="connsiteY18" fmla="*/ 6652 h 9181"/>
                      <a:gd name="connsiteX19" fmla="*/ 5903 w 10000"/>
                      <a:gd name="connsiteY19" fmla="*/ 6874 h 9181"/>
                      <a:gd name="connsiteX20" fmla="*/ 5633 w 10000"/>
                      <a:gd name="connsiteY20" fmla="*/ 7073 h 9181"/>
                      <a:gd name="connsiteX21" fmla="*/ 8087 w 10000"/>
                      <a:gd name="connsiteY21" fmla="*/ 7073 h 9181"/>
                      <a:gd name="connsiteX22" fmla="*/ 8087 w 10000"/>
                      <a:gd name="connsiteY22" fmla="*/ 7073 h 9181"/>
                      <a:gd name="connsiteX23" fmla="*/ 6792 w 10000"/>
                      <a:gd name="connsiteY23" fmla="*/ 7073 h 9181"/>
                      <a:gd name="connsiteX24" fmla="*/ 6550 w 10000"/>
                      <a:gd name="connsiteY24" fmla="*/ 6874 h 9181"/>
                      <a:gd name="connsiteX25" fmla="*/ 6792 w 10000"/>
                      <a:gd name="connsiteY25" fmla="*/ 6652 h 9181"/>
                      <a:gd name="connsiteX26" fmla="*/ 8087 w 10000"/>
                      <a:gd name="connsiteY26" fmla="*/ 6652 h 9181"/>
                      <a:gd name="connsiteX27" fmla="*/ 8328 w 10000"/>
                      <a:gd name="connsiteY27" fmla="*/ 6874 h 9181"/>
                      <a:gd name="connsiteX28" fmla="*/ 8087 w 10000"/>
                      <a:gd name="connsiteY28" fmla="*/ 7073 h 9181"/>
                      <a:gd name="connsiteX29" fmla="*/ 9002 w 10000"/>
                      <a:gd name="connsiteY29" fmla="*/ 0 h 9181"/>
                      <a:gd name="connsiteX30" fmla="*/ 9002 w 10000"/>
                      <a:gd name="connsiteY30" fmla="*/ 0 h 9181"/>
                      <a:gd name="connsiteX31" fmla="*/ 998 w 10000"/>
                      <a:gd name="connsiteY31" fmla="*/ 0 h 9181"/>
                      <a:gd name="connsiteX32" fmla="*/ 0 w 10000"/>
                      <a:gd name="connsiteY32" fmla="*/ 819 h 9181"/>
                      <a:gd name="connsiteX33" fmla="*/ 0 w 10000"/>
                      <a:gd name="connsiteY33" fmla="*/ 3393 h 9181"/>
                      <a:gd name="connsiteX34" fmla="*/ 998 w 10000"/>
                      <a:gd name="connsiteY34" fmla="*/ 4215 h 9181"/>
                      <a:gd name="connsiteX35" fmla="*/ 9002 w 10000"/>
                      <a:gd name="connsiteY35" fmla="*/ 4215 h 9181"/>
                      <a:gd name="connsiteX36" fmla="*/ 10000 w 10000"/>
                      <a:gd name="connsiteY36" fmla="*/ 3393 h 9181"/>
                      <a:gd name="connsiteX37" fmla="*/ 10000 w 10000"/>
                      <a:gd name="connsiteY37" fmla="*/ 819 h 9181"/>
                      <a:gd name="connsiteX38" fmla="*/ 9002 w 10000"/>
                      <a:gd name="connsiteY38" fmla="*/ 0 h 9181"/>
                      <a:gd name="connsiteX39" fmla="*/ 8087 w 10000"/>
                      <a:gd name="connsiteY39" fmla="*/ 3171 h 9181"/>
                      <a:gd name="connsiteX40" fmla="*/ 8087 w 10000"/>
                      <a:gd name="connsiteY40" fmla="*/ 3171 h 9181"/>
                      <a:gd name="connsiteX41" fmla="*/ 6792 w 10000"/>
                      <a:gd name="connsiteY41" fmla="*/ 3171 h 9181"/>
                      <a:gd name="connsiteX42" fmla="*/ 6550 w 10000"/>
                      <a:gd name="connsiteY42" fmla="*/ 2926 h 9181"/>
                      <a:gd name="connsiteX43" fmla="*/ 6792 w 10000"/>
                      <a:gd name="connsiteY43" fmla="*/ 2727 h 9181"/>
                      <a:gd name="connsiteX44" fmla="*/ 8087 w 10000"/>
                      <a:gd name="connsiteY44" fmla="*/ 2727 h 9181"/>
                      <a:gd name="connsiteX45" fmla="*/ 8328 w 10000"/>
                      <a:gd name="connsiteY45" fmla="*/ 2926 h 9181"/>
                      <a:gd name="connsiteX46" fmla="*/ 8087 w 10000"/>
                      <a:gd name="connsiteY46" fmla="*/ 3171 h 9181"/>
                      <a:gd name="connsiteX0" fmla="*/ 9002 w 10000"/>
                      <a:gd name="connsiteY0" fmla="*/ 4974 h 9540"/>
                      <a:gd name="connsiteX1" fmla="*/ 9002 w 10000"/>
                      <a:gd name="connsiteY1" fmla="*/ 4974 h 9540"/>
                      <a:gd name="connsiteX2" fmla="*/ 998 w 10000"/>
                      <a:gd name="connsiteY2" fmla="*/ 4974 h 9540"/>
                      <a:gd name="connsiteX3" fmla="*/ 0 w 10000"/>
                      <a:gd name="connsiteY3" fmla="*/ 5844 h 9540"/>
                      <a:gd name="connsiteX4" fmla="*/ 0 w 10000"/>
                      <a:gd name="connsiteY4" fmla="*/ 8669 h 9540"/>
                      <a:gd name="connsiteX5" fmla="*/ 998 w 10000"/>
                      <a:gd name="connsiteY5" fmla="*/ 9540 h 9540"/>
                      <a:gd name="connsiteX6" fmla="*/ 9002 w 10000"/>
                      <a:gd name="connsiteY6" fmla="*/ 9540 h 9540"/>
                      <a:gd name="connsiteX7" fmla="*/ 10000 w 10000"/>
                      <a:gd name="connsiteY7" fmla="*/ 8669 h 9540"/>
                      <a:gd name="connsiteX8" fmla="*/ 10000 w 10000"/>
                      <a:gd name="connsiteY8" fmla="*/ 5844 h 9540"/>
                      <a:gd name="connsiteX9" fmla="*/ 9002 w 10000"/>
                      <a:gd name="connsiteY9" fmla="*/ 4974 h 9540"/>
                      <a:gd name="connsiteX10" fmla="*/ 5633 w 10000"/>
                      <a:gd name="connsiteY10" fmla="*/ 7704 h 9540"/>
                      <a:gd name="connsiteX11" fmla="*/ 5633 w 10000"/>
                      <a:gd name="connsiteY11" fmla="*/ 7704 h 9540"/>
                      <a:gd name="connsiteX12" fmla="*/ 4367 w 10000"/>
                      <a:gd name="connsiteY12" fmla="*/ 7704 h 9540"/>
                      <a:gd name="connsiteX13" fmla="*/ 4124 w 10000"/>
                      <a:gd name="connsiteY13" fmla="*/ 7487 h 9540"/>
                      <a:gd name="connsiteX14" fmla="*/ 4367 w 10000"/>
                      <a:gd name="connsiteY14" fmla="*/ 7245 h 9540"/>
                      <a:gd name="connsiteX15" fmla="*/ 5633 w 10000"/>
                      <a:gd name="connsiteY15" fmla="*/ 7245 h 9540"/>
                      <a:gd name="connsiteX16" fmla="*/ 5903 w 10000"/>
                      <a:gd name="connsiteY16" fmla="*/ 7487 h 9540"/>
                      <a:gd name="connsiteX17" fmla="*/ 5633 w 10000"/>
                      <a:gd name="connsiteY17" fmla="*/ 7704 h 9540"/>
                      <a:gd name="connsiteX18" fmla="*/ 8087 w 10000"/>
                      <a:gd name="connsiteY18" fmla="*/ 7704 h 9540"/>
                      <a:gd name="connsiteX19" fmla="*/ 8087 w 10000"/>
                      <a:gd name="connsiteY19" fmla="*/ 7704 h 9540"/>
                      <a:gd name="connsiteX20" fmla="*/ 6792 w 10000"/>
                      <a:gd name="connsiteY20" fmla="*/ 7704 h 9540"/>
                      <a:gd name="connsiteX21" fmla="*/ 6550 w 10000"/>
                      <a:gd name="connsiteY21" fmla="*/ 7487 h 9540"/>
                      <a:gd name="connsiteX22" fmla="*/ 6792 w 10000"/>
                      <a:gd name="connsiteY22" fmla="*/ 7245 h 9540"/>
                      <a:gd name="connsiteX23" fmla="*/ 8087 w 10000"/>
                      <a:gd name="connsiteY23" fmla="*/ 7245 h 9540"/>
                      <a:gd name="connsiteX24" fmla="*/ 8328 w 10000"/>
                      <a:gd name="connsiteY24" fmla="*/ 7487 h 9540"/>
                      <a:gd name="connsiteX25" fmla="*/ 8087 w 10000"/>
                      <a:gd name="connsiteY25" fmla="*/ 7704 h 9540"/>
                      <a:gd name="connsiteX26" fmla="*/ 9002 w 10000"/>
                      <a:gd name="connsiteY26" fmla="*/ 0 h 9540"/>
                      <a:gd name="connsiteX27" fmla="*/ 9002 w 10000"/>
                      <a:gd name="connsiteY27" fmla="*/ 0 h 9540"/>
                      <a:gd name="connsiteX28" fmla="*/ 998 w 10000"/>
                      <a:gd name="connsiteY28" fmla="*/ 0 h 9540"/>
                      <a:gd name="connsiteX29" fmla="*/ 0 w 10000"/>
                      <a:gd name="connsiteY29" fmla="*/ 892 h 9540"/>
                      <a:gd name="connsiteX30" fmla="*/ 0 w 10000"/>
                      <a:gd name="connsiteY30" fmla="*/ 3696 h 9540"/>
                      <a:gd name="connsiteX31" fmla="*/ 998 w 10000"/>
                      <a:gd name="connsiteY31" fmla="*/ 4591 h 9540"/>
                      <a:gd name="connsiteX32" fmla="*/ 9002 w 10000"/>
                      <a:gd name="connsiteY32" fmla="*/ 4591 h 9540"/>
                      <a:gd name="connsiteX33" fmla="*/ 10000 w 10000"/>
                      <a:gd name="connsiteY33" fmla="*/ 3696 h 9540"/>
                      <a:gd name="connsiteX34" fmla="*/ 10000 w 10000"/>
                      <a:gd name="connsiteY34" fmla="*/ 892 h 9540"/>
                      <a:gd name="connsiteX35" fmla="*/ 9002 w 10000"/>
                      <a:gd name="connsiteY35" fmla="*/ 0 h 9540"/>
                      <a:gd name="connsiteX36" fmla="*/ 8087 w 10000"/>
                      <a:gd name="connsiteY36" fmla="*/ 3454 h 9540"/>
                      <a:gd name="connsiteX37" fmla="*/ 8087 w 10000"/>
                      <a:gd name="connsiteY37" fmla="*/ 3454 h 9540"/>
                      <a:gd name="connsiteX38" fmla="*/ 6792 w 10000"/>
                      <a:gd name="connsiteY38" fmla="*/ 3454 h 9540"/>
                      <a:gd name="connsiteX39" fmla="*/ 6550 w 10000"/>
                      <a:gd name="connsiteY39" fmla="*/ 3187 h 9540"/>
                      <a:gd name="connsiteX40" fmla="*/ 6792 w 10000"/>
                      <a:gd name="connsiteY40" fmla="*/ 2970 h 9540"/>
                      <a:gd name="connsiteX41" fmla="*/ 8087 w 10000"/>
                      <a:gd name="connsiteY41" fmla="*/ 2970 h 9540"/>
                      <a:gd name="connsiteX42" fmla="*/ 8328 w 10000"/>
                      <a:gd name="connsiteY42" fmla="*/ 3187 h 9540"/>
                      <a:gd name="connsiteX43" fmla="*/ 8087 w 10000"/>
                      <a:gd name="connsiteY43" fmla="*/ 3454 h 9540"/>
                      <a:gd name="connsiteX0" fmla="*/ 9002 w 10000"/>
                      <a:gd name="connsiteY0" fmla="*/ 5214 h 10000"/>
                      <a:gd name="connsiteX1" fmla="*/ 9002 w 10000"/>
                      <a:gd name="connsiteY1" fmla="*/ 5214 h 10000"/>
                      <a:gd name="connsiteX2" fmla="*/ 998 w 10000"/>
                      <a:gd name="connsiteY2" fmla="*/ 5214 h 10000"/>
                      <a:gd name="connsiteX3" fmla="*/ 0 w 10000"/>
                      <a:gd name="connsiteY3" fmla="*/ 6126 h 10000"/>
                      <a:gd name="connsiteX4" fmla="*/ 0 w 10000"/>
                      <a:gd name="connsiteY4" fmla="*/ 9087 h 10000"/>
                      <a:gd name="connsiteX5" fmla="*/ 998 w 10000"/>
                      <a:gd name="connsiteY5" fmla="*/ 10000 h 10000"/>
                      <a:gd name="connsiteX6" fmla="*/ 10000 w 10000"/>
                      <a:gd name="connsiteY6" fmla="*/ 9087 h 10000"/>
                      <a:gd name="connsiteX7" fmla="*/ 10000 w 10000"/>
                      <a:gd name="connsiteY7" fmla="*/ 6126 h 10000"/>
                      <a:gd name="connsiteX8" fmla="*/ 9002 w 10000"/>
                      <a:gd name="connsiteY8" fmla="*/ 5214 h 10000"/>
                      <a:gd name="connsiteX9" fmla="*/ 5633 w 10000"/>
                      <a:gd name="connsiteY9" fmla="*/ 8075 h 10000"/>
                      <a:gd name="connsiteX10" fmla="*/ 5633 w 10000"/>
                      <a:gd name="connsiteY10" fmla="*/ 8075 h 10000"/>
                      <a:gd name="connsiteX11" fmla="*/ 4367 w 10000"/>
                      <a:gd name="connsiteY11" fmla="*/ 8075 h 10000"/>
                      <a:gd name="connsiteX12" fmla="*/ 4124 w 10000"/>
                      <a:gd name="connsiteY12" fmla="*/ 7848 h 10000"/>
                      <a:gd name="connsiteX13" fmla="*/ 4367 w 10000"/>
                      <a:gd name="connsiteY13" fmla="*/ 7594 h 10000"/>
                      <a:gd name="connsiteX14" fmla="*/ 5633 w 10000"/>
                      <a:gd name="connsiteY14" fmla="*/ 7594 h 10000"/>
                      <a:gd name="connsiteX15" fmla="*/ 5903 w 10000"/>
                      <a:gd name="connsiteY15" fmla="*/ 7848 h 10000"/>
                      <a:gd name="connsiteX16" fmla="*/ 5633 w 10000"/>
                      <a:gd name="connsiteY16" fmla="*/ 8075 h 10000"/>
                      <a:gd name="connsiteX17" fmla="*/ 8087 w 10000"/>
                      <a:gd name="connsiteY17" fmla="*/ 8075 h 10000"/>
                      <a:gd name="connsiteX18" fmla="*/ 8087 w 10000"/>
                      <a:gd name="connsiteY18" fmla="*/ 8075 h 10000"/>
                      <a:gd name="connsiteX19" fmla="*/ 6792 w 10000"/>
                      <a:gd name="connsiteY19" fmla="*/ 8075 h 10000"/>
                      <a:gd name="connsiteX20" fmla="*/ 6550 w 10000"/>
                      <a:gd name="connsiteY20" fmla="*/ 7848 h 10000"/>
                      <a:gd name="connsiteX21" fmla="*/ 6792 w 10000"/>
                      <a:gd name="connsiteY21" fmla="*/ 7594 h 10000"/>
                      <a:gd name="connsiteX22" fmla="*/ 8087 w 10000"/>
                      <a:gd name="connsiteY22" fmla="*/ 7594 h 10000"/>
                      <a:gd name="connsiteX23" fmla="*/ 8328 w 10000"/>
                      <a:gd name="connsiteY23" fmla="*/ 7848 h 10000"/>
                      <a:gd name="connsiteX24" fmla="*/ 8087 w 10000"/>
                      <a:gd name="connsiteY24" fmla="*/ 8075 h 10000"/>
                      <a:gd name="connsiteX25" fmla="*/ 9002 w 10000"/>
                      <a:gd name="connsiteY25" fmla="*/ 0 h 10000"/>
                      <a:gd name="connsiteX26" fmla="*/ 9002 w 10000"/>
                      <a:gd name="connsiteY26" fmla="*/ 0 h 10000"/>
                      <a:gd name="connsiteX27" fmla="*/ 998 w 10000"/>
                      <a:gd name="connsiteY27" fmla="*/ 0 h 10000"/>
                      <a:gd name="connsiteX28" fmla="*/ 0 w 10000"/>
                      <a:gd name="connsiteY28" fmla="*/ 935 h 10000"/>
                      <a:gd name="connsiteX29" fmla="*/ 0 w 10000"/>
                      <a:gd name="connsiteY29" fmla="*/ 3874 h 10000"/>
                      <a:gd name="connsiteX30" fmla="*/ 998 w 10000"/>
                      <a:gd name="connsiteY30" fmla="*/ 4812 h 10000"/>
                      <a:gd name="connsiteX31" fmla="*/ 9002 w 10000"/>
                      <a:gd name="connsiteY31" fmla="*/ 4812 h 10000"/>
                      <a:gd name="connsiteX32" fmla="*/ 10000 w 10000"/>
                      <a:gd name="connsiteY32" fmla="*/ 3874 h 10000"/>
                      <a:gd name="connsiteX33" fmla="*/ 10000 w 10000"/>
                      <a:gd name="connsiteY33" fmla="*/ 935 h 10000"/>
                      <a:gd name="connsiteX34" fmla="*/ 9002 w 10000"/>
                      <a:gd name="connsiteY34" fmla="*/ 0 h 10000"/>
                      <a:gd name="connsiteX35" fmla="*/ 8087 w 10000"/>
                      <a:gd name="connsiteY35" fmla="*/ 3621 h 10000"/>
                      <a:gd name="connsiteX36" fmla="*/ 8087 w 10000"/>
                      <a:gd name="connsiteY36" fmla="*/ 3621 h 10000"/>
                      <a:gd name="connsiteX37" fmla="*/ 6792 w 10000"/>
                      <a:gd name="connsiteY37" fmla="*/ 3621 h 10000"/>
                      <a:gd name="connsiteX38" fmla="*/ 6550 w 10000"/>
                      <a:gd name="connsiteY38" fmla="*/ 3341 h 10000"/>
                      <a:gd name="connsiteX39" fmla="*/ 6792 w 10000"/>
                      <a:gd name="connsiteY39" fmla="*/ 3113 h 10000"/>
                      <a:gd name="connsiteX40" fmla="*/ 8087 w 10000"/>
                      <a:gd name="connsiteY40" fmla="*/ 3113 h 10000"/>
                      <a:gd name="connsiteX41" fmla="*/ 8328 w 10000"/>
                      <a:gd name="connsiteY41" fmla="*/ 3341 h 10000"/>
                      <a:gd name="connsiteX42" fmla="*/ 8087 w 10000"/>
                      <a:gd name="connsiteY42" fmla="*/ 3621 h 10000"/>
                      <a:gd name="connsiteX0" fmla="*/ 9002 w 10000"/>
                      <a:gd name="connsiteY0" fmla="*/ 5214 h 10000"/>
                      <a:gd name="connsiteX1" fmla="*/ 9002 w 10000"/>
                      <a:gd name="connsiteY1" fmla="*/ 5214 h 10000"/>
                      <a:gd name="connsiteX2" fmla="*/ 998 w 10000"/>
                      <a:gd name="connsiteY2" fmla="*/ 5214 h 10000"/>
                      <a:gd name="connsiteX3" fmla="*/ 0 w 10000"/>
                      <a:gd name="connsiteY3" fmla="*/ 6126 h 10000"/>
                      <a:gd name="connsiteX4" fmla="*/ 0 w 10000"/>
                      <a:gd name="connsiteY4" fmla="*/ 9087 h 10000"/>
                      <a:gd name="connsiteX5" fmla="*/ 998 w 10000"/>
                      <a:gd name="connsiteY5" fmla="*/ 10000 h 10000"/>
                      <a:gd name="connsiteX6" fmla="*/ 1258 w 10000"/>
                      <a:gd name="connsiteY6" fmla="*/ 9863 h 10000"/>
                      <a:gd name="connsiteX7" fmla="*/ 10000 w 10000"/>
                      <a:gd name="connsiteY7" fmla="*/ 9087 h 10000"/>
                      <a:gd name="connsiteX8" fmla="*/ 10000 w 10000"/>
                      <a:gd name="connsiteY8" fmla="*/ 6126 h 10000"/>
                      <a:gd name="connsiteX9" fmla="*/ 9002 w 10000"/>
                      <a:gd name="connsiteY9" fmla="*/ 5214 h 10000"/>
                      <a:gd name="connsiteX10" fmla="*/ 5633 w 10000"/>
                      <a:gd name="connsiteY10" fmla="*/ 8075 h 10000"/>
                      <a:gd name="connsiteX11" fmla="*/ 5633 w 10000"/>
                      <a:gd name="connsiteY11" fmla="*/ 8075 h 10000"/>
                      <a:gd name="connsiteX12" fmla="*/ 4367 w 10000"/>
                      <a:gd name="connsiteY12" fmla="*/ 8075 h 10000"/>
                      <a:gd name="connsiteX13" fmla="*/ 4124 w 10000"/>
                      <a:gd name="connsiteY13" fmla="*/ 7848 h 10000"/>
                      <a:gd name="connsiteX14" fmla="*/ 4367 w 10000"/>
                      <a:gd name="connsiteY14" fmla="*/ 7594 h 10000"/>
                      <a:gd name="connsiteX15" fmla="*/ 5633 w 10000"/>
                      <a:gd name="connsiteY15" fmla="*/ 7594 h 10000"/>
                      <a:gd name="connsiteX16" fmla="*/ 5903 w 10000"/>
                      <a:gd name="connsiteY16" fmla="*/ 7848 h 10000"/>
                      <a:gd name="connsiteX17" fmla="*/ 5633 w 10000"/>
                      <a:gd name="connsiteY17" fmla="*/ 8075 h 10000"/>
                      <a:gd name="connsiteX18" fmla="*/ 8087 w 10000"/>
                      <a:gd name="connsiteY18" fmla="*/ 8075 h 10000"/>
                      <a:gd name="connsiteX19" fmla="*/ 8087 w 10000"/>
                      <a:gd name="connsiteY19" fmla="*/ 8075 h 10000"/>
                      <a:gd name="connsiteX20" fmla="*/ 6792 w 10000"/>
                      <a:gd name="connsiteY20" fmla="*/ 8075 h 10000"/>
                      <a:gd name="connsiteX21" fmla="*/ 6550 w 10000"/>
                      <a:gd name="connsiteY21" fmla="*/ 7848 h 10000"/>
                      <a:gd name="connsiteX22" fmla="*/ 6792 w 10000"/>
                      <a:gd name="connsiteY22" fmla="*/ 7594 h 10000"/>
                      <a:gd name="connsiteX23" fmla="*/ 8087 w 10000"/>
                      <a:gd name="connsiteY23" fmla="*/ 7594 h 10000"/>
                      <a:gd name="connsiteX24" fmla="*/ 8328 w 10000"/>
                      <a:gd name="connsiteY24" fmla="*/ 7848 h 10000"/>
                      <a:gd name="connsiteX25" fmla="*/ 8087 w 10000"/>
                      <a:gd name="connsiteY25" fmla="*/ 8075 h 10000"/>
                      <a:gd name="connsiteX26" fmla="*/ 9002 w 10000"/>
                      <a:gd name="connsiteY26" fmla="*/ 0 h 10000"/>
                      <a:gd name="connsiteX27" fmla="*/ 9002 w 10000"/>
                      <a:gd name="connsiteY27" fmla="*/ 0 h 10000"/>
                      <a:gd name="connsiteX28" fmla="*/ 998 w 10000"/>
                      <a:gd name="connsiteY28" fmla="*/ 0 h 10000"/>
                      <a:gd name="connsiteX29" fmla="*/ 0 w 10000"/>
                      <a:gd name="connsiteY29" fmla="*/ 935 h 10000"/>
                      <a:gd name="connsiteX30" fmla="*/ 0 w 10000"/>
                      <a:gd name="connsiteY30" fmla="*/ 3874 h 10000"/>
                      <a:gd name="connsiteX31" fmla="*/ 998 w 10000"/>
                      <a:gd name="connsiteY31" fmla="*/ 4812 h 10000"/>
                      <a:gd name="connsiteX32" fmla="*/ 9002 w 10000"/>
                      <a:gd name="connsiteY32" fmla="*/ 4812 h 10000"/>
                      <a:gd name="connsiteX33" fmla="*/ 10000 w 10000"/>
                      <a:gd name="connsiteY33" fmla="*/ 3874 h 10000"/>
                      <a:gd name="connsiteX34" fmla="*/ 10000 w 10000"/>
                      <a:gd name="connsiteY34" fmla="*/ 935 h 10000"/>
                      <a:gd name="connsiteX35" fmla="*/ 9002 w 10000"/>
                      <a:gd name="connsiteY35" fmla="*/ 0 h 10000"/>
                      <a:gd name="connsiteX36" fmla="*/ 8087 w 10000"/>
                      <a:gd name="connsiteY36" fmla="*/ 3621 h 10000"/>
                      <a:gd name="connsiteX37" fmla="*/ 8087 w 10000"/>
                      <a:gd name="connsiteY37" fmla="*/ 3621 h 10000"/>
                      <a:gd name="connsiteX38" fmla="*/ 6792 w 10000"/>
                      <a:gd name="connsiteY38" fmla="*/ 3621 h 10000"/>
                      <a:gd name="connsiteX39" fmla="*/ 6550 w 10000"/>
                      <a:gd name="connsiteY39" fmla="*/ 3341 h 10000"/>
                      <a:gd name="connsiteX40" fmla="*/ 6792 w 10000"/>
                      <a:gd name="connsiteY40" fmla="*/ 3113 h 10000"/>
                      <a:gd name="connsiteX41" fmla="*/ 8087 w 10000"/>
                      <a:gd name="connsiteY41" fmla="*/ 3113 h 10000"/>
                      <a:gd name="connsiteX42" fmla="*/ 8328 w 10000"/>
                      <a:gd name="connsiteY42" fmla="*/ 3341 h 10000"/>
                      <a:gd name="connsiteX43" fmla="*/ 8087 w 10000"/>
                      <a:gd name="connsiteY43" fmla="*/ 3621 h 10000"/>
                      <a:gd name="connsiteX0" fmla="*/ 9002 w 10000"/>
                      <a:gd name="connsiteY0" fmla="*/ 5214 h 10000"/>
                      <a:gd name="connsiteX1" fmla="*/ 9002 w 10000"/>
                      <a:gd name="connsiteY1" fmla="*/ 5214 h 10000"/>
                      <a:gd name="connsiteX2" fmla="*/ 998 w 10000"/>
                      <a:gd name="connsiteY2" fmla="*/ 5214 h 10000"/>
                      <a:gd name="connsiteX3" fmla="*/ 0 w 10000"/>
                      <a:gd name="connsiteY3" fmla="*/ 6126 h 10000"/>
                      <a:gd name="connsiteX4" fmla="*/ 0 w 10000"/>
                      <a:gd name="connsiteY4" fmla="*/ 9087 h 10000"/>
                      <a:gd name="connsiteX5" fmla="*/ 998 w 10000"/>
                      <a:gd name="connsiteY5" fmla="*/ 10000 h 10000"/>
                      <a:gd name="connsiteX6" fmla="*/ 10000 w 10000"/>
                      <a:gd name="connsiteY6" fmla="*/ 9087 h 10000"/>
                      <a:gd name="connsiteX7" fmla="*/ 10000 w 10000"/>
                      <a:gd name="connsiteY7" fmla="*/ 6126 h 10000"/>
                      <a:gd name="connsiteX8" fmla="*/ 9002 w 10000"/>
                      <a:gd name="connsiteY8" fmla="*/ 5214 h 10000"/>
                      <a:gd name="connsiteX9" fmla="*/ 5633 w 10000"/>
                      <a:gd name="connsiteY9" fmla="*/ 8075 h 10000"/>
                      <a:gd name="connsiteX10" fmla="*/ 5633 w 10000"/>
                      <a:gd name="connsiteY10" fmla="*/ 8075 h 10000"/>
                      <a:gd name="connsiteX11" fmla="*/ 4367 w 10000"/>
                      <a:gd name="connsiteY11" fmla="*/ 8075 h 10000"/>
                      <a:gd name="connsiteX12" fmla="*/ 4124 w 10000"/>
                      <a:gd name="connsiteY12" fmla="*/ 7848 h 10000"/>
                      <a:gd name="connsiteX13" fmla="*/ 4367 w 10000"/>
                      <a:gd name="connsiteY13" fmla="*/ 7594 h 10000"/>
                      <a:gd name="connsiteX14" fmla="*/ 5633 w 10000"/>
                      <a:gd name="connsiteY14" fmla="*/ 7594 h 10000"/>
                      <a:gd name="connsiteX15" fmla="*/ 5903 w 10000"/>
                      <a:gd name="connsiteY15" fmla="*/ 7848 h 10000"/>
                      <a:gd name="connsiteX16" fmla="*/ 5633 w 10000"/>
                      <a:gd name="connsiteY16" fmla="*/ 8075 h 10000"/>
                      <a:gd name="connsiteX17" fmla="*/ 8087 w 10000"/>
                      <a:gd name="connsiteY17" fmla="*/ 8075 h 10000"/>
                      <a:gd name="connsiteX18" fmla="*/ 8087 w 10000"/>
                      <a:gd name="connsiteY18" fmla="*/ 8075 h 10000"/>
                      <a:gd name="connsiteX19" fmla="*/ 6792 w 10000"/>
                      <a:gd name="connsiteY19" fmla="*/ 8075 h 10000"/>
                      <a:gd name="connsiteX20" fmla="*/ 6550 w 10000"/>
                      <a:gd name="connsiteY20" fmla="*/ 7848 h 10000"/>
                      <a:gd name="connsiteX21" fmla="*/ 6792 w 10000"/>
                      <a:gd name="connsiteY21" fmla="*/ 7594 h 10000"/>
                      <a:gd name="connsiteX22" fmla="*/ 8087 w 10000"/>
                      <a:gd name="connsiteY22" fmla="*/ 7594 h 10000"/>
                      <a:gd name="connsiteX23" fmla="*/ 8328 w 10000"/>
                      <a:gd name="connsiteY23" fmla="*/ 7848 h 10000"/>
                      <a:gd name="connsiteX24" fmla="*/ 8087 w 10000"/>
                      <a:gd name="connsiteY24" fmla="*/ 8075 h 10000"/>
                      <a:gd name="connsiteX25" fmla="*/ 9002 w 10000"/>
                      <a:gd name="connsiteY25" fmla="*/ 0 h 10000"/>
                      <a:gd name="connsiteX26" fmla="*/ 9002 w 10000"/>
                      <a:gd name="connsiteY26" fmla="*/ 0 h 10000"/>
                      <a:gd name="connsiteX27" fmla="*/ 998 w 10000"/>
                      <a:gd name="connsiteY27" fmla="*/ 0 h 10000"/>
                      <a:gd name="connsiteX28" fmla="*/ 0 w 10000"/>
                      <a:gd name="connsiteY28" fmla="*/ 935 h 10000"/>
                      <a:gd name="connsiteX29" fmla="*/ 0 w 10000"/>
                      <a:gd name="connsiteY29" fmla="*/ 3874 h 10000"/>
                      <a:gd name="connsiteX30" fmla="*/ 998 w 10000"/>
                      <a:gd name="connsiteY30" fmla="*/ 4812 h 10000"/>
                      <a:gd name="connsiteX31" fmla="*/ 9002 w 10000"/>
                      <a:gd name="connsiteY31" fmla="*/ 4812 h 10000"/>
                      <a:gd name="connsiteX32" fmla="*/ 10000 w 10000"/>
                      <a:gd name="connsiteY32" fmla="*/ 3874 h 10000"/>
                      <a:gd name="connsiteX33" fmla="*/ 10000 w 10000"/>
                      <a:gd name="connsiteY33" fmla="*/ 935 h 10000"/>
                      <a:gd name="connsiteX34" fmla="*/ 9002 w 10000"/>
                      <a:gd name="connsiteY34" fmla="*/ 0 h 10000"/>
                      <a:gd name="connsiteX35" fmla="*/ 8087 w 10000"/>
                      <a:gd name="connsiteY35" fmla="*/ 3621 h 10000"/>
                      <a:gd name="connsiteX36" fmla="*/ 8087 w 10000"/>
                      <a:gd name="connsiteY36" fmla="*/ 3621 h 10000"/>
                      <a:gd name="connsiteX37" fmla="*/ 6792 w 10000"/>
                      <a:gd name="connsiteY37" fmla="*/ 3621 h 10000"/>
                      <a:gd name="connsiteX38" fmla="*/ 6550 w 10000"/>
                      <a:gd name="connsiteY38" fmla="*/ 3341 h 10000"/>
                      <a:gd name="connsiteX39" fmla="*/ 6792 w 10000"/>
                      <a:gd name="connsiteY39" fmla="*/ 3113 h 10000"/>
                      <a:gd name="connsiteX40" fmla="*/ 8087 w 10000"/>
                      <a:gd name="connsiteY40" fmla="*/ 3113 h 10000"/>
                      <a:gd name="connsiteX41" fmla="*/ 8328 w 10000"/>
                      <a:gd name="connsiteY41" fmla="*/ 3341 h 10000"/>
                      <a:gd name="connsiteX42" fmla="*/ 8087 w 10000"/>
                      <a:gd name="connsiteY42" fmla="*/ 3621 h 10000"/>
                      <a:gd name="connsiteX0" fmla="*/ 9742 w 11480"/>
                      <a:gd name="connsiteY0" fmla="*/ 5214 h 9457"/>
                      <a:gd name="connsiteX1" fmla="*/ 9742 w 11480"/>
                      <a:gd name="connsiteY1" fmla="*/ 5214 h 9457"/>
                      <a:gd name="connsiteX2" fmla="*/ 1738 w 11480"/>
                      <a:gd name="connsiteY2" fmla="*/ 5214 h 9457"/>
                      <a:gd name="connsiteX3" fmla="*/ 740 w 11480"/>
                      <a:gd name="connsiteY3" fmla="*/ 6126 h 9457"/>
                      <a:gd name="connsiteX4" fmla="*/ 740 w 11480"/>
                      <a:gd name="connsiteY4" fmla="*/ 9087 h 9457"/>
                      <a:gd name="connsiteX5" fmla="*/ 10740 w 11480"/>
                      <a:gd name="connsiteY5" fmla="*/ 9087 h 9457"/>
                      <a:gd name="connsiteX6" fmla="*/ 10740 w 11480"/>
                      <a:gd name="connsiteY6" fmla="*/ 6126 h 9457"/>
                      <a:gd name="connsiteX7" fmla="*/ 9742 w 11480"/>
                      <a:gd name="connsiteY7" fmla="*/ 5214 h 9457"/>
                      <a:gd name="connsiteX8" fmla="*/ 6373 w 11480"/>
                      <a:gd name="connsiteY8" fmla="*/ 8075 h 9457"/>
                      <a:gd name="connsiteX9" fmla="*/ 6373 w 11480"/>
                      <a:gd name="connsiteY9" fmla="*/ 8075 h 9457"/>
                      <a:gd name="connsiteX10" fmla="*/ 5107 w 11480"/>
                      <a:gd name="connsiteY10" fmla="*/ 8075 h 9457"/>
                      <a:gd name="connsiteX11" fmla="*/ 4864 w 11480"/>
                      <a:gd name="connsiteY11" fmla="*/ 7848 h 9457"/>
                      <a:gd name="connsiteX12" fmla="*/ 5107 w 11480"/>
                      <a:gd name="connsiteY12" fmla="*/ 7594 h 9457"/>
                      <a:gd name="connsiteX13" fmla="*/ 6373 w 11480"/>
                      <a:gd name="connsiteY13" fmla="*/ 7594 h 9457"/>
                      <a:gd name="connsiteX14" fmla="*/ 6643 w 11480"/>
                      <a:gd name="connsiteY14" fmla="*/ 7848 h 9457"/>
                      <a:gd name="connsiteX15" fmla="*/ 6373 w 11480"/>
                      <a:gd name="connsiteY15" fmla="*/ 8075 h 9457"/>
                      <a:gd name="connsiteX16" fmla="*/ 8827 w 11480"/>
                      <a:gd name="connsiteY16" fmla="*/ 8075 h 9457"/>
                      <a:gd name="connsiteX17" fmla="*/ 8827 w 11480"/>
                      <a:gd name="connsiteY17" fmla="*/ 8075 h 9457"/>
                      <a:gd name="connsiteX18" fmla="*/ 7532 w 11480"/>
                      <a:gd name="connsiteY18" fmla="*/ 8075 h 9457"/>
                      <a:gd name="connsiteX19" fmla="*/ 7290 w 11480"/>
                      <a:gd name="connsiteY19" fmla="*/ 7848 h 9457"/>
                      <a:gd name="connsiteX20" fmla="*/ 7532 w 11480"/>
                      <a:gd name="connsiteY20" fmla="*/ 7594 h 9457"/>
                      <a:gd name="connsiteX21" fmla="*/ 8827 w 11480"/>
                      <a:gd name="connsiteY21" fmla="*/ 7594 h 9457"/>
                      <a:gd name="connsiteX22" fmla="*/ 9068 w 11480"/>
                      <a:gd name="connsiteY22" fmla="*/ 7848 h 9457"/>
                      <a:gd name="connsiteX23" fmla="*/ 8827 w 11480"/>
                      <a:gd name="connsiteY23" fmla="*/ 8075 h 9457"/>
                      <a:gd name="connsiteX24" fmla="*/ 9742 w 11480"/>
                      <a:gd name="connsiteY24" fmla="*/ 0 h 9457"/>
                      <a:gd name="connsiteX25" fmla="*/ 9742 w 11480"/>
                      <a:gd name="connsiteY25" fmla="*/ 0 h 9457"/>
                      <a:gd name="connsiteX26" fmla="*/ 1738 w 11480"/>
                      <a:gd name="connsiteY26" fmla="*/ 0 h 9457"/>
                      <a:gd name="connsiteX27" fmla="*/ 740 w 11480"/>
                      <a:gd name="connsiteY27" fmla="*/ 935 h 9457"/>
                      <a:gd name="connsiteX28" fmla="*/ 740 w 11480"/>
                      <a:gd name="connsiteY28" fmla="*/ 3874 h 9457"/>
                      <a:gd name="connsiteX29" fmla="*/ 1738 w 11480"/>
                      <a:gd name="connsiteY29" fmla="*/ 4812 h 9457"/>
                      <a:gd name="connsiteX30" fmla="*/ 9742 w 11480"/>
                      <a:gd name="connsiteY30" fmla="*/ 4812 h 9457"/>
                      <a:gd name="connsiteX31" fmla="*/ 10740 w 11480"/>
                      <a:gd name="connsiteY31" fmla="*/ 3874 h 9457"/>
                      <a:gd name="connsiteX32" fmla="*/ 10740 w 11480"/>
                      <a:gd name="connsiteY32" fmla="*/ 935 h 9457"/>
                      <a:gd name="connsiteX33" fmla="*/ 9742 w 11480"/>
                      <a:gd name="connsiteY33" fmla="*/ 0 h 9457"/>
                      <a:gd name="connsiteX34" fmla="*/ 8827 w 11480"/>
                      <a:gd name="connsiteY34" fmla="*/ 3621 h 9457"/>
                      <a:gd name="connsiteX35" fmla="*/ 8827 w 11480"/>
                      <a:gd name="connsiteY35" fmla="*/ 3621 h 9457"/>
                      <a:gd name="connsiteX36" fmla="*/ 7532 w 11480"/>
                      <a:gd name="connsiteY36" fmla="*/ 3621 h 9457"/>
                      <a:gd name="connsiteX37" fmla="*/ 7290 w 11480"/>
                      <a:gd name="connsiteY37" fmla="*/ 3341 h 9457"/>
                      <a:gd name="connsiteX38" fmla="*/ 7532 w 11480"/>
                      <a:gd name="connsiteY38" fmla="*/ 3113 h 9457"/>
                      <a:gd name="connsiteX39" fmla="*/ 8827 w 11480"/>
                      <a:gd name="connsiteY39" fmla="*/ 3113 h 9457"/>
                      <a:gd name="connsiteX40" fmla="*/ 9068 w 11480"/>
                      <a:gd name="connsiteY40" fmla="*/ 3341 h 9457"/>
                      <a:gd name="connsiteX41" fmla="*/ 8827 w 11480"/>
                      <a:gd name="connsiteY41" fmla="*/ 3621 h 9457"/>
                      <a:gd name="connsiteX0" fmla="*/ 8325 w 9839"/>
                      <a:gd name="connsiteY0" fmla="*/ 5513 h 9609"/>
                      <a:gd name="connsiteX1" fmla="*/ 8325 w 9839"/>
                      <a:gd name="connsiteY1" fmla="*/ 5513 h 9609"/>
                      <a:gd name="connsiteX2" fmla="*/ 1353 w 9839"/>
                      <a:gd name="connsiteY2" fmla="*/ 5513 h 9609"/>
                      <a:gd name="connsiteX3" fmla="*/ 484 w 9839"/>
                      <a:gd name="connsiteY3" fmla="*/ 6478 h 9609"/>
                      <a:gd name="connsiteX4" fmla="*/ 9194 w 9839"/>
                      <a:gd name="connsiteY4" fmla="*/ 9609 h 9609"/>
                      <a:gd name="connsiteX5" fmla="*/ 9194 w 9839"/>
                      <a:gd name="connsiteY5" fmla="*/ 6478 h 9609"/>
                      <a:gd name="connsiteX6" fmla="*/ 8325 w 9839"/>
                      <a:gd name="connsiteY6" fmla="*/ 5513 h 9609"/>
                      <a:gd name="connsiteX7" fmla="*/ 5390 w 9839"/>
                      <a:gd name="connsiteY7" fmla="*/ 8539 h 9609"/>
                      <a:gd name="connsiteX8" fmla="*/ 5390 w 9839"/>
                      <a:gd name="connsiteY8" fmla="*/ 8539 h 9609"/>
                      <a:gd name="connsiteX9" fmla="*/ 4288 w 9839"/>
                      <a:gd name="connsiteY9" fmla="*/ 8539 h 9609"/>
                      <a:gd name="connsiteX10" fmla="*/ 4076 w 9839"/>
                      <a:gd name="connsiteY10" fmla="*/ 8299 h 9609"/>
                      <a:gd name="connsiteX11" fmla="*/ 4288 w 9839"/>
                      <a:gd name="connsiteY11" fmla="*/ 8030 h 9609"/>
                      <a:gd name="connsiteX12" fmla="*/ 5390 w 9839"/>
                      <a:gd name="connsiteY12" fmla="*/ 8030 h 9609"/>
                      <a:gd name="connsiteX13" fmla="*/ 5626 w 9839"/>
                      <a:gd name="connsiteY13" fmla="*/ 8299 h 9609"/>
                      <a:gd name="connsiteX14" fmla="*/ 5390 w 9839"/>
                      <a:gd name="connsiteY14" fmla="*/ 8539 h 9609"/>
                      <a:gd name="connsiteX15" fmla="*/ 7528 w 9839"/>
                      <a:gd name="connsiteY15" fmla="*/ 8539 h 9609"/>
                      <a:gd name="connsiteX16" fmla="*/ 7528 w 9839"/>
                      <a:gd name="connsiteY16" fmla="*/ 8539 h 9609"/>
                      <a:gd name="connsiteX17" fmla="*/ 6400 w 9839"/>
                      <a:gd name="connsiteY17" fmla="*/ 8539 h 9609"/>
                      <a:gd name="connsiteX18" fmla="*/ 6189 w 9839"/>
                      <a:gd name="connsiteY18" fmla="*/ 8299 h 9609"/>
                      <a:gd name="connsiteX19" fmla="*/ 6400 w 9839"/>
                      <a:gd name="connsiteY19" fmla="*/ 8030 h 9609"/>
                      <a:gd name="connsiteX20" fmla="*/ 7528 w 9839"/>
                      <a:gd name="connsiteY20" fmla="*/ 8030 h 9609"/>
                      <a:gd name="connsiteX21" fmla="*/ 7738 w 9839"/>
                      <a:gd name="connsiteY21" fmla="*/ 8299 h 9609"/>
                      <a:gd name="connsiteX22" fmla="*/ 7528 w 9839"/>
                      <a:gd name="connsiteY22" fmla="*/ 8539 h 9609"/>
                      <a:gd name="connsiteX23" fmla="*/ 8325 w 9839"/>
                      <a:gd name="connsiteY23" fmla="*/ 0 h 9609"/>
                      <a:gd name="connsiteX24" fmla="*/ 8325 w 9839"/>
                      <a:gd name="connsiteY24" fmla="*/ 0 h 9609"/>
                      <a:gd name="connsiteX25" fmla="*/ 1353 w 9839"/>
                      <a:gd name="connsiteY25" fmla="*/ 0 h 9609"/>
                      <a:gd name="connsiteX26" fmla="*/ 484 w 9839"/>
                      <a:gd name="connsiteY26" fmla="*/ 989 h 9609"/>
                      <a:gd name="connsiteX27" fmla="*/ 484 w 9839"/>
                      <a:gd name="connsiteY27" fmla="*/ 4096 h 9609"/>
                      <a:gd name="connsiteX28" fmla="*/ 1353 w 9839"/>
                      <a:gd name="connsiteY28" fmla="*/ 5088 h 9609"/>
                      <a:gd name="connsiteX29" fmla="*/ 8325 w 9839"/>
                      <a:gd name="connsiteY29" fmla="*/ 5088 h 9609"/>
                      <a:gd name="connsiteX30" fmla="*/ 9194 w 9839"/>
                      <a:gd name="connsiteY30" fmla="*/ 4096 h 9609"/>
                      <a:gd name="connsiteX31" fmla="*/ 9194 w 9839"/>
                      <a:gd name="connsiteY31" fmla="*/ 989 h 9609"/>
                      <a:gd name="connsiteX32" fmla="*/ 8325 w 9839"/>
                      <a:gd name="connsiteY32" fmla="*/ 0 h 9609"/>
                      <a:gd name="connsiteX33" fmla="*/ 7528 w 9839"/>
                      <a:gd name="connsiteY33" fmla="*/ 3829 h 9609"/>
                      <a:gd name="connsiteX34" fmla="*/ 7528 w 9839"/>
                      <a:gd name="connsiteY34" fmla="*/ 3829 h 9609"/>
                      <a:gd name="connsiteX35" fmla="*/ 6400 w 9839"/>
                      <a:gd name="connsiteY35" fmla="*/ 3829 h 9609"/>
                      <a:gd name="connsiteX36" fmla="*/ 6189 w 9839"/>
                      <a:gd name="connsiteY36" fmla="*/ 3533 h 9609"/>
                      <a:gd name="connsiteX37" fmla="*/ 6400 w 9839"/>
                      <a:gd name="connsiteY37" fmla="*/ 3292 h 9609"/>
                      <a:gd name="connsiteX38" fmla="*/ 7528 w 9839"/>
                      <a:gd name="connsiteY38" fmla="*/ 3292 h 9609"/>
                      <a:gd name="connsiteX39" fmla="*/ 7738 w 9839"/>
                      <a:gd name="connsiteY39" fmla="*/ 3533 h 9609"/>
                      <a:gd name="connsiteX40" fmla="*/ 7528 w 9839"/>
                      <a:gd name="connsiteY40" fmla="*/ 3829 h 9609"/>
                      <a:gd name="connsiteX0" fmla="*/ 8461 w 10000"/>
                      <a:gd name="connsiteY0" fmla="*/ 5737 h 10000"/>
                      <a:gd name="connsiteX1" fmla="*/ 8461 w 10000"/>
                      <a:gd name="connsiteY1" fmla="*/ 5737 h 10000"/>
                      <a:gd name="connsiteX2" fmla="*/ 1375 w 10000"/>
                      <a:gd name="connsiteY2" fmla="*/ 5737 h 10000"/>
                      <a:gd name="connsiteX3" fmla="*/ 492 w 10000"/>
                      <a:gd name="connsiteY3" fmla="*/ 6742 h 10000"/>
                      <a:gd name="connsiteX4" fmla="*/ 9344 w 10000"/>
                      <a:gd name="connsiteY4" fmla="*/ 10000 h 10000"/>
                      <a:gd name="connsiteX5" fmla="*/ 9344 w 10000"/>
                      <a:gd name="connsiteY5" fmla="*/ 6742 h 10000"/>
                      <a:gd name="connsiteX6" fmla="*/ 8461 w 10000"/>
                      <a:gd name="connsiteY6" fmla="*/ 5737 h 10000"/>
                      <a:gd name="connsiteX7" fmla="*/ 5478 w 10000"/>
                      <a:gd name="connsiteY7" fmla="*/ 8886 h 10000"/>
                      <a:gd name="connsiteX8" fmla="*/ 5478 w 10000"/>
                      <a:gd name="connsiteY8" fmla="*/ 8886 h 10000"/>
                      <a:gd name="connsiteX9" fmla="*/ 4358 w 10000"/>
                      <a:gd name="connsiteY9" fmla="*/ 8886 h 10000"/>
                      <a:gd name="connsiteX10" fmla="*/ 4143 w 10000"/>
                      <a:gd name="connsiteY10" fmla="*/ 8637 h 10000"/>
                      <a:gd name="connsiteX11" fmla="*/ 5478 w 10000"/>
                      <a:gd name="connsiteY11" fmla="*/ 8357 h 10000"/>
                      <a:gd name="connsiteX12" fmla="*/ 5718 w 10000"/>
                      <a:gd name="connsiteY12" fmla="*/ 8637 h 10000"/>
                      <a:gd name="connsiteX13" fmla="*/ 5478 w 10000"/>
                      <a:gd name="connsiteY13" fmla="*/ 8886 h 10000"/>
                      <a:gd name="connsiteX14" fmla="*/ 7651 w 10000"/>
                      <a:gd name="connsiteY14" fmla="*/ 8886 h 10000"/>
                      <a:gd name="connsiteX15" fmla="*/ 7651 w 10000"/>
                      <a:gd name="connsiteY15" fmla="*/ 8886 h 10000"/>
                      <a:gd name="connsiteX16" fmla="*/ 6505 w 10000"/>
                      <a:gd name="connsiteY16" fmla="*/ 8886 h 10000"/>
                      <a:gd name="connsiteX17" fmla="*/ 6290 w 10000"/>
                      <a:gd name="connsiteY17" fmla="*/ 8637 h 10000"/>
                      <a:gd name="connsiteX18" fmla="*/ 6505 w 10000"/>
                      <a:gd name="connsiteY18" fmla="*/ 8357 h 10000"/>
                      <a:gd name="connsiteX19" fmla="*/ 7651 w 10000"/>
                      <a:gd name="connsiteY19" fmla="*/ 8357 h 10000"/>
                      <a:gd name="connsiteX20" fmla="*/ 7865 w 10000"/>
                      <a:gd name="connsiteY20" fmla="*/ 8637 h 10000"/>
                      <a:gd name="connsiteX21" fmla="*/ 7651 w 10000"/>
                      <a:gd name="connsiteY21" fmla="*/ 8886 h 10000"/>
                      <a:gd name="connsiteX22" fmla="*/ 8461 w 10000"/>
                      <a:gd name="connsiteY22" fmla="*/ 0 h 10000"/>
                      <a:gd name="connsiteX23" fmla="*/ 8461 w 10000"/>
                      <a:gd name="connsiteY23" fmla="*/ 0 h 10000"/>
                      <a:gd name="connsiteX24" fmla="*/ 1375 w 10000"/>
                      <a:gd name="connsiteY24" fmla="*/ 0 h 10000"/>
                      <a:gd name="connsiteX25" fmla="*/ 492 w 10000"/>
                      <a:gd name="connsiteY25" fmla="*/ 1029 h 10000"/>
                      <a:gd name="connsiteX26" fmla="*/ 492 w 10000"/>
                      <a:gd name="connsiteY26" fmla="*/ 4263 h 10000"/>
                      <a:gd name="connsiteX27" fmla="*/ 1375 w 10000"/>
                      <a:gd name="connsiteY27" fmla="*/ 5295 h 10000"/>
                      <a:gd name="connsiteX28" fmla="*/ 8461 w 10000"/>
                      <a:gd name="connsiteY28" fmla="*/ 5295 h 10000"/>
                      <a:gd name="connsiteX29" fmla="*/ 9344 w 10000"/>
                      <a:gd name="connsiteY29" fmla="*/ 4263 h 10000"/>
                      <a:gd name="connsiteX30" fmla="*/ 9344 w 10000"/>
                      <a:gd name="connsiteY30" fmla="*/ 1029 h 10000"/>
                      <a:gd name="connsiteX31" fmla="*/ 8461 w 10000"/>
                      <a:gd name="connsiteY31" fmla="*/ 0 h 10000"/>
                      <a:gd name="connsiteX32" fmla="*/ 7651 w 10000"/>
                      <a:gd name="connsiteY32" fmla="*/ 3985 h 10000"/>
                      <a:gd name="connsiteX33" fmla="*/ 7651 w 10000"/>
                      <a:gd name="connsiteY33" fmla="*/ 3985 h 10000"/>
                      <a:gd name="connsiteX34" fmla="*/ 6505 w 10000"/>
                      <a:gd name="connsiteY34" fmla="*/ 3985 h 10000"/>
                      <a:gd name="connsiteX35" fmla="*/ 6290 w 10000"/>
                      <a:gd name="connsiteY35" fmla="*/ 3677 h 10000"/>
                      <a:gd name="connsiteX36" fmla="*/ 6505 w 10000"/>
                      <a:gd name="connsiteY36" fmla="*/ 3426 h 10000"/>
                      <a:gd name="connsiteX37" fmla="*/ 7651 w 10000"/>
                      <a:gd name="connsiteY37" fmla="*/ 3426 h 10000"/>
                      <a:gd name="connsiteX38" fmla="*/ 7865 w 10000"/>
                      <a:gd name="connsiteY38" fmla="*/ 3677 h 10000"/>
                      <a:gd name="connsiteX39" fmla="*/ 7651 w 10000"/>
                      <a:gd name="connsiteY39" fmla="*/ 3985 h 10000"/>
                      <a:gd name="connsiteX0" fmla="*/ 8461 w 10000"/>
                      <a:gd name="connsiteY0" fmla="*/ 5737 h 10000"/>
                      <a:gd name="connsiteX1" fmla="*/ 8461 w 10000"/>
                      <a:gd name="connsiteY1" fmla="*/ 5737 h 10000"/>
                      <a:gd name="connsiteX2" fmla="*/ 1375 w 10000"/>
                      <a:gd name="connsiteY2" fmla="*/ 5737 h 10000"/>
                      <a:gd name="connsiteX3" fmla="*/ 492 w 10000"/>
                      <a:gd name="connsiteY3" fmla="*/ 6742 h 10000"/>
                      <a:gd name="connsiteX4" fmla="*/ 9344 w 10000"/>
                      <a:gd name="connsiteY4" fmla="*/ 10000 h 10000"/>
                      <a:gd name="connsiteX5" fmla="*/ 9344 w 10000"/>
                      <a:gd name="connsiteY5" fmla="*/ 6742 h 10000"/>
                      <a:gd name="connsiteX6" fmla="*/ 8461 w 10000"/>
                      <a:gd name="connsiteY6" fmla="*/ 5737 h 10000"/>
                      <a:gd name="connsiteX7" fmla="*/ 5478 w 10000"/>
                      <a:gd name="connsiteY7" fmla="*/ 8886 h 10000"/>
                      <a:gd name="connsiteX8" fmla="*/ 5478 w 10000"/>
                      <a:gd name="connsiteY8" fmla="*/ 8886 h 10000"/>
                      <a:gd name="connsiteX9" fmla="*/ 4358 w 10000"/>
                      <a:gd name="connsiteY9" fmla="*/ 8886 h 10000"/>
                      <a:gd name="connsiteX10" fmla="*/ 5478 w 10000"/>
                      <a:gd name="connsiteY10" fmla="*/ 8357 h 10000"/>
                      <a:gd name="connsiteX11" fmla="*/ 5718 w 10000"/>
                      <a:gd name="connsiteY11" fmla="*/ 8637 h 10000"/>
                      <a:gd name="connsiteX12" fmla="*/ 5478 w 10000"/>
                      <a:gd name="connsiteY12" fmla="*/ 8886 h 10000"/>
                      <a:gd name="connsiteX13" fmla="*/ 7651 w 10000"/>
                      <a:gd name="connsiteY13" fmla="*/ 8886 h 10000"/>
                      <a:gd name="connsiteX14" fmla="*/ 7651 w 10000"/>
                      <a:gd name="connsiteY14" fmla="*/ 8886 h 10000"/>
                      <a:gd name="connsiteX15" fmla="*/ 6505 w 10000"/>
                      <a:gd name="connsiteY15" fmla="*/ 8886 h 10000"/>
                      <a:gd name="connsiteX16" fmla="*/ 6290 w 10000"/>
                      <a:gd name="connsiteY16" fmla="*/ 8637 h 10000"/>
                      <a:gd name="connsiteX17" fmla="*/ 6505 w 10000"/>
                      <a:gd name="connsiteY17" fmla="*/ 8357 h 10000"/>
                      <a:gd name="connsiteX18" fmla="*/ 7651 w 10000"/>
                      <a:gd name="connsiteY18" fmla="*/ 8357 h 10000"/>
                      <a:gd name="connsiteX19" fmla="*/ 7865 w 10000"/>
                      <a:gd name="connsiteY19" fmla="*/ 8637 h 10000"/>
                      <a:gd name="connsiteX20" fmla="*/ 7651 w 10000"/>
                      <a:gd name="connsiteY20" fmla="*/ 8886 h 10000"/>
                      <a:gd name="connsiteX21" fmla="*/ 8461 w 10000"/>
                      <a:gd name="connsiteY21" fmla="*/ 0 h 10000"/>
                      <a:gd name="connsiteX22" fmla="*/ 8461 w 10000"/>
                      <a:gd name="connsiteY22" fmla="*/ 0 h 10000"/>
                      <a:gd name="connsiteX23" fmla="*/ 1375 w 10000"/>
                      <a:gd name="connsiteY23" fmla="*/ 0 h 10000"/>
                      <a:gd name="connsiteX24" fmla="*/ 492 w 10000"/>
                      <a:gd name="connsiteY24" fmla="*/ 1029 h 10000"/>
                      <a:gd name="connsiteX25" fmla="*/ 492 w 10000"/>
                      <a:gd name="connsiteY25" fmla="*/ 4263 h 10000"/>
                      <a:gd name="connsiteX26" fmla="*/ 1375 w 10000"/>
                      <a:gd name="connsiteY26" fmla="*/ 5295 h 10000"/>
                      <a:gd name="connsiteX27" fmla="*/ 8461 w 10000"/>
                      <a:gd name="connsiteY27" fmla="*/ 5295 h 10000"/>
                      <a:gd name="connsiteX28" fmla="*/ 9344 w 10000"/>
                      <a:gd name="connsiteY28" fmla="*/ 4263 h 10000"/>
                      <a:gd name="connsiteX29" fmla="*/ 9344 w 10000"/>
                      <a:gd name="connsiteY29" fmla="*/ 1029 h 10000"/>
                      <a:gd name="connsiteX30" fmla="*/ 8461 w 10000"/>
                      <a:gd name="connsiteY30" fmla="*/ 0 h 10000"/>
                      <a:gd name="connsiteX31" fmla="*/ 7651 w 10000"/>
                      <a:gd name="connsiteY31" fmla="*/ 3985 h 10000"/>
                      <a:gd name="connsiteX32" fmla="*/ 7651 w 10000"/>
                      <a:gd name="connsiteY32" fmla="*/ 3985 h 10000"/>
                      <a:gd name="connsiteX33" fmla="*/ 6505 w 10000"/>
                      <a:gd name="connsiteY33" fmla="*/ 3985 h 10000"/>
                      <a:gd name="connsiteX34" fmla="*/ 6290 w 10000"/>
                      <a:gd name="connsiteY34" fmla="*/ 3677 h 10000"/>
                      <a:gd name="connsiteX35" fmla="*/ 6505 w 10000"/>
                      <a:gd name="connsiteY35" fmla="*/ 3426 h 10000"/>
                      <a:gd name="connsiteX36" fmla="*/ 7651 w 10000"/>
                      <a:gd name="connsiteY36" fmla="*/ 3426 h 10000"/>
                      <a:gd name="connsiteX37" fmla="*/ 7865 w 10000"/>
                      <a:gd name="connsiteY37" fmla="*/ 3677 h 10000"/>
                      <a:gd name="connsiteX38" fmla="*/ 7651 w 10000"/>
                      <a:gd name="connsiteY38" fmla="*/ 3985 h 10000"/>
                      <a:gd name="connsiteX0" fmla="*/ 8461 w 10000"/>
                      <a:gd name="connsiteY0" fmla="*/ 5737 h 10000"/>
                      <a:gd name="connsiteX1" fmla="*/ 8461 w 10000"/>
                      <a:gd name="connsiteY1" fmla="*/ 5737 h 10000"/>
                      <a:gd name="connsiteX2" fmla="*/ 1375 w 10000"/>
                      <a:gd name="connsiteY2" fmla="*/ 5737 h 10000"/>
                      <a:gd name="connsiteX3" fmla="*/ 492 w 10000"/>
                      <a:gd name="connsiteY3" fmla="*/ 6742 h 10000"/>
                      <a:gd name="connsiteX4" fmla="*/ 9344 w 10000"/>
                      <a:gd name="connsiteY4" fmla="*/ 10000 h 10000"/>
                      <a:gd name="connsiteX5" fmla="*/ 9344 w 10000"/>
                      <a:gd name="connsiteY5" fmla="*/ 6742 h 10000"/>
                      <a:gd name="connsiteX6" fmla="*/ 8461 w 10000"/>
                      <a:gd name="connsiteY6" fmla="*/ 5737 h 10000"/>
                      <a:gd name="connsiteX7" fmla="*/ 5478 w 10000"/>
                      <a:gd name="connsiteY7" fmla="*/ 8886 h 10000"/>
                      <a:gd name="connsiteX8" fmla="*/ 5478 w 10000"/>
                      <a:gd name="connsiteY8" fmla="*/ 8886 h 10000"/>
                      <a:gd name="connsiteX9" fmla="*/ 5478 w 10000"/>
                      <a:gd name="connsiteY9" fmla="*/ 8357 h 10000"/>
                      <a:gd name="connsiteX10" fmla="*/ 5718 w 10000"/>
                      <a:gd name="connsiteY10" fmla="*/ 8637 h 10000"/>
                      <a:gd name="connsiteX11" fmla="*/ 5478 w 10000"/>
                      <a:gd name="connsiteY11" fmla="*/ 8886 h 10000"/>
                      <a:gd name="connsiteX12" fmla="*/ 7651 w 10000"/>
                      <a:gd name="connsiteY12" fmla="*/ 8886 h 10000"/>
                      <a:gd name="connsiteX13" fmla="*/ 7651 w 10000"/>
                      <a:gd name="connsiteY13" fmla="*/ 8886 h 10000"/>
                      <a:gd name="connsiteX14" fmla="*/ 6505 w 10000"/>
                      <a:gd name="connsiteY14" fmla="*/ 8886 h 10000"/>
                      <a:gd name="connsiteX15" fmla="*/ 6290 w 10000"/>
                      <a:gd name="connsiteY15" fmla="*/ 8637 h 10000"/>
                      <a:gd name="connsiteX16" fmla="*/ 6505 w 10000"/>
                      <a:gd name="connsiteY16" fmla="*/ 8357 h 10000"/>
                      <a:gd name="connsiteX17" fmla="*/ 7651 w 10000"/>
                      <a:gd name="connsiteY17" fmla="*/ 8357 h 10000"/>
                      <a:gd name="connsiteX18" fmla="*/ 7865 w 10000"/>
                      <a:gd name="connsiteY18" fmla="*/ 8637 h 10000"/>
                      <a:gd name="connsiteX19" fmla="*/ 7651 w 10000"/>
                      <a:gd name="connsiteY19" fmla="*/ 8886 h 10000"/>
                      <a:gd name="connsiteX20" fmla="*/ 8461 w 10000"/>
                      <a:gd name="connsiteY20" fmla="*/ 0 h 10000"/>
                      <a:gd name="connsiteX21" fmla="*/ 8461 w 10000"/>
                      <a:gd name="connsiteY21" fmla="*/ 0 h 10000"/>
                      <a:gd name="connsiteX22" fmla="*/ 1375 w 10000"/>
                      <a:gd name="connsiteY22" fmla="*/ 0 h 10000"/>
                      <a:gd name="connsiteX23" fmla="*/ 492 w 10000"/>
                      <a:gd name="connsiteY23" fmla="*/ 1029 h 10000"/>
                      <a:gd name="connsiteX24" fmla="*/ 492 w 10000"/>
                      <a:gd name="connsiteY24" fmla="*/ 4263 h 10000"/>
                      <a:gd name="connsiteX25" fmla="*/ 1375 w 10000"/>
                      <a:gd name="connsiteY25" fmla="*/ 5295 h 10000"/>
                      <a:gd name="connsiteX26" fmla="*/ 8461 w 10000"/>
                      <a:gd name="connsiteY26" fmla="*/ 5295 h 10000"/>
                      <a:gd name="connsiteX27" fmla="*/ 9344 w 10000"/>
                      <a:gd name="connsiteY27" fmla="*/ 4263 h 10000"/>
                      <a:gd name="connsiteX28" fmla="*/ 9344 w 10000"/>
                      <a:gd name="connsiteY28" fmla="*/ 1029 h 10000"/>
                      <a:gd name="connsiteX29" fmla="*/ 8461 w 10000"/>
                      <a:gd name="connsiteY29" fmla="*/ 0 h 10000"/>
                      <a:gd name="connsiteX30" fmla="*/ 7651 w 10000"/>
                      <a:gd name="connsiteY30" fmla="*/ 3985 h 10000"/>
                      <a:gd name="connsiteX31" fmla="*/ 7651 w 10000"/>
                      <a:gd name="connsiteY31" fmla="*/ 3985 h 10000"/>
                      <a:gd name="connsiteX32" fmla="*/ 6505 w 10000"/>
                      <a:gd name="connsiteY32" fmla="*/ 3985 h 10000"/>
                      <a:gd name="connsiteX33" fmla="*/ 6290 w 10000"/>
                      <a:gd name="connsiteY33" fmla="*/ 3677 h 10000"/>
                      <a:gd name="connsiteX34" fmla="*/ 6505 w 10000"/>
                      <a:gd name="connsiteY34" fmla="*/ 3426 h 10000"/>
                      <a:gd name="connsiteX35" fmla="*/ 7651 w 10000"/>
                      <a:gd name="connsiteY35" fmla="*/ 3426 h 10000"/>
                      <a:gd name="connsiteX36" fmla="*/ 7865 w 10000"/>
                      <a:gd name="connsiteY36" fmla="*/ 3677 h 10000"/>
                      <a:gd name="connsiteX37" fmla="*/ 7651 w 10000"/>
                      <a:gd name="connsiteY37" fmla="*/ 3985 h 10000"/>
                      <a:gd name="connsiteX0" fmla="*/ 8461 w 10000"/>
                      <a:gd name="connsiteY0" fmla="*/ 5737 h 10000"/>
                      <a:gd name="connsiteX1" fmla="*/ 8461 w 10000"/>
                      <a:gd name="connsiteY1" fmla="*/ 5737 h 10000"/>
                      <a:gd name="connsiteX2" fmla="*/ 1375 w 10000"/>
                      <a:gd name="connsiteY2" fmla="*/ 5737 h 10000"/>
                      <a:gd name="connsiteX3" fmla="*/ 492 w 10000"/>
                      <a:gd name="connsiteY3" fmla="*/ 6742 h 10000"/>
                      <a:gd name="connsiteX4" fmla="*/ 9344 w 10000"/>
                      <a:gd name="connsiteY4" fmla="*/ 10000 h 10000"/>
                      <a:gd name="connsiteX5" fmla="*/ 9344 w 10000"/>
                      <a:gd name="connsiteY5" fmla="*/ 6742 h 10000"/>
                      <a:gd name="connsiteX6" fmla="*/ 8461 w 10000"/>
                      <a:gd name="connsiteY6" fmla="*/ 5737 h 10000"/>
                      <a:gd name="connsiteX7" fmla="*/ 5718 w 10000"/>
                      <a:gd name="connsiteY7" fmla="*/ 8637 h 10000"/>
                      <a:gd name="connsiteX8" fmla="*/ 5478 w 10000"/>
                      <a:gd name="connsiteY8" fmla="*/ 8886 h 10000"/>
                      <a:gd name="connsiteX9" fmla="*/ 5478 w 10000"/>
                      <a:gd name="connsiteY9" fmla="*/ 8357 h 10000"/>
                      <a:gd name="connsiteX10" fmla="*/ 5718 w 10000"/>
                      <a:gd name="connsiteY10" fmla="*/ 8637 h 10000"/>
                      <a:gd name="connsiteX11" fmla="*/ 7651 w 10000"/>
                      <a:gd name="connsiteY11" fmla="*/ 8886 h 10000"/>
                      <a:gd name="connsiteX12" fmla="*/ 7651 w 10000"/>
                      <a:gd name="connsiteY12" fmla="*/ 8886 h 10000"/>
                      <a:gd name="connsiteX13" fmla="*/ 6505 w 10000"/>
                      <a:gd name="connsiteY13" fmla="*/ 8886 h 10000"/>
                      <a:gd name="connsiteX14" fmla="*/ 6290 w 10000"/>
                      <a:gd name="connsiteY14" fmla="*/ 8637 h 10000"/>
                      <a:gd name="connsiteX15" fmla="*/ 6505 w 10000"/>
                      <a:gd name="connsiteY15" fmla="*/ 8357 h 10000"/>
                      <a:gd name="connsiteX16" fmla="*/ 7651 w 10000"/>
                      <a:gd name="connsiteY16" fmla="*/ 8357 h 10000"/>
                      <a:gd name="connsiteX17" fmla="*/ 7865 w 10000"/>
                      <a:gd name="connsiteY17" fmla="*/ 8637 h 10000"/>
                      <a:gd name="connsiteX18" fmla="*/ 7651 w 10000"/>
                      <a:gd name="connsiteY18" fmla="*/ 8886 h 10000"/>
                      <a:gd name="connsiteX19" fmla="*/ 8461 w 10000"/>
                      <a:gd name="connsiteY19" fmla="*/ 0 h 10000"/>
                      <a:gd name="connsiteX20" fmla="*/ 8461 w 10000"/>
                      <a:gd name="connsiteY20" fmla="*/ 0 h 10000"/>
                      <a:gd name="connsiteX21" fmla="*/ 1375 w 10000"/>
                      <a:gd name="connsiteY21" fmla="*/ 0 h 10000"/>
                      <a:gd name="connsiteX22" fmla="*/ 492 w 10000"/>
                      <a:gd name="connsiteY22" fmla="*/ 1029 h 10000"/>
                      <a:gd name="connsiteX23" fmla="*/ 492 w 10000"/>
                      <a:gd name="connsiteY23" fmla="*/ 4263 h 10000"/>
                      <a:gd name="connsiteX24" fmla="*/ 1375 w 10000"/>
                      <a:gd name="connsiteY24" fmla="*/ 5295 h 10000"/>
                      <a:gd name="connsiteX25" fmla="*/ 8461 w 10000"/>
                      <a:gd name="connsiteY25" fmla="*/ 5295 h 10000"/>
                      <a:gd name="connsiteX26" fmla="*/ 9344 w 10000"/>
                      <a:gd name="connsiteY26" fmla="*/ 4263 h 10000"/>
                      <a:gd name="connsiteX27" fmla="*/ 9344 w 10000"/>
                      <a:gd name="connsiteY27" fmla="*/ 1029 h 10000"/>
                      <a:gd name="connsiteX28" fmla="*/ 8461 w 10000"/>
                      <a:gd name="connsiteY28" fmla="*/ 0 h 10000"/>
                      <a:gd name="connsiteX29" fmla="*/ 7651 w 10000"/>
                      <a:gd name="connsiteY29" fmla="*/ 3985 h 10000"/>
                      <a:gd name="connsiteX30" fmla="*/ 7651 w 10000"/>
                      <a:gd name="connsiteY30" fmla="*/ 3985 h 10000"/>
                      <a:gd name="connsiteX31" fmla="*/ 6505 w 10000"/>
                      <a:gd name="connsiteY31" fmla="*/ 3985 h 10000"/>
                      <a:gd name="connsiteX32" fmla="*/ 6290 w 10000"/>
                      <a:gd name="connsiteY32" fmla="*/ 3677 h 10000"/>
                      <a:gd name="connsiteX33" fmla="*/ 6505 w 10000"/>
                      <a:gd name="connsiteY33" fmla="*/ 3426 h 10000"/>
                      <a:gd name="connsiteX34" fmla="*/ 7651 w 10000"/>
                      <a:gd name="connsiteY34" fmla="*/ 3426 h 10000"/>
                      <a:gd name="connsiteX35" fmla="*/ 7865 w 10000"/>
                      <a:gd name="connsiteY35" fmla="*/ 3677 h 10000"/>
                      <a:gd name="connsiteX36" fmla="*/ 7651 w 10000"/>
                      <a:gd name="connsiteY36" fmla="*/ 3985 h 10000"/>
                      <a:gd name="connsiteX0" fmla="*/ 7969 w 9442"/>
                      <a:gd name="connsiteY0" fmla="*/ 5737 h 10008"/>
                      <a:gd name="connsiteX1" fmla="*/ 7969 w 9442"/>
                      <a:gd name="connsiteY1" fmla="*/ 5737 h 10008"/>
                      <a:gd name="connsiteX2" fmla="*/ 883 w 9442"/>
                      <a:gd name="connsiteY2" fmla="*/ 5737 h 10008"/>
                      <a:gd name="connsiteX3" fmla="*/ 8852 w 9442"/>
                      <a:gd name="connsiteY3" fmla="*/ 10000 h 10008"/>
                      <a:gd name="connsiteX4" fmla="*/ 8852 w 9442"/>
                      <a:gd name="connsiteY4" fmla="*/ 6742 h 10008"/>
                      <a:gd name="connsiteX5" fmla="*/ 7969 w 9442"/>
                      <a:gd name="connsiteY5" fmla="*/ 5737 h 10008"/>
                      <a:gd name="connsiteX6" fmla="*/ 5226 w 9442"/>
                      <a:gd name="connsiteY6" fmla="*/ 8637 h 10008"/>
                      <a:gd name="connsiteX7" fmla="*/ 4986 w 9442"/>
                      <a:gd name="connsiteY7" fmla="*/ 8886 h 10008"/>
                      <a:gd name="connsiteX8" fmla="*/ 4986 w 9442"/>
                      <a:gd name="connsiteY8" fmla="*/ 8357 h 10008"/>
                      <a:gd name="connsiteX9" fmla="*/ 5226 w 9442"/>
                      <a:gd name="connsiteY9" fmla="*/ 8637 h 10008"/>
                      <a:gd name="connsiteX10" fmla="*/ 7159 w 9442"/>
                      <a:gd name="connsiteY10" fmla="*/ 8886 h 10008"/>
                      <a:gd name="connsiteX11" fmla="*/ 7159 w 9442"/>
                      <a:gd name="connsiteY11" fmla="*/ 8886 h 10008"/>
                      <a:gd name="connsiteX12" fmla="*/ 6013 w 9442"/>
                      <a:gd name="connsiteY12" fmla="*/ 8886 h 10008"/>
                      <a:gd name="connsiteX13" fmla="*/ 5798 w 9442"/>
                      <a:gd name="connsiteY13" fmla="*/ 8637 h 10008"/>
                      <a:gd name="connsiteX14" fmla="*/ 6013 w 9442"/>
                      <a:gd name="connsiteY14" fmla="*/ 8357 h 10008"/>
                      <a:gd name="connsiteX15" fmla="*/ 7159 w 9442"/>
                      <a:gd name="connsiteY15" fmla="*/ 8357 h 10008"/>
                      <a:gd name="connsiteX16" fmla="*/ 7373 w 9442"/>
                      <a:gd name="connsiteY16" fmla="*/ 8637 h 10008"/>
                      <a:gd name="connsiteX17" fmla="*/ 7159 w 9442"/>
                      <a:gd name="connsiteY17" fmla="*/ 8886 h 10008"/>
                      <a:gd name="connsiteX18" fmla="*/ 7969 w 9442"/>
                      <a:gd name="connsiteY18" fmla="*/ 0 h 10008"/>
                      <a:gd name="connsiteX19" fmla="*/ 7969 w 9442"/>
                      <a:gd name="connsiteY19" fmla="*/ 0 h 10008"/>
                      <a:gd name="connsiteX20" fmla="*/ 883 w 9442"/>
                      <a:gd name="connsiteY20" fmla="*/ 0 h 10008"/>
                      <a:gd name="connsiteX21" fmla="*/ 0 w 9442"/>
                      <a:gd name="connsiteY21" fmla="*/ 1029 h 10008"/>
                      <a:gd name="connsiteX22" fmla="*/ 0 w 9442"/>
                      <a:gd name="connsiteY22" fmla="*/ 4263 h 10008"/>
                      <a:gd name="connsiteX23" fmla="*/ 883 w 9442"/>
                      <a:gd name="connsiteY23" fmla="*/ 5295 h 10008"/>
                      <a:gd name="connsiteX24" fmla="*/ 7969 w 9442"/>
                      <a:gd name="connsiteY24" fmla="*/ 5295 h 10008"/>
                      <a:gd name="connsiteX25" fmla="*/ 8852 w 9442"/>
                      <a:gd name="connsiteY25" fmla="*/ 4263 h 10008"/>
                      <a:gd name="connsiteX26" fmla="*/ 8852 w 9442"/>
                      <a:gd name="connsiteY26" fmla="*/ 1029 h 10008"/>
                      <a:gd name="connsiteX27" fmla="*/ 7969 w 9442"/>
                      <a:gd name="connsiteY27" fmla="*/ 0 h 10008"/>
                      <a:gd name="connsiteX28" fmla="*/ 7159 w 9442"/>
                      <a:gd name="connsiteY28" fmla="*/ 3985 h 10008"/>
                      <a:gd name="connsiteX29" fmla="*/ 7159 w 9442"/>
                      <a:gd name="connsiteY29" fmla="*/ 3985 h 10008"/>
                      <a:gd name="connsiteX30" fmla="*/ 6013 w 9442"/>
                      <a:gd name="connsiteY30" fmla="*/ 3985 h 10008"/>
                      <a:gd name="connsiteX31" fmla="*/ 5798 w 9442"/>
                      <a:gd name="connsiteY31" fmla="*/ 3677 h 10008"/>
                      <a:gd name="connsiteX32" fmla="*/ 6013 w 9442"/>
                      <a:gd name="connsiteY32" fmla="*/ 3426 h 10008"/>
                      <a:gd name="connsiteX33" fmla="*/ 7159 w 9442"/>
                      <a:gd name="connsiteY33" fmla="*/ 3426 h 10008"/>
                      <a:gd name="connsiteX34" fmla="*/ 7373 w 9442"/>
                      <a:gd name="connsiteY34" fmla="*/ 3677 h 10008"/>
                      <a:gd name="connsiteX35" fmla="*/ 7159 w 9442"/>
                      <a:gd name="connsiteY35" fmla="*/ 3985 h 10008"/>
                      <a:gd name="connsiteX0" fmla="*/ 8440 w 10000"/>
                      <a:gd name="connsiteY0" fmla="*/ 5732 h 10000"/>
                      <a:gd name="connsiteX1" fmla="*/ 8440 w 10000"/>
                      <a:gd name="connsiteY1" fmla="*/ 5732 h 10000"/>
                      <a:gd name="connsiteX2" fmla="*/ 935 w 10000"/>
                      <a:gd name="connsiteY2" fmla="*/ 5732 h 10000"/>
                      <a:gd name="connsiteX3" fmla="*/ 9375 w 10000"/>
                      <a:gd name="connsiteY3" fmla="*/ 9992 h 10000"/>
                      <a:gd name="connsiteX4" fmla="*/ 9375 w 10000"/>
                      <a:gd name="connsiteY4" fmla="*/ 6737 h 10000"/>
                      <a:gd name="connsiteX5" fmla="*/ 8440 w 10000"/>
                      <a:gd name="connsiteY5" fmla="*/ 5732 h 10000"/>
                      <a:gd name="connsiteX6" fmla="*/ 5281 w 10000"/>
                      <a:gd name="connsiteY6" fmla="*/ 8350 h 10000"/>
                      <a:gd name="connsiteX7" fmla="*/ 5281 w 10000"/>
                      <a:gd name="connsiteY7" fmla="*/ 8879 h 10000"/>
                      <a:gd name="connsiteX8" fmla="*/ 5281 w 10000"/>
                      <a:gd name="connsiteY8" fmla="*/ 8350 h 10000"/>
                      <a:gd name="connsiteX9" fmla="*/ 7582 w 10000"/>
                      <a:gd name="connsiteY9" fmla="*/ 8879 h 10000"/>
                      <a:gd name="connsiteX10" fmla="*/ 7582 w 10000"/>
                      <a:gd name="connsiteY10" fmla="*/ 8879 h 10000"/>
                      <a:gd name="connsiteX11" fmla="*/ 6368 w 10000"/>
                      <a:gd name="connsiteY11" fmla="*/ 8879 h 10000"/>
                      <a:gd name="connsiteX12" fmla="*/ 6141 w 10000"/>
                      <a:gd name="connsiteY12" fmla="*/ 8630 h 10000"/>
                      <a:gd name="connsiteX13" fmla="*/ 6368 w 10000"/>
                      <a:gd name="connsiteY13" fmla="*/ 8350 h 10000"/>
                      <a:gd name="connsiteX14" fmla="*/ 7582 w 10000"/>
                      <a:gd name="connsiteY14" fmla="*/ 8350 h 10000"/>
                      <a:gd name="connsiteX15" fmla="*/ 7809 w 10000"/>
                      <a:gd name="connsiteY15" fmla="*/ 8630 h 10000"/>
                      <a:gd name="connsiteX16" fmla="*/ 7582 w 10000"/>
                      <a:gd name="connsiteY16" fmla="*/ 8879 h 10000"/>
                      <a:gd name="connsiteX17" fmla="*/ 8440 w 10000"/>
                      <a:gd name="connsiteY17" fmla="*/ 0 h 10000"/>
                      <a:gd name="connsiteX18" fmla="*/ 8440 w 10000"/>
                      <a:gd name="connsiteY18" fmla="*/ 0 h 10000"/>
                      <a:gd name="connsiteX19" fmla="*/ 935 w 10000"/>
                      <a:gd name="connsiteY19" fmla="*/ 0 h 10000"/>
                      <a:gd name="connsiteX20" fmla="*/ 0 w 10000"/>
                      <a:gd name="connsiteY20" fmla="*/ 1028 h 10000"/>
                      <a:gd name="connsiteX21" fmla="*/ 0 w 10000"/>
                      <a:gd name="connsiteY21" fmla="*/ 4260 h 10000"/>
                      <a:gd name="connsiteX22" fmla="*/ 935 w 10000"/>
                      <a:gd name="connsiteY22" fmla="*/ 5291 h 10000"/>
                      <a:gd name="connsiteX23" fmla="*/ 8440 w 10000"/>
                      <a:gd name="connsiteY23" fmla="*/ 5291 h 10000"/>
                      <a:gd name="connsiteX24" fmla="*/ 9375 w 10000"/>
                      <a:gd name="connsiteY24" fmla="*/ 4260 h 10000"/>
                      <a:gd name="connsiteX25" fmla="*/ 9375 w 10000"/>
                      <a:gd name="connsiteY25" fmla="*/ 1028 h 10000"/>
                      <a:gd name="connsiteX26" fmla="*/ 8440 w 10000"/>
                      <a:gd name="connsiteY26" fmla="*/ 0 h 10000"/>
                      <a:gd name="connsiteX27" fmla="*/ 7582 w 10000"/>
                      <a:gd name="connsiteY27" fmla="*/ 3982 h 10000"/>
                      <a:gd name="connsiteX28" fmla="*/ 7582 w 10000"/>
                      <a:gd name="connsiteY28" fmla="*/ 3982 h 10000"/>
                      <a:gd name="connsiteX29" fmla="*/ 6368 w 10000"/>
                      <a:gd name="connsiteY29" fmla="*/ 3982 h 10000"/>
                      <a:gd name="connsiteX30" fmla="*/ 6141 w 10000"/>
                      <a:gd name="connsiteY30" fmla="*/ 3674 h 10000"/>
                      <a:gd name="connsiteX31" fmla="*/ 6368 w 10000"/>
                      <a:gd name="connsiteY31" fmla="*/ 3423 h 10000"/>
                      <a:gd name="connsiteX32" fmla="*/ 7582 w 10000"/>
                      <a:gd name="connsiteY32" fmla="*/ 3423 h 10000"/>
                      <a:gd name="connsiteX33" fmla="*/ 7809 w 10000"/>
                      <a:gd name="connsiteY33" fmla="*/ 3674 h 10000"/>
                      <a:gd name="connsiteX34" fmla="*/ 7582 w 10000"/>
                      <a:gd name="connsiteY34" fmla="*/ 3982 h 10000"/>
                      <a:gd name="connsiteX0" fmla="*/ 8440 w 10000"/>
                      <a:gd name="connsiteY0" fmla="*/ 5732 h 10000"/>
                      <a:gd name="connsiteX1" fmla="*/ 8440 w 10000"/>
                      <a:gd name="connsiteY1" fmla="*/ 5732 h 10000"/>
                      <a:gd name="connsiteX2" fmla="*/ 935 w 10000"/>
                      <a:gd name="connsiteY2" fmla="*/ 5732 h 10000"/>
                      <a:gd name="connsiteX3" fmla="*/ 9375 w 10000"/>
                      <a:gd name="connsiteY3" fmla="*/ 9992 h 10000"/>
                      <a:gd name="connsiteX4" fmla="*/ 9375 w 10000"/>
                      <a:gd name="connsiteY4" fmla="*/ 6737 h 10000"/>
                      <a:gd name="connsiteX5" fmla="*/ 8440 w 10000"/>
                      <a:gd name="connsiteY5" fmla="*/ 5732 h 10000"/>
                      <a:gd name="connsiteX6" fmla="*/ 7582 w 10000"/>
                      <a:gd name="connsiteY6" fmla="*/ 8879 h 10000"/>
                      <a:gd name="connsiteX7" fmla="*/ 7582 w 10000"/>
                      <a:gd name="connsiteY7" fmla="*/ 8879 h 10000"/>
                      <a:gd name="connsiteX8" fmla="*/ 6368 w 10000"/>
                      <a:gd name="connsiteY8" fmla="*/ 8879 h 10000"/>
                      <a:gd name="connsiteX9" fmla="*/ 6141 w 10000"/>
                      <a:gd name="connsiteY9" fmla="*/ 8630 h 10000"/>
                      <a:gd name="connsiteX10" fmla="*/ 6368 w 10000"/>
                      <a:gd name="connsiteY10" fmla="*/ 8350 h 10000"/>
                      <a:gd name="connsiteX11" fmla="*/ 7582 w 10000"/>
                      <a:gd name="connsiteY11" fmla="*/ 8350 h 10000"/>
                      <a:gd name="connsiteX12" fmla="*/ 7809 w 10000"/>
                      <a:gd name="connsiteY12" fmla="*/ 8630 h 10000"/>
                      <a:gd name="connsiteX13" fmla="*/ 7582 w 10000"/>
                      <a:gd name="connsiteY13" fmla="*/ 8879 h 10000"/>
                      <a:gd name="connsiteX14" fmla="*/ 8440 w 10000"/>
                      <a:gd name="connsiteY14" fmla="*/ 0 h 10000"/>
                      <a:gd name="connsiteX15" fmla="*/ 8440 w 10000"/>
                      <a:gd name="connsiteY15" fmla="*/ 0 h 10000"/>
                      <a:gd name="connsiteX16" fmla="*/ 935 w 10000"/>
                      <a:gd name="connsiteY16" fmla="*/ 0 h 10000"/>
                      <a:gd name="connsiteX17" fmla="*/ 0 w 10000"/>
                      <a:gd name="connsiteY17" fmla="*/ 1028 h 10000"/>
                      <a:gd name="connsiteX18" fmla="*/ 0 w 10000"/>
                      <a:gd name="connsiteY18" fmla="*/ 4260 h 10000"/>
                      <a:gd name="connsiteX19" fmla="*/ 935 w 10000"/>
                      <a:gd name="connsiteY19" fmla="*/ 5291 h 10000"/>
                      <a:gd name="connsiteX20" fmla="*/ 8440 w 10000"/>
                      <a:gd name="connsiteY20" fmla="*/ 5291 h 10000"/>
                      <a:gd name="connsiteX21" fmla="*/ 9375 w 10000"/>
                      <a:gd name="connsiteY21" fmla="*/ 4260 h 10000"/>
                      <a:gd name="connsiteX22" fmla="*/ 9375 w 10000"/>
                      <a:gd name="connsiteY22" fmla="*/ 1028 h 10000"/>
                      <a:gd name="connsiteX23" fmla="*/ 8440 w 10000"/>
                      <a:gd name="connsiteY23" fmla="*/ 0 h 10000"/>
                      <a:gd name="connsiteX24" fmla="*/ 7582 w 10000"/>
                      <a:gd name="connsiteY24" fmla="*/ 3982 h 10000"/>
                      <a:gd name="connsiteX25" fmla="*/ 7582 w 10000"/>
                      <a:gd name="connsiteY25" fmla="*/ 3982 h 10000"/>
                      <a:gd name="connsiteX26" fmla="*/ 6368 w 10000"/>
                      <a:gd name="connsiteY26" fmla="*/ 3982 h 10000"/>
                      <a:gd name="connsiteX27" fmla="*/ 6141 w 10000"/>
                      <a:gd name="connsiteY27" fmla="*/ 3674 h 10000"/>
                      <a:gd name="connsiteX28" fmla="*/ 6368 w 10000"/>
                      <a:gd name="connsiteY28" fmla="*/ 3423 h 10000"/>
                      <a:gd name="connsiteX29" fmla="*/ 7582 w 10000"/>
                      <a:gd name="connsiteY29" fmla="*/ 3423 h 10000"/>
                      <a:gd name="connsiteX30" fmla="*/ 7809 w 10000"/>
                      <a:gd name="connsiteY30" fmla="*/ 3674 h 10000"/>
                      <a:gd name="connsiteX31" fmla="*/ 7582 w 10000"/>
                      <a:gd name="connsiteY31" fmla="*/ 3982 h 10000"/>
                      <a:gd name="connsiteX0" fmla="*/ 8440 w 10000"/>
                      <a:gd name="connsiteY0" fmla="*/ 5732 h 10000"/>
                      <a:gd name="connsiteX1" fmla="*/ 8440 w 10000"/>
                      <a:gd name="connsiteY1" fmla="*/ 5732 h 10000"/>
                      <a:gd name="connsiteX2" fmla="*/ 935 w 10000"/>
                      <a:gd name="connsiteY2" fmla="*/ 5732 h 10000"/>
                      <a:gd name="connsiteX3" fmla="*/ 9375 w 10000"/>
                      <a:gd name="connsiteY3" fmla="*/ 9992 h 10000"/>
                      <a:gd name="connsiteX4" fmla="*/ 9375 w 10000"/>
                      <a:gd name="connsiteY4" fmla="*/ 6737 h 10000"/>
                      <a:gd name="connsiteX5" fmla="*/ 8440 w 10000"/>
                      <a:gd name="connsiteY5" fmla="*/ 5732 h 10000"/>
                      <a:gd name="connsiteX6" fmla="*/ 7582 w 10000"/>
                      <a:gd name="connsiteY6" fmla="*/ 8879 h 10000"/>
                      <a:gd name="connsiteX7" fmla="*/ 7582 w 10000"/>
                      <a:gd name="connsiteY7" fmla="*/ 8879 h 10000"/>
                      <a:gd name="connsiteX8" fmla="*/ 6368 w 10000"/>
                      <a:gd name="connsiteY8" fmla="*/ 8879 h 10000"/>
                      <a:gd name="connsiteX9" fmla="*/ 6141 w 10000"/>
                      <a:gd name="connsiteY9" fmla="*/ 8630 h 10000"/>
                      <a:gd name="connsiteX10" fmla="*/ 7582 w 10000"/>
                      <a:gd name="connsiteY10" fmla="*/ 8350 h 10000"/>
                      <a:gd name="connsiteX11" fmla="*/ 7809 w 10000"/>
                      <a:gd name="connsiteY11" fmla="*/ 8630 h 10000"/>
                      <a:gd name="connsiteX12" fmla="*/ 7582 w 10000"/>
                      <a:gd name="connsiteY12" fmla="*/ 8879 h 10000"/>
                      <a:gd name="connsiteX13" fmla="*/ 8440 w 10000"/>
                      <a:gd name="connsiteY13" fmla="*/ 0 h 10000"/>
                      <a:gd name="connsiteX14" fmla="*/ 8440 w 10000"/>
                      <a:gd name="connsiteY14" fmla="*/ 0 h 10000"/>
                      <a:gd name="connsiteX15" fmla="*/ 935 w 10000"/>
                      <a:gd name="connsiteY15" fmla="*/ 0 h 10000"/>
                      <a:gd name="connsiteX16" fmla="*/ 0 w 10000"/>
                      <a:gd name="connsiteY16" fmla="*/ 1028 h 10000"/>
                      <a:gd name="connsiteX17" fmla="*/ 0 w 10000"/>
                      <a:gd name="connsiteY17" fmla="*/ 4260 h 10000"/>
                      <a:gd name="connsiteX18" fmla="*/ 935 w 10000"/>
                      <a:gd name="connsiteY18" fmla="*/ 5291 h 10000"/>
                      <a:gd name="connsiteX19" fmla="*/ 8440 w 10000"/>
                      <a:gd name="connsiteY19" fmla="*/ 5291 h 10000"/>
                      <a:gd name="connsiteX20" fmla="*/ 9375 w 10000"/>
                      <a:gd name="connsiteY20" fmla="*/ 4260 h 10000"/>
                      <a:gd name="connsiteX21" fmla="*/ 9375 w 10000"/>
                      <a:gd name="connsiteY21" fmla="*/ 1028 h 10000"/>
                      <a:gd name="connsiteX22" fmla="*/ 8440 w 10000"/>
                      <a:gd name="connsiteY22" fmla="*/ 0 h 10000"/>
                      <a:gd name="connsiteX23" fmla="*/ 7582 w 10000"/>
                      <a:gd name="connsiteY23" fmla="*/ 3982 h 10000"/>
                      <a:gd name="connsiteX24" fmla="*/ 7582 w 10000"/>
                      <a:gd name="connsiteY24" fmla="*/ 3982 h 10000"/>
                      <a:gd name="connsiteX25" fmla="*/ 6368 w 10000"/>
                      <a:gd name="connsiteY25" fmla="*/ 3982 h 10000"/>
                      <a:gd name="connsiteX26" fmla="*/ 6141 w 10000"/>
                      <a:gd name="connsiteY26" fmla="*/ 3674 h 10000"/>
                      <a:gd name="connsiteX27" fmla="*/ 6368 w 10000"/>
                      <a:gd name="connsiteY27" fmla="*/ 3423 h 10000"/>
                      <a:gd name="connsiteX28" fmla="*/ 7582 w 10000"/>
                      <a:gd name="connsiteY28" fmla="*/ 3423 h 10000"/>
                      <a:gd name="connsiteX29" fmla="*/ 7809 w 10000"/>
                      <a:gd name="connsiteY29" fmla="*/ 3674 h 10000"/>
                      <a:gd name="connsiteX30" fmla="*/ 7582 w 10000"/>
                      <a:gd name="connsiteY30" fmla="*/ 3982 h 10000"/>
                      <a:gd name="connsiteX0" fmla="*/ 8440 w 10000"/>
                      <a:gd name="connsiteY0" fmla="*/ 5732 h 10000"/>
                      <a:gd name="connsiteX1" fmla="*/ 8440 w 10000"/>
                      <a:gd name="connsiteY1" fmla="*/ 5732 h 10000"/>
                      <a:gd name="connsiteX2" fmla="*/ 935 w 10000"/>
                      <a:gd name="connsiteY2" fmla="*/ 5732 h 10000"/>
                      <a:gd name="connsiteX3" fmla="*/ 9375 w 10000"/>
                      <a:gd name="connsiteY3" fmla="*/ 9992 h 10000"/>
                      <a:gd name="connsiteX4" fmla="*/ 9375 w 10000"/>
                      <a:gd name="connsiteY4" fmla="*/ 6737 h 10000"/>
                      <a:gd name="connsiteX5" fmla="*/ 8440 w 10000"/>
                      <a:gd name="connsiteY5" fmla="*/ 5732 h 10000"/>
                      <a:gd name="connsiteX6" fmla="*/ 7582 w 10000"/>
                      <a:gd name="connsiteY6" fmla="*/ 8879 h 10000"/>
                      <a:gd name="connsiteX7" fmla="*/ 7582 w 10000"/>
                      <a:gd name="connsiteY7" fmla="*/ 8879 h 10000"/>
                      <a:gd name="connsiteX8" fmla="*/ 6368 w 10000"/>
                      <a:gd name="connsiteY8" fmla="*/ 8879 h 10000"/>
                      <a:gd name="connsiteX9" fmla="*/ 7582 w 10000"/>
                      <a:gd name="connsiteY9" fmla="*/ 8350 h 10000"/>
                      <a:gd name="connsiteX10" fmla="*/ 7809 w 10000"/>
                      <a:gd name="connsiteY10" fmla="*/ 8630 h 10000"/>
                      <a:gd name="connsiteX11" fmla="*/ 7582 w 10000"/>
                      <a:gd name="connsiteY11" fmla="*/ 8879 h 10000"/>
                      <a:gd name="connsiteX12" fmla="*/ 8440 w 10000"/>
                      <a:gd name="connsiteY12" fmla="*/ 0 h 10000"/>
                      <a:gd name="connsiteX13" fmla="*/ 8440 w 10000"/>
                      <a:gd name="connsiteY13" fmla="*/ 0 h 10000"/>
                      <a:gd name="connsiteX14" fmla="*/ 935 w 10000"/>
                      <a:gd name="connsiteY14" fmla="*/ 0 h 10000"/>
                      <a:gd name="connsiteX15" fmla="*/ 0 w 10000"/>
                      <a:gd name="connsiteY15" fmla="*/ 1028 h 10000"/>
                      <a:gd name="connsiteX16" fmla="*/ 0 w 10000"/>
                      <a:gd name="connsiteY16" fmla="*/ 4260 h 10000"/>
                      <a:gd name="connsiteX17" fmla="*/ 935 w 10000"/>
                      <a:gd name="connsiteY17" fmla="*/ 5291 h 10000"/>
                      <a:gd name="connsiteX18" fmla="*/ 8440 w 10000"/>
                      <a:gd name="connsiteY18" fmla="*/ 5291 h 10000"/>
                      <a:gd name="connsiteX19" fmla="*/ 9375 w 10000"/>
                      <a:gd name="connsiteY19" fmla="*/ 4260 h 10000"/>
                      <a:gd name="connsiteX20" fmla="*/ 9375 w 10000"/>
                      <a:gd name="connsiteY20" fmla="*/ 1028 h 10000"/>
                      <a:gd name="connsiteX21" fmla="*/ 8440 w 10000"/>
                      <a:gd name="connsiteY21" fmla="*/ 0 h 10000"/>
                      <a:gd name="connsiteX22" fmla="*/ 7582 w 10000"/>
                      <a:gd name="connsiteY22" fmla="*/ 3982 h 10000"/>
                      <a:gd name="connsiteX23" fmla="*/ 7582 w 10000"/>
                      <a:gd name="connsiteY23" fmla="*/ 3982 h 10000"/>
                      <a:gd name="connsiteX24" fmla="*/ 6368 w 10000"/>
                      <a:gd name="connsiteY24" fmla="*/ 3982 h 10000"/>
                      <a:gd name="connsiteX25" fmla="*/ 6141 w 10000"/>
                      <a:gd name="connsiteY25" fmla="*/ 3674 h 10000"/>
                      <a:gd name="connsiteX26" fmla="*/ 6368 w 10000"/>
                      <a:gd name="connsiteY26" fmla="*/ 3423 h 10000"/>
                      <a:gd name="connsiteX27" fmla="*/ 7582 w 10000"/>
                      <a:gd name="connsiteY27" fmla="*/ 3423 h 10000"/>
                      <a:gd name="connsiteX28" fmla="*/ 7809 w 10000"/>
                      <a:gd name="connsiteY28" fmla="*/ 3674 h 10000"/>
                      <a:gd name="connsiteX29" fmla="*/ 7582 w 10000"/>
                      <a:gd name="connsiteY29" fmla="*/ 3982 h 10000"/>
                      <a:gd name="connsiteX0" fmla="*/ 8440 w 10000"/>
                      <a:gd name="connsiteY0" fmla="*/ 5732 h 10000"/>
                      <a:gd name="connsiteX1" fmla="*/ 8440 w 10000"/>
                      <a:gd name="connsiteY1" fmla="*/ 5732 h 10000"/>
                      <a:gd name="connsiteX2" fmla="*/ 935 w 10000"/>
                      <a:gd name="connsiteY2" fmla="*/ 5732 h 10000"/>
                      <a:gd name="connsiteX3" fmla="*/ 9375 w 10000"/>
                      <a:gd name="connsiteY3" fmla="*/ 9992 h 10000"/>
                      <a:gd name="connsiteX4" fmla="*/ 9375 w 10000"/>
                      <a:gd name="connsiteY4" fmla="*/ 6737 h 10000"/>
                      <a:gd name="connsiteX5" fmla="*/ 8440 w 10000"/>
                      <a:gd name="connsiteY5" fmla="*/ 5732 h 10000"/>
                      <a:gd name="connsiteX6" fmla="*/ 7582 w 10000"/>
                      <a:gd name="connsiteY6" fmla="*/ 8879 h 10000"/>
                      <a:gd name="connsiteX7" fmla="*/ 7582 w 10000"/>
                      <a:gd name="connsiteY7" fmla="*/ 8879 h 10000"/>
                      <a:gd name="connsiteX8" fmla="*/ 7582 w 10000"/>
                      <a:gd name="connsiteY8" fmla="*/ 8350 h 10000"/>
                      <a:gd name="connsiteX9" fmla="*/ 7809 w 10000"/>
                      <a:gd name="connsiteY9" fmla="*/ 8630 h 10000"/>
                      <a:gd name="connsiteX10" fmla="*/ 7582 w 10000"/>
                      <a:gd name="connsiteY10" fmla="*/ 8879 h 10000"/>
                      <a:gd name="connsiteX11" fmla="*/ 8440 w 10000"/>
                      <a:gd name="connsiteY11" fmla="*/ 0 h 10000"/>
                      <a:gd name="connsiteX12" fmla="*/ 8440 w 10000"/>
                      <a:gd name="connsiteY12" fmla="*/ 0 h 10000"/>
                      <a:gd name="connsiteX13" fmla="*/ 935 w 10000"/>
                      <a:gd name="connsiteY13" fmla="*/ 0 h 10000"/>
                      <a:gd name="connsiteX14" fmla="*/ 0 w 10000"/>
                      <a:gd name="connsiteY14" fmla="*/ 1028 h 10000"/>
                      <a:gd name="connsiteX15" fmla="*/ 0 w 10000"/>
                      <a:gd name="connsiteY15" fmla="*/ 4260 h 10000"/>
                      <a:gd name="connsiteX16" fmla="*/ 935 w 10000"/>
                      <a:gd name="connsiteY16" fmla="*/ 5291 h 10000"/>
                      <a:gd name="connsiteX17" fmla="*/ 8440 w 10000"/>
                      <a:gd name="connsiteY17" fmla="*/ 5291 h 10000"/>
                      <a:gd name="connsiteX18" fmla="*/ 9375 w 10000"/>
                      <a:gd name="connsiteY18" fmla="*/ 4260 h 10000"/>
                      <a:gd name="connsiteX19" fmla="*/ 9375 w 10000"/>
                      <a:gd name="connsiteY19" fmla="*/ 1028 h 10000"/>
                      <a:gd name="connsiteX20" fmla="*/ 8440 w 10000"/>
                      <a:gd name="connsiteY20" fmla="*/ 0 h 10000"/>
                      <a:gd name="connsiteX21" fmla="*/ 7582 w 10000"/>
                      <a:gd name="connsiteY21" fmla="*/ 3982 h 10000"/>
                      <a:gd name="connsiteX22" fmla="*/ 7582 w 10000"/>
                      <a:gd name="connsiteY22" fmla="*/ 3982 h 10000"/>
                      <a:gd name="connsiteX23" fmla="*/ 6368 w 10000"/>
                      <a:gd name="connsiteY23" fmla="*/ 3982 h 10000"/>
                      <a:gd name="connsiteX24" fmla="*/ 6141 w 10000"/>
                      <a:gd name="connsiteY24" fmla="*/ 3674 h 10000"/>
                      <a:gd name="connsiteX25" fmla="*/ 6368 w 10000"/>
                      <a:gd name="connsiteY25" fmla="*/ 3423 h 10000"/>
                      <a:gd name="connsiteX26" fmla="*/ 7582 w 10000"/>
                      <a:gd name="connsiteY26" fmla="*/ 3423 h 10000"/>
                      <a:gd name="connsiteX27" fmla="*/ 7809 w 10000"/>
                      <a:gd name="connsiteY27" fmla="*/ 3674 h 10000"/>
                      <a:gd name="connsiteX28" fmla="*/ 7582 w 10000"/>
                      <a:gd name="connsiteY28" fmla="*/ 3982 h 10000"/>
                      <a:gd name="connsiteX0" fmla="*/ 8440 w 10000"/>
                      <a:gd name="connsiteY0" fmla="*/ 5732 h 10000"/>
                      <a:gd name="connsiteX1" fmla="*/ 8440 w 10000"/>
                      <a:gd name="connsiteY1" fmla="*/ 5732 h 10000"/>
                      <a:gd name="connsiteX2" fmla="*/ 935 w 10000"/>
                      <a:gd name="connsiteY2" fmla="*/ 5732 h 10000"/>
                      <a:gd name="connsiteX3" fmla="*/ 9375 w 10000"/>
                      <a:gd name="connsiteY3" fmla="*/ 9992 h 10000"/>
                      <a:gd name="connsiteX4" fmla="*/ 9375 w 10000"/>
                      <a:gd name="connsiteY4" fmla="*/ 6737 h 10000"/>
                      <a:gd name="connsiteX5" fmla="*/ 8440 w 10000"/>
                      <a:gd name="connsiteY5" fmla="*/ 5732 h 10000"/>
                      <a:gd name="connsiteX6" fmla="*/ 7809 w 10000"/>
                      <a:gd name="connsiteY6" fmla="*/ 8630 h 10000"/>
                      <a:gd name="connsiteX7" fmla="*/ 7582 w 10000"/>
                      <a:gd name="connsiteY7" fmla="*/ 8879 h 10000"/>
                      <a:gd name="connsiteX8" fmla="*/ 7582 w 10000"/>
                      <a:gd name="connsiteY8" fmla="*/ 8350 h 10000"/>
                      <a:gd name="connsiteX9" fmla="*/ 7809 w 10000"/>
                      <a:gd name="connsiteY9" fmla="*/ 8630 h 10000"/>
                      <a:gd name="connsiteX10" fmla="*/ 8440 w 10000"/>
                      <a:gd name="connsiteY10" fmla="*/ 0 h 10000"/>
                      <a:gd name="connsiteX11" fmla="*/ 8440 w 10000"/>
                      <a:gd name="connsiteY11" fmla="*/ 0 h 10000"/>
                      <a:gd name="connsiteX12" fmla="*/ 935 w 10000"/>
                      <a:gd name="connsiteY12" fmla="*/ 0 h 10000"/>
                      <a:gd name="connsiteX13" fmla="*/ 0 w 10000"/>
                      <a:gd name="connsiteY13" fmla="*/ 1028 h 10000"/>
                      <a:gd name="connsiteX14" fmla="*/ 0 w 10000"/>
                      <a:gd name="connsiteY14" fmla="*/ 4260 h 10000"/>
                      <a:gd name="connsiteX15" fmla="*/ 935 w 10000"/>
                      <a:gd name="connsiteY15" fmla="*/ 5291 h 10000"/>
                      <a:gd name="connsiteX16" fmla="*/ 8440 w 10000"/>
                      <a:gd name="connsiteY16" fmla="*/ 5291 h 10000"/>
                      <a:gd name="connsiteX17" fmla="*/ 9375 w 10000"/>
                      <a:gd name="connsiteY17" fmla="*/ 4260 h 10000"/>
                      <a:gd name="connsiteX18" fmla="*/ 9375 w 10000"/>
                      <a:gd name="connsiteY18" fmla="*/ 1028 h 10000"/>
                      <a:gd name="connsiteX19" fmla="*/ 8440 w 10000"/>
                      <a:gd name="connsiteY19" fmla="*/ 0 h 10000"/>
                      <a:gd name="connsiteX20" fmla="*/ 7582 w 10000"/>
                      <a:gd name="connsiteY20" fmla="*/ 3982 h 10000"/>
                      <a:gd name="connsiteX21" fmla="*/ 7582 w 10000"/>
                      <a:gd name="connsiteY21" fmla="*/ 3982 h 10000"/>
                      <a:gd name="connsiteX22" fmla="*/ 6368 w 10000"/>
                      <a:gd name="connsiteY22" fmla="*/ 3982 h 10000"/>
                      <a:gd name="connsiteX23" fmla="*/ 6141 w 10000"/>
                      <a:gd name="connsiteY23" fmla="*/ 3674 h 10000"/>
                      <a:gd name="connsiteX24" fmla="*/ 6368 w 10000"/>
                      <a:gd name="connsiteY24" fmla="*/ 3423 h 10000"/>
                      <a:gd name="connsiteX25" fmla="*/ 7582 w 10000"/>
                      <a:gd name="connsiteY25" fmla="*/ 3423 h 10000"/>
                      <a:gd name="connsiteX26" fmla="*/ 7809 w 10000"/>
                      <a:gd name="connsiteY26" fmla="*/ 3674 h 10000"/>
                      <a:gd name="connsiteX27" fmla="*/ 7582 w 10000"/>
                      <a:gd name="connsiteY27" fmla="*/ 3982 h 10000"/>
                      <a:gd name="connsiteX0" fmla="*/ 8440 w 10000"/>
                      <a:gd name="connsiteY0" fmla="*/ 5732 h 10000"/>
                      <a:gd name="connsiteX1" fmla="*/ 8440 w 10000"/>
                      <a:gd name="connsiteY1" fmla="*/ 5732 h 10000"/>
                      <a:gd name="connsiteX2" fmla="*/ 935 w 10000"/>
                      <a:gd name="connsiteY2" fmla="*/ 5732 h 10000"/>
                      <a:gd name="connsiteX3" fmla="*/ 9375 w 10000"/>
                      <a:gd name="connsiteY3" fmla="*/ 9992 h 10000"/>
                      <a:gd name="connsiteX4" fmla="*/ 9375 w 10000"/>
                      <a:gd name="connsiteY4" fmla="*/ 6737 h 10000"/>
                      <a:gd name="connsiteX5" fmla="*/ 8440 w 10000"/>
                      <a:gd name="connsiteY5" fmla="*/ 5732 h 10000"/>
                      <a:gd name="connsiteX6" fmla="*/ 7582 w 10000"/>
                      <a:gd name="connsiteY6" fmla="*/ 8350 h 10000"/>
                      <a:gd name="connsiteX7" fmla="*/ 7582 w 10000"/>
                      <a:gd name="connsiteY7" fmla="*/ 8879 h 10000"/>
                      <a:gd name="connsiteX8" fmla="*/ 7582 w 10000"/>
                      <a:gd name="connsiteY8" fmla="*/ 8350 h 10000"/>
                      <a:gd name="connsiteX9" fmla="*/ 8440 w 10000"/>
                      <a:gd name="connsiteY9" fmla="*/ 0 h 10000"/>
                      <a:gd name="connsiteX10" fmla="*/ 8440 w 10000"/>
                      <a:gd name="connsiteY10" fmla="*/ 0 h 10000"/>
                      <a:gd name="connsiteX11" fmla="*/ 935 w 10000"/>
                      <a:gd name="connsiteY11" fmla="*/ 0 h 10000"/>
                      <a:gd name="connsiteX12" fmla="*/ 0 w 10000"/>
                      <a:gd name="connsiteY12" fmla="*/ 1028 h 10000"/>
                      <a:gd name="connsiteX13" fmla="*/ 0 w 10000"/>
                      <a:gd name="connsiteY13" fmla="*/ 4260 h 10000"/>
                      <a:gd name="connsiteX14" fmla="*/ 935 w 10000"/>
                      <a:gd name="connsiteY14" fmla="*/ 5291 h 10000"/>
                      <a:gd name="connsiteX15" fmla="*/ 8440 w 10000"/>
                      <a:gd name="connsiteY15" fmla="*/ 5291 h 10000"/>
                      <a:gd name="connsiteX16" fmla="*/ 9375 w 10000"/>
                      <a:gd name="connsiteY16" fmla="*/ 4260 h 10000"/>
                      <a:gd name="connsiteX17" fmla="*/ 9375 w 10000"/>
                      <a:gd name="connsiteY17" fmla="*/ 1028 h 10000"/>
                      <a:gd name="connsiteX18" fmla="*/ 8440 w 10000"/>
                      <a:gd name="connsiteY18" fmla="*/ 0 h 10000"/>
                      <a:gd name="connsiteX19" fmla="*/ 7582 w 10000"/>
                      <a:gd name="connsiteY19" fmla="*/ 3982 h 10000"/>
                      <a:gd name="connsiteX20" fmla="*/ 7582 w 10000"/>
                      <a:gd name="connsiteY20" fmla="*/ 3982 h 10000"/>
                      <a:gd name="connsiteX21" fmla="*/ 6368 w 10000"/>
                      <a:gd name="connsiteY21" fmla="*/ 3982 h 10000"/>
                      <a:gd name="connsiteX22" fmla="*/ 6141 w 10000"/>
                      <a:gd name="connsiteY22" fmla="*/ 3674 h 10000"/>
                      <a:gd name="connsiteX23" fmla="*/ 6368 w 10000"/>
                      <a:gd name="connsiteY23" fmla="*/ 3423 h 10000"/>
                      <a:gd name="connsiteX24" fmla="*/ 7582 w 10000"/>
                      <a:gd name="connsiteY24" fmla="*/ 3423 h 10000"/>
                      <a:gd name="connsiteX25" fmla="*/ 7809 w 10000"/>
                      <a:gd name="connsiteY25" fmla="*/ 3674 h 10000"/>
                      <a:gd name="connsiteX26" fmla="*/ 7582 w 10000"/>
                      <a:gd name="connsiteY26" fmla="*/ 3982 h 10000"/>
                      <a:gd name="connsiteX0" fmla="*/ 8440 w 10000"/>
                      <a:gd name="connsiteY0" fmla="*/ 5732 h 10000"/>
                      <a:gd name="connsiteX1" fmla="*/ 8440 w 10000"/>
                      <a:gd name="connsiteY1" fmla="*/ 5732 h 10000"/>
                      <a:gd name="connsiteX2" fmla="*/ 935 w 10000"/>
                      <a:gd name="connsiteY2" fmla="*/ 5732 h 10000"/>
                      <a:gd name="connsiteX3" fmla="*/ 9375 w 10000"/>
                      <a:gd name="connsiteY3" fmla="*/ 9992 h 10000"/>
                      <a:gd name="connsiteX4" fmla="*/ 9375 w 10000"/>
                      <a:gd name="connsiteY4" fmla="*/ 6737 h 10000"/>
                      <a:gd name="connsiteX5" fmla="*/ 8440 w 10000"/>
                      <a:gd name="connsiteY5" fmla="*/ 5732 h 10000"/>
                      <a:gd name="connsiteX6" fmla="*/ 8440 w 10000"/>
                      <a:gd name="connsiteY6" fmla="*/ 0 h 10000"/>
                      <a:gd name="connsiteX7" fmla="*/ 8440 w 10000"/>
                      <a:gd name="connsiteY7" fmla="*/ 0 h 10000"/>
                      <a:gd name="connsiteX8" fmla="*/ 935 w 10000"/>
                      <a:gd name="connsiteY8" fmla="*/ 0 h 10000"/>
                      <a:gd name="connsiteX9" fmla="*/ 0 w 10000"/>
                      <a:gd name="connsiteY9" fmla="*/ 1028 h 10000"/>
                      <a:gd name="connsiteX10" fmla="*/ 0 w 10000"/>
                      <a:gd name="connsiteY10" fmla="*/ 4260 h 10000"/>
                      <a:gd name="connsiteX11" fmla="*/ 935 w 10000"/>
                      <a:gd name="connsiteY11" fmla="*/ 5291 h 10000"/>
                      <a:gd name="connsiteX12" fmla="*/ 8440 w 10000"/>
                      <a:gd name="connsiteY12" fmla="*/ 5291 h 10000"/>
                      <a:gd name="connsiteX13" fmla="*/ 9375 w 10000"/>
                      <a:gd name="connsiteY13" fmla="*/ 4260 h 10000"/>
                      <a:gd name="connsiteX14" fmla="*/ 9375 w 10000"/>
                      <a:gd name="connsiteY14" fmla="*/ 1028 h 10000"/>
                      <a:gd name="connsiteX15" fmla="*/ 8440 w 10000"/>
                      <a:gd name="connsiteY15" fmla="*/ 0 h 10000"/>
                      <a:gd name="connsiteX16" fmla="*/ 7582 w 10000"/>
                      <a:gd name="connsiteY16" fmla="*/ 3982 h 10000"/>
                      <a:gd name="connsiteX17" fmla="*/ 7582 w 10000"/>
                      <a:gd name="connsiteY17" fmla="*/ 3982 h 10000"/>
                      <a:gd name="connsiteX18" fmla="*/ 6368 w 10000"/>
                      <a:gd name="connsiteY18" fmla="*/ 3982 h 10000"/>
                      <a:gd name="connsiteX19" fmla="*/ 6141 w 10000"/>
                      <a:gd name="connsiteY19" fmla="*/ 3674 h 10000"/>
                      <a:gd name="connsiteX20" fmla="*/ 6368 w 10000"/>
                      <a:gd name="connsiteY20" fmla="*/ 3423 h 10000"/>
                      <a:gd name="connsiteX21" fmla="*/ 7582 w 10000"/>
                      <a:gd name="connsiteY21" fmla="*/ 3423 h 10000"/>
                      <a:gd name="connsiteX22" fmla="*/ 7809 w 10000"/>
                      <a:gd name="connsiteY22" fmla="*/ 3674 h 10000"/>
                      <a:gd name="connsiteX23" fmla="*/ 7582 w 10000"/>
                      <a:gd name="connsiteY23" fmla="*/ 3982 h 10000"/>
                      <a:gd name="connsiteX0" fmla="*/ 8440 w 9828"/>
                      <a:gd name="connsiteY0" fmla="*/ 5732 h 6737"/>
                      <a:gd name="connsiteX1" fmla="*/ 8440 w 9828"/>
                      <a:gd name="connsiteY1" fmla="*/ 5732 h 6737"/>
                      <a:gd name="connsiteX2" fmla="*/ 935 w 9828"/>
                      <a:gd name="connsiteY2" fmla="*/ 5732 h 6737"/>
                      <a:gd name="connsiteX3" fmla="*/ 9375 w 9828"/>
                      <a:gd name="connsiteY3" fmla="*/ 6737 h 6737"/>
                      <a:gd name="connsiteX4" fmla="*/ 8440 w 9828"/>
                      <a:gd name="connsiteY4" fmla="*/ 5732 h 6737"/>
                      <a:gd name="connsiteX5" fmla="*/ 8440 w 9828"/>
                      <a:gd name="connsiteY5" fmla="*/ 0 h 6737"/>
                      <a:gd name="connsiteX6" fmla="*/ 8440 w 9828"/>
                      <a:gd name="connsiteY6" fmla="*/ 0 h 6737"/>
                      <a:gd name="connsiteX7" fmla="*/ 935 w 9828"/>
                      <a:gd name="connsiteY7" fmla="*/ 0 h 6737"/>
                      <a:gd name="connsiteX8" fmla="*/ 0 w 9828"/>
                      <a:gd name="connsiteY8" fmla="*/ 1028 h 6737"/>
                      <a:gd name="connsiteX9" fmla="*/ 0 w 9828"/>
                      <a:gd name="connsiteY9" fmla="*/ 4260 h 6737"/>
                      <a:gd name="connsiteX10" fmla="*/ 935 w 9828"/>
                      <a:gd name="connsiteY10" fmla="*/ 5291 h 6737"/>
                      <a:gd name="connsiteX11" fmla="*/ 8440 w 9828"/>
                      <a:gd name="connsiteY11" fmla="*/ 5291 h 6737"/>
                      <a:gd name="connsiteX12" fmla="*/ 9375 w 9828"/>
                      <a:gd name="connsiteY12" fmla="*/ 4260 h 6737"/>
                      <a:gd name="connsiteX13" fmla="*/ 9375 w 9828"/>
                      <a:gd name="connsiteY13" fmla="*/ 1028 h 6737"/>
                      <a:gd name="connsiteX14" fmla="*/ 8440 w 9828"/>
                      <a:gd name="connsiteY14" fmla="*/ 0 h 6737"/>
                      <a:gd name="connsiteX15" fmla="*/ 7582 w 9828"/>
                      <a:gd name="connsiteY15" fmla="*/ 3982 h 6737"/>
                      <a:gd name="connsiteX16" fmla="*/ 7582 w 9828"/>
                      <a:gd name="connsiteY16" fmla="*/ 3982 h 6737"/>
                      <a:gd name="connsiteX17" fmla="*/ 6368 w 9828"/>
                      <a:gd name="connsiteY17" fmla="*/ 3982 h 6737"/>
                      <a:gd name="connsiteX18" fmla="*/ 6141 w 9828"/>
                      <a:gd name="connsiteY18" fmla="*/ 3674 h 6737"/>
                      <a:gd name="connsiteX19" fmla="*/ 6368 w 9828"/>
                      <a:gd name="connsiteY19" fmla="*/ 3423 h 6737"/>
                      <a:gd name="connsiteX20" fmla="*/ 7582 w 9828"/>
                      <a:gd name="connsiteY20" fmla="*/ 3423 h 6737"/>
                      <a:gd name="connsiteX21" fmla="*/ 7809 w 9828"/>
                      <a:gd name="connsiteY21" fmla="*/ 3674 h 6737"/>
                      <a:gd name="connsiteX22" fmla="*/ 7582 w 9828"/>
                      <a:gd name="connsiteY22" fmla="*/ 3982 h 6737"/>
                      <a:gd name="connsiteX0" fmla="*/ 8588 w 9539"/>
                      <a:gd name="connsiteY0" fmla="*/ 8508 h 8508"/>
                      <a:gd name="connsiteX1" fmla="*/ 8588 w 9539"/>
                      <a:gd name="connsiteY1" fmla="*/ 8508 h 8508"/>
                      <a:gd name="connsiteX2" fmla="*/ 951 w 9539"/>
                      <a:gd name="connsiteY2" fmla="*/ 8508 h 8508"/>
                      <a:gd name="connsiteX3" fmla="*/ 8588 w 9539"/>
                      <a:gd name="connsiteY3" fmla="*/ 8508 h 8508"/>
                      <a:gd name="connsiteX4" fmla="*/ 8588 w 9539"/>
                      <a:gd name="connsiteY4" fmla="*/ 0 h 8508"/>
                      <a:gd name="connsiteX5" fmla="*/ 8588 w 9539"/>
                      <a:gd name="connsiteY5" fmla="*/ 0 h 8508"/>
                      <a:gd name="connsiteX6" fmla="*/ 951 w 9539"/>
                      <a:gd name="connsiteY6" fmla="*/ 0 h 8508"/>
                      <a:gd name="connsiteX7" fmla="*/ 0 w 9539"/>
                      <a:gd name="connsiteY7" fmla="*/ 1526 h 8508"/>
                      <a:gd name="connsiteX8" fmla="*/ 0 w 9539"/>
                      <a:gd name="connsiteY8" fmla="*/ 6323 h 8508"/>
                      <a:gd name="connsiteX9" fmla="*/ 951 w 9539"/>
                      <a:gd name="connsiteY9" fmla="*/ 7854 h 8508"/>
                      <a:gd name="connsiteX10" fmla="*/ 8588 w 9539"/>
                      <a:gd name="connsiteY10" fmla="*/ 7854 h 8508"/>
                      <a:gd name="connsiteX11" fmla="*/ 9539 w 9539"/>
                      <a:gd name="connsiteY11" fmla="*/ 6323 h 8508"/>
                      <a:gd name="connsiteX12" fmla="*/ 9539 w 9539"/>
                      <a:gd name="connsiteY12" fmla="*/ 1526 h 8508"/>
                      <a:gd name="connsiteX13" fmla="*/ 8588 w 9539"/>
                      <a:gd name="connsiteY13" fmla="*/ 0 h 8508"/>
                      <a:gd name="connsiteX14" fmla="*/ 7715 w 9539"/>
                      <a:gd name="connsiteY14" fmla="*/ 5911 h 8508"/>
                      <a:gd name="connsiteX15" fmla="*/ 7715 w 9539"/>
                      <a:gd name="connsiteY15" fmla="*/ 5911 h 8508"/>
                      <a:gd name="connsiteX16" fmla="*/ 6479 w 9539"/>
                      <a:gd name="connsiteY16" fmla="*/ 5911 h 8508"/>
                      <a:gd name="connsiteX17" fmla="*/ 6248 w 9539"/>
                      <a:gd name="connsiteY17" fmla="*/ 5453 h 8508"/>
                      <a:gd name="connsiteX18" fmla="*/ 6479 w 9539"/>
                      <a:gd name="connsiteY18" fmla="*/ 5081 h 8508"/>
                      <a:gd name="connsiteX19" fmla="*/ 7715 w 9539"/>
                      <a:gd name="connsiteY19" fmla="*/ 5081 h 8508"/>
                      <a:gd name="connsiteX20" fmla="*/ 7946 w 9539"/>
                      <a:gd name="connsiteY20" fmla="*/ 5453 h 8508"/>
                      <a:gd name="connsiteX21" fmla="*/ 7715 w 9539"/>
                      <a:gd name="connsiteY21" fmla="*/ 5911 h 8508"/>
                      <a:gd name="connsiteX0" fmla="*/ 997 w 10000"/>
                      <a:gd name="connsiteY0" fmla="*/ 10000 h 10000"/>
                      <a:gd name="connsiteX1" fmla="*/ 9003 w 10000"/>
                      <a:gd name="connsiteY1" fmla="*/ 10000 h 10000"/>
                      <a:gd name="connsiteX2" fmla="*/ 997 w 10000"/>
                      <a:gd name="connsiteY2" fmla="*/ 10000 h 10000"/>
                      <a:gd name="connsiteX3" fmla="*/ 9003 w 10000"/>
                      <a:gd name="connsiteY3" fmla="*/ 0 h 10000"/>
                      <a:gd name="connsiteX4" fmla="*/ 9003 w 10000"/>
                      <a:gd name="connsiteY4" fmla="*/ 0 h 10000"/>
                      <a:gd name="connsiteX5" fmla="*/ 997 w 10000"/>
                      <a:gd name="connsiteY5" fmla="*/ 0 h 10000"/>
                      <a:gd name="connsiteX6" fmla="*/ 0 w 10000"/>
                      <a:gd name="connsiteY6" fmla="*/ 1794 h 10000"/>
                      <a:gd name="connsiteX7" fmla="*/ 0 w 10000"/>
                      <a:gd name="connsiteY7" fmla="*/ 7432 h 10000"/>
                      <a:gd name="connsiteX8" fmla="*/ 997 w 10000"/>
                      <a:gd name="connsiteY8" fmla="*/ 9231 h 10000"/>
                      <a:gd name="connsiteX9" fmla="*/ 9003 w 10000"/>
                      <a:gd name="connsiteY9" fmla="*/ 9231 h 10000"/>
                      <a:gd name="connsiteX10" fmla="*/ 10000 w 10000"/>
                      <a:gd name="connsiteY10" fmla="*/ 7432 h 10000"/>
                      <a:gd name="connsiteX11" fmla="*/ 10000 w 10000"/>
                      <a:gd name="connsiteY11" fmla="*/ 1794 h 10000"/>
                      <a:gd name="connsiteX12" fmla="*/ 9003 w 10000"/>
                      <a:gd name="connsiteY12" fmla="*/ 0 h 10000"/>
                      <a:gd name="connsiteX13" fmla="*/ 8088 w 10000"/>
                      <a:gd name="connsiteY13" fmla="*/ 6948 h 10000"/>
                      <a:gd name="connsiteX14" fmla="*/ 8088 w 10000"/>
                      <a:gd name="connsiteY14" fmla="*/ 6948 h 10000"/>
                      <a:gd name="connsiteX15" fmla="*/ 6792 w 10000"/>
                      <a:gd name="connsiteY15" fmla="*/ 6948 h 10000"/>
                      <a:gd name="connsiteX16" fmla="*/ 6550 w 10000"/>
                      <a:gd name="connsiteY16" fmla="*/ 6409 h 10000"/>
                      <a:gd name="connsiteX17" fmla="*/ 6792 w 10000"/>
                      <a:gd name="connsiteY17" fmla="*/ 5972 h 10000"/>
                      <a:gd name="connsiteX18" fmla="*/ 8088 w 10000"/>
                      <a:gd name="connsiteY18" fmla="*/ 5972 h 10000"/>
                      <a:gd name="connsiteX19" fmla="*/ 8330 w 10000"/>
                      <a:gd name="connsiteY19" fmla="*/ 6409 h 10000"/>
                      <a:gd name="connsiteX20" fmla="*/ 8088 w 10000"/>
                      <a:gd name="connsiteY20" fmla="*/ 6948 h 10000"/>
                      <a:gd name="connsiteX0" fmla="*/ 9003 w 10000"/>
                      <a:gd name="connsiteY0" fmla="*/ 0 h 9231"/>
                      <a:gd name="connsiteX1" fmla="*/ 9003 w 10000"/>
                      <a:gd name="connsiteY1" fmla="*/ 0 h 9231"/>
                      <a:gd name="connsiteX2" fmla="*/ 997 w 10000"/>
                      <a:gd name="connsiteY2" fmla="*/ 0 h 9231"/>
                      <a:gd name="connsiteX3" fmla="*/ 0 w 10000"/>
                      <a:gd name="connsiteY3" fmla="*/ 1794 h 9231"/>
                      <a:gd name="connsiteX4" fmla="*/ 0 w 10000"/>
                      <a:gd name="connsiteY4" fmla="*/ 7432 h 9231"/>
                      <a:gd name="connsiteX5" fmla="*/ 997 w 10000"/>
                      <a:gd name="connsiteY5" fmla="*/ 9231 h 9231"/>
                      <a:gd name="connsiteX6" fmla="*/ 9003 w 10000"/>
                      <a:gd name="connsiteY6" fmla="*/ 9231 h 9231"/>
                      <a:gd name="connsiteX7" fmla="*/ 10000 w 10000"/>
                      <a:gd name="connsiteY7" fmla="*/ 7432 h 9231"/>
                      <a:gd name="connsiteX8" fmla="*/ 10000 w 10000"/>
                      <a:gd name="connsiteY8" fmla="*/ 1794 h 9231"/>
                      <a:gd name="connsiteX9" fmla="*/ 9003 w 10000"/>
                      <a:gd name="connsiteY9" fmla="*/ 0 h 9231"/>
                      <a:gd name="connsiteX10" fmla="*/ 8088 w 10000"/>
                      <a:gd name="connsiteY10" fmla="*/ 6948 h 9231"/>
                      <a:gd name="connsiteX11" fmla="*/ 8088 w 10000"/>
                      <a:gd name="connsiteY11" fmla="*/ 6948 h 9231"/>
                      <a:gd name="connsiteX12" fmla="*/ 6792 w 10000"/>
                      <a:gd name="connsiteY12" fmla="*/ 6948 h 9231"/>
                      <a:gd name="connsiteX13" fmla="*/ 6550 w 10000"/>
                      <a:gd name="connsiteY13" fmla="*/ 6409 h 9231"/>
                      <a:gd name="connsiteX14" fmla="*/ 6792 w 10000"/>
                      <a:gd name="connsiteY14" fmla="*/ 5972 h 9231"/>
                      <a:gd name="connsiteX15" fmla="*/ 8088 w 10000"/>
                      <a:gd name="connsiteY15" fmla="*/ 5972 h 9231"/>
                      <a:gd name="connsiteX16" fmla="*/ 8330 w 10000"/>
                      <a:gd name="connsiteY16" fmla="*/ 6409 h 9231"/>
                      <a:gd name="connsiteX17" fmla="*/ 8088 w 10000"/>
                      <a:gd name="connsiteY17" fmla="*/ 6948 h 9231"/>
                      <a:gd name="connsiteX0" fmla="*/ 9003 w 10000"/>
                      <a:gd name="connsiteY0" fmla="*/ 0 h 10000"/>
                      <a:gd name="connsiteX1" fmla="*/ 9003 w 10000"/>
                      <a:gd name="connsiteY1" fmla="*/ 0 h 10000"/>
                      <a:gd name="connsiteX2" fmla="*/ 997 w 10000"/>
                      <a:gd name="connsiteY2" fmla="*/ 0 h 10000"/>
                      <a:gd name="connsiteX3" fmla="*/ 0 w 10000"/>
                      <a:gd name="connsiteY3" fmla="*/ 1943 h 10000"/>
                      <a:gd name="connsiteX4" fmla="*/ 0 w 10000"/>
                      <a:gd name="connsiteY4" fmla="*/ 8051 h 10000"/>
                      <a:gd name="connsiteX5" fmla="*/ 997 w 10000"/>
                      <a:gd name="connsiteY5" fmla="*/ 10000 h 10000"/>
                      <a:gd name="connsiteX6" fmla="*/ 9003 w 10000"/>
                      <a:gd name="connsiteY6" fmla="*/ 10000 h 10000"/>
                      <a:gd name="connsiteX7" fmla="*/ 10000 w 10000"/>
                      <a:gd name="connsiteY7" fmla="*/ 8051 h 10000"/>
                      <a:gd name="connsiteX8" fmla="*/ 10000 w 10000"/>
                      <a:gd name="connsiteY8" fmla="*/ 1943 h 10000"/>
                      <a:gd name="connsiteX9" fmla="*/ 9003 w 10000"/>
                      <a:gd name="connsiteY9" fmla="*/ 0 h 10000"/>
                      <a:gd name="connsiteX10" fmla="*/ 8088 w 10000"/>
                      <a:gd name="connsiteY10" fmla="*/ 7527 h 10000"/>
                      <a:gd name="connsiteX11" fmla="*/ 8088 w 10000"/>
                      <a:gd name="connsiteY11" fmla="*/ 7527 h 10000"/>
                      <a:gd name="connsiteX12" fmla="*/ 6792 w 10000"/>
                      <a:gd name="connsiteY12" fmla="*/ 7527 h 10000"/>
                      <a:gd name="connsiteX13" fmla="*/ 6550 w 10000"/>
                      <a:gd name="connsiteY13" fmla="*/ 6943 h 10000"/>
                      <a:gd name="connsiteX14" fmla="*/ 8088 w 10000"/>
                      <a:gd name="connsiteY14" fmla="*/ 6470 h 10000"/>
                      <a:gd name="connsiteX15" fmla="*/ 8330 w 10000"/>
                      <a:gd name="connsiteY15" fmla="*/ 6943 h 10000"/>
                      <a:gd name="connsiteX16" fmla="*/ 8088 w 10000"/>
                      <a:gd name="connsiteY16" fmla="*/ 7527 h 10000"/>
                      <a:gd name="connsiteX0" fmla="*/ 9003 w 10000"/>
                      <a:gd name="connsiteY0" fmla="*/ 0 h 10000"/>
                      <a:gd name="connsiteX1" fmla="*/ 9003 w 10000"/>
                      <a:gd name="connsiteY1" fmla="*/ 0 h 10000"/>
                      <a:gd name="connsiteX2" fmla="*/ 997 w 10000"/>
                      <a:gd name="connsiteY2" fmla="*/ 0 h 10000"/>
                      <a:gd name="connsiteX3" fmla="*/ 0 w 10000"/>
                      <a:gd name="connsiteY3" fmla="*/ 1943 h 10000"/>
                      <a:gd name="connsiteX4" fmla="*/ 0 w 10000"/>
                      <a:gd name="connsiteY4" fmla="*/ 8051 h 10000"/>
                      <a:gd name="connsiteX5" fmla="*/ 997 w 10000"/>
                      <a:gd name="connsiteY5" fmla="*/ 10000 h 10000"/>
                      <a:gd name="connsiteX6" fmla="*/ 9003 w 10000"/>
                      <a:gd name="connsiteY6" fmla="*/ 10000 h 10000"/>
                      <a:gd name="connsiteX7" fmla="*/ 10000 w 10000"/>
                      <a:gd name="connsiteY7" fmla="*/ 8051 h 10000"/>
                      <a:gd name="connsiteX8" fmla="*/ 10000 w 10000"/>
                      <a:gd name="connsiteY8" fmla="*/ 1943 h 10000"/>
                      <a:gd name="connsiteX9" fmla="*/ 9003 w 10000"/>
                      <a:gd name="connsiteY9" fmla="*/ 0 h 10000"/>
                      <a:gd name="connsiteX10" fmla="*/ 8088 w 10000"/>
                      <a:gd name="connsiteY10" fmla="*/ 7527 h 10000"/>
                      <a:gd name="connsiteX11" fmla="*/ 8088 w 10000"/>
                      <a:gd name="connsiteY11" fmla="*/ 7527 h 10000"/>
                      <a:gd name="connsiteX12" fmla="*/ 6792 w 10000"/>
                      <a:gd name="connsiteY12" fmla="*/ 7527 h 10000"/>
                      <a:gd name="connsiteX13" fmla="*/ 8088 w 10000"/>
                      <a:gd name="connsiteY13" fmla="*/ 6470 h 10000"/>
                      <a:gd name="connsiteX14" fmla="*/ 8330 w 10000"/>
                      <a:gd name="connsiteY14" fmla="*/ 6943 h 10000"/>
                      <a:gd name="connsiteX15" fmla="*/ 8088 w 10000"/>
                      <a:gd name="connsiteY15" fmla="*/ 7527 h 10000"/>
                      <a:gd name="connsiteX0" fmla="*/ 9003 w 10000"/>
                      <a:gd name="connsiteY0" fmla="*/ 0 h 10000"/>
                      <a:gd name="connsiteX1" fmla="*/ 9003 w 10000"/>
                      <a:gd name="connsiteY1" fmla="*/ 0 h 10000"/>
                      <a:gd name="connsiteX2" fmla="*/ 997 w 10000"/>
                      <a:gd name="connsiteY2" fmla="*/ 0 h 10000"/>
                      <a:gd name="connsiteX3" fmla="*/ 0 w 10000"/>
                      <a:gd name="connsiteY3" fmla="*/ 1943 h 10000"/>
                      <a:gd name="connsiteX4" fmla="*/ 0 w 10000"/>
                      <a:gd name="connsiteY4" fmla="*/ 8051 h 10000"/>
                      <a:gd name="connsiteX5" fmla="*/ 997 w 10000"/>
                      <a:gd name="connsiteY5" fmla="*/ 10000 h 10000"/>
                      <a:gd name="connsiteX6" fmla="*/ 9003 w 10000"/>
                      <a:gd name="connsiteY6" fmla="*/ 10000 h 10000"/>
                      <a:gd name="connsiteX7" fmla="*/ 10000 w 10000"/>
                      <a:gd name="connsiteY7" fmla="*/ 8051 h 10000"/>
                      <a:gd name="connsiteX8" fmla="*/ 10000 w 10000"/>
                      <a:gd name="connsiteY8" fmla="*/ 1943 h 10000"/>
                      <a:gd name="connsiteX9" fmla="*/ 9003 w 10000"/>
                      <a:gd name="connsiteY9" fmla="*/ 0 h 10000"/>
                      <a:gd name="connsiteX10" fmla="*/ 8088 w 10000"/>
                      <a:gd name="connsiteY10" fmla="*/ 7527 h 10000"/>
                      <a:gd name="connsiteX11" fmla="*/ 8088 w 10000"/>
                      <a:gd name="connsiteY11" fmla="*/ 7527 h 10000"/>
                      <a:gd name="connsiteX12" fmla="*/ 8088 w 10000"/>
                      <a:gd name="connsiteY12" fmla="*/ 6470 h 10000"/>
                      <a:gd name="connsiteX13" fmla="*/ 8330 w 10000"/>
                      <a:gd name="connsiteY13" fmla="*/ 6943 h 10000"/>
                      <a:gd name="connsiteX14" fmla="*/ 8088 w 10000"/>
                      <a:gd name="connsiteY14" fmla="*/ 7527 h 10000"/>
                      <a:gd name="connsiteX0" fmla="*/ 9003 w 10000"/>
                      <a:gd name="connsiteY0" fmla="*/ 0 h 10000"/>
                      <a:gd name="connsiteX1" fmla="*/ 9003 w 10000"/>
                      <a:gd name="connsiteY1" fmla="*/ 0 h 10000"/>
                      <a:gd name="connsiteX2" fmla="*/ 997 w 10000"/>
                      <a:gd name="connsiteY2" fmla="*/ 0 h 10000"/>
                      <a:gd name="connsiteX3" fmla="*/ 0 w 10000"/>
                      <a:gd name="connsiteY3" fmla="*/ 1943 h 10000"/>
                      <a:gd name="connsiteX4" fmla="*/ 0 w 10000"/>
                      <a:gd name="connsiteY4" fmla="*/ 8051 h 10000"/>
                      <a:gd name="connsiteX5" fmla="*/ 997 w 10000"/>
                      <a:gd name="connsiteY5" fmla="*/ 10000 h 10000"/>
                      <a:gd name="connsiteX6" fmla="*/ 9003 w 10000"/>
                      <a:gd name="connsiteY6" fmla="*/ 10000 h 10000"/>
                      <a:gd name="connsiteX7" fmla="*/ 10000 w 10000"/>
                      <a:gd name="connsiteY7" fmla="*/ 8051 h 10000"/>
                      <a:gd name="connsiteX8" fmla="*/ 10000 w 10000"/>
                      <a:gd name="connsiteY8" fmla="*/ 1943 h 10000"/>
                      <a:gd name="connsiteX9" fmla="*/ 9003 w 10000"/>
                      <a:gd name="connsiteY9" fmla="*/ 0 h 10000"/>
                      <a:gd name="connsiteX10" fmla="*/ 8330 w 10000"/>
                      <a:gd name="connsiteY10" fmla="*/ 6943 h 10000"/>
                      <a:gd name="connsiteX11" fmla="*/ 8088 w 10000"/>
                      <a:gd name="connsiteY11" fmla="*/ 7527 h 10000"/>
                      <a:gd name="connsiteX12" fmla="*/ 8088 w 10000"/>
                      <a:gd name="connsiteY12" fmla="*/ 6470 h 10000"/>
                      <a:gd name="connsiteX13" fmla="*/ 8330 w 10000"/>
                      <a:gd name="connsiteY13" fmla="*/ 6943 h 10000"/>
                      <a:gd name="connsiteX0" fmla="*/ 9003 w 10000"/>
                      <a:gd name="connsiteY0" fmla="*/ 0 h 10000"/>
                      <a:gd name="connsiteX1" fmla="*/ 9003 w 10000"/>
                      <a:gd name="connsiteY1" fmla="*/ 0 h 10000"/>
                      <a:gd name="connsiteX2" fmla="*/ 997 w 10000"/>
                      <a:gd name="connsiteY2" fmla="*/ 0 h 10000"/>
                      <a:gd name="connsiteX3" fmla="*/ 0 w 10000"/>
                      <a:gd name="connsiteY3" fmla="*/ 1943 h 10000"/>
                      <a:gd name="connsiteX4" fmla="*/ 0 w 10000"/>
                      <a:gd name="connsiteY4" fmla="*/ 8051 h 10000"/>
                      <a:gd name="connsiteX5" fmla="*/ 997 w 10000"/>
                      <a:gd name="connsiteY5" fmla="*/ 10000 h 10000"/>
                      <a:gd name="connsiteX6" fmla="*/ 9003 w 10000"/>
                      <a:gd name="connsiteY6" fmla="*/ 10000 h 10000"/>
                      <a:gd name="connsiteX7" fmla="*/ 10000 w 10000"/>
                      <a:gd name="connsiteY7" fmla="*/ 8051 h 10000"/>
                      <a:gd name="connsiteX8" fmla="*/ 10000 w 10000"/>
                      <a:gd name="connsiteY8" fmla="*/ 1943 h 10000"/>
                      <a:gd name="connsiteX9" fmla="*/ 9003 w 10000"/>
                      <a:gd name="connsiteY9" fmla="*/ 0 h 10000"/>
                      <a:gd name="connsiteX10" fmla="*/ 8088 w 10000"/>
                      <a:gd name="connsiteY10" fmla="*/ 6470 h 10000"/>
                      <a:gd name="connsiteX11" fmla="*/ 8088 w 10000"/>
                      <a:gd name="connsiteY11" fmla="*/ 7527 h 10000"/>
                      <a:gd name="connsiteX12" fmla="*/ 8088 w 10000"/>
                      <a:gd name="connsiteY12" fmla="*/ 6470 h 10000"/>
                      <a:gd name="connsiteX0" fmla="*/ 9003 w 10000"/>
                      <a:gd name="connsiteY0" fmla="*/ 0 h 10000"/>
                      <a:gd name="connsiteX1" fmla="*/ 9003 w 10000"/>
                      <a:gd name="connsiteY1" fmla="*/ 0 h 10000"/>
                      <a:gd name="connsiteX2" fmla="*/ 997 w 10000"/>
                      <a:gd name="connsiteY2" fmla="*/ 0 h 10000"/>
                      <a:gd name="connsiteX3" fmla="*/ 0 w 10000"/>
                      <a:gd name="connsiteY3" fmla="*/ 1943 h 10000"/>
                      <a:gd name="connsiteX4" fmla="*/ 0 w 10000"/>
                      <a:gd name="connsiteY4" fmla="*/ 8051 h 10000"/>
                      <a:gd name="connsiteX5" fmla="*/ 997 w 10000"/>
                      <a:gd name="connsiteY5" fmla="*/ 10000 h 10000"/>
                      <a:gd name="connsiteX6" fmla="*/ 9003 w 10000"/>
                      <a:gd name="connsiteY6" fmla="*/ 10000 h 10000"/>
                      <a:gd name="connsiteX7" fmla="*/ 10000 w 10000"/>
                      <a:gd name="connsiteY7" fmla="*/ 8051 h 10000"/>
                      <a:gd name="connsiteX8" fmla="*/ 10000 w 10000"/>
                      <a:gd name="connsiteY8" fmla="*/ 1943 h 10000"/>
                      <a:gd name="connsiteX9" fmla="*/ 9003 w 10000"/>
                      <a:gd name="connsiteY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9003" y="0"/>
                        </a:moveTo>
                        <a:lnTo>
                          <a:pt x="9003" y="0"/>
                        </a:lnTo>
                        <a:lnTo>
                          <a:pt x="997" y="0"/>
                        </a:lnTo>
                        <a:cubicBezTo>
                          <a:pt x="458" y="0"/>
                          <a:pt x="0" y="842"/>
                          <a:pt x="0" y="1943"/>
                        </a:cubicBezTo>
                        <a:lnTo>
                          <a:pt x="0" y="8051"/>
                        </a:lnTo>
                        <a:cubicBezTo>
                          <a:pt x="0" y="9157"/>
                          <a:pt x="458" y="10000"/>
                          <a:pt x="997" y="10000"/>
                        </a:cubicBezTo>
                        <a:lnTo>
                          <a:pt x="9003" y="10000"/>
                        </a:lnTo>
                        <a:cubicBezTo>
                          <a:pt x="9543" y="10000"/>
                          <a:pt x="10000" y="9157"/>
                          <a:pt x="10000" y="8051"/>
                        </a:cubicBezTo>
                        <a:lnTo>
                          <a:pt x="10000" y="1943"/>
                        </a:lnTo>
                        <a:cubicBezTo>
                          <a:pt x="10000" y="842"/>
                          <a:pt x="9543" y="0"/>
                          <a:pt x="9003" y="0"/>
                        </a:cubicBezTo>
                        <a:close/>
                      </a:path>
                    </a:pathLst>
                  </a:custGeom>
                  <a:solidFill>
                    <a:schemeClr val="bg1"/>
                  </a:solidFill>
                  <a:ln w="31750">
                    <a:solidFill>
                      <a:schemeClr val="accent1"/>
                    </a:solidFill>
                  </a:ln>
                  <a:effectLst/>
                </p:spPr>
                <p:txBody>
                  <a:bodyPr wrap="none" anchor="ctr"/>
                  <a:lstStyle/>
                  <a:p>
                    <a:endParaRPr lang="en-US"/>
                  </a:p>
                </p:txBody>
              </p:sp>
            </p:grpSp>
          </p:grpSp>
        </p:grpSp>
        <p:grpSp>
          <p:nvGrpSpPr>
            <p:cNvPr id="45" name="Group 44"/>
            <p:cNvGrpSpPr/>
            <p:nvPr/>
          </p:nvGrpSpPr>
          <p:grpSpPr>
            <a:xfrm>
              <a:off x="5464801" y="5194913"/>
              <a:ext cx="304182" cy="217007"/>
              <a:chOff x="3973837" y="4801043"/>
              <a:chExt cx="304182" cy="217007"/>
            </a:xfrm>
            <a:solidFill>
              <a:srgbClr val="0078EF"/>
            </a:solidFill>
          </p:grpSpPr>
          <p:sp>
            <p:nvSpPr>
              <p:cNvPr id="46" name="Freeform 94"/>
              <p:cNvSpPr>
                <a:spLocks noChangeArrowheads="1"/>
              </p:cNvSpPr>
              <p:nvPr/>
            </p:nvSpPr>
            <p:spPr bwMode="auto">
              <a:xfrm>
                <a:off x="3973837" y="4801043"/>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95"/>
              <p:cNvSpPr>
                <a:spLocks noChangeArrowheads="1"/>
              </p:cNvSpPr>
              <p:nvPr/>
            </p:nvSpPr>
            <p:spPr bwMode="auto">
              <a:xfrm>
                <a:off x="4220522" y="4847412"/>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96"/>
              <p:cNvSpPr>
                <a:spLocks noChangeArrowheads="1"/>
              </p:cNvSpPr>
              <p:nvPr/>
            </p:nvSpPr>
            <p:spPr bwMode="auto">
              <a:xfrm>
                <a:off x="4081415" y="4877087"/>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97"/>
              <p:cNvSpPr>
                <a:spLocks noChangeArrowheads="1"/>
              </p:cNvSpPr>
              <p:nvPr/>
            </p:nvSpPr>
            <p:spPr bwMode="auto">
              <a:xfrm>
                <a:off x="4061012" y="4854831"/>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30" name="TextBox 29"/>
          <p:cNvSpPr txBox="1"/>
          <p:nvPr/>
        </p:nvSpPr>
        <p:spPr>
          <a:xfrm>
            <a:off x="865905" y="6278456"/>
            <a:ext cx="1602811" cy="341632"/>
          </a:xfrm>
          <a:prstGeom prst="rect">
            <a:avLst/>
          </a:prstGeom>
        </p:spPr>
        <p:txBody>
          <a:bodyPr vert="horz" wrap="none" lIns="91440" tIns="45720" rIns="91440" bIns="45720" rtlCol="0">
            <a:spAutoFit/>
          </a:bodyPr>
          <a:lstStyle/>
          <a:p>
            <a:pPr marL="0" indent="0">
              <a:lnSpc>
                <a:spcPct val="90000"/>
              </a:lnSpc>
              <a:spcAft>
                <a:spcPts val="1200"/>
              </a:spcAft>
              <a:buNone/>
            </a:pPr>
            <a:r>
              <a:rPr lang="en-US" dirty="0">
                <a:hlinkClick r:id="rId4"/>
              </a:rPr>
              <a:t>Support Matrix</a:t>
            </a:r>
            <a:endParaRPr lang="en-US" dirty="0"/>
          </a:p>
        </p:txBody>
      </p:sp>
    </p:spTree>
    <p:extLst>
      <p:ext uri="{BB962C8B-B14F-4D97-AF65-F5344CB8AC3E}">
        <p14:creationId xmlns:p14="http://schemas.microsoft.com/office/powerpoint/2010/main" val="3693042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21</a:t>
            </a:fld>
            <a:endParaRPr lang="en-US" dirty="0"/>
          </a:p>
        </p:txBody>
      </p:sp>
      <p:sp>
        <p:nvSpPr>
          <p:cNvPr id="7" name="Title 6"/>
          <p:cNvSpPr>
            <a:spLocks noGrp="1"/>
          </p:cNvSpPr>
          <p:nvPr>
            <p:ph type="title"/>
          </p:nvPr>
        </p:nvSpPr>
        <p:spPr/>
        <p:txBody>
          <a:bodyPr/>
          <a:lstStyle/>
          <a:p>
            <a:r>
              <a:rPr lang="de-DE"/>
              <a:t>Hypervisor Integrations – VMware</a:t>
            </a:r>
            <a:endParaRPr lang="en-US" dirty="0"/>
          </a:p>
        </p:txBody>
      </p:sp>
      <p:sp>
        <p:nvSpPr>
          <p:cNvPr id="44" name="Content Placeholder 43"/>
          <p:cNvSpPr>
            <a:spLocks noGrp="1"/>
          </p:cNvSpPr>
          <p:nvPr>
            <p:ph idx="4294967295"/>
          </p:nvPr>
        </p:nvSpPr>
        <p:spPr>
          <a:xfrm>
            <a:off x="946786" y="1827106"/>
            <a:ext cx="10312400" cy="4451350"/>
          </a:xfrm>
        </p:spPr>
        <p:txBody>
          <a:bodyPr anchor="ctr"/>
          <a:lstStyle/>
          <a:p>
            <a:pPr marL="0" indent="0">
              <a:buNone/>
            </a:pPr>
            <a:r>
              <a:rPr lang="de-DE" b="1" dirty="0">
                <a:solidFill>
                  <a:schemeClr val="accent1"/>
                </a:solidFill>
              </a:rPr>
              <a:t>VMware vSphere/vCenter:</a:t>
            </a:r>
          </a:p>
          <a:p>
            <a:pPr lvl="1"/>
            <a:r>
              <a:rPr lang="de-DE" dirty="0"/>
              <a:t>FC SAN/LAN Snapshot Backup</a:t>
            </a:r>
          </a:p>
          <a:p>
            <a:pPr lvl="1"/>
            <a:r>
              <a:rPr lang="de-DE" dirty="0"/>
              <a:t>VM Power On and Live Migration</a:t>
            </a:r>
          </a:p>
          <a:p>
            <a:pPr lvl="1"/>
            <a:r>
              <a:rPr lang="de-DE" dirty="0"/>
              <a:t>Granular File Recovery</a:t>
            </a:r>
          </a:p>
          <a:p>
            <a:pPr lvl="1"/>
            <a:r>
              <a:rPr lang="de-DE" dirty="0"/>
              <a:t>Change Block Tracking</a:t>
            </a:r>
            <a:endParaRPr lang="en-US" dirty="0"/>
          </a:p>
          <a:p>
            <a:pPr lvl="1"/>
            <a:r>
              <a:rPr lang="en-US" dirty="0"/>
              <a:t>True parallel </a:t>
            </a:r>
            <a:r>
              <a:rPr lang="en-US" dirty="0" err="1"/>
              <a:t>vDisk</a:t>
            </a:r>
            <a:r>
              <a:rPr lang="en-US" dirty="0"/>
              <a:t> backup</a:t>
            </a:r>
            <a:endParaRPr lang="de-DE" dirty="0"/>
          </a:p>
          <a:p>
            <a:pPr lvl="1"/>
            <a:r>
              <a:rPr lang="de-DE" dirty="0"/>
              <a:t>Restore VM with diff. Name</a:t>
            </a:r>
          </a:p>
          <a:p>
            <a:pPr lvl="1"/>
            <a:r>
              <a:rPr lang="de-DE" dirty="0"/>
              <a:t>Redirected restores</a:t>
            </a:r>
          </a:p>
          <a:p>
            <a:pPr lvl="1"/>
            <a:r>
              <a:rPr lang="de-DE" dirty="0"/>
              <a:t>Storage System Snapshots (ZDB)</a:t>
            </a:r>
            <a:endParaRPr lang="en-US" dirty="0"/>
          </a:p>
        </p:txBody>
      </p:sp>
      <p:grpSp>
        <p:nvGrpSpPr>
          <p:cNvPr id="22" name="Group 21"/>
          <p:cNvGrpSpPr>
            <a:grpSpLocks noChangeAspect="1"/>
          </p:cNvGrpSpPr>
          <p:nvPr/>
        </p:nvGrpSpPr>
        <p:grpSpPr>
          <a:xfrm>
            <a:off x="9203075" y="5072227"/>
            <a:ext cx="582320" cy="879547"/>
            <a:chOff x="5779725" y="1895839"/>
            <a:chExt cx="195024" cy="294568"/>
          </a:xfrm>
          <a:solidFill>
            <a:srgbClr val="0078EF"/>
          </a:solidFill>
        </p:grpSpPr>
        <p:sp>
          <p:nvSpPr>
            <p:cNvPr id="23" name="Freeform 312"/>
            <p:cNvSpPr>
              <a:spLocks noChangeArrowheads="1"/>
            </p:cNvSpPr>
            <p:nvPr/>
          </p:nvSpPr>
          <p:spPr bwMode="auto">
            <a:xfrm>
              <a:off x="5779725" y="1895839"/>
              <a:ext cx="195024" cy="272221"/>
            </a:xfrm>
            <a:custGeom>
              <a:avLst/>
              <a:gdLst>
                <a:gd name="T0" fmla="*/ 42 w 425"/>
                <a:gd name="T1" fmla="*/ 592 h 593"/>
                <a:gd name="T2" fmla="*/ 42 w 425"/>
                <a:gd name="T3" fmla="*/ 592 h 593"/>
                <a:gd name="T4" fmla="*/ 382 w 425"/>
                <a:gd name="T5" fmla="*/ 592 h 593"/>
                <a:gd name="T6" fmla="*/ 424 w 425"/>
                <a:gd name="T7" fmla="*/ 550 h 593"/>
                <a:gd name="T8" fmla="*/ 424 w 425"/>
                <a:gd name="T9" fmla="*/ 42 h 593"/>
                <a:gd name="T10" fmla="*/ 382 w 425"/>
                <a:gd name="T11" fmla="*/ 0 h 593"/>
                <a:gd name="T12" fmla="*/ 42 w 425"/>
                <a:gd name="T13" fmla="*/ 0 h 593"/>
                <a:gd name="T14" fmla="*/ 0 w 425"/>
                <a:gd name="T15" fmla="*/ 42 h 593"/>
                <a:gd name="T16" fmla="*/ 0 w 425"/>
                <a:gd name="T17" fmla="*/ 550 h 593"/>
                <a:gd name="T18" fmla="*/ 42 w 425"/>
                <a:gd name="T19" fmla="*/ 592 h 593"/>
                <a:gd name="T20" fmla="*/ 21 w 425"/>
                <a:gd name="T21" fmla="*/ 42 h 593"/>
                <a:gd name="T22" fmla="*/ 21 w 425"/>
                <a:gd name="T23" fmla="*/ 42 h 593"/>
                <a:gd name="T24" fmla="*/ 42 w 425"/>
                <a:gd name="T25" fmla="*/ 21 h 593"/>
                <a:gd name="T26" fmla="*/ 382 w 425"/>
                <a:gd name="T27" fmla="*/ 21 h 593"/>
                <a:gd name="T28" fmla="*/ 403 w 425"/>
                <a:gd name="T29" fmla="*/ 42 h 593"/>
                <a:gd name="T30" fmla="*/ 403 w 425"/>
                <a:gd name="T31" fmla="*/ 550 h 593"/>
                <a:gd name="T32" fmla="*/ 382 w 425"/>
                <a:gd name="T33" fmla="*/ 571 h 593"/>
                <a:gd name="T34" fmla="*/ 42 w 425"/>
                <a:gd name="T35" fmla="*/ 571 h 593"/>
                <a:gd name="T36" fmla="*/ 21 w 425"/>
                <a:gd name="T37" fmla="*/ 550 h 593"/>
                <a:gd name="T38" fmla="*/ 21 w 425"/>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593">
                  <a:moveTo>
                    <a:pt x="42" y="592"/>
                  </a:moveTo>
                  <a:lnTo>
                    <a:pt x="42" y="592"/>
                  </a:lnTo>
                  <a:cubicBezTo>
                    <a:pt x="382" y="592"/>
                    <a:pt x="382" y="592"/>
                    <a:pt x="382" y="592"/>
                  </a:cubicBezTo>
                  <a:cubicBezTo>
                    <a:pt x="404" y="592"/>
                    <a:pt x="424" y="573"/>
                    <a:pt x="424" y="550"/>
                  </a:cubicBezTo>
                  <a:cubicBezTo>
                    <a:pt x="424" y="42"/>
                    <a:pt x="424" y="42"/>
                    <a:pt x="424" y="42"/>
                  </a:cubicBezTo>
                  <a:cubicBezTo>
                    <a:pt x="424" y="19"/>
                    <a:pt x="404"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0" y="21"/>
                    <a:pt x="42" y="21"/>
                  </a:cubicBezTo>
                  <a:cubicBezTo>
                    <a:pt x="382" y="21"/>
                    <a:pt x="382" y="21"/>
                    <a:pt x="382" y="21"/>
                  </a:cubicBezTo>
                  <a:cubicBezTo>
                    <a:pt x="393" y="21"/>
                    <a:pt x="403" y="31"/>
                    <a:pt x="403" y="42"/>
                  </a:cubicBezTo>
                  <a:cubicBezTo>
                    <a:pt x="403" y="550"/>
                    <a:pt x="403" y="550"/>
                    <a:pt x="403" y="550"/>
                  </a:cubicBezTo>
                  <a:cubicBezTo>
                    <a:pt x="403" y="562"/>
                    <a:pt x="393" y="571"/>
                    <a:pt x="382" y="571"/>
                  </a:cubicBezTo>
                  <a:cubicBezTo>
                    <a:pt x="42" y="571"/>
                    <a:pt x="42" y="571"/>
                    <a:pt x="42" y="571"/>
                  </a:cubicBezTo>
                  <a:cubicBezTo>
                    <a:pt x="30"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313"/>
            <p:cNvSpPr>
              <a:spLocks noChangeArrowheads="1"/>
            </p:cNvSpPr>
            <p:nvPr/>
          </p:nvSpPr>
          <p:spPr bwMode="auto">
            <a:xfrm>
              <a:off x="5913804" y="2129462"/>
              <a:ext cx="30473" cy="10157"/>
            </a:xfrm>
            <a:custGeom>
              <a:avLst/>
              <a:gdLst>
                <a:gd name="T0" fmla="*/ 11 w 65"/>
                <a:gd name="T1" fmla="*/ 21 h 22"/>
                <a:gd name="T2" fmla="*/ 11 w 65"/>
                <a:gd name="T3" fmla="*/ 21 h 22"/>
                <a:gd name="T4" fmla="*/ 54 w 65"/>
                <a:gd name="T5" fmla="*/ 21 h 22"/>
                <a:gd name="T6" fmla="*/ 64 w 65"/>
                <a:gd name="T7" fmla="*/ 11 h 22"/>
                <a:gd name="T8" fmla="*/ 54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4" y="21"/>
                    <a:pt x="54" y="21"/>
                    <a:pt x="54" y="21"/>
                  </a:cubicBezTo>
                  <a:cubicBezTo>
                    <a:pt x="60" y="21"/>
                    <a:pt x="64" y="16"/>
                    <a:pt x="64" y="11"/>
                  </a:cubicBezTo>
                  <a:cubicBezTo>
                    <a:pt x="64" y="5"/>
                    <a:pt x="60" y="0"/>
                    <a:pt x="54" y="0"/>
                  </a:cubicBezTo>
                  <a:cubicBezTo>
                    <a:pt x="11" y="0"/>
                    <a:pt x="11" y="0"/>
                    <a:pt x="11" y="0"/>
                  </a:cubicBezTo>
                  <a:cubicBezTo>
                    <a:pt x="6" y="0"/>
                    <a:pt x="0" y="5"/>
                    <a:pt x="0" y="11"/>
                  </a:cubicBezTo>
                  <a:cubicBezTo>
                    <a:pt x="0" y="16"/>
                    <a:pt x="6"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Freeform 314"/>
            <p:cNvSpPr>
              <a:spLocks noChangeArrowheads="1"/>
            </p:cNvSpPr>
            <p:nvPr/>
          </p:nvSpPr>
          <p:spPr bwMode="auto">
            <a:xfrm>
              <a:off x="5875206" y="2129462"/>
              <a:ext cx="30472" cy="10157"/>
            </a:xfrm>
            <a:custGeom>
              <a:avLst/>
              <a:gdLst>
                <a:gd name="T0" fmla="*/ 10 w 65"/>
                <a:gd name="T1" fmla="*/ 21 h 22"/>
                <a:gd name="T2" fmla="*/ 10 w 65"/>
                <a:gd name="T3" fmla="*/ 21 h 22"/>
                <a:gd name="T4" fmla="*/ 53 w 65"/>
                <a:gd name="T5" fmla="*/ 21 h 22"/>
                <a:gd name="T6" fmla="*/ 64 w 65"/>
                <a:gd name="T7" fmla="*/ 11 h 22"/>
                <a:gd name="T8" fmla="*/ 53 w 65"/>
                <a:gd name="T9" fmla="*/ 0 h 22"/>
                <a:gd name="T10" fmla="*/ 10 w 65"/>
                <a:gd name="T11" fmla="*/ 0 h 22"/>
                <a:gd name="T12" fmla="*/ 0 w 65"/>
                <a:gd name="T13" fmla="*/ 11 h 22"/>
                <a:gd name="T14" fmla="*/ 10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0" y="21"/>
                  </a:moveTo>
                  <a:lnTo>
                    <a:pt x="10" y="21"/>
                  </a:lnTo>
                  <a:cubicBezTo>
                    <a:pt x="53" y="21"/>
                    <a:pt x="53" y="21"/>
                    <a:pt x="53" y="21"/>
                  </a:cubicBezTo>
                  <a:cubicBezTo>
                    <a:pt x="59" y="21"/>
                    <a:pt x="64" y="16"/>
                    <a:pt x="64" y="11"/>
                  </a:cubicBezTo>
                  <a:cubicBezTo>
                    <a:pt x="64" y="5"/>
                    <a:pt x="59" y="0"/>
                    <a:pt x="53"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315"/>
            <p:cNvSpPr>
              <a:spLocks noChangeArrowheads="1"/>
            </p:cNvSpPr>
            <p:nvPr/>
          </p:nvSpPr>
          <p:spPr bwMode="auto">
            <a:xfrm>
              <a:off x="5834576" y="2129462"/>
              <a:ext cx="30472" cy="10157"/>
            </a:xfrm>
            <a:custGeom>
              <a:avLst/>
              <a:gdLst>
                <a:gd name="T0" fmla="*/ 11 w 65"/>
                <a:gd name="T1" fmla="*/ 21 h 22"/>
                <a:gd name="T2" fmla="*/ 11 w 65"/>
                <a:gd name="T3" fmla="*/ 21 h 22"/>
                <a:gd name="T4" fmla="*/ 53 w 65"/>
                <a:gd name="T5" fmla="*/ 21 h 22"/>
                <a:gd name="T6" fmla="*/ 64 w 65"/>
                <a:gd name="T7" fmla="*/ 11 h 22"/>
                <a:gd name="T8" fmla="*/ 53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3" y="21"/>
                    <a:pt x="53" y="21"/>
                    <a:pt x="53" y="21"/>
                  </a:cubicBezTo>
                  <a:cubicBezTo>
                    <a:pt x="60" y="21"/>
                    <a:pt x="64" y="16"/>
                    <a:pt x="64" y="11"/>
                  </a:cubicBezTo>
                  <a:cubicBezTo>
                    <a:pt x="64" y="5"/>
                    <a:pt x="60" y="0"/>
                    <a:pt x="53"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 name="Freeform 316"/>
            <p:cNvSpPr>
              <a:spLocks noChangeArrowheads="1"/>
            </p:cNvSpPr>
            <p:nvPr/>
          </p:nvSpPr>
          <p:spPr bwMode="auto">
            <a:xfrm>
              <a:off x="5907710" y="2180249"/>
              <a:ext cx="34535" cy="10158"/>
            </a:xfrm>
            <a:custGeom>
              <a:avLst/>
              <a:gdLst>
                <a:gd name="T0" fmla="*/ 75 w 76"/>
                <a:gd name="T1" fmla="*/ 11 h 22"/>
                <a:gd name="T2" fmla="*/ 75 w 76"/>
                <a:gd name="T3" fmla="*/ 11 h 22"/>
                <a:gd name="T4" fmla="*/ 65 w 76"/>
                <a:gd name="T5" fmla="*/ 0 h 22"/>
                <a:gd name="T6" fmla="*/ 11 w 76"/>
                <a:gd name="T7" fmla="*/ 0 h 22"/>
                <a:gd name="T8" fmla="*/ 0 w 76"/>
                <a:gd name="T9" fmla="*/ 11 h 22"/>
                <a:gd name="T10" fmla="*/ 11 w 76"/>
                <a:gd name="T11" fmla="*/ 21 h 22"/>
                <a:gd name="T12" fmla="*/ 65 w 76"/>
                <a:gd name="T13" fmla="*/ 21 h 22"/>
                <a:gd name="T14" fmla="*/ 75 w 76"/>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75" y="11"/>
                  </a:moveTo>
                  <a:lnTo>
                    <a:pt x="75" y="11"/>
                  </a:lnTo>
                  <a:cubicBezTo>
                    <a:pt x="75" y="5"/>
                    <a:pt x="71" y="0"/>
                    <a:pt x="65" y="0"/>
                  </a:cubicBezTo>
                  <a:cubicBezTo>
                    <a:pt x="11" y="0"/>
                    <a:pt x="11" y="0"/>
                    <a:pt x="11" y="0"/>
                  </a:cubicBezTo>
                  <a:cubicBezTo>
                    <a:pt x="4" y="0"/>
                    <a:pt x="0" y="5"/>
                    <a:pt x="0" y="11"/>
                  </a:cubicBezTo>
                  <a:cubicBezTo>
                    <a:pt x="0" y="16"/>
                    <a:pt x="4" y="21"/>
                    <a:pt x="11" y="21"/>
                  </a:cubicBezTo>
                  <a:cubicBezTo>
                    <a:pt x="65" y="21"/>
                    <a:pt x="65" y="21"/>
                    <a:pt x="65" y="21"/>
                  </a:cubicBezTo>
                  <a:cubicBezTo>
                    <a:pt x="71" y="21"/>
                    <a:pt x="75" y="16"/>
                    <a:pt x="7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317"/>
            <p:cNvSpPr>
              <a:spLocks noChangeArrowheads="1"/>
            </p:cNvSpPr>
            <p:nvPr/>
          </p:nvSpPr>
          <p:spPr bwMode="auto">
            <a:xfrm>
              <a:off x="5812229" y="2180249"/>
              <a:ext cx="34536" cy="10158"/>
            </a:xfrm>
            <a:custGeom>
              <a:avLst/>
              <a:gdLst>
                <a:gd name="T0" fmla="*/ 10 w 76"/>
                <a:gd name="T1" fmla="*/ 21 h 22"/>
                <a:gd name="T2" fmla="*/ 10 w 76"/>
                <a:gd name="T3" fmla="*/ 21 h 22"/>
                <a:gd name="T4" fmla="*/ 65 w 76"/>
                <a:gd name="T5" fmla="*/ 21 h 22"/>
                <a:gd name="T6" fmla="*/ 75 w 76"/>
                <a:gd name="T7" fmla="*/ 11 h 22"/>
                <a:gd name="T8" fmla="*/ 65 w 76"/>
                <a:gd name="T9" fmla="*/ 0 h 22"/>
                <a:gd name="T10" fmla="*/ 10 w 76"/>
                <a:gd name="T11" fmla="*/ 0 h 22"/>
                <a:gd name="T12" fmla="*/ 0 w 76"/>
                <a:gd name="T13" fmla="*/ 11 h 22"/>
                <a:gd name="T14" fmla="*/ 10 w 7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10" y="21"/>
                  </a:moveTo>
                  <a:lnTo>
                    <a:pt x="10" y="21"/>
                  </a:lnTo>
                  <a:cubicBezTo>
                    <a:pt x="65" y="21"/>
                    <a:pt x="65" y="21"/>
                    <a:pt x="65" y="21"/>
                  </a:cubicBezTo>
                  <a:cubicBezTo>
                    <a:pt x="70" y="21"/>
                    <a:pt x="75" y="16"/>
                    <a:pt x="75" y="11"/>
                  </a:cubicBezTo>
                  <a:cubicBezTo>
                    <a:pt x="75" y="5"/>
                    <a:pt x="70" y="0"/>
                    <a:pt x="65"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9" name="Group 28"/>
          <p:cNvGrpSpPr/>
          <p:nvPr/>
        </p:nvGrpSpPr>
        <p:grpSpPr>
          <a:xfrm>
            <a:off x="10662483" y="4942040"/>
            <a:ext cx="596067" cy="396224"/>
            <a:chOff x="10007046" y="4400075"/>
            <a:chExt cx="316737" cy="203749"/>
          </a:xfrm>
        </p:grpSpPr>
        <p:sp>
          <p:nvSpPr>
            <p:cNvPr id="30" name="Freeform 54"/>
            <p:cNvSpPr>
              <a:spLocks noChangeArrowheads="1"/>
            </p:cNvSpPr>
            <p:nvPr/>
          </p:nvSpPr>
          <p:spPr bwMode="auto">
            <a:xfrm>
              <a:off x="10007046" y="4400075"/>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 name="Freeform 55"/>
            <p:cNvSpPr>
              <a:spLocks noChangeArrowheads="1"/>
            </p:cNvSpPr>
            <p:nvPr/>
          </p:nvSpPr>
          <p:spPr bwMode="auto">
            <a:xfrm>
              <a:off x="10058909" y="4468608"/>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32" name="Freeform 155"/>
          <p:cNvSpPr>
            <a:spLocks noChangeArrowheads="1"/>
          </p:cNvSpPr>
          <p:nvPr/>
        </p:nvSpPr>
        <p:spPr bwMode="auto">
          <a:xfrm>
            <a:off x="10662483" y="5589957"/>
            <a:ext cx="596067" cy="590181"/>
          </a:xfrm>
          <a:custGeom>
            <a:avLst/>
            <a:gdLst>
              <a:gd name="T0" fmla="*/ 27 w 693"/>
              <a:gd name="T1" fmla="*/ 618 h 656"/>
              <a:gd name="T2" fmla="*/ 121 w 693"/>
              <a:gd name="T3" fmla="*/ 655 h 656"/>
              <a:gd name="T4" fmla="*/ 596 w 693"/>
              <a:gd name="T5" fmla="*/ 653 h 656"/>
              <a:gd name="T6" fmla="*/ 610 w 693"/>
              <a:gd name="T7" fmla="*/ 650 h 656"/>
              <a:gd name="T8" fmla="*/ 625 w 693"/>
              <a:gd name="T9" fmla="*/ 644 h 656"/>
              <a:gd name="T10" fmla="*/ 641 w 693"/>
              <a:gd name="T11" fmla="*/ 637 h 656"/>
              <a:gd name="T12" fmla="*/ 656 w 693"/>
              <a:gd name="T13" fmla="*/ 627 h 656"/>
              <a:gd name="T14" fmla="*/ 666 w 693"/>
              <a:gd name="T15" fmla="*/ 618 h 656"/>
              <a:gd name="T16" fmla="*/ 674 w 693"/>
              <a:gd name="T17" fmla="*/ 607 h 656"/>
              <a:gd name="T18" fmla="*/ 689 w 693"/>
              <a:gd name="T19" fmla="*/ 527 h 656"/>
              <a:gd name="T20" fmla="*/ 689 w 693"/>
              <a:gd name="T21" fmla="*/ 525 h 656"/>
              <a:gd name="T22" fmla="*/ 634 w 693"/>
              <a:gd name="T23" fmla="*/ 95 h 656"/>
              <a:gd name="T24" fmla="*/ 167 w 693"/>
              <a:gd name="T25" fmla="*/ 0 h 656"/>
              <a:gd name="T26" fmla="*/ 5 w 693"/>
              <a:gd name="T27" fmla="*/ 518 h 656"/>
              <a:gd name="T28" fmla="*/ 4 w 693"/>
              <a:gd name="T29" fmla="*/ 527 h 656"/>
              <a:gd name="T30" fmla="*/ 27 w 693"/>
              <a:gd name="T31" fmla="*/ 618 h 656"/>
              <a:gd name="T32" fmla="*/ 82 w 693"/>
              <a:gd name="T33" fmla="*/ 98 h 656"/>
              <a:gd name="T34" fmla="*/ 526 w 693"/>
              <a:gd name="T35" fmla="*/ 23 h 656"/>
              <a:gd name="T36" fmla="*/ 658 w 693"/>
              <a:gd name="T37" fmla="*/ 466 h 656"/>
              <a:gd name="T38" fmla="*/ 121 w 693"/>
              <a:gd name="T39" fmla="*/ 436 h 656"/>
              <a:gd name="T40" fmla="*/ 82 w 693"/>
              <a:gd name="T41" fmla="*/ 98 h 656"/>
              <a:gd name="T42" fmla="*/ 27 w 693"/>
              <a:gd name="T43" fmla="*/ 528 h 656"/>
              <a:gd name="T44" fmla="*/ 572 w 693"/>
              <a:gd name="T45" fmla="*/ 460 h 656"/>
              <a:gd name="T46" fmla="*/ 651 w 693"/>
              <a:gd name="T47" fmla="*/ 599 h 656"/>
              <a:gd name="T48" fmla="*/ 641 w 693"/>
              <a:gd name="T49" fmla="*/ 609 h 656"/>
              <a:gd name="T50" fmla="*/ 628 w 693"/>
              <a:gd name="T51" fmla="*/ 617 h 656"/>
              <a:gd name="T52" fmla="*/ 616 w 693"/>
              <a:gd name="T53" fmla="*/ 624 h 656"/>
              <a:gd name="T54" fmla="*/ 602 w 693"/>
              <a:gd name="T55" fmla="*/ 628 h 656"/>
              <a:gd name="T56" fmla="*/ 591 w 693"/>
              <a:gd name="T57" fmla="*/ 630 h 656"/>
              <a:gd name="T58" fmla="*/ 581 w 693"/>
              <a:gd name="T59" fmla="*/ 631 h 656"/>
              <a:gd name="T60" fmla="*/ 120 w 693"/>
              <a:gd name="T61" fmla="*/ 631 h 656"/>
              <a:gd name="T62" fmla="*/ 27 w 693"/>
              <a:gd name="T63" fmla="*/ 5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 h="656">
                <a:moveTo>
                  <a:pt x="27" y="618"/>
                </a:moveTo>
                <a:lnTo>
                  <a:pt x="27" y="618"/>
                </a:lnTo>
                <a:cubicBezTo>
                  <a:pt x="59" y="653"/>
                  <a:pt x="108" y="655"/>
                  <a:pt x="119" y="655"/>
                </a:cubicBezTo>
                <a:cubicBezTo>
                  <a:pt x="120" y="655"/>
                  <a:pt x="121" y="655"/>
                  <a:pt x="121" y="655"/>
                </a:cubicBezTo>
                <a:cubicBezTo>
                  <a:pt x="572" y="655"/>
                  <a:pt x="572" y="655"/>
                  <a:pt x="572" y="655"/>
                </a:cubicBezTo>
                <a:cubicBezTo>
                  <a:pt x="573" y="655"/>
                  <a:pt x="582" y="655"/>
                  <a:pt x="596" y="653"/>
                </a:cubicBezTo>
                <a:cubicBezTo>
                  <a:pt x="597" y="653"/>
                  <a:pt x="597" y="653"/>
                  <a:pt x="597" y="653"/>
                </a:cubicBezTo>
                <a:cubicBezTo>
                  <a:pt x="601" y="652"/>
                  <a:pt x="605" y="651"/>
                  <a:pt x="610" y="650"/>
                </a:cubicBezTo>
                <a:cubicBezTo>
                  <a:pt x="612" y="650"/>
                  <a:pt x="613" y="648"/>
                  <a:pt x="614" y="648"/>
                </a:cubicBezTo>
                <a:cubicBezTo>
                  <a:pt x="618" y="647"/>
                  <a:pt x="621" y="646"/>
                  <a:pt x="625" y="644"/>
                </a:cubicBezTo>
                <a:cubicBezTo>
                  <a:pt x="627" y="644"/>
                  <a:pt x="629" y="643"/>
                  <a:pt x="630" y="642"/>
                </a:cubicBezTo>
                <a:cubicBezTo>
                  <a:pt x="634" y="641"/>
                  <a:pt x="638" y="639"/>
                  <a:pt x="641" y="637"/>
                </a:cubicBezTo>
                <a:cubicBezTo>
                  <a:pt x="643" y="636"/>
                  <a:pt x="645" y="635"/>
                  <a:pt x="647" y="633"/>
                </a:cubicBezTo>
                <a:cubicBezTo>
                  <a:pt x="650" y="631"/>
                  <a:pt x="653" y="629"/>
                  <a:pt x="656" y="627"/>
                </a:cubicBezTo>
                <a:cubicBezTo>
                  <a:pt x="658" y="625"/>
                  <a:pt x="660" y="622"/>
                  <a:pt x="663" y="620"/>
                </a:cubicBezTo>
                <a:cubicBezTo>
                  <a:pt x="664" y="619"/>
                  <a:pt x="665" y="619"/>
                  <a:pt x="666" y="618"/>
                </a:cubicBezTo>
                <a:cubicBezTo>
                  <a:pt x="667" y="616"/>
                  <a:pt x="668" y="614"/>
                  <a:pt x="669" y="613"/>
                </a:cubicBezTo>
                <a:cubicBezTo>
                  <a:pt x="671" y="611"/>
                  <a:pt x="672" y="609"/>
                  <a:pt x="674" y="607"/>
                </a:cubicBezTo>
                <a:cubicBezTo>
                  <a:pt x="674" y="607"/>
                  <a:pt x="674" y="606"/>
                  <a:pt x="674" y="605"/>
                </a:cubicBezTo>
                <a:cubicBezTo>
                  <a:pt x="688" y="584"/>
                  <a:pt x="692" y="558"/>
                  <a:pt x="689" y="527"/>
                </a:cubicBezTo>
                <a:cubicBezTo>
                  <a:pt x="689" y="527"/>
                  <a:pt x="690" y="527"/>
                  <a:pt x="689" y="526"/>
                </a:cubicBezTo>
                <a:lnTo>
                  <a:pt x="689" y="525"/>
                </a:lnTo>
                <a:cubicBezTo>
                  <a:pt x="689" y="522"/>
                  <a:pt x="689" y="520"/>
                  <a:pt x="689" y="518"/>
                </a:cubicBezTo>
                <a:cubicBezTo>
                  <a:pt x="634" y="95"/>
                  <a:pt x="634" y="95"/>
                  <a:pt x="634" y="95"/>
                </a:cubicBezTo>
                <a:cubicBezTo>
                  <a:pt x="627" y="40"/>
                  <a:pt x="580" y="0"/>
                  <a:pt x="526" y="0"/>
                </a:cubicBezTo>
                <a:cubicBezTo>
                  <a:pt x="167" y="0"/>
                  <a:pt x="167" y="0"/>
                  <a:pt x="167" y="0"/>
                </a:cubicBezTo>
                <a:cubicBezTo>
                  <a:pt x="113" y="0"/>
                  <a:pt x="66" y="40"/>
                  <a:pt x="59" y="95"/>
                </a:cubicBezTo>
                <a:cubicBezTo>
                  <a:pt x="5" y="518"/>
                  <a:pt x="5" y="518"/>
                  <a:pt x="5" y="518"/>
                </a:cubicBezTo>
                <a:cubicBezTo>
                  <a:pt x="5" y="520"/>
                  <a:pt x="5" y="522"/>
                  <a:pt x="5" y="525"/>
                </a:cubicBezTo>
                <a:cubicBezTo>
                  <a:pt x="5" y="525"/>
                  <a:pt x="4" y="526"/>
                  <a:pt x="4" y="527"/>
                </a:cubicBezTo>
                <a:cubicBezTo>
                  <a:pt x="4" y="527"/>
                  <a:pt x="5" y="527"/>
                  <a:pt x="5" y="528"/>
                </a:cubicBezTo>
                <a:cubicBezTo>
                  <a:pt x="0" y="565"/>
                  <a:pt x="8" y="595"/>
                  <a:pt x="27" y="618"/>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6"/>
                  <a:pt x="658" y="466"/>
                  <a:pt x="658" y="466"/>
                </a:cubicBezTo>
                <a:cubicBezTo>
                  <a:pt x="631" y="442"/>
                  <a:pt x="595" y="436"/>
                  <a:pt x="572" y="436"/>
                </a:cubicBezTo>
                <a:cubicBezTo>
                  <a:pt x="121" y="436"/>
                  <a:pt x="121" y="436"/>
                  <a:pt x="121" y="436"/>
                </a:cubicBezTo>
                <a:cubicBezTo>
                  <a:pt x="98" y="436"/>
                  <a:pt x="62" y="442"/>
                  <a:pt x="35" y="466"/>
                </a:cubicBezTo>
                <a:lnTo>
                  <a:pt x="82" y="98"/>
                </a:lnTo>
                <a:close/>
                <a:moveTo>
                  <a:pt x="27" y="528"/>
                </a:moveTo>
                <a:lnTo>
                  <a:pt x="27" y="528"/>
                </a:lnTo>
                <a:cubicBezTo>
                  <a:pt x="38" y="458"/>
                  <a:pt x="117" y="459"/>
                  <a:pt x="121" y="460"/>
                </a:cubicBezTo>
                <a:cubicBezTo>
                  <a:pt x="572" y="460"/>
                  <a:pt x="572" y="460"/>
                  <a:pt x="572" y="460"/>
                </a:cubicBezTo>
                <a:cubicBezTo>
                  <a:pt x="576" y="459"/>
                  <a:pt x="655" y="458"/>
                  <a:pt x="666" y="528"/>
                </a:cubicBezTo>
                <a:cubicBezTo>
                  <a:pt x="669" y="558"/>
                  <a:pt x="665" y="582"/>
                  <a:pt x="651" y="599"/>
                </a:cubicBezTo>
                <a:cubicBezTo>
                  <a:pt x="649" y="601"/>
                  <a:pt x="647" y="603"/>
                  <a:pt x="646" y="605"/>
                </a:cubicBezTo>
                <a:cubicBezTo>
                  <a:pt x="644" y="607"/>
                  <a:pt x="643" y="608"/>
                  <a:pt x="641" y="609"/>
                </a:cubicBezTo>
                <a:cubicBezTo>
                  <a:pt x="639" y="611"/>
                  <a:pt x="635" y="613"/>
                  <a:pt x="633" y="614"/>
                </a:cubicBezTo>
                <a:cubicBezTo>
                  <a:pt x="631" y="615"/>
                  <a:pt x="630" y="616"/>
                  <a:pt x="628" y="617"/>
                </a:cubicBezTo>
                <a:cubicBezTo>
                  <a:pt x="626" y="619"/>
                  <a:pt x="623" y="620"/>
                  <a:pt x="620" y="621"/>
                </a:cubicBezTo>
                <a:cubicBezTo>
                  <a:pt x="619" y="622"/>
                  <a:pt x="617" y="624"/>
                  <a:pt x="616" y="624"/>
                </a:cubicBezTo>
                <a:cubicBezTo>
                  <a:pt x="613" y="625"/>
                  <a:pt x="609" y="626"/>
                  <a:pt x="606" y="627"/>
                </a:cubicBezTo>
                <a:cubicBezTo>
                  <a:pt x="605" y="627"/>
                  <a:pt x="604" y="628"/>
                  <a:pt x="602" y="628"/>
                </a:cubicBezTo>
                <a:cubicBezTo>
                  <a:pt x="599" y="628"/>
                  <a:pt x="597" y="629"/>
                  <a:pt x="594" y="629"/>
                </a:cubicBezTo>
                <a:cubicBezTo>
                  <a:pt x="593" y="630"/>
                  <a:pt x="592" y="630"/>
                  <a:pt x="591" y="630"/>
                </a:cubicBezTo>
                <a:cubicBezTo>
                  <a:pt x="588" y="630"/>
                  <a:pt x="586" y="631"/>
                  <a:pt x="583" y="631"/>
                </a:cubicBezTo>
                <a:cubicBezTo>
                  <a:pt x="582" y="631"/>
                  <a:pt x="581" y="631"/>
                  <a:pt x="581" y="631"/>
                </a:cubicBezTo>
                <a:cubicBezTo>
                  <a:pt x="576" y="631"/>
                  <a:pt x="572" y="631"/>
                  <a:pt x="572" y="631"/>
                </a:cubicBezTo>
                <a:cubicBezTo>
                  <a:pt x="120" y="631"/>
                  <a:pt x="120" y="631"/>
                  <a:pt x="120" y="631"/>
                </a:cubicBezTo>
                <a:cubicBezTo>
                  <a:pt x="120" y="631"/>
                  <a:pt x="71" y="633"/>
                  <a:pt x="44" y="603"/>
                </a:cubicBezTo>
                <a:cubicBezTo>
                  <a:pt x="30" y="585"/>
                  <a:pt x="23" y="560"/>
                  <a:pt x="27" y="528"/>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36" name="Straight Arrow Connector 35"/>
          <p:cNvCxnSpPr/>
          <p:nvPr/>
        </p:nvCxnSpPr>
        <p:spPr>
          <a:xfrm flipV="1">
            <a:off x="9785395" y="5138350"/>
            <a:ext cx="800888" cy="340287"/>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9785395" y="5478637"/>
            <a:ext cx="800888" cy="406410"/>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532192" y="5279693"/>
            <a:ext cx="914400" cy="461863"/>
          </a:xfrm>
          <a:prstGeom prst="rect">
            <a:avLst/>
          </a:prstGeom>
        </p:spPr>
        <p:txBody>
          <a:bodyPr vert="horz" wrap="none" lIns="0" tIns="0" rIns="0" bIns="0" rtlCol="0">
            <a:normAutofit lnSpcReduction="10000"/>
          </a:bodyPr>
          <a:lstStyle/>
          <a:p>
            <a:pPr marL="0" indent="0" algn="ctr">
              <a:spcAft>
                <a:spcPts val="1800"/>
              </a:spcAft>
              <a:buNone/>
            </a:pPr>
            <a:r>
              <a:rPr lang="de-DE" sz="1600" dirty="0"/>
              <a:t>LAN iSCSI</a:t>
            </a:r>
            <a:br>
              <a:rPr lang="de-DE" sz="1600" dirty="0"/>
            </a:br>
            <a:r>
              <a:rPr lang="de-DE" sz="1600" dirty="0"/>
              <a:t>FC SAN</a:t>
            </a:r>
            <a:endParaRPr lang="en-US" sz="1600" dirty="0"/>
          </a:p>
        </p:txBody>
      </p:sp>
      <p:grpSp>
        <p:nvGrpSpPr>
          <p:cNvPr id="37" name="Group 36"/>
          <p:cNvGrpSpPr>
            <a:grpSpLocks noChangeAspect="1"/>
          </p:cNvGrpSpPr>
          <p:nvPr/>
        </p:nvGrpSpPr>
        <p:grpSpPr>
          <a:xfrm>
            <a:off x="9321430" y="5268252"/>
            <a:ext cx="345558" cy="413622"/>
            <a:chOff x="10116352" y="1016001"/>
            <a:chExt cx="494508" cy="591910"/>
          </a:xfrm>
        </p:grpSpPr>
        <p:sp>
          <p:nvSpPr>
            <p:cNvPr id="39" name="Freeform 113"/>
            <p:cNvSpPr>
              <a:spLocks noChangeArrowheads="1"/>
            </p:cNvSpPr>
            <p:nvPr/>
          </p:nvSpPr>
          <p:spPr bwMode="auto">
            <a:xfrm>
              <a:off x="10264610" y="1403777"/>
              <a:ext cx="213326" cy="93603"/>
            </a:xfrm>
            <a:custGeom>
              <a:avLst/>
              <a:gdLst>
                <a:gd name="T0" fmla="*/ 56 w 431"/>
                <a:gd name="T1" fmla="*/ 28 h 190"/>
                <a:gd name="T2" fmla="*/ 56 w 431"/>
                <a:gd name="T3" fmla="*/ 28 h 190"/>
                <a:gd name="T4" fmla="*/ 0 w 431"/>
                <a:gd name="T5" fmla="*/ 84 h 190"/>
                <a:gd name="T6" fmla="*/ 56 w 431"/>
                <a:gd name="T7" fmla="*/ 141 h 190"/>
                <a:gd name="T8" fmla="*/ 99 w 431"/>
                <a:gd name="T9" fmla="*/ 122 h 190"/>
                <a:gd name="T10" fmla="*/ 204 w 431"/>
                <a:gd name="T11" fmla="*/ 144 h 190"/>
                <a:gd name="T12" fmla="*/ 407 w 431"/>
                <a:gd name="T13" fmla="*/ 42 h 190"/>
                <a:gd name="T14" fmla="*/ 407 w 431"/>
                <a:gd name="T15" fmla="*/ 178 h 190"/>
                <a:gd name="T16" fmla="*/ 419 w 431"/>
                <a:gd name="T17" fmla="*/ 189 h 190"/>
                <a:gd name="T18" fmla="*/ 419 w 431"/>
                <a:gd name="T19" fmla="*/ 189 h 190"/>
                <a:gd name="T20" fmla="*/ 430 w 431"/>
                <a:gd name="T21" fmla="*/ 178 h 190"/>
                <a:gd name="T22" fmla="*/ 430 w 431"/>
                <a:gd name="T23" fmla="*/ 11 h 190"/>
                <a:gd name="T24" fmla="*/ 427 w 431"/>
                <a:gd name="T25" fmla="*/ 3 h 190"/>
                <a:gd name="T26" fmla="*/ 419 w 431"/>
                <a:gd name="T27" fmla="*/ 0 h 190"/>
                <a:gd name="T28" fmla="*/ 419 w 431"/>
                <a:gd name="T29" fmla="*/ 0 h 190"/>
                <a:gd name="T30" fmla="*/ 252 w 431"/>
                <a:gd name="T31" fmla="*/ 0 h 190"/>
                <a:gd name="T32" fmla="*/ 241 w 431"/>
                <a:gd name="T33" fmla="*/ 11 h 190"/>
                <a:gd name="T34" fmla="*/ 252 w 431"/>
                <a:gd name="T35" fmla="*/ 24 h 190"/>
                <a:gd name="T36" fmla="*/ 252 w 431"/>
                <a:gd name="T37" fmla="*/ 24 h 190"/>
                <a:gd name="T38" fmla="*/ 392 w 431"/>
                <a:gd name="T39" fmla="*/ 23 h 190"/>
                <a:gd name="T40" fmla="*/ 204 w 431"/>
                <a:gd name="T41" fmla="*/ 121 h 190"/>
                <a:gd name="T42" fmla="*/ 111 w 431"/>
                <a:gd name="T43" fmla="*/ 101 h 190"/>
                <a:gd name="T44" fmla="*/ 113 w 431"/>
                <a:gd name="T45" fmla="*/ 84 h 190"/>
                <a:gd name="T46" fmla="*/ 56 w 431"/>
                <a:gd name="T47"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1" h="190">
                  <a:moveTo>
                    <a:pt x="56" y="28"/>
                  </a:moveTo>
                  <a:lnTo>
                    <a:pt x="56" y="28"/>
                  </a:lnTo>
                  <a:cubicBezTo>
                    <a:pt x="25" y="28"/>
                    <a:pt x="0" y="53"/>
                    <a:pt x="0" y="84"/>
                  </a:cubicBezTo>
                  <a:cubicBezTo>
                    <a:pt x="0" y="115"/>
                    <a:pt x="25" y="141"/>
                    <a:pt x="56" y="141"/>
                  </a:cubicBezTo>
                  <a:cubicBezTo>
                    <a:pt x="73" y="141"/>
                    <a:pt x="89" y="133"/>
                    <a:pt x="99" y="122"/>
                  </a:cubicBezTo>
                  <a:cubicBezTo>
                    <a:pt x="131" y="134"/>
                    <a:pt x="168" y="144"/>
                    <a:pt x="204" y="144"/>
                  </a:cubicBezTo>
                  <a:cubicBezTo>
                    <a:pt x="276" y="144"/>
                    <a:pt x="350" y="106"/>
                    <a:pt x="407" y="42"/>
                  </a:cubicBezTo>
                  <a:cubicBezTo>
                    <a:pt x="407" y="178"/>
                    <a:pt x="407" y="178"/>
                    <a:pt x="407" y="178"/>
                  </a:cubicBezTo>
                  <a:cubicBezTo>
                    <a:pt x="407" y="184"/>
                    <a:pt x="412" y="189"/>
                    <a:pt x="419" y="189"/>
                  </a:cubicBezTo>
                  <a:lnTo>
                    <a:pt x="419" y="189"/>
                  </a:lnTo>
                  <a:cubicBezTo>
                    <a:pt x="425" y="189"/>
                    <a:pt x="430" y="184"/>
                    <a:pt x="430" y="178"/>
                  </a:cubicBezTo>
                  <a:cubicBezTo>
                    <a:pt x="430" y="11"/>
                    <a:pt x="430" y="11"/>
                    <a:pt x="430" y="11"/>
                  </a:cubicBezTo>
                  <a:cubicBezTo>
                    <a:pt x="430" y="8"/>
                    <a:pt x="429" y="5"/>
                    <a:pt x="427" y="3"/>
                  </a:cubicBezTo>
                  <a:cubicBezTo>
                    <a:pt x="425" y="1"/>
                    <a:pt x="422" y="0"/>
                    <a:pt x="419" y="0"/>
                  </a:cubicBezTo>
                  <a:lnTo>
                    <a:pt x="419" y="0"/>
                  </a:lnTo>
                  <a:cubicBezTo>
                    <a:pt x="252" y="0"/>
                    <a:pt x="252" y="0"/>
                    <a:pt x="252" y="0"/>
                  </a:cubicBezTo>
                  <a:cubicBezTo>
                    <a:pt x="246" y="0"/>
                    <a:pt x="241" y="5"/>
                    <a:pt x="241" y="11"/>
                  </a:cubicBezTo>
                  <a:cubicBezTo>
                    <a:pt x="241" y="19"/>
                    <a:pt x="246" y="24"/>
                    <a:pt x="252" y="24"/>
                  </a:cubicBezTo>
                  <a:lnTo>
                    <a:pt x="252" y="24"/>
                  </a:lnTo>
                  <a:cubicBezTo>
                    <a:pt x="392" y="23"/>
                    <a:pt x="392" y="23"/>
                    <a:pt x="392" y="23"/>
                  </a:cubicBezTo>
                  <a:cubicBezTo>
                    <a:pt x="339" y="85"/>
                    <a:pt x="271" y="121"/>
                    <a:pt x="204" y="121"/>
                  </a:cubicBezTo>
                  <a:cubicBezTo>
                    <a:pt x="172" y="121"/>
                    <a:pt x="139" y="112"/>
                    <a:pt x="111" y="101"/>
                  </a:cubicBezTo>
                  <a:cubicBezTo>
                    <a:pt x="112" y="96"/>
                    <a:pt x="113" y="90"/>
                    <a:pt x="113" y="84"/>
                  </a:cubicBezTo>
                  <a:cubicBezTo>
                    <a:pt x="113" y="53"/>
                    <a:pt x="88" y="28"/>
                    <a:pt x="56" y="28"/>
                  </a:cubicBezTo>
                </a:path>
              </a:pathLst>
            </a:custGeom>
            <a:solidFill>
              <a:schemeClr val="accent1">
                <a:lumMod val="75000"/>
              </a:schemeClr>
            </a:solidFill>
            <a:ln w="317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white"/>
                </a:solidFill>
              </a:endParaRPr>
            </a:p>
          </p:txBody>
        </p:sp>
        <p:sp>
          <p:nvSpPr>
            <p:cNvPr id="40" name="Freeform 114"/>
            <p:cNvSpPr>
              <a:spLocks noChangeArrowheads="1"/>
            </p:cNvSpPr>
            <p:nvPr/>
          </p:nvSpPr>
          <p:spPr bwMode="auto">
            <a:xfrm>
              <a:off x="10358213" y="1151269"/>
              <a:ext cx="169789" cy="213326"/>
            </a:xfrm>
            <a:custGeom>
              <a:avLst/>
              <a:gdLst>
                <a:gd name="T0" fmla="*/ 285 w 344"/>
                <a:gd name="T1" fmla="*/ 308 h 430"/>
                <a:gd name="T2" fmla="*/ 285 w 344"/>
                <a:gd name="T3" fmla="*/ 308 h 430"/>
                <a:gd name="T4" fmla="*/ 243 w 344"/>
                <a:gd name="T5" fmla="*/ 209 h 430"/>
                <a:gd name="T6" fmla="*/ 43 w 344"/>
                <a:gd name="T7" fmla="*/ 101 h 430"/>
                <a:gd name="T8" fmla="*/ 156 w 344"/>
                <a:gd name="T9" fmla="*/ 23 h 430"/>
                <a:gd name="T10" fmla="*/ 159 w 344"/>
                <a:gd name="T11" fmla="*/ 6 h 430"/>
                <a:gd name="T12" fmla="*/ 143 w 344"/>
                <a:gd name="T13" fmla="*/ 4 h 430"/>
                <a:gd name="T14" fmla="*/ 6 w 344"/>
                <a:gd name="T15" fmla="*/ 99 h 430"/>
                <a:gd name="T16" fmla="*/ 3 w 344"/>
                <a:gd name="T17" fmla="*/ 114 h 430"/>
                <a:gd name="T18" fmla="*/ 98 w 344"/>
                <a:gd name="T19" fmla="*/ 251 h 430"/>
                <a:gd name="T20" fmla="*/ 108 w 344"/>
                <a:gd name="T21" fmla="*/ 256 h 430"/>
                <a:gd name="T22" fmla="*/ 114 w 344"/>
                <a:gd name="T23" fmla="*/ 254 h 430"/>
                <a:gd name="T24" fmla="*/ 117 w 344"/>
                <a:gd name="T25" fmla="*/ 238 h 430"/>
                <a:gd name="T26" fmla="*/ 37 w 344"/>
                <a:gd name="T27" fmla="*/ 124 h 430"/>
                <a:gd name="T28" fmla="*/ 225 w 344"/>
                <a:gd name="T29" fmla="*/ 222 h 430"/>
                <a:gd name="T30" fmla="*/ 261 w 344"/>
                <a:gd name="T31" fmla="*/ 311 h 430"/>
                <a:gd name="T32" fmla="*/ 248 w 344"/>
                <a:gd name="T33" fmla="*/ 318 h 430"/>
                <a:gd name="T34" fmla="*/ 233 w 344"/>
                <a:gd name="T35" fmla="*/ 396 h 430"/>
                <a:gd name="T36" fmla="*/ 311 w 344"/>
                <a:gd name="T37" fmla="*/ 411 h 430"/>
                <a:gd name="T38" fmla="*/ 326 w 344"/>
                <a:gd name="T39" fmla="*/ 332 h 430"/>
                <a:gd name="T40" fmla="*/ 285 w 344"/>
                <a:gd name="T41" fmla="*/ 30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4" h="430">
                  <a:moveTo>
                    <a:pt x="285" y="308"/>
                  </a:moveTo>
                  <a:lnTo>
                    <a:pt x="285" y="308"/>
                  </a:lnTo>
                  <a:cubicBezTo>
                    <a:pt x="277" y="275"/>
                    <a:pt x="264" y="239"/>
                    <a:pt x="243" y="209"/>
                  </a:cubicBezTo>
                  <a:cubicBezTo>
                    <a:pt x="202" y="148"/>
                    <a:pt x="131" y="110"/>
                    <a:pt x="43" y="101"/>
                  </a:cubicBezTo>
                  <a:cubicBezTo>
                    <a:pt x="156" y="23"/>
                    <a:pt x="156" y="23"/>
                    <a:pt x="156" y="23"/>
                  </a:cubicBezTo>
                  <a:cubicBezTo>
                    <a:pt x="161" y="18"/>
                    <a:pt x="163" y="11"/>
                    <a:pt x="159" y="6"/>
                  </a:cubicBezTo>
                  <a:cubicBezTo>
                    <a:pt x="156" y="1"/>
                    <a:pt x="149" y="0"/>
                    <a:pt x="143" y="4"/>
                  </a:cubicBezTo>
                  <a:cubicBezTo>
                    <a:pt x="6" y="99"/>
                    <a:pt x="6" y="99"/>
                    <a:pt x="6" y="99"/>
                  </a:cubicBezTo>
                  <a:cubicBezTo>
                    <a:pt x="1" y="102"/>
                    <a:pt x="0" y="109"/>
                    <a:pt x="3" y="114"/>
                  </a:cubicBezTo>
                  <a:cubicBezTo>
                    <a:pt x="98" y="251"/>
                    <a:pt x="98" y="251"/>
                    <a:pt x="98" y="251"/>
                  </a:cubicBezTo>
                  <a:cubicBezTo>
                    <a:pt x="101" y="255"/>
                    <a:pt x="104" y="256"/>
                    <a:pt x="108" y="256"/>
                  </a:cubicBezTo>
                  <a:cubicBezTo>
                    <a:pt x="110" y="256"/>
                    <a:pt x="112" y="256"/>
                    <a:pt x="114" y="254"/>
                  </a:cubicBezTo>
                  <a:cubicBezTo>
                    <a:pt x="119" y="251"/>
                    <a:pt x="121" y="243"/>
                    <a:pt x="117" y="238"/>
                  </a:cubicBezTo>
                  <a:cubicBezTo>
                    <a:pt x="37" y="124"/>
                    <a:pt x="37" y="124"/>
                    <a:pt x="37" y="124"/>
                  </a:cubicBezTo>
                  <a:cubicBezTo>
                    <a:pt x="87" y="128"/>
                    <a:pt x="173" y="148"/>
                    <a:pt x="225" y="222"/>
                  </a:cubicBezTo>
                  <a:cubicBezTo>
                    <a:pt x="243" y="249"/>
                    <a:pt x="255" y="281"/>
                    <a:pt x="261" y="311"/>
                  </a:cubicBezTo>
                  <a:cubicBezTo>
                    <a:pt x="257" y="313"/>
                    <a:pt x="252" y="315"/>
                    <a:pt x="248" y="318"/>
                  </a:cubicBezTo>
                  <a:cubicBezTo>
                    <a:pt x="222" y="336"/>
                    <a:pt x="215" y="370"/>
                    <a:pt x="233" y="396"/>
                  </a:cubicBezTo>
                  <a:cubicBezTo>
                    <a:pt x="251" y="422"/>
                    <a:pt x="286" y="429"/>
                    <a:pt x="311" y="411"/>
                  </a:cubicBezTo>
                  <a:cubicBezTo>
                    <a:pt x="337" y="393"/>
                    <a:pt x="343" y="358"/>
                    <a:pt x="326" y="332"/>
                  </a:cubicBezTo>
                  <a:cubicBezTo>
                    <a:pt x="316" y="318"/>
                    <a:pt x="301" y="310"/>
                    <a:pt x="285" y="308"/>
                  </a:cubicBezTo>
                </a:path>
              </a:pathLst>
            </a:custGeom>
            <a:solidFill>
              <a:schemeClr val="accent1">
                <a:lumMod val="75000"/>
              </a:schemeClr>
            </a:solidFill>
            <a:ln w="317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white"/>
                </a:solidFill>
              </a:endParaRPr>
            </a:p>
          </p:txBody>
        </p:sp>
        <p:sp>
          <p:nvSpPr>
            <p:cNvPr id="42" name="Freeform 115"/>
            <p:cNvSpPr>
              <a:spLocks noChangeArrowheads="1"/>
            </p:cNvSpPr>
            <p:nvPr/>
          </p:nvSpPr>
          <p:spPr bwMode="auto">
            <a:xfrm>
              <a:off x="10166654" y="1183921"/>
              <a:ext cx="154551" cy="215502"/>
            </a:xfrm>
            <a:custGeom>
              <a:avLst/>
              <a:gdLst>
                <a:gd name="T0" fmla="*/ 2 w 315"/>
                <a:gd name="T1" fmla="*/ 350 h 438"/>
                <a:gd name="T2" fmla="*/ 2 w 315"/>
                <a:gd name="T3" fmla="*/ 350 h 438"/>
                <a:gd name="T4" fmla="*/ 9 w 315"/>
                <a:gd name="T5" fmla="*/ 366 h 438"/>
                <a:gd name="T6" fmla="*/ 160 w 315"/>
                <a:gd name="T7" fmla="*/ 436 h 438"/>
                <a:gd name="T8" fmla="*/ 165 w 315"/>
                <a:gd name="T9" fmla="*/ 437 h 438"/>
                <a:gd name="T10" fmla="*/ 175 w 315"/>
                <a:gd name="T11" fmla="*/ 429 h 438"/>
                <a:gd name="T12" fmla="*/ 244 w 315"/>
                <a:gd name="T13" fmla="*/ 278 h 438"/>
                <a:gd name="T14" fmla="*/ 239 w 315"/>
                <a:gd name="T15" fmla="*/ 263 h 438"/>
                <a:gd name="T16" fmla="*/ 223 w 315"/>
                <a:gd name="T17" fmla="*/ 268 h 438"/>
                <a:gd name="T18" fmla="*/ 165 w 315"/>
                <a:gd name="T19" fmla="*/ 397 h 438"/>
                <a:gd name="T20" fmla="*/ 154 w 315"/>
                <a:gd name="T21" fmla="*/ 184 h 438"/>
                <a:gd name="T22" fmla="*/ 213 w 315"/>
                <a:gd name="T23" fmla="*/ 107 h 438"/>
                <a:gd name="T24" fmla="*/ 226 w 315"/>
                <a:gd name="T25" fmla="*/ 116 h 438"/>
                <a:gd name="T26" fmla="*/ 301 w 315"/>
                <a:gd name="T27" fmla="*/ 88 h 438"/>
                <a:gd name="T28" fmla="*/ 273 w 315"/>
                <a:gd name="T29" fmla="*/ 13 h 438"/>
                <a:gd name="T30" fmla="*/ 198 w 315"/>
                <a:gd name="T31" fmla="*/ 41 h 438"/>
                <a:gd name="T32" fmla="*/ 198 w 315"/>
                <a:gd name="T33" fmla="*/ 88 h 438"/>
                <a:gd name="T34" fmla="*/ 134 w 315"/>
                <a:gd name="T35" fmla="*/ 174 h 438"/>
                <a:gd name="T36" fmla="*/ 141 w 315"/>
                <a:gd name="T37" fmla="*/ 401 h 438"/>
                <a:gd name="T38" fmla="*/ 18 w 315"/>
                <a:gd name="T39" fmla="*/ 345 h 438"/>
                <a:gd name="T40" fmla="*/ 2 w 315"/>
                <a:gd name="T41" fmla="*/ 35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5" h="438">
                  <a:moveTo>
                    <a:pt x="2" y="350"/>
                  </a:moveTo>
                  <a:lnTo>
                    <a:pt x="2" y="350"/>
                  </a:lnTo>
                  <a:cubicBezTo>
                    <a:pt x="0" y="356"/>
                    <a:pt x="2" y="363"/>
                    <a:pt x="9" y="366"/>
                  </a:cubicBezTo>
                  <a:cubicBezTo>
                    <a:pt x="160" y="436"/>
                    <a:pt x="160" y="436"/>
                    <a:pt x="160" y="436"/>
                  </a:cubicBezTo>
                  <a:cubicBezTo>
                    <a:pt x="162" y="436"/>
                    <a:pt x="163" y="437"/>
                    <a:pt x="165" y="437"/>
                  </a:cubicBezTo>
                  <a:cubicBezTo>
                    <a:pt x="169" y="437"/>
                    <a:pt x="173" y="433"/>
                    <a:pt x="175" y="429"/>
                  </a:cubicBezTo>
                  <a:cubicBezTo>
                    <a:pt x="244" y="278"/>
                    <a:pt x="244" y="278"/>
                    <a:pt x="244" y="278"/>
                  </a:cubicBezTo>
                  <a:cubicBezTo>
                    <a:pt x="247" y="272"/>
                    <a:pt x="245" y="266"/>
                    <a:pt x="239" y="263"/>
                  </a:cubicBezTo>
                  <a:cubicBezTo>
                    <a:pt x="233" y="260"/>
                    <a:pt x="226" y="263"/>
                    <a:pt x="223" y="268"/>
                  </a:cubicBezTo>
                  <a:cubicBezTo>
                    <a:pt x="165" y="397"/>
                    <a:pt x="165" y="397"/>
                    <a:pt x="165" y="397"/>
                  </a:cubicBezTo>
                  <a:cubicBezTo>
                    <a:pt x="144" y="352"/>
                    <a:pt x="116" y="269"/>
                    <a:pt x="154" y="184"/>
                  </a:cubicBezTo>
                  <a:cubicBezTo>
                    <a:pt x="168" y="154"/>
                    <a:pt x="190" y="128"/>
                    <a:pt x="213" y="107"/>
                  </a:cubicBezTo>
                  <a:cubicBezTo>
                    <a:pt x="217" y="111"/>
                    <a:pt x="221" y="114"/>
                    <a:pt x="226" y="116"/>
                  </a:cubicBezTo>
                  <a:cubicBezTo>
                    <a:pt x="254" y="128"/>
                    <a:pt x="288" y="117"/>
                    <a:pt x="301" y="88"/>
                  </a:cubicBezTo>
                  <a:cubicBezTo>
                    <a:pt x="314" y="60"/>
                    <a:pt x="301" y="26"/>
                    <a:pt x="273" y="13"/>
                  </a:cubicBezTo>
                  <a:cubicBezTo>
                    <a:pt x="245" y="0"/>
                    <a:pt x="211" y="13"/>
                    <a:pt x="198" y="41"/>
                  </a:cubicBezTo>
                  <a:cubicBezTo>
                    <a:pt x="191" y="57"/>
                    <a:pt x="192" y="73"/>
                    <a:pt x="198" y="88"/>
                  </a:cubicBezTo>
                  <a:cubicBezTo>
                    <a:pt x="173" y="112"/>
                    <a:pt x="149" y="141"/>
                    <a:pt x="134" y="174"/>
                  </a:cubicBezTo>
                  <a:cubicBezTo>
                    <a:pt x="102" y="242"/>
                    <a:pt x="105" y="322"/>
                    <a:pt x="141" y="401"/>
                  </a:cubicBezTo>
                  <a:cubicBezTo>
                    <a:pt x="18" y="345"/>
                    <a:pt x="18" y="345"/>
                    <a:pt x="18" y="345"/>
                  </a:cubicBezTo>
                  <a:cubicBezTo>
                    <a:pt x="13" y="342"/>
                    <a:pt x="6" y="345"/>
                    <a:pt x="2" y="350"/>
                  </a:cubicBezTo>
                </a:path>
              </a:pathLst>
            </a:custGeom>
            <a:solidFill>
              <a:schemeClr val="accent1">
                <a:lumMod val="75000"/>
              </a:schemeClr>
            </a:solidFill>
            <a:ln w="317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white"/>
                </a:solidFill>
              </a:endParaRPr>
            </a:p>
          </p:txBody>
        </p:sp>
        <p:sp>
          <p:nvSpPr>
            <p:cNvPr id="43" name="Freeform 188"/>
            <p:cNvSpPr>
              <a:spLocks noChangeArrowheads="1"/>
            </p:cNvSpPr>
            <p:nvPr/>
          </p:nvSpPr>
          <p:spPr bwMode="auto">
            <a:xfrm>
              <a:off x="10116352" y="1016001"/>
              <a:ext cx="494508" cy="591910"/>
            </a:xfrm>
            <a:custGeom>
              <a:avLst/>
              <a:gdLst>
                <a:gd name="T0" fmla="*/ 299 w 584"/>
                <a:gd name="T1" fmla="*/ 4 h 697"/>
                <a:gd name="T2" fmla="*/ 299 w 584"/>
                <a:gd name="T3" fmla="*/ 4 h 697"/>
                <a:gd name="T4" fmla="*/ 283 w 584"/>
                <a:gd name="T5" fmla="*/ 4 h 697"/>
                <a:gd name="T6" fmla="*/ 11 w 584"/>
                <a:gd name="T7" fmla="*/ 89 h 697"/>
                <a:gd name="T8" fmla="*/ 3 w 584"/>
                <a:gd name="T9" fmla="*/ 92 h 697"/>
                <a:gd name="T10" fmla="*/ 0 w 584"/>
                <a:gd name="T11" fmla="*/ 100 h 697"/>
                <a:gd name="T12" fmla="*/ 0 w 584"/>
                <a:gd name="T13" fmla="*/ 406 h 697"/>
                <a:gd name="T14" fmla="*/ 291 w 584"/>
                <a:gd name="T15" fmla="*/ 696 h 697"/>
                <a:gd name="T16" fmla="*/ 583 w 584"/>
                <a:gd name="T17" fmla="*/ 406 h 697"/>
                <a:gd name="T18" fmla="*/ 583 w 584"/>
                <a:gd name="T19" fmla="*/ 100 h 697"/>
                <a:gd name="T20" fmla="*/ 579 w 584"/>
                <a:gd name="T21" fmla="*/ 92 h 697"/>
                <a:gd name="T22" fmla="*/ 570 w 584"/>
                <a:gd name="T23" fmla="*/ 89 h 697"/>
                <a:gd name="T24" fmla="*/ 299 w 584"/>
                <a:gd name="T25" fmla="*/ 4 h 697"/>
                <a:gd name="T26" fmla="*/ 560 w 584"/>
                <a:gd name="T27" fmla="*/ 406 h 697"/>
                <a:gd name="T28" fmla="*/ 560 w 584"/>
                <a:gd name="T29" fmla="*/ 406 h 697"/>
                <a:gd name="T30" fmla="*/ 291 w 584"/>
                <a:gd name="T31" fmla="*/ 672 h 697"/>
                <a:gd name="T32" fmla="*/ 23 w 584"/>
                <a:gd name="T33" fmla="*/ 406 h 697"/>
                <a:gd name="T34" fmla="*/ 23 w 584"/>
                <a:gd name="T35" fmla="*/ 113 h 697"/>
                <a:gd name="T36" fmla="*/ 291 w 584"/>
                <a:gd name="T37" fmla="*/ 28 h 697"/>
                <a:gd name="T38" fmla="*/ 560 w 584"/>
                <a:gd name="T39" fmla="*/ 113 h 697"/>
                <a:gd name="T40" fmla="*/ 560 w 584"/>
                <a:gd name="T41" fmla="*/ 4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697">
                  <a:moveTo>
                    <a:pt x="299" y="4"/>
                  </a:moveTo>
                  <a:lnTo>
                    <a:pt x="299" y="4"/>
                  </a:lnTo>
                  <a:cubicBezTo>
                    <a:pt x="294" y="0"/>
                    <a:pt x="287" y="0"/>
                    <a:pt x="283" y="4"/>
                  </a:cubicBezTo>
                  <a:cubicBezTo>
                    <a:pt x="224" y="62"/>
                    <a:pt x="155" y="97"/>
                    <a:pt x="11" y="89"/>
                  </a:cubicBezTo>
                  <a:cubicBezTo>
                    <a:pt x="9" y="89"/>
                    <a:pt x="5" y="90"/>
                    <a:pt x="3" y="92"/>
                  </a:cubicBezTo>
                  <a:cubicBezTo>
                    <a:pt x="1" y="94"/>
                    <a:pt x="0" y="97"/>
                    <a:pt x="0" y="100"/>
                  </a:cubicBezTo>
                  <a:cubicBezTo>
                    <a:pt x="0" y="406"/>
                    <a:pt x="0" y="406"/>
                    <a:pt x="0" y="406"/>
                  </a:cubicBezTo>
                  <a:cubicBezTo>
                    <a:pt x="0" y="566"/>
                    <a:pt x="130" y="696"/>
                    <a:pt x="291" y="696"/>
                  </a:cubicBezTo>
                  <a:cubicBezTo>
                    <a:pt x="452" y="696"/>
                    <a:pt x="583" y="566"/>
                    <a:pt x="583" y="406"/>
                  </a:cubicBezTo>
                  <a:cubicBezTo>
                    <a:pt x="583" y="100"/>
                    <a:pt x="583" y="100"/>
                    <a:pt x="583" y="100"/>
                  </a:cubicBezTo>
                  <a:cubicBezTo>
                    <a:pt x="583" y="97"/>
                    <a:pt x="582" y="94"/>
                    <a:pt x="579" y="92"/>
                  </a:cubicBezTo>
                  <a:cubicBezTo>
                    <a:pt x="577" y="90"/>
                    <a:pt x="573" y="89"/>
                    <a:pt x="570" y="89"/>
                  </a:cubicBezTo>
                  <a:cubicBezTo>
                    <a:pt x="414" y="97"/>
                    <a:pt x="366" y="68"/>
                    <a:pt x="299" y="4"/>
                  </a:cubicBezTo>
                  <a:close/>
                  <a:moveTo>
                    <a:pt x="560" y="406"/>
                  </a:moveTo>
                  <a:lnTo>
                    <a:pt x="560" y="406"/>
                  </a:lnTo>
                  <a:cubicBezTo>
                    <a:pt x="560" y="553"/>
                    <a:pt x="439" y="672"/>
                    <a:pt x="291" y="672"/>
                  </a:cubicBezTo>
                  <a:cubicBezTo>
                    <a:pt x="144" y="672"/>
                    <a:pt x="23" y="553"/>
                    <a:pt x="23" y="406"/>
                  </a:cubicBezTo>
                  <a:cubicBezTo>
                    <a:pt x="23" y="113"/>
                    <a:pt x="23" y="113"/>
                    <a:pt x="23" y="113"/>
                  </a:cubicBezTo>
                  <a:cubicBezTo>
                    <a:pt x="140" y="117"/>
                    <a:pt x="220" y="93"/>
                    <a:pt x="291" y="28"/>
                  </a:cubicBezTo>
                  <a:cubicBezTo>
                    <a:pt x="352" y="86"/>
                    <a:pt x="406" y="119"/>
                    <a:pt x="560" y="113"/>
                  </a:cubicBezTo>
                  <a:lnTo>
                    <a:pt x="560" y="406"/>
                  </a:lnTo>
                  <a:close/>
                </a:path>
              </a:pathLst>
            </a:custGeom>
            <a:solidFill>
              <a:schemeClr val="accent1">
                <a:lumMod val="75000"/>
              </a:schemeClr>
            </a:solidFill>
            <a:ln w="3175" cap="flat">
              <a:noFill/>
              <a:bevel/>
              <a:headEnd/>
              <a:tailEnd/>
            </a:ln>
            <a:effectLst/>
            <a:extLst/>
          </p:spPr>
          <p:txBody>
            <a:bodyPr wrap="none" anchor="ctr"/>
            <a:lstStyle/>
            <a:p>
              <a:endParaRPr lang="en-US" dirty="0">
                <a:solidFill>
                  <a:prstClr val="white"/>
                </a:solidFill>
              </a:endParaRPr>
            </a:p>
          </p:txBody>
        </p:sp>
      </p:grpSp>
      <p:sp>
        <p:nvSpPr>
          <p:cNvPr id="59" name="Freeform 169"/>
          <p:cNvSpPr>
            <a:spLocks noChangeArrowheads="1"/>
          </p:cNvSpPr>
          <p:nvPr/>
        </p:nvSpPr>
        <p:spPr bwMode="auto">
          <a:xfrm>
            <a:off x="7043513" y="2337383"/>
            <a:ext cx="1295863" cy="1092125"/>
          </a:xfrm>
          <a:custGeom>
            <a:avLst/>
            <a:gdLst>
              <a:gd name="T0" fmla="*/ 217 w 631"/>
              <a:gd name="T1" fmla="*/ 60 h 438"/>
              <a:gd name="T2" fmla="*/ 428 w 631"/>
              <a:gd name="T3" fmla="*/ 30 h 438"/>
              <a:gd name="T4" fmla="*/ 217 w 631"/>
              <a:gd name="T5" fmla="*/ 0 h 438"/>
              <a:gd name="T6" fmla="*/ 217 w 631"/>
              <a:gd name="T7" fmla="*/ 60 h 438"/>
              <a:gd name="T8" fmla="*/ 217 w 631"/>
              <a:gd name="T9" fmla="*/ 20 h 438"/>
              <a:gd name="T10" fmla="*/ 409 w 631"/>
              <a:gd name="T11" fmla="*/ 30 h 438"/>
              <a:gd name="T12" fmla="*/ 217 w 631"/>
              <a:gd name="T13" fmla="*/ 39 h 438"/>
              <a:gd name="T14" fmla="*/ 217 w 631"/>
              <a:gd name="T15" fmla="*/ 20 h 438"/>
              <a:gd name="T16" fmla="*/ 184 w 631"/>
              <a:gd name="T17" fmla="*/ 109 h 438"/>
              <a:gd name="T18" fmla="*/ 412 w 631"/>
              <a:gd name="T19" fmla="*/ 89 h 438"/>
              <a:gd name="T20" fmla="*/ 412 w 631"/>
              <a:gd name="T21" fmla="*/ 128 h 438"/>
              <a:gd name="T22" fmla="*/ 184 w 631"/>
              <a:gd name="T23" fmla="*/ 109 h 438"/>
              <a:gd name="T24" fmla="*/ 184 w 631"/>
              <a:gd name="T25" fmla="*/ 188 h 438"/>
              <a:gd name="T26" fmla="*/ 412 w 631"/>
              <a:gd name="T27" fmla="*/ 169 h 438"/>
              <a:gd name="T28" fmla="*/ 412 w 631"/>
              <a:gd name="T29" fmla="*/ 209 h 438"/>
              <a:gd name="T30" fmla="*/ 184 w 631"/>
              <a:gd name="T31" fmla="*/ 188 h 438"/>
              <a:gd name="T32" fmla="*/ 607 w 631"/>
              <a:gd name="T33" fmla="*/ 247 h 438"/>
              <a:gd name="T34" fmla="*/ 0 w 631"/>
              <a:gd name="T35" fmla="*/ 272 h 438"/>
              <a:gd name="T36" fmla="*/ 23 w 631"/>
              <a:gd name="T37" fmla="*/ 437 h 438"/>
              <a:gd name="T38" fmla="*/ 630 w 631"/>
              <a:gd name="T39" fmla="*/ 413 h 438"/>
              <a:gd name="T40" fmla="*/ 607 w 631"/>
              <a:gd name="T41" fmla="*/ 247 h 438"/>
              <a:gd name="T42" fmla="*/ 183 w 631"/>
              <a:gd name="T43" fmla="*/ 299 h 438"/>
              <a:gd name="T44" fmla="*/ 130 w 631"/>
              <a:gd name="T45" fmla="*/ 404 h 438"/>
              <a:gd name="T46" fmla="*/ 116 w 631"/>
              <a:gd name="T47" fmla="*/ 398 h 438"/>
              <a:gd name="T48" fmla="*/ 74 w 631"/>
              <a:gd name="T49" fmla="*/ 291 h 438"/>
              <a:gd name="T50" fmla="*/ 87 w 631"/>
              <a:gd name="T51" fmla="*/ 285 h 438"/>
              <a:gd name="T52" fmla="*/ 127 w 631"/>
              <a:gd name="T53" fmla="*/ 362 h 438"/>
              <a:gd name="T54" fmla="*/ 168 w 631"/>
              <a:gd name="T55" fmla="*/ 285 h 438"/>
              <a:gd name="T56" fmla="*/ 181 w 631"/>
              <a:gd name="T57" fmla="*/ 291 h 438"/>
              <a:gd name="T58" fmla="*/ 406 w 631"/>
              <a:gd name="T59" fmla="*/ 329 h 438"/>
              <a:gd name="T60" fmla="*/ 365 w 631"/>
              <a:gd name="T61" fmla="*/ 329 h 438"/>
              <a:gd name="T62" fmla="*/ 406 w 631"/>
              <a:gd name="T63" fmla="*/ 287 h 438"/>
              <a:gd name="T64" fmla="*/ 477 w 631"/>
              <a:gd name="T65" fmla="*/ 388 h 438"/>
              <a:gd name="T66" fmla="*/ 436 w 631"/>
              <a:gd name="T67" fmla="*/ 388 h 438"/>
              <a:gd name="T68" fmla="*/ 477 w 631"/>
              <a:gd name="T69" fmla="*/ 347 h 438"/>
              <a:gd name="T70" fmla="*/ 477 w 631"/>
              <a:gd name="T71" fmla="*/ 329 h 438"/>
              <a:gd name="T72" fmla="*/ 438 w 631"/>
              <a:gd name="T73" fmla="*/ 329 h 438"/>
              <a:gd name="T74" fmla="*/ 477 w 631"/>
              <a:gd name="T75" fmla="*/ 287 h 438"/>
              <a:gd name="T76" fmla="*/ 549 w 631"/>
              <a:gd name="T77" fmla="*/ 388 h 438"/>
              <a:gd name="T78" fmla="*/ 508 w 631"/>
              <a:gd name="T79" fmla="*/ 388 h 438"/>
              <a:gd name="T80" fmla="*/ 549 w 631"/>
              <a:gd name="T81" fmla="*/ 347 h 438"/>
              <a:gd name="connsiteX0" fmla="*/ 4151 w 11179"/>
              <a:gd name="connsiteY0" fmla="*/ 1370 h 9980"/>
              <a:gd name="connsiteX1" fmla="*/ 4151 w 11179"/>
              <a:gd name="connsiteY1" fmla="*/ 1370 h 9980"/>
              <a:gd name="connsiteX2" fmla="*/ 7035 w 11179"/>
              <a:gd name="connsiteY2" fmla="*/ 1370 h 9980"/>
              <a:gd name="connsiteX3" fmla="*/ 7495 w 11179"/>
              <a:gd name="connsiteY3" fmla="*/ 685 h 9980"/>
              <a:gd name="connsiteX4" fmla="*/ 7035 w 11179"/>
              <a:gd name="connsiteY4" fmla="*/ 0 h 9980"/>
              <a:gd name="connsiteX5" fmla="*/ 4151 w 11179"/>
              <a:gd name="connsiteY5" fmla="*/ 0 h 9980"/>
              <a:gd name="connsiteX6" fmla="*/ 3676 w 11179"/>
              <a:gd name="connsiteY6" fmla="*/ 685 h 9980"/>
              <a:gd name="connsiteX7" fmla="*/ 4151 w 11179"/>
              <a:gd name="connsiteY7" fmla="*/ 1370 h 9980"/>
              <a:gd name="connsiteX8" fmla="*/ 4151 w 11179"/>
              <a:gd name="connsiteY8" fmla="*/ 457 h 9980"/>
              <a:gd name="connsiteX9" fmla="*/ 4151 w 11179"/>
              <a:gd name="connsiteY9" fmla="*/ 457 h 9980"/>
              <a:gd name="connsiteX10" fmla="*/ 7035 w 11179"/>
              <a:gd name="connsiteY10" fmla="*/ 457 h 9980"/>
              <a:gd name="connsiteX11" fmla="*/ 7194 w 11179"/>
              <a:gd name="connsiteY11" fmla="*/ 685 h 9980"/>
              <a:gd name="connsiteX12" fmla="*/ 7035 w 11179"/>
              <a:gd name="connsiteY12" fmla="*/ 890 h 9980"/>
              <a:gd name="connsiteX13" fmla="*/ 4151 w 11179"/>
              <a:gd name="connsiteY13" fmla="*/ 890 h 9980"/>
              <a:gd name="connsiteX14" fmla="*/ 4008 w 11179"/>
              <a:gd name="connsiteY14" fmla="*/ 685 h 9980"/>
              <a:gd name="connsiteX15" fmla="*/ 4151 w 11179"/>
              <a:gd name="connsiteY15" fmla="*/ 457 h 9980"/>
              <a:gd name="connsiteX16" fmla="*/ 3628 w 11179"/>
              <a:gd name="connsiteY16" fmla="*/ 2489 h 9980"/>
              <a:gd name="connsiteX17" fmla="*/ 3628 w 11179"/>
              <a:gd name="connsiteY17" fmla="*/ 2489 h 9980"/>
              <a:gd name="connsiteX18" fmla="*/ 3945 w 11179"/>
              <a:gd name="connsiteY18" fmla="*/ 2032 h 9980"/>
              <a:gd name="connsiteX19" fmla="*/ 7241 w 11179"/>
              <a:gd name="connsiteY19" fmla="*/ 2032 h 9980"/>
              <a:gd name="connsiteX20" fmla="*/ 7574 w 11179"/>
              <a:gd name="connsiteY20" fmla="*/ 2489 h 9980"/>
              <a:gd name="connsiteX21" fmla="*/ 7241 w 11179"/>
              <a:gd name="connsiteY21" fmla="*/ 2922 h 9980"/>
              <a:gd name="connsiteX22" fmla="*/ 3945 w 11179"/>
              <a:gd name="connsiteY22" fmla="*/ 2922 h 9980"/>
              <a:gd name="connsiteX23" fmla="*/ 3628 w 11179"/>
              <a:gd name="connsiteY23" fmla="*/ 2489 h 9980"/>
              <a:gd name="connsiteX24" fmla="*/ 3628 w 11179"/>
              <a:gd name="connsiteY24" fmla="*/ 4292 h 9980"/>
              <a:gd name="connsiteX25" fmla="*/ 3628 w 11179"/>
              <a:gd name="connsiteY25" fmla="*/ 4292 h 9980"/>
              <a:gd name="connsiteX26" fmla="*/ 3945 w 11179"/>
              <a:gd name="connsiteY26" fmla="*/ 3858 h 9980"/>
              <a:gd name="connsiteX27" fmla="*/ 7241 w 11179"/>
              <a:gd name="connsiteY27" fmla="*/ 3858 h 9980"/>
              <a:gd name="connsiteX28" fmla="*/ 7574 w 11179"/>
              <a:gd name="connsiteY28" fmla="*/ 4292 h 9980"/>
              <a:gd name="connsiteX29" fmla="*/ 7241 w 11179"/>
              <a:gd name="connsiteY29" fmla="*/ 4772 h 9980"/>
              <a:gd name="connsiteX30" fmla="*/ 3945 w 11179"/>
              <a:gd name="connsiteY30" fmla="*/ 4772 h 9980"/>
              <a:gd name="connsiteX31" fmla="*/ 3628 w 11179"/>
              <a:gd name="connsiteY31" fmla="*/ 4292 h 9980"/>
              <a:gd name="connsiteX32" fmla="*/ 10332 w 11179"/>
              <a:gd name="connsiteY32" fmla="*/ 5639 h 9980"/>
              <a:gd name="connsiteX33" fmla="*/ 10332 w 11179"/>
              <a:gd name="connsiteY33" fmla="*/ 5639 h 9980"/>
              <a:gd name="connsiteX34" fmla="*/ 1077 w 11179"/>
              <a:gd name="connsiteY34" fmla="*/ 5639 h 9980"/>
              <a:gd name="connsiteX35" fmla="*/ 712 w 11179"/>
              <a:gd name="connsiteY35" fmla="*/ 6210 h 9980"/>
              <a:gd name="connsiteX36" fmla="*/ 712 w 11179"/>
              <a:gd name="connsiteY36" fmla="*/ 9429 h 9980"/>
              <a:gd name="connsiteX37" fmla="*/ 10332 w 11179"/>
              <a:gd name="connsiteY37" fmla="*/ 9977 h 9980"/>
              <a:gd name="connsiteX38" fmla="*/ 10696 w 11179"/>
              <a:gd name="connsiteY38" fmla="*/ 9429 h 9980"/>
              <a:gd name="connsiteX39" fmla="*/ 10696 w 11179"/>
              <a:gd name="connsiteY39" fmla="*/ 6210 h 9980"/>
              <a:gd name="connsiteX40" fmla="*/ 10332 w 11179"/>
              <a:gd name="connsiteY40" fmla="*/ 5639 h 9980"/>
              <a:gd name="connsiteX41" fmla="*/ 3612 w 11179"/>
              <a:gd name="connsiteY41" fmla="*/ 6826 h 9980"/>
              <a:gd name="connsiteX42" fmla="*/ 3612 w 11179"/>
              <a:gd name="connsiteY42" fmla="*/ 6826 h 9980"/>
              <a:gd name="connsiteX43" fmla="*/ 2899 w 11179"/>
              <a:gd name="connsiteY43" fmla="*/ 9087 h 9980"/>
              <a:gd name="connsiteX44" fmla="*/ 2772 w 11179"/>
              <a:gd name="connsiteY44" fmla="*/ 9224 h 9980"/>
              <a:gd name="connsiteX45" fmla="*/ 2709 w 11179"/>
              <a:gd name="connsiteY45" fmla="*/ 9224 h 9980"/>
              <a:gd name="connsiteX46" fmla="*/ 2550 w 11179"/>
              <a:gd name="connsiteY46" fmla="*/ 9087 h 9980"/>
              <a:gd name="connsiteX47" fmla="*/ 1869 w 11179"/>
              <a:gd name="connsiteY47" fmla="*/ 6826 h 9980"/>
              <a:gd name="connsiteX48" fmla="*/ 1885 w 11179"/>
              <a:gd name="connsiteY48" fmla="*/ 6644 h 9980"/>
              <a:gd name="connsiteX49" fmla="*/ 2012 w 11179"/>
              <a:gd name="connsiteY49" fmla="*/ 6507 h 9980"/>
              <a:gd name="connsiteX50" fmla="*/ 2091 w 11179"/>
              <a:gd name="connsiteY50" fmla="*/ 6507 h 9980"/>
              <a:gd name="connsiteX51" fmla="*/ 2233 w 11179"/>
              <a:gd name="connsiteY51" fmla="*/ 6667 h 9980"/>
              <a:gd name="connsiteX52" fmla="*/ 2725 w 11179"/>
              <a:gd name="connsiteY52" fmla="*/ 8265 h 9980"/>
              <a:gd name="connsiteX53" fmla="*/ 3232 w 11179"/>
              <a:gd name="connsiteY53" fmla="*/ 6667 h 9980"/>
              <a:gd name="connsiteX54" fmla="*/ 3374 w 11179"/>
              <a:gd name="connsiteY54" fmla="*/ 6507 h 9980"/>
              <a:gd name="connsiteX55" fmla="*/ 3454 w 11179"/>
              <a:gd name="connsiteY55" fmla="*/ 6507 h 9980"/>
              <a:gd name="connsiteX56" fmla="*/ 3580 w 11179"/>
              <a:gd name="connsiteY56" fmla="*/ 6644 h 9980"/>
              <a:gd name="connsiteX57" fmla="*/ 3612 w 11179"/>
              <a:gd name="connsiteY57" fmla="*/ 6826 h 9980"/>
              <a:gd name="connsiteX58" fmla="*/ 7146 w 11179"/>
              <a:gd name="connsiteY58" fmla="*/ 7511 h 9980"/>
              <a:gd name="connsiteX59" fmla="*/ 7146 w 11179"/>
              <a:gd name="connsiteY59" fmla="*/ 7511 h 9980"/>
              <a:gd name="connsiteX60" fmla="*/ 6496 w 11179"/>
              <a:gd name="connsiteY60" fmla="*/ 7511 h 9980"/>
              <a:gd name="connsiteX61" fmla="*/ 6496 w 11179"/>
              <a:gd name="connsiteY61" fmla="*/ 6553 h 9980"/>
              <a:gd name="connsiteX62" fmla="*/ 7146 w 11179"/>
              <a:gd name="connsiteY62" fmla="*/ 6553 h 9980"/>
              <a:gd name="connsiteX63" fmla="*/ 7146 w 11179"/>
              <a:gd name="connsiteY63" fmla="*/ 7511 h 9980"/>
              <a:gd name="connsiteX64" fmla="*/ 8271 w 11179"/>
              <a:gd name="connsiteY64" fmla="*/ 8858 h 9980"/>
              <a:gd name="connsiteX65" fmla="*/ 8271 w 11179"/>
              <a:gd name="connsiteY65" fmla="*/ 8858 h 9980"/>
              <a:gd name="connsiteX66" fmla="*/ 7622 w 11179"/>
              <a:gd name="connsiteY66" fmla="*/ 8858 h 9980"/>
              <a:gd name="connsiteX67" fmla="*/ 7622 w 11179"/>
              <a:gd name="connsiteY67" fmla="*/ 7922 h 9980"/>
              <a:gd name="connsiteX68" fmla="*/ 8271 w 11179"/>
              <a:gd name="connsiteY68" fmla="*/ 7922 h 9980"/>
              <a:gd name="connsiteX69" fmla="*/ 8271 w 11179"/>
              <a:gd name="connsiteY69" fmla="*/ 8858 h 9980"/>
              <a:gd name="connsiteX70" fmla="*/ 8271 w 11179"/>
              <a:gd name="connsiteY70" fmla="*/ 7511 h 9980"/>
              <a:gd name="connsiteX71" fmla="*/ 8271 w 11179"/>
              <a:gd name="connsiteY71" fmla="*/ 7511 h 9980"/>
              <a:gd name="connsiteX72" fmla="*/ 7653 w 11179"/>
              <a:gd name="connsiteY72" fmla="*/ 7511 h 9980"/>
              <a:gd name="connsiteX73" fmla="*/ 7653 w 11179"/>
              <a:gd name="connsiteY73" fmla="*/ 6553 h 9980"/>
              <a:gd name="connsiteX74" fmla="*/ 8271 w 11179"/>
              <a:gd name="connsiteY74" fmla="*/ 6553 h 9980"/>
              <a:gd name="connsiteX75" fmla="*/ 8271 w 11179"/>
              <a:gd name="connsiteY75" fmla="*/ 7511 h 9980"/>
              <a:gd name="connsiteX76" fmla="*/ 9412 w 11179"/>
              <a:gd name="connsiteY76" fmla="*/ 8858 h 9980"/>
              <a:gd name="connsiteX77" fmla="*/ 9412 w 11179"/>
              <a:gd name="connsiteY77" fmla="*/ 8858 h 9980"/>
              <a:gd name="connsiteX78" fmla="*/ 8763 w 11179"/>
              <a:gd name="connsiteY78" fmla="*/ 8858 h 9980"/>
              <a:gd name="connsiteX79" fmla="*/ 8763 w 11179"/>
              <a:gd name="connsiteY79" fmla="*/ 7922 h 9980"/>
              <a:gd name="connsiteX80" fmla="*/ 9412 w 11179"/>
              <a:gd name="connsiteY80" fmla="*/ 7922 h 9980"/>
              <a:gd name="connsiteX81" fmla="*/ 9412 w 11179"/>
              <a:gd name="connsiteY81" fmla="*/ 8858 h 9980"/>
              <a:gd name="connsiteX0" fmla="*/ 3650 w 9936"/>
              <a:gd name="connsiteY0" fmla="*/ 1373 h 10183"/>
              <a:gd name="connsiteX1" fmla="*/ 3650 w 9936"/>
              <a:gd name="connsiteY1" fmla="*/ 1373 h 10183"/>
              <a:gd name="connsiteX2" fmla="*/ 6230 w 9936"/>
              <a:gd name="connsiteY2" fmla="*/ 1373 h 10183"/>
              <a:gd name="connsiteX3" fmla="*/ 6642 w 9936"/>
              <a:gd name="connsiteY3" fmla="*/ 686 h 10183"/>
              <a:gd name="connsiteX4" fmla="*/ 6230 w 9936"/>
              <a:gd name="connsiteY4" fmla="*/ 0 h 10183"/>
              <a:gd name="connsiteX5" fmla="*/ 3650 w 9936"/>
              <a:gd name="connsiteY5" fmla="*/ 0 h 10183"/>
              <a:gd name="connsiteX6" fmla="*/ 3225 w 9936"/>
              <a:gd name="connsiteY6" fmla="*/ 686 h 10183"/>
              <a:gd name="connsiteX7" fmla="*/ 3650 w 9936"/>
              <a:gd name="connsiteY7" fmla="*/ 1373 h 10183"/>
              <a:gd name="connsiteX8" fmla="*/ 3650 w 9936"/>
              <a:gd name="connsiteY8" fmla="*/ 458 h 10183"/>
              <a:gd name="connsiteX9" fmla="*/ 3650 w 9936"/>
              <a:gd name="connsiteY9" fmla="*/ 458 h 10183"/>
              <a:gd name="connsiteX10" fmla="*/ 6230 w 9936"/>
              <a:gd name="connsiteY10" fmla="*/ 458 h 10183"/>
              <a:gd name="connsiteX11" fmla="*/ 6372 w 9936"/>
              <a:gd name="connsiteY11" fmla="*/ 686 h 10183"/>
              <a:gd name="connsiteX12" fmla="*/ 6230 w 9936"/>
              <a:gd name="connsiteY12" fmla="*/ 892 h 10183"/>
              <a:gd name="connsiteX13" fmla="*/ 3650 w 9936"/>
              <a:gd name="connsiteY13" fmla="*/ 892 h 10183"/>
              <a:gd name="connsiteX14" fmla="*/ 3522 w 9936"/>
              <a:gd name="connsiteY14" fmla="*/ 686 h 10183"/>
              <a:gd name="connsiteX15" fmla="*/ 3650 w 9936"/>
              <a:gd name="connsiteY15" fmla="*/ 458 h 10183"/>
              <a:gd name="connsiteX16" fmla="*/ 3182 w 9936"/>
              <a:gd name="connsiteY16" fmla="*/ 2494 h 10183"/>
              <a:gd name="connsiteX17" fmla="*/ 3182 w 9936"/>
              <a:gd name="connsiteY17" fmla="*/ 2494 h 10183"/>
              <a:gd name="connsiteX18" fmla="*/ 3466 w 9936"/>
              <a:gd name="connsiteY18" fmla="*/ 2036 h 10183"/>
              <a:gd name="connsiteX19" fmla="*/ 6414 w 9936"/>
              <a:gd name="connsiteY19" fmla="*/ 2036 h 10183"/>
              <a:gd name="connsiteX20" fmla="*/ 6712 w 9936"/>
              <a:gd name="connsiteY20" fmla="*/ 2494 h 10183"/>
              <a:gd name="connsiteX21" fmla="*/ 6414 w 9936"/>
              <a:gd name="connsiteY21" fmla="*/ 2928 h 10183"/>
              <a:gd name="connsiteX22" fmla="*/ 3466 w 9936"/>
              <a:gd name="connsiteY22" fmla="*/ 2928 h 10183"/>
              <a:gd name="connsiteX23" fmla="*/ 3182 w 9936"/>
              <a:gd name="connsiteY23" fmla="*/ 2494 h 10183"/>
              <a:gd name="connsiteX24" fmla="*/ 3182 w 9936"/>
              <a:gd name="connsiteY24" fmla="*/ 4301 h 10183"/>
              <a:gd name="connsiteX25" fmla="*/ 3182 w 9936"/>
              <a:gd name="connsiteY25" fmla="*/ 4301 h 10183"/>
              <a:gd name="connsiteX26" fmla="*/ 3466 w 9936"/>
              <a:gd name="connsiteY26" fmla="*/ 3866 h 10183"/>
              <a:gd name="connsiteX27" fmla="*/ 6414 w 9936"/>
              <a:gd name="connsiteY27" fmla="*/ 3866 h 10183"/>
              <a:gd name="connsiteX28" fmla="*/ 6712 w 9936"/>
              <a:gd name="connsiteY28" fmla="*/ 4301 h 10183"/>
              <a:gd name="connsiteX29" fmla="*/ 6414 w 9936"/>
              <a:gd name="connsiteY29" fmla="*/ 4782 h 10183"/>
              <a:gd name="connsiteX30" fmla="*/ 3466 w 9936"/>
              <a:gd name="connsiteY30" fmla="*/ 4782 h 10183"/>
              <a:gd name="connsiteX31" fmla="*/ 3182 w 9936"/>
              <a:gd name="connsiteY31" fmla="*/ 4301 h 10183"/>
              <a:gd name="connsiteX32" fmla="*/ 9179 w 9936"/>
              <a:gd name="connsiteY32" fmla="*/ 5650 h 10183"/>
              <a:gd name="connsiteX33" fmla="*/ 9179 w 9936"/>
              <a:gd name="connsiteY33" fmla="*/ 5650 h 10183"/>
              <a:gd name="connsiteX34" fmla="*/ 900 w 9936"/>
              <a:gd name="connsiteY34" fmla="*/ 5650 h 10183"/>
              <a:gd name="connsiteX35" fmla="*/ 574 w 9936"/>
              <a:gd name="connsiteY35" fmla="*/ 6222 h 10183"/>
              <a:gd name="connsiteX36" fmla="*/ 9179 w 9936"/>
              <a:gd name="connsiteY36" fmla="*/ 9997 h 10183"/>
              <a:gd name="connsiteX37" fmla="*/ 9505 w 9936"/>
              <a:gd name="connsiteY37" fmla="*/ 9448 h 10183"/>
              <a:gd name="connsiteX38" fmla="*/ 9505 w 9936"/>
              <a:gd name="connsiteY38" fmla="*/ 6222 h 10183"/>
              <a:gd name="connsiteX39" fmla="*/ 9179 w 9936"/>
              <a:gd name="connsiteY39" fmla="*/ 5650 h 10183"/>
              <a:gd name="connsiteX40" fmla="*/ 3168 w 9936"/>
              <a:gd name="connsiteY40" fmla="*/ 6840 h 10183"/>
              <a:gd name="connsiteX41" fmla="*/ 3168 w 9936"/>
              <a:gd name="connsiteY41" fmla="*/ 6840 h 10183"/>
              <a:gd name="connsiteX42" fmla="*/ 2530 w 9936"/>
              <a:gd name="connsiteY42" fmla="*/ 9105 h 10183"/>
              <a:gd name="connsiteX43" fmla="*/ 2417 w 9936"/>
              <a:gd name="connsiteY43" fmla="*/ 9242 h 10183"/>
              <a:gd name="connsiteX44" fmla="*/ 2360 w 9936"/>
              <a:gd name="connsiteY44" fmla="*/ 9242 h 10183"/>
              <a:gd name="connsiteX45" fmla="*/ 2218 w 9936"/>
              <a:gd name="connsiteY45" fmla="*/ 9105 h 10183"/>
              <a:gd name="connsiteX46" fmla="*/ 1609 w 9936"/>
              <a:gd name="connsiteY46" fmla="*/ 6840 h 10183"/>
              <a:gd name="connsiteX47" fmla="*/ 1623 w 9936"/>
              <a:gd name="connsiteY47" fmla="*/ 6657 h 10183"/>
              <a:gd name="connsiteX48" fmla="*/ 1737 w 9936"/>
              <a:gd name="connsiteY48" fmla="*/ 6520 h 10183"/>
              <a:gd name="connsiteX49" fmla="*/ 1807 w 9936"/>
              <a:gd name="connsiteY49" fmla="*/ 6520 h 10183"/>
              <a:gd name="connsiteX50" fmla="*/ 1934 w 9936"/>
              <a:gd name="connsiteY50" fmla="*/ 6680 h 10183"/>
              <a:gd name="connsiteX51" fmla="*/ 2375 w 9936"/>
              <a:gd name="connsiteY51" fmla="*/ 8282 h 10183"/>
              <a:gd name="connsiteX52" fmla="*/ 2828 w 9936"/>
              <a:gd name="connsiteY52" fmla="*/ 6680 h 10183"/>
              <a:gd name="connsiteX53" fmla="*/ 2955 w 9936"/>
              <a:gd name="connsiteY53" fmla="*/ 6520 h 10183"/>
              <a:gd name="connsiteX54" fmla="*/ 3027 w 9936"/>
              <a:gd name="connsiteY54" fmla="*/ 6520 h 10183"/>
              <a:gd name="connsiteX55" fmla="*/ 3139 w 9936"/>
              <a:gd name="connsiteY55" fmla="*/ 6657 h 10183"/>
              <a:gd name="connsiteX56" fmla="*/ 3168 w 9936"/>
              <a:gd name="connsiteY56" fmla="*/ 6840 h 10183"/>
              <a:gd name="connsiteX57" fmla="*/ 6329 w 9936"/>
              <a:gd name="connsiteY57" fmla="*/ 7526 h 10183"/>
              <a:gd name="connsiteX58" fmla="*/ 6329 w 9936"/>
              <a:gd name="connsiteY58" fmla="*/ 7526 h 10183"/>
              <a:gd name="connsiteX59" fmla="*/ 5748 w 9936"/>
              <a:gd name="connsiteY59" fmla="*/ 7526 h 10183"/>
              <a:gd name="connsiteX60" fmla="*/ 5748 w 9936"/>
              <a:gd name="connsiteY60" fmla="*/ 6566 h 10183"/>
              <a:gd name="connsiteX61" fmla="*/ 6329 w 9936"/>
              <a:gd name="connsiteY61" fmla="*/ 6566 h 10183"/>
              <a:gd name="connsiteX62" fmla="*/ 6329 w 9936"/>
              <a:gd name="connsiteY62" fmla="*/ 7526 h 10183"/>
              <a:gd name="connsiteX63" fmla="*/ 7336 w 9936"/>
              <a:gd name="connsiteY63" fmla="*/ 8876 h 10183"/>
              <a:gd name="connsiteX64" fmla="*/ 7336 w 9936"/>
              <a:gd name="connsiteY64" fmla="*/ 8876 h 10183"/>
              <a:gd name="connsiteX65" fmla="*/ 6755 w 9936"/>
              <a:gd name="connsiteY65" fmla="*/ 8876 h 10183"/>
              <a:gd name="connsiteX66" fmla="*/ 6755 w 9936"/>
              <a:gd name="connsiteY66" fmla="*/ 7938 h 10183"/>
              <a:gd name="connsiteX67" fmla="*/ 7336 w 9936"/>
              <a:gd name="connsiteY67" fmla="*/ 7938 h 10183"/>
              <a:gd name="connsiteX68" fmla="*/ 7336 w 9936"/>
              <a:gd name="connsiteY68" fmla="*/ 8876 h 10183"/>
              <a:gd name="connsiteX69" fmla="*/ 7336 w 9936"/>
              <a:gd name="connsiteY69" fmla="*/ 7526 h 10183"/>
              <a:gd name="connsiteX70" fmla="*/ 7336 w 9936"/>
              <a:gd name="connsiteY70" fmla="*/ 7526 h 10183"/>
              <a:gd name="connsiteX71" fmla="*/ 6783 w 9936"/>
              <a:gd name="connsiteY71" fmla="*/ 7526 h 10183"/>
              <a:gd name="connsiteX72" fmla="*/ 6783 w 9936"/>
              <a:gd name="connsiteY72" fmla="*/ 6566 h 10183"/>
              <a:gd name="connsiteX73" fmla="*/ 7336 w 9936"/>
              <a:gd name="connsiteY73" fmla="*/ 6566 h 10183"/>
              <a:gd name="connsiteX74" fmla="*/ 7336 w 9936"/>
              <a:gd name="connsiteY74" fmla="*/ 7526 h 10183"/>
              <a:gd name="connsiteX75" fmla="*/ 8356 w 9936"/>
              <a:gd name="connsiteY75" fmla="*/ 8876 h 10183"/>
              <a:gd name="connsiteX76" fmla="*/ 8356 w 9936"/>
              <a:gd name="connsiteY76" fmla="*/ 8876 h 10183"/>
              <a:gd name="connsiteX77" fmla="*/ 7776 w 9936"/>
              <a:gd name="connsiteY77" fmla="*/ 8876 h 10183"/>
              <a:gd name="connsiteX78" fmla="*/ 7776 w 9936"/>
              <a:gd name="connsiteY78" fmla="*/ 7938 h 10183"/>
              <a:gd name="connsiteX79" fmla="*/ 8356 w 9936"/>
              <a:gd name="connsiteY79" fmla="*/ 7938 h 10183"/>
              <a:gd name="connsiteX80" fmla="*/ 8356 w 9936"/>
              <a:gd name="connsiteY80" fmla="*/ 8876 h 10183"/>
              <a:gd name="connsiteX0" fmla="*/ 2768 w 9071"/>
              <a:gd name="connsiteY0" fmla="*/ 1348 h 10039"/>
              <a:gd name="connsiteX1" fmla="*/ 2768 w 9071"/>
              <a:gd name="connsiteY1" fmla="*/ 1348 h 10039"/>
              <a:gd name="connsiteX2" fmla="*/ 5364 w 9071"/>
              <a:gd name="connsiteY2" fmla="*/ 1348 h 10039"/>
              <a:gd name="connsiteX3" fmla="*/ 5779 w 9071"/>
              <a:gd name="connsiteY3" fmla="*/ 674 h 10039"/>
              <a:gd name="connsiteX4" fmla="*/ 5364 w 9071"/>
              <a:gd name="connsiteY4" fmla="*/ 0 h 10039"/>
              <a:gd name="connsiteX5" fmla="*/ 2768 w 9071"/>
              <a:gd name="connsiteY5" fmla="*/ 0 h 10039"/>
              <a:gd name="connsiteX6" fmla="*/ 2340 w 9071"/>
              <a:gd name="connsiteY6" fmla="*/ 674 h 10039"/>
              <a:gd name="connsiteX7" fmla="*/ 2768 w 9071"/>
              <a:gd name="connsiteY7" fmla="*/ 1348 h 10039"/>
              <a:gd name="connsiteX8" fmla="*/ 2768 w 9071"/>
              <a:gd name="connsiteY8" fmla="*/ 450 h 10039"/>
              <a:gd name="connsiteX9" fmla="*/ 2768 w 9071"/>
              <a:gd name="connsiteY9" fmla="*/ 450 h 10039"/>
              <a:gd name="connsiteX10" fmla="*/ 5364 w 9071"/>
              <a:gd name="connsiteY10" fmla="*/ 450 h 10039"/>
              <a:gd name="connsiteX11" fmla="*/ 5507 w 9071"/>
              <a:gd name="connsiteY11" fmla="*/ 674 h 10039"/>
              <a:gd name="connsiteX12" fmla="*/ 5364 w 9071"/>
              <a:gd name="connsiteY12" fmla="*/ 876 h 10039"/>
              <a:gd name="connsiteX13" fmla="*/ 2768 w 9071"/>
              <a:gd name="connsiteY13" fmla="*/ 876 h 10039"/>
              <a:gd name="connsiteX14" fmla="*/ 2639 w 9071"/>
              <a:gd name="connsiteY14" fmla="*/ 674 h 10039"/>
              <a:gd name="connsiteX15" fmla="*/ 2768 w 9071"/>
              <a:gd name="connsiteY15" fmla="*/ 450 h 10039"/>
              <a:gd name="connsiteX16" fmla="*/ 2296 w 9071"/>
              <a:gd name="connsiteY16" fmla="*/ 2449 h 10039"/>
              <a:gd name="connsiteX17" fmla="*/ 2296 w 9071"/>
              <a:gd name="connsiteY17" fmla="*/ 2449 h 10039"/>
              <a:gd name="connsiteX18" fmla="*/ 2582 w 9071"/>
              <a:gd name="connsiteY18" fmla="*/ 1999 h 10039"/>
              <a:gd name="connsiteX19" fmla="*/ 5549 w 9071"/>
              <a:gd name="connsiteY19" fmla="*/ 1999 h 10039"/>
              <a:gd name="connsiteX20" fmla="*/ 5849 w 9071"/>
              <a:gd name="connsiteY20" fmla="*/ 2449 h 10039"/>
              <a:gd name="connsiteX21" fmla="*/ 5549 w 9071"/>
              <a:gd name="connsiteY21" fmla="*/ 2875 h 10039"/>
              <a:gd name="connsiteX22" fmla="*/ 2582 w 9071"/>
              <a:gd name="connsiteY22" fmla="*/ 2875 h 10039"/>
              <a:gd name="connsiteX23" fmla="*/ 2296 w 9071"/>
              <a:gd name="connsiteY23" fmla="*/ 2449 h 10039"/>
              <a:gd name="connsiteX24" fmla="*/ 2296 w 9071"/>
              <a:gd name="connsiteY24" fmla="*/ 4224 h 10039"/>
              <a:gd name="connsiteX25" fmla="*/ 2296 w 9071"/>
              <a:gd name="connsiteY25" fmla="*/ 4224 h 10039"/>
              <a:gd name="connsiteX26" fmla="*/ 2582 w 9071"/>
              <a:gd name="connsiteY26" fmla="*/ 3797 h 10039"/>
              <a:gd name="connsiteX27" fmla="*/ 5549 w 9071"/>
              <a:gd name="connsiteY27" fmla="*/ 3797 h 10039"/>
              <a:gd name="connsiteX28" fmla="*/ 5849 w 9071"/>
              <a:gd name="connsiteY28" fmla="*/ 4224 h 10039"/>
              <a:gd name="connsiteX29" fmla="*/ 5549 w 9071"/>
              <a:gd name="connsiteY29" fmla="*/ 4696 h 10039"/>
              <a:gd name="connsiteX30" fmla="*/ 2582 w 9071"/>
              <a:gd name="connsiteY30" fmla="*/ 4696 h 10039"/>
              <a:gd name="connsiteX31" fmla="*/ 2296 w 9071"/>
              <a:gd name="connsiteY31" fmla="*/ 4224 h 10039"/>
              <a:gd name="connsiteX32" fmla="*/ 8332 w 9071"/>
              <a:gd name="connsiteY32" fmla="*/ 5548 h 10039"/>
              <a:gd name="connsiteX33" fmla="*/ 8332 w 9071"/>
              <a:gd name="connsiteY33" fmla="*/ 5548 h 10039"/>
              <a:gd name="connsiteX34" fmla="*/ 0 w 9071"/>
              <a:gd name="connsiteY34" fmla="*/ 5548 h 10039"/>
              <a:gd name="connsiteX35" fmla="*/ 8332 w 9071"/>
              <a:gd name="connsiteY35" fmla="*/ 9817 h 10039"/>
              <a:gd name="connsiteX36" fmla="*/ 8660 w 9071"/>
              <a:gd name="connsiteY36" fmla="*/ 9278 h 10039"/>
              <a:gd name="connsiteX37" fmla="*/ 8660 w 9071"/>
              <a:gd name="connsiteY37" fmla="*/ 6110 h 10039"/>
              <a:gd name="connsiteX38" fmla="*/ 8332 w 9071"/>
              <a:gd name="connsiteY38" fmla="*/ 5548 h 10039"/>
              <a:gd name="connsiteX39" fmla="*/ 2282 w 9071"/>
              <a:gd name="connsiteY39" fmla="*/ 6717 h 10039"/>
              <a:gd name="connsiteX40" fmla="*/ 2282 w 9071"/>
              <a:gd name="connsiteY40" fmla="*/ 6717 h 10039"/>
              <a:gd name="connsiteX41" fmla="*/ 1640 w 9071"/>
              <a:gd name="connsiteY41" fmla="*/ 8941 h 10039"/>
              <a:gd name="connsiteX42" fmla="*/ 1527 w 9071"/>
              <a:gd name="connsiteY42" fmla="*/ 9076 h 10039"/>
              <a:gd name="connsiteX43" fmla="*/ 1469 w 9071"/>
              <a:gd name="connsiteY43" fmla="*/ 9076 h 10039"/>
              <a:gd name="connsiteX44" fmla="*/ 1326 w 9071"/>
              <a:gd name="connsiteY44" fmla="*/ 8941 h 10039"/>
              <a:gd name="connsiteX45" fmla="*/ 713 w 9071"/>
              <a:gd name="connsiteY45" fmla="*/ 6717 h 10039"/>
              <a:gd name="connsiteX46" fmla="*/ 727 w 9071"/>
              <a:gd name="connsiteY46" fmla="*/ 6537 h 10039"/>
              <a:gd name="connsiteX47" fmla="*/ 842 w 9071"/>
              <a:gd name="connsiteY47" fmla="*/ 6403 h 10039"/>
              <a:gd name="connsiteX48" fmla="*/ 913 w 9071"/>
              <a:gd name="connsiteY48" fmla="*/ 6403 h 10039"/>
              <a:gd name="connsiteX49" fmla="*/ 1040 w 9071"/>
              <a:gd name="connsiteY49" fmla="*/ 6560 h 10039"/>
              <a:gd name="connsiteX50" fmla="*/ 1484 w 9071"/>
              <a:gd name="connsiteY50" fmla="*/ 8133 h 10039"/>
              <a:gd name="connsiteX51" fmla="*/ 1940 w 9071"/>
              <a:gd name="connsiteY51" fmla="*/ 6560 h 10039"/>
              <a:gd name="connsiteX52" fmla="*/ 2068 w 9071"/>
              <a:gd name="connsiteY52" fmla="*/ 6403 h 10039"/>
              <a:gd name="connsiteX53" fmla="*/ 2140 w 9071"/>
              <a:gd name="connsiteY53" fmla="*/ 6403 h 10039"/>
              <a:gd name="connsiteX54" fmla="*/ 2253 w 9071"/>
              <a:gd name="connsiteY54" fmla="*/ 6537 h 10039"/>
              <a:gd name="connsiteX55" fmla="*/ 2282 w 9071"/>
              <a:gd name="connsiteY55" fmla="*/ 6717 h 10039"/>
              <a:gd name="connsiteX56" fmla="*/ 5464 w 9071"/>
              <a:gd name="connsiteY56" fmla="*/ 7391 h 10039"/>
              <a:gd name="connsiteX57" fmla="*/ 5464 w 9071"/>
              <a:gd name="connsiteY57" fmla="*/ 7391 h 10039"/>
              <a:gd name="connsiteX58" fmla="*/ 4879 w 9071"/>
              <a:gd name="connsiteY58" fmla="*/ 7391 h 10039"/>
              <a:gd name="connsiteX59" fmla="*/ 4879 w 9071"/>
              <a:gd name="connsiteY59" fmla="*/ 6448 h 10039"/>
              <a:gd name="connsiteX60" fmla="*/ 5464 w 9071"/>
              <a:gd name="connsiteY60" fmla="*/ 6448 h 10039"/>
              <a:gd name="connsiteX61" fmla="*/ 5464 w 9071"/>
              <a:gd name="connsiteY61" fmla="*/ 7391 h 10039"/>
              <a:gd name="connsiteX62" fmla="*/ 6477 w 9071"/>
              <a:gd name="connsiteY62" fmla="*/ 8716 h 10039"/>
              <a:gd name="connsiteX63" fmla="*/ 6477 w 9071"/>
              <a:gd name="connsiteY63" fmla="*/ 8716 h 10039"/>
              <a:gd name="connsiteX64" fmla="*/ 5893 w 9071"/>
              <a:gd name="connsiteY64" fmla="*/ 8716 h 10039"/>
              <a:gd name="connsiteX65" fmla="*/ 5893 w 9071"/>
              <a:gd name="connsiteY65" fmla="*/ 7795 h 10039"/>
              <a:gd name="connsiteX66" fmla="*/ 6477 w 9071"/>
              <a:gd name="connsiteY66" fmla="*/ 7795 h 10039"/>
              <a:gd name="connsiteX67" fmla="*/ 6477 w 9071"/>
              <a:gd name="connsiteY67" fmla="*/ 8716 h 10039"/>
              <a:gd name="connsiteX68" fmla="*/ 6477 w 9071"/>
              <a:gd name="connsiteY68" fmla="*/ 7391 h 10039"/>
              <a:gd name="connsiteX69" fmla="*/ 6477 w 9071"/>
              <a:gd name="connsiteY69" fmla="*/ 7391 h 10039"/>
              <a:gd name="connsiteX70" fmla="*/ 5921 w 9071"/>
              <a:gd name="connsiteY70" fmla="*/ 7391 h 10039"/>
              <a:gd name="connsiteX71" fmla="*/ 5921 w 9071"/>
              <a:gd name="connsiteY71" fmla="*/ 6448 h 10039"/>
              <a:gd name="connsiteX72" fmla="*/ 6477 w 9071"/>
              <a:gd name="connsiteY72" fmla="*/ 6448 h 10039"/>
              <a:gd name="connsiteX73" fmla="*/ 6477 w 9071"/>
              <a:gd name="connsiteY73" fmla="*/ 7391 h 10039"/>
              <a:gd name="connsiteX74" fmla="*/ 7504 w 9071"/>
              <a:gd name="connsiteY74" fmla="*/ 8716 h 10039"/>
              <a:gd name="connsiteX75" fmla="*/ 7504 w 9071"/>
              <a:gd name="connsiteY75" fmla="*/ 8716 h 10039"/>
              <a:gd name="connsiteX76" fmla="*/ 6920 w 9071"/>
              <a:gd name="connsiteY76" fmla="*/ 8716 h 10039"/>
              <a:gd name="connsiteX77" fmla="*/ 6920 w 9071"/>
              <a:gd name="connsiteY77" fmla="*/ 7795 h 10039"/>
              <a:gd name="connsiteX78" fmla="*/ 7504 w 9071"/>
              <a:gd name="connsiteY78" fmla="*/ 7795 h 10039"/>
              <a:gd name="connsiteX79" fmla="*/ 7504 w 9071"/>
              <a:gd name="connsiteY79" fmla="*/ 8716 h 10039"/>
              <a:gd name="connsiteX0" fmla="*/ 2275 w 8771"/>
              <a:gd name="connsiteY0" fmla="*/ 1343 h 10000"/>
              <a:gd name="connsiteX1" fmla="*/ 2275 w 8771"/>
              <a:gd name="connsiteY1" fmla="*/ 1343 h 10000"/>
              <a:gd name="connsiteX2" fmla="*/ 5137 w 8771"/>
              <a:gd name="connsiteY2" fmla="*/ 1343 h 10000"/>
              <a:gd name="connsiteX3" fmla="*/ 5595 w 8771"/>
              <a:gd name="connsiteY3" fmla="*/ 671 h 10000"/>
              <a:gd name="connsiteX4" fmla="*/ 5137 w 8771"/>
              <a:gd name="connsiteY4" fmla="*/ 0 h 10000"/>
              <a:gd name="connsiteX5" fmla="*/ 2275 w 8771"/>
              <a:gd name="connsiteY5" fmla="*/ 0 h 10000"/>
              <a:gd name="connsiteX6" fmla="*/ 1804 w 8771"/>
              <a:gd name="connsiteY6" fmla="*/ 671 h 10000"/>
              <a:gd name="connsiteX7" fmla="*/ 2275 w 8771"/>
              <a:gd name="connsiteY7" fmla="*/ 1343 h 10000"/>
              <a:gd name="connsiteX8" fmla="*/ 2275 w 8771"/>
              <a:gd name="connsiteY8" fmla="*/ 448 h 10000"/>
              <a:gd name="connsiteX9" fmla="*/ 2275 w 8771"/>
              <a:gd name="connsiteY9" fmla="*/ 448 h 10000"/>
              <a:gd name="connsiteX10" fmla="*/ 5137 w 8771"/>
              <a:gd name="connsiteY10" fmla="*/ 448 h 10000"/>
              <a:gd name="connsiteX11" fmla="*/ 5295 w 8771"/>
              <a:gd name="connsiteY11" fmla="*/ 671 h 10000"/>
              <a:gd name="connsiteX12" fmla="*/ 5137 w 8771"/>
              <a:gd name="connsiteY12" fmla="*/ 873 h 10000"/>
              <a:gd name="connsiteX13" fmla="*/ 2275 w 8771"/>
              <a:gd name="connsiteY13" fmla="*/ 873 h 10000"/>
              <a:gd name="connsiteX14" fmla="*/ 2133 w 8771"/>
              <a:gd name="connsiteY14" fmla="*/ 671 h 10000"/>
              <a:gd name="connsiteX15" fmla="*/ 2275 w 8771"/>
              <a:gd name="connsiteY15" fmla="*/ 448 h 10000"/>
              <a:gd name="connsiteX16" fmla="*/ 1755 w 8771"/>
              <a:gd name="connsiteY16" fmla="*/ 2439 h 10000"/>
              <a:gd name="connsiteX17" fmla="*/ 1755 w 8771"/>
              <a:gd name="connsiteY17" fmla="*/ 2439 h 10000"/>
              <a:gd name="connsiteX18" fmla="*/ 2070 w 8771"/>
              <a:gd name="connsiteY18" fmla="*/ 1991 h 10000"/>
              <a:gd name="connsiteX19" fmla="*/ 5341 w 8771"/>
              <a:gd name="connsiteY19" fmla="*/ 1991 h 10000"/>
              <a:gd name="connsiteX20" fmla="*/ 5672 w 8771"/>
              <a:gd name="connsiteY20" fmla="*/ 2439 h 10000"/>
              <a:gd name="connsiteX21" fmla="*/ 5341 w 8771"/>
              <a:gd name="connsiteY21" fmla="*/ 2864 h 10000"/>
              <a:gd name="connsiteX22" fmla="*/ 2070 w 8771"/>
              <a:gd name="connsiteY22" fmla="*/ 2864 h 10000"/>
              <a:gd name="connsiteX23" fmla="*/ 1755 w 8771"/>
              <a:gd name="connsiteY23" fmla="*/ 2439 h 10000"/>
              <a:gd name="connsiteX24" fmla="*/ 1755 w 8771"/>
              <a:gd name="connsiteY24" fmla="*/ 4208 h 10000"/>
              <a:gd name="connsiteX25" fmla="*/ 1755 w 8771"/>
              <a:gd name="connsiteY25" fmla="*/ 4208 h 10000"/>
              <a:gd name="connsiteX26" fmla="*/ 2070 w 8771"/>
              <a:gd name="connsiteY26" fmla="*/ 3782 h 10000"/>
              <a:gd name="connsiteX27" fmla="*/ 5341 w 8771"/>
              <a:gd name="connsiteY27" fmla="*/ 3782 h 10000"/>
              <a:gd name="connsiteX28" fmla="*/ 5672 w 8771"/>
              <a:gd name="connsiteY28" fmla="*/ 4208 h 10000"/>
              <a:gd name="connsiteX29" fmla="*/ 5341 w 8771"/>
              <a:gd name="connsiteY29" fmla="*/ 4678 h 10000"/>
              <a:gd name="connsiteX30" fmla="*/ 2070 w 8771"/>
              <a:gd name="connsiteY30" fmla="*/ 4678 h 10000"/>
              <a:gd name="connsiteX31" fmla="*/ 1755 w 8771"/>
              <a:gd name="connsiteY31" fmla="*/ 4208 h 10000"/>
              <a:gd name="connsiteX32" fmla="*/ 8409 w 8771"/>
              <a:gd name="connsiteY32" fmla="*/ 5526 h 10000"/>
              <a:gd name="connsiteX33" fmla="*/ 8409 w 8771"/>
              <a:gd name="connsiteY33" fmla="*/ 5526 h 10000"/>
              <a:gd name="connsiteX34" fmla="*/ 8409 w 8771"/>
              <a:gd name="connsiteY34" fmla="*/ 9779 h 10000"/>
              <a:gd name="connsiteX35" fmla="*/ 8771 w 8771"/>
              <a:gd name="connsiteY35" fmla="*/ 9242 h 10000"/>
              <a:gd name="connsiteX36" fmla="*/ 8771 w 8771"/>
              <a:gd name="connsiteY36" fmla="*/ 6086 h 10000"/>
              <a:gd name="connsiteX37" fmla="*/ 8409 w 8771"/>
              <a:gd name="connsiteY37" fmla="*/ 5526 h 10000"/>
              <a:gd name="connsiteX38" fmla="*/ 1740 w 8771"/>
              <a:gd name="connsiteY38" fmla="*/ 6691 h 10000"/>
              <a:gd name="connsiteX39" fmla="*/ 1740 w 8771"/>
              <a:gd name="connsiteY39" fmla="*/ 6691 h 10000"/>
              <a:gd name="connsiteX40" fmla="*/ 1032 w 8771"/>
              <a:gd name="connsiteY40" fmla="*/ 8906 h 10000"/>
              <a:gd name="connsiteX41" fmla="*/ 907 w 8771"/>
              <a:gd name="connsiteY41" fmla="*/ 9041 h 10000"/>
              <a:gd name="connsiteX42" fmla="*/ 843 w 8771"/>
              <a:gd name="connsiteY42" fmla="*/ 9041 h 10000"/>
              <a:gd name="connsiteX43" fmla="*/ 686 w 8771"/>
              <a:gd name="connsiteY43" fmla="*/ 8906 h 10000"/>
              <a:gd name="connsiteX44" fmla="*/ 10 w 8771"/>
              <a:gd name="connsiteY44" fmla="*/ 6691 h 10000"/>
              <a:gd name="connsiteX45" fmla="*/ 25 w 8771"/>
              <a:gd name="connsiteY45" fmla="*/ 6512 h 10000"/>
              <a:gd name="connsiteX46" fmla="*/ 152 w 8771"/>
              <a:gd name="connsiteY46" fmla="*/ 6378 h 10000"/>
              <a:gd name="connsiteX47" fmla="*/ 231 w 8771"/>
              <a:gd name="connsiteY47" fmla="*/ 6378 h 10000"/>
              <a:gd name="connsiteX48" fmla="*/ 371 w 8771"/>
              <a:gd name="connsiteY48" fmla="*/ 6535 h 10000"/>
              <a:gd name="connsiteX49" fmla="*/ 860 w 8771"/>
              <a:gd name="connsiteY49" fmla="*/ 8101 h 10000"/>
              <a:gd name="connsiteX50" fmla="*/ 1363 w 8771"/>
              <a:gd name="connsiteY50" fmla="*/ 6535 h 10000"/>
              <a:gd name="connsiteX51" fmla="*/ 1504 w 8771"/>
              <a:gd name="connsiteY51" fmla="*/ 6378 h 10000"/>
              <a:gd name="connsiteX52" fmla="*/ 1583 w 8771"/>
              <a:gd name="connsiteY52" fmla="*/ 6378 h 10000"/>
              <a:gd name="connsiteX53" fmla="*/ 1708 w 8771"/>
              <a:gd name="connsiteY53" fmla="*/ 6512 h 10000"/>
              <a:gd name="connsiteX54" fmla="*/ 1740 w 8771"/>
              <a:gd name="connsiteY54" fmla="*/ 6691 h 10000"/>
              <a:gd name="connsiteX55" fmla="*/ 5248 w 8771"/>
              <a:gd name="connsiteY55" fmla="*/ 7362 h 10000"/>
              <a:gd name="connsiteX56" fmla="*/ 5248 w 8771"/>
              <a:gd name="connsiteY56" fmla="*/ 7362 h 10000"/>
              <a:gd name="connsiteX57" fmla="*/ 4603 w 8771"/>
              <a:gd name="connsiteY57" fmla="*/ 7362 h 10000"/>
              <a:gd name="connsiteX58" fmla="*/ 4603 w 8771"/>
              <a:gd name="connsiteY58" fmla="*/ 6423 h 10000"/>
              <a:gd name="connsiteX59" fmla="*/ 5248 w 8771"/>
              <a:gd name="connsiteY59" fmla="*/ 6423 h 10000"/>
              <a:gd name="connsiteX60" fmla="*/ 5248 w 8771"/>
              <a:gd name="connsiteY60" fmla="*/ 7362 h 10000"/>
              <a:gd name="connsiteX61" fmla="*/ 6364 w 8771"/>
              <a:gd name="connsiteY61" fmla="*/ 8682 h 10000"/>
              <a:gd name="connsiteX62" fmla="*/ 6364 w 8771"/>
              <a:gd name="connsiteY62" fmla="*/ 8682 h 10000"/>
              <a:gd name="connsiteX63" fmla="*/ 5721 w 8771"/>
              <a:gd name="connsiteY63" fmla="*/ 8682 h 10000"/>
              <a:gd name="connsiteX64" fmla="*/ 5721 w 8771"/>
              <a:gd name="connsiteY64" fmla="*/ 7765 h 10000"/>
              <a:gd name="connsiteX65" fmla="*/ 6364 w 8771"/>
              <a:gd name="connsiteY65" fmla="*/ 7765 h 10000"/>
              <a:gd name="connsiteX66" fmla="*/ 6364 w 8771"/>
              <a:gd name="connsiteY66" fmla="*/ 8682 h 10000"/>
              <a:gd name="connsiteX67" fmla="*/ 6364 w 8771"/>
              <a:gd name="connsiteY67" fmla="*/ 7362 h 10000"/>
              <a:gd name="connsiteX68" fmla="*/ 6364 w 8771"/>
              <a:gd name="connsiteY68" fmla="*/ 7362 h 10000"/>
              <a:gd name="connsiteX69" fmla="*/ 5751 w 8771"/>
              <a:gd name="connsiteY69" fmla="*/ 7362 h 10000"/>
              <a:gd name="connsiteX70" fmla="*/ 5751 w 8771"/>
              <a:gd name="connsiteY70" fmla="*/ 6423 h 10000"/>
              <a:gd name="connsiteX71" fmla="*/ 6364 w 8771"/>
              <a:gd name="connsiteY71" fmla="*/ 6423 h 10000"/>
              <a:gd name="connsiteX72" fmla="*/ 6364 w 8771"/>
              <a:gd name="connsiteY72" fmla="*/ 7362 h 10000"/>
              <a:gd name="connsiteX73" fmla="*/ 7497 w 8771"/>
              <a:gd name="connsiteY73" fmla="*/ 8682 h 10000"/>
              <a:gd name="connsiteX74" fmla="*/ 7497 w 8771"/>
              <a:gd name="connsiteY74" fmla="*/ 8682 h 10000"/>
              <a:gd name="connsiteX75" fmla="*/ 6853 w 8771"/>
              <a:gd name="connsiteY75" fmla="*/ 8682 h 10000"/>
              <a:gd name="connsiteX76" fmla="*/ 6853 w 8771"/>
              <a:gd name="connsiteY76" fmla="*/ 7765 h 10000"/>
              <a:gd name="connsiteX77" fmla="*/ 7497 w 8771"/>
              <a:gd name="connsiteY77" fmla="*/ 7765 h 10000"/>
              <a:gd name="connsiteX78" fmla="*/ 7497 w 8771"/>
              <a:gd name="connsiteY78" fmla="*/ 8682 h 10000"/>
              <a:gd name="connsiteX0" fmla="*/ 2594 w 10000"/>
              <a:gd name="connsiteY0" fmla="*/ 1343 h 10000"/>
              <a:gd name="connsiteX1" fmla="*/ 2594 w 10000"/>
              <a:gd name="connsiteY1" fmla="*/ 1343 h 10000"/>
              <a:gd name="connsiteX2" fmla="*/ 5857 w 10000"/>
              <a:gd name="connsiteY2" fmla="*/ 1343 h 10000"/>
              <a:gd name="connsiteX3" fmla="*/ 6379 w 10000"/>
              <a:gd name="connsiteY3" fmla="*/ 671 h 10000"/>
              <a:gd name="connsiteX4" fmla="*/ 5857 w 10000"/>
              <a:gd name="connsiteY4" fmla="*/ 0 h 10000"/>
              <a:gd name="connsiteX5" fmla="*/ 2594 w 10000"/>
              <a:gd name="connsiteY5" fmla="*/ 0 h 10000"/>
              <a:gd name="connsiteX6" fmla="*/ 2057 w 10000"/>
              <a:gd name="connsiteY6" fmla="*/ 671 h 10000"/>
              <a:gd name="connsiteX7" fmla="*/ 2594 w 10000"/>
              <a:gd name="connsiteY7" fmla="*/ 1343 h 10000"/>
              <a:gd name="connsiteX8" fmla="*/ 2594 w 10000"/>
              <a:gd name="connsiteY8" fmla="*/ 448 h 10000"/>
              <a:gd name="connsiteX9" fmla="*/ 2594 w 10000"/>
              <a:gd name="connsiteY9" fmla="*/ 448 h 10000"/>
              <a:gd name="connsiteX10" fmla="*/ 5857 w 10000"/>
              <a:gd name="connsiteY10" fmla="*/ 448 h 10000"/>
              <a:gd name="connsiteX11" fmla="*/ 6037 w 10000"/>
              <a:gd name="connsiteY11" fmla="*/ 671 h 10000"/>
              <a:gd name="connsiteX12" fmla="*/ 5857 w 10000"/>
              <a:gd name="connsiteY12" fmla="*/ 873 h 10000"/>
              <a:gd name="connsiteX13" fmla="*/ 2594 w 10000"/>
              <a:gd name="connsiteY13" fmla="*/ 873 h 10000"/>
              <a:gd name="connsiteX14" fmla="*/ 2432 w 10000"/>
              <a:gd name="connsiteY14" fmla="*/ 671 h 10000"/>
              <a:gd name="connsiteX15" fmla="*/ 2594 w 10000"/>
              <a:gd name="connsiteY15" fmla="*/ 448 h 10000"/>
              <a:gd name="connsiteX16" fmla="*/ 2001 w 10000"/>
              <a:gd name="connsiteY16" fmla="*/ 2439 h 10000"/>
              <a:gd name="connsiteX17" fmla="*/ 2001 w 10000"/>
              <a:gd name="connsiteY17" fmla="*/ 2439 h 10000"/>
              <a:gd name="connsiteX18" fmla="*/ 2360 w 10000"/>
              <a:gd name="connsiteY18" fmla="*/ 1991 h 10000"/>
              <a:gd name="connsiteX19" fmla="*/ 6089 w 10000"/>
              <a:gd name="connsiteY19" fmla="*/ 1991 h 10000"/>
              <a:gd name="connsiteX20" fmla="*/ 6467 w 10000"/>
              <a:gd name="connsiteY20" fmla="*/ 2439 h 10000"/>
              <a:gd name="connsiteX21" fmla="*/ 6089 w 10000"/>
              <a:gd name="connsiteY21" fmla="*/ 2864 h 10000"/>
              <a:gd name="connsiteX22" fmla="*/ 2360 w 10000"/>
              <a:gd name="connsiteY22" fmla="*/ 2864 h 10000"/>
              <a:gd name="connsiteX23" fmla="*/ 2001 w 10000"/>
              <a:gd name="connsiteY23" fmla="*/ 2439 h 10000"/>
              <a:gd name="connsiteX24" fmla="*/ 2001 w 10000"/>
              <a:gd name="connsiteY24" fmla="*/ 4208 h 10000"/>
              <a:gd name="connsiteX25" fmla="*/ 2001 w 10000"/>
              <a:gd name="connsiteY25" fmla="*/ 4208 h 10000"/>
              <a:gd name="connsiteX26" fmla="*/ 2360 w 10000"/>
              <a:gd name="connsiteY26" fmla="*/ 3782 h 10000"/>
              <a:gd name="connsiteX27" fmla="*/ 6089 w 10000"/>
              <a:gd name="connsiteY27" fmla="*/ 3782 h 10000"/>
              <a:gd name="connsiteX28" fmla="*/ 6467 w 10000"/>
              <a:gd name="connsiteY28" fmla="*/ 4208 h 10000"/>
              <a:gd name="connsiteX29" fmla="*/ 6089 w 10000"/>
              <a:gd name="connsiteY29" fmla="*/ 4678 h 10000"/>
              <a:gd name="connsiteX30" fmla="*/ 2360 w 10000"/>
              <a:gd name="connsiteY30" fmla="*/ 4678 h 10000"/>
              <a:gd name="connsiteX31" fmla="*/ 2001 w 10000"/>
              <a:gd name="connsiteY31" fmla="*/ 4208 h 10000"/>
              <a:gd name="connsiteX32" fmla="*/ 9587 w 10000"/>
              <a:gd name="connsiteY32" fmla="*/ 5526 h 10000"/>
              <a:gd name="connsiteX33" fmla="*/ 9587 w 10000"/>
              <a:gd name="connsiteY33" fmla="*/ 5526 h 10000"/>
              <a:gd name="connsiteX34" fmla="*/ 9587 w 10000"/>
              <a:gd name="connsiteY34" fmla="*/ 9779 h 10000"/>
              <a:gd name="connsiteX35" fmla="*/ 10000 w 10000"/>
              <a:gd name="connsiteY35" fmla="*/ 9242 h 10000"/>
              <a:gd name="connsiteX36" fmla="*/ 10000 w 10000"/>
              <a:gd name="connsiteY36" fmla="*/ 6086 h 10000"/>
              <a:gd name="connsiteX37" fmla="*/ 9587 w 10000"/>
              <a:gd name="connsiteY37" fmla="*/ 5526 h 10000"/>
              <a:gd name="connsiteX38" fmla="*/ 1984 w 10000"/>
              <a:gd name="connsiteY38" fmla="*/ 6691 h 10000"/>
              <a:gd name="connsiteX39" fmla="*/ 1984 w 10000"/>
              <a:gd name="connsiteY39" fmla="*/ 6691 h 10000"/>
              <a:gd name="connsiteX40" fmla="*/ 1177 w 10000"/>
              <a:gd name="connsiteY40" fmla="*/ 8906 h 10000"/>
              <a:gd name="connsiteX41" fmla="*/ 1034 w 10000"/>
              <a:gd name="connsiteY41" fmla="*/ 9041 h 10000"/>
              <a:gd name="connsiteX42" fmla="*/ 961 w 10000"/>
              <a:gd name="connsiteY42" fmla="*/ 9041 h 10000"/>
              <a:gd name="connsiteX43" fmla="*/ 782 w 10000"/>
              <a:gd name="connsiteY43" fmla="*/ 8906 h 10000"/>
              <a:gd name="connsiteX44" fmla="*/ 11 w 10000"/>
              <a:gd name="connsiteY44" fmla="*/ 6691 h 10000"/>
              <a:gd name="connsiteX45" fmla="*/ 29 w 10000"/>
              <a:gd name="connsiteY45" fmla="*/ 6512 h 10000"/>
              <a:gd name="connsiteX46" fmla="*/ 173 w 10000"/>
              <a:gd name="connsiteY46" fmla="*/ 6378 h 10000"/>
              <a:gd name="connsiteX47" fmla="*/ 423 w 10000"/>
              <a:gd name="connsiteY47" fmla="*/ 6535 h 10000"/>
              <a:gd name="connsiteX48" fmla="*/ 981 w 10000"/>
              <a:gd name="connsiteY48" fmla="*/ 8101 h 10000"/>
              <a:gd name="connsiteX49" fmla="*/ 1554 w 10000"/>
              <a:gd name="connsiteY49" fmla="*/ 6535 h 10000"/>
              <a:gd name="connsiteX50" fmla="*/ 1715 w 10000"/>
              <a:gd name="connsiteY50" fmla="*/ 6378 h 10000"/>
              <a:gd name="connsiteX51" fmla="*/ 1805 w 10000"/>
              <a:gd name="connsiteY51" fmla="*/ 6378 h 10000"/>
              <a:gd name="connsiteX52" fmla="*/ 1947 w 10000"/>
              <a:gd name="connsiteY52" fmla="*/ 6512 h 10000"/>
              <a:gd name="connsiteX53" fmla="*/ 1984 w 10000"/>
              <a:gd name="connsiteY53" fmla="*/ 6691 h 10000"/>
              <a:gd name="connsiteX54" fmla="*/ 5983 w 10000"/>
              <a:gd name="connsiteY54" fmla="*/ 7362 h 10000"/>
              <a:gd name="connsiteX55" fmla="*/ 5983 w 10000"/>
              <a:gd name="connsiteY55" fmla="*/ 7362 h 10000"/>
              <a:gd name="connsiteX56" fmla="*/ 5248 w 10000"/>
              <a:gd name="connsiteY56" fmla="*/ 7362 h 10000"/>
              <a:gd name="connsiteX57" fmla="*/ 5248 w 10000"/>
              <a:gd name="connsiteY57" fmla="*/ 6423 h 10000"/>
              <a:gd name="connsiteX58" fmla="*/ 5983 w 10000"/>
              <a:gd name="connsiteY58" fmla="*/ 6423 h 10000"/>
              <a:gd name="connsiteX59" fmla="*/ 5983 w 10000"/>
              <a:gd name="connsiteY59" fmla="*/ 7362 h 10000"/>
              <a:gd name="connsiteX60" fmla="*/ 7256 w 10000"/>
              <a:gd name="connsiteY60" fmla="*/ 8682 h 10000"/>
              <a:gd name="connsiteX61" fmla="*/ 7256 w 10000"/>
              <a:gd name="connsiteY61" fmla="*/ 8682 h 10000"/>
              <a:gd name="connsiteX62" fmla="*/ 6523 w 10000"/>
              <a:gd name="connsiteY62" fmla="*/ 8682 h 10000"/>
              <a:gd name="connsiteX63" fmla="*/ 6523 w 10000"/>
              <a:gd name="connsiteY63" fmla="*/ 7765 h 10000"/>
              <a:gd name="connsiteX64" fmla="*/ 7256 w 10000"/>
              <a:gd name="connsiteY64" fmla="*/ 7765 h 10000"/>
              <a:gd name="connsiteX65" fmla="*/ 7256 w 10000"/>
              <a:gd name="connsiteY65" fmla="*/ 8682 h 10000"/>
              <a:gd name="connsiteX66" fmla="*/ 7256 w 10000"/>
              <a:gd name="connsiteY66" fmla="*/ 7362 h 10000"/>
              <a:gd name="connsiteX67" fmla="*/ 7256 w 10000"/>
              <a:gd name="connsiteY67" fmla="*/ 7362 h 10000"/>
              <a:gd name="connsiteX68" fmla="*/ 6557 w 10000"/>
              <a:gd name="connsiteY68" fmla="*/ 7362 h 10000"/>
              <a:gd name="connsiteX69" fmla="*/ 6557 w 10000"/>
              <a:gd name="connsiteY69" fmla="*/ 6423 h 10000"/>
              <a:gd name="connsiteX70" fmla="*/ 7256 w 10000"/>
              <a:gd name="connsiteY70" fmla="*/ 6423 h 10000"/>
              <a:gd name="connsiteX71" fmla="*/ 7256 w 10000"/>
              <a:gd name="connsiteY71" fmla="*/ 7362 h 10000"/>
              <a:gd name="connsiteX72" fmla="*/ 8547 w 10000"/>
              <a:gd name="connsiteY72" fmla="*/ 8682 h 10000"/>
              <a:gd name="connsiteX73" fmla="*/ 8547 w 10000"/>
              <a:gd name="connsiteY73" fmla="*/ 8682 h 10000"/>
              <a:gd name="connsiteX74" fmla="*/ 7813 w 10000"/>
              <a:gd name="connsiteY74" fmla="*/ 8682 h 10000"/>
              <a:gd name="connsiteX75" fmla="*/ 7813 w 10000"/>
              <a:gd name="connsiteY75" fmla="*/ 7765 h 10000"/>
              <a:gd name="connsiteX76" fmla="*/ 8547 w 10000"/>
              <a:gd name="connsiteY76" fmla="*/ 7765 h 10000"/>
              <a:gd name="connsiteX77" fmla="*/ 8547 w 10000"/>
              <a:gd name="connsiteY77" fmla="*/ 8682 h 10000"/>
              <a:gd name="connsiteX0" fmla="*/ 2594 w 10000"/>
              <a:gd name="connsiteY0" fmla="*/ 1343 h 10000"/>
              <a:gd name="connsiteX1" fmla="*/ 2594 w 10000"/>
              <a:gd name="connsiteY1" fmla="*/ 1343 h 10000"/>
              <a:gd name="connsiteX2" fmla="*/ 5857 w 10000"/>
              <a:gd name="connsiteY2" fmla="*/ 1343 h 10000"/>
              <a:gd name="connsiteX3" fmla="*/ 6379 w 10000"/>
              <a:gd name="connsiteY3" fmla="*/ 671 h 10000"/>
              <a:gd name="connsiteX4" fmla="*/ 5857 w 10000"/>
              <a:gd name="connsiteY4" fmla="*/ 0 h 10000"/>
              <a:gd name="connsiteX5" fmla="*/ 2594 w 10000"/>
              <a:gd name="connsiteY5" fmla="*/ 0 h 10000"/>
              <a:gd name="connsiteX6" fmla="*/ 2057 w 10000"/>
              <a:gd name="connsiteY6" fmla="*/ 671 h 10000"/>
              <a:gd name="connsiteX7" fmla="*/ 2594 w 10000"/>
              <a:gd name="connsiteY7" fmla="*/ 1343 h 10000"/>
              <a:gd name="connsiteX8" fmla="*/ 2594 w 10000"/>
              <a:gd name="connsiteY8" fmla="*/ 448 h 10000"/>
              <a:gd name="connsiteX9" fmla="*/ 2594 w 10000"/>
              <a:gd name="connsiteY9" fmla="*/ 448 h 10000"/>
              <a:gd name="connsiteX10" fmla="*/ 5857 w 10000"/>
              <a:gd name="connsiteY10" fmla="*/ 448 h 10000"/>
              <a:gd name="connsiteX11" fmla="*/ 6037 w 10000"/>
              <a:gd name="connsiteY11" fmla="*/ 671 h 10000"/>
              <a:gd name="connsiteX12" fmla="*/ 5857 w 10000"/>
              <a:gd name="connsiteY12" fmla="*/ 873 h 10000"/>
              <a:gd name="connsiteX13" fmla="*/ 2594 w 10000"/>
              <a:gd name="connsiteY13" fmla="*/ 873 h 10000"/>
              <a:gd name="connsiteX14" fmla="*/ 2432 w 10000"/>
              <a:gd name="connsiteY14" fmla="*/ 671 h 10000"/>
              <a:gd name="connsiteX15" fmla="*/ 2594 w 10000"/>
              <a:gd name="connsiteY15" fmla="*/ 448 h 10000"/>
              <a:gd name="connsiteX16" fmla="*/ 2001 w 10000"/>
              <a:gd name="connsiteY16" fmla="*/ 2439 h 10000"/>
              <a:gd name="connsiteX17" fmla="*/ 2001 w 10000"/>
              <a:gd name="connsiteY17" fmla="*/ 2439 h 10000"/>
              <a:gd name="connsiteX18" fmla="*/ 2360 w 10000"/>
              <a:gd name="connsiteY18" fmla="*/ 1991 h 10000"/>
              <a:gd name="connsiteX19" fmla="*/ 6089 w 10000"/>
              <a:gd name="connsiteY19" fmla="*/ 1991 h 10000"/>
              <a:gd name="connsiteX20" fmla="*/ 6467 w 10000"/>
              <a:gd name="connsiteY20" fmla="*/ 2439 h 10000"/>
              <a:gd name="connsiteX21" fmla="*/ 6089 w 10000"/>
              <a:gd name="connsiteY21" fmla="*/ 2864 h 10000"/>
              <a:gd name="connsiteX22" fmla="*/ 2360 w 10000"/>
              <a:gd name="connsiteY22" fmla="*/ 2864 h 10000"/>
              <a:gd name="connsiteX23" fmla="*/ 2001 w 10000"/>
              <a:gd name="connsiteY23" fmla="*/ 2439 h 10000"/>
              <a:gd name="connsiteX24" fmla="*/ 2001 w 10000"/>
              <a:gd name="connsiteY24" fmla="*/ 4208 h 10000"/>
              <a:gd name="connsiteX25" fmla="*/ 2001 w 10000"/>
              <a:gd name="connsiteY25" fmla="*/ 4208 h 10000"/>
              <a:gd name="connsiteX26" fmla="*/ 2360 w 10000"/>
              <a:gd name="connsiteY26" fmla="*/ 3782 h 10000"/>
              <a:gd name="connsiteX27" fmla="*/ 6089 w 10000"/>
              <a:gd name="connsiteY27" fmla="*/ 3782 h 10000"/>
              <a:gd name="connsiteX28" fmla="*/ 6467 w 10000"/>
              <a:gd name="connsiteY28" fmla="*/ 4208 h 10000"/>
              <a:gd name="connsiteX29" fmla="*/ 6089 w 10000"/>
              <a:gd name="connsiteY29" fmla="*/ 4678 h 10000"/>
              <a:gd name="connsiteX30" fmla="*/ 2360 w 10000"/>
              <a:gd name="connsiteY30" fmla="*/ 4678 h 10000"/>
              <a:gd name="connsiteX31" fmla="*/ 2001 w 10000"/>
              <a:gd name="connsiteY31" fmla="*/ 4208 h 10000"/>
              <a:gd name="connsiteX32" fmla="*/ 9587 w 10000"/>
              <a:gd name="connsiteY32" fmla="*/ 5526 h 10000"/>
              <a:gd name="connsiteX33" fmla="*/ 9587 w 10000"/>
              <a:gd name="connsiteY33" fmla="*/ 5526 h 10000"/>
              <a:gd name="connsiteX34" fmla="*/ 9587 w 10000"/>
              <a:gd name="connsiteY34" fmla="*/ 9779 h 10000"/>
              <a:gd name="connsiteX35" fmla="*/ 10000 w 10000"/>
              <a:gd name="connsiteY35" fmla="*/ 9242 h 10000"/>
              <a:gd name="connsiteX36" fmla="*/ 10000 w 10000"/>
              <a:gd name="connsiteY36" fmla="*/ 6086 h 10000"/>
              <a:gd name="connsiteX37" fmla="*/ 9587 w 10000"/>
              <a:gd name="connsiteY37" fmla="*/ 5526 h 10000"/>
              <a:gd name="connsiteX38" fmla="*/ 1984 w 10000"/>
              <a:gd name="connsiteY38" fmla="*/ 6691 h 10000"/>
              <a:gd name="connsiteX39" fmla="*/ 1984 w 10000"/>
              <a:gd name="connsiteY39" fmla="*/ 6691 h 10000"/>
              <a:gd name="connsiteX40" fmla="*/ 1177 w 10000"/>
              <a:gd name="connsiteY40" fmla="*/ 8906 h 10000"/>
              <a:gd name="connsiteX41" fmla="*/ 1034 w 10000"/>
              <a:gd name="connsiteY41" fmla="*/ 9041 h 10000"/>
              <a:gd name="connsiteX42" fmla="*/ 961 w 10000"/>
              <a:gd name="connsiteY42" fmla="*/ 9041 h 10000"/>
              <a:gd name="connsiteX43" fmla="*/ 782 w 10000"/>
              <a:gd name="connsiteY43" fmla="*/ 8906 h 10000"/>
              <a:gd name="connsiteX44" fmla="*/ 11 w 10000"/>
              <a:gd name="connsiteY44" fmla="*/ 6691 h 10000"/>
              <a:gd name="connsiteX45" fmla="*/ 29 w 10000"/>
              <a:gd name="connsiteY45" fmla="*/ 6512 h 10000"/>
              <a:gd name="connsiteX46" fmla="*/ 173 w 10000"/>
              <a:gd name="connsiteY46" fmla="*/ 6378 h 10000"/>
              <a:gd name="connsiteX47" fmla="*/ 981 w 10000"/>
              <a:gd name="connsiteY47" fmla="*/ 8101 h 10000"/>
              <a:gd name="connsiteX48" fmla="*/ 1554 w 10000"/>
              <a:gd name="connsiteY48" fmla="*/ 6535 h 10000"/>
              <a:gd name="connsiteX49" fmla="*/ 1715 w 10000"/>
              <a:gd name="connsiteY49" fmla="*/ 6378 h 10000"/>
              <a:gd name="connsiteX50" fmla="*/ 1805 w 10000"/>
              <a:gd name="connsiteY50" fmla="*/ 6378 h 10000"/>
              <a:gd name="connsiteX51" fmla="*/ 1947 w 10000"/>
              <a:gd name="connsiteY51" fmla="*/ 6512 h 10000"/>
              <a:gd name="connsiteX52" fmla="*/ 1984 w 10000"/>
              <a:gd name="connsiteY52" fmla="*/ 6691 h 10000"/>
              <a:gd name="connsiteX53" fmla="*/ 5983 w 10000"/>
              <a:gd name="connsiteY53" fmla="*/ 7362 h 10000"/>
              <a:gd name="connsiteX54" fmla="*/ 5983 w 10000"/>
              <a:gd name="connsiteY54" fmla="*/ 7362 h 10000"/>
              <a:gd name="connsiteX55" fmla="*/ 5248 w 10000"/>
              <a:gd name="connsiteY55" fmla="*/ 7362 h 10000"/>
              <a:gd name="connsiteX56" fmla="*/ 5248 w 10000"/>
              <a:gd name="connsiteY56" fmla="*/ 6423 h 10000"/>
              <a:gd name="connsiteX57" fmla="*/ 5983 w 10000"/>
              <a:gd name="connsiteY57" fmla="*/ 6423 h 10000"/>
              <a:gd name="connsiteX58" fmla="*/ 5983 w 10000"/>
              <a:gd name="connsiteY58" fmla="*/ 7362 h 10000"/>
              <a:gd name="connsiteX59" fmla="*/ 7256 w 10000"/>
              <a:gd name="connsiteY59" fmla="*/ 8682 h 10000"/>
              <a:gd name="connsiteX60" fmla="*/ 7256 w 10000"/>
              <a:gd name="connsiteY60" fmla="*/ 8682 h 10000"/>
              <a:gd name="connsiteX61" fmla="*/ 6523 w 10000"/>
              <a:gd name="connsiteY61" fmla="*/ 8682 h 10000"/>
              <a:gd name="connsiteX62" fmla="*/ 6523 w 10000"/>
              <a:gd name="connsiteY62" fmla="*/ 7765 h 10000"/>
              <a:gd name="connsiteX63" fmla="*/ 7256 w 10000"/>
              <a:gd name="connsiteY63" fmla="*/ 7765 h 10000"/>
              <a:gd name="connsiteX64" fmla="*/ 7256 w 10000"/>
              <a:gd name="connsiteY64" fmla="*/ 8682 h 10000"/>
              <a:gd name="connsiteX65" fmla="*/ 7256 w 10000"/>
              <a:gd name="connsiteY65" fmla="*/ 7362 h 10000"/>
              <a:gd name="connsiteX66" fmla="*/ 7256 w 10000"/>
              <a:gd name="connsiteY66" fmla="*/ 7362 h 10000"/>
              <a:gd name="connsiteX67" fmla="*/ 6557 w 10000"/>
              <a:gd name="connsiteY67" fmla="*/ 7362 h 10000"/>
              <a:gd name="connsiteX68" fmla="*/ 6557 w 10000"/>
              <a:gd name="connsiteY68" fmla="*/ 6423 h 10000"/>
              <a:gd name="connsiteX69" fmla="*/ 7256 w 10000"/>
              <a:gd name="connsiteY69" fmla="*/ 6423 h 10000"/>
              <a:gd name="connsiteX70" fmla="*/ 7256 w 10000"/>
              <a:gd name="connsiteY70" fmla="*/ 7362 h 10000"/>
              <a:gd name="connsiteX71" fmla="*/ 8547 w 10000"/>
              <a:gd name="connsiteY71" fmla="*/ 8682 h 10000"/>
              <a:gd name="connsiteX72" fmla="*/ 8547 w 10000"/>
              <a:gd name="connsiteY72" fmla="*/ 8682 h 10000"/>
              <a:gd name="connsiteX73" fmla="*/ 7813 w 10000"/>
              <a:gd name="connsiteY73" fmla="*/ 8682 h 10000"/>
              <a:gd name="connsiteX74" fmla="*/ 7813 w 10000"/>
              <a:gd name="connsiteY74" fmla="*/ 7765 h 10000"/>
              <a:gd name="connsiteX75" fmla="*/ 8547 w 10000"/>
              <a:gd name="connsiteY75" fmla="*/ 7765 h 10000"/>
              <a:gd name="connsiteX76" fmla="*/ 8547 w 10000"/>
              <a:gd name="connsiteY76" fmla="*/ 8682 h 10000"/>
              <a:gd name="connsiteX0" fmla="*/ 2594 w 10000"/>
              <a:gd name="connsiteY0" fmla="*/ 1343 h 10000"/>
              <a:gd name="connsiteX1" fmla="*/ 2594 w 10000"/>
              <a:gd name="connsiteY1" fmla="*/ 1343 h 10000"/>
              <a:gd name="connsiteX2" fmla="*/ 5857 w 10000"/>
              <a:gd name="connsiteY2" fmla="*/ 1343 h 10000"/>
              <a:gd name="connsiteX3" fmla="*/ 6379 w 10000"/>
              <a:gd name="connsiteY3" fmla="*/ 671 h 10000"/>
              <a:gd name="connsiteX4" fmla="*/ 5857 w 10000"/>
              <a:gd name="connsiteY4" fmla="*/ 0 h 10000"/>
              <a:gd name="connsiteX5" fmla="*/ 2594 w 10000"/>
              <a:gd name="connsiteY5" fmla="*/ 0 h 10000"/>
              <a:gd name="connsiteX6" fmla="*/ 2057 w 10000"/>
              <a:gd name="connsiteY6" fmla="*/ 671 h 10000"/>
              <a:gd name="connsiteX7" fmla="*/ 2594 w 10000"/>
              <a:gd name="connsiteY7" fmla="*/ 1343 h 10000"/>
              <a:gd name="connsiteX8" fmla="*/ 2594 w 10000"/>
              <a:gd name="connsiteY8" fmla="*/ 448 h 10000"/>
              <a:gd name="connsiteX9" fmla="*/ 2594 w 10000"/>
              <a:gd name="connsiteY9" fmla="*/ 448 h 10000"/>
              <a:gd name="connsiteX10" fmla="*/ 5857 w 10000"/>
              <a:gd name="connsiteY10" fmla="*/ 448 h 10000"/>
              <a:gd name="connsiteX11" fmla="*/ 6037 w 10000"/>
              <a:gd name="connsiteY11" fmla="*/ 671 h 10000"/>
              <a:gd name="connsiteX12" fmla="*/ 5857 w 10000"/>
              <a:gd name="connsiteY12" fmla="*/ 873 h 10000"/>
              <a:gd name="connsiteX13" fmla="*/ 2594 w 10000"/>
              <a:gd name="connsiteY13" fmla="*/ 873 h 10000"/>
              <a:gd name="connsiteX14" fmla="*/ 2432 w 10000"/>
              <a:gd name="connsiteY14" fmla="*/ 671 h 10000"/>
              <a:gd name="connsiteX15" fmla="*/ 2594 w 10000"/>
              <a:gd name="connsiteY15" fmla="*/ 448 h 10000"/>
              <a:gd name="connsiteX16" fmla="*/ 2001 w 10000"/>
              <a:gd name="connsiteY16" fmla="*/ 2439 h 10000"/>
              <a:gd name="connsiteX17" fmla="*/ 2001 w 10000"/>
              <a:gd name="connsiteY17" fmla="*/ 2439 h 10000"/>
              <a:gd name="connsiteX18" fmla="*/ 2360 w 10000"/>
              <a:gd name="connsiteY18" fmla="*/ 1991 h 10000"/>
              <a:gd name="connsiteX19" fmla="*/ 6089 w 10000"/>
              <a:gd name="connsiteY19" fmla="*/ 1991 h 10000"/>
              <a:gd name="connsiteX20" fmla="*/ 6467 w 10000"/>
              <a:gd name="connsiteY20" fmla="*/ 2439 h 10000"/>
              <a:gd name="connsiteX21" fmla="*/ 6089 w 10000"/>
              <a:gd name="connsiteY21" fmla="*/ 2864 h 10000"/>
              <a:gd name="connsiteX22" fmla="*/ 2360 w 10000"/>
              <a:gd name="connsiteY22" fmla="*/ 2864 h 10000"/>
              <a:gd name="connsiteX23" fmla="*/ 2001 w 10000"/>
              <a:gd name="connsiteY23" fmla="*/ 2439 h 10000"/>
              <a:gd name="connsiteX24" fmla="*/ 2001 w 10000"/>
              <a:gd name="connsiteY24" fmla="*/ 4208 h 10000"/>
              <a:gd name="connsiteX25" fmla="*/ 2001 w 10000"/>
              <a:gd name="connsiteY25" fmla="*/ 4208 h 10000"/>
              <a:gd name="connsiteX26" fmla="*/ 2360 w 10000"/>
              <a:gd name="connsiteY26" fmla="*/ 3782 h 10000"/>
              <a:gd name="connsiteX27" fmla="*/ 6089 w 10000"/>
              <a:gd name="connsiteY27" fmla="*/ 3782 h 10000"/>
              <a:gd name="connsiteX28" fmla="*/ 6467 w 10000"/>
              <a:gd name="connsiteY28" fmla="*/ 4208 h 10000"/>
              <a:gd name="connsiteX29" fmla="*/ 6089 w 10000"/>
              <a:gd name="connsiteY29" fmla="*/ 4678 h 10000"/>
              <a:gd name="connsiteX30" fmla="*/ 2360 w 10000"/>
              <a:gd name="connsiteY30" fmla="*/ 4678 h 10000"/>
              <a:gd name="connsiteX31" fmla="*/ 2001 w 10000"/>
              <a:gd name="connsiteY31" fmla="*/ 4208 h 10000"/>
              <a:gd name="connsiteX32" fmla="*/ 9587 w 10000"/>
              <a:gd name="connsiteY32" fmla="*/ 5526 h 10000"/>
              <a:gd name="connsiteX33" fmla="*/ 9587 w 10000"/>
              <a:gd name="connsiteY33" fmla="*/ 5526 h 10000"/>
              <a:gd name="connsiteX34" fmla="*/ 9587 w 10000"/>
              <a:gd name="connsiteY34" fmla="*/ 9779 h 10000"/>
              <a:gd name="connsiteX35" fmla="*/ 10000 w 10000"/>
              <a:gd name="connsiteY35" fmla="*/ 9242 h 10000"/>
              <a:gd name="connsiteX36" fmla="*/ 10000 w 10000"/>
              <a:gd name="connsiteY36" fmla="*/ 6086 h 10000"/>
              <a:gd name="connsiteX37" fmla="*/ 9587 w 10000"/>
              <a:gd name="connsiteY37" fmla="*/ 5526 h 10000"/>
              <a:gd name="connsiteX38" fmla="*/ 1984 w 10000"/>
              <a:gd name="connsiteY38" fmla="*/ 6691 h 10000"/>
              <a:gd name="connsiteX39" fmla="*/ 1984 w 10000"/>
              <a:gd name="connsiteY39" fmla="*/ 6691 h 10000"/>
              <a:gd name="connsiteX40" fmla="*/ 1177 w 10000"/>
              <a:gd name="connsiteY40" fmla="*/ 8906 h 10000"/>
              <a:gd name="connsiteX41" fmla="*/ 1034 w 10000"/>
              <a:gd name="connsiteY41" fmla="*/ 9041 h 10000"/>
              <a:gd name="connsiteX42" fmla="*/ 961 w 10000"/>
              <a:gd name="connsiteY42" fmla="*/ 9041 h 10000"/>
              <a:gd name="connsiteX43" fmla="*/ 782 w 10000"/>
              <a:gd name="connsiteY43" fmla="*/ 8906 h 10000"/>
              <a:gd name="connsiteX44" fmla="*/ 11 w 10000"/>
              <a:gd name="connsiteY44" fmla="*/ 6691 h 10000"/>
              <a:gd name="connsiteX45" fmla="*/ 29 w 10000"/>
              <a:gd name="connsiteY45" fmla="*/ 6512 h 10000"/>
              <a:gd name="connsiteX46" fmla="*/ 981 w 10000"/>
              <a:gd name="connsiteY46" fmla="*/ 8101 h 10000"/>
              <a:gd name="connsiteX47" fmla="*/ 1554 w 10000"/>
              <a:gd name="connsiteY47" fmla="*/ 6535 h 10000"/>
              <a:gd name="connsiteX48" fmla="*/ 1715 w 10000"/>
              <a:gd name="connsiteY48" fmla="*/ 6378 h 10000"/>
              <a:gd name="connsiteX49" fmla="*/ 1805 w 10000"/>
              <a:gd name="connsiteY49" fmla="*/ 6378 h 10000"/>
              <a:gd name="connsiteX50" fmla="*/ 1947 w 10000"/>
              <a:gd name="connsiteY50" fmla="*/ 6512 h 10000"/>
              <a:gd name="connsiteX51" fmla="*/ 1984 w 10000"/>
              <a:gd name="connsiteY51" fmla="*/ 6691 h 10000"/>
              <a:gd name="connsiteX52" fmla="*/ 5983 w 10000"/>
              <a:gd name="connsiteY52" fmla="*/ 7362 h 10000"/>
              <a:gd name="connsiteX53" fmla="*/ 5983 w 10000"/>
              <a:gd name="connsiteY53" fmla="*/ 7362 h 10000"/>
              <a:gd name="connsiteX54" fmla="*/ 5248 w 10000"/>
              <a:gd name="connsiteY54" fmla="*/ 7362 h 10000"/>
              <a:gd name="connsiteX55" fmla="*/ 5248 w 10000"/>
              <a:gd name="connsiteY55" fmla="*/ 6423 h 10000"/>
              <a:gd name="connsiteX56" fmla="*/ 5983 w 10000"/>
              <a:gd name="connsiteY56" fmla="*/ 6423 h 10000"/>
              <a:gd name="connsiteX57" fmla="*/ 5983 w 10000"/>
              <a:gd name="connsiteY57" fmla="*/ 7362 h 10000"/>
              <a:gd name="connsiteX58" fmla="*/ 7256 w 10000"/>
              <a:gd name="connsiteY58" fmla="*/ 8682 h 10000"/>
              <a:gd name="connsiteX59" fmla="*/ 7256 w 10000"/>
              <a:gd name="connsiteY59" fmla="*/ 8682 h 10000"/>
              <a:gd name="connsiteX60" fmla="*/ 6523 w 10000"/>
              <a:gd name="connsiteY60" fmla="*/ 8682 h 10000"/>
              <a:gd name="connsiteX61" fmla="*/ 6523 w 10000"/>
              <a:gd name="connsiteY61" fmla="*/ 7765 h 10000"/>
              <a:gd name="connsiteX62" fmla="*/ 7256 w 10000"/>
              <a:gd name="connsiteY62" fmla="*/ 7765 h 10000"/>
              <a:gd name="connsiteX63" fmla="*/ 7256 w 10000"/>
              <a:gd name="connsiteY63" fmla="*/ 8682 h 10000"/>
              <a:gd name="connsiteX64" fmla="*/ 7256 w 10000"/>
              <a:gd name="connsiteY64" fmla="*/ 7362 h 10000"/>
              <a:gd name="connsiteX65" fmla="*/ 7256 w 10000"/>
              <a:gd name="connsiteY65" fmla="*/ 7362 h 10000"/>
              <a:gd name="connsiteX66" fmla="*/ 6557 w 10000"/>
              <a:gd name="connsiteY66" fmla="*/ 7362 h 10000"/>
              <a:gd name="connsiteX67" fmla="*/ 6557 w 10000"/>
              <a:gd name="connsiteY67" fmla="*/ 6423 h 10000"/>
              <a:gd name="connsiteX68" fmla="*/ 7256 w 10000"/>
              <a:gd name="connsiteY68" fmla="*/ 6423 h 10000"/>
              <a:gd name="connsiteX69" fmla="*/ 7256 w 10000"/>
              <a:gd name="connsiteY69" fmla="*/ 7362 h 10000"/>
              <a:gd name="connsiteX70" fmla="*/ 8547 w 10000"/>
              <a:gd name="connsiteY70" fmla="*/ 8682 h 10000"/>
              <a:gd name="connsiteX71" fmla="*/ 8547 w 10000"/>
              <a:gd name="connsiteY71" fmla="*/ 8682 h 10000"/>
              <a:gd name="connsiteX72" fmla="*/ 7813 w 10000"/>
              <a:gd name="connsiteY72" fmla="*/ 8682 h 10000"/>
              <a:gd name="connsiteX73" fmla="*/ 7813 w 10000"/>
              <a:gd name="connsiteY73" fmla="*/ 7765 h 10000"/>
              <a:gd name="connsiteX74" fmla="*/ 8547 w 10000"/>
              <a:gd name="connsiteY74" fmla="*/ 7765 h 10000"/>
              <a:gd name="connsiteX75" fmla="*/ 8547 w 10000"/>
              <a:gd name="connsiteY75" fmla="*/ 8682 h 10000"/>
              <a:gd name="connsiteX0" fmla="*/ 2583 w 9989"/>
              <a:gd name="connsiteY0" fmla="*/ 1343 h 10000"/>
              <a:gd name="connsiteX1" fmla="*/ 2583 w 9989"/>
              <a:gd name="connsiteY1" fmla="*/ 1343 h 10000"/>
              <a:gd name="connsiteX2" fmla="*/ 5846 w 9989"/>
              <a:gd name="connsiteY2" fmla="*/ 1343 h 10000"/>
              <a:gd name="connsiteX3" fmla="*/ 6368 w 9989"/>
              <a:gd name="connsiteY3" fmla="*/ 671 h 10000"/>
              <a:gd name="connsiteX4" fmla="*/ 5846 w 9989"/>
              <a:gd name="connsiteY4" fmla="*/ 0 h 10000"/>
              <a:gd name="connsiteX5" fmla="*/ 2583 w 9989"/>
              <a:gd name="connsiteY5" fmla="*/ 0 h 10000"/>
              <a:gd name="connsiteX6" fmla="*/ 2046 w 9989"/>
              <a:gd name="connsiteY6" fmla="*/ 671 h 10000"/>
              <a:gd name="connsiteX7" fmla="*/ 2583 w 9989"/>
              <a:gd name="connsiteY7" fmla="*/ 1343 h 10000"/>
              <a:gd name="connsiteX8" fmla="*/ 2583 w 9989"/>
              <a:gd name="connsiteY8" fmla="*/ 448 h 10000"/>
              <a:gd name="connsiteX9" fmla="*/ 2583 w 9989"/>
              <a:gd name="connsiteY9" fmla="*/ 448 h 10000"/>
              <a:gd name="connsiteX10" fmla="*/ 5846 w 9989"/>
              <a:gd name="connsiteY10" fmla="*/ 448 h 10000"/>
              <a:gd name="connsiteX11" fmla="*/ 6026 w 9989"/>
              <a:gd name="connsiteY11" fmla="*/ 671 h 10000"/>
              <a:gd name="connsiteX12" fmla="*/ 5846 w 9989"/>
              <a:gd name="connsiteY12" fmla="*/ 873 h 10000"/>
              <a:gd name="connsiteX13" fmla="*/ 2583 w 9989"/>
              <a:gd name="connsiteY13" fmla="*/ 873 h 10000"/>
              <a:gd name="connsiteX14" fmla="*/ 2421 w 9989"/>
              <a:gd name="connsiteY14" fmla="*/ 671 h 10000"/>
              <a:gd name="connsiteX15" fmla="*/ 2583 w 9989"/>
              <a:gd name="connsiteY15" fmla="*/ 448 h 10000"/>
              <a:gd name="connsiteX16" fmla="*/ 1990 w 9989"/>
              <a:gd name="connsiteY16" fmla="*/ 2439 h 10000"/>
              <a:gd name="connsiteX17" fmla="*/ 1990 w 9989"/>
              <a:gd name="connsiteY17" fmla="*/ 2439 h 10000"/>
              <a:gd name="connsiteX18" fmla="*/ 2349 w 9989"/>
              <a:gd name="connsiteY18" fmla="*/ 1991 h 10000"/>
              <a:gd name="connsiteX19" fmla="*/ 6078 w 9989"/>
              <a:gd name="connsiteY19" fmla="*/ 1991 h 10000"/>
              <a:gd name="connsiteX20" fmla="*/ 6456 w 9989"/>
              <a:gd name="connsiteY20" fmla="*/ 2439 h 10000"/>
              <a:gd name="connsiteX21" fmla="*/ 6078 w 9989"/>
              <a:gd name="connsiteY21" fmla="*/ 2864 h 10000"/>
              <a:gd name="connsiteX22" fmla="*/ 2349 w 9989"/>
              <a:gd name="connsiteY22" fmla="*/ 2864 h 10000"/>
              <a:gd name="connsiteX23" fmla="*/ 1990 w 9989"/>
              <a:gd name="connsiteY23" fmla="*/ 2439 h 10000"/>
              <a:gd name="connsiteX24" fmla="*/ 1990 w 9989"/>
              <a:gd name="connsiteY24" fmla="*/ 4208 h 10000"/>
              <a:gd name="connsiteX25" fmla="*/ 1990 w 9989"/>
              <a:gd name="connsiteY25" fmla="*/ 4208 h 10000"/>
              <a:gd name="connsiteX26" fmla="*/ 2349 w 9989"/>
              <a:gd name="connsiteY26" fmla="*/ 3782 h 10000"/>
              <a:gd name="connsiteX27" fmla="*/ 6078 w 9989"/>
              <a:gd name="connsiteY27" fmla="*/ 3782 h 10000"/>
              <a:gd name="connsiteX28" fmla="*/ 6456 w 9989"/>
              <a:gd name="connsiteY28" fmla="*/ 4208 h 10000"/>
              <a:gd name="connsiteX29" fmla="*/ 6078 w 9989"/>
              <a:gd name="connsiteY29" fmla="*/ 4678 h 10000"/>
              <a:gd name="connsiteX30" fmla="*/ 2349 w 9989"/>
              <a:gd name="connsiteY30" fmla="*/ 4678 h 10000"/>
              <a:gd name="connsiteX31" fmla="*/ 1990 w 9989"/>
              <a:gd name="connsiteY31" fmla="*/ 4208 h 10000"/>
              <a:gd name="connsiteX32" fmla="*/ 9576 w 9989"/>
              <a:gd name="connsiteY32" fmla="*/ 5526 h 10000"/>
              <a:gd name="connsiteX33" fmla="*/ 9576 w 9989"/>
              <a:gd name="connsiteY33" fmla="*/ 5526 h 10000"/>
              <a:gd name="connsiteX34" fmla="*/ 9576 w 9989"/>
              <a:gd name="connsiteY34" fmla="*/ 9779 h 10000"/>
              <a:gd name="connsiteX35" fmla="*/ 9989 w 9989"/>
              <a:gd name="connsiteY35" fmla="*/ 9242 h 10000"/>
              <a:gd name="connsiteX36" fmla="*/ 9989 w 9989"/>
              <a:gd name="connsiteY36" fmla="*/ 6086 h 10000"/>
              <a:gd name="connsiteX37" fmla="*/ 9576 w 9989"/>
              <a:gd name="connsiteY37" fmla="*/ 5526 h 10000"/>
              <a:gd name="connsiteX38" fmla="*/ 1973 w 9989"/>
              <a:gd name="connsiteY38" fmla="*/ 6691 h 10000"/>
              <a:gd name="connsiteX39" fmla="*/ 1973 w 9989"/>
              <a:gd name="connsiteY39" fmla="*/ 6691 h 10000"/>
              <a:gd name="connsiteX40" fmla="*/ 1166 w 9989"/>
              <a:gd name="connsiteY40" fmla="*/ 8906 h 10000"/>
              <a:gd name="connsiteX41" fmla="*/ 1023 w 9989"/>
              <a:gd name="connsiteY41" fmla="*/ 9041 h 10000"/>
              <a:gd name="connsiteX42" fmla="*/ 950 w 9989"/>
              <a:gd name="connsiteY42" fmla="*/ 9041 h 10000"/>
              <a:gd name="connsiteX43" fmla="*/ 771 w 9989"/>
              <a:gd name="connsiteY43" fmla="*/ 8906 h 10000"/>
              <a:gd name="connsiteX44" fmla="*/ 0 w 9989"/>
              <a:gd name="connsiteY44" fmla="*/ 6691 h 10000"/>
              <a:gd name="connsiteX45" fmla="*/ 970 w 9989"/>
              <a:gd name="connsiteY45" fmla="*/ 8101 h 10000"/>
              <a:gd name="connsiteX46" fmla="*/ 1543 w 9989"/>
              <a:gd name="connsiteY46" fmla="*/ 6535 h 10000"/>
              <a:gd name="connsiteX47" fmla="*/ 1704 w 9989"/>
              <a:gd name="connsiteY47" fmla="*/ 6378 h 10000"/>
              <a:gd name="connsiteX48" fmla="*/ 1794 w 9989"/>
              <a:gd name="connsiteY48" fmla="*/ 6378 h 10000"/>
              <a:gd name="connsiteX49" fmla="*/ 1936 w 9989"/>
              <a:gd name="connsiteY49" fmla="*/ 6512 h 10000"/>
              <a:gd name="connsiteX50" fmla="*/ 1973 w 9989"/>
              <a:gd name="connsiteY50" fmla="*/ 6691 h 10000"/>
              <a:gd name="connsiteX51" fmla="*/ 5972 w 9989"/>
              <a:gd name="connsiteY51" fmla="*/ 7362 h 10000"/>
              <a:gd name="connsiteX52" fmla="*/ 5972 w 9989"/>
              <a:gd name="connsiteY52" fmla="*/ 7362 h 10000"/>
              <a:gd name="connsiteX53" fmla="*/ 5237 w 9989"/>
              <a:gd name="connsiteY53" fmla="*/ 7362 h 10000"/>
              <a:gd name="connsiteX54" fmla="*/ 5237 w 9989"/>
              <a:gd name="connsiteY54" fmla="*/ 6423 h 10000"/>
              <a:gd name="connsiteX55" fmla="*/ 5972 w 9989"/>
              <a:gd name="connsiteY55" fmla="*/ 6423 h 10000"/>
              <a:gd name="connsiteX56" fmla="*/ 5972 w 9989"/>
              <a:gd name="connsiteY56" fmla="*/ 7362 h 10000"/>
              <a:gd name="connsiteX57" fmla="*/ 7245 w 9989"/>
              <a:gd name="connsiteY57" fmla="*/ 8682 h 10000"/>
              <a:gd name="connsiteX58" fmla="*/ 7245 w 9989"/>
              <a:gd name="connsiteY58" fmla="*/ 8682 h 10000"/>
              <a:gd name="connsiteX59" fmla="*/ 6512 w 9989"/>
              <a:gd name="connsiteY59" fmla="*/ 8682 h 10000"/>
              <a:gd name="connsiteX60" fmla="*/ 6512 w 9989"/>
              <a:gd name="connsiteY60" fmla="*/ 7765 h 10000"/>
              <a:gd name="connsiteX61" fmla="*/ 7245 w 9989"/>
              <a:gd name="connsiteY61" fmla="*/ 7765 h 10000"/>
              <a:gd name="connsiteX62" fmla="*/ 7245 w 9989"/>
              <a:gd name="connsiteY62" fmla="*/ 8682 h 10000"/>
              <a:gd name="connsiteX63" fmla="*/ 7245 w 9989"/>
              <a:gd name="connsiteY63" fmla="*/ 7362 h 10000"/>
              <a:gd name="connsiteX64" fmla="*/ 7245 w 9989"/>
              <a:gd name="connsiteY64" fmla="*/ 7362 h 10000"/>
              <a:gd name="connsiteX65" fmla="*/ 6546 w 9989"/>
              <a:gd name="connsiteY65" fmla="*/ 7362 h 10000"/>
              <a:gd name="connsiteX66" fmla="*/ 6546 w 9989"/>
              <a:gd name="connsiteY66" fmla="*/ 6423 h 10000"/>
              <a:gd name="connsiteX67" fmla="*/ 7245 w 9989"/>
              <a:gd name="connsiteY67" fmla="*/ 6423 h 10000"/>
              <a:gd name="connsiteX68" fmla="*/ 7245 w 9989"/>
              <a:gd name="connsiteY68" fmla="*/ 7362 h 10000"/>
              <a:gd name="connsiteX69" fmla="*/ 8536 w 9989"/>
              <a:gd name="connsiteY69" fmla="*/ 8682 h 10000"/>
              <a:gd name="connsiteX70" fmla="*/ 8536 w 9989"/>
              <a:gd name="connsiteY70" fmla="*/ 8682 h 10000"/>
              <a:gd name="connsiteX71" fmla="*/ 7802 w 9989"/>
              <a:gd name="connsiteY71" fmla="*/ 8682 h 10000"/>
              <a:gd name="connsiteX72" fmla="*/ 7802 w 9989"/>
              <a:gd name="connsiteY72" fmla="*/ 7765 h 10000"/>
              <a:gd name="connsiteX73" fmla="*/ 8536 w 9989"/>
              <a:gd name="connsiteY73" fmla="*/ 7765 h 10000"/>
              <a:gd name="connsiteX74" fmla="*/ 8536 w 9989"/>
              <a:gd name="connsiteY74" fmla="*/ 8682 h 10000"/>
              <a:gd name="connsiteX0" fmla="*/ 1814 w 9228"/>
              <a:gd name="connsiteY0" fmla="*/ 1343 h 10000"/>
              <a:gd name="connsiteX1" fmla="*/ 1814 w 9228"/>
              <a:gd name="connsiteY1" fmla="*/ 1343 h 10000"/>
              <a:gd name="connsiteX2" fmla="*/ 5080 w 9228"/>
              <a:gd name="connsiteY2" fmla="*/ 1343 h 10000"/>
              <a:gd name="connsiteX3" fmla="*/ 5603 w 9228"/>
              <a:gd name="connsiteY3" fmla="*/ 671 h 10000"/>
              <a:gd name="connsiteX4" fmla="*/ 5080 w 9228"/>
              <a:gd name="connsiteY4" fmla="*/ 0 h 10000"/>
              <a:gd name="connsiteX5" fmla="*/ 1814 w 9228"/>
              <a:gd name="connsiteY5" fmla="*/ 0 h 10000"/>
              <a:gd name="connsiteX6" fmla="*/ 1276 w 9228"/>
              <a:gd name="connsiteY6" fmla="*/ 671 h 10000"/>
              <a:gd name="connsiteX7" fmla="*/ 1814 w 9228"/>
              <a:gd name="connsiteY7" fmla="*/ 1343 h 10000"/>
              <a:gd name="connsiteX8" fmla="*/ 1814 w 9228"/>
              <a:gd name="connsiteY8" fmla="*/ 448 h 10000"/>
              <a:gd name="connsiteX9" fmla="*/ 1814 w 9228"/>
              <a:gd name="connsiteY9" fmla="*/ 448 h 10000"/>
              <a:gd name="connsiteX10" fmla="*/ 5080 w 9228"/>
              <a:gd name="connsiteY10" fmla="*/ 448 h 10000"/>
              <a:gd name="connsiteX11" fmla="*/ 5261 w 9228"/>
              <a:gd name="connsiteY11" fmla="*/ 671 h 10000"/>
              <a:gd name="connsiteX12" fmla="*/ 5080 w 9228"/>
              <a:gd name="connsiteY12" fmla="*/ 873 h 10000"/>
              <a:gd name="connsiteX13" fmla="*/ 1814 w 9228"/>
              <a:gd name="connsiteY13" fmla="*/ 873 h 10000"/>
              <a:gd name="connsiteX14" fmla="*/ 1652 w 9228"/>
              <a:gd name="connsiteY14" fmla="*/ 671 h 10000"/>
              <a:gd name="connsiteX15" fmla="*/ 1814 w 9228"/>
              <a:gd name="connsiteY15" fmla="*/ 448 h 10000"/>
              <a:gd name="connsiteX16" fmla="*/ 1220 w 9228"/>
              <a:gd name="connsiteY16" fmla="*/ 2439 h 10000"/>
              <a:gd name="connsiteX17" fmla="*/ 1220 w 9228"/>
              <a:gd name="connsiteY17" fmla="*/ 2439 h 10000"/>
              <a:gd name="connsiteX18" fmla="*/ 1580 w 9228"/>
              <a:gd name="connsiteY18" fmla="*/ 1991 h 10000"/>
              <a:gd name="connsiteX19" fmla="*/ 5313 w 9228"/>
              <a:gd name="connsiteY19" fmla="*/ 1991 h 10000"/>
              <a:gd name="connsiteX20" fmla="*/ 5691 w 9228"/>
              <a:gd name="connsiteY20" fmla="*/ 2439 h 10000"/>
              <a:gd name="connsiteX21" fmla="*/ 5313 w 9228"/>
              <a:gd name="connsiteY21" fmla="*/ 2864 h 10000"/>
              <a:gd name="connsiteX22" fmla="*/ 1580 w 9228"/>
              <a:gd name="connsiteY22" fmla="*/ 2864 h 10000"/>
              <a:gd name="connsiteX23" fmla="*/ 1220 w 9228"/>
              <a:gd name="connsiteY23" fmla="*/ 2439 h 10000"/>
              <a:gd name="connsiteX24" fmla="*/ 1220 w 9228"/>
              <a:gd name="connsiteY24" fmla="*/ 4208 h 10000"/>
              <a:gd name="connsiteX25" fmla="*/ 1220 w 9228"/>
              <a:gd name="connsiteY25" fmla="*/ 4208 h 10000"/>
              <a:gd name="connsiteX26" fmla="*/ 1580 w 9228"/>
              <a:gd name="connsiteY26" fmla="*/ 3782 h 10000"/>
              <a:gd name="connsiteX27" fmla="*/ 5313 w 9228"/>
              <a:gd name="connsiteY27" fmla="*/ 3782 h 10000"/>
              <a:gd name="connsiteX28" fmla="*/ 5691 w 9228"/>
              <a:gd name="connsiteY28" fmla="*/ 4208 h 10000"/>
              <a:gd name="connsiteX29" fmla="*/ 5313 w 9228"/>
              <a:gd name="connsiteY29" fmla="*/ 4678 h 10000"/>
              <a:gd name="connsiteX30" fmla="*/ 1580 w 9228"/>
              <a:gd name="connsiteY30" fmla="*/ 4678 h 10000"/>
              <a:gd name="connsiteX31" fmla="*/ 1220 w 9228"/>
              <a:gd name="connsiteY31" fmla="*/ 4208 h 10000"/>
              <a:gd name="connsiteX32" fmla="*/ 8815 w 9228"/>
              <a:gd name="connsiteY32" fmla="*/ 5526 h 10000"/>
              <a:gd name="connsiteX33" fmla="*/ 8815 w 9228"/>
              <a:gd name="connsiteY33" fmla="*/ 5526 h 10000"/>
              <a:gd name="connsiteX34" fmla="*/ 8815 w 9228"/>
              <a:gd name="connsiteY34" fmla="*/ 9779 h 10000"/>
              <a:gd name="connsiteX35" fmla="*/ 9228 w 9228"/>
              <a:gd name="connsiteY35" fmla="*/ 9242 h 10000"/>
              <a:gd name="connsiteX36" fmla="*/ 9228 w 9228"/>
              <a:gd name="connsiteY36" fmla="*/ 6086 h 10000"/>
              <a:gd name="connsiteX37" fmla="*/ 8815 w 9228"/>
              <a:gd name="connsiteY37" fmla="*/ 5526 h 10000"/>
              <a:gd name="connsiteX38" fmla="*/ 1203 w 9228"/>
              <a:gd name="connsiteY38" fmla="*/ 6691 h 10000"/>
              <a:gd name="connsiteX39" fmla="*/ 1203 w 9228"/>
              <a:gd name="connsiteY39" fmla="*/ 6691 h 10000"/>
              <a:gd name="connsiteX40" fmla="*/ 395 w 9228"/>
              <a:gd name="connsiteY40" fmla="*/ 8906 h 10000"/>
              <a:gd name="connsiteX41" fmla="*/ 252 w 9228"/>
              <a:gd name="connsiteY41" fmla="*/ 9041 h 10000"/>
              <a:gd name="connsiteX42" fmla="*/ 179 w 9228"/>
              <a:gd name="connsiteY42" fmla="*/ 9041 h 10000"/>
              <a:gd name="connsiteX43" fmla="*/ 0 w 9228"/>
              <a:gd name="connsiteY43" fmla="*/ 8906 h 10000"/>
              <a:gd name="connsiteX44" fmla="*/ 199 w 9228"/>
              <a:gd name="connsiteY44" fmla="*/ 8101 h 10000"/>
              <a:gd name="connsiteX45" fmla="*/ 773 w 9228"/>
              <a:gd name="connsiteY45" fmla="*/ 6535 h 10000"/>
              <a:gd name="connsiteX46" fmla="*/ 934 w 9228"/>
              <a:gd name="connsiteY46" fmla="*/ 6378 h 10000"/>
              <a:gd name="connsiteX47" fmla="*/ 1024 w 9228"/>
              <a:gd name="connsiteY47" fmla="*/ 6378 h 10000"/>
              <a:gd name="connsiteX48" fmla="*/ 1166 w 9228"/>
              <a:gd name="connsiteY48" fmla="*/ 6512 h 10000"/>
              <a:gd name="connsiteX49" fmla="*/ 1203 w 9228"/>
              <a:gd name="connsiteY49" fmla="*/ 6691 h 10000"/>
              <a:gd name="connsiteX50" fmla="*/ 5207 w 9228"/>
              <a:gd name="connsiteY50" fmla="*/ 7362 h 10000"/>
              <a:gd name="connsiteX51" fmla="*/ 5207 w 9228"/>
              <a:gd name="connsiteY51" fmla="*/ 7362 h 10000"/>
              <a:gd name="connsiteX52" fmla="*/ 4471 w 9228"/>
              <a:gd name="connsiteY52" fmla="*/ 7362 h 10000"/>
              <a:gd name="connsiteX53" fmla="*/ 4471 w 9228"/>
              <a:gd name="connsiteY53" fmla="*/ 6423 h 10000"/>
              <a:gd name="connsiteX54" fmla="*/ 5207 w 9228"/>
              <a:gd name="connsiteY54" fmla="*/ 6423 h 10000"/>
              <a:gd name="connsiteX55" fmla="*/ 5207 w 9228"/>
              <a:gd name="connsiteY55" fmla="*/ 7362 h 10000"/>
              <a:gd name="connsiteX56" fmla="*/ 6481 w 9228"/>
              <a:gd name="connsiteY56" fmla="*/ 8682 h 10000"/>
              <a:gd name="connsiteX57" fmla="*/ 6481 w 9228"/>
              <a:gd name="connsiteY57" fmla="*/ 8682 h 10000"/>
              <a:gd name="connsiteX58" fmla="*/ 5747 w 9228"/>
              <a:gd name="connsiteY58" fmla="*/ 8682 h 10000"/>
              <a:gd name="connsiteX59" fmla="*/ 5747 w 9228"/>
              <a:gd name="connsiteY59" fmla="*/ 7765 h 10000"/>
              <a:gd name="connsiteX60" fmla="*/ 6481 w 9228"/>
              <a:gd name="connsiteY60" fmla="*/ 7765 h 10000"/>
              <a:gd name="connsiteX61" fmla="*/ 6481 w 9228"/>
              <a:gd name="connsiteY61" fmla="*/ 8682 h 10000"/>
              <a:gd name="connsiteX62" fmla="*/ 6481 w 9228"/>
              <a:gd name="connsiteY62" fmla="*/ 7362 h 10000"/>
              <a:gd name="connsiteX63" fmla="*/ 6481 w 9228"/>
              <a:gd name="connsiteY63" fmla="*/ 7362 h 10000"/>
              <a:gd name="connsiteX64" fmla="*/ 5781 w 9228"/>
              <a:gd name="connsiteY64" fmla="*/ 7362 h 10000"/>
              <a:gd name="connsiteX65" fmla="*/ 5781 w 9228"/>
              <a:gd name="connsiteY65" fmla="*/ 6423 h 10000"/>
              <a:gd name="connsiteX66" fmla="*/ 6481 w 9228"/>
              <a:gd name="connsiteY66" fmla="*/ 6423 h 10000"/>
              <a:gd name="connsiteX67" fmla="*/ 6481 w 9228"/>
              <a:gd name="connsiteY67" fmla="*/ 7362 h 10000"/>
              <a:gd name="connsiteX68" fmla="*/ 7773 w 9228"/>
              <a:gd name="connsiteY68" fmla="*/ 8682 h 10000"/>
              <a:gd name="connsiteX69" fmla="*/ 7773 w 9228"/>
              <a:gd name="connsiteY69" fmla="*/ 8682 h 10000"/>
              <a:gd name="connsiteX70" fmla="*/ 7039 w 9228"/>
              <a:gd name="connsiteY70" fmla="*/ 8682 h 10000"/>
              <a:gd name="connsiteX71" fmla="*/ 7039 w 9228"/>
              <a:gd name="connsiteY71" fmla="*/ 7765 h 10000"/>
              <a:gd name="connsiteX72" fmla="*/ 7773 w 9228"/>
              <a:gd name="connsiteY72" fmla="*/ 7765 h 10000"/>
              <a:gd name="connsiteX73" fmla="*/ 7773 w 9228"/>
              <a:gd name="connsiteY73" fmla="*/ 8682 h 10000"/>
              <a:gd name="connsiteX0" fmla="*/ 1966 w 10000"/>
              <a:gd name="connsiteY0" fmla="*/ 1343 h 10000"/>
              <a:gd name="connsiteX1" fmla="*/ 1966 w 10000"/>
              <a:gd name="connsiteY1" fmla="*/ 1343 h 10000"/>
              <a:gd name="connsiteX2" fmla="*/ 5505 w 10000"/>
              <a:gd name="connsiteY2" fmla="*/ 1343 h 10000"/>
              <a:gd name="connsiteX3" fmla="*/ 6072 w 10000"/>
              <a:gd name="connsiteY3" fmla="*/ 671 h 10000"/>
              <a:gd name="connsiteX4" fmla="*/ 5505 w 10000"/>
              <a:gd name="connsiteY4" fmla="*/ 0 h 10000"/>
              <a:gd name="connsiteX5" fmla="*/ 1966 w 10000"/>
              <a:gd name="connsiteY5" fmla="*/ 0 h 10000"/>
              <a:gd name="connsiteX6" fmla="*/ 1383 w 10000"/>
              <a:gd name="connsiteY6" fmla="*/ 671 h 10000"/>
              <a:gd name="connsiteX7" fmla="*/ 1966 w 10000"/>
              <a:gd name="connsiteY7" fmla="*/ 1343 h 10000"/>
              <a:gd name="connsiteX8" fmla="*/ 1966 w 10000"/>
              <a:gd name="connsiteY8" fmla="*/ 448 h 10000"/>
              <a:gd name="connsiteX9" fmla="*/ 1966 w 10000"/>
              <a:gd name="connsiteY9" fmla="*/ 448 h 10000"/>
              <a:gd name="connsiteX10" fmla="*/ 5505 w 10000"/>
              <a:gd name="connsiteY10" fmla="*/ 448 h 10000"/>
              <a:gd name="connsiteX11" fmla="*/ 5701 w 10000"/>
              <a:gd name="connsiteY11" fmla="*/ 671 h 10000"/>
              <a:gd name="connsiteX12" fmla="*/ 5505 w 10000"/>
              <a:gd name="connsiteY12" fmla="*/ 873 h 10000"/>
              <a:gd name="connsiteX13" fmla="*/ 1966 w 10000"/>
              <a:gd name="connsiteY13" fmla="*/ 873 h 10000"/>
              <a:gd name="connsiteX14" fmla="*/ 1790 w 10000"/>
              <a:gd name="connsiteY14" fmla="*/ 671 h 10000"/>
              <a:gd name="connsiteX15" fmla="*/ 1966 w 10000"/>
              <a:gd name="connsiteY15" fmla="*/ 448 h 10000"/>
              <a:gd name="connsiteX16" fmla="*/ 1322 w 10000"/>
              <a:gd name="connsiteY16" fmla="*/ 2439 h 10000"/>
              <a:gd name="connsiteX17" fmla="*/ 1322 w 10000"/>
              <a:gd name="connsiteY17" fmla="*/ 2439 h 10000"/>
              <a:gd name="connsiteX18" fmla="*/ 1712 w 10000"/>
              <a:gd name="connsiteY18" fmla="*/ 1991 h 10000"/>
              <a:gd name="connsiteX19" fmla="*/ 5757 w 10000"/>
              <a:gd name="connsiteY19" fmla="*/ 1991 h 10000"/>
              <a:gd name="connsiteX20" fmla="*/ 6167 w 10000"/>
              <a:gd name="connsiteY20" fmla="*/ 2439 h 10000"/>
              <a:gd name="connsiteX21" fmla="*/ 5757 w 10000"/>
              <a:gd name="connsiteY21" fmla="*/ 2864 h 10000"/>
              <a:gd name="connsiteX22" fmla="*/ 1712 w 10000"/>
              <a:gd name="connsiteY22" fmla="*/ 2864 h 10000"/>
              <a:gd name="connsiteX23" fmla="*/ 1322 w 10000"/>
              <a:gd name="connsiteY23" fmla="*/ 2439 h 10000"/>
              <a:gd name="connsiteX24" fmla="*/ 1322 w 10000"/>
              <a:gd name="connsiteY24" fmla="*/ 4208 h 10000"/>
              <a:gd name="connsiteX25" fmla="*/ 1322 w 10000"/>
              <a:gd name="connsiteY25" fmla="*/ 4208 h 10000"/>
              <a:gd name="connsiteX26" fmla="*/ 1712 w 10000"/>
              <a:gd name="connsiteY26" fmla="*/ 3782 h 10000"/>
              <a:gd name="connsiteX27" fmla="*/ 5757 w 10000"/>
              <a:gd name="connsiteY27" fmla="*/ 3782 h 10000"/>
              <a:gd name="connsiteX28" fmla="*/ 6167 w 10000"/>
              <a:gd name="connsiteY28" fmla="*/ 4208 h 10000"/>
              <a:gd name="connsiteX29" fmla="*/ 5757 w 10000"/>
              <a:gd name="connsiteY29" fmla="*/ 4678 h 10000"/>
              <a:gd name="connsiteX30" fmla="*/ 1712 w 10000"/>
              <a:gd name="connsiteY30" fmla="*/ 4678 h 10000"/>
              <a:gd name="connsiteX31" fmla="*/ 1322 w 10000"/>
              <a:gd name="connsiteY31" fmla="*/ 4208 h 10000"/>
              <a:gd name="connsiteX32" fmla="*/ 9552 w 10000"/>
              <a:gd name="connsiteY32" fmla="*/ 5526 h 10000"/>
              <a:gd name="connsiteX33" fmla="*/ 9552 w 10000"/>
              <a:gd name="connsiteY33" fmla="*/ 5526 h 10000"/>
              <a:gd name="connsiteX34" fmla="*/ 9552 w 10000"/>
              <a:gd name="connsiteY34" fmla="*/ 9779 h 10000"/>
              <a:gd name="connsiteX35" fmla="*/ 10000 w 10000"/>
              <a:gd name="connsiteY35" fmla="*/ 9242 h 10000"/>
              <a:gd name="connsiteX36" fmla="*/ 10000 w 10000"/>
              <a:gd name="connsiteY36" fmla="*/ 6086 h 10000"/>
              <a:gd name="connsiteX37" fmla="*/ 9552 w 10000"/>
              <a:gd name="connsiteY37" fmla="*/ 5526 h 10000"/>
              <a:gd name="connsiteX38" fmla="*/ 1304 w 10000"/>
              <a:gd name="connsiteY38" fmla="*/ 6691 h 10000"/>
              <a:gd name="connsiteX39" fmla="*/ 1304 w 10000"/>
              <a:gd name="connsiteY39" fmla="*/ 6691 h 10000"/>
              <a:gd name="connsiteX40" fmla="*/ 428 w 10000"/>
              <a:gd name="connsiteY40" fmla="*/ 8906 h 10000"/>
              <a:gd name="connsiteX41" fmla="*/ 273 w 10000"/>
              <a:gd name="connsiteY41" fmla="*/ 9041 h 10000"/>
              <a:gd name="connsiteX42" fmla="*/ 194 w 10000"/>
              <a:gd name="connsiteY42" fmla="*/ 9041 h 10000"/>
              <a:gd name="connsiteX43" fmla="*/ 0 w 10000"/>
              <a:gd name="connsiteY43" fmla="*/ 8906 h 10000"/>
              <a:gd name="connsiteX44" fmla="*/ 838 w 10000"/>
              <a:gd name="connsiteY44" fmla="*/ 6535 h 10000"/>
              <a:gd name="connsiteX45" fmla="*/ 1012 w 10000"/>
              <a:gd name="connsiteY45" fmla="*/ 6378 h 10000"/>
              <a:gd name="connsiteX46" fmla="*/ 1110 w 10000"/>
              <a:gd name="connsiteY46" fmla="*/ 6378 h 10000"/>
              <a:gd name="connsiteX47" fmla="*/ 1264 w 10000"/>
              <a:gd name="connsiteY47" fmla="*/ 6512 h 10000"/>
              <a:gd name="connsiteX48" fmla="*/ 1304 w 10000"/>
              <a:gd name="connsiteY48" fmla="*/ 6691 h 10000"/>
              <a:gd name="connsiteX49" fmla="*/ 5643 w 10000"/>
              <a:gd name="connsiteY49" fmla="*/ 7362 h 10000"/>
              <a:gd name="connsiteX50" fmla="*/ 5643 w 10000"/>
              <a:gd name="connsiteY50" fmla="*/ 7362 h 10000"/>
              <a:gd name="connsiteX51" fmla="*/ 4845 w 10000"/>
              <a:gd name="connsiteY51" fmla="*/ 7362 h 10000"/>
              <a:gd name="connsiteX52" fmla="*/ 4845 w 10000"/>
              <a:gd name="connsiteY52" fmla="*/ 6423 h 10000"/>
              <a:gd name="connsiteX53" fmla="*/ 5643 w 10000"/>
              <a:gd name="connsiteY53" fmla="*/ 6423 h 10000"/>
              <a:gd name="connsiteX54" fmla="*/ 5643 w 10000"/>
              <a:gd name="connsiteY54" fmla="*/ 7362 h 10000"/>
              <a:gd name="connsiteX55" fmla="*/ 7023 w 10000"/>
              <a:gd name="connsiteY55" fmla="*/ 8682 h 10000"/>
              <a:gd name="connsiteX56" fmla="*/ 7023 w 10000"/>
              <a:gd name="connsiteY56" fmla="*/ 8682 h 10000"/>
              <a:gd name="connsiteX57" fmla="*/ 6228 w 10000"/>
              <a:gd name="connsiteY57" fmla="*/ 8682 h 10000"/>
              <a:gd name="connsiteX58" fmla="*/ 6228 w 10000"/>
              <a:gd name="connsiteY58" fmla="*/ 7765 h 10000"/>
              <a:gd name="connsiteX59" fmla="*/ 7023 w 10000"/>
              <a:gd name="connsiteY59" fmla="*/ 7765 h 10000"/>
              <a:gd name="connsiteX60" fmla="*/ 7023 w 10000"/>
              <a:gd name="connsiteY60" fmla="*/ 8682 h 10000"/>
              <a:gd name="connsiteX61" fmla="*/ 7023 w 10000"/>
              <a:gd name="connsiteY61" fmla="*/ 7362 h 10000"/>
              <a:gd name="connsiteX62" fmla="*/ 7023 w 10000"/>
              <a:gd name="connsiteY62" fmla="*/ 7362 h 10000"/>
              <a:gd name="connsiteX63" fmla="*/ 6265 w 10000"/>
              <a:gd name="connsiteY63" fmla="*/ 7362 h 10000"/>
              <a:gd name="connsiteX64" fmla="*/ 6265 w 10000"/>
              <a:gd name="connsiteY64" fmla="*/ 6423 h 10000"/>
              <a:gd name="connsiteX65" fmla="*/ 7023 w 10000"/>
              <a:gd name="connsiteY65" fmla="*/ 6423 h 10000"/>
              <a:gd name="connsiteX66" fmla="*/ 7023 w 10000"/>
              <a:gd name="connsiteY66" fmla="*/ 7362 h 10000"/>
              <a:gd name="connsiteX67" fmla="*/ 8423 w 10000"/>
              <a:gd name="connsiteY67" fmla="*/ 8682 h 10000"/>
              <a:gd name="connsiteX68" fmla="*/ 8423 w 10000"/>
              <a:gd name="connsiteY68" fmla="*/ 8682 h 10000"/>
              <a:gd name="connsiteX69" fmla="*/ 7628 w 10000"/>
              <a:gd name="connsiteY69" fmla="*/ 8682 h 10000"/>
              <a:gd name="connsiteX70" fmla="*/ 7628 w 10000"/>
              <a:gd name="connsiteY70" fmla="*/ 7765 h 10000"/>
              <a:gd name="connsiteX71" fmla="*/ 8423 w 10000"/>
              <a:gd name="connsiteY71" fmla="*/ 7765 h 10000"/>
              <a:gd name="connsiteX72" fmla="*/ 8423 w 10000"/>
              <a:gd name="connsiteY72" fmla="*/ 8682 h 10000"/>
              <a:gd name="connsiteX0" fmla="*/ 1804 w 9838"/>
              <a:gd name="connsiteY0" fmla="*/ 1343 h 10000"/>
              <a:gd name="connsiteX1" fmla="*/ 1804 w 9838"/>
              <a:gd name="connsiteY1" fmla="*/ 1343 h 10000"/>
              <a:gd name="connsiteX2" fmla="*/ 5343 w 9838"/>
              <a:gd name="connsiteY2" fmla="*/ 1343 h 10000"/>
              <a:gd name="connsiteX3" fmla="*/ 5910 w 9838"/>
              <a:gd name="connsiteY3" fmla="*/ 671 h 10000"/>
              <a:gd name="connsiteX4" fmla="*/ 5343 w 9838"/>
              <a:gd name="connsiteY4" fmla="*/ 0 h 10000"/>
              <a:gd name="connsiteX5" fmla="*/ 1804 w 9838"/>
              <a:gd name="connsiteY5" fmla="*/ 0 h 10000"/>
              <a:gd name="connsiteX6" fmla="*/ 1221 w 9838"/>
              <a:gd name="connsiteY6" fmla="*/ 671 h 10000"/>
              <a:gd name="connsiteX7" fmla="*/ 1804 w 9838"/>
              <a:gd name="connsiteY7" fmla="*/ 1343 h 10000"/>
              <a:gd name="connsiteX8" fmla="*/ 1804 w 9838"/>
              <a:gd name="connsiteY8" fmla="*/ 448 h 10000"/>
              <a:gd name="connsiteX9" fmla="*/ 1804 w 9838"/>
              <a:gd name="connsiteY9" fmla="*/ 448 h 10000"/>
              <a:gd name="connsiteX10" fmla="*/ 5343 w 9838"/>
              <a:gd name="connsiteY10" fmla="*/ 448 h 10000"/>
              <a:gd name="connsiteX11" fmla="*/ 5539 w 9838"/>
              <a:gd name="connsiteY11" fmla="*/ 671 h 10000"/>
              <a:gd name="connsiteX12" fmla="*/ 5343 w 9838"/>
              <a:gd name="connsiteY12" fmla="*/ 873 h 10000"/>
              <a:gd name="connsiteX13" fmla="*/ 1804 w 9838"/>
              <a:gd name="connsiteY13" fmla="*/ 873 h 10000"/>
              <a:gd name="connsiteX14" fmla="*/ 1628 w 9838"/>
              <a:gd name="connsiteY14" fmla="*/ 671 h 10000"/>
              <a:gd name="connsiteX15" fmla="*/ 1804 w 9838"/>
              <a:gd name="connsiteY15" fmla="*/ 448 h 10000"/>
              <a:gd name="connsiteX16" fmla="*/ 1160 w 9838"/>
              <a:gd name="connsiteY16" fmla="*/ 2439 h 10000"/>
              <a:gd name="connsiteX17" fmla="*/ 1160 w 9838"/>
              <a:gd name="connsiteY17" fmla="*/ 2439 h 10000"/>
              <a:gd name="connsiteX18" fmla="*/ 1550 w 9838"/>
              <a:gd name="connsiteY18" fmla="*/ 1991 h 10000"/>
              <a:gd name="connsiteX19" fmla="*/ 5595 w 9838"/>
              <a:gd name="connsiteY19" fmla="*/ 1991 h 10000"/>
              <a:gd name="connsiteX20" fmla="*/ 6005 w 9838"/>
              <a:gd name="connsiteY20" fmla="*/ 2439 h 10000"/>
              <a:gd name="connsiteX21" fmla="*/ 5595 w 9838"/>
              <a:gd name="connsiteY21" fmla="*/ 2864 h 10000"/>
              <a:gd name="connsiteX22" fmla="*/ 1550 w 9838"/>
              <a:gd name="connsiteY22" fmla="*/ 2864 h 10000"/>
              <a:gd name="connsiteX23" fmla="*/ 1160 w 9838"/>
              <a:gd name="connsiteY23" fmla="*/ 2439 h 10000"/>
              <a:gd name="connsiteX24" fmla="*/ 1160 w 9838"/>
              <a:gd name="connsiteY24" fmla="*/ 4208 h 10000"/>
              <a:gd name="connsiteX25" fmla="*/ 1160 w 9838"/>
              <a:gd name="connsiteY25" fmla="*/ 4208 h 10000"/>
              <a:gd name="connsiteX26" fmla="*/ 1550 w 9838"/>
              <a:gd name="connsiteY26" fmla="*/ 3782 h 10000"/>
              <a:gd name="connsiteX27" fmla="*/ 5595 w 9838"/>
              <a:gd name="connsiteY27" fmla="*/ 3782 h 10000"/>
              <a:gd name="connsiteX28" fmla="*/ 6005 w 9838"/>
              <a:gd name="connsiteY28" fmla="*/ 4208 h 10000"/>
              <a:gd name="connsiteX29" fmla="*/ 5595 w 9838"/>
              <a:gd name="connsiteY29" fmla="*/ 4678 h 10000"/>
              <a:gd name="connsiteX30" fmla="*/ 1550 w 9838"/>
              <a:gd name="connsiteY30" fmla="*/ 4678 h 10000"/>
              <a:gd name="connsiteX31" fmla="*/ 1160 w 9838"/>
              <a:gd name="connsiteY31" fmla="*/ 4208 h 10000"/>
              <a:gd name="connsiteX32" fmla="*/ 9390 w 9838"/>
              <a:gd name="connsiteY32" fmla="*/ 5526 h 10000"/>
              <a:gd name="connsiteX33" fmla="*/ 9390 w 9838"/>
              <a:gd name="connsiteY33" fmla="*/ 5526 h 10000"/>
              <a:gd name="connsiteX34" fmla="*/ 9390 w 9838"/>
              <a:gd name="connsiteY34" fmla="*/ 9779 h 10000"/>
              <a:gd name="connsiteX35" fmla="*/ 9838 w 9838"/>
              <a:gd name="connsiteY35" fmla="*/ 9242 h 10000"/>
              <a:gd name="connsiteX36" fmla="*/ 9838 w 9838"/>
              <a:gd name="connsiteY36" fmla="*/ 6086 h 10000"/>
              <a:gd name="connsiteX37" fmla="*/ 9390 w 9838"/>
              <a:gd name="connsiteY37" fmla="*/ 5526 h 10000"/>
              <a:gd name="connsiteX38" fmla="*/ 1142 w 9838"/>
              <a:gd name="connsiteY38" fmla="*/ 6691 h 10000"/>
              <a:gd name="connsiteX39" fmla="*/ 1142 w 9838"/>
              <a:gd name="connsiteY39" fmla="*/ 6691 h 10000"/>
              <a:gd name="connsiteX40" fmla="*/ 266 w 9838"/>
              <a:gd name="connsiteY40" fmla="*/ 8906 h 10000"/>
              <a:gd name="connsiteX41" fmla="*/ 111 w 9838"/>
              <a:gd name="connsiteY41" fmla="*/ 9041 h 10000"/>
              <a:gd name="connsiteX42" fmla="*/ 32 w 9838"/>
              <a:gd name="connsiteY42" fmla="*/ 9041 h 10000"/>
              <a:gd name="connsiteX43" fmla="*/ 676 w 9838"/>
              <a:gd name="connsiteY43" fmla="*/ 6535 h 10000"/>
              <a:gd name="connsiteX44" fmla="*/ 850 w 9838"/>
              <a:gd name="connsiteY44" fmla="*/ 6378 h 10000"/>
              <a:gd name="connsiteX45" fmla="*/ 948 w 9838"/>
              <a:gd name="connsiteY45" fmla="*/ 6378 h 10000"/>
              <a:gd name="connsiteX46" fmla="*/ 1102 w 9838"/>
              <a:gd name="connsiteY46" fmla="*/ 6512 h 10000"/>
              <a:gd name="connsiteX47" fmla="*/ 1142 w 9838"/>
              <a:gd name="connsiteY47" fmla="*/ 6691 h 10000"/>
              <a:gd name="connsiteX48" fmla="*/ 5481 w 9838"/>
              <a:gd name="connsiteY48" fmla="*/ 7362 h 10000"/>
              <a:gd name="connsiteX49" fmla="*/ 5481 w 9838"/>
              <a:gd name="connsiteY49" fmla="*/ 7362 h 10000"/>
              <a:gd name="connsiteX50" fmla="*/ 4683 w 9838"/>
              <a:gd name="connsiteY50" fmla="*/ 7362 h 10000"/>
              <a:gd name="connsiteX51" fmla="*/ 4683 w 9838"/>
              <a:gd name="connsiteY51" fmla="*/ 6423 h 10000"/>
              <a:gd name="connsiteX52" fmla="*/ 5481 w 9838"/>
              <a:gd name="connsiteY52" fmla="*/ 6423 h 10000"/>
              <a:gd name="connsiteX53" fmla="*/ 5481 w 9838"/>
              <a:gd name="connsiteY53" fmla="*/ 7362 h 10000"/>
              <a:gd name="connsiteX54" fmla="*/ 6861 w 9838"/>
              <a:gd name="connsiteY54" fmla="*/ 8682 h 10000"/>
              <a:gd name="connsiteX55" fmla="*/ 6861 w 9838"/>
              <a:gd name="connsiteY55" fmla="*/ 8682 h 10000"/>
              <a:gd name="connsiteX56" fmla="*/ 6066 w 9838"/>
              <a:gd name="connsiteY56" fmla="*/ 8682 h 10000"/>
              <a:gd name="connsiteX57" fmla="*/ 6066 w 9838"/>
              <a:gd name="connsiteY57" fmla="*/ 7765 h 10000"/>
              <a:gd name="connsiteX58" fmla="*/ 6861 w 9838"/>
              <a:gd name="connsiteY58" fmla="*/ 7765 h 10000"/>
              <a:gd name="connsiteX59" fmla="*/ 6861 w 9838"/>
              <a:gd name="connsiteY59" fmla="*/ 8682 h 10000"/>
              <a:gd name="connsiteX60" fmla="*/ 6861 w 9838"/>
              <a:gd name="connsiteY60" fmla="*/ 7362 h 10000"/>
              <a:gd name="connsiteX61" fmla="*/ 6861 w 9838"/>
              <a:gd name="connsiteY61" fmla="*/ 7362 h 10000"/>
              <a:gd name="connsiteX62" fmla="*/ 6103 w 9838"/>
              <a:gd name="connsiteY62" fmla="*/ 7362 h 10000"/>
              <a:gd name="connsiteX63" fmla="*/ 6103 w 9838"/>
              <a:gd name="connsiteY63" fmla="*/ 6423 h 10000"/>
              <a:gd name="connsiteX64" fmla="*/ 6861 w 9838"/>
              <a:gd name="connsiteY64" fmla="*/ 6423 h 10000"/>
              <a:gd name="connsiteX65" fmla="*/ 6861 w 9838"/>
              <a:gd name="connsiteY65" fmla="*/ 7362 h 10000"/>
              <a:gd name="connsiteX66" fmla="*/ 8261 w 9838"/>
              <a:gd name="connsiteY66" fmla="*/ 8682 h 10000"/>
              <a:gd name="connsiteX67" fmla="*/ 8261 w 9838"/>
              <a:gd name="connsiteY67" fmla="*/ 8682 h 10000"/>
              <a:gd name="connsiteX68" fmla="*/ 7466 w 9838"/>
              <a:gd name="connsiteY68" fmla="*/ 8682 h 10000"/>
              <a:gd name="connsiteX69" fmla="*/ 7466 w 9838"/>
              <a:gd name="connsiteY69" fmla="*/ 7765 h 10000"/>
              <a:gd name="connsiteX70" fmla="*/ 8261 w 9838"/>
              <a:gd name="connsiteY70" fmla="*/ 7765 h 10000"/>
              <a:gd name="connsiteX71" fmla="*/ 8261 w 9838"/>
              <a:gd name="connsiteY71" fmla="*/ 8682 h 10000"/>
              <a:gd name="connsiteX0" fmla="*/ 1721 w 9887"/>
              <a:gd name="connsiteY0" fmla="*/ 1343 h 10000"/>
              <a:gd name="connsiteX1" fmla="*/ 1721 w 9887"/>
              <a:gd name="connsiteY1" fmla="*/ 1343 h 10000"/>
              <a:gd name="connsiteX2" fmla="*/ 5318 w 9887"/>
              <a:gd name="connsiteY2" fmla="*/ 1343 h 10000"/>
              <a:gd name="connsiteX3" fmla="*/ 5894 w 9887"/>
              <a:gd name="connsiteY3" fmla="*/ 671 h 10000"/>
              <a:gd name="connsiteX4" fmla="*/ 5318 w 9887"/>
              <a:gd name="connsiteY4" fmla="*/ 0 h 10000"/>
              <a:gd name="connsiteX5" fmla="*/ 1721 w 9887"/>
              <a:gd name="connsiteY5" fmla="*/ 0 h 10000"/>
              <a:gd name="connsiteX6" fmla="*/ 1128 w 9887"/>
              <a:gd name="connsiteY6" fmla="*/ 671 h 10000"/>
              <a:gd name="connsiteX7" fmla="*/ 1721 w 9887"/>
              <a:gd name="connsiteY7" fmla="*/ 1343 h 10000"/>
              <a:gd name="connsiteX8" fmla="*/ 1721 w 9887"/>
              <a:gd name="connsiteY8" fmla="*/ 448 h 10000"/>
              <a:gd name="connsiteX9" fmla="*/ 1721 w 9887"/>
              <a:gd name="connsiteY9" fmla="*/ 448 h 10000"/>
              <a:gd name="connsiteX10" fmla="*/ 5318 w 9887"/>
              <a:gd name="connsiteY10" fmla="*/ 448 h 10000"/>
              <a:gd name="connsiteX11" fmla="*/ 5517 w 9887"/>
              <a:gd name="connsiteY11" fmla="*/ 671 h 10000"/>
              <a:gd name="connsiteX12" fmla="*/ 5318 w 9887"/>
              <a:gd name="connsiteY12" fmla="*/ 873 h 10000"/>
              <a:gd name="connsiteX13" fmla="*/ 1721 w 9887"/>
              <a:gd name="connsiteY13" fmla="*/ 873 h 10000"/>
              <a:gd name="connsiteX14" fmla="*/ 1542 w 9887"/>
              <a:gd name="connsiteY14" fmla="*/ 671 h 10000"/>
              <a:gd name="connsiteX15" fmla="*/ 1721 w 9887"/>
              <a:gd name="connsiteY15" fmla="*/ 448 h 10000"/>
              <a:gd name="connsiteX16" fmla="*/ 1066 w 9887"/>
              <a:gd name="connsiteY16" fmla="*/ 2439 h 10000"/>
              <a:gd name="connsiteX17" fmla="*/ 1066 w 9887"/>
              <a:gd name="connsiteY17" fmla="*/ 2439 h 10000"/>
              <a:gd name="connsiteX18" fmla="*/ 1463 w 9887"/>
              <a:gd name="connsiteY18" fmla="*/ 1991 h 10000"/>
              <a:gd name="connsiteX19" fmla="*/ 5574 w 9887"/>
              <a:gd name="connsiteY19" fmla="*/ 1991 h 10000"/>
              <a:gd name="connsiteX20" fmla="*/ 5991 w 9887"/>
              <a:gd name="connsiteY20" fmla="*/ 2439 h 10000"/>
              <a:gd name="connsiteX21" fmla="*/ 5574 w 9887"/>
              <a:gd name="connsiteY21" fmla="*/ 2864 h 10000"/>
              <a:gd name="connsiteX22" fmla="*/ 1463 w 9887"/>
              <a:gd name="connsiteY22" fmla="*/ 2864 h 10000"/>
              <a:gd name="connsiteX23" fmla="*/ 1066 w 9887"/>
              <a:gd name="connsiteY23" fmla="*/ 2439 h 10000"/>
              <a:gd name="connsiteX24" fmla="*/ 1066 w 9887"/>
              <a:gd name="connsiteY24" fmla="*/ 4208 h 10000"/>
              <a:gd name="connsiteX25" fmla="*/ 1066 w 9887"/>
              <a:gd name="connsiteY25" fmla="*/ 4208 h 10000"/>
              <a:gd name="connsiteX26" fmla="*/ 1463 w 9887"/>
              <a:gd name="connsiteY26" fmla="*/ 3782 h 10000"/>
              <a:gd name="connsiteX27" fmla="*/ 5574 w 9887"/>
              <a:gd name="connsiteY27" fmla="*/ 3782 h 10000"/>
              <a:gd name="connsiteX28" fmla="*/ 5991 w 9887"/>
              <a:gd name="connsiteY28" fmla="*/ 4208 h 10000"/>
              <a:gd name="connsiteX29" fmla="*/ 5574 w 9887"/>
              <a:gd name="connsiteY29" fmla="*/ 4678 h 10000"/>
              <a:gd name="connsiteX30" fmla="*/ 1463 w 9887"/>
              <a:gd name="connsiteY30" fmla="*/ 4678 h 10000"/>
              <a:gd name="connsiteX31" fmla="*/ 1066 w 9887"/>
              <a:gd name="connsiteY31" fmla="*/ 4208 h 10000"/>
              <a:gd name="connsiteX32" fmla="*/ 9432 w 9887"/>
              <a:gd name="connsiteY32" fmla="*/ 5526 h 10000"/>
              <a:gd name="connsiteX33" fmla="*/ 9432 w 9887"/>
              <a:gd name="connsiteY33" fmla="*/ 5526 h 10000"/>
              <a:gd name="connsiteX34" fmla="*/ 9432 w 9887"/>
              <a:gd name="connsiteY34" fmla="*/ 9779 h 10000"/>
              <a:gd name="connsiteX35" fmla="*/ 9887 w 9887"/>
              <a:gd name="connsiteY35" fmla="*/ 9242 h 10000"/>
              <a:gd name="connsiteX36" fmla="*/ 9887 w 9887"/>
              <a:gd name="connsiteY36" fmla="*/ 6086 h 10000"/>
              <a:gd name="connsiteX37" fmla="*/ 9432 w 9887"/>
              <a:gd name="connsiteY37" fmla="*/ 5526 h 10000"/>
              <a:gd name="connsiteX38" fmla="*/ 1048 w 9887"/>
              <a:gd name="connsiteY38" fmla="*/ 6691 h 10000"/>
              <a:gd name="connsiteX39" fmla="*/ 1048 w 9887"/>
              <a:gd name="connsiteY39" fmla="*/ 6691 h 10000"/>
              <a:gd name="connsiteX40" fmla="*/ 157 w 9887"/>
              <a:gd name="connsiteY40" fmla="*/ 8906 h 10000"/>
              <a:gd name="connsiteX41" fmla="*/ 0 w 9887"/>
              <a:gd name="connsiteY41" fmla="*/ 9041 h 10000"/>
              <a:gd name="connsiteX42" fmla="*/ 574 w 9887"/>
              <a:gd name="connsiteY42" fmla="*/ 6535 h 10000"/>
              <a:gd name="connsiteX43" fmla="*/ 751 w 9887"/>
              <a:gd name="connsiteY43" fmla="*/ 6378 h 10000"/>
              <a:gd name="connsiteX44" fmla="*/ 851 w 9887"/>
              <a:gd name="connsiteY44" fmla="*/ 6378 h 10000"/>
              <a:gd name="connsiteX45" fmla="*/ 1007 w 9887"/>
              <a:gd name="connsiteY45" fmla="*/ 6512 h 10000"/>
              <a:gd name="connsiteX46" fmla="*/ 1048 w 9887"/>
              <a:gd name="connsiteY46" fmla="*/ 6691 h 10000"/>
              <a:gd name="connsiteX47" fmla="*/ 5458 w 9887"/>
              <a:gd name="connsiteY47" fmla="*/ 7362 h 10000"/>
              <a:gd name="connsiteX48" fmla="*/ 5458 w 9887"/>
              <a:gd name="connsiteY48" fmla="*/ 7362 h 10000"/>
              <a:gd name="connsiteX49" fmla="*/ 4647 w 9887"/>
              <a:gd name="connsiteY49" fmla="*/ 7362 h 10000"/>
              <a:gd name="connsiteX50" fmla="*/ 4647 w 9887"/>
              <a:gd name="connsiteY50" fmla="*/ 6423 h 10000"/>
              <a:gd name="connsiteX51" fmla="*/ 5458 w 9887"/>
              <a:gd name="connsiteY51" fmla="*/ 6423 h 10000"/>
              <a:gd name="connsiteX52" fmla="*/ 5458 w 9887"/>
              <a:gd name="connsiteY52" fmla="*/ 7362 h 10000"/>
              <a:gd name="connsiteX53" fmla="*/ 6861 w 9887"/>
              <a:gd name="connsiteY53" fmla="*/ 8682 h 10000"/>
              <a:gd name="connsiteX54" fmla="*/ 6861 w 9887"/>
              <a:gd name="connsiteY54" fmla="*/ 8682 h 10000"/>
              <a:gd name="connsiteX55" fmla="*/ 6053 w 9887"/>
              <a:gd name="connsiteY55" fmla="*/ 8682 h 10000"/>
              <a:gd name="connsiteX56" fmla="*/ 6053 w 9887"/>
              <a:gd name="connsiteY56" fmla="*/ 7765 h 10000"/>
              <a:gd name="connsiteX57" fmla="*/ 6861 w 9887"/>
              <a:gd name="connsiteY57" fmla="*/ 7765 h 10000"/>
              <a:gd name="connsiteX58" fmla="*/ 6861 w 9887"/>
              <a:gd name="connsiteY58" fmla="*/ 8682 h 10000"/>
              <a:gd name="connsiteX59" fmla="*/ 6861 w 9887"/>
              <a:gd name="connsiteY59" fmla="*/ 7362 h 10000"/>
              <a:gd name="connsiteX60" fmla="*/ 6861 w 9887"/>
              <a:gd name="connsiteY60" fmla="*/ 7362 h 10000"/>
              <a:gd name="connsiteX61" fmla="*/ 6090 w 9887"/>
              <a:gd name="connsiteY61" fmla="*/ 7362 h 10000"/>
              <a:gd name="connsiteX62" fmla="*/ 6090 w 9887"/>
              <a:gd name="connsiteY62" fmla="*/ 6423 h 10000"/>
              <a:gd name="connsiteX63" fmla="*/ 6861 w 9887"/>
              <a:gd name="connsiteY63" fmla="*/ 6423 h 10000"/>
              <a:gd name="connsiteX64" fmla="*/ 6861 w 9887"/>
              <a:gd name="connsiteY64" fmla="*/ 7362 h 10000"/>
              <a:gd name="connsiteX65" fmla="*/ 8284 w 9887"/>
              <a:gd name="connsiteY65" fmla="*/ 8682 h 10000"/>
              <a:gd name="connsiteX66" fmla="*/ 8284 w 9887"/>
              <a:gd name="connsiteY66" fmla="*/ 8682 h 10000"/>
              <a:gd name="connsiteX67" fmla="*/ 7476 w 9887"/>
              <a:gd name="connsiteY67" fmla="*/ 8682 h 10000"/>
              <a:gd name="connsiteX68" fmla="*/ 7476 w 9887"/>
              <a:gd name="connsiteY68" fmla="*/ 7765 h 10000"/>
              <a:gd name="connsiteX69" fmla="*/ 8284 w 9887"/>
              <a:gd name="connsiteY69" fmla="*/ 7765 h 10000"/>
              <a:gd name="connsiteX70" fmla="*/ 8284 w 9887"/>
              <a:gd name="connsiteY70" fmla="*/ 8682 h 10000"/>
              <a:gd name="connsiteX0" fmla="*/ 1593 w 9852"/>
              <a:gd name="connsiteY0" fmla="*/ 1343 h 10000"/>
              <a:gd name="connsiteX1" fmla="*/ 1593 w 9852"/>
              <a:gd name="connsiteY1" fmla="*/ 1343 h 10000"/>
              <a:gd name="connsiteX2" fmla="*/ 5231 w 9852"/>
              <a:gd name="connsiteY2" fmla="*/ 1343 h 10000"/>
              <a:gd name="connsiteX3" fmla="*/ 5813 w 9852"/>
              <a:gd name="connsiteY3" fmla="*/ 671 h 10000"/>
              <a:gd name="connsiteX4" fmla="*/ 5231 w 9852"/>
              <a:gd name="connsiteY4" fmla="*/ 0 h 10000"/>
              <a:gd name="connsiteX5" fmla="*/ 1593 w 9852"/>
              <a:gd name="connsiteY5" fmla="*/ 0 h 10000"/>
              <a:gd name="connsiteX6" fmla="*/ 993 w 9852"/>
              <a:gd name="connsiteY6" fmla="*/ 671 h 10000"/>
              <a:gd name="connsiteX7" fmla="*/ 1593 w 9852"/>
              <a:gd name="connsiteY7" fmla="*/ 1343 h 10000"/>
              <a:gd name="connsiteX8" fmla="*/ 1593 w 9852"/>
              <a:gd name="connsiteY8" fmla="*/ 448 h 10000"/>
              <a:gd name="connsiteX9" fmla="*/ 1593 w 9852"/>
              <a:gd name="connsiteY9" fmla="*/ 448 h 10000"/>
              <a:gd name="connsiteX10" fmla="*/ 5231 w 9852"/>
              <a:gd name="connsiteY10" fmla="*/ 448 h 10000"/>
              <a:gd name="connsiteX11" fmla="*/ 5432 w 9852"/>
              <a:gd name="connsiteY11" fmla="*/ 671 h 10000"/>
              <a:gd name="connsiteX12" fmla="*/ 5231 w 9852"/>
              <a:gd name="connsiteY12" fmla="*/ 873 h 10000"/>
              <a:gd name="connsiteX13" fmla="*/ 1593 w 9852"/>
              <a:gd name="connsiteY13" fmla="*/ 873 h 10000"/>
              <a:gd name="connsiteX14" fmla="*/ 1412 w 9852"/>
              <a:gd name="connsiteY14" fmla="*/ 671 h 10000"/>
              <a:gd name="connsiteX15" fmla="*/ 1593 w 9852"/>
              <a:gd name="connsiteY15" fmla="*/ 448 h 10000"/>
              <a:gd name="connsiteX16" fmla="*/ 930 w 9852"/>
              <a:gd name="connsiteY16" fmla="*/ 2439 h 10000"/>
              <a:gd name="connsiteX17" fmla="*/ 930 w 9852"/>
              <a:gd name="connsiteY17" fmla="*/ 2439 h 10000"/>
              <a:gd name="connsiteX18" fmla="*/ 1332 w 9852"/>
              <a:gd name="connsiteY18" fmla="*/ 1991 h 10000"/>
              <a:gd name="connsiteX19" fmla="*/ 5490 w 9852"/>
              <a:gd name="connsiteY19" fmla="*/ 1991 h 10000"/>
              <a:gd name="connsiteX20" fmla="*/ 5911 w 9852"/>
              <a:gd name="connsiteY20" fmla="*/ 2439 h 10000"/>
              <a:gd name="connsiteX21" fmla="*/ 5490 w 9852"/>
              <a:gd name="connsiteY21" fmla="*/ 2864 h 10000"/>
              <a:gd name="connsiteX22" fmla="*/ 1332 w 9852"/>
              <a:gd name="connsiteY22" fmla="*/ 2864 h 10000"/>
              <a:gd name="connsiteX23" fmla="*/ 930 w 9852"/>
              <a:gd name="connsiteY23" fmla="*/ 2439 h 10000"/>
              <a:gd name="connsiteX24" fmla="*/ 930 w 9852"/>
              <a:gd name="connsiteY24" fmla="*/ 4208 h 10000"/>
              <a:gd name="connsiteX25" fmla="*/ 930 w 9852"/>
              <a:gd name="connsiteY25" fmla="*/ 4208 h 10000"/>
              <a:gd name="connsiteX26" fmla="*/ 1332 w 9852"/>
              <a:gd name="connsiteY26" fmla="*/ 3782 h 10000"/>
              <a:gd name="connsiteX27" fmla="*/ 5490 w 9852"/>
              <a:gd name="connsiteY27" fmla="*/ 3782 h 10000"/>
              <a:gd name="connsiteX28" fmla="*/ 5911 w 9852"/>
              <a:gd name="connsiteY28" fmla="*/ 4208 h 10000"/>
              <a:gd name="connsiteX29" fmla="*/ 5490 w 9852"/>
              <a:gd name="connsiteY29" fmla="*/ 4678 h 10000"/>
              <a:gd name="connsiteX30" fmla="*/ 1332 w 9852"/>
              <a:gd name="connsiteY30" fmla="*/ 4678 h 10000"/>
              <a:gd name="connsiteX31" fmla="*/ 930 w 9852"/>
              <a:gd name="connsiteY31" fmla="*/ 4208 h 10000"/>
              <a:gd name="connsiteX32" fmla="*/ 9392 w 9852"/>
              <a:gd name="connsiteY32" fmla="*/ 5526 h 10000"/>
              <a:gd name="connsiteX33" fmla="*/ 9392 w 9852"/>
              <a:gd name="connsiteY33" fmla="*/ 5526 h 10000"/>
              <a:gd name="connsiteX34" fmla="*/ 9392 w 9852"/>
              <a:gd name="connsiteY34" fmla="*/ 9779 h 10000"/>
              <a:gd name="connsiteX35" fmla="*/ 9852 w 9852"/>
              <a:gd name="connsiteY35" fmla="*/ 9242 h 10000"/>
              <a:gd name="connsiteX36" fmla="*/ 9852 w 9852"/>
              <a:gd name="connsiteY36" fmla="*/ 6086 h 10000"/>
              <a:gd name="connsiteX37" fmla="*/ 9392 w 9852"/>
              <a:gd name="connsiteY37" fmla="*/ 5526 h 10000"/>
              <a:gd name="connsiteX38" fmla="*/ 912 w 9852"/>
              <a:gd name="connsiteY38" fmla="*/ 6691 h 10000"/>
              <a:gd name="connsiteX39" fmla="*/ 912 w 9852"/>
              <a:gd name="connsiteY39" fmla="*/ 6691 h 10000"/>
              <a:gd name="connsiteX40" fmla="*/ 11 w 9852"/>
              <a:gd name="connsiteY40" fmla="*/ 8906 h 10000"/>
              <a:gd name="connsiteX41" fmla="*/ 433 w 9852"/>
              <a:gd name="connsiteY41" fmla="*/ 6535 h 10000"/>
              <a:gd name="connsiteX42" fmla="*/ 612 w 9852"/>
              <a:gd name="connsiteY42" fmla="*/ 6378 h 10000"/>
              <a:gd name="connsiteX43" fmla="*/ 713 w 9852"/>
              <a:gd name="connsiteY43" fmla="*/ 6378 h 10000"/>
              <a:gd name="connsiteX44" fmla="*/ 871 w 9852"/>
              <a:gd name="connsiteY44" fmla="*/ 6512 h 10000"/>
              <a:gd name="connsiteX45" fmla="*/ 912 w 9852"/>
              <a:gd name="connsiteY45" fmla="*/ 6691 h 10000"/>
              <a:gd name="connsiteX46" fmla="*/ 5372 w 9852"/>
              <a:gd name="connsiteY46" fmla="*/ 7362 h 10000"/>
              <a:gd name="connsiteX47" fmla="*/ 5372 w 9852"/>
              <a:gd name="connsiteY47" fmla="*/ 7362 h 10000"/>
              <a:gd name="connsiteX48" fmla="*/ 4552 w 9852"/>
              <a:gd name="connsiteY48" fmla="*/ 7362 h 10000"/>
              <a:gd name="connsiteX49" fmla="*/ 4552 w 9852"/>
              <a:gd name="connsiteY49" fmla="*/ 6423 h 10000"/>
              <a:gd name="connsiteX50" fmla="*/ 5372 w 9852"/>
              <a:gd name="connsiteY50" fmla="*/ 6423 h 10000"/>
              <a:gd name="connsiteX51" fmla="*/ 5372 w 9852"/>
              <a:gd name="connsiteY51" fmla="*/ 7362 h 10000"/>
              <a:gd name="connsiteX52" fmla="*/ 6791 w 9852"/>
              <a:gd name="connsiteY52" fmla="*/ 8682 h 10000"/>
              <a:gd name="connsiteX53" fmla="*/ 6791 w 9852"/>
              <a:gd name="connsiteY53" fmla="*/ 8682 h 10000"/>
              <a:gd name="connsiteX54" fmla="*/ 5974 w 9852"/>
              <a:gd name="connsiteY54" fmla="*/ 8682 h 10000"/>
              <a:gd name="connsiteX55" fmla="*/ 5974 w 9852"/>
              <a:gd name="connsiteY55" fmla="*/ 7765 h 10000"/>
              <a:gd name="connsiteX56" fmla="*/ 6791 w 9852"/>
              <a:gd name="connsiteY56" fmla="*/ 7765 h 10000"/>
              <a:gd name="connsiteX57" fmla="*/ 6791 w 9852"/>
              <a:gd name="connsiteY57" fmla="*/ 8682 h 10000"/>
              <a:gd name="connsiteX58" fmla="*/ 6791 w 9852"/>
              <a:gd name="connsiteY58" fmla="*/ 7362 h 10000"/>
              <a:gd name="connsiteX59" fmla="*/ 6791 w 9852"/>
              <a:gd name="connsiteY59" fmla="*/ 7362 h 10000"/>
              <a:gd name="connsiteX60" fmla="*/ 6012 w 9852"/>
              <a:gd name="connsiteY60" fmla="*/ 7362 h 10000"/>
              <a:gd name="connsiteX61" fmla="*/ 6012 w 9852"/>
              <a:gd name="connsiteY61" fmla="*/ 6423 h 10000"/>
              <a:gd name="connsiteX62" fmla="*/ 6791 w 9852"/>
              <a:gd name="connsiteY62" fmla="*/ 6423 h 10000"/>
              <a:gd name="connsiteX63" fmla="*/ 6791 w 9852"/>
              <a:gd name="connsiteY63" fmla="*/ 7362 h 10000"/>
              <a:gd name="connsiteX64" fmla="*/ 8231 w 9852"/>
              <a:gd name="connsiteY64" fmla="*/ 8682 h 10000"/>
              <a:gd name="connsiteX65" fmla="*/ 8231 w 9852"/>
              <a:gd name="connsiteY65" fmla="*/ 8682 h 10000"/>
              <a:gd name="connsiteX66" fmla="*/ 7413 w 9852"/>
              <a:gd name="connsiteY66" fmla="*/ 8682 h 10000"/>
              <a:gd name="connsiteX67" fmla="*/ 7413 w 9852"/>
              <a:gd name="connsiteY67" fmla="*/ 7765 h 10000"/>
              <a:gd name="connsiteX68" fmla="*/ 8231 w 9852"/>
              <a:gd name="connsiteY68" fmla="*/ 7765 h 10000"/>
              <a:gd name="connsiteX69" fmla="*/ 8231 w 9852"/>
              <a:gd name="connsiteY69" fmla="*/ 8682 h 10000"/>
              <a:gd name="connsiteX0" fmla="*/ 1177 w 9560"/>
              <a:gd name="connsiteY0" fmla="*/ 1343 h 10000"/>
              <a:gd name="connsiteX1" fmla="*/ 1177 w 9560"/>
              <a:gd name="connsiteY1" fmla="*/ 1343 h 10000"/>
              <a:gd name="connsiteX2" fmla="*/ 4870 w 9560"/>
              <a:gd name="connsiteY2" fmla="*/ 1343 h 10000"/>
              <a:gd name="connsiteX3" fmla="*/ 5460 w 9560"/>
              <a:gd name="connsiteY3" fmla="*/ 671 h 10000"/>
              <a:gd name="connsiteX4" fmla="*/ 4870 w 9560"/>
              <a:gd name="connsiteY4" fmla="*/ 0 h 10000"/>
              <a:gd name="connsiteX5" fmla="*/ 1177 w 9560"/>
              <a:gd name="connsiteY5" fmla="*/ 0 h 10000"/>
              <a:gd name="connsiteX6" fmla="*/ 568 w 9560"/>
              <a:gd name="connsiteY6" fmla="*/ 671 h 10000"/>
              <a:gd name="connsiteX7" fmla="*/ 1177 w 9560"/>
              <a:gd name="connsiteY7" fmla="*/ 1343 h 10000"/>
              <a:gd name="connsiteX8" fmla="*/ 1177 w 9560"/>
              <a:gd name="connsiteY8" fmla="*/ 448 h 10000"/>
              <a:gd name="connsiteX9" fmla="*/ 1177 w 9560"/>
              <a:gd name="connsiteY9" fmla="*/ 448 h 10000"/>
              <a:gd name="connsiteX10" fmla="*/ 4870 w 9560"/>
              <a:gd name="connsiteY10" fmla="*/ 448 h 10000"/>
              <a:gd name="connsiteX11" fmla="*/ 5074 w 9560"/>
              <a:gd name="connsiteY11" fmla="*/ 671 h 10000"/>
              <a:gd name="connsiteX12" fmla="*/ 4870 w 9560"/>
              <a:gd name="connsiteY12" fmla="*/ 873 h 10000"/>
              <a:gd name="connsiteX13" fmla="*/ 1177 w 9560"/>
              <a:gd name="connsiteY13" fmla="*/ 873 h 10000"/>
              <a:gd name="connsiteX14" fmla="*/ 993 w 9560"/>
              <a:gd name="connsiteY14" fmla="*/ 671 h 10000"/>
              <a:gd name="connsiteX15" fmla="*/ 1177 w 9560"/>
              <a:gd name="connsiteY15" fmla="*/ 448 h 10000"/>
              <a:gd name="connsiteX16" fmla="*/ 504 w 9560"/>
              <a:gd name="connsiteY16" fmla="*/ 2439 h 10000"/>
              <a:gd name="connsiteX17" fmla="*/ 504 w 9560"/>
              <a:gd name="connsiteY17" fmla="*/ 2439 h 10000"/>
              <a:gd name="connsiteX18" fmla="*/ 912 w 9560"/>
              <a:gd name="connsiteY18" fmla="*/ 1991 h 10000"/>
              <a:gd name="connsiteX19" fmla="*/ 5132 w 9560"/>
              <a:gd name="connsiteY19" fmla="*/ 1991 h 10000"/>
              <a:gd name="connsiteX20" fmla="*/ 5560 w 9560"/>
              <a:gd name="connsiteY20" fmla="*/ 2439 h 10000"/>
              <a:gd name="connsiteX21" fmla="*/ 5132 w 9560"/>
              <a:gd name="connsiteY21" fmla="*/ 2864 h 10000"/>
              <a:gd name="connsiteX22" fmla="*/ 912 w 9560"/>
              <a:gd name="connsiteY22" fmla="*/ 2864 h 10000"/>
              <a:gd name="connsiteX23" fmla="*/ 504 w 9560"/>
              <a:gd name="connsiteY23" fmla="*/ 2439 h 10000"/>
              <a:gd name="connsiteX24" fmla="*/ 504 w 9560"/>
              <a:gd name="connsiteY24" fmla="*/ 4208 h 10000"/>
              <a:gd name="connsiteX25" fmla="*/ 504 w 9560"/>
              <a:gd name="connsiteY25" fmla="*/ 4208 h 10000"/>
              <a:gd name="connsiteX26" fmla="*/ 912 w 9560"/>
              <a:gd name="connsiteY26" fmla="*/ 3782 h 10000"/>
              <a:gd name="connsiteX27" fmla="*/ 5132 w 9560"/>
              <a:gd name="connsiteY27" fmla="*/ 3782 h 10000"/>
              <a:gd name="connsiteX28" fmla="*/ 5560 w 9560"/>
              <a:gd name="connsiteY28" fmla="*/ 4208 h 10000"/>
              <a:gd name="connsiteX29" fmla="*/ 5132 w 9560"/>
              <a:gd name="connsiteY29" fmla="*/ 4678 h 10000"/>
              <a:gd name="connsiteX30" fmla="*/ 912 w 9560"/>
              <a:gd name="connsiteY30" fmla="*/ 4678 h 10000"/>
              <a:gd name="connsiteX31" fmla="*/ 504 w 9560"/>
              <a:gd name="connsiteY31" fmla="*/ 4208 h 10000"/>
              <a:gd name="connsiteX32" fmla="*/ 9093 w 9560"/>
              <a:gd name="connsiteY32" fmla="*/ 5526 h 10000"/>
              <a:gd name="connsiteX33" fmla="*/ 9093 w 9560"/>
              <a:gd name="connsiteY33" fmla="*/ 5526 h 10000"/>
              <a:gd name="connsiteX34" fmla="*/ 9093 w 9560"/>
              <a:gd name="connsiteY34" fmla="*/ 9779 h 10000"/>
              <a:gd name="connsiteX35" fmla="*/ 9560 w 9560"/>
              <a:gd name="connsiteY35" fmla="*/ 9242 h 10000"/>
              <a:gd name="connsiteX36" fmla="*/ 9560 w 9560"/>
              <a:gd name="connsiteY36" fmla="*/ 6086 h 10000"/>
              <a:gd name="connsiteX37" fmla="*/ 9093 w 9560"/>
              <a:gd name="connsiteY37" fmla="*/ 5526 h 10000"/>
              <a:gd name="connsiteX38" fmla="*/ 486 w 9560"/>
              <a:gd name="connsiteY38" fmla="*/ 6691 h 10000"/>
              <a:gd name="connsiteX39" fmla="*/ 486 w 9560"/>
              <a:gd name="connsiteY39" fmla="*/ 6691 h 10000"/>
              <a:gd name="connsiteX40" fmla="*/ 0 w 9560"/>
              <a:gd name="connsiteY40" fmla="*/ 6535 h 10000"/>
              <a:gd name="connsiteX41" fmla="*/ 181 w 9560"/>
              <a:gd name="connsiteY41" fmla="*/ 6378 h 10000"/>
              <a:gd name="connsiteX42" fmla="*/ 284 w 9560"/>
              <a:gd name="connsiteY42" fmla="*/ 6378 h 10000"/>
              <a:gd name="connsiteX43" fmla="*/ 444 w 9560"/>
              <a:gd name="connsiteY43" fmla="*/ 6512 h 10000"/>
              <a:gd name="connsiteX44" fmla="*/ 486 w 9560"/>
              <a:gd name="connsiteY44" fmla="*/ 6691 h 10000"/>
              <a:gd name="connsiteX45" fmla="*/ 5013 w 9560"/>
              <a:gd name="connsiteY45" fmla="*/ 7362 h 10000"/>
              <a:gd name="connsiteX46" fmla="*/ 5013 w 9560"/>
              <a:gd name="connsiteY46" fmla="*/ 7362 h 10000"/>
              <a:gd name="connsiteX47" fmla="*/ 4180 w 9560"/>
              <a:gd name="connsiteY47" fmla="*/ 7362 h 10000"/>
              <a:gd name="connsiteX48" fmla="*/ 4180 w 9560"/>
              <a:gd name="connsiteY48" fmla="*/ 6423 h 10000"/>
              <a:gd name="connsiteX49" fmla="*/ 5013 w 9560"/>
              <a:gd name="connsiteY49" fmla="*/ 6423 h 10000"/>
              <a:gd name="connsiteX50" fmla="*/ 5013 w 9560"/>
              <a:gd name="connsiteY50" fmla="*/ 7362 h 10000"/>
              <a:gd name="connsiteX51" fmla="*/ 6453 w 9560"/>
              <a:gd name="connsiteY51" fmla="*/ 8682 h 10000"/>
              <a:gd name="connsiteX52" fmla="*/ 6453 w 9560"/>
              <a:gd name="connsiteY52" fmla="*/ 8682 h 10000"/>
              <a:gd name="connsiteX53" fmla="*/ 5624 w 9560"/>
              <a:gd name="connsiteY53" fmla="*/ 8682 h 10000"/>
              <a:gd name="connsiteX54" fmla="*/ 5624 w 9560"/>
              <a:gd name="connsiteY54" fmla="*/ 7765 h 10000"/>
              <a:gd name="connsiteX55" fmla="*/ 6453 w 9560"/>
              <a:gd name="connsiteY55" fmla="*/ 7765 h 10000"/>
              <a:gd name="connsiteX56" fmla="*/ 6453 w 9560"/>
              <a:gd name="connsiteY56" fmla="*/ 8682 h 10000"/>
              <a:gd name="connsiteX57" fmla="*/ 6453 w 9560"/>
              <a:gd name="connsiteY57" fmla="*/ 7362 h 10000"/>
              <a:gd name="connsiteX58" fmla="*/ 6453 w 9560"/>
              <a:gd name="connsiteY58" fmla="*/ 7362 h 10000"/>
              <a:gd name="connsiteX59" fmla="*/ 5662 w 9560"/>
              <a:gd name="connsiteY59" fmla="*/ 7362 h 10000"/>
              <a:gd name="connsiteX60" fmla="*/ 5662 w 9560"/>
              <a:gd name="connsiteY60" fmla="*/ 6423 h 10000"/>
              <a:gd name="connsiteX61" fmla="*/ 6453 w 9560"/>
              <a:gd name="connsiteY61" fmla="*/ 6423 h 10000"/>
              <a:gd name="connsiteX62" fmla="*/ 6453 w 9560"/>
              <a:gd name="connsiteY62" fmla="*/ 7362 h 10000"/>
              <a:gd name="connsiteX63" fmla="*/ 7915 w 9560"/>
              <a:gd name="connsiteY63" fmla="*/ 8682 h 10000"/>
              <a:gd name="connsiteX64" fmla="*/ 7915 w 9560"/>
              <a:gd name="connsiteY64" fmla="*/ 8682 h 10000"/>
              <a:gd name="connsiteX65" fmla="*/ 7084 w 9560"/>
              <a:gd name="connsiteY65" fmla="*/ 8682 h 10000"/>
              <a:gd name="connsiteX66" fmla="*/ 7084 w 9560"/>
              <a:gd name="connsiteY66" fmla="*/ 7765 h 10000"/>
              <a:gd name="connsiteX67" fmla="*/ 7915 w 9560"/>
              <a:gd name="connsiteY67" fmla="*/ 7765 h 10000"/>
              <a:gd name="connsiteX68" fmla="*/ 7915 w 9560"/>
              <a:gd name="connsiteY68" fmla="*/ 8682 h 10000"/>
              <a:gd name="connsiteX0" fmla="*/ 1234 w 10003"/>
              <a:gd name="connsiteY0" fmla="*/ 1343 h 10000"/>
              <a:gd name="connsiteX1" fmla="*/ 1234 w 10003"/>
              <a:gd name="connsiteY1" fmla="*/ 1343 h 10000"/>
              <a:gd name="connsiteX2" fmla="*/ 5097 w 10003"/>
              <a:gd name="connsiteY2" fmla="*/ 1343 h 10000"/>
              <a:gd name="connsiteX3" fmla="*/ 5714 w 10003"/>
              <a:gd name="connsiteY3" fmla="*/ 671 h 10000"/>
              <a:gd name="connsiteX4" fmla="*/ 5097 w 10003"/>
              <a:gd name="connsiteY4" fmla="*/ 0 h 10000"/>
              <a:gd name="connsiteX5" fmla="*/ 1234 w 10003"/>
              <a:gd name="connsiteY5" fmla="*/ 0 h 10000"/>
              <a:gd name="connsiteX6" fmla="*/ 597 w 10003"/>
              <a:gd name="connsiteY6" fmla="*/ 671 h 10000"/>
              <a:gd name="connsiteX7" fmla="*/ 1234 w 10003"/>
              <a:gd name="connsiteY7" fmla="*/ 1343 h 10000"/>
              <a:gd name="connsiteX8" fmla="*/ 1234 w 10003"/>
              <a:gd name="connsiteY8" fmla="*/ 448 h 10000"/>
              <a:gd name="connsiteX9" fmla="*/ 1234 w 10003"/>
              <a:gd name="connsiteY9" fmla="*/ 448 h 10000"/>
              <a:gd name="connsiteX10" fmla="*/ 5097 w 10003"/>
              <a:gd name="connsiteY10" fmla="*/ 448 h 10000"/>
              <a:gd name="connsiteX11" fmla="*/ 5311 w 10003"/>
              <a:gd name="connsiteY11" fmla="*/ 671 h 10000"/>
              <a:gd name="connsiteX12" fmla="*/ 5097 w 10003"/>
              <a:gd name="connsiteY12" fmla="*/ 873 h 10000"/>
              <a:gd name="connsiteX13" fmla="*/ 1234 w 10003"/>
              <a:gd name="connsiteY13" fmla="*/ 873 h 10000"/>
              <a:gd name="connsiteX14" fmla="*/ 1042 w 10003"/>
              <a:gd name="connsiteY14" fmla="*/ 671 h 10000"/>
              <a:gd name="connsiteX15" fmla="*/ 1234 w 10003"/>
              <a:gd name="connsiteY15" fmla="*/ 448 h 10000"/>
              <a:gd name="connsiteX16" fmla="*/ 530 w 10003"/>
              <a:gd name="connsiteY16" fmla="*/ 2439 h 10000"/>
              <a:gd name="connsiteX17" fmla="*/ 530 w 10003"/>
              <a:gd name="connsiteY17" fmla="*/ 2439 h 10000"/>
              <a:gd name="connsiteX18" fmla="*/ 957 w 10003"/>
              <a:gd name="connsiteY18" fmla="*/ 1991 h 10000"/>
              <a:gd name="connsiteX19" fmla="*/ 5371 w 10003"/>
              <a:gd name="connsiteY19" fmla="*/ 1991 h 10000"/>
              <a:gd name="connsiteX20" fmla="*/ 5819 w 10003"/>
              <a:gd name="connsiteY20" fmla="*/ 2439 h 10000"/>
              <a:gd name="connsiteX21" fmla="*/ 5371 w 10003"/>
              <a:gd name="connsiteY21" fmla="*/ 2864 h 10000"/>
              <a:gd name="connsiteX22" fmla="*/ 957 w 10003"/>
              <a:gd name="connsiteY22" fmla="*/ 2864 h 10000"/>
              <a:gd name="connsiteX23" fmla="*/ 530 w 10003"/>
              <a:gd name="connsiteY23" fmla="*/ 2439 h 10000"/>
              <a:gd name="connsiteX24" fmla="*/ 530 w 10003"/>
              <a:gd name="connsiteY24" fmla="*/ 4208 h 10000"/>
              <a:gd name="connsiteX25" fmla="*/ 530 w 10003"/>
              <a:gd name="connsiteY25" fmla="*/ 4208 h 10000"/>
              <a:gd name="connsiteX26" fmla="*/ 957 w 10003"/>
              <a:gd name="connsiteY26" fmla="*/ 3782 h 10000"/>
              <a:gd name="connsiteX27" fmla="*/ 5371 w 10003"/>
              <a:gd name="connsiteY27" fmla="*/ 3782 h 10000"/>
              <a:gd name="connsiteX28" fmla="*/ 5819 w 10003"/>
              <a:gd name="connsiteY28" fmla="*/ 4208 h 10000"/>
              <a:gd name="connsiteX29" fmla="*/ 5371 w 10003"/>
              <a:gd name="connsiteY29" fmla="*/ 4678 h 10000"/>
              <a:gd name="connsiteX30" fmla="*/ 957 w 10003"/>
              <a:gd name="connsiteY30" fmla="*/ 4678 h 10000"/>
              <a:gd name="connsiteX31" fmla="*/ 530 w 10003"/>
              <a:gd name="connsiteY31" fmla="*/ 4208 h 10000"/>
              <a:gd name="connsiteX32" fmla="*/ 9515 w 10003"/>
              <a:gd name="connsiteY32" fmla="*/ 5526 h 10000"/>
              <a:gd name="connsiteX33" fmla="*/ 9515 w 10003"/>
              <a:gd name="connsiteY33" fmla="*/ 5526 h 10000"/>
              <a:gd name="connsiteX34" fmla="*/ 9515 w 10003"/>
              <a:gd name="connsiteY34" fmla="*/ 9779 h 10000"/>
              <a:gd name="connsiteX35" fmla="*/ 10003 w 10003"/>
              <a:gd name="connsiteY35" fmla="*/ 9242 h 10000"/>
              <a:gd name="connsiteX36" fmla="*/ 10003 w 10003"/>
              <a:gd name="connsiteY36" fmla="*/ 6086 h 10000"/>
              <a:gd name="connsiteX37" fmla="*/ 9515 w 10003"/>
              <a:gd name="connsiteY37" fmla="*/ 5526 h 10000"/>
              <a:gd name="connsiteX38" fmla="*/ 511 w 10003"/>
              <a:gd name="connsiteY38" fmla="*/ 6691 h 10000"/>
              <a:gd name="connsiteX39" fmla="*/ 511 w 10003"/>
              <a:gd name="connsiteY39" fmla="*/ 6691 h 10000"/>
              <a:gd name="connsiteX40" fmla="*/ 3 w 10003"/>
              <a:gd name="connsiteY40" fmla="*/ 6535 h 10000"/>
              <a:gd name="connsiteX41" fmla="*/ 300 w 10003"/>
              <a:gd name="connsiteY41" fmla="*/ 6378 h 10000"/>
              <a:gd name="connsiteX42" fmla="*/ 467 w 10003"/>
              <a:gd name="connsiteY42" fmla="*/ 6512 h 10000"/>
              <a:gd name="connsiteX43" fmla="*/ 511 w 10003"/>
              <a:gd name="connsiteY43" fmla="*/ 6691 h 10000"/>
              <a:gd name="connsiteX44" fmla="*/ 5247 w 10003"/>
              <a:gd name="connsiteY44" fmla="*/ 7362 h 10000"/>
              <a:gd name="connsiteX45" fmla="*/ 5247 w 10003"/>
              <a:gd name="connsiteY45" fmla="*/ 7362 h 10000"/>
              <a:gd name="connsiteX46" fmla="*/ 4375 w 10003"/>
              <a:gd name="connsiteY46" fmla="*/ 7362 h 10000"/>
              <a:gd name="connsiteX47" fmla="*/ 4375 w 10003"/>
              <a:gd name="connsiteY47" fmla="*/ 6423 h 10000"/>
              <a:gd name="connsiteX48" fmla="*/ 5247 w 10003"/>
              <a:gd name="connsiteY48" fmla="*/ 6423 h 10000"/>
              <a:gd name="connsiteX49" fmla="*/ 5247 w 10003"/>
              <a:gd name="connsiteY49" fmla="*/ 7362 h 10000"/>
              <a:gd name="connsiteX50" fmla="*/ 6753 w 10003"/>
              <a:gd name="connsiteY50" fmla="*/ 8682 h 10000"/>
              <a:gd name="connsiteX51" fmla="*/ 6753 w 10003"/>
              <a:gd name="connsiteY51" fmla="*/ 8682 h 10000"/>
              <a:gd name="connsiteX52" fmla="*/ 5886 w 10003"/>
              <a:gd name="connsiteY52" fmla="*/ 8682 h 10000"/>
              <a:gd name="connsiteX53" fmla="*/ 5886 w 10003"/>
              <a:gd name="connsiteY53" fmla="*/ 7765 h 10000"/>
              <a:gd name="connsiteX54" fmla="*/ 6753 w 10003"/>
              <a:gd name="connsiteY54" fmla="*/ 7765 h 10000"/>
              <a:gd name="connsiteX55" fmla="*/ 6753 w 10003"/>
              <a:gd name="connsiteY55" fmla="*/ 8682 h 10000"/>
              <a:gd name="connsiteX56" fmla="*/ 6753 w 10003"/>
              <a:gd name="connsiteY56" fmla="*/ 7362 h 10000"/>
              <a:gd name="connsiteX57" fmla="*/ 6753 w 10003"/>
              <a:gd name="connsiteY57" fmla="*/ 7362 h 10000"/>
              <a:gd name="connsiteX58" fmla="*/ 5926 w 10003"/>
              <a:gd name="connsiteY58" fmla="*/ 7362 h 10000"/>
              <a:gd name="connsiteX59" fmla="*/ 5926 w 10003"/>
              <a:gd name="connsiteY59" fmla="*/ 6423 h 10000"/>
              <a:gd name="connsiteX60" fmla="*/ 6753 w 10003"/>
              <a:gd name="connsiteY60" fmla="*/ 6423 h 10000"/>
              <a:gd name="connsiteX61" fmla="*/ 6753 w 10003"/>
              <a:gd name="connsiteY61" fmla="*/ 7362 h 10000"/>
              <a:gd name="connsiteX62" fmla="*/ 8282 w 10003"/>
              <a:gd name="connsiteY62" fmla="*/ 8682 h 10000"/>
              <a:gd name="connsiteX63" fmla="*/ 8282 w 10003"/>
              <a:gd name="connsiteY63" fmla="*/ 8682 h 10000"/>
              <a:gd name="connsiteX64" fmla="*/ 7413 w 10003"/>
              <a:gd name="connsiteY64" fmla="*/ 8682 h 10000"/>
              <a:gd name="connsiteX65" fmla="*/ 7413 w 10003"/>
              <a:gd name="connsiteY65" fmla="*/ 7765 h 10000"/>
              <a:gd name="connsiteX66" fmla="*/ 8282 w 10003"/>
              <a:gd name="connsiteY66" fmla="*/ 7765 h 10000"/>
              <a:gd name="connsiteX67" fmla="*/ 8282 w 10003"/>
              <a:gd name="connsiteY67" fmla="*/ 8682 h 10000"/>
              <a:gd name="connsiteX0" fmla="*/ 1234 w 10003"/>
              <a:gd name="connsiteY0" fmla="*/ 1343 h 10000"/>
              <a:gd name="connsiteX1" fmla="*/ 1234 w 10003"/>
              <a:gd name="connsiteY1" fmla="*/ 1343 h 10000"/>
              <a:gd name="connsiteX2" fmla="*/ 5097 w 10003"/>
              <a:gd name="connsiteY2" fmla="*/ 1343 h 10000"/>
              <a:gd name="connsiteX3" fmla="*/ 5714 w 10003"/>
              <a:gd name="connsiteY3" fmla="*/ 671 h 10000"/>
              <a:gd name="connsiteX4" fmla="*/ 5097 w 10003"/>
              <a:gd name="connsiteY4" fmla="*/ 0 h 10000"/>
              <a:gd name="connsiteX5" fmla="*/ 1234 w 10003"/>
              <a:gd name="connsiteY5" fmla="*/ 0 h 10000"/>
              <a:gd name="connsiteX6" fmla="*/ 597 w 10003"/>
              <a:gd name="connsiteY6" fmla="*/ 671 h 10000"/>
              <a:gd name="connsiteX7" fmla="*/ 1234 w 10003"/>
              <a:gd name="connsiteY7" fmla="*/ 1343 h 10000"/>
              <a:gd name="connsiteX8" fmla="*/ 1234 w 10003"/>
              <a:gd name="connsiteY8" fmla="*/ 448 h 10000"/>
              <a:gd name="connsiteX9" fmla="*/ 1234 w 10003"/>
              <a:gd name="connsiteY9" fmla="*/ 448 h 10000"/>
              <a:gd name="connsiteX10" fmla="*/ 5097 w 10003"/>
              <a:gd name="connsiteY10" fmla="*/ 448 h 10000"/>
              <a:gd name="connsiteX11" fmla="*/ 5311 w 10003"/>
              <a:gd name="connsiteY11" fmla="*/ 671 h 10000"/>
              <a:gd name="connsiteX12" fmla="*/ 5097 w 10003"/>
              <a:gd name="connsiteY12" fmla="*/ 873 h 10000"/>
              <a:gd name="connsiteX13" fmla="*/ 1234 w 10003"/>
              <a:gd name="connsiteY13" fmla="*/ 873 h 10000"/>
              <a:gd name="connsiteX14" fmla="*/ 1042 w 10003"/>
              <a:gd name="connsiteY14" fmla="*/ 671 h 10000"/>
              <a:gd name="connsiteX15" fmla="*/ 1234 w 10003"/>
              <a:gd name="connsiteY15" fmla="*/ 448 h 10000"/>
              <a:gd name="connsiteX16" fmla="*/ 530 w 10003"/>
              <a:gd name="connsiteY16" fmla="*/ 2439 h 10000"/>
              <a:gd name="connsiteX17" fmla="*/ 530 w 10003"/>
              <a:gd name="connsiteY17" fmla="*/ 2439 h 10000"/>
              <a:gd name="connsiteX18" fmla="*/ 957 w 10003"/>
              <a:gd name="connsiteY18" fmla="*/ 1991 h 10000"/>
              <a:gd name="connsiteX19" fmla="*/ 5371 w 10003"/>
              <a:gd name="connsiteY19" fmla="*/ 1991 h 10000"/>
              <a:gd name="connsiteX20" fmla="*/ 5819 w 10003"/>
              <a:gd name="connsiteY20" fmla="*/ 2439 h 10000"/>
              <a:gd name="connsiteX21" fmla="*/ 5371 w 10003"/>
              <a:gd name="connsiteY21" fmla="*/ 2864 h 10000"/>
              <a:gd name="connsiteX22" fmla="*/ 957 w 10003"/>
              <a:gd name="connsiteY22" fmla="*/ 2864 h 10000"/>
              <a:gd name="connsiteX23" fmla="*/ 530 w 10003"/>
              <a:gd name="connsiteY23" fmla="*/ 2439 h 10000"/>
              <a:gd name="connsiteX24" fmla="*/ 530 w 10003"/>
              <a:gd name="connsiteY24" fmla="*/ 4208 h 10000"/>
              <a:gd name="connsiteX25" fmla="*/ 530 w 10003"/>
              <a:gd name="connsiteY25" fmla="*/ 4208 h 10000"/>
              <a:gd name="connsiteX26" fmla="*/ 957 w 10003"/>
              <a:gd name="connsiteY26" fmla="*/ 3782 h 10000"/>
              <a:gd name="connsiteX27" fmla="*/ 5371 w 10003"/>
              <a:gd name="connsiteY27" fmla="*/ 3782 h 10000"/>
              <a:gd name="connsiteX28" fmla="*/ 5819 w 10003"/>
              <a:gd name="connsiteY28" fmla="*/ 4208 h 10000"/>
              <a:gd name="connsiteX29" fmla="*/ 5371 w 10003"/>
              <a:gd name="connsiteY29" fmla="*/ 4678 h 10000"/>
              <a:gd name="connsiteX30" fmla="*/ 957 w 10003"/>
              <a:gd name="connsiteY30" fmla="*/ 4678 h 10000"/>
              <a:gd name="connsiteX31" fmla="*/ 530 w 10003"/>
              <a:gd name="connsiteY31" fmla="*/ 4208 h 10000"/>
              <a:gd name="connsiteX32" fmla="*/ 9515 w 10003"/>
              <a:gd name="connsiteY32" fmla="*/ 5526 h 10000"/>
              <a:gd name="connsiteX33" fmla="*/ 9515 w 10003"/>
              <a:gd name="connsiteY33" fmla="*/ 5526 h 10000"/>
              <a:gd name="connsiteX34" fmla="*/ 9515 w 10003"/>
              <a:gd name="connsiteY34" fmla="*/ 9779 h 10000"/>
              <a:gd name="connsiteX35" fmla="*/ 10003 w 10003"/>
              <a:gd name="connsiteY35" fmla="*/ 9242 h 10000"/>
              <a:gd name="connsiteX36" fmla="*/ 10003 w 10003"/>
              <a:gd name="connsiteY36" fmla="*/ 6086 h 10000"/>
              <a:gd name="connsiteX37" fmla="*/ 9515 w 10003"/>
              <a:gd name="connsiteY37" fmla="*/ 5526 h 10000"/>
              <a:gd name="connsiteX38" fmla="*/ 467 w 10003"/>
              <a:gd name="connsiteY38" fmla="*/ 6512 h 10000"/>
              <a:gd name="connsiteX39" fmla="*/ 511 w 10003"/>
              <a:gd name="connsiteY39" fmla="*/ 6691 h 10000"/>
              <a:gd name="connsiteX40" fmla="*/ 3 w 10003"/>
              <a:gd name="connsiteY40" fmla="*/ 6535 h 10000"/>
              <a:gd name="connsiteX41" fmla="*/ 300 w 10003"/>
              <a:gd name="connsiteY41" fmla="*/ 6378 h 10000"/>
              <a:gd name="connsiteX42" fmla="*/ 467 w 10003"/>
              <a:gd name="connsiteY42" fmla="*/ 6512 h 10000"/>
              <a:gd name="connsiteX43" fmla="*/ 5247 w 10003"/>
              <a:gd name="connsiteY43" fmla="*/ 7362 h 10000"/>
              <a:gd name="connsiteX44" fmla="*/ 5247 w 10003"/>
              <a:gd name="connsiteY44" fmla="*/ 7362 h 10000"/>
              <a:gd name="connsiteX45" fmla="*/ 4375 w 10003"/>
              <a:gd name="connsiteY45" fmla="*/ 7362 h 10000"/>
              <a:gd name="connsiteX46" fmla="*/ 4375 w 10003"/>
              <a:gd name="connsiteY46" fmla="*/ 6423 h 10000"/>
              <a:gd name="connsiteX47" fmla="*/ 5247 w 10003"/>
              <a:gd name="connsiteY47" fmla="*/ 6423 h 10000"/>
              <a:gd name="connsiteX48" fmla="*/ 5247 w 10003"/>
              <a:gd name="connsiteY48" fmla="*/ 7362 h 10000"/>
              <a:gd name="connsiteX49" fmla="*/ 6753 w 10003"/>
              <a:gd name="connsiteY49" fmla="*/ 8682 h 10000"/>
              <a:gd name="connsiteX50" fmla="*/ 6753 w 10003"/>
              <a:gd name="connsiteY50" fmla="*/ 8682 h 10000"/>
              <a:gd name="connsiteX51" fmla="*/ 5886 w 10003"/>
              <a:gd name="connsiteY51" fmla="*/ 8682 h 10000"/>
              <a:gd name="connsiteX52" fmla="*/ 5886 w 10003"/>
              <a:gd name="connsiteY52" fmla="*/ 7765 h 10000"/>
              <a:gd name="connsiteX53" fmla="*/ 6753 w 10003"/>
              <a:gd name="connsiteY53" fmla="*/ 7765 h 10000"/>
              <a:gd name="connsiteX54" fmla="*/ 6753 w 10003"/>
              <a:gd name="connsiteY54" fmla="*/ 8682 h 10000"/>
              <a:gd name="connsiteX55" fmla="*/ 6753 w 10003"/>
              <a:gd name="connsiteY55" fmla="*/ 7362 h 10000"/>
              <a:gd name="connsiteX56" fmla="*/ 6753 w 10003"/>
              <a:gd name="connsiteY56" fmla="*/ 7362 h 10000"/>
              <a:gd name="connsiteX57" fmla="*/ 5926 w 10003"/>
              <a:gd name="connsiteY57" fmla="*/ 7362 h 10000"/>
              <a:gd name="connsiteX58" fmla="*/ 5926 w 10003"/>
              <a:gd name="connsiteY58" fmla="*/ 6423 h 10000"/>
              <a:gd name="connsiteX59" fmla="*/ 6753 w 10003"/>
              <a:gd name="connsiteY59" fmla="*/ 6423 h 10000"/>
              <a:gd name="connsiteX60" fmla="*/ 6753 w 10003"/>
              <a:gd name="connsiteY60" fmla="*/ 7362 h 10000"/>
              <a:gd name="connsiteX61" fmla="*/ 8282 w 10003"/>
              <a:gd name="connsiteY61" fmla="*/ 8682 h 10000"/>
              <a:gd name="connsiteX62" fmla="*/ 8282 w 10003"/>
              <a:gd name="connsiteY62" fmla="*/ 8682 h 10000"/>
              <a:gd name="connsiteX63" fmla="*/ 7413 w 10003"/>
              <a:gd name="connsiteY63" fmla="*/ 8682 h 10000"/>
              <a:gd name="connsiteX64" fmla="*/ 7413 w 10003"/>
              <a:gd name="connsiteY64" fmla="*/ 7765 h 10000"/>
              <a:gd name="connsiteX65" fmla="*/ 8282 w 10003"/>
              <a:gd name="connsiteY65" fmla="*/ 7765 h 10000"/>
              <a:gd name="connsiteX66" fmla="*/ 8282 w 10003"/>
              <a:gd name="connsiteY66" fmla="*/ 8682 h 10000"/>
              <a:gd name="connsiteX0" fmla="*/ 1232 w 10001"/>
              <a:gd name="connsiteY0" fmla="*/ 1343 h 10000"/>
              <a:gd name="connsiteX1" fmla="*/ 1232 w 10001"/>
              <a:gd name="connsiteY1" fmla="*/ 1343 h 10000"/>
              <a:gd name="connsiteX2" fmla="*/ 5095 w 10001"/>
              <a:gd name="connsiteY2" fmla="*/ 1343 h 10000"/>
              <a:gd name="connsiteX3" fmla="*/ 5712 w 10001"/>
              <a:gd name="connsiteY3" fmla="*/ 671 h 10000"/>
              <a:gd name="connsiteX4" fmla="*/ 5095 w 10001"/>
              <a:gd name="connsiteY4" fmla="*/ 0 h 10000"/>
              <a:gd name="connsiteX5" fmla="*/ 1232 w 10001"/>
              <a:gd name="connsiteY5" fmla="*/ 0 h 10000"/>
              <a:gd name="connsiteX6" fmla="*/ 595 w 10001"/>
              <a:gd name="connsiteY6" fmla="*/ 671 h 10000"/>
              <a:gd name="connsiteX7" fmla="*/ 1232 w 10001"/>
              <a:gd name="connsiteY7" fmla="*/ 1343 h 10000"/>
              <a:gd name="connsiteX8" fmla="*/ 1232 w 10001"/>
              <a:gd name="connsiteY8" fmla="*/ 448 h 10000"/>
              <a:gd name="connsiteX9" fmla="*/ 1232 w 10001"/>
              <a:gd name="connsiteY9" fmla="*/ 448 h 10000"/>
              <a:gd name="connsiteX10" fmla="*/ 5095 w 10001"/>
              <a:gd name="connsiteY10" fmla="*/ 448 h 10000"/>
              <a:gd name="connsiteX11" fmla="*/ 5309 w 10001"/>
              <a:gd name="connsiteY11" fmla="*/ 671 h 10000"/>
              <a:gd name="connsiteX12" fmla="*/ 5095 w 10001"/>
              <a:gd name="connsiteY12" fmla="*/ 873 h 10000"/>
              <a:gd name="connsiteX13" fmla="*/ 1232 w 10001"/>
              <a:gd name="connsiteY13" fmla="*/ 873 h 10000"/>
              <a:gd name="connsiteX14" fmla="*/ 1040 w 10001"/>
              <a:gd name="connsiteY14" fmla="*/ 671 h 10000"/>
              <a:gd name="connsiteX15" fmla="*/ 1232 w 10001"/>
              <a:gd name="connsiteY15" fmla="*/ 448 h 10000"/>
              <a:gd name="connsiteX16" fmla="*/ 528 w 10001"/>
              <a:gd name="connsiteY16" fmla="*/ 2439 h 10000"/>
              <a:gd name="connsiteX17" fmla="*/ 528 w 10001"/>
              <a:gd name="connsiteY17" fmla="*/ 2439 h 10000"/>
              <a:gd name="connsiteX18" fmla="*/ 955 w 10001"/>
              <a:gd name="connsiteY18" fmla="*/ 1991 h 10000"/>
              <a:gd name="connsiteX19" fmla="*/ 5369 w 10001"/>
              <a:gd name="connsiteY19" fmla="*/ 1991 h 10000"/>
              <a:gd name="connsiteX20" fmla="*/ 5817 w 10001"/>
              <a:gd name="connsiteY20" fmla="*/ 2439 h 10000"/>
              <a:gd name="connsiteX21" fmla="*/ 5369 w 10001"/>
              <a:gd name="connsiteY21" fmla="*/ 2864 h 10000"/>
              <a:gd name="connsiteX22" fmla="*/ 955 w 10001"/>
              <a:gd name="connsiteY22" fmla="*/ 2864 h 10000"/>
              <a:gd name="connsiteX23" fmla="*/ 528 w 10001"/>
              <a:gd name="connsiteY23" fmla="*/ 2439 h 10000"/>
              <a:gd name="connsiteX24" fmla="*/ 528 w 10001"/>
              <a:gd name="connsiteY24" fmla="*/ 4208 h 10000"/>
              <a:gd name="connsiteX25" fmla="*/ 528 w 10001"/>
              <a:gd name="connsiteY25" fmla="*/ 4208 h 10000"/>
              <a:gd name="connsiteX26" fmla="*/ 955 w 10001"/>
              <a:gd name="connsiteY26" fmla="*/ 3782 h 10000"/>
              <a:gd name="connsiteX27" fmla="*/ 5369 w 10001"/>
              <a:gd name="connsiteY27" fmla="*/ 3782 h 10000"/>
              <a:gd name="connsiteX28" fmla="*/ 5817 w 10001"/>
              <a:gd name="connsiteY28" fmla="*/ 4208 h 10000"/>
              <a:gd name="connsiteX29" fmla="*/ 5369 w 10001"/>
              <a:gd name="connsiteY29" fmla="*/ 4678 h 10000"/>
              <a:gd name="connsiteX30" fmla="*/ 955 w 10001"/>
              <a:gd name="connsiteY30" fmla="*/ 4678 h 10000"/>
              <a:gd name="connsiteX31" fmla="*/ 528 w 10001"/>
              <a:gd name="connsiteY31" fmla="*/ 4208 h 10000"/>
              <a:gd name="connsiteX32" fmla="*/ 9513 w 10001"/>
              <a:gd name="connsiteY32" fmla="*/ 5526 h 10000"/>
              <a:gd name="connsiteX33" fmla="*/ 9513 w 10001"/>
              <a:gd name="connsiteY33" fmla="*/ 5526 h 10000"/>
              <a:gd name="connsiteX34" fmla="*/ 9513 w 10001"/>
              <a:gd name="connsiteY34" fmla="*/ 9779 h 10000"/>
              <a:gd name="connsiteX35" fmla="*/ 10001 w 10001"/>
              <a:gd name="connsiteY35" fmla="*/ 9242 h 10000"/>
              <a:gd name="connsiteX36" fmla="*/ 10001 w 10001"/>
              <a:gd name="connsiteY36" fmla="*/ 6086 h 10000"/>
              <a:gd name="connsiteX37" fmla="*/ 9513 w 10001"/>
              <a:gd name="connsiteY37" fmla="*/ 5526 h 10000"/>
              <a:gd name="connsiteX38" fmla="*/ 465 w 10001"/>
              <a:gd name="connsiteY38" fmla="*/ 6512 h 10000"/>
              <a:gd name="connsiteX39" fmla="*/ 509 w 10001"/>
              <a:gd name="connsiteY39" fmla="*/ 6691 h 10000"/>
              <a:gd name="connsiteX40" fmla="*/ 1 w 10001"/>
              <a:gd name="connsiteY40" fmla="*/ 6535 h 10000"/>
              <a:gd name="connsiteX41" fmla="*/ 465 w 10001"/>
              <a:gd name="connsiteY41" fmla="*/ 6512 h 10000"/>
              <a:gd name="connsiteX42" fmla="*/ 5245 w 10001"/>
              <a:gd name="connsiteY42" fmla="*/ 7362 h 10000"/>
              <a:gd name="connsiteX43" fmla="*/ 5245 w 10001"/>
              <a:gd name="connsiteY43" fmla="*/ 7362 h 10000"/>
              <a:gd name="connsiteX44" fmla="*/ 4373 w 10001"/>
              <a:gd name="connsiteY44" fmla="*/ 7362 h 10000"/>
              <a:gd name="connsiteX45" fmla="*/ 4373 w 10001"/>
              <a:gd name="connsiteY45" fmla="*/ 6423 h 10000"/>
              <a:gd name="connsiteX46" fmla="*/ 5245 w 10001"/>
              <a:gd name="connsiteY46" fmla="*/ 6423 h 10000"/>
              <a:gd name="connsiteX47" fmla="*/ 5245 w 10001"/>
              <a:gd name="connsiteY47" fmla="*/ 7362 h 10000"/>
              <a:gd name="connsiteX48" fmla="*/ 6751 w 10001"/>
              <a:gd name="connsiteY48" fmla="*/ 8682 h 10000"/>
              <a:gd name="connsiteX49" fmla="*/ 6751 w 10001"/>
              <a:gd name="connsiteY49" fmla="*/ 8682 h 10000"/>
              <a:gd name="connsiteX50" fmla="*/ 5884 w 10001"/>
              <a:gd name="connsiteY50" fmla="*/ 8682 h 10000"/>
              <a:gd name="connsiteX51" fmla="*/ 5884 w 10001"/>
              <a:gd name="connsiteY51" fmla="*/ 7765 h 10000"/>
              <a:gd name="connsiteX52" fmla="*/ 6751 w 10001"/>
              <a:gd name="connsiteY52" fmla="*/ 7765 h 10000"/>
              <a:gd name="connsiteX53" fmla="*/ 6751 w 10001"/>
              <a:gd name="connsiteY53" fmla="*/ 8682 h 10000"/>
              <a:gd name="connsiteX54" fmla="*/ 6751 w 10001"/>
              <a:gd name="connsiteY54" fmla="*/ 7362 h 10000"/>
              <a:gd name="connsiteX55" fmla="*/ 6751 w 10001"/>
              <a:gd name="connsiteY55" fmla="*/ 7362 h 10000"/>
              <a:gd name="connsiteX56" fmla="*/ 5924 w 10001"/>
              <a:gd name="connsiteY56" fmla="*/ 7362 h 10000"/>
              <a:gd name="connsiteX57" fmla="*/ 5924 w 10001"/>
              <a:gd name="connsiteY57" fmla="*/ 6423 h 10000"/>
              <a:gd name="connsiteX58" fmla="*/ 6751 w 10001"/>
              <a:gd name="connsiteY58" fmla="*/ 6423 h 10000"/>
              <a:gd name="connsiteX59" fmla="*/ 6751 w 10001"/>
              <a:gd name="connsiteY59" fmla="*/ 7362 h 10000"/>
              <a:gd name="connsiteX60" fmla="*/ 8280 w 10001"/>
              <a:gd name="connsiteY60" fmla="*/ 8682 h 10000"/>
              <a:gd name="connsiteX61" fmla="*/ 8280 w 10001"/>
              <a:gd name="connsiteY61" fmla="*/ 8682 h 10000"/>
              <a:gd name="connsiteX62" fmla="*/ 7411 w 10001"/>
              <a:gd name="connsiteY62" fmla="*/ 8682 h 10000"/>
              <a:gd name="connsiteX63" fmla="*/ 7411 w 10001"/>
              <a:gd name="connsiteY63" fmla="*/ 7765 h 10000"/>
              <a:gd name="connsiteX64" fmla="*/ 8280 w 10001"/>
              <a:gd name="connsiteY64" fmla="*/ 7765 h 10000"/>
              <a:gd name="connsiteX65" fmla="*/ 8280 w 10001"/>
              <a:gd name="connsiteY65" fmla="*/ 8682 h 10000"/>
              <a:gd name="connsiteX0" fmla="*/ 1231 w 10000"/>
              <a:gd name="connsiteY0" fmla="*/ 1343 h 10000"/>
              <a:gd name="connsiteX1" fmla="*/ 1231 w 10000"/>
              <a:gd name="connsiteY1" fmla="*/ 1343 h 10000"/>
              <a:gd name="connsiteX2" fmla="*/ 5094 w 10000"/>
              <a:gd name="connsiteY2" fmla="*/ 1343 h 10000"/>
              <a:gd name="connsiteX3" fmla="*/ 5711 w 10000"/>
              <a:gd name="connsiteY3" fmla="*/ 671 h 10000"/>
              <a:gd name="connsiteX4" fmla="*/ 5094 w 10000"/>
              <a:gd name="connsiteY4" fmla="*/ 0 h 10000"/>
              <a:gd name="connsiteX5" fmla="*/ 1231 w 10000"/>
              <a:gd name="connsiteY5" fmla="*/ 0 h 10000"/>
              <a:gd name="connsiteX6" fmla="*/ 594 w 10000"/>
              <a:gd name="connsiteY6" fmla="*/ 671 h 10000"/>
              <a:gd name="connsiteX7" fmla="*/ 1231 w 10000"/>
              <a:gd name="connsiteY7" fmla="*/ 1343 h 10000"/>
              <a:gd name="connsiteX8" fmla="*/ 1231 w 10000"/>
              <a:gd name="connsiteY8" fmla="*/ 448 h 10000"/>
              <a:gd name="connsiteX9" fmla="*/ 1231 w 10000"/>
              <a:gd name="connsiteY9" fmla="*/ 448 h 10000"/>
              <a:gd name="connsiteX10" fmla="*/ 5094 w 10000"/>
              <a:gd name="connsiteY10" fmla="*/ 448 h 10000"/>
              <a:gd name="connsiteX11" fmla="*/ 5308 w 10000"/>
              <a:gd name="connsiteY11" fmla="*/ 671 h 10000"/>
              <a:gd name="connsiteX12" fmla="*/ 5094 w 10000"/>
              <a:gd name="connsiteY12" fmla="*/ 873 h 10000"/>
              <a:gd name="connsiteX13" fmla="*/ 1231 w 10000"/>
              <a:gd name="connsiteY13" fmla="*/ 873 h 10000"/>
              <a:gd name="connsiteX14" fmla="*/ 1039 w 10000"/>
              <a:gd name="connsiteY14" fmla="*/ 671 h 10000"/>
              <a:gd name="connsiteX15" fmla="*/ 1231 w 10000"/>
              <a:gd name="connsiteY15" fmla="*/ 448 h 10000"/>
              <a:gd name="connsiteX16" fmla="*/ 527 w 10000"/>
              <a:gd name="connsiteY16" fmla="*/ 2439 h 10000"/>
              <a:gd name="connsiteX17" fmla="*/ 527 w 10000"/>
              <a:gd name="connsiteY17" fmla="*/ 2439 h 10000"/>
              <a:gd name="connsiteX18" fmla="*/ 954 w 10000"/>
              <a:gd name="connsiteY18" fmla="*/ 1991 h 10000"/>
              <a:gd name="connsiteX19" fmla="*/ 5368 w 10000"/>
              <a:gd name="connsiteY19" fmla="*/ 1991 h 10000"/>
              <a:gd name="connsiteX20" fmla="*/ 5816 w 10000"/>
              <a:gd name="connsiteY20" fmla="*/ 2439 h 10000"/>
              <a:gd name="connsiteX21" fmla="*/ 5368 w 10000"/>
              <a:gd name="connsiteY21" fmla="*/ 2864 h 10000"/>
              <a:gd name="connsiteX22" fmla="*/ 954 w 10000"/>
              <a:gd name="connsiteY22" fmla="*/ 2864 h 10000"/>
              <a:gd name="connsiteX23" fmla="*/ 527 w 10000"/>
              <a:gd name="connsiteY23" fmla="*/ 2439 h 10000"/>
              <a:gd name="connsiteX24" fmla="*/ 527 w 10000"/>
              <a:gd name="connsiteY24" fmla="*/ 4208 h 10000"/>
              <a:gd name="connsiteX25" fmla="*/ 527 w 10000"/>
              <a:gd name="connsiteY25" fmla="*/ 4208 h 10000"/>
              <a:gd name="connsiteX26" fmla="*/ 954 w 10000"/>
              <a:gd name="connsiteY26" fmla="*/ 3782 h 10000"/>
              <a:gd name="connsiteX27" fmla="*/ 5368 w 10000"/>
              <a:gd name="connsiteY27" fmla="*/ 3782 h 10000"/>
              <a:gd name="connsiteX28" fmla="*/ 5816 w 10000"/>
              <a:gd name="connsiteY28" fmla="*/ 4208 h 10000"/>
              <a:gd name="connsiteX29" fmla="*/ 5368 w 10000"/>
              <a:gd name="connsiteY29" fmla="*/ 4678 h 10000"/>
              <a:gd name="connsiteX30" fmla="*/ 954 w 10000"/>
              <a:gd name="connsiteY30" fmla="*/ 4678 h 10000"/>
              <a:gd name="connsiteX31" fmla="*/ 527 w 10000"/>
              <a:gd name="connsiteY31" fmla="*/ 4208 h 10000"/>
              <a:gd name="connsiteX32" fmla="*/ 9512 w 10000"/>
              <a:gd name="connsiteY32" fmla="*/ 5526 h 10000"/>
              <a:gd name="connsiteX33" fmla="*/ 9512 w 10000"/>
              <a:gd name="connsiteY33" fmla="*/ 5526 h 10000"/>
              <a:gd name="connsiteX34" fmla="*/ 9512 w 10000"/>
              <a:gd name="connsiteY34" fmla="*/ 9779 h 10000"/>
              <a:gd name="connsiteX35" fmla="*/ 10000 w 10000"/>
              <a:gd name="connsiteY35" fmla="*/ 9242 h 10000"/>
              <a:gd name="connsiteX36" fmla="*/ 10000 w 10000"/>
              <a:gd name="connsiteY36" fmla="*/ 6086 h 10000"/>
              <a:gd name="connsiteX37" fmla="*/ 9512 w 10000"/>
              <a:gd name="connsiteY37" fmla="*/ 5526 h 10000"/>
              <a:gd name="connsiteX38" fmla="*/ 0 w 10000"/>
              <a:gd name="connsiteY38" fmla="*/ 6535 h 10000"/>
              <a:gd name="connsiteX39" fmla="*/ 508 w 10000"/>
              <a:gd name="connsiteY39" fmla="*/ 6691 h 10000"/>
              <a:gd name="connsiteX40" fmla="*/ 0 w 10000"/>
              <a:gd name="connsiteY40" fmla="*/ 6535 h 10000"/>
              <a:gd name="connsiteX41" fmla="*/ 5244 w 10000"/>
              <a:gd name="connsiteY41" fmla="*/ 7362 h 10000"/>
              <a:gd name="connsiteX42" fmla="*/ 5244 w 10000"/>
              <a:gd name="connsiteY42" fmla="*/ 7362 h 10000"/>
              <a:gd name="connsiteX43" fmla="*/ 4372 w 10000"/>
              <a:gd name="connsiteY43" fmla="*/ 7362 h 10000"/>
              <a:gd name="connsiteX44" fmla="*/ 4372 w 10000"/>
              <a:gd name="connsiteY44" fmla="*/ 6423 h 10000"/>
              <a:gd name="connsiteX45" fmla="*/ 5244 w 10000"/>
              <a:gd name="connsiteY45" fmla="*/ 6423 h 10000"/>
              <a:gd name="connsiteX46" fmla="*/ 5244 w 10000"/>
              <a:gd name="connsiteY46" fmla="*/ 7362 h 10000"/>
              <a:gd name="connsiteX47" fmla="*/ 6750 w 10000"/>
              <a:gd name="connsiteY47" fmla="*/ 8682 h 10000"/>
              <a:gd name="connsiteX48" fmla="*/ 6750 w 10000"/>
              <a:gd name="connsiteY48" fmla="*/ 8682 h 10000"/>
              <a:gd name="connsiteX49" fmla="*/ 5883 w 10000"/>
              <a:gd name="connsiteY49" fmla="*/ 8682 h 10000"/>
              <a:gd name="connsiteX50" fmla="*/ 5883 w 10000"/>
              <a:gd name="connsiteY50" fmla="*/ 7765 h 10000"/>
              <a:gd name="connsiteX51" fmla="*/ 6750 w 10000"/>
              <a:gd name="connsiteY51" fmla="*/ 7765 h 10000"/>
              <a:gd name="connsiteX52" fmla="*/ 6750 w 10000"/>
              <a:gd name="connsiteY52" fmla="*/ 8682 h 10000"/>
              <a:gd name="connsiteX53" fmla="*/ 6750 w 10000"/>
              <a:gd name="connsiteY53" fmla="*/ 7362 h 10000"/>
              <a:gd name="connsiteX54" fmla="*/ 6750 w 10000"/>
              <a:gd name="connsiteY54" fmla="*/ 7362 h 10000"/>
              <a:gd name="connsiteX55" fmla="*/ 5923 w 10000"/>
              <a:gd name="connsiteY55" fmla="*/ 7362 h 10000"/>
              <a:gd name="connsiteX56" fmla="*/ 5923 w 10000"/>
              <a:gd name="connsiteY56" fmla="*/ 6423 h 10000"/>
              <a:gd name="connsiteX57" fmla="*/ 6750 w 10000"/>
              <a:gd name="connsiteY57" fmla="*/ 6423 h 10000"/>
              <a:gd name="connsiteX58" fmla="*/ 6750 w 10000"/>
              <a:gd name="connsiteY58" fmla="*/ 7362 h 10000"/>
              <a:gd name="connsiteX59" fmla="*/ 8279 w 10000"/>
              <a:gd name="connsiteY59" fmla="*/ 8682 h 10000"/>
              <a:gd name="connsiteX60" fmla="*/ 8279 w 10000"/>
              <a:gd name="connsiteY60" fmla="*/ 8682 h 10000"/>
              <a:gd name="connsiteX61" fmla="*/ 7410 w 10000"/>
              <a:gd name="connsiteY61" fmla="*/ 8682 h 10000"/>
              <a:gd name="connsiteX62" fmla="*/ 7410 w 10000"/>
              <a:gd name="connsiteY62" fmla="*/ 7765 h 10000"/>
              <a:gd name="connsiteX63" fmla="*/ 8279 w 10000"/>
              <a:gd name="connsiteY63" fmla="*/ 7765 h 10000"/>
              <a:gd name="connsiteX64" fmla="*/ 8279 w 10000"/>
              <a:gd name="connsiteY64" fmla="*/ 8682 h 10000"/>
              <a:gd name="connsiteX0" fmla="*/ 704 w 9473"/>
              <a:gd name="connsiteY0" fmla="*/ 1343 h 10000"/>
              <a:gd name="connsiteX1" fmla="*/ 704 w 9473"/>
              <a:gd name="connsiteY1" fmla="*/ 1343 h 10000"/>
              <a:gd name="connsiteX2" fmla="*/ 4567 w 9473"/>
              <a:gd name="connsiteY2" fmla="*/ 1343 h 10000"/>
              <a:gd name="connsiteX3" fmla="*/ 5184 w 9473"/>
              <a:gd name="connsiteY3" fmla="*/ 671 h 10000"/>
              <a:gd name="connsiteX4" fmla="*/ 4567 w 9473"/>
              <a:gd name="connsiteY4" fmla="*/ 0 h 10000"/>
              <a:gd name="connsiteX5" fmla="*/ 704 w 9473"/>
              <a:gd name="connsiteY5" fmla="*/ 0 h 10000"/>
              <a:gd name="connsiteX6" fmla="*/ 67 w 9473"/>
              <a:gd name="connsiteY6" fmla="*/ 671 h 10000"/>
              <a:gd name="connsiteX7" fmla="*/ 704 w 9473"/>
              <a:gd name="connsiteY7" fmla="*/ 1343 h 10000"/>
              <a:gd name="connsiteX8" fmla="*/ 704 w 9473"/>
              <a:gd name="connsiteY8" fmla="*/ 448 h 10000"/>
              <a:gd name="connsiteX9" fmla="*/ 704 w 9473"/>
              <a:gd name="connsiteY9" fmla="*/ 448 h 10000"/>
              <a:gd name="connsiteX10" fmla="*/ 4567 w 9473"/>
              <a:gd name="connsiteY10" fmla="*/ 448 h 10000"/>
              <a:gd name="connsiteX11" fmla="*/ 4781 w 9473"/>
              <a:gd name="connsiteY11" fmla="*/ 671 h 10000"/>
              <a:gd name="connsiteX12" fmla="*/ 4567 w 9473"/>
              <a:gd name="connsiteY12" fmla="*/ 873 h 10000"/>
              <a:gd name="connsiteX13" fmla="*/ 704 w 9473"/>
              <a:gd name="connsiteY13" fmla="*/ 873 h 10000"/>
              <a:gd name="connsiteX14" fmla="*/ 512 w 9473"/>
              <a:gd name="connsiteY14" fmla="*/ 671 h 10000"/>
              <a:gd name="connsiteX15" fmla="*/ 704 w 9473"/>
              <a:gd name="connsiteY15" fmla="*/ 448 h 10000"/>
              <a:gd name="connsiteX16" fmla="*/ 0 w 9473"/>
              <a:gd name="connsiteY16" fmla="*/ 2439 h 10000"/>
              <a:gd name="connsiteX17" fmla="*/ 0 w 9473"/>
              <a:gd name="connsiteY17" fmla="*/ 2439 h 10000"/>
              <a:gd name="connsiteX18" fmla="*/ 427 w 9473"/>
              <a:gd name="connsiteY18" fmla="*/ 1991 h 10000"/>
              <a:gd name="connsiteX19" fmla="*/ 4841 w 9473"/>
              <a:gd name="connsiteY19" fmla="*/ 1991 h 10000"/>
              <a:gd name="connsiteX20" fmla="*/ 5289 w 9473"/>
              <a:gd name="connsiteY20" fmla="*/ 2439 h 10000"/>
              <a:gd name="connsiteX21" fmla="*/ 4841 w 9473"/>
              <a:gd name="connsiteY21" fmla="*/ 2864 h 10000"/>
              <a:gd name="connsiteX22" fmla="*/ 427 w 9473"/>
              <a:gd name="connsiteY22" fmla="*/ 2864 h 10000"/>
              <a:gd name="connsiteX23" fmla="*/ 0 w 9473"/>
              <a:gd name="connsiteY23" fmla="*/ 2439 h 10000"/>
              <a:gd name="connsiteX24" fmla="*/ 0 w 9473"/>
              <a:gd name="connsiteY24" fmla="*/ 4208 h 10000"/>
              <a:gd name="connsiteX25" fmla="*/ 0 w 9473"/>
              <a:gd name="connsiteY25" fmla="*/ 4208 h 10000"/>
              <a:gd name="connsiteX26" fmla="*/ 427 w 9473"/>
              <a:gd name="connsiteY26" fmla="*/ 3782 h 10000"/>
              <a:gd name="connsiteX27" fmla="*/ 4841 w 9473"/>
              <a:gd name="connsiteY27" fmla="*/ 3782 h 10000"/>
              <a:gd name="connsiteX28" fmla="*/ 5289 w 9473"/>
              <a:gd name="connsiteY28" fmla="*/ 4208 h 10000"/>
              <a:gd name="connsiteX29" fmla="*/ 4841 w 9473"/>
              <a:gd name="connsiteY29" fmla="*/ 4678 h 10000"/>
              <a:gd name="connsiteX30" fmla="*/ 427 w 9473"/>
              <a:gd name="connsiteY30" fmla="*/ 4678 h 10000"/>
              <a:gd name="connsiteX31" fmla="*/ 0 w 9473"/>
              <a:gd name="connsiteY31" fmla="*/ 4208 h 10000"/>
              <a:gd name="connsiteX32" fmla="*/ 8985 w 9473"/>
              <a:gd name="connsiteY32" fmla="*/ 5526 h 10000"/>
              <a:gd name="connsiteX33" fmla="*/ 8985 w 9473"/>
              <a:gd name="connsiteY33" fmla="*/ 5526 h 10000"/>
              <a:gd name="connsiteX34" fmla="*/ 8985 w 9473"/>
              <a:gd name="connsiteY34" fmla="*/ 9779 h 10000"/>
              <a:gd name="connsiteX35" fmla="*/ 9473 w 9473"/>
              <a:gd name="connsiteY35" fmla="*/ 9242 h 10000"/>
              <a:gd name="connsiteX36" fmla="*/ 9473 w 9473"/>
              <a:gd name="connsiteY36" fmla="*/ 6086 h 10000"/>
              <a:gd name="connsiteX37" fmla="*/ 8985 w 9473"/>
              <a:gd name="connsiteY37" fmla="*/ 5526 h 10000"/>
              <a:gd name="connsiteX38" fmla="*/ 4717 w 9473"/>
              <a:gd name="connsiteY38" fmla="*/ 7362 h 10000"/>
              <a:gd name="connsiteX39" fmla="*/ 4717 w 9473"/>
              <a:gd name="connsiteY39" fmla="*/ 7362 h 10000"/>
              <a:gd name="connsiteX40" fmla="*/ 3845 w 9473"/>
              <a:gd name="connsiteY40" fmla="*/ 7362 h 10000"/>
              <a:gd name="connsiteX41" fmla="*/ 3845 w 9473"/>
              <a:gd name="connsiteY41" fmla="*/ 6423 h 10000"/>
              <a:gd name="connsiteX42" fmla="*/ 4717 w 9473"/>
              <a:gd name="connsiteY42" fmla="*/ 6423 h 10000"/>
              <a:gd name="connsiteX43" fmla="*/ 4717 w 9473"/>
              <a:gd name="connsiteY43" fmla="*/ 7362 h 10000"/>
              <a:gd name="connsiteX44" fmla="*/ 6223 w 9473"/>
              <a:gd name="connsiteY44" fmla="*/ 8682 h 10000"/>
              <a:gd name="connsiteX45" fmla="*/ 6223 w 9473"/>
              <a:gd name="connsiteY45" fmla="*/ 8682 h 10000"/>
              <a:gd name="connsiteX46" fmla="*/ 5356 w 9473"/>
              <a:gd name="connsiteY46" fmla="*/ 8682 h 10000"/>
              <a:gd name="connsiteX47" fmla="*/ 5356 w 9473"/>
              <a:gd name="connsiteY47" fmla="*/ 7765 h 10000"/>
              <a:gd name="connsiteX48" fmla="*/ 6223 w 9473"/>
              <a:gd name="connsiteY48" fmla="*/ 7765 h 10000"/>
              <a:gd name="connsiteX49" fmla="*/ 6223 w 9473"/>
              <a:gd name="connsiteY49" fmla="*/ 8682 h 10000"/>
              <a:gd name="connsiteX50" fmla="*/ 6223 w 9473"/>
              <a:gd name="connsiteY50" fmla="*/ 7362 h 10000"/>
              <a:gd name="connsiteX51" fmla="*/ 6223 w 9473"/>
              <a:gd name="connsiteY51" fmla="*/ 7362 h 10000"/>
              <a:gd name="connsiteX52" fmla="*/ 5396 w 9473"/>
              <a:gd name="connsiteY52" fmla="*/ 7362 h 10000"/>
              <a:gd name="connsiteX53" fmla="*/ 5396 w 9473"/>
              <a:gd name="connsiteY53" fmla="*/ 6423 h 10000"/>
              <a:gd name="connsiteX54" fmla="*/ 6223 w 9473"/>
              <a:gd name="connsiteY54" fmla="*/ 6423 h 10000"/>
              <a:gd name="connsiteX55" fmla="*/ 6223 w 9473"/>
              <a:gd name="connsiteY55" fmla="*/ 7362 h 10000"/>
              <a:gd name="connsiteX56" fmla="*/ 7752 w 9473"/>
              <a:gd name="connsiteY56" fmla="*/ 8682 h 10000"/>
              <a:gd name="connsiteX57" fmla="*/ 7752 w 9473"/>
              <a:gd name="connsiteY57" fmla="*/ 8682 h 10000"/>
              <a:gd name="connsiteX58" fmla="*/ 6883 w 9473"/>
              <a:gd name="connsiteY58" fmla="*/ 8682 h 10000"/>
              <a:gd name="connsiteX59" fmla="*/ 6883 w 9473"/>
              <a:gd name="connsiteY59" fmla="*/ 7765 h 10000"/>
              <a:gd name="connsiteX60" fmla="*/ 7752 w 9473"/>
              <a:gd name="connsiteY60" fmla="*/ 7765 h 10000"/>
              <a:gd name="connsiteX61" fmla="*/ 7752 w 9473"/>
              <a:gd name="connsiteY61"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4979 w 10000"/>
              <a:gd name="connsiteY38" fmla="*/ 7362 h 10000"/>
              <a:gd name="connsiteX39" fmla="*/ 4979 w 10000"/>
              <a:gd name="connsiteY39" fmla="*/ 7362 h 10000"/>
              <a:gd name="connsiteX40" fmla="*/ 4059 w 10000"/>
              <a:gd name="connsiteY40" fmla="*/ 6423 h 10000"/>
              <a:gd name="connsiteX41" fmla="*/ 4979 w 10000"/>
              <a:gd name="connsiteY41" fmla="*/ 6423 h 10000"/>
              <a:gd name="connsiteX42" fmla="*/ 4979 w 10000"/>
              <a:gd name="connsiteY42" fmla="*/ 7362 h 10000"/>
              <a:gd name="connsiteX43" fmla="*/ 6569 w 10000"/>
              <a:gd name="connsiteY43" fmla="*/ 8682 h 10000"/>
              <a:gd name="connsiteX44" fmla="*/ 6569 w 10000"/>
              <a:gd name="connsiteY44" fmla="*/ 8682 h 10000"/>
              <a:gd name="connsiteX45" fmla="*/ 5654 w 10000"/>
              <a:gd name="connsiteY45" fmla="*/ 8682 h 10000"/>
              <a:gd name="connsiteX46" fmla="*/ 5654 w 10000"/>
              <a:gd name="connsiteY46" fmla="*/ 7765 h 10000"/>
              <a:gd name="connsiteX47" fmla="*/ 6569 w 10000"/>
              <a:gd name="connsiteY47" fmla="*/ 7765 h 10000"/>
              <a:gd name="connsiteX48" fmla="*/ 6569 w 10000"/>
              <a:gd name="connsiteY48" fmla="*/ 8682 h 10000"/>
              <a:gd name="connsiteX49" fmla="*/ 6569 w 10000"/>
              <a:gd name="connsiteY49" fmla="*/ 7362 h 10000"/>
              <a:gd name="connsiteX50" fmla="*/ 6569 w 10000"/>
              <a:gd name="connsiteY50" fmla="*/ 7362 h 10000"/>
              <a:gd name="connsiteX51" fmla="*/ 5696 w 10000"/>
              <a:gd name="connsiteY51" fmla="*/ 7362 h 10000"/>
              <a:gd name="connsiteX52" fmla="*/ 5696 w 10000"/>
              <a:gd name="connsiteY52" fmla="*/ 6423 h 10000"/>
              <a:gd name="connsiteX53" fmla="*/ 6569 w 10000"/>
              <a:gd name="connsiteY53" fmla="*/ 6423 h 10000"/>
              <a:gd name="connsiteX54" fmla="*/ 6569 w 10000"/>
              <a:gd name="connsiteY54" fmla="*/ 7362 h 10000"/>
              <a:gd name="connsiteX55" fmla="*/ 8183 w 10000"/>
              <a:gd name="connsiteY55" fmla="*/ 8682 h 10000"/>
              <a:gd name="connsiteX56" fmla="*/ 8183 w 10000"/>
              <a:gd name="connsiteY56" fmla="*/ 8682 h 10000"/>
              <a:gd name="connsiteX57" fmla="*/ 7266 w 10000"/>
              <a:gd name="connsiteY57" fmla="*/ 8682 h 10000"/>
              <a:gd name="connsiteX58" fmla="*/ 7266 w 10000"/>
              <a:gd name="connsiteY58" fmla="*/ 7765 h 10000"/>
              <a:gd name="connsiteX59" fmla="*/ 8183 w 10000"/>
              <a:gd name="connsiteY59" fmla="*/ 7765 h 10000"/>
              <a:gd name="connsiteX60" fmla="*/ 8183 w 10000"/>
              <a:gd name="connsiteY60"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4979 w 10000"/>
              <a:gd name="connsiteY38" fmla="*/ 7362 h 10000"/>
              <a:gd name="connsiteX39" fmla="*/ 4979 w 10000"/>
              <a:gd name="connsiteY39" fmla="*/ 7362 h 10000"/>
              <a:gd name="connsiteX40" fmla="*/ 4979 w 10000"/>
              <a:gd name="connsiteY40" fmla="*/ 6423 h 10000"/>
              <a:gd name="connsiteX41" fmla="*/ 4979 w 10000"/>
              <a:gd name="connsiteY41" fmla="*/ 7362 h 10000"/>
              <a:gd name="connsiteX42" fmla="*/ 6569 w 10000"/>
              <a:gd name="connsiteY42" fmla="*/ 8682 h 10000"/>
              <a:gd name="connsiteX43" fmla="*/ 6569 w 10000"/>
              <a:gd name="connsiteY43" fmla="*/ 8682 h 10000"/>
              <a:gd name="connsiteX44" fmla="*/ 5654 w 10000"/>
              <a:gd name="connsiteY44" fmla="*/ 8682 h 10000"/>
              <a:gd name="connsiteX45" fmla="*/ 5654 w 10000"/>
              <a:gd name="connsiteY45" fmla="*/ 7765 h 10000"/>
              <a:gd name="connsiteX46" fmla="*/ 6569 w 10000"/>
              <a:gd name="connsiteY46" fmla="*/ 7765 h 10000"/>
              <a:gd name="connsiteX47" fmla="*/ 6569 w 10000"/>
              <a:gd name="connsiteY47" fmla="*/ 8682 h 10000"/>
              <a:gd name="connsiteX48" fmla="*/ 6569 w 10000"/>
              <a:gd name="connsiteY48" fmla="*/ 7362 h 10000"/>
              <a:gd name="connsiteX49" fmla="*/ 6569 w 10000"/>
              <a:gd name="connsiteY49" fmla="*/ 7362 h 10000"/>
              <a:gd name="connsiteX50" fmla="*/ 5696 w 10000"/>
              <a:gd name="connsiteY50" fmla="*/ 7362 h 10000"/>
              <a:gd name="connsiteX51" fmla="*/ 5696 w 10000"/>
              <a:gd name="connsiteY51" fmla="*/ 6423 h 10000"/>
              <a:gd name="connsiteX52" fmla="*/ 6569 w 10000"/>
              <a:gd name="connsiteY52" fmla="*/ 6423 h 10000"/>
              <a:gd name="connsiteX53" fmla="*/ 6569 w 10000"/>
              <a:gd name="connsiteY53" fmla="*/ 7362 h 10000"/>
              <a:gd name="connsiteX54" fmla="*/ 8183 w 10000"/>
              <a:gd name="connsiteY54" fmla="*/ 8682 h 10000"/>
              <a:gd name="connsiteX55" fmla="*/ 8183 w 10000"/>
              <a:gd name="connsiteY55" fmla="*/ 8682 h 10000"/>
              <a:gd name="connsiteX56" fmla="*/ 7266 w 10000"/>
              <a:gd name="connsiteY56" fmla="*/ 8682 h 10000"/>
              <a:gd name="connsiteX57" fmla="*/ 7266 w 10000"/>
              <a:gd name="connsiteY57" fmla="*/ 7765 h 10000"/>
              <a:gd name="connsiteX58" fmla="*/ 8183 w 10000"/>
              <a:gd name="connsiteY58" fmla="*/ 7765 h 10000"/>
              <a:gd name="connsiteX59" fmla="*/ 8183 w 10000"/>
              <a:gd name="connsiteY59"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4979 w 10000"/>
              <a:gd name="connsiteY38" fmla="*/ 7362 h 10000"/>
              <a:gd name="connsiteX39" fmla="*/ 4979 w 10000"/>
              <a:gd name="connsiteY39" fmla="*/ 7362 h 10000"/>
              <a:gd name="connsiteX40" fmla="*/ 4979 w 10000"/>
              <a:gd name="connsiteY40" fmla="*/ 7362 h 10000"/>
              <a:gd name="connsiteX41" fmla="*/ 6569 w 10000"/>
              <a:gd name="connsiteY41" fmla="*/ 8682 h 10000"/>
              <a:gd name="connsiteX42" fmla="*/ 6569 w 10000"/>
              <a:gd name="connsiteY42" fmla="*/ 8682 h 10000"/>
              <a:gd name="connsiteX43" fmla="*/ 5654 w 10000"/>
              <a:gd name="connsiteY43" fmla="*/ 8682 h 10000"/>
              <a:gd name="connsiteX44" fmla="*/ 5654 w 10000"/>
              <a:gd name="connsiteY44" fmla="*/ 7765 h 10000"/>
              <a:gd name="connsiteX45" fmla="*/ 6569 w 10000"/>
              <a:gd name="connsiteY45" fmla="*/ 7765 h 10000"/>
              <a:gd name="connsiteX46" fmla="*/ 6569 w 10000"/>
              <a:gd name="connsiteY46" fmla="*/ 8682 h 10000"/>
              <a:gd name="connsiteX47" fmla="*/ 6569 w 10000"/>
              <a:gd name="connsiteY47" fmla="*/ 7362 h 10000"/>
              <a:gd name="connsiteX48" fmla="*/ 6569 w 10000"/>
              <a:gd name="connsiteY48" fmla="*/ 7362 h 10000"/>
              <a:gd name="connsiteX49" fmla="*/ 5696 w 10000"/>
              <a:gd name="connsiteY49" fmla="*/ 7362 h 10000"/>
              <a:gd name="connsiteX50" fmla="*/ 5696 w 10000"/>
              <a:gd name="connsiteY50" fmla="*/ 6423 h 10000"/>
              <a:gd name="connsiteX51" fmla="*/ 6569 w 10000"/>
              <a:gd name="connsiteY51" fmla="*/ 6423 h 10000"/>
              <a:gd name="connsiteX52" fmla="*/ 6569 w 10000"/>
              <a:gd name="connsiteY52" fmla="*/ 7362 h 10000"/>
              <a:gd name="connsiteX53" fmla="*/ 8183 w 10000"/>
              <a:gd name="connsiteY53" fmla="*/ 8682 h 10000"/>
              <a:gd name="connsiteX54" fmla="*/ 8183 w 10000"/>
              <a:gd name="connsiteY54" fmla="*/ 8682 h 10000"/>
              <a:gd name="connsiteX55" fmla="*/ 7266 w 10000"/>
              <a:gd name="connsiteY55" fmla="*/ 8682 h 10000"/>
              <a:gd name="connsiteX56" fmla="*/ 7266 w 10000"/>
              <a:gd name="connsiteY56" fmla="*/ 7765 h 10000"/>
              <a:gd name="connsiteX57" fmla="*/ 8183 w 10000"/>
              <a:gd name="connsiteY57" fmla="*/ 7765 h 10000"/>
              <a:gd name="connsiteX58" fmla="*/ 8183 w 10000"/>
              <a:gd name="connsiteY58"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5654 w 10000"/>
              <a:gd name="connsiteY40" fmla="*/ 8682 h 10000"/>
              <a:gd name="connsiteX41" fmla="*/ 5654 w 10000"/>
              <a:gd name="connsiteY41" fmla="*/ 7765 h 10000"/>
              <a:gd name="connsiteX42" fmla="*/ 6569 w 10000"/>
              <a:gd name="connsiteY42" fmla="*/ 7765 h 10000"/>
              <a:gd name="connsiteX43" fmla="*/ 6569 w 10000"/>
              <a:gd name="connsiteY43" fmla="*/ 8682 h 10000"/>
              <a:gd name="connsiteX44" fmla="*/ 6569 w 10000"/>
              <a:gd name="connsiteY44" fmla="*/ 7362 h 10000"/>
              <a:gd name="connsiteX45" fmla="*/ 6569 w 10000"/>
              <a:gd name="connsiteY45" fmla="*/ 7362 h 10000"/>
              <a:gd name="connsiteX46" fmla="*/ 5696 w 10000"/>
              <a:gd name="connsiteY46" fmla="*/ 7362 h 10000"/>
              <a:gd name="connsiteX47" fmla="*/ 5696 w 10000"/>
              <a:gd name="connsiteY47" fmla="*/ 6423 h 10000"/>
              <a:gd name="connsiteX48" fmla="*/ 6569 w 10000"/>
              <a:gd name="connsiteY48" fmla="*/ 6423 h 10000"/>
              <a:gd name="connsiteX49" fmla="*/ 6569 w 10000"/>
              <a:gd name="connsiteY49" fmla="*/ 7362 h 10000"/>
              <a:gd name="connsiteX50" fmla="*/ 8183 w 10000"/>
              <a:gd name="connsiteY50" fmla="*/ 8682 h 10000"/>
              <a:gd name="connsiteX51" fmla="*/ 8183 w 10000"/>
              <a:gd name="connsiteY51" fmla="*/ 8682 h 10000"/>
              <a:gd name="connsiteX52" fmla="*/ 7266 w 10000"/>
              <a:gd name="connsiteY52" fmla="*/ 8682 h 10000"/>
              <a:gd name="connsiteX53" fmla="*/ 7266 w 10000"/>
              <a:gd name="connsiteY53" fmla="*/ 7765 h 10000"/>
              <a:gd name="connsiteX54" fmla="*/ 8183 w 10000"/>
              <a:gd name="connsiteY54" fmla="*/ 7765 h 10000"/>
              <a:gd name="connsiteX55" fmla="*/ 8183 w 10000"/>
              <a:gd name="connsiteY55"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5654 w 10000"/>
              <a:gd name="connsiteY40" fmla="*/ 8682 h 10000"/>
              <a:gd name="connsiteX41" fmla="*/ 5654 w 10000"/>
              <a:gd name="connsiteY41" fmla="*/ 7765 h 10000"/>
              <a:gd name="connsiteX42" fmla="*/ 6569 w 10000"/>
              <a:gd name="connsiteY42" fmla="*/ 7765 h 10000"/>
              <a:gd name="connsiteX43" fmla="*/ 6569 w 10000"/>
              <a:gd name="connsiteY43" fmla="*/ 8682 h 10000"/>
              <a:gd name="connsiteX44" fmla="*/ 6569 w 10000"/>
              <a:gd name="connsiteY44" fmla="*/ 7362 h 10000"/>
              <a:gd name="connsiteX45" fmla="*/ 6569 w 10000"/>
              <a:gd name="connsiteY45" fmla="*/ 7362 h 10000"/>
              <a:gd name="connsiteX46" fmla="*/ 5696 w 10000"/>
              <a:gd name="connsiteY46" fmla="*/ 6423 h 10000"/>
              <a:gd name="connsiteX47" fmla="*/ 6569 w 10000"/>
              <a:gd name="connsiteY47" fmla="*/ 6423 h 10000"/>
              <a:gd name="connsiteX48" fmla="*/ 6569 w 10000"/>
              <a:gd name="connsiteY48" fmla="*/ 7362 h 10000"/>
              <a:gd name="connsiteX49" fmla="*/ 8183 w 10000"/>
              <a:gd name="connsiteY49" fmla="*/ 8682 h 10000"/>
              <a:gd name="connsiteX50" fmla="*/ 8183 w 10000"/>
              <a:gd name="connsiteY50" fmla="*/ 8682 h 10000"/>
              <a:gd name="connsiteX51" fmla="*/ 7266 w 10000"/>
              <a:gd name="connsiteY51" fmla="*/ 8682 h 10000"/>
              <a:gd name="connsiteX52" fmla="*/ 7266 w 10000"/>
              <a:gd name="connsiteY52" fmla="*/ 7765 h 10000"/>
              <a:gd name="connsiteX53" fmla="*/ 8183 w 10000"/>
              <a:gd name="connsiteY53" fmla="*/ 7765 h 10000"/>
              <a:gd name="connsiteX54" fmla="*/ 8183 w 10000"/>
              <a:gd name="connsiteY54"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5654 w 10000"/>
              <a:gd name="connsiteY40" fmla="*/ 8682 h 10000"/>
              <a:gd name="connsiteX41" fmla="*/ 5654 w 10000"/>
              <a:gd name="connsiteY41" fmla="*/ 7765 h 10000"/>
              <a:gd name="connsiteX42" fmla="*/ 6569 w 10000"/>
              <a:gd name="connsiteY42" fmla="*/ 7765 h 10000"/>
              <a:gd name="connsiteX43" fmla="*/ 6569 w 10000"/>
              <a:gd name="connsiteY43" fmla="*/ 8682 h 10000"/>
              <a:gd name="connsiteX44" fmla="*/ 6569 w 10000"/>
              <a:gd name="connsiteY44" fmla="*/ 7362 h 10000"/>
              <a:gd name="connsiteX45" fmla="*/ 6569 w 10000"/>
              <a:gd name="connsiteY45" fmla="*/ 7362 h 10000"/>
              <a:gd name="connsiteX46" fmla="*/ 6569 w 10000"/>
              <a:gd name="connsiteY46" fmla="*/ 6423 h 10000"/>
              <a:gd name="connsiteX47" fmla="*/ 6569 w 10000"/>
              <a:gd name="connsiteY47" fmla="*/ 7362 h 10000"/>
              <a:gd name="connsiteX48" fmla="*/ 8183 w 10000"/>
              <a:gd name="connsiteY48" fmla="*/ 8682 h 10000"/>
              <a:gd name="connsiteX49" fmla="*/ 8183 w 10000"/>
              <a:gd name="connsiteY49" fmla="*/ 8682 h 10000"/>
              <a:gd name="connsiteX50" fmla="*/ 7266 w 10000"/>
              <a:gd name="connsiteY50" fmla="*/ 8682 h 10000"/>
              <a:gd name="connsiteX51" fmla="*/ 7266 w 10000"/>
              <a:gd name="connsiteY51" fmla="*/ 7765 h 10000"/>
              <a:gd name="connsiteX52" fmla="*/ 8183 w 10000"/>
              <a:gd name="connsiteY52" fmla="*/ 7765 h 10000"/>
              <a:gd name="connsiteX53" fmla="*/ 8183 w 10000"/>
              <a:gd name="connsiteY53"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5654 w 10000"/>
              <a:gd name="connsiteY40" fmla="*/ 8682 h 10000"/>
              <a:gd name="connsiteX41" fmla="*/ 5654 w 10000"/>
              <a:gd name="connsiteY41" fmla="*/ 7765 h 10000"/>
              <a:gd name="connsiteX42" fmla="*/ 6569 w 10000"/>
              <a:gd name="connsiteY42" fmla="*/ 7765 h 10000"/>
              <a:gd name="connsiteX43" fmla="*/ 6569 w 10000"/>
              <a:gd name="connsiteY43" fmla="*/ 8682 h 10000"/>
              <a:gd name="connsiteX44" fmla="*/ 6569 w 10000"/>
              <a:gd name="connsiteY44" fmla="*/ 7362 h 10000"/>
              <a:gd name="connsiteX45" fmla="*/ 6569 w 10000"/>
              <a:gd name="connsiteY45" fmla="*/ 7362 h 10000"/>
              <a:gd name="connsiteX46" fmla="*/ 6569 w 10000"/>
              <a:gd name="connsiteY46" fmla="*/ 7362 h 10000"/>
              <a:gd name="connsiteX47" fmla="*/ 8183 w 10000"/>
              <a:gd name="connsiteY47" fmla="*/ 8682 h 10000"/>
              <a:gd name="connsiteX48" fmla="*/ 8183 w 10000"/>
              <a:gd name="connsiteY48" fmla="*/ 8682 h 10000"/>
              <a:gd name="connsiteX49" fmla="*/ 7266 w 10000"/>
              <a:gd name="connsiteY49" fmla="*/ 8682 h 10000"/>
              <a:gd name="connsiteX50" fmla="*/ 7266 w 10000"/>
              <a:gd name="connsiteY50" fmla="*/ 7765 h 10000"/>
              <a:gd name="connsiteX51" fmla="*/ 8183 w 10000"/>
              <a:gd name="connsiteY51" fmla="*/ 7765 h 10000"/>
              <a:gd name="connsiteX52" fmla="*/ 8183 w 10000"/>
              <a:gd name="connsiteY52"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5654 w 10000"/>
              <a:gd name="connsiteY40" fmla="*/ 8682 h 10000"/>
              <a:gd name="connsiteX41" fmla="*/ 5654 w 10000"/>
              <a:gd name="connsiteY41" fmla="*/ 7765 h 10000"/>
              <a:gd name="connsiteX42" fmla="*/ 6569 w 10000"/>
              <a:gd name="connsiteY42" fmla="*/ 7765 h 10000"/>
              <a:gd name="connsiteX43" fmla="*/ 6569 w 10000"/>
              <a:gd name="connsiteY43" fmla="*/ 8682 h 10000"/>
              <a:gd name="connsiteX44" fmla="*/ 8183 w 10000"/>
              <a:gd name="connsiteY44" fmla="*/ 8682 h 10000"/>
              <a:gd name="connsiteX45" fmla="*/ 8183 w 10000"/>
              <a:gd name="connsiteY45" fmla="*/ 8682 h 10000"/>
              <a:gd name="connsiteX46" fmla="*/ 7266 w 10000"/>
              <a:gd name="connsiteY46" fmla="*/ 8682 h 10000"/>
              <a:gd name="connsiteX47" fmla="*/ 7266 w 10000"/>
              <a:gd name="connsiteY47" fmla="*/ 7765 h 10000"/>
              <a:gd name="connsiteX48" fmla="*/ 8183 w 10000"/>
              <a:gd name="connsiteY48" fmla="*/ 7765 h 10000"/>
              <a:gd name="connsiteX49" fmla="*/ 8183 w 10000"/>
              <a:gd name="connsiteY49"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5654 w 10000"/>
              <a:gd name="connsiteY40" fmla="*/ 8682 h 10000"/>
              <a:gd name="connsiteX41" fmla="*/ 5654 w 10000"/>
              <a:gd name="connsiteY41" fmla="*/ 7765 h 10000"/>
              <a:gd name="connsiteX42" fmla="*/ 5742 w 10000"/>
              <a:gd name="connsiteY42" fmla="*/ 7812 h 10000"/>
              <a:gd name="connsiteX43" fmla="*/ 6569 w 10000"/>
              <a:gd name="connsiteY43" fmla="*/ 7765 h 10000"/>
              <a:gd name="connsiteX44" fmla="*/ 6569 w 10000"/>
              <a:gd name="connsiteY44" fmla="*/ 8682 h 10000"/>
              <a:gd name="connsiteX45" fmla="*/ 8183 w 10000"/>
              <a:gd name="connsiteY45" fmla="*/ 8682 h 10000"/>
              <a:gd name="connsiteX46" fmla="*/ 8183 w 10000"/>
              <a:gd name="connsiteY46" fmla="*/ 8682 h 10000"/>
              <a:gd name="connsiteX47" fmla="*/ 7266 w 10000"/>
              <a:gd name="connsiteY47" fmla="*/ 8682 h 10000"/>
              <a:gd name="connsiteX48" fmla="*/ 7266 w 10000"/>
              <a:gd name="connsiteY48" fmla="*/ 7765 h 10000"/>
              <a:gd name="connsiteX49" fmla="*/ 8183 w 10000"/>
              <a:gd name="connsiteY49" fmla="*/ 7765 h 10000"/>
              <a:gd name="connsiteX50" fmla="*/ 8183 w 10000"/>
              <a:gd name="connsiteY50"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5654 w 10000"/>
              <a:gd name="connsiteY40" fmla="*/ 8682 h 10000"/>
              <a:gd name="connsiteX41" fmla="*/ 5654 w 10000"/>
              <a:gd name="connsiteY41" fmla="*/ 7765 h 10000"/>
              <a:gd name="connsiteX42" fmla="*/ 6569 w 10000"/>
              <a:gd name="connsiteY42" fmla="*/ 7765 h 10000"/>
              <a:gd name="connsiteX43" fmla="*/ 6569 w 10000"/>
              <a:gd name="connsiteY43" fmla="*/ 8682 h 10000"/>
              <a:gd name="connsiteX44" fmla="*/ 8183 w 10000"/>
              <a:gd name="connsiteY44" fmla="*/ 8682 h 10000"/>
              <a:gd name="connsiteX45" fmla="*/ 8183 w 10000"/>
              <a:gd name="connsiteY45" fmla="*/ 8682 h 10000"/>
              <a:gd name="connsiteX46" fmla="*/ 7266 w 10000"/>
              <a:gd name="connsiteY46" fmla="*/ 8682 h 10000"/>
              <a:gd name="connsiteX47" fmla="*/ 7266 w 10000"/>
              <a:gd name="connsiteY47" fmla="*/ 7765 h 10000"/>
              <a:gd name="connsiteX48" fmla="*/ 8183 w 10000"/>
              <a:gd name="connsiteY48" fmla="*/ 7765 h 10000"/>
              <a:gd name="connsiteX49" fmla="*/ 8183 w 10000"/>
              <a:gd name="connsiteY49"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5654 w 10000"/>
              <a:gd name="connsiteY40" fmla="*/ 8682 h 10000"/>
              <a:gd name="connsiteX41" fmla="*/ 6569 w 10000"/>
              <a:gd name="connsiteY41" fmla="*/ 7765 h 10000"/>
              <a:gd name="connsiteX42" fmla="*/ 6569 w 10000"/>
              <a:gd name="connsiteY42" fmla="*/ 8682 h 10000"/>
              <a:gd name="connsiteX43" fmla="*/ 8183 w 10000"/>
              <a:gd name="connsiteY43" fmla="*/ 8682 h 10000"/>
              <a:gd name="connsiteX44" fmla="*/ 8183 w 10000"/>
              <a:gd name="connsiteY44" fmla="*/ 8682 h 10000"/>
              <a:gd name="connsiteX45" fmla="*/ 7266 w 10000"/>
              <a:gd name="connsiteY45" fmla="*/ 8682 h 10000"/>
              <a:gd name="connsiteX46" fmla="*/ 7266 w 10000"/>
              <a:gd name="connsiteY46" fmla="*/ 7765 h 10000"/>
              <a:gd name="connsiteX47" fmla="*/ 8183 w 10000"/>
              <a:gd name="connsiteY47" fmla="*/ 7765 h 10000"/>
              <a:gd name="connsiteX48" fmla="*/ 8183 w 10000"/>
              <a:gd name="connsiteY48"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5654 w 10000"/>
              <a:gd name="connsiteY40" fmla="*/ 8682 h 10000"/>
              <a:gd name="connsiteX41" fmla="*/ 6569 w 10000"/>
              <a:gd name="connsiteY41" fmla="*/ 8682 h 10000"/>
              <a:gd name="connsiteX42" fmla="*/ 8183 w 10000"/>
              <a:gd name="connsiteY42" fmla="*/ 8682 h 10000"/>
              <a:gd name="connsiteX43" fmla="*/ 8183 w 10000"/>
              <a:gd name="connsiteY43" fmla="*/ 8682 h 10000"/>
              <a:gd name="connsiteX44" fmla="*/ 7266 w 10000"/>
              <a:gd name="connsiteY44" fmla="*/ 8682 h 10000"/>
              <a:gd name="connsiteX45" fmla="*/ 7266 w 10000"/>
              <a:gd name="connsiteY45" fmla="*/ 7765 h 10000"/>
              <a:gd name="connsiteX46" fmla="*/ 8183 w 10000"/>
              <a:gd name="connsiteY46" fmla="*/ 7765 h 10000"/>
              <a:gd name="connsiteX47" fmla="*/ 8183 w 10000"/>
              <a:gd name="connsiteY47"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6569 w 10000"/>
              <a:gd name="connsiteY38" fmla="*/ 8682 h 10000"/>
              <a:gd name="connsiteX39" fmla="*/ 6569 w 10000"/>
              <a:gd name="connsiteY39" fmla="*/ 8682 h 10000"/>
              <a:gd name="connsiteX40" fmla="*/ 6569 w 10000"/>
              <a:gd name="connsiteY40" fmla="*/ 8682 h 10000"/>
              <a:gd name="connsiteX41" fmla="*/ 8183 w 10000"/>
              <a:gd name="connsiteY41" fmla="*/ 8682 h 10000"/>
              <a:gd name="connsiteX42" fmla="*/ 8183 w 10000"/>
              <a:gd name="connsiteY42" fmla="*/ 8682 h 10000"/>
              <a:gd name="connsiteX43" fmla="*/ 7266 w 10000"/>
              <a:gd name="connsiteY43" fmla="*/ 8682 h 10000"/>
              <a:gd name="connsiteX44" fmla="*/ 7266 w 10000"/>
              <a:gd name="connsiteY44" fmla="*/ 7765 h 10000"/>
              <a:gd name="connsiteX45" fmla="*/ 8183 w 10000"/>
              <a:gd name="connsiteY45" fmla="*/ 7765 h 10000"/>
              <a:gd name="connsiteX46" fmla="*/ 8183 w 10000"/>
              <a:gd name="connsiteY46"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8183 w 10000"/>
              <a:gd name="connsiteY38" fmla="*/ 8682 h 10000"/>
              <a:gd name="connsiteX39" fmla="*/ 8183 w 10000"/>
              <a:gd name="connsiteY39" fmla="*/ 8682 h 10000"/>
              <a:gd name="connsiteX40" fmla="*/ 7266 w 10000"/>
              <a:gd name="connsiteY40" fmla="*/ 8682 h 10000"/>
              <a:gd name="connsiteX41" fmla="*/ 7266 w 10000"/>
              <a:gd name="connsiteY41" fmla="*/ 7765 h 10000"/>
              <a:gd name="connsiteX42" fmla="*/ 8183 w 10000"/>
              <a:gd name="connsiteY42" fmla="*/ 7765 h 10000"/>
              <a:gd name="connsiteX43" fmla="*/ 8183 w 10000"/>
              <a:gd name="connsiteY43"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8183 w 10000"/>
              <a:gd name="connsiteY38" fmla="*/ 8682 h 10000"/>
              <a:gd name="connsiteX39" fmla="*/ 8183 w 10000"/>
              <a:gd name="connsiteY39" fmla="*/ 8682 h 10000"/>
              <a:gd name="connsiteX40" fmla="*/ 7266 w 10000"/>
              <a:gd name="connsiteY40" fmla="*/ 7765 h 10000"/>
              <a:gd name="connsiteX41" fmla="*/ 8183 w 10000"/>
              <a:gd name="connsiteY41" fmla="*/ 7765 h 10000"/>
              <a:gd name="connsiteX42" fmla="*/ 8183 w 10000"/>
              <a:gd name="connsiteY42"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8183 w 10000"/>
              <a:gd name="connsiteY38" fmla="*/ 8682 h 10000"/>
              <a:gd name="connsiteX39" fmla="*/ 8183 w 10000"/>
              <a:gd name="connsiteY39" fmla="*/ 8682 h 10000"/>
              <a:gd name="connsiteX40" fmla="*/ 8183 w 10000"/>
              <a:gd name="connsiteY40" fmla="*/ 7765 h 10000"/>
              <a:gd name="connsiteX41" fmla="*/ 8183 w 10000"/>
              <a:gd name="connsiteY41"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38" fmla="*/ 8183 w 10000"/>
              <a:gd name="connsiteY38" fmla="*/ 8682 h 10000"/>
              <a:gd name="connsiteX39" fmla="*/ 8183 w 10000"/>
              <a:gd name="connsiteY39" fmla="*/ 8682 h 10000"/>
              <a:gd name="connsiteX40" fmla="*/ 8183 w 10000"/>
              <a:gd name="connsiteY40" fmla="*/ 8682 h 10000"/>
              <a:gd name="connsiteX0" fmla="*/ 743 w 10000"/>
              <a:gd name="connsiteY0" fmla="*/ 1343 h 10000"/>
              <a:gd name="connsiteX1" fmla="*/ 743 w 10000"/>
              <a:gd name="connsiteY1" fmla="*/ 1343 h 10000"/>
              <a:gd name="connsiteX2" fmla="*/ 4821 w 10000"/>
              <a:gd name="connsiteY2" fmla="*/ 1343 h 10000"/>
              <a:gd name="connsiteX3" fmla="*/ 5472 w 10000"/>
              <a:gd name="connsiteY3" fmla="*/ 671 h 10000"/>
              <a:gd name="connsiteX4" fmla="*/ 4821 w 10000"/>
              <a:gd name="connsiteY4" fmla="*/ 0 h 10000"/>
              <a:gd name="connsiteX5" fmla="*/ 743 w 10000"/>
              <a:gd name="connsiteY5" fmla="*/ 0 h 10000"/>
              <a:gd name="connsiteX6" fmla="*/ 71 w 10000"/>
              <a:gd name="connsiteY6" fmla="*/ 671 h 10000"/>
              <a:gd name="connsiteX7" fmla="*/ 743 w 10000"/>
              <a:gd name="connsiteY7" fmla="*/ 1343 h 10000"/>
              <a:gd name="connsiteX8" fmla="*/ 743 w 10000"/>
              <a:gd name="connsiteY8" fmla="*/ 448 h 10000"/>
              <a:gd name="connsiteX9" fmla="*/ 743 w 10000"/>
              <a:gd name="connsiteY9" fmla="*/ 448 h 10000"/>
              <a:gd name="connsiteX10" fmla="*/ 4821 w 10000"/>
              <a:gd name="connsiteY10" fmla="*/ 448 h 10000"/>
              <a:gd name="connsiteX11" fmla="*/ 5047 w 10000"/>
              <a:gd name="connsiteY11" fmla="*/ 671 h 10000"/>
              <a:gd name="connsiteX12" fmla="*/ 4821 w 10000"/>
              <a:gd name="connsiteY12" fmla="*/ 873 h 10000"/>
              <a:gd name="connsiteX13" fmla="*/ 743 w 10000"/>
              <a:gd name="connsiteY13" fmla="*/ 873 h 10000"/>
              <a:gd name="connsiteX14" fmla="*/ 540 w 10000"/>
              <a:gd name="connsiteY14" fmla="*/ 671 h 10000"/>
              <a:gd name="connsiteX15" fmla="*/ 743 w 10000"/>
              <a:gd name="connsiteY15" fmla="*/ 448 h 10000"/>
              <a:gd name="connsiteX16" fmla="*/ 0 w 10000"/>
              <a:gd name="connsiteY16" fmla="*/ 2439 h 10000"/>
              <a:gd name="connsiteX17" fmla="*/ 0 w 10000"/>
              <a:gd name="connsiteY17" fmla="*/ 2439 h 10000"/>
              <a:gd name="connsiteX18" fmla="*/ 451 w 10000"/>
              <a:gd name="connsiteY18" fmla="*/ 1991 h 10000"/>
              <a:gd name="connsiteX19" fmla="*/ 5110 w 10000"/>
              <a:gd name="connsiteY19" fmla="*/ 1991 h 10000"/>
              <a:gd name="connsiteX20" fmla="*/ 5583 w 10000"/>
              <a:gd name="connsiteY20" fmla="*/ 2439 h 10000"/>
              <a:gd name="connsiteX21" fmla="*/ 5110 w 10000"/>
              <a:gd name="connsiteY21" fmla="*/ 2864 h 10000"/>
              <a:gd name="connsiteX22" fmla="*/ 451 w 10000"/>
              <a:gd name="connsiteY22" fmla="*/ 2864 h 10000"/>
              <a:gd name="connsiteX23" fmla="*/ 0 w 10000"/>
              <a:gd name="connsiteY23" fmla="*/ 2439 h 10000"/>
              <a:gd name="connsiteX24" fmla="*/ 0 w 10000"/>
              <a:gd name="connsiteY24" fmla="*/ 4208 h 10000"/>
              <a:gd name="connsiteX25" fmla="*/ 0 w 10000"/>
              <a:gd name="connsiteY25" fmla="*/ 4208 h 10000"/>
              <a:gd name="connsiteX26" fmla="*/ 451 w 10000"/>
              <a:gd name="connsiteY26" fmla="*/ 3782 h 10000"/>
              <a:gd name="connsiteX27" fmla="*/ 5110 w 10000"/>
              <a:gd name="connsiteY27" fmla="*/ 3782 h 10000"/>
              <a:gd name="connsiteX28" fmla="*/ 5583 w 10000"/>
              <a:gd name="connsiteY28" fmla="*/ 4208 h 10000"/>
              <a:gd name="connsiteX29" fmla="*/ 5110 w 10000"/>
              <a:gd name="connsiteY29" fmla="*/ 4678 h 10000"/>
              <a:gd name="connsiteX30" fmla="*/ 451 w 10000"/>
              <a:gd name="connsiteY30" fmla="*/ 4678 h 10000"/>
              <a:gd name="connsiteX31" fmla="*/ 0 w 10000"/>
              <a:gd name="connsiteY31" fmla="*/ 4208 h 10000"/>
              <a:gd name="connsiteX32" fmla="*/ 9485 w 10000"/>
              <a:gd name="connsiteY32" fmla="*/ 5526 h 10000"/>
              <a:gd name="connsiteX33" fmla="*/ 9485 w 10000"/>
              <a:gd name="connsiteY33" fmla="*/ 5526 h 10000"/>
              <a:gd name="connsiteX34" fmla="*/ 9485 w 10000"/>
              <a:gd name="connsiteY34" fmla="*/ 9779 h 10000"/>
              <a:gd name="connsiteX35" fmla="*/ 10000 w 10000"/>
              <a:gd name="connsiteY35" fmla="*/ 9242 h 10000"/>
              <a:gd name="connsiteX36" fmla="*/ 10000 w 10000"/>
              <a:gd name="connsiteY36" fmla="*/ 6086 h 10000"/>
              <a:gd name="connsiteX37" fmla="*/ 9485 w 10000"/>
              <a:gd name="connsiteY37" fmla="*/ 5526 h 10000"/>
              <a:gd name="connsiteX0" fmla="*/ 743 w 10038"/>
              <a:gd name="connsiteY0" fmla="*/ 1343 h 10000"/>
              <a:gd name="connsiteX1" fmla="*/ 743 w 10038"/>
              <a:gd name="connsiteY1" fmla="*/ 1343 h 10000"/>
              <a:gd name="connsiteX2" fmla="*/ 4821 w 10038"/>
              <a:gd name="connsiteY2" fmla="*/ 1343 h 10000"/>
              <a:gd name="connsiteX3" fmla="*/ 5472 w 10038"/>
              <a:gd name="connsiteY3" fmla="*/ 671 h 10000"/>
              <a:gd name="connsiteX4" fmla="*/ 4821 w 10038"/>
              <a:gd name="connsiteY4" fmla="*/ 0 h 10000"/>
              <a:gd name="connsiteX5" fmla="*/ 743 w 10038"/>
              <a:gd name="connsiteY5" fmla="*/ 0 h 10000"/>
              <a:gd name="connsiteX6" fmla="*/ 71 w 10038"/>
              <a:gd name="connsiteY6" fmla="*/ 671 h 10000"/>
              <a:gd name="connsiteX7" fmla="*/ 743 w 10038"/>
              <a:gd name="connsiteY7" fmla="*/ 1343 h 10000"/>
              <a:gd name="connsiteX8" fmla="*/ 743 w 10038"/>
              <a:gd name="connsiteY8" fmla="*/ 448 h 10000"/>
              <a:gd name="connsiteX9" fmla="*/ 743 w 10038"/>
              <a:gd name="connsiteY9" fmla="*/ 448 h 10000"/>
              <a:gd name="connsiteX10" fmla="*/ 4821 w 10038"/>
              <a:gd name="connsiteY10" fmla="*/ 448 h 10000"/>
              <a:gd name="connsiteX11" fmla="*/ 5047 w 10038"/>
              <a:gd name="connsiteY11" fmla="*/ 671 h 10000"/>
              <a:gd name="connsiteX12" fmla="*/ 4821 w 10038"/>
              <a:gd name="connsiteY12" fmla="*/ 873 h 10000"/>
              <a:gd name="connsiteX13" fmla="*/ 743 w 10038"/>
              <a:gd name="connsiteY13" fmla="*/ 873 h 10000"/>
              <a:gd name="connsiteX14" fmla="*/ 540 w 10038"/>
              <a:gd name="connsiteY14" fmla="*/ 671 h 10000"/>
              <a:gd name="connsiteX15" fmla="*/ 743 w 10038"/>
              <a:gd name="connsiteY15" fmla="*/ 448 h 10000"/>
              <a:gd name="connsiteX16" fmla="*/ 0 w 10038"/>
              <a:gd name="connsiteY16" fmla="*/ 2439 h 10000"/>
              <a:gd name="connsiteX17" fmla="*/ 0 w 10038"/>
              <a:gd name="connsiteY17" fmla="*/ 2439 h 10000"/>
              <a:gd name="connsiteX18" fmla="*/ 451 w 10038"/>
              <a:gd name="connsiteY18" fmla="*/ 1991 h 10000"/>
              <a:gd name="connsiteX19" fmla="*/ 5110 w 10038"/>
              <a:gd name="connsiteY19" fmla="*/ 1991 h 10000"/>
              <a:gd name="connsiteX20" fmla="*/ 5583 w 10038"/>
              <a:gd name="connsiteY20" fmla="*/ 2439 h 10000"/>
              <a:gd name="connsiteX21" fmla="*/ 5110 w 10038"/>
              <a:gd name="connsiteY21" fmla="*/ 2864 h 10000"/>
              <a:gd name="connsiteX22" fmla="*/ 451 w 10038"/>
              <a:gd name="connsiteY22" fmla="*/ 2864 h 10000"/>
              <a:gd name="connsiteX23" fmla="*/ 0 w 10038"/>
              <a:gd name="connsiteY23" fmla="*/ 2439 h 10000"/>
              <a:gd name="connsiteX24" fmla="*/ 0 w 10038"/>
              <a:gd name="connsiteY24" fmla="*/ 4208 h 10000"/>
              <a:gd name="connsiteX25" fmla="*/ 0 w 10038"/>
              <a:gd name="connsiteY25" fmla="*/ 4208 h 10000"/>
              <a:gd name="connsiteX26" fmla="*/ 451 w 10038"/>
              <a:gd name="connsiteY26" fmla="*/ 3782 h 10000"/>
              <a:gd name="connsiteX27" fmla="*/ 5110 w 10038"/>
              <a:gd name="connsiteY27" fmla="*/ 3782 h 10000"/>
              <a:gd name="connsiteX28" fmla="*/ 5583 w 10038"/>
              <a:gd name="connsiteY28" fmla="*/ 4208 h 10000"/>
              <a:gd name="connsiteX29" fmla="*/ 5110 w 10038"/>
              <a:gd name="connsiteY29" fmla="*/ 4678 h 10000"/>
              <a:gd name="connsiteX30" fmla="*/ 451 w 10038"/>
              <a:gd name="connsiteY30" fmla="*/ 4678 h 10000"/>
              <a:gd name="connsiteX31" fmla="*/ 0 w 10038"/>
              <a:gd name="connsiteY31" fmla="*/ 4208 h 10000"/>
              <a:gd name="connsiteX32" fmla="*/ 10000 w 10038"/>
              <a:gd name="connsiteY32" fmla="*/ 6086 h 10000"/>
              <a:gd name="connsiteX33" fmla="*/ 9485 w 10038"/>
              <a:gd name="connsiteY33" fmla="*/ 5526 h 10000"/>
              <a:gd name="connsiteX34" fmla="*/ 9485 w 10038"/>
              <a:gd name="connsiteY34" fmla="*/ 9779 h 10000"/>
              <a:gd name="connsiteX35" fmla="*/ 10000 w 10038"/>
              <a:gd name="connsiteY35" fmla="*/ 9242 h 10000"/>
              <a:gd name="connsiteX36" fmla="*/ 10000 w 10038"/>
              <a:gd name="connsiteY36" fmla="*/ 6086 h 10000"/>
              <a:gd name="connsiteX0" fmla="*/ 743 w 10000"/>
              <a:gd name="connsiteY0" fmla="*/ 1343 h 10072"/>
              <a:gd name="connsiteX1" fmla="*/ 743 w 10000"/>
              <a:gd name="connsiteY1" fmla="*/ 1343 h 10072"/>
              <a:gd name="connsiteX2" fmla="*/ 4821 w 10000"/>
              <a:gd name="connsiteY2" fmla="*/ 1343 h 10072"/>
              <a:gd name="connsiteX3" fmla="*/ 5472 w 10000"/>
              <a:gd name="connsiteY3" fmla="*/ 671 h 10072"/>
              <a:gd name="connsiteX4" fmla="*/ 4821 w 10000"/>
              <a:gd name="connsiteY4" fmla="*/ 0 h 10072"/>
              <a:gd name="connsiteX5" fmla="*/ 743 w 10000"/>
              <a:gd name="connsiteY5" fmla="*/ 0 h 10072"/>
              <a:gd name="connsiteX6" fmla="*/ 71 w 10000"/>
              <a:gd name="connsiteY6" fmla="*/ 671 h 10072"/>
              <a:gd name="connsiteX7" fmla="*/ 743 w 10000"/>
              <a:gd name="connsiteY7" fmla="*/ 1343 h 10072"/>
              <a:gd name="connsiteX8" fmla="*/ 743 w 10000"/>
              <a:gd name="connsiteY8" fmla="*/ 448 h 10072"/>
              <a:gd name="connsiteX9" fmla="*/ 743 w 10000"/>
              <a:gd name="connsiteY9" fmla="*/ 448 h 10072"/>
              <a:gd name="connsiteX10" fmla="*/ 4821 w 10000"/>
              <a:gd name="connsiteY10" fmla="*/ 448 h 10072"/>
              <a:gd name="connsiteX11" fmla="*/ 5047 w 10000"/>
              <a:gd name="connsiteY11" fmla="*/ 671 h 10072"/>
              <a:gd name="connsiteX12" fmla="*/ 4821 w 10000"/>
              <a:gd name="connsiteY12" fmla="*/ 873 h 10072"/>
              <a:gd name="connsiteX13" fmla="*/ 743 w 10000"/>
              <a:gd name="connsiteY13" fmla="*/ 873 h 10072"/>
              <a:gd name="connsiteX14" fmla="*/ 540 w 10000"/>
              <a:gd name="connsiteY14" fmla="*/ 671 h 10072"/>
              <a:gd name="connsiteX15" fmla="*/ 743 w 10000"/>
              <a:gd name="connsiteY15" fmla="*/ 448 h 10072"/>
              <a:gd name="connsiteX16" fmla="*/ 0 w 10000"/>
              <a:gd name="connsiteY16" fmla="*/ 2439 h 10072"/>
              <a:gd name="connsiteX17" fmla="*/ 0 w 10000"/>
              <a:gd name="connsiteY17" fmla="*/ 2439 h 10072"/>
              <a:gd name="connsiteX18" fmla="*/ 451 w 10000"/>
              <a:gd name="connsiteY18" fmla="*/ 1991 h 10072"/>
              <a:gd name="connsiteX19" fmla="*/ 5110 w 10000"/>
              <a:gd name="connsiteY19" fmla="*/ 1991 h 10072"/>
              <a:gd name="connsiteX20" fmla="*/ 5583 w 10000"/>
              <a:gd name="connsiteY20" fmla="*/ 2439 h 10072"/>
              <a:gd name="connsiteX21" fmla="*/ 5110 w 10000"/>
              <a:gd name="connsiteY21" fmla="*/ 2864 h 10072"/>
              <a:gd name="connsiteX22" fmla="*/ 451 w 10000"/>
              <a:gd name="connsiteY22" fmla="*/ 2864 h 10072"/>
              <a:gd name="connsiteX23" fmla="*/ 0 w 10000"/>
              <a:gd name="connsiteY23" fmla="*/ 2439 h 10072"/>
              <a:gd name="connsiteX24" fmla="*/ 0 w 10000"/>
              <a:gd name="connsiteY24" fmla="*/ 4208 h 10072"/>
              <a:gd name="connsiteX25" fmla="*/ 0 w 10000"/>
              <a:gd name="connsiteY25" fmla="*/ 4208 h 10072"/>
              <a:gd name="connsiteX26" fmla="*/ 451 w 10000"/>
              <a:gd name="connsiteY26" fmla="*/ 3782 h 10072"/>
              <a:gd name="connsiteX27" fmla="*/ 5110 w 10000"/>
              <a:gd name="connsiteY27" fmla="*/ 3782 h 10072"/>
              <a:gd name="connsiteX28" fmla="*/ 5583 w 10000"/>
              <a:gd name="connsiteY28" fmla="*/ 4208 h 10072"/>
              <a:gd name="connsiteX29" fmla="*/ 5110 w 10000"/>
              <a:gd name="connsiteY29" fmla="*/ 4678 h 10072"/>
              <a:gd name="connsiteX30" fmla="*/ 451 w 10000"/>
              <a:gd name="connsiteY30" fmla="*/ 4678 h 10072"/>
              <a:gd name="connsiteX31" fmla="*/ 0 w 10000"/>
              <a:gd name="connsiteY31" fmla="*/ 4208 h 10072"/>
              <a:gd name="connsiteX32" fmla="*/ 10000 w 10000"/>
              <a:gd name="connsiteY32" fmla="*/ 9242 h 10072"/>
              <a:gd name="connsiteX33" fmla="*/ 9485 w 10000"/>
              <a:gd name="connsiteY33" fmla="*/ 5526 h 10072"/>
              <a:gd name="connsiteX34" fmla="*/ 9485 w 10000"/>
              <a:gd name="connsiteY34" fmla="*/ 9779 h 10072"/>
              <a:gd name="connsiteX35" fmla="*/ 10000 w 10000"/>
              <a:gd name="connsiteY35" fmla="*/ 9242 h 10072"/>
              <a:gd name="connsiteX0" fmla="*/ 743 w 10000"/>
              <a:gd name="connsiteY0" fmla="*/ 1343 h 9779"/>
              <a:gd name="connsiteX1" fmla="*/ 743 w 10000"/>
              <a:gd name="connsiteY1" fmla="*/ 1343 h 9779"/>
              <a:gd name="connsiteX2" fmla="*/ 4821 w 10000"/>
              <a:gd name="connsiteY2" fmla="*/ 1343 h 9779"/>
              <a:gd name="connsiteX3" fmla="*/ 5472 w 10000"/>
              <a:gd name="connsiteY3" fmla="*/ 671 h 9779"/>
              <a:gd name="connsiteX4" fmla="*/ 4821 w 10000"/>
              <a:gd name="connsiteY4" fmla="*/ 0 h 9779"/>
              <a:gd name="connsiteX5" fmla="*/ 743 w 10000"/>
              <a:gd name="connsiteY5" fmla="*/ 0 h 9779"/>
              <a:gd name="connsiteX6" fmla="*/ 71 w 10000"/>
              <a:gd name="connsiteY6" fmla="*/ 671 h 9779"/>
              <a:gd name="connsiteX7" fmla="*/ 743 w 10000"/>
              <a:gd name="connsiteY7" fmla="*/ 1343 h 9779"/>
              <a:gd name="connsiteX8" fmla="*/ 743 w 10000"/>
              <a:gd name="connsiteY8" fmla="*/ 448 h 9779"/>
              <a:gd name="connsiteX9" fmla="*/ 743 w 10000"/>
              <a:gd name="connsiteY9" fmla="*/ 448 h 9779"/>
              <a:gd name="connsiteX10" fmla="*/ 4821 w 10000"/>
              <a:gd name="connsiteY10" fmla="*/ 448 h 9779"/>
              <a:gd name="connsiteX11" fmla="*/ 5047 w 10000"/>
              <a:gd name="connsiteY11" fmla="*/ 671 h 9779"/>
              <a:gd name="connsiteX12" fmla="*/ 4821 w 10000"/>
              <a:gd name="connsiteY12" fmla="*/ 873 h 9779"/>
              <a:gd name="connsiteX13" fmla="*/ 743 w 10000"/>
              <a:gd name="connsiteY13" fmla="*/ 873 h 9779"/>
              <a:gd name="connsiteX14" fmla="*/ 540 w 10000"/>
              <a:gd name="connsiteY14" fmla="*/ 671 h 9779"/>
              <a:gd name="connsiteX15" fmla="*/ 743 w 10000"/>
              <a:gd name="connsiteY15" fmla="*/ 448 h 9779"/>
              <a:gd name="connsiteX16" fmla="*/ 0 w 10000"/>
              <a:gd name="connsiteY16" fmla="*/ 2439 h 9779"/>
              <a:gd name="connsiteX17" fmla="*/ 0 w 10000"/>
              <a:gd name="connsiteY17" fmla="*/ 2439 h 9779"/>
              <a:gd name="connsiteX18" fmla="*/ 451 w 10000"/>
              <a:gd name="connsiteY18" fmla="*/ 1991 h 9779"/>
              <a:gd name="connsiteX19" fmla="*/ 5110 w 10000"/>
              <a:gd name="connsiteY19" fmla="*/ 1991 h 9779"/>
              <a:gd name="connsiteX20" fmla="*/ 5583 w 10000"/>
              <a:gd name="connsiteY20" fmla="*/ 2439 h 9779"/>
              <a:gd name="connsiteX21" fmla="*/ 5110 w 10000"/>
              <a:gd name="connsiteY21" fmla="*/ 2864 h 9779"/>
              <a:gd name="connsiteX22" fmla="*/ 451 w 10000"/>
              <a:gd name="connsiteY22" fmla="*/ 2864 h 9779"/>
              <a:gd name="connsiteX23" fmla="*/ 0 w 10000"/>
              <a:gd name="connsiteY23" fmla="*/ 2439 h 9779"/>
              <a:gd name="connsiteX24" fmla="*/ 0 w 10000"/>
              <a:gd name="connsiteY24" fmla="*/ 4208 h 9779"/>
              <a:gd name="connsiteX25" fmla="*/ 0 w 10000"/>
              <a:gd name="connsiteY25" fmla="*/ 4208 h 9779"/>
              <a:gd name="connsiteX26" fmla="*/ 451 w 10000"/>
              <a:gd name="connsiteY26" fmla="*/ 3782 h 9779"/>
              <a:gd name="connsiteX27" fmla="*/ 5110 w 10000"/>
              <a:gd name="connsiteY27" fmla="*/ 3782 h 9779"/>
              <a:gd name="connsiteX28" fmla="*/ 5583 w 10000"/>
              <a:gd name="connsiteY28" fmla="*/ 4208 h 9779"/>
              <a:gd name="connsiteX29" fmla="*/ 5110 w 10000"/>
              <a:gd name="connsiteY29" fmla="*/ 4678 h 9779"/>
              <a:gd name="connsiteX30" fmla="*/ 451 w 10000"/>
              <a:gd name="connsiteY30" fmla="*/ 4678 h 9779"/>
              <a:gd name="connsiteX31" fmla="*/ 0 w 10000"/>
              <a:gd name="connsiteY31" fmla="*/ 4208 h 9779"/>
              <a:gd name="connsiteX32" fmla="*/ 10000 w 10000"/>
              <a:gd name="connsiteY32" fmla="*/ 9242 h 9779"/>
              <a:gd name="connsiteX33" fmla="*/ 9485 w 10000"/>
              <a:gd name="connsiteY33" fmla="*/ 9779 h 9779"/>
              <a:gd name="connsiteX34" fmla="*/ 10000 w 10000"/>
              <a:gd name="connsiteY34" fmla="*/ 9242 h 9779"/>
              <a:gd name="connsiteX0" fmla="*/ 743 w 5583"/>
              <a:gd name="connsiteY0" fmla="*/ 1373 h 4784"/>
              <a:gd name="connsiteX1" fmla="*/ 743 w 5583"/>
              <a:gd name="connsiteY1" fmla="*/ 1373 h 4784"/>
              <a:gd name="connsiteX2" fmla="*/ 4821 w 5583"/>
              <a:gd name="connsiteY2" fmla="*/ 1373 h 4784"/>
              <a:gd name="connsiteX3" fmla="*/ 5472 w 5583"/>
              <a:gd name="connsiteY3" fmla="*/ 686 h 4784"/>
              <a:gd name="connsiteX4" fmla="*/ 4821 w 5583"/>
              <a:gd name="connsiteY4" fmla="*/ 0 h 4784"/>
              <a:gd name="connsiteX5" fmla="*/ 743 w 5583"/>
              <a:gd name="connsiteY5" fmla="*/ 0 h 4784"/>
              <a:gd name="connsiteX6" fmla="*/ 71 w 5583"/>
              <a:gd name="connsiteY6" fmla="*/ 686 h 4784"/>
              <a:gd name="connsiteX7" fmla="*/ 743 w 5583"/>
              <a:gd name="connsiteY7" fmla="*/ 1373 h 4784"/>
              <a:gd name="connsiteX8" fmla="*/ 743 w 5583"/>
              <a:gd name="connsiteY8" fmla="*/ 458 h 4784"/>
              <a:gd name="connsiteX9" fmla="*/ 743 w 5583"/>
              <a:gd name="connsiteY9" fmla="*/ 458 h 4784"/>
              <a:gd name="connsiteX10" fmla="*/ 4821 w 5583"/>
              <a:gd name="connsiteY10" fmla="*/ 458 h 4784"/>
              <a:gd name="connsiteX11" fmla="*/ 5047 w 5583"/>
              <a:gd name="connsiteY11" fmla="*/ 686 h 4784"/>
              <a:gd name="connsiteX12" fmla="*/ 4821 w 5583"/>
              <a:gd name="connsiteY12" fmla="*/ 893 h 4784"/>
              <a:gd name="connsiteX13" fmla="*/ 743 w 5583"/>
              <a:gd name="connsiteY13" fmla="*/ 893 h 4784"/>
              <a:gd name="connsiteX14" fmla="*/ 540 w 5583"/>
              <a:gd name="connsiteY14" fmla="*/ 686 h 4784"/>
              <a:gd name="connsiteX15" fmla="*/ 743 w 5583"/>
              <a:gd name="connsiteY15" fmla="*/ 458 h 4784"/>
              <a:gd name="connsiteX16" fmla="*/ 0 w 5583"/>
              <a:gd name="connsiteY16" fmla="*/ 2494 h 4784"/>
              <a:gd name="connsiteX17" fmla="*/ 0 w 5583"/>
              <a:gd name="connsiteY17" fmla="*/ 2494 h 4784"/>
              <a:gd name="connsiteX18" fmla="*/ 451 w 5583"/>
              <a:gd name="connsiteY18" fmla="*/ 2036 h 4784"/>
              <a:gd name="connsiteX19" fmla="*/ 5110 w 5583"/>
              <a:gd name="connsiteY19" fmla="*/ 2036 h 4784"/>
              <a:gd name="connsiteX20" fmla="*/ 5583 w 5583"/>
              <a:gd name="connsiteY20" fmla="*/ 2494 h 4784"/>
              <a:gd name="connsiteX21" fmla="*/ 5110 w 5583"/>
              <a:gd name="connsiteY21" fmla="*/ 2929 h 4784"/>
              <a:gd name="connsiteX22" fmla="*/ 451 w 5583"/>
              <a:gd name="connsiteY22" fmla="*/ 2929 h 4784"/>
              <a:gd name="connsiteX23" fmla="*/ 0 w 5583"/>
              <a:gd name="connsiteY23" fmla="*/ 2494 h 4784"/>
              <a:gd name="connsiteX24" fmla="*/ 0 w 5583"/>
              <a:gd name="connsiteY24" fmla="*/ 4303 h 4784"/>
              <a:gd name="connsiteX25" fmla="*/ 0 w 5583"/>
              <a:gd name="connsiteY25" fmla="*/ 4303 h 4784"/>
              <a:gd name="connsiteX26" fmla="*/ 451 w 5583"/>
              <a:gd name="connsiteY26" fmla="*/ 3867 h 4784"/>
              <a:gd name="connsiteX27" fmla="*/ 5110 w 5583"/>
              <a:gd name="connsiteY27" fmla="*/ 3867 h 4784"/>
              <a:gd name="connsiteX28" fmla="*/ 5583 w 5583"/>
              <a:gd name="connsiteY28" fmla="*/ 4303 h 4784"/>
              <a:gd name="connsiteX29" fmla="*/ 5110 w 5583"/>
              <a:gd name="connsiteY29" fmla="*/ 4784 h 4784"/>
              <a:gd name="connsiteX30" fmla="*/ 451 w 5583"/>
              <a:gd name="connsiteY30" fmla="*/ 4784 h 4784"/>
              <a:gd name="connsiteX31" fmla="*/ 0 w 5583"/>
              <a:gd name="connsiteY31" fmla="*/ 4303 h 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3" h="4784">
                <a:moveTo>
                  <a:pt x="743" y="1373"/>
                </a:moveTo>
                <a:lnTo>
                  <a:pt x="743" y="1373"/>
                </a:lnTo>
                <a:lnTo>
                  <a:pt x="4821" y="1373"/>
                </a:lnTo>
                <a:cubicBezTo>
                  <a:pt x="5180" y="1373"/>
                  <a:pt x="5472" y="1052"/>
                  <a:pt x="5472" y="686"/>
                </a:cubicBezTo>
                <a:cubicBezTo>
                  <a:pt x="5472" y="299"/>
                  <a:pt x="5180" y="0"/>
                  <a:pt x="4821" y="0"/>
                </a:cubicBezTo>
                <a:lnTo>
                  <a:pt x="743" y="0"/>
                </a:lnTo>
                <a:cubicBezTo>
                  <a:pt x="383" y="0"/>
                  <a:pt x="71" y="299"/>
                  <a:pt x="71" y="686"/>
                </a:cubicBezTo>
                <a:cubicBezTo>
                  <a:pt x="71" y="1052"/>
                  <a:pt x="383" y="1373"/>
                  <a:pt x="743" y="1373"/>
                </a:cubicBezTo>
                <a:close/>
                <a:moveTo>
                  <a:pt x="743" y="458"/>
                </a:moveTo>
                <a:lnTo>
                  <a:pt x="743" y="458"/>
                </a:lnTo>
                <a:lnTo>
                  <a:pt x="4821" y="458"/>
                </a:lnTo>
                <a:cubicBezTo>
                  <a:pt x="4937" y="458"/>
                  <a:pt x="5047" y="549"/>
                  <a:pt x="5047" y="686"/>
                </a:cubicBezTo>
                <a:cubicBezTo>
                  <a:pt x="5047" y="824"/>
                  <a:pt x="4937" y="893"/>
                  <a:pt x="4821" y="893"/>
                </a:cubicBezTo>
                <a:lnTo>
                  <a:pt x="743" y="893"/>
                </a:lnTo>
                <a:cubicBezTo>
                  <a:pt x="609" y="893"/>
                  <a:pt x="540" y="824"/>
                  <a:pt x="540" y="686"/>
                </a:cubicBezTo>
                <a:cubicBezTo>
                  <a:pt x="540" y="549"/>
                  <a:pt x="609" y="458"/>
                  <a:pt x="743" y="458"/>
                </a:cubicBezTo>
                <a:close/>
                <a:moveTo>
                  <a:pt x="0" y="2494"/>
                </a:moveTo>
                <a:lnTo>
                  <a:pt x="0" y="2494"/>
                </a:lnTo>
                <a:cubicBezTo>
                  <a:pt x="0" y="2242"/>
                  <a:pt x="204" y="2036"/>
                  <a:pt x="451" y="2036"/>
                </a:cubicBezTo>
                <a:lnTo>
                  <a:pt x="5110" y="2036"/>
                </a:lnTo>
                <a:cubicBezTo>
                  <a:pt x="5360" y="2036"/>
                  <a:pt x="5583" y="2242"/>
                  <a:pt x="5583" y="2494"/>
                </a:cubicBezTo>
                <a:cubicBezTo>
                  <a:pt x="5583" y="2747"/>
                  <a:pt x="5360" y="2929"/>
                  <a:pt x="5110" y="2929"/>
                </a:cubicBezTo>
                <a:lnTo>
                  <a:pt x="451" y="2929"/>
                </a:lnTo>
                <a:cubicBezTo>
                  <a:pt x="204" y="2929"/>
                  <a:pt x="0" y="2747"/>
                  <a:pt x="0" y="2494"/>
                </a:cubicBezTo>
                <a:close/>
                <a:moveTo>
                  <a:pt x="0" y="4303"/>
                </a:moveTo>
                <a:lnTo>
                  <a:pt x="0" y="4303"/>
                </a:lnTo>
                <a:cubicBezTo>
                  <a:pt x="0" y="4073"/>
                  <a:pt x="204" y="3867"/>
                  <a:pt x="451" y="3867"/>
                </a:cubicBezTo>
                <a:lnTo>
                  <a:pt x="5110" y="3867"/>
                </a:lnTo>
                <a:cubicBezTo>
                  <a:pt x="5360" y="3867"/>
                  <a:pt x="5583" y="4073"/>
                  <a:pt x="5583" y="4303"/>
                </a:cubicBezTo>
                <a:cubicBezTo>
                  <a:pt x="5583" y="4554"/>
                  <a:pt x="5360" y="4784"/>
                  <a:pt x="5110" y="4784"/>
                </a:cubicBezTo>
                <a:lnTo>
                  <a:pt x="451" y="4784"/>
                </a:lnTo>
                <a:cubicBezTo>
                  <a:pt x="204" y="4784"/>
                  <a:pt x="0" y="4554"/>
                  <a:pt x="0" y="4303"/>
                </a:cubicBezTo>
                <a:close/>
              </a:path>
            </a:pathLst>
          </a:custGeom>
          <a:solidFill>
            <a:schemeClr val="accent1"/>
          </a:solidFill>
          <a:ln w="31750">
            <a:noFill/>
          </a:ln>
          <a:effectLst/>
        </p:spPr>
        <p:txBody>
          <a:bodyPr wrap="none" anchor="ctr"/>
          <a:lstStyle/>
          <a:p>
            <a:endParaRPr lang="en-US"/>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011" y="1494281"/>
            <a:ext cx="2312693" cy="710757"/>
          </a:xfrm>
          <a:prstGeom prst="rect">
            <a:avLst/>
          </a:prstGeom>
        </p:spPr>
      </p:pic>
      <p:sp>
        <p:nvSpPr>
          <p:cNvPr id="64" name="Freeform 169"/>
          <p:cNvSpPr>
            <a:spLocks noChangeArrowheads="1"/>
          </p:cNvSpPr>
          <p:nvPr/>
        </p:nvSpPr>
        <p:spPr bwMode="auto">
          <a:xfrm>
            <a:off x="6080220" y="3628580"/>
            <a:ext cx="3277983" cy="992650"/>
          </a:xfrm>
          <a:custGeom>
            <a:avLst/>
            <a:gdLst>
              <a:gd name="T0" fmla="*/ 217 w 631"/>
              <a:gd name="T1" fmla="*/ 60 h 438"/>
              <a:gd name="T2" fmla="*/ 428 w 631"/>
              <a:gd name="T3" fmla="*/ 30 h 438"/>
              <a:gd name="T4" fmla="*/ 217 w 631"/>
              <a:gd name="T5" fmla="*/ 0 h 438"/>
              <a:gd name="T6" fmla="*/ 217 w 631"/>
              <a:gd name="T7" fmla="*/ 60 h 438"/>
              <a:gd name="T8" fmla="*/ 217 w 631"/>
              <a:gd name="T9" fmla="*/ 20 h 438"/>
              <a:gd name="T10" fmla="*/ 409 w 631"/>
              <a:gd name="T11" fmla="*/ 30 h 438"/>
              <a:gd name="T12" fmla="*/ 217 w 631"/>
              <a:gd name="T13" fmla="*/ 39 h 438"/>
              <a:gd name="T14" fmla="*/ 217 w 631"/>
              <a:gd name="T15" fmla="*/ 20 h 438"/>
              <a:gd name="T16" fmla="*/ 184 w 631"/>
              <a:gd name="T17" fmla="*/ 109 h 438"/>
              <a:gd name="T18" fmla="*/ 412 w 631"/>
              <a:gd name="T19" fmla="*/ 89 h 438"/>
              <a:gd name="T20" fmla="*/ 412 w 631"/>
              <a:gd name="T21" fmla="*/ 128 h 438"/>
              <a:gd name="T22" fmla="*/ 184 w 631"/>
              <a:gd name="T23" fmla="*/ 109 h 438"/>
              <a:gd name="T24" fmla="*/ 184 w 631"/>
              <a:gd name="T25" fmla="*/ 188 h 438"/>
              <a:gd name="T26" fmla="*/ 412 w 631"/>
              <a:gd name="T27" fmla="*/ 169 h 438"/>
              <a:gd name="T28" fmla="*/ 412 w 631"/>
              <a:gd name="T29" fmla="*/ 209 h 438"/>
              <a:gd name="T30" fmla="*/ 184 w 631"/>
              <a:gd name="T31" fmla="*/ 188 h 438"/>
              <a:gd name="T32" fmla="*/ 607 w 631"/>
              <a:gd name="T33" fmla="*/ 247 h 438"/>
              <a:gd name="T34" fmla="*/ 0 w 631"/>
              <a:gd name="T35" fmla="*/ 272 h 438"/>
              <a:gd name="T36" fmla="*/ 23 w 631"/>
              <a:gd name="T37" fmla="*/ 437 h 438"/>
              <a:gd name="T38" fmla="*/ 630 w 631"/>
              <a:gd name="T39" fmla="*/ 413 h 438"/>
              <a:gd name="T40" fmla="*/ 607 w 631"/>
              <a:gd name="T41" fmla="*/ 247 h 438"/>
              <a:gd name="T42" fmla="*/ 183 w 631"/>
              <a:gd name="T43" fmla="*/ 299 h 438"/>
              <a:gd name="T44" fmla="*/ 130 w 631"/>
              <a:gd name="T45" fmla="*/ 404 h 438"/>
              <a:gd name="T46" fmla="*/ 116 w 631"/>
              <a:gd name="T47" fmla="*/ 398 h 438"/>
              <a:gd name="T48" fmla="*/ 74 w 631"/>
              <a:gd name="T49" fmla="*/ 291 h 438"/>
              <a:gd name="T50" fmla="*/ 87 w 631"/>
              <a:gd name="T51" fmla="*/ 285 h 438"/>
              <a:gd name="T52" fmla="*/ 127 w 631"/>
              <a:gd name="T53" fmla="*/ 362 h 438"/>
              <a:gd name="T54" fmla="*/ 168 w 631"/>
              <a:gd name="T55" fmla="*/ 285 h 438"/>
              <a:gd name="T56" fmla="*/ 181 w 631"/>
              <a:gd name="T57" fmla="*/ 291 h 438"/>
              <a:gd name="T58" fmla="*/ 406 w 631"/>
              <a:gd name="T59" fmla="*/ 329 h 438"/>
              <a:gd name="T60" fmla="*/ 365 w 631"/>
              <a:gd name="T61" fmla="*/ 329 h 438"/>
              <a:gd name="T62" fmla="*/ 406 w 631"/>
              <a:gd name="T63" fmla="*/ 287 h 438"/>
              <a:gd name="T64" fmla="*/ 477 w 631"/>
              <a:gd name="T65" fmla="*/ 388 h 438"/>
              <a:gd name="T66" fmla="*/ 436 w 631"/>
              <a:gd name="T67" fmla="*/ 388 h 438"/>
              <a:gd name="T68" fmla="*/ 477 w 631"/>
              <a:gd name="T69" fmla="*/ 347 h 438"/>
              <a:gd name="T70" fmla="*/ 477 w 631"/>
              <a:gd name="T71" fmla="*/ 329 h 438"/>
              <a:gd name="T72" fmla="*/ 438 w 631"/>
              <a:gd name="T73" fmla="*/ 329 h 438"/>
              <a:gd name="T74" fmla="*/ 477 w 631"/>
              <a:gd name="T75" fmla="*/ 287 h 438"/>
              <a:gd name="T76" fmla="*/ 549 w 631"/>
              <a:gd name="T77" fmla="*/ 388 h 438"/>
              <a:gd name="T78" fmla="*/ 508 w 631"/>
              <a:gd name="T79" fmla="*/ 388 h 438"/>
              <a:gd name="T80" fmla="*/ 549 w 631"/>
              <a:gd name="T81" fmla="*/ 347 h 438"/>
              <a:gd name="connsiteX0" fmla="*/ 3439 w 9984"/>
              <a:gd name="connsiteY0" fmla="*/ 1370 h 9977"/>
              <a:gd name="connsiteX1" fmla="*/ 3439 w 9984"/>
              <a:gd name="connsiteY1" fmla="*/ 1370 h 9977"/>
              <a:gd name="connsiteX2" fmla="*/ 6323 w 9984"/>
              <a:gd name="connsiteY2" fmla="*/ 1370 h 9977"/>
              <a:gd name="connsiteX3" fmla="*/ 6783 w 9984"/>
              <a:gd name="connsiteY3" fmla="*/ 685 h 9977"/>
              <a:gd name="connsiteX4" fmla="*/ 6323 w 9984"/>
              <a:gd name="connsiteY4" fmla="*/ 0 h 9977"/>
              <a:gd name="connsiteX5" fmla="*/ 2964 w 9984"/>
              <a:gd name="connsiteY5" fmla="*/ 685 h 9977"/>
              <a:gd name="connsiteX6" fmla="*/ 3439 w 9984"/>
              <a:gd name="connsiteY6" fmla="*/ 1370 h 9977"/>
              <a:gd name="connsiteX7" fmla="*/ 3439 w 9984"/>
              <a:gd name="connsiteY7" fmla="*/ 457 h 9977"/>
              <a:gd name="connsiteX8" fmla="*/ 3439 w 9984"/>
              <a:gd name="connsiteY8" fmla="*/ 457 h 9977"/>
              <a:gd name="connsiteX9" fmla="*/ 6323 w 9984"/>
              <a:gd name="connsiteY9" fmla="*/ 457 h 9977"/>
              <a:gd name="connsiteX10" fmla="*/ 6482 w 9984"/>
              <a:gd name="connsiteY10" fmla="*/ 685 h 9977"/>
              <a:gd name="connsiteX11" fmla="*/ 6323 w 9984"/>
              <a:gd name="connsiteY11" fmla="*/ 890 h 9977"/>
              <a:gd name="connsiteX12" fmla="*/ 3439 w 9984"/>
              <a:gd name="connsiteY12" fmla="*/ 890 h 9977"/>
              <a:gd name="connsiteX13" fmla="*/ 3296 w 9984"/>
              <a:gd name="connsiteY13" fmla="*/ 685 h 9977"/>
              <a:gd name="connsiteX14" fmla="*/ 3439 w 9984"/>
              <a:gd name="connsiteY14" fmla="*/ 457 h 9977"/>
              <a:gd name="connsiteX15" fmla="*/ 2916 w 9984"/>
              <a:gd name="connsiteY15" fmla="*/ 2489 h 9977"/>
              <a:gd name="connsiteX16" fmla="*/ 2916 w 9984"/>
              <a:gd name="connsiteY16" fmla="*/ 2489 h 9977"/>
              <a:gd name="connsiteX17" fmla="*/ 3233 w 9984"/>
              <a:gd name="connsiteY17" fmla="*/ 2032 h 9977"/>
              <a:gd name="connsiteX18" fmla="*/ 6529 w 9984"/>
              <a:gd name="connsiteY18" fmla="*/ 2032 h 9977"/>
              <a:gd name="connsiteX19" fmla="*/ 6862 w 9984"/>
              <a:gd name="connsiteY19" fmla="*/ 2489 h 9977"/>
              <a:gd name="connsiteX20" fmla="*/ 6529 w 9984"/>
              <a:gd name="connsiteY20" fmla="*/ 2922 h 9977"/>
              <a:gd name="connsiteX21" fmla="*/ 3233 w 9984"/>
              <a:gd name="connsiteY21" fmla="*/ 2922 h 9977"/>
              <a:gd name="connsiteX22" fmla="*/ 2916 w 9984"/>
              <a:gd name="connsiteY22" fmla="*/ 2489 h 9977"/>
              <a:gd name="connsiteX23" fmla="*/ 2916 w 9984"/>
              <a:gd name="connsiteY23" fmla="*/ 4292 h 9977"/>
              <a:gd name="connsiteX24" fmla="*/ 2916 w 9984"/>
              <a:gd name="connsiteY24" fmla="*/ 4292 h 9977"/>
              <a:gd name="connsiteX25" fmla="*/ 3233 w 9984"/>
              <a:gd name="connsiteY25" fmla="*/ 3858 h 9977"/>
              <a:gd name="connsiteX26" fmla="*/ 6529 w 9984"/>
              <a:gd name="connsiteY26" fmla="*/ 3858 h 9977"/>
              <a:gd name="connsiteX27" fmla="*/ 6862 w 9984"/>
              <a:gd name="connsiteY27" fmla="*/ 4292 h 9977"/>
              <a:gd name="connsiteX28" fmla="*/ 6529 w 9984"/>
              <a:gd name="connsiteY28" fmla="*/ 4772 h 9977"/>
              <a:gd name="connsiteX29" fmla="*/ 3233 w 9984"/>
              <a:gd name="connsiteY29" fmla="*/ 4772 h 9977"/>
              <a:gd name="connsiteX30" fmla="*/ 2916 w 9984"/>
              <a:gd name="connsiteY30" fmla="*/ 4292 h 9977"/>
              <a:gd name="connsiteX31" fmla="*/ 9620 w 9984"/>
              <a:gd name="connsiteY31" fmla="*/ 5639 h 9977"/>
              <a:gd name="connsiteX32" fmla="*/ 9620 w 9984"/>
              <a:gd name="connsiteY32" fmla="*/ 5639 h 9977"/>
              <a:gd name="connsiteX33" fmla="*/ 365 w 9984"/>
              <a:gd name="connsiteY33" fmla="*/ 5639 h 9977"/>
              <a:gd name="connsiteX34" fmla="*/ 0 w 9984"/>
              <a:gd name="connsiteY34" fmla="*/ 6210 h 9977"/>
              <a:gd name="connsiteX35" fmla="*/ 0 w 9984"/>
              <a:gd name="connsiteY35" fmla="*/ 9429 h 9977"/>
              <a:gd name="connsiteX36" fmla="*/ 365 w 9984"/>
              <a:gd name="connsiteY36" fmla="*/ 9977 h 9977"/>
              <a:gd name="connsiteX37" fmla="*/ 9620 w 9984"/>
              <a:gd name="connsiteY37" fmla="*/ 9977 h 9977"/>
              <a:gd name="connsiteX38" fmla="*/ 9984 w 9984"/>
              <a:gd name="connsiteY38" fmla="*/ 9429 h 9977"/>
              <a:gd name="connsiteX39" fmla="*/ 9984 w 9984"/>
              <a:gd name="connsiteY39" fmla="*/ 6210 h 9977"/>
              <a:gd name="connsiteX40" fmla="*/ 9620 w 9984"/>
              <a:gd name="connsiteY40" fmla="*/ 5639 h 9977"/>
              <a:gd name="connsiteX41" fmla="*/ 2900 w 9984"/>
              <a:gd name="connsiteY41" fmla="*/ 6826 h 9977"/>
              <a:gd name="connsiteX42" fmla="*/ 2900 w 9984"/>
              <a:gd name="connsiteY42" fmla="*/ 6826 h 9977"/>
              <a:gd name="connsiteX43" fmla="*/ 2187 w 9984"/>
              <a:gd name="connsiteY43" fmla="*/ 9087 h 9977"/>
              <a:gd name="connsiteX44" fmla="*/ 2060 w 9984"/>
              <a:gd name="connsiteY44" fmla="*/ 9224 h 9977"/>
              <a:gd name="connsiteX45" fmla="*/ 1997 w 9984"/>
              <a:gd name="connsiteY45" fmla="*/ 9224 h 9977"/>
              <a:gd name="connsiteX46" fmla="*/ 1838 w 9984"/>
              <a:gd name="connsiteY46" fmla="*/ 9087 h 9977"/>
              <a:gd name="connsiteX47" fmla="*/ 1157 w 9984"/>
              <a:gd name="connsiteY47" fmla="*/ 6826 h 9977"/>
              <a:gd name="connsiteX48" fmla="*/ 1173 w 9984"/>
              <a:gd name="connsiteY48" fmla="*/ 6644 h 9977"/>
              <a:gd name="connsiteX49" fmla="*/ 1300 w 9984"/>
              <a:gd name="connsiteY49" fmla="*/ 6507 h 9977"/>
              <a:gd name="connsiteX50" fmla="*/ 1379 w 9984"/>
              <a:gd name="connsiteY50" fmla="*/ 6507 h 9977"/>
              <a:gd name="connsiteX51" fmla="*/ 1521 w 9984"/>
              <a:gd name="connsiteY51" fmla="*/ 6667 h 9977"/>
              <a:gd name="connsiteX52" fmla="*/ 2013 w 9984"/>
              <a:gd name="connsiteY52" fmla="*/ 8265 h 9977"/>
              <a:gd name="connsiteX53" fmla="*/ 2520 w 9984"/>
              <a:gd name="connsiteY53" fmla="*/ 6667 h 9977"/>
              <a:gd name="connsiteX54" fmla="*/ 2662 w 9984"/>
              <a:gd name="connsiteY54" fmla="*/ 6507 h 9977"/>
              <a:gd name="connsiteX55" fmla="*/ 2742 w 9984"/>
              <a:gd name="connsiteY55" fmla="*/ 6507 h 9977"/>
              <a:gd name="connsiteX56" fmla="*/ 2868 w 9984"/>
              <a:gd name="connsiteY56" fmla="*/ 6644 h 9977"/>
              <a:gd name="connsiteX57" fmla="*/ 2900 w 9984"/>
              <a:gd name="connsiteY57" fmla="*/ 6826 h 9977"/>
              <a:gd name="connsiteX58" fmla="*/ 6434 w 9984"/>
              <a:gd name="connsiteY58" fmla="*/ 7511 h 9977"/>
              <a:gd name="connsiteX59" fmla="*/ 6434 w 9984"/>
              <a:gd name="connsiteY59" fmla="*/ 7511 h 9977"/>
              <a:gd name="connsiteX60" fmla="*/ 5784 w 9984"/>
              <a:gd name="connsiteY60" fmla="*/ 7511 h 9977"/>
              <a:gd name="connsiteX61" fmla="*/ 5784 w 9984"/>
              <a:gd name="connsiteY61" fmla="*/ 6553 h 9977"/>
              <a:gd name="connsiteX62" fmla="*/ 6434 w 9984"/>
              <a:gd name="connsiteY62" fmla="*/ 6553 h 9977"/>
              <a:gd name="connsiteX63" fmla="*/ 6434 w 9984"/>
              <a:gd name="connsiteY63" fmla="*/ 7511 h 9977"/>
              <a:gd name="connsiteX64" fmla="*/ 7559 w 9984"/>
              <a:gd name="connsiteY64" fmla="*/ 8858 h 9977"/>
              <a:gd name="connsiteX65" fmla="*/ 7559 w 9984"/>
              <a:gd name="connsiteY65" fmla="*/ 8858 h 9977"/>
              <a:gd name="connsiteX66" fmla="*/ 6910 w 9984"/>
              <a:gd name="connsiteY66" fmla="*/ 8858 h 9977"/>
              <a:gd name="connsiteX67" fmla="*/ 6910 w 9984"/>
              <a:gd name="connsiteY67" fmla="*/ 7922 h 9977"/>
              <a:gd name="connsiteX68" fmla="*/ 7559 w 9984"/>
              <a:gd name="connsiteY68" fmla="*/ 7922 h 9977"/>
              <a:gd name="connsiteX69" fmla="*/ 7559 w 9984"/>
              <a:gd name="connsiteY69" fmla="*/ 8858 h 9977"/>
              <a:gd name="connsiteX70" fmla="*/ 7559 w 9984"/>
              <a:gd name="connsiteY70" fmla="*/ 7511 h 9977"/>
              <a:gd name="connsiteX71" fmla="*/ 7559 w 9984"/>
              <a:gd name="connsiteY71" fmla="*/ 7511 h 9977"/>
              <a:gd name="connsiteX72" fmla="*/ 6941 w 9984"/>
              <a:gd name="connsiteY72" fmla="*/ 7511 h 9977"/>
              <a:gd name="connsiteX73" fmla="*/ 6941 w 9984"/>
              <a:gd name="connsiteY73" fmla="*/ 6553 h 9977"/>
              <a:gd name="connsiteX74" fmla="*/ 7559 w 9984"/>
              <a:gd name="connsiteY74" fmla="*/ 6553 h 9977"/>
              <a:gd name="connsiteX75" fmla="*/ 7559 w 9984"/>
              <a:gd name="connsiteY75" fmla="*/ 7511 h 9977"/>
              <a:gd name="connsiteX76" fmla="*/ 8700 w 9984"/>
              <a:gd name="connsiteY76" fmla="*/ 8858 h 9977"/>
              <a:gd name="connsiteX77" fmla="*/ 8700 w 9984"/>
              <a:gd name="connsiteY77" fmla="*/ 8858 h 9977"/>
              <a:gd name="connsiteX78" fmla="*/ 8051 w 9984"/>
              <a:gd name="connsiteY78" fmla="*/ 8858 h 9977"/>
              <a:gd name="connsiteX79" fmla="*/ 8051 w 9984"/>
              <a:gd name="connsiteY79" fmla="*/ 7922 h 9977"/>
              <a:gd name="connsiteX80" fmla="*/ 8700 w 9984"/>
              <a:gd name="connsiteY80" fmla="*/ 7922 h 9977"/>
              <a:gd name="connsiteX81" fmla="*/ 8700 w 9984"/>
              <a:gd name="connsiteY81" fmla="*/ 8858 h 9977"/>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2969 w 10000"/>
              <a:gd name="connsiteY5" fmla="*/ 687 h 10000"/>
              <a:gd name="connsiteX6" fmla="*/ 3445 w 10000"/>
              <a:gd name="connsiteY6" fmla="*/ 1373 h 10000"/>
              <a:gd name="connsiteX7" fmla="*/ 3301 w 10000"/>
              <a:gd name="connsiteY7" fmla="*/ 687 h 10000"/>
              <a:gd name="connsiteX8" fmla="*/ 3445 w 10000"/>
              <a:gd name="connsiteY8" fmla="*/ 458 h 10000"/>
              <a:gd name="connsiteX9" fmla="*/ 6333 w 10000"/>
              <a:gd name="connsiteY9" fmla="*/ 458 h 10000"/>
              <a:gd name="connsiteX10" fmla="*/ 6492 w 10000"/>
              <a:gd name="connsiteY10" fmla="*/ 687 h 10000"/>
              <a:gd name="connsiteX11" fmla="*/ 6333 w 10000"/>
              <a:gd name="connsiteY11" fmla="*/ 892 h 10000"/>
              <a:gd name="connsiteX12" fmla="*/ 3445 w 10000"/>
              <a:gd name="connsiteY12" fmla="*/ 892 h 10000"/>
              <a:gd name="connsiteX13" fmla="*/ 3301 w 10000"/>
              <a:gd name="connsiteY13" fmla="*/ 687 h 10000"/>
              <a:gd name="connsiteX14" fmla="*/ 2921 w 10000"/>
              <a:gd name="connsiteY14" fmla="*/ 2495 h 10000"/>
              <a:gd name="connsiteX15" fmla="*/ 2921 w 10000"/>
              <a:gd name="connsiteY15" fmla="*/ 2495 h 10000"/>
              <a:gd name="connsiteX16" fmla="*/ 3238 w 10000"/>
              <a:gd name="connsiteY16" fmla="*/ 2037 h 10000"/>
              <a:gd name="connsiteX17" fmla="*/ 6539 w 10000"/>
              <a:gd name="connsiteY17" fmla="*/ 2037 h 10000"/>
              <a:gd name="connsiteX18" fmla="*/ 6873 w 10000"/>
              <a:gd name="connsiteY18" fmla="*/ 2495 h 10000"/>
              <a:gd name="connsiteX19" fmla="*/ 6539 w 10000"/>
              <a:gd name="connsiteY19" fmla="*/ 2929 h 10000"/>
              <a:gd name="connsiteX20" fmla="*/ 3238 w 10000"/>
              <a:gd name="connsiteY20" fmla="*/ 2929 h 10000"/>
              <a:gd name="connsiteX21" fmla="*/ 2921 w 10000"/>
              <a:gd name="connsiteY21" fmla="*/ 2495 h 10000"/>
              <a:gd name="connsiteX22" fmla="*/ 2921 w 10000"/>
              <a:gd name="connsiteY22" fmla="*/ 4302 h 10000"/>
              <a:gd name="connsiteX23" fmla="*/ 2921 w 10000"/>
              <a:gd name="connsiteY23" fmla="*/ 4302 h 10000"/>
              <a:gd name="connsiteX24" fmla="*/ 3238 w 10000"/>
              <a:gd name="connsiteY24" fmla="*/ 3867 h 10000"/>
              <a:gd name="connsiteX25" fmla="*/ 6539 w 10000"/>
              <a:gd name="connsiteY25" fmla="*/ 3867 h 10000"/>
              <a:gd name="connsiteX26" fmla="*/ 6873 w 10000"/>
              <a:gd name="connsiteY26" fmla="*/ 4302 h 10000"/>
              <a:gd name="connsiteX27" fmla="*/ 6539 w 10000"/>
              <a:gd name="connsiteY27" fmla="*/ 4783 h 10000"/>
              <a:gd name="connsiteX28" fmla="*/ 3238 w 10000"/>
              <a:gd name="connsiteY28" fmla="*/ 4783 h 10000"/>
              <a:gd name="connsiteX29" fmla="*/ 2921 w 10000"/>
              <a:gd name="connsiteY29" fmla="*/ 4302 h 10000"/>
              <a:gd name="connsiteX30" fmla="*/ 9635 w 10000"/>
              <a:gd name="connsiteY30" fmla="*/ 5652 h 10000"/>
              <a:gd name="connsiteX31" fmla="*/ 9635 w 10000"/>
              <a:gd name="connsiteY31" fmla="*/ 5652 h 10000"/>
              <a:gd name="connsiteX32" fmla="*/ 366 w 10000"/>
              <a:gd name="connsiteY32" fmla="*/ 5652 h 10000"/>
              <a:gd name="connsiteX33" fmla="*/ 0 w 10000"/>
              <a:gd name="connsiteY33" fmla="*/ 6224 h 10000"/>
              <a:gd name="connsiteX34" fmla="*/ 0 w 10000"/>
              <a:gd name="connsiteY34" fmla="*/ 9451 h 10000"/>
              <a:gd name="connsiteX35" fmla="*/ 366 w 10000"/>
              <a:gd name="connsiteY35" fmla="*/ 10000 h 10000"/>
              <a:gd name="connsiteX36" fmla="*/ 9635 w 10000"/>
              <a:gd name="connsiteY36" fmla="*/ 10000 h 10000"/>
              <a:gd name="connsiteX37" fmla="*/ 10000 w 10000"/>
              <a:gd name="connsiteY37" fmla="*/ 9451 h 10000"/>
              <a:gd name="connsiteX38" fmla="*/ 10000 w 10000"/>
              <a:gd name="connsiteY38" fmla="*/ 6224 h 10000"/>
              <a:gd name="connsiteX39" fmla="*/ 9635 w 10000"/>
              <a:gd name="connsiteY39" fmla="*/ 5652 h 10000"/>
              <a:gd name="connsiteX40" fmla="*/ 2905 w 10000"/>
              <a:gd name="connsiteY40" fmla="*/ 6842 h 10000"/>
              <a:gd name="connsiteX41" fmla="*/ 2905 w 10000"/>
              <a:gd name="connsiteY41" fmla="*/ 6842 h 10000"/>
              <a:gd name="connsiteX42" fmla="*/ 2191 w 10000"/>
              <a:gd name="connsiteY42" fmla="*/ 9108 h 10000"/>
              <a:gd name="connsiteX43" fmla="*/ 2063 w 10000"/>
              <a:gd name="connsiteY43" fmla="*/ 9245 h 10000"/>
              <a:gd name="connsiteX44" fmla="*/ 2000 w 10000"/>
              <a:gd name="connsiteY44" fmla="*/ 9245 h 10000"/>
              <a:gd name="connsiteX45" fmla="*/ 1841 w 10000"/>
              <a:gd name="connsiteY45" fmla="*/ 9108 h 10000"/>
              <a:gd name="connsiteX46" fmla="*/ 1159 w 10000"/>
              <a:gd name="connsiteY46" fmla="*/ 6842 h 10000"/>
              <a:gd name="connsiteX47" fmla="*/ 1175 w 10000"/>
              <a:gd name="connsiteY47" fmla="*/ 6659 h 10000"/>
              <a:gd name="connsiteX48" fmla="*/ 1302 w 10000"/>
              <a:gd name="connsiteY48" fmla="*/ 6522 h 10000"/>
              <a:gd name="connsiteX49" fmla="*/ 1381 w 10000"/>
              <a:gd name="connsiteY49" fmla="*/ 6522 h 10000"/>
              <a:gd name="connsiteX50" fmla="*/ 1523 w 10000"/>
              <a:gd name="connsiteY50" fmla="*/ 6682 h 10000"/>
              <a:gd name="connsiteX51" fmla="*/ 2016 w 10000"/>
              <a:gd name="connsiteY51" fmla="*/ 8284 h 10000"/>
              <a:gd name="connsiteX52" fmla="*/ 2524 w 10000"/>
              <a:gd name="connsiteY52" fmla="*/ 6682 h 10000"/>
              <a:gd name="connsiteX53" fmla="*/ 2666 w 10000"/>
              <a:gd name="connsiteY53" fmla="*/ 6522 h 10000"/>
              <a:gd name="connsiteX54" fmla="*/ 2746 w 10000"/>
              <a:gd name="connsiteY54" fmla="*/ 6522 h 10000"/>
              <a:gd name="connsiteX55" fmla="*/ 2873 w 10000"/>
              <a:gd name="connsiteY55" fmla="*/ 6659 h 10000"/>
              <a:gd name="connsiteX56" fmla="*/ 2905 w 10000"/>
              <a:gd name="connsiteY56" fmla="*/ 6842 h 10000"/>
              <a:gd name="connsiteX57" fmla="*/ 6444 w 10000"/>
              <a:gd name="connsiteY57" fmla="*/ 7528 h 10000"/>
              <a:gd name="connsiteX58" fmla="*/ 6444 w 10000"/>
              <a:gd name="connsiteY58" fmla="*/ 7528 h 10000"/>
              <a:gd name="connsiteX59" fmla="*/ 5793 w 10000"/>
              <a:gd name="connsiteY59" fmla="*/ 7528 h 10000"/>
              <a:gd name="connsiteX60" fmla="*/ 5793 w 10000"/>
              <a:gd name="connsiteY60" fmla="*/ 6568 h 10000"/>
              <a:gd name="connsiteX61" fmla="*/ 6444 w 10000"/>
              <a:gd name="connsiteY61" fmla="*/ 6568 h 10000"/>
              <a:gd name="connsiteX62" fmla="*/ 6444 w 10000"/>
              <a:gd name="connsiteY62" fmla="*/ 7528 h 10000"/>
              <a:gd name="connsiteX63" fmla="*/ 7571 w 10000"/>
              <a:gd name="connsiteY63" fmla="*/ 8878 h 10000"/>
              <a:gd name="connsiteX64" fmla="*/ 7571 w 10000"/>
              <a:gd name="connsiteY64" fmla="*/ 8878 h 10000"/>
              <a:gd name="connsiteX65" fmla="*/ 6921 w 10000"/>
              <a:gd name="connsiteY65" fmla="*/ 8878 h 10000"/>
              <a:gd name="connsiteX66" fmla="*/ 6921 w 10000"/>
              <a:gd name="connsiteY66" fmla="*/ 7940 h 10000"/>
              <a:gd name="connsiteX67" fmla="*/ 7571 w 10000"/>
              <a:gd name="connsiteY67" fmla="*/ 7940 h 10000"/>
              <a:gd name="connsiteX68" fmla="*/ 7571 w 10000"/>
              <a:gd name="connsiteY68" fmla="*/ 8878 h 10000"/>
              <a:gd name="connsiteX69" fmla="*/ 7571 w 10000"/>
              <a:gd name="connsiteY69" fmla="*/ 7528 h 10000"/>
              <a:gd name="connsiteX70" fmla="*/ 7571 w 10000"/>
              <a:gd name="connsiteY70" fmla="*/ 7528 h 10000"/>
              <a:gd name="connsiteX71" fmla="*/ 6952 w 10000"/>
              <a:gd name="connsiteY71" fmla="*/ 7528 h 10000"/>
              <a:gd name="connsiteX72" fmla="*/ 6952 w 10000"/>
              <a:gd name="connsiteY72" fmla="*/ 6568 h 10000"/>
              <a:gd name="connsiteX73" fmla="*/ 7571 w 10000"/>
              <a:gd name="connsiteY73" fmla="*/ 6568 h 10000"/>
              <a:gd name="connsiteX74" fmla="*/ 7571 w 10000"/>
              <a:gd name="connsiteY74" fmla="*/ 7528 h 10000"/>
              <a:gd name="connsiteX75" fmla="*/ 8714 w 10000"/>
              <a:gd name="connsiteY75" fmla="*/ 8878 h 10000"/>
              <a:gd name="connsiteX76" fmla="*/ 8714 w 10000"/>
              <a:gd name="connsiteY76" fmla="*/ 8878 h 10000"/>
              <a:gd name="connsiteX77" fmla="*/ 8064 w 10000"/>
              <a:gd name="connsiteY77" fmla="*/ 8878 h 10000"/>
              <a:gd name="connsiteX78" fmla="*/ 8064 w 10000"/>
              <a:gd name="connsiteY78" fmla="*/ 7940 h 10000"/>
              <a:gd name="connsiteX79" fmla="*/ 8714 w 10000"/>
              <a:gd name="connsiteY79" fmla="*/ 7940 h 10000"/>
              <a:gd name="connsiteX80" fmla="*/ 8714 w 10000"/>
              <a:gd name="connsiteY80" fmla="*/ 8878 h 10000"/>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2969 w 10000"/>
              <a:gd name="connsiteY5" fmla="*/ 687 h 10000"/>
              <a:gd name="connsiteX6" fmla="*/ 3445 w 10000"/>
              <a:gd name="connsiteY6" fmla="*/ 1373 h 10000"/>
              <a:gd name="connsiteX7" fmla="*/ 3301 w 10000"/>
              <a:gd name="connsiteY7" fmla="*/ 687 h 10000"/>
              <a:gd name="connsiteX8" fmla="*/ 6333 w 10000"/>
              <a:gd name="connsiteY8" fmla="*/ 458 h 10000"/>
              <a:gd name="connsiteX9" fmla="*/ 6492 w 10000"/>
              <a:gd name="connsiteY9" fmla="*/ 687 h 10000"/>
              <a:gd name="connsiteX10" fmla="*/ 6333 w 10000"/>
              <a:gd name="connsiteY10" fmla="*/ 892 h 10000"/>
              <a:gd name="connsiteX11" fmla="*/ 3445 w 10000"/>
              <a:gd name="connsiteY11" fmla="*/ 892 h 10000"/>
              <a:gd name="connsiteX12" fmla="*/ 3301 w 10000"/>
              <a:gd name="connsiteY12" fmla="*/ 687 h 10000"/>
              <a:gd name="connsiteX13" fmla="*/ 2921 w 10000"/>
              <a:gd name="connsiteY13" fmla="*/ 2495 h 10000"/>
              <a:gd name="connsiteX14" fmla="*/ 2921 w 10000"/>
              <a:gd name="connsiteY14" fmla="*/ 2495 h 10000"/>
              <a:gd name="connsiteX15" fmla="*/ 3238 w 10000"/>
              <a:gd name="connsiteY15" fmla="*/ 2037 h 10000"/>
              <a:gd name="connsiteX16" fmla="*/ 6539 w 10000"/>
              <a:gd name="connsiteY16" fmla="*/ 2037 h 10000"/>
              <a:gd name="connsiteX17" fmla="*/ 6873 w 10000"/>
              <a:gd name="connsiteY17" fmla="*/ 2495 h 10000"/>
              <a:gd name="connsiteX18" fmla="*/ 6539 w 10000"/>
              <a:gd name="connsiteY18" fmla="*/ 2929 h 10000"/>
              <a:gd name="connsiteX19" fmla="*/ 3238 w 10000"/>
              <a:gd name="connsiteY19" fmla="*/ 2929 h 10000"/>
              <a:gd name="connsiteX20" fmla="*/ 2921 w 10000"/>
              <a:gd name="connsiteY20" fmla="*/ 2495 h 10000"/>
              <a:gd name="connsiteX21" fmla="*/ 2921 w 10000"/>
              <a:gd name="connsiteY21" fmla="*/ 4302 h 10000"/>
              <a:gd name="connsiteX22" fmla="*/ 2921 w 10000"/>
              <a:gd name="connsiteY22" fmla="*/ 4302 h 10000"/>
              <a:gd name="connsiteX23" fmla="*/ 3238 w 10000"/>
              <a:gd name="connsiteY23" fmla="*/ 3867 h 10000"/>
              <a:gd name="connsiteX24" fmla="*/ 6539 w 10000"/>
              <a:gd name="connsiteY24" fmla="*/ 3867 h 10000"/>
              <a:gd name="connsiteX25" fmla="*/ 6873 w 10000"/>
              <a:gd name="connsiteY25" fmla="*/ 4302 h 10000"/>
              <a:gd name="connsiteX26" fmla="*/ 6539 w 10000"/>
              <a:gd name="connsiteY26" fmla="*/ 4783 h 10000"/>
              <a:gd name="connsiteX27" fmla="*/ 3238 w 10000"/>
              <a:gd name="connsiteY27" fmla="*/ 4783 h 10000"/>
              <a:gd name="connsiteX28" fmla="*/ 2921 w 10000"/>
              <a:gd name="connsiteY28" fmla="*/ 4302 h 10000"/>
              <a:gd name="connsiteX29" fmla="*/ 9635 w 10000"/>
              <a:gd name="connsiteY29" fmla="*/ 5652 h 10000"/>
              <a:gd name="connsiteX30" fmla="*/ 9635 w 10000"/>
              <a:gd name="connsiteY30" fmla="*/ 5652 h 10000"/>
              <a:gd name="connsiteX31" fmla="*/ 366 w 10000"/>
              <a:gd name="connsiteY31" fmla="*/ 5652 h 10000"/>
              <a:gd name="connsiteX32" fmla="*/ 0 w 10000"/>
              <a:gd name="connsiteY32" fmla="*/ 6224 h 10000"/>
              <a:gd name="connsiteX33" fmla="*/ 0 w 10000"/>
              <a:gd name="connsiteY33" fmla="*/ 9451 h 10000"/>
              <a:gd name="connsiteX34" fmla="*/ 366 w 10000"/>
              <a:gd name="connsiteY34" fmla="*/ 10000 h 10000"/>
              <a:gd name="connsiteX35" fmla="*/ 9635 w 10000"/>
              <a:gd name="connsiteY35" fmla="*/ 10000 h 10000"/>
              <a:gd name="connsiteX36" fmla="*/ 10000 w 10000"/>
              <a:gd name="connsiteY36" fmla="*/ 9451 h 10000"/>
              <a:gd name="connsiteX37" fmla="*/ 10000 w 10000"/>
              <a:gd name="connsiteY37" fmla="*/ 6224 h 10000"/>
              <a:gd name="connsiteX38" fmla="*/ 9635 w 10000"/>
              <a:gd name="connsiteY38" fmla="*/ 5652 h 10000"/>
              <a:gd name="connsiteX39" fmla="*/ 2905 w 10000"/>
              <a:gd name="connsiteY39" fmla="*/ 6842 h 10000"/>
              <a:gd name="connsiteX40" fmla="*/ 2905 w 10000"/>
              <a:gd name="connsiteY40" fmla="*/ 6842 h 10000"/>
              <a:gd name="connsiteX41" fmla="*/ 2191 w 10000"/>
              <a:gd name="connsiteY41" fmla="*/ 9108 h 10000"/>
              <a:gd name="connsiteX42" fmla="*/ 2063 w 10000"/>
              <a:gd name="connsiteY42" fmla="*/ 9245 h 10000"/>
              <a:gd name="connsiteX43" fmla="*/ 2000 w 10000"/>
              <a:gd name="connsiteY43" fmla="*/ 9245 h 10000"/>
              <a:gd name="connsiteX44" fmla="*/ 1841 w 10000"/>
              <a:gd name="connsiteY44" fmla="*/ 9108 h 10000"/>
              <a:gd name="connsiteX45" fmla="*/ 1159 w 10000"/>
              <a:gd name="connsiteY45" fmla="*/ 6842 h 10000"/>
              <a:gd name="connsiteX46" fmla="*/ 1175 w 10000"/>
              <a:gd name="connsiteY46" fmla="*/ 6659 h 10000"/>
              <a:gd name="connsiteX47" fmla="*/ 1302 w 10000"/>
              <a:gd name="connsiteY47" fmla="*/ 6522 h 10000"/>
              <a:gd name="connsiteX48" fmla="*/ 1381 w 10000"/>
              <a:gd name="connsiteY48" fmla="*/ 6522 h 10000"/>
              <a:gd name="connsiteX49" fmla="*/ 1523 w 10000"/>
              <a:gd name="connsiteY49" fmla="*/ 6682 h 10000"/>
              <a:gd name="connsiteX50" fmla="*/ 2016 w 10000"/>
              <a:gd name="connsiteY50" fmla="*/ 8284 h 10000"/>
              <a:gd name="connsiteX51" fmla="*/ 2524 w 10000"/>
              <a:gd name="connsiteY51" fmla="*/ 6682 h 10000"/>
              <a:gd name="connsiteX52" fmla="*/ 2666 w 10000"/>
              <a:gd name="connsiteY52" fmla="*/ 6522 h 10000"/>
              <a:gd name="connsiteX53" fmla="*/ 2746 w 10000"/>
              <a:gd name="connsiteY53" fmla="*/ 6522 h 10000"/>
              <a:gd name="connsiteX54" fmla="*/ 2873 w 10000"/>
              <a:gd name="connsiteY54" fmla="*/ 6659 h 10000"/>
              <a:gd name="connsiteX55" fmla="*/ 2905 w 10000"/>
              <a:gd name="connsiteY55" fmla="*/ 6842 h 10000"/>
              <a:gd name="connsiteX56" fmla="*/ 6444 w 10000"/>
              <a:gd name="connsiteY56" fmla="*/ 7528 h 10000"/>
              <a:gd name="connsiteX57" fmla="*/ 6444 w 10000"/>
              <a:gd name="connsiteY57" fmla="*/ 7528 h 10000"/>
              <a:gd name="connsiteX58" fmla="*/ 5793 w 10000"/>
              <a:gd name="connsiteY58" fmla="*/ 7528 h 10000"/>
              <a:gd name="connsiteX59" fmla="*/ 5793 w 10000"/>
              <a:gd name="connsiteY59" fmla="*/ 6568 h 10000"/>
              <a:gd name="connsiteX60" fmla="*/ 6444 w 10000"/>
              <a:gd name="connsiteY60" fmla="*/ 6568 h 10000"/>
              <a:gd name="connsiteX61" fmla="*/ 6444 w 10000"/>
              <a:gd name="connsiteY61" fmla="*/ 7528 h 10000"/>
              <a:gd name="connsiteX62" fmla="*/ 7571 w 10000"/>
              <a:gd name="connsiteY62" fmla="*/ 8878 h 10000"/>
              <a:gd name="connsiteX63" fmla="*/ 7571 w 10000"/>
              <a:gd name="connsiteY63" fmla="*/ 8878 h 10000"/>
              <a:gd name="connsiteX64" fmla="*/ 6921 w 10000"/>
              <a:gd name="connsiteY64" fmla="*/ 8878 h 10000"/>
              <a:gd name="connsiteX65" fmla="*/ 6921 w 10000"/>
              <a:gd name="connsiteY65" fmla="*/ 7940 h 10000"/>
              <a:gd name="connsiteX66" fmla="*/ 7571 w 10000"/>
              <a:gd name="connsiteY66" fmla="*/ 7940 h 10000"/>
              <a:gd name="connsiteX67" fmla="*/ 7571 w 10000"/>
              <a:gd name="connsiteY67" fmla="*/ 8878 h 10000"/>
              <a:gd name="connsiteX68" fmla="*/ 7571 w 10000"/>
              <a:gd name="connsiteY68" fmla="*/ 7528 h 10000"/>
              <a:gd name="connsiteX69" fmla="*/ 7571 w 10000"/>
              <a:gd name="connsiteY69" fmla="*/ 7528 h 10000"/>
              <a:gd name="connsiteX70" fmla="*/ 6952 w 10000"/>
              <a:gd name="connsiteY70" fmla="*/ 7528 h 10000"/>
              <a:gd name="connsiteX71" fmla="*/ 6952 w 10000"/>
              <a:gd name="connsiteY71" fmla="*/ 6568 h 10000"/>
              <a:gd name="connsiteX72" fmla="*/ 7571 w 10000"/>
              <a:gd name="connsiteY72" fmla="*/ 6568 h 10000"/>
              <a:gd name="connsiteX73" fmla="*/ 7571 w 10000"/>
              <a:gd name="connsiteY73" fmla="*/ 7528 h 10000"/>
              <a:gd name="connsiteX74" fmla="*/ 8714 w 10000"/>
              <a:gd name="connsiteY74" fmla="*/ 8878 h 10000"/>
              <a:gd name="connsiteX75" fmla="*/ 8714 w 10000"/>
              <a:gd name="connsiteY75" fmla="*/ 8878 h 10000"/>
              <a:gd name="connsiteX76" fmla="*/ 8064 w 10000"/>
              <a:gd name="connsiteY76" fmla="*/ 8878 h 10000"/>
              <a:gd name="connsiteX77" fmla="*/ 8064 w 10000"/>
              <a:gd name="connsiteY77" fmla="*/ 7940 h 10000"/>
              <a:gd name="connsiteX78" fmla="*/ 8714 w 10000"/>
              <a:gd name="connsiteY78" fmla="*/ 7940 h 10000"/>
              <a:gd name="connsiteX79" fmla="*/ 8714 w 10000"/>
              <a:gd name="connsiteY79" fmla="*/ 8878 h 10000"/>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2969 w 10000"/>
              <a:gd name="connsiteY5" fmla="*/ 687 h 10000"/>
              <a:gd name="connsiteX6" fmla="*/ 3445 w 10000"/>
              <a:gd name="connsiteY6" fmla="*/ 1373 h 10000"/>
              <a:gd name="connsiteX7" fmla="*/ 3445 w 10000"/>
              <a:gd name="connsiteY7" fmla="*/ 892 h 10000"/>
              <a:gd name="connsiteX8" fmla="*/ 6333 w 10000"/>
              <a:gd name="connsiteY8" fmla="*/ 458 h 10000"/>
              <a:gd name="connsiteX9" fmla="*/ 6492 w 10000"/>
              <a:gd name="connsiteY9" fmla="*/ 687 h 10000"/>
              <a:gd name="connsiteX10" fmla="*/ 6333 w 10000"/>
              <a:gd name="connsiteY10" fmla="*/ 892 h 10000"/>
              <a:gd name="connsiteX11" fmla="*/ 3445 w 10000"/>
              <a:gd name="connsiteY11" fmla="*/ 892 h 10000"/>
              <a:gd name="connsiteX12" fmla="*/ 2921 w 10000"/>
              <a:gd name="connsiteY12" fmla="*/ 2495 h 10000"/>
              <a:gd name="connsiteX13" fmla="*/ 2921 w 10000"/>
              <a:gd name="connsiteY13" fmla="*/ 2495 h 10000"/>
              <a:gd name="connsiteX14" fmla="*/ 3238 w 10000"/>
              <a:gd name="connsiteY14" fmla="*/ 2037 h 10000"/>
              <a:gd name="connsiteX15" fmla="*/ 6539 w 10000"/>
              <a:gd name="connsiteY15" fmla="*/ 2037 h 10000"/>
              <a:gd name="connsiteX16" fmla="*/ 6873 w 10000"/>
              <a:gd name="connsiteY16" fmla="*/ 2495 h 10000"/>
              <a:gd name="connsiteX17" fmla="*/ 6539 w 10000"/>
              <a:gd name="connsiteY17" fmla="*/ 2929 h 10000"/>
              <a:gd name="connsiteX18" fmla="*/ 3238 w 10000"/>
              <a:gd name="connsiteY18" fmla="*/ 2929 h 10000"/>
              <a:gd name="connsiteX19" fmla="*/ 2921 w 10000"/>
              <a:gd name="connsiteY19" fmla="*/ 2495 h 10000"/>
              <a:gd name="connsiteX20" fmla="*/ 2921 w 10000"/>
              <a:gd name="connsiteY20" fmla="*/ 4302 h 10000"/>
              <a:gd name="connsiteX21" fmla="*/ 2921 w 10000"/>
              <a:gd name="connsiteY21" fmla="*/ 4302 h 10000"/>
              <a:gd name="connsiteX22" fmla="*/ 3238 w 10000"/>
              <a:gd name="connsiteY22" fmla="*/ 3867 h 10000"/>
              <a:gd name="connsiteX23" fmla="*/ 6539 w 10000"/>
              <a:gd name="connsiteY23" fmla="*/ 3867 h 10000"/>
              <a:gd name="connsiteX24" fmla="*/ 6873 w 10000"/>
              <a:gd name="connsiteY24" fmla="*/ 4302 h 10000"/>
              <a:gd name="connsiteX25" fmla="*/ 6539 w 10000"/>
              <a:gd name="connsiteY25" fmla="*/ 4783 h 10000"/>
              <a:gd name="connsiteX26" fmla="*/ 3238 w 10000"/>
              <a:gd name="connsiteY26" fmla="*/ 4783 h 10000"/>
              <a:gd name="connsiteX27" fmla="*/ 2921 w 10000"/>
              <a:gd name="connsiteY27" fmla="*/ 4302 h 10000"/>
              <a:gd name="connsiteX28" fmla="*/ 9635 w 10000"/>
              <a:gd name="connsiteY28" fmla="*/ 5652 h 10000"/>
              <a:gd name="connsiteX29" fmla="*/ 9635 w 10000"/>
              <a:gd name="connsiteY29" fmla="*/ 5652 h 10000"/>
              <a:gd name="connsiteX30" fmla="*/ 366 w 10000"/>
              <a:gd name="connsiteY30" fmla="*/ 5652 h 10000"/>
              <a:gd name="connsiteX31" fmla="*/ 0 w 10000"/>
              <a:gd name="connsiteY31" fmla="*/ 6224 h 10000"/>
              <a:gd name="connsiteX32" fmla="*/ 0 w 10000"/>
              <a:gd name="connsiteY32" fmla="*/ 9451 h 10000"/>
              <a:gd name="connsiteX33" fmla="*/ 366 w 10000"/>
              <a:gd name="connsiteY33" fmla="*/ 10000 h 10000"/>
              <a:gd name="connsiteX34" fmla="*/ 9635 w 10000"/>
              <a:gd name="connsiteY34" fmla="*/ 10000 h 10000"/>
              <a:gd name="connsiteX35" fmla="*/ 10000 w 10000"/>
              <a:gd name="connsiteY35" fmla="*/ 9451 h 10000"/>
              <a:gd name="connsiteX36" fmla="*/ 10000 w 10000"/>
              <a:gd name="connsiteY36" fmla="*/ 6224 h 10000"/>
              <a:gd name="connsiteX37" fmla="*/ 9635 w 10000"/>
              <a:gd name="connsiteY37" fmla="*/ 5652 h 10000"/>
              <a:gd name="connsiteX38" fmla="*/ 2905 w 10000"/>
              <a:gd name="connsiteY38" fmla="*/ 6842 h 10000"/>
              <a:gd name="connsiteX39" fmla="*/ 2905 w 10000"/>
              <a:gd name="connsiteY39" fmla="*/ 6842 h 10000"/>
              <a:gd name="connsiteX40" fmla="*/ 2191 w 10000"/>
              <a:gd name="connsiteY40" fmla="*/ 9108 h 10000"/>
              <a:gd name="connsiteX41" fmla="*/ 2063 w 10000"/>
              <a:gd name="connsiteY41" fmla="*/ 9245 h 10000"/>
              <a:gd name="connsiteX42" fmla="*/ 2000 w 10000"/>
              <a:gd name="connsiteY42" fmla="*/ 9245 h 10000"/>
              <a:gd name="connsiteX43" fmla="*/ 1841 w 10000"/>
              <a:gd name="connsiteY43" fmla="*/ 9108 h 10000"/>
              <a:gd name="connsiteX44" fmla="*/ 1159 w 10000"/>
              <a:gd name="connsiteY44" fmla="*/ 6842 h 10000"/>
              <a:gd name="connsiteX45" fmla="*/ 1175 w 10000"/>
              <a:gd name="connsiteY45" fmla="*/ 6659 h 10000"/>
              <a:gd name="connsiteX46" fmla="*/ 1302 w 10000"/>
              <a:gd name="connsiteY46" fmla="*/ 6522 h 10000"/>
              <a:gd name="connsiteX47" fmla="*/ 1381 w 10000"/>
              <a:gd name="connsiteY47" fmla="*/ 6522 h 10000"/>
              <a:gd name="connsiteX48" fmla="*/ 1523 w 10000"/>
              <a:gd name="connsiteY48" fmla="*/ 6682 h 10000"/>
              <a:gd name="connsiteX49" fmla="*/ 2016 w 10000"/>
              <a:gd name="connsiteY49" fmla="*/ 8284 h 10000"/>
              <a:gd name="connsiteX50" fmla="*/ 2524 w 10000"/>
              <a:gd name="connsiteY50" fmla="*/ 6682 h 10000"/>
              <a:gd name="connsiteX51" fmla="*/ 2666 w 10000"/>
              <a:gd name="connsiteY51" fmla="*/ 6522 h 10000"/>
              <a:gd name="connsiteX52" fmla="*/ 2746 w 10000"/>
              <a:gd name="connsiteY52" fmla="*/ 6522 h 10000"/>
              <a:gd name="connsiteX53" fmla="*/ 2873 w 10000"/>
              <a:gd name="connsiteY53" fmla="*/ 6659 h 10000"/>
              <a:gd name="connsiteX54" fmla="*/ 2905 w 10000"/>
              <a:gd name="connsiteY54" fmla="*/ 6842 h 10000"/>
              <a:gd name="connsiteX55" fmla="*/ 6444 w 10000"/>
              <a:gd name="connsiteY55" fmla="*/ 7528 h 10000"/>
              <a:gd name="connsiteX56" fmla="*/ 6444 w 10000"/>
              <a:gd name="connsiteY56" fmla="*/ 7528 h 10000"/>
              <a:gd name="connsiteX57" fmla="*/ 5793 w 10000"/>
              <a:gd name="connsiteY57" fmla="*/ 7528 h 10000"/>
              <a:gd name="connsiteX58" fmla="*/ 5793 w 10000"/>
              <a:gd name="connsiteY58" fmla="*/ 6568 h 10000"/>
              <a:gd name="connsiteX59" fmla="*/ 6444 w 10000"/>
              <a:gd name="connsiteY59" fmla="*/ 6568 h 10000"/>
              <a:gd name="connsiteX60" fmla="*/ 6444 w 10000"/>
              <a:gd name="connsiteY60" fmla="*/ 7528 h 10000"/>
              <a:gd name="connsiteX61" fmla="*/ 7571 w 10000"/>
              <a:gd name="connsiteY61" fmla="*/ 8878 h 10000"/>
              <a:gd name="connsiteX62" fmla="*/ 7571 w 10000"/>
              <a:gd name="connsiteY62" fmla="*/ 8878 h 10000"/>
              <a:gd name="connsiteX63" fmla="*/ 6921 w 10000"/>
              <a:gd name="connsiteY63" fmla="*/ 8878 h 10000"/>
              <a:gd name="connsiteX64" fmla="*/ 6921 w 10000"/>
              <a:gd name="connsiteY64" fmla="*/ 7940 h 10000"/>
              <a:gd name="connsiteX65" fmla="*/ 7571 w 10000"/>
              <a:gd name="connsiteY65" fmla="*/ 7940 h 10000"/>
              <a:gd name="connsiteX66" fmla="*/ 7571 w 10000"/>
              <a:gd name="connsiteY66" fmla="*/ 8878 h 10000"/>
              <a:gd name="connsiteX67" fmla="*/ 7571 w 10000"/>
              <a:gd name="connsiteY67" fmla="*/ 7528 h 10000"/>
              <a:gd name="connsiteX68" fmla="*/ 7571 w 10000"/>
              <a:gd name="connsiteY68" fmla="*/ 7528 h 10000"/>
              <a:gd name="connsiteX69" fmla="*/ 6952 w 10000"/>
              <a:gd name="connsiteY69" fmla="*/ 7528 h 10000"/>
              <a:gd name="connsiteX70" fmla="*/ 6952 w 10000"/>
              <a:gd name="connsiteY70" fmla="*/ 6568 h 10000"/>
              <a:gd name="connsiteX71" fmla="*/ 7571 w 10000"/>
              <a:gd name="connsiteY71" fmla="*/ 6568 h 10000"/>
              <a:gd name="connsiteX72" fmla="*/ 7571 w 10000"/>
              <a:gd name="connsiteY72" fmla="*/ 7528 h 10000"/>
              <a:gd name="connsiteX73" fmla="*/ 8714 w 10000"/>
              <a:gd name="connsiteY73" fmla="*/ 8878 h 10000"/>
              <a:gd name="connsiteX74" fmla="*/ 8714 w 10000"/>
              <a:gd name="connsiteY74" fmla="*/ 8878 h 10000"/>
              <a:gd name="connsiteX75" fmla="*/ 8064 w 10000"/>
              <a:gd name="connsiteY75" fmla="*/ 8878 h 10000"/>
              <a:gd name="connsiteX76" fmla="*/ 8064 w 10000"/>
              <a:gd name="connsiteY76" fmla="*/ 7940 h 10000"/>
              <a:gd name="connsiteX77" fmla="*/ 8714 w 10000"/>
              <a:gd name="connsiteY77" fmla="*/ 7940 h 10000"/>
              <a:gd name="connsiteX78" fmla="*/ 8714 w 10000"/>
              <a:gd name="connsiteY78" fmla="*/ 8878 h 10000"/>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3445 w 10000"/>
              <a:gd name="connsiteY5" fmla="*/ 1373 h 10000"/>
              <a:gd name="connsiteX6" fmla="*/ 3445 w 10000"/>
              <a:gd name="connsiteY6" fmla="*/ 892 h 10000"/>
              <a:gd name="connsiteX7" fmla="*/ 6333 w 10000"/>
              <a:gd name="connsiteY7" fmla="*/ 458 h 10000"/>
              <a:gd name="connsiteX8" fmla="*/ 6492 w 10000"/>
              <a:gd name="connsiteY8" fmla="*/ 687 h 10000"/>
              <a:gd name="connsiteX9" fmla="*/ 6333 w 10000"/>
              <a:gd name="connsiteY9" fmla="*/ 892 h 10000"/>
              <a:gd name="connsiteX10" fmla="*/ 3445 w 10000"/>
              <a:gd name="connsiteY10" fmla="*/ 892 h 10000"/>
              <a:gd name="connsiteX11" fmla="*/ 2921 w 10000"/>
              <a:gd name="connsiteY11" fmla="*/ 2495 h 10000"/>
              <a:gd name="connsiteX12" fmla="*/ 2921 w 10000"/>
              <a:gd name="connsiteY12" fmla="*/ 2495 h 10000"/>
              <a:gd name="connsiteX13" fmla="*/ 3238 w 10000"/>
              <a:gd name="connsiteY13" fmla="*/ 2037 h 10000"/>
              <a:gd name="connsiteX14" fmla="*/ 6539 w 10000"/>
              <a:gd name="connsiteY14" fmla="*/ 2037 h 10000"/>
              <a:gd name="connsiteX15" fmla="*/ 6873 w 10000"/>
              <a:gd name="connsiteY15" fmla="*/ 2495 h 10000"/>
              <a:gd name="connsiteX16" fmla="*/ 6539 w 10000"/>
              <a:gd name="connsiteY16" fmla="*/ 2929 h 10000"/>
              <a:gd name="connsiteX17" fmla="*/ 3238 w 10000"/>
              <a:gd name="connsiteY17" fmla="*/ 2929 h 10000"/>
              <a:gd name="connsiteX18" fmla="*/ 2921 w 10000"/>
              <a:gd name="connsiteY18" fmla="*/ 2495 h 10000"/>
              <a:gd name="connsiteX19" fmla="*/ 2921 w 10000"/>
              <a:gd name="connsiteY19" fmla="*/ 4302 h 10000"/>
              <a:gd name="connsiteX20" fmla="*/ 2921 w 10000"/>
              <a:gd name="connsiteY20" fmla="*/ 4302 h 10000"/>
              <a:gd name="connsiteX21" fmla="*/ 3238 w 10000"/>
              <a:gd name="connsiteY21" fmla="*/ 3867 h 10000"/>
              <a:gd name="connsiteX22" fmla="*/ 6539 w 10000"/>
              <a:gd name="connsiteY22" fmla="*/ 3867 h 10000"/>
              <a:gd name="connsiteX23" fmla="*/ 6873 w 10000"/>
              <a:gd name="connsiteY23" fmla="*/ 4302 h 10000"/>
              <a:gd name="connsiteX24" fmla="*/ 6539 w 10000"/>
              <a:gd name="connsiteY24" fmla="*/ 4783 h 10000"/>
              <a:gd name="connsiteX25" fmla="*/ 3238 w 10000"/>
              <a:gd name="connsiteY25" fmla="*/ 4783 h 10000"/>
              <a:gd name="connsiteX26" fmla="*/ 2921 w 10000"/>
              <a:gd name="connsiteY26" fmla="*/ 4302 h 10000"/>
              <a:gd name="connsiteX27" fmla="*/ 9635 w 10000"/>
              <a:gd name="connsiteY27" fmla="*/ 5652 h 10000"/>
              <a:gd name="connsiteX28" fmla="*/ 9635 w 10000"/>
              <a:gd name="connsiteY28" fmla="*/ 5652 h 10000"/>
              <a:gd name="connsiteX29" fmla="*/ 366 w 10000"/>
              <a:gd name="connsiteY29" fmla="*/ 5652 h 10000"/>
              <a:gd name="connsiteX30" fmla="*/ 0 w 10000"/>
              <a:gd name="connsiteY30" fmla="*/ 6224 h 10000"/>
              <a:gd name="connsiteX31" fmla="*/ 0 w 10000"/>
              <a:gd name="connsiteY31" fmla="*/ 9451 h 10000"/>
              <a:gd name="connsiteX32" fmla="*/ 366 w 10000"/>
              <a:gd name="connsiteY32" fmla="*/ 10000 h 10000"/>
              <a:gd name="connsiteX33" fmla="*/ 9635 w 10000"/>
              <a:gd name="connsiteY33" fmla="*/ 10000 h 10000"/>
              <a:gd name="connsiteX34" fmla="*/ 10000 w 10000"/>
              <a:gd name="connsiteY34" fmla="*/ 9451 h 10000"/>
              <a:gd name="connsiteX35" fmla="*/ 10000 w 10000"/>
              <a:gd name="connsiteY35" fmla="*/ 6224 h 10000"/>
              <a:gd name="connsiteX36" fmla="*/ 9635 w 10000"/>
              <a:gd name="connsiteY36" fmla="*/ 5652 h 10000"/>
              <a:gd name="connsiteX37" fmla="*/ 2905 w 10000"/>
              <a:gd name="connsiteY37" fmla="*/ 6842 h 10000"/>
              <a:gd name="connsiteX38" fmla="*/ 2905 w 10000"/>
              <a:gd name="connsiteY38" fmla="*/ 6842 h 10000"/>
              <a:gd name="connsiteX39" fmla="*/ 2191 w 10000"/>
              <a:gd name="connsiteY39" fmla="*/ 9108 h 10000"/>
              <a:gd name="connsiteX40" fmla="*/ 2063 w 10000"/>
              <a:gd name="connsiteY40" fmla="*/ 9245 h 10000"/>
              <a:gd name="connsiteX41" fmla="*/ 2000 w 10000"/>
              <a:gd name="connsiteY41" fmla="*/ 9245 h 10000"/>
              <a:gd name="connsiteX42" fmla="*/ 1841 w 10000"/>
              <a:gd name="connsiteY42" fmla="*/ 9108 h 10000"/>
              <a:gd name="connsiteX43" fmla="*/ 1159 w 10000"/>
              <a:gd name="connsiteY43" fmla="*/ 6842 h 10000"/>
              <a:gd name="connsiteX44" fmla="*/ 1175 w 10000"/>
              <a:gd name="connsiteY44" fmla="*/ 6659 h 10000"/>
              <a:gd name="connsiteX45" fmla="*/ 1302 w 10000"/>
              <a:gd name="connsiteY45" fmla="*/ 6522 h 10000"/>
              <a:gd name="connsiteX46" fmla="*/ 1381 w 10000"/>
              <a:gd name="connsiteY46" fmla="*/ 6522 h 10000"/>
              <a:gd name="connsiteX47" fmla="*/ 1523 w 10000"/>
              <a:gd name="connsiteY47" fmla="*/ 6682 h 10000"/>
              <a:gd name="connsiteX48" fmla="*/ 2016 w 10000"/>
              <a:gd name="connsiteY48" fmla="*/ 8284 h 10000"/>
              <a:gd name="connsiteX49" fmla="*/ 2524 w 10000"/>
              <a:gd name="connsiteY49" fmla="*/ 6682 h 10000"/>
              <a:gd name="connsiteX50" fmla="*/ 2666 w 10000"/>
              <a:gd name="connsiteY50" fmla="*/ 6522 h 10000"/>
              <a:gd name="connsiteX51" fmla="*/ 2746 w 10000"/>
              <a:gd name="connsiteY51" fmla="*/ 6522 h 10000"/>
              <a:gd name="connsiteX52" fmla="*/ 2873 w 10000"/>
              <a:gd name="connsiteY52" fmla="*/ 6659 h 10000"/>
              <a:gd name="connsiteX53" fmla="*/ 2905 w 10000"/>
              <a:gd name="connsiteY53" fmla="*/ 6842 h 10000"/>
              <a:gd name="connsiteX54" fmla="*/ 6444 w 10000"/>
              <a:gd name="connsiteY54" fmla="*/ 7528 h 10000"/>
              <a:gd name="connsiteX55" fmla="*/ 6444 w 10000"/>
              <a:gd name="connsiteY55" fmla="*/ 7528 h 10000"/>
              <a:gd name="connsiteX56" fmla="*/ 5793 w 10000"/>
              <a:gd name="connsiteY56" fmla="*/ 7528 h 10000"/>
              <a:gd name="connsiteX57" fmla="*/ 5793 w 10000"/>
              <a:gd name="connsiteY57" fmla="*/ 6568 h 10000"/>
              <a:gd name="connsiteX58" fmla="*/ 6444 w 10000"/>
              <a:gd name="connsiteY58" fmla="*/ 6568 h 10000"/>
              <a:gd name="connsiteX59" fmla="*/ 6444 w 10000"/>
              <a:gd name="connsiteY59" fmla="*/ 7528 h 10000"/>
              <a:gd name="connsiteX60" fmla="*/ 7571 w 10000"/>
              <a:gd name="connsiteY60" fmla="*/ 8878 h 10000"/>
              <a:gd name="connsiteX61" fmla="*/ 7571 w 10000"/>
              <a:gd name="connsiteY61" fmla="*/ 8878 h 10000"/>
              <a:gd name="connsiteX62" fmla="*/ 6921 w 10000"/>
              <a:gd name="connsiteY62" fmla="*/ 8878 h 10000"/>
              <a:gd name="connsiteX63" fmla="*/ 6921 w 10000"/>
              <a:gd name="connsiteY63" fmla="*/ 7940 h 10000"/>
              <a:gd name="connsiteX64" fmla="*/ 7571 w 10000"/>
              <a:gd name="connsiteY64" fmla="*/ 7940 h 10000"/>
              <a:gd name="connsiteX65" fmla="*/ 7571 w 10000"/>
              <a:gd name="connsiteY65" fmla="*/ 8878 h 10000"/>
              <a:gd name="connsiteX66" fmla="*/ 7571 w 10000"/>
              <a:gd name="connsiteY66" fmla="*/ 7528 h 10000"/>
              <a:gd name="connsiteX67" fmla="*/ 7571 w 10000"/>
              <a:gd name="connsiteY67" fmla="*/ 7528 h 10000"/>
              <a:gd name="connsiteX68" fmla="*/ 6952 w 10000"/>
              <a:gd name="connsiteY68" fmla="*/ 7528 h 10000"/>
              <a:gd name="connsiteX69" fmla="*/ 6952 w 10000"/>
              <a:gd name="connsiteY69" fmla="*/ 6568 h 10000"/>
              <a:gd name="connsiteX70" fmla="*/ 7571 w 10000"/>
              <a:gd name="connsiteY70" fmla="*/ 6568 h 10000"/>
              <a:gd name="connsiteX71" fmla="*/ 7571 w 10000"/>
              <a:gd name="connsiteY71" fmla="*/ 7528 h 10000"/>
              <a:gd name="connsiteX72" fmla="*/ 8714 w 10000"/>
              <a:gd name="connsiteY72" fmla="*/ 8878 h 10000"/>
              <a:gd name="connsiteX73" fmla="*/ 8714 w 10000"/>
              <a:gd name="connsiteY73" fmla="*/ 8878 h 10000"/>
              <a:gd name="connsiteX74" fmla="*/ 8064 w 10000"/>
              <a:gd name="connsiteY74" fmla="*/ 8878 h 10000"/>
              <a:gd name="connsiteX75" fmla="*/ 8064 w 10000"/>
              <a:gd name="connsiteY75" fmla="*/ 7940 h 10000"/>
              <a:gd name="connsiteX76" fmla="*/ 8714 w 10000"/>
              <a:gd name="connsiteY76" fmla="*/ 7940 h 10000"/>
              <a:gd name="connsiteX77" fmla="*/ 8714 w 10000"/>
              <a:gd name="connsiteY77" fmla="*/ 8878 h 10000"/>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3445 w 10000"/>
              <a:gd name="connsiteY5" fmla="*/ 1373 h 10000"/>
              <a:gd name="connsiteX6" fmla="*/ 6333 w 10000"/>
              <a:gd name="connsiteY6" fmla="*/ 892 h 10000"/>
              <a:gd name="connsiteX7" fmla="*/ 6333 w 10000"/>
              <a:gd name="connsiteY7" fmla="*/ 458 h 10000"/>
              <a:gd name="connsiteX8" fmla="*/ 6492 w 10000"/>
              <a:gd name="connsiteY8" fmla="*/ 687 h 10000"/>
              <a:gd name="connsiteX9" fmla="*/ 6333 w 10000"/>
              <a:gd name="connsiteY9" fmla="*/ 892 h 10000"/>
              <a:gd name="connsiteX10" fmla="*/ 2921 w 10000"/>
              <a:gd name="connsiteY10" fmla="*/ 2495 h 10000"/>
              <a:gd name="connsiteX11" fmla="*/ 2921 w 10000"/>
              <a:gd name="connsiteY11" fmla="*/ 2495 h 10000"/>
              <a:gd name="connsiteX12" fmla="*/ 3238 w 10000"/>
              <a:gd name="connsiteY12" fmla="*/ 2037 h 10000"/>
              <a:gd name="connsiteX13" fmla="*/ 6539 w 10000"/>
              <a:gd name="connsiteY13" fmla="*/ 2037 h 10000"/>
              <a:gd name="connsiteX14" fmla="*/ 6873 w 10000"/>
              <a:gd name="connsiteY14" fmla="*/ 2495 h 10000"/>
              <a:gd name="connsiteX15" fmla="*/ 6539 w 10000"/>
              <a:gd name="connsiteY15" fmla="*/ 2929 h 10000"/>
              <a:gd name="connsiteX16" fmla="*/ 3238 w 10000"/>
              <a:gd name="connsiteY16" fmla="*/ 2929 h 10000"/>
              <a:gd name="connsiteX17" fmla="*/ 2921 w 10000"/>
              <a:gd name="connsiteY17" fmla="*/ 2495 h 10000"/>
              <a:gd name="connsiteX18" fmla="*/ 2921 w 10000"/>
              <a:gd name="connsiteY18" fmla="*/ 4302 h 10000"/>
              <a:gd name="connsiteX19" fmla="*/ 2921 w 10000"/>
              <a:gd name="connsiteY19" fmla="*/ 4302 h 10000"/>
              <a:gd name="connsiteX20" fmla="*/ 3238 w 10000"/>
              <a:gd name="connsiteY20" fmla="*/ 3867 h 10000"/>
              <a:gd name="connsiteX21" fmla="*/ 6539 w 10000"/>
              <a:gd name="connsiteY21" fmla="*/ 3867 h 10000"/>
              <a:gd name="connsiteX22" fmla="*/ 6873 w 10000"/>
              <a:gd name="connsiteY22" fmla="*/ 4302 h 10000"/>
              <a:gd name="connsiteX23" fmla="*/ 6539 w 10000"/>
              <a:gd name="connsiteY23" fmla="*/ 4783 h 10000"/>
              <a:gd name="connsiteX24" fmla="*/ 3238 w 10000"/>
              <a:gd name="connsiteY24" fmla="*/ 4783 h 10000"/>
              <a:gd name="connsiteX25" fmla="*/ 2921 w 10000"/>
              <a:gd name="connsiteY25" fmla="*/ 4302 h 10000"/>
              <a:gd name="connsiteX26" fmla="*/ 9635 w 10000"/>
              <a:gd name="connsiteY26" fmla="*/ 5652 h 10000"/>
              <a:gd name="connsiteX27" fmla="*/ 9635 w 10000"/>
              <a:gd name="connsiteY27" fmla="*/ 5652 h 10000"/>
              <a:gd name="connsiteX28" fmla="*/ 366 w 10000"/>
              <a:gd name="connsiteY28" fmla="*/ 5652 h 10000"/>
              <a:gd name="connsiteX29" fmla="*/ 0 w 10000"/>
              <a:gd name="connsiteY29" fmla="*/ 6224 h 10000"/>
              <a:gd name="connsiteX30" fmla="*/ 0 w 10000"/>
              <a:gd name="connsiteY30" fmla="*/ 9451 h 10000"/>
              <a:gd name="connsiteX31" fmla="*/ 366 w 10000"/>
              <a:gd name="connsiteY31" fmla="*/ 10000 h 10000"/>
              <a:gd name="connsiteX32" fmla="*/ 9635 w 10000"/>
              <a:gd name="connsiteY32" fmla="*/ 10000 h 10000"/>
              <a:gd name="connsiteX33" fmla="*/ 10000 w 10000"/>
              <a:gd name="connsiteY33" fmla="*/ 9451 h 10000"/>
              <a:gd name="connsiteX34" fmla="*/ 10000 w 10000"/>
              <a:gd name="connsiteY34" fmla="*/ 6224 h 10000"/>
              <a:gd name="connsiteX35" fmla="*/ 9635 w 10000"/>
              <a:gd name="connsiteY35" fmla="*/ 5652 h 10000"/>
              <a:gd name="connsiteX36" fmla="*/ 2905 w 10000"/>
              <a:gd name="connsiteY36" fmla="*/ 6842 h 10000"/>
              <a:gd name="connsiteX37" fmla="*/ 2905 w 10000"/>
              <a:gd name="connsiteY37" fmla="*/ 6842 h 10000"/>
              <a:gd name="connsiteX38" fmla="*/ 2191 w 10000"/>
              <a:gd name="connsiteY38" fmla="*/ 9108 h 10000"/>
              <a:gd name="connsiteX39" fmla="*/ 2063 w 10000"/>
              <a:gd name="connsiteY39" fmla="*/ 9245 h 10000"/>
              <a:gd name="connsiteX40" fmla="*/ 2000 w 10000"/>
              <a:gd name="connsiteY40" fmla="*/ 9245 h 10000"/>
              <a:gd name="connsiteX41" fmla="*/ 1841 w 10000"/>
              <a:gd name="connsiteY41" fmla="*/ 9108 h 10000"/>
              <a:gd name="connsiteX42" fmla="*/ 1159 w 10000"/>
              <a:gd name="connsiteY42" fmla="*/ 6842 h 10000"/>
              <a:gd name="connsiteX43" fmla="*/ 1175 w 10000"/>
              <a:gd name="connsiteY43" fmla="*/ 6659 h 10000"/>
              <a:gd name="connsiteX44" fmla="*/ 1302 w 10000"/>
              <a:gd name="connsiteY44" fmla="*/ 6522 h 10000"/>
              <a:gd name="connsiteX45" fmla="*/ 1381 w 10000"/>
              <a:gd name="connsiteY45" fmla="*/ 6522 h 10000"/>
              <a:gd name="connsiteX46" fmla="*/ 1523 w 10000"/>
              <a:gd name="connsiteY46" fmla="*/ 6682 h 10000"/>
              <a:gd name="connsiteX47" fmla="*/ 2016 w 10000"/>
              <a:gd name="connsiteY47" fmla="*/ 8284 h 10000"/>
              <a:gd name="connsiteX48" fmla="*/ 2524 w 10000"/>
              <a:gd name="connsiteY48" fmla="*/ 6682 h 10000"/>
              <a:gd name="connsiteX49" fmla="*/ 2666 w 10000"/>
              <a:gd name="connsiteY49" fmla="*/ 6522 h 10000"/>
              <a:gd name="connsiteX50" fmla="*/ 2746 w 10000"/>
              <a:gd name="connsiteY50" fmla="*/ 6522 h 10000"/>
              <a:gd name="connsiteX51" fmla="*/ 2873 w 10000"/>
              <a:gd name="connsiteY51" fmla="*/ 6659 h 10000"/>
              <a:gd name="connsiteX52" fmla="*/ 2905 w 10000"/>
              <a:gd name="connsiteY52" fmla="*/ 6842 h 10000"/>
              <a:gd name="connsiteX53" fmla="*/ 6444 w 10000"/>
              <a:gd name="connsiteY53" fmla="*/ 7528 h 10000"/>
              <a:gd name="connsiteX54" fmla="*/ 6444 w 10000"/>
              <a:gd name="connsiteY54" fmla="*/ 7528 h 10000"/>
              <a:gd name="connsiteX55" fmla="*/ 5793 w 10000"/>
              <a:gd name="connsiteY55" fmla="*/ 7528 h 10000"/>
              <a:gd name="connsiteX56" fmla="*/ 5793 w 10000"/>
              <a:gd name="connsiteY56" fmla="*/ 6568 h 10000"/>
              <a:gd name="connsiteX57" fmla="*/ 6444 w 10000"/>
              <a:gd name="connsiteY57" fmla="*/ 6568 h 10000"/>
              <a:gd name="connsiteX58" fmla="*/ 6444 w 10000"/>
              <a:gd name="connsiteY58" fmla="*/ 7528 h 10000"/>
              <a:gd name="connsiteX59" fmla="*/ 7571 w 10000"/>
              <a:gd name="connsiteY59" fmla="*/ 8878 h 10000"/>
              <a:gd name="connsiteX60" fmla="*/ 7571 w 10000"/>
              <a:gd name="connsiteY60" fmla="*/ 8878 h 10000"/>
              <a:gd name="connsiteX61" fmla="*/ 6921 w 10000"/>
              <a:gd name="connsiteY61" fmla="*/ 8878 h 10000"/>
              <a:gd name="connsiteX62" fmla="*/ 6921 w 10000"/>
              <a:gd name="connsiteY62" fmla="*/ 7940 h 10000"/>
              <a:gd name="connsiteX63" fmla="*/ 7571 w 10000"/>
              <a:gd name="connsiteY63" fmla="*/ 7940 h 10000"/>
              <a:gd name="connsiteX64" fmla="*/ 7571 w 10000"/>
              <a:gd name="connsiteY64" fmla="*/ 8878 h 10000"/>
              <a:gd name="connsiteX65" fmla="*/ 7571 w 10000"/>
              <a:gd name="connsiteY65" fmla="*/ 7528 h 10000"/>
              <a:gd name="connsiteX66" fmla="*/ 7571 w 10000"/>
              <a:gd name="connsiteY66" fmla="*/ 7528 h 10000"/>
              <a:gd name="connsiteX67" fmla="*/ 6952 w 10000"/>
              <a:gd name="connsiteY67" fmla="*/ 7528 h 10000"/>
              <a:gd name="connsiteX68" fmla="*/ 6952 w 10000"/>
              <a:gd name="connsiteY68" fmla="*/ 6568 h 10000"/>
              <a:gd name="connsiteX69" fmla="*/ 7571 w 10000"/>
              <a:gd name="connsiteY69" fmla="*/ 6568 h 10000"/>
              <a:gd name="connsiteX70" fmla="*/ 7571 w 10000"/>
              <a:gd name="connsiteY70" fmla="*/ 7528 h 10000"/>
              <a:gd name="connsiteX71" fmla="*/ 8714 w 10000"/>
              <a:gd name="connsiteY71" fmla="*/ 8878 h 10000"/>
              <a:gd name="connsiteX72" fmla="*/ 8714 w 10000"/>
              <a:gd name="connsiteY72" fmla="*/ 8878 h 10000"/>
              <a:gd name="connsiteX73" fmla="*/ 8064 w 10000"/>
              <a:gd name="connsiteY73" fmla="*/ 8878 h 10000"/>
              <a:gd name="connsiteX74" fmla="*/ 8064 w 10000"/>
              <a:gd name="connsiteY74" fmla="*/ 7940 h 10000"/>
              <a:gd name="connsiteX75" fmla="*/ 8714 w 10000"/>
              <a:gd name="connsiteY75" fmla="*/ 7940 h 10000"/>
              <a:gd name="connsiteX76" fmla="*/ 8714 w 10000"/>
              <a:gd name="connsiteY76" fmla="*/ 8878 h 10000"/>
              <a:gd name="connsiteX0" fmla="*/ 6333 w 10000"/>
              <a:gd name="connsiteY0" fmla="*/ 0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6333 w 10000"/>
              <a:gd name="connsiteY5" fmla="*/ 892 h 10000"/>
              <a:gd name="connsiteX6" fmla="*/ 6333 w 10000"/>
              <a:gd name="connsiteY6" fmla="*/ 458 h 10000"/>
              <a:gd name="connsiteX7" fmla="*/ 6492 w 10000"/>
              <a:gd name="connsiteY7" fmla="*/ 687 h 10000"/>
              <a:gd name="connsiteX8" fmla="*/ 6333 w 10000"/>
              <a:gd name="connsiteY8" fmla="*/ 892 h 10000"/>
              <a:gd name="connsiteX9" fmla="*/ 2921 w 10000"/>
              <a:gd name="connsiteY9" fmla="*/ 2495 h 10000"/>
              <a:gd name="connsiteX10" fmla="*/ 2921 w 10000"/>
              <a:gd name="connsiteY10" fmla="*/ 2495 h 10000"/>
              <a:gd name="connsiteX11" fmla="*/ 3238 w 10000"/>
              <a:gd name="connsiteY11" fmla="*/ 2037 h 10000"/>
              <a:gd name="connsiteX12" fmla="*/ 6539 w 10000"/>
              <a:gd name="connsiteY12" fmla="*/ 2037 h 10000"/>
              <a:gd name="connsiteX13" fmla="*/ 6873 w 10000"/>
              <a:gd name="connsiteY13" fmla="*/ 2495 h 10000"/>
              <a:gd name="connsiteX14" fmla="*/ 6539 w 10000"/>
              <a:gd name="connsiteY14" fmla="*/ 2929 h 10000"/>
              <a:gd name="connsiteX15" fmla="*/ 3238 w 10000"/>
              <a:gd name="connsiteY15" fmla="*/ 2929 h 10000"/>
              <a:gd name="connsiteX16" fmla="*/ 2921 w 10000"/>
              <a:gd name="connsiteY16" fmla="*/ 2495 h 10000"/>
              <a:gd name="connsiteX17" fmla="*/ 2921 w 10000"/>
              <a:gd name="connsiteY17" fmla="*/ 4302 h 10000"/>
              <a:gd name="connsiteX18" fmla="*/ 2921 w 10000"/>
              <a:gd name="connsiteY18" fmla="*/ 4302 h 10000"/>
              <a:gd name="connsiteX19" fmla="*/ 3238 w 10000"/>
              <a:gd name="connsiteY19" fmla="*/ 3867 h 10000"/>
              <a:gd name="connsiteX20" fmla="*/ 6539 w 10000"/>
              <a:gd name="connsiteY20" fmla="*/ 3867 h 10000"/>
              <a:gd name="connsiteX21" fmla="*/ 6873 w 10000"/>
              <a:gd name="connsiteY21" fmla="*/ 4302 h 10000"/>
              <a:gd name="connsiteX22" fmla="*/ 6539 w 10000"/>
              <a:gd name="connsiteY22" fmla="*/ 4783 h 10000"/>
              <a:gd name="connsiteX23" fmla="*/ 3238 w 10000"/>
              <a:gd name="connsiteY23" fmla="*/ 4783 h 10000"/>
              <a:gd name="connsiteX24" fmla="*/ 2921 w 10000"/>
              <a:gd name="connsiteY24" fmla="*/ 4302 h 10000"/>
              <a:gd name="connsiteX25" fmla="*/ 9635 w 10000"/>
              <a:gd name="connsiteY25" fmla="*/ 5652 h 10000"/>
              <a:gd name="connsiteX26" fmla="*/ 9635 w 10000"/>
              <a:gd name="connsiteY26" fmla="*/ 5652 h 10000"/>
              <a:gd name="connsiteX27" fmla="*/ 366 w 10000"/>
              <a:gd name="connsiteY27" fmla="*/ 5652 h 10000"/>
              <a:gd name="connsiteX28" fmla="*/ 0 w 10000"/>
              <a:gd name="connsiteY28" fmla="*/ 6224 h 10000"/>
              <a:gd name="connsiteX29" fmla="*/ 0 w 10000"/>
              <a:gd name="connsiteY29" fmla="*/ 9451 h 10000"/>
              <a:gd name="connsiteX30" fmla="*/ 366 w 10000"/>
              <a:gd name="connsiteY30" fmla="*/ 10000 h 10000"/>
              <a:gd name="connsiteX31" fmla="*/ 9635 w 10000"/>
              <a:gd name="connsiteY31" fmla="*/ 10000 h 10000"/>
              <a:gd name="connsiteX32" fmla="*/ 10000 w 10000"/>
              <a:gd name="connsiteY32" fmla="*/ 9451 h 10000"/>
              <a:gd name="connsiteX33" fmla="*/ 10000 w 10000"/>
              <a:gd name="connsiteY33" fmla="*/ 6224 h 10000"/>
              <a:gd name="connsiteX34" fmla="*/ 9635 w 10000"/>
              <a:gd name="connsiteY34" fmla="*/ 5652 h 10000"/>
              <a:gd name="connsiteX35" fmla="*/ 2905 w 10000"/>
              <a:gd name="connsiteY35" fmla="*/ 6842 h 10000"/>
              <a:gd name="connsiteX36" fmla="*/ 2905 w 10000"/>
              <a:gd name="connsiteY36" fmla="*/ 6842 h 10000"/>
              <a:gd name="connsiteX37" fmla="*/ 2191 w 10000"/>
              <a:gd name="connsiteY37" fmla="*/ 9108 h 10000"/>
              <a:gd name="connsiteX38" fmla="*/ 2063 w 10000"/>
              <a:gd name="connsiteY38" fmla="*/ 9245 h 10000"/>
              <a:gd name="connsiteX39" fmla="*/ 2000 w 10000"/>
              <a:gd name="connsiteY39" fmla="*/ 9245 h 10000"/>
              <a:gd name="connsiteX40" fmla="*/ 1841 w 10000"/>
              <a:gd name="connsiteY40" fmla="*/ 9108 h 10000"/>
              <a:gd name="connsiteX41" fmla="*/ 1159 w 10000"/>
              <a:gd name="connsiteY41" fmla="*/ 6842 h 10000"/>
              <a:gd name="connsiteX42" fmla="*/ 1175 w 10000"/>
              <a:gd name="connsiteY42" fmla="*/ 6659 h 10000"/>
              <a:gd name="connsiteX43" fmla="*/ 1302 w 10000"/>
              <a:gd name="connsiteY43" fmla="*/ 6522 h 10000"/>
              <a:gd name="connsiteX44" fmla="*/ 1381 w 10000"/>
              <a:gd name="connsiteY44" fmla="*/ 6522 h 10000"/>
              <a:gd name="connsiteX45" fmla="*/ 1523 w 10000"/>
              <a:gd name="connsiteY45" fmla="*/ 6682 h 10000"/>
              <a:gd name="connsiteX46" fmla="*/ 2016 w 10000"/>
              <a:gd name="connsiteY46" fmla="*/ 8284 h 10000"/>
              <a:gd name="connsiteX47" fmla="*/ 2524 w 10000"/>
              <a:gd name="connsiteY47" fmla="*/ 6682 h 10000"/>
              <a:gd name="connsiteX48" fmla="*/ 2666 w 10000"/>
              <a:gd name="connsiteY48" fmla="*/ 6522 h 10000"/>
              <a:gd name="connsiteX49" fmla="*/ 2746 w 10000"/>
              <a:gd name="connsiteY49" fmla="*/ 6522 h 10000"/>
              <a:gd name="connsiteX50" fmla="*/ 2873 w 10000"/>
              <a:gd name="connsiteY50" fmla="*/ 6659 h 10000"/>
              <a:gd name="connsiteX51" fmla="*/ 2905 w 10000"/>
              <a:gd name="connsiteY51" fmla="*/ 6842 h 10000"/>
              <a:gd name="connsiteX52" fmla="*/ 6444 w 10000"/>
              <a:gd name="connsiteY52" fmla="*/ 7528 h 10000"/>
              <a:gd name="connsiteX53" fmla="*/ 6444 w 10000"/>
              <a:gd name="connsiteY53" fmla="*/ 7528 h 10000"/>
              <a:gd name="connsiteX54" fmla="*/ 5793 w 10000"/>
              <a:gd name="connsiteY54" fmla="*/ 7528 h 10000"/>
              <a:gd name="connsiteX55" fmla="*/ 5793 w 10000"/>
              <a:gd name="connsiteY55" fmla="*/ 6568 h 10000"/>
              <a:gd name="connsiteX56" fmla="*/ 6444 w 10000"/>
              <a:gd name="connsiteY56" fmla="*/ 6568 h 10000"/>
              <a:gd name="connsiteX57" fmla="*/ 6444 w 10000"/>
              <a:gd name="connsiteY57" fmla="*/ 7528 h 10000"/>
              <a:gd name="connsiteX58" fmla="*/ 7571 w 10000"/>
              <a:gd name="connsiteY58" fmla="*/ 8878 h 10000"/>
              <a:gd name="connsiteX59" fmla="*/ 7571 w 10000"/>
              <a:gd name="connsiteY59" fmla="*/ 8878 h 10000"/>
              <a:gd name="connsiteX60" fmla="*/ 6921 w 10000"/>
              <a:gd name="connsiteY60" fmla="*/ 8878 h 10000"/>
              <a:gd name="connsiteX61" fmla="*/ 6921 w 10000"/>
              <a:gd name="connsiteY61" fmla="*/ 7940 h 10000"/>
              <a:gd name="connsiteX62" fmla="*/ 7571 w 10000"/>
              <a:gd name="connsiteY62" fmla="*/ 7940 h 10000"/>
              <a:gd name="connsiteX63" fmla="*/ 7571 w 10000"/>
              <a:gd name="connsiteY63" fmla="*/ 8878 h 10000"/>
              <a:gd name="connsiteX64" fmla="*/ 7571 w 10000"/>
              <a:gd name="connsiteY64" fmla="*/ 7528 h 10000"/>
              <a:gd name="connsiteX65" fmla="*/ 7571 w 10000"/>
              <a:gd name="connsiteY65" fmla="*/ 7528 h 10000"/>
              <a:gd name="connsiteX66" fmla="*/ 6952 w 10000"/>
              <a:gd name="connsiteY66" fmla="*/ 7528 h 10000"/>
              <a:gd name="connsiteX67" fmla="*/ 6952 w 10000"/>
              <a:gd name="connsiteY67" fmla="*/ 6568 h 10000"/>
              <a:gd name="connsiteX68" fmla="*/ 7571 w 10000"/>
              <a:gd name="connsiteY68" fmla="*/ 6568 h 10000"/>
              <a:gd name="connsiteX69" fmla="*/ 7571 w 10000"/>
              <a:gd name="connsiteY69" fmla="*/ 7528 h 10000"/>
              <a:gd name="connsiteX70" fmla="*/ 8714 w 10000"/>
              <a:gd name="connsiteY70" fmla="*/ 8878 h 10000"/>
              <a:gd name="connsiteX71" fmla="*/ 8714 w 10000"/>
              <a:gd name="connsiteY71" fmla="*/ 8878 h 10000"/>
              <a:gd name="connsiteX72" fmla="*/ 8064 w 10000"/>
              <a:gd name="connsiteY72" fmla="*/ 8878 h 10000"/>
              <a:gd name="connsiteX73" fmla="*/ 8064 w 10000"/>
              <a:gd name="connsiteY73" fmla="*/ 7940 h 10000"/>
              <a:gd name="connsiteX74" fmla="*/ 8714 w 10000"/>
              <a:gd name="connsiteY74" fmla="*/ 7940 h 10000"/>
              <a:gd name="connsiteX75" fmla="*/ 8714 w 10000"/>
              <a:gd name="connsiteY75" fmla="*/ 8878 h 10000"/>
              <a:gd name="connsiteX0" fmla="*/ 6794 w 10000"/>
              <a:gd name="connsiteY0" fmla="*/ 235 h 9548"/>
              <a:gd name="connsiteX1" fmla="*/ 3445 w 10000"/>
              <a:gd name="connsiteY1" fmla="*/ 921 h 9548"/>
              <a:gd name="connsiteX2" fmla="*/ 6333 w 10000"/>
              <a:gd name="connsiteY2" fmla="*/ 921 h 9548"/>
              <a:gd name="connsiteX3" fmla="*/ 6794 w 10000"/>
              <a:gd name="connsiteY3" fmla="*/ 235 h 9548"/>
              <a:gd name="connsiteX4" fmla="*/ 6333 w 10000"/>
              <a:gd name="connsiteY4" fmla="*/ 440 h 9548"/>
              <a:gd name="connsiteX5" fmla="*/ 6333 w 10000"/>
              <a:gd name="connsiteY5" fmla="*/ 6 h 9548"/>
              <a:gd name="connsiteX6" fmla="*/ 6492 w 10000"/>
              <a:gd name="connsiteY6" fmla="*/ 235 h 9548"/>
              <a:gd name="connsiteX7" fmla="*/ 6333 w 10000"/>
              <a:gd name="connsiteY7" fmla="*/ 440 h 9548"/>
              <a:gd name="connsiteX8" fmla="*/ 2921 w 10000"/>
              <a:gd name="connsiteY8" fmla="*/ 2043 h 9548"/>
              <a:gd name="connsiteX9" fmla="*/ 2921 w 10000"/>
              <a:gd name="connsiteY9" fmla="*/ 2043 h 9548"/>
              <a:gd name="connsiteX10" fmla="*/ 3238 w 10000"/>
              <a:gd name="connsiteY10" fmla="*/ 1585 h 9548"/>
              <a:gd name="connsiteX11" fmla="*/ 6539 w 10000"/>
              <a:gd name="connsiteY11" fmla="*/ 1585 h 9548"/>
              <a:gd name="connsiteX12" fmla="*/ 6873 w 10000"/>
              <a:gd name="connsiteY12" fmla="*/ 2043 h 9548"/>
              <a:gd name="connsiteX13" fmla="*/ 6539 w 10000"/>
              <a:gd name="connsiteY13" fmla="*/ 2477 h 9548"/>
              <a:gd name="connsiteX14" fmla="*/ 3238 w 10000"/>
              <a:gd name="connsiteY14" fmla="*/ 2477 h 9548"/>
              <a:gd name="connsiteX15" fmla="*/ 2921 w 10000"/>
              <a:gd name="connsiteY15" fmla="*/ 2043 h 9548"/>
              <a:gd name="connsiteX16" fmla="*/ 2921 w 10000"/>
              <a:gd name="connsiteY16" fmla="*/ 3850 h 9548"/>
              <a:gd name="connsiteX17" fmla="*/ 2921 w 10000"/>
              <a:gd name="connsiteY17" fmla="*/ 3850 h 9548"/>
              <a:gd name="connsiteX18" fmla="*/ 3238 w 10000"/>
              <a:gd name="connsiteY18" fmla="*/ 3415 h 9548"/>
              <a:gd name="connsiteX19" fmla="*/ 6539 w 10000"/>
              <a:gd name="connsiteY19" fmla="*/ 3415 h 9548"/>
              <a:gd name="connsiteX20" fmla="*/ 6873 w 10000"/>
              <a:gd name="connsiteY20" fmla="*/ 3850 h 9548"/>
              <a:gd name="connsiteX21" fmla="*/ 6539 w 10000"/>
              <a:gd name="connsiteY21" fmla="*/ 4331 h 9548"/>
              <a:gd name="connsiteX22" fmla="*/ 3238 w 10000"/>
              <a:gd name="connsiteY22" fmla="*/ 4331 h 9548"/>
              <a:gd name="connsiteX23" fmla="*/ 2921 w 10000"/>
              <a:gd name="connsiteY23" fmla="*/ 3850 h 9548"/>
              <a:gd name="connsiteX24" fmla="*/ 9635 w 10000"/>
              <a:gd name="connsiteY24" fmla="*/ 5200 h 9548"/>
              <a:gd name="connsiteX25" fmla="*/ 9635 w 10000"/>
              <a:gd name="connsiteY25" fmla="*/ 5200 h 9548"/>
              <a:gd name="connsiteX26" fmla="*/ 366 w 10000"/>
              <a:gd name="connsiteY26" fmla="*/ 5200 h 9548"/>
              <a:gd name="connsiteX27" fmla="*/ 0 w 10000"/>
              <a:gd name="connsiteY27" fmla="*/ 5772 h 9548"/>
              <a:gd name="connsiteX28" fmla="*/ 0 w 10000"/>
              <a:gd name="connsiteY28" fmla="*/ 8999 h 9548"/>
              <a:gd name="connsiteX29" fmla="*/ 366 w 10000"/>
              <a:gd name="connsiteY29" fmla="*/ 9548 h 9548"/>
              <a:gd name="connsiteX30" fmla="*/ 9635 w 10000"/>
              <a:gd name="connsiteY30" fmla="*/ 9548 h 9548"/>
              <a:gd name="connsiteX31" fmla="*/ 10000 w 10000"/>
              <a:gd name="connsiteY31" fmla="*/ 8999 h 9548"/>
              <a:gd name="connsiteX32" fmla="*/ 10000 w 10000"/>
              <a:gd name="connsiteY32" fmla="*/ 5772 h 9548"/>
              <a:gd name="connsiteX33" fmla="*/ 9635 w 10000"/>
              <a:gd name="connsiteY33" fmla="*/ 5200 h 9548"/>
              <a:gd name="connsiteX34" fmla="*/ 2905 w 10000"/>
              <a:gd name="connsiteY34" fmla="*/ 6390 h 9548"/>
              <a:gd name="connsiteX35" fmla="*/ 2905 w 10000"/>
              <a:gd name="connsiteY35" fmla="*/ 6390 h 9548"/>
              <a:gd name="connsiteX36" fmla="*/ 2191 w 10000"/>
              <a:gd name="connsiteY36" fmla="*/ 8656 h 9548"/>
              <a:gd name="connsiteX37" fmla="*/ 2063 w 10000"/>
              <a:gd name="connsiteY37" fmla="*/ 8793 h 9548"/>
              <a:gd name="connsiteX38" fmla="*/ 2000 w 10000"/>
              <a:gd name="connsiteY38" fmla="*/ 8793 h 9548"/>
              <a:gd name="connsiteX39" fmla="*/ 1841 w 10000"/>
              <a:gd name="connsiteY39" fmla="*/ 8656 h 9548"/>
              <a:gd name="connsiteX40" fmla="*/ 1159 w 10000"/>
              <a:gd name="connsiteY40" fmla="*/ 6390 h 9548"/>
              <a:gd name="connsiteX41" fmla="*/ 1175 w 10000"/>
              <a:gd name="connsiteY41" fmla="*/ 6207 h 9548"/>
              <a:gd name="connsiteX42" fmla="*/ 1302 w 10000"/>
              <a:gd name="connsiteY42" fmla="*/ 6070 h 9548"/>
              <a:gd name="connsiteX43" fmla="*/ 1381 w 10000"/>
              <a:gd name="connsiteY43" fmla="*/ 6070 h 9548"/>
              <a:gd name="connsiteX44" fmla="*/ 1523 w 10000"/>
              <a:gd name="connsiteY44" fmla="*/ 6230 h 9548"/>
              <a:gd name="connsiteX45" fmla="*/ 2016 w 10000"/>
              <a:gd name="connsiteY45" fmla="*/ 7832 h 9548"/>
              <a:gd name="connsiteX46" fmla="*/ 2524 w 10000"/>
              <a:gd name="connsiteY46" fmla="*/ 6230 h 9548"/>
              <a:gd name="connsiteX47" fmla="*/ 2666 w 10000"/>
              <a:gd name="connsiteY47" fmla="*/ 6070 h 9548"/>
              <a:gd name="connsiteX48" fmla="*/ 2746 w 10000"/>
              <a:gd name="connsiteY48" fmla="*/ 6070 h 9548"/>
              <a:gd name="connsiteX49" fmla="*/ 2873 w 10000"/>
              <a:gd name="connsiteY49" fmla="*/ 6207 h 9548"/>
              <a:gd name="connsiteX50" fmla="*/ 2905 w 10000"/>
              <a:gd name="connsiteY50" fmla="*/ 6390 h 9548"/>
              <a:gd name="connsiteX51" fmla="*/ 6444 w 10000"/>
              <a:gd name="connsiteY51" fmla="*/ 7076 h 9548"/>
              <a:gd name="connsiteX52" fmla="*/ 6444 w 10000"/>
              <a:gd name="connsiteY52" fmla="*/ 7076 h 9548"/>
              <a:gd name="connsiteX53" fmla="*/ 5793 w 10000"/>
              <a:gd name="connsiteY53" fmla="*/ 7076 h 9548"/>
              <a:gd name="connsiteX54" fmla="*/ 5793 w 10000"/>
              <a:gd name="connsiteY54" fmla="*/ 6116 h 9548"/>
              <a:gd name="connsiteX55" fmla="*/ 6444 w 10000"/>
              <a:gd name="connsiteY55" fmla="*/ 6116 h 9548"/>
              <a:gd name="connsiteX56" fmla="*/ 6444 w 10000"/>
              <a:gd name="connsiteY56" fmla="*/ 7076 h 9548"/>
              <a:gd name="connsiteX57" fmla="*/ 7571 w 10000"/>
              <a:gd name="connsiteY57" fmla="*/ 8426 h 9548"/>
              <a:gd name="connsiteX58" fmla="*/ 7571 w 10000"/>
              <a:gd name="connsiteY58" fmla="*/ 8426 h 9548"/>
              <a:gd name="connsiteX59" fmla="*/ 6921 w 10000"/>
              <a:gd name="connsiteY59" fmla="*/ 8426 h 9548"/>
              <a:gd name="connsiteX60" fmla="*/ 6921 w 10000"/>
              <a:gd name="connsiteY60" fmla="*/ 7488 h 9548"/>
              <a:gd name="connsiteX61" fmla="*/ 7571 w 10000"/>
              <a:gd name="connsiteY61" fmla="*/ 7488 h 9548"/>
              <a:gd name="connsiteX62" fmla="*/ 7571 w 10000"/>
              <a:gd name="connsiteY62" fmla="*/ 8426 h 9548"/>
              <a:gd name="connsiteX63" fmla="*/ 7571 w 10000"/>
              <a:gd name="connsiteY63" fmla="*/ 7076 h 9548"/>
              <a:gd name="connsiteX64" fmla="*/ 7571 w 10000"/>
              <a:gd name="connsiteY64" fmla="*/ 7076 h 9548"/>
              <a:gd name="connsiteX65" fmla="*/ 6952 w 10000"/>
              <a:gd name="connsiteY65" fmla="*/ 7076 h 9548"/>
              <a:gd name="connsiteX66" fmla="*/ 6952 w 10000"/>
              <a:gd name="connsiteY66" fmla="*/ 6116 h 9548"/>
              <a:gd name="connsiteX67" fmla="*/ 7571 w 10000"/>
              <a:gd name="connsiteY67" fmla="*/ 6116 h 9548"/>
              <a:gd name="connsiteX68" fmla="*/ 7571 w 10000"/>
              <a:gd name="connsiteY68" fmla="*/ 7076 h 9548"/>
              <a:gd name="connsiteX69" fmla="*/ 8714 w 10000"/>
              <a:gd name="connsiteY69" fmla="*/ 8426 h 9548"/>
              <a:gd name="connsiteX70" fmla="*/ 8714 w 10000"/>
              <a:gd name="connsiteY70" fmla="*/ 8426 h 9548"/>
              <a:gd name="connsiteX71" fmla="*/ 8064 w 10000"/>
              <a:gd name="connsiteY71" fmla="*/ 8426 h 9548"/>
              <a:gd name="connsiteX72" fmla="*/ 8064 w 10000"/>
              <a:gd name="connsiteY72" fmla="*/ 7488 h 9548"/>
              <a:gd name="connsiteX73" fmla="*/ 8714 w 10000"/>
              <a:gd name="connsiteY73" fmla="*/ 7488 h 9548"/>
              <a:gd name="connsiteX74" fmla="*/ 8714 w 10000"/>
              <a:gd name="connsiteY74" fmla="*/ 8426 h 9548"/>
              <a:gd name="connsiteX0" fmla="*/ 6794 w 10000"/>
              <a:gd name="connsiteY0" fmla="*/ 240 h 9994"/>
              <a:gd name="connsiteX1" fmla="*/ 3445 w 10000"/>
              <a:gd name="connsiteY1" fmla="*/ 959 h 9994"/>
              <a:gd name="connsiteX2" fmla="*/ 6333 w 10000"/>
              <a:gd name="connsiteY2" fmla="*/ 959 h 9994"/>
              <a:gd name="connsiteX3" fmla="*/ 6794 w 10000"/>
              <a:gd name="connsiteY3" fmla="*/ 240 h 9994"/>
              <a:gd name="connsiteX4" fmla="*/ 6333 w 10000"/>
              <a:gd name="connsiteY4" fmla="*/ 455 h 9994"/>
              <a:gd name="connsiteX5" fmla="*/ 6333 w 10000"/>
              <a:gd name="connsiteY5" fmla="*/ 0 h 9994"/>
              <a:gd name="connsiteX6" fmla="*/ 6333 w 10000"/>
              <a:gd name="connsiteY6" fmla="*/ 455 h 9994"/>
              <a:gd name="connsiteX7" fmla="*/ 2921 w 10000"/>
              <a:gd name="connsiteY7" fmla="*/ 2134 h 9994"/>
              <a:gd name="connsiteX8" fmla="*/ 2921 w 10000"/>
              <a:gd name="connsiteY8" fmla="*/ 2134 h 9994"/>
              <a:gd name="connsiteX9" fmla="*/ 3238 w 10000"/>
              <a:gd name="connsiteY9" fmla="*/ 1654 h 9994"/>
              <a:gd name="connsiteX10" fmla="*/ 6539 w 10000"/>
              <a:gd name="connsiteY10" fmla="*/ 1654 h 9994"/>
              <a:gd name="connsiteX11" fmla="*/ 6873 w 10000"/>
              <a:gd name="connsiteY11" fmla="*/ 2134 h 9994"/>
              <a:gd name="connsiteX12" fmla="*/ 6539 w 10000"/>
              <a:gd name="connsiteY12" fmla="*/ 2588 h 9994"/>
              <a:gd name="connsiteX13" fmla="*/ 3238 w 10000"/>
              <a:gd name="connsiteY13" fmla="*/ 2588 h 9994"/>
              <a:gd name="connsiteX14" fmla="*/ 2921 w 10000"/>
              <a:gd name="connsiteY14" fmla="*/ 2134 h 9994"/>
              <a:gd name="connsiteX15" fmla="*/ 2921 w 10000"/>
              <a:gd name="connsiteY15" fmla="*/ 4026 h 9994"/>
              <a:gd name="connsiteX16" fmla="*/ 2921 w 10000"/>
              <a:gd name="connsiteY16" fmla="*/ 4026 h 9994"/>
              <a:gd name="connsiteX17" fmla="*/ 3238 w 10000"/>
              <a:gd name="connsiteY17" fmla="*/ 3571 h 9994"/>
              <a:gd name="connsiteX18" fmla="*/ 6539 w 10000"/>
              <a:gd name="connsiteY18" fmla="*/ 3571 h 9994"/>
              <a:gd name="connsiteX19" fmla="*/ 6873 w 10000"/>
              <a:gd name="connsiteY19" fmla="*/ 4026 h 9994"/>
              <a:gd name="connsiteX20" fmla="*/ 6539 w 10000"/>
              <a:gd name="connsiteY20" fmla="*/ 4530 h 9994"/>
              <a:gd name="connsiteX21" fmla="*/ 3238 w 10000"/>
              <a:gd name="connsiteY21" fmla="*/ 4530 h 9994"/>
              <a:gd name="connsiteX22" fmla="*/ 2921 w 10000"/>
              <a:gd name="connsiteY22" fmla="*/ 4026 h 9994"/>
              <a:gd name="connsiteX23" fmla="*/ 9635 w 10000"/>
              <a:gd name="connsiteY23" fmla="*/ 5440 h 9994"/>
              <a:gd name="connsiteX24" fmla="*/ 9635 w 10000"/>
              <a:gd name="connsiteY24" fmla="*/ 5440 h 9994"/>
              <a:gd name="connsiteX25" fmla="*/ 366 w 10000"/>
              <a:gd name="connsiteY25" fmla="*/ 5440 h 9994"/>
              <a:gd name="connsiteX26" fmla="*/ 0 w 10000"/>
              <a:gd name="connsiteY26" fmla="*/ 6039 h 9994"/>
              <a:gd name="connsiteX27" fmla="*/ 0 w 10000"/>
              <a:gd name="connsiteY27" fmla="*/ 9419 h 9994"/>
              <a:gd name="connsiteX28" fmla="*/ 366 w 10000"/>
              <a:gd name="connsiteY28" fmla="*/ 9994 h 9994"/>
              <a:gd name="connsiteX29" fmla="*/ 9635 w 10000"/>
              <a:gd name="connsiteY29" fmla="*/ 9994 h 9994"/>
              <a:gd name="connsiteX30" fmla="*/ 10000 w 10000"/>
              <a:gd name="connsiteY30" fmla="*/ 9419 h 9994"/>
              <a:gd name="connsiteX31" fmla="*/ 10000 w 10000"/>
              <a:gd name="connsiteY31" fmla="*/ 6039 h 9994"/>
              <a:gd name="connsiteX32" fmla="*/ 9635 w 10000"/>
              <a:gd name="connsiteY32" fmla="*/ 5440 h 9994"/>
              <a:gd name="connsiteX33" fmla="*/ 2905 w 10000"/>
              <a:gd name="connsiteY33" fmla="*/ 6687 h 9994"/>
              <a:gd name="connsiteX34" fmla="*/ 2905 w 10000"/>
              <a:gd name="connsiteY34" fmla="*/ 6687 h 9994"/>
              <a:gd name="connsiteX35" fmla="*/ 2191 w 10000"/>
              <a:gd name="connsiteY35" fmla="*/ 9060 h 9994"/>
              <a:gd name="connsiteX36" fmla="*/ 2063 w 10000"/>
              <a:gd name="connsiteY36" fmla="*/ 9203 h 9994"/>
              <a:gd name="connsiteX37" fmla="*/ 2000 w 10000"/>
              <a:gd name="connsiteY37" fmla="*/ 9203 h 9994"/>
              <a:gd name="connsiteX38" fmla="*/ 1841 w 10000"/>
              <a:gd name="connsiteY38" fmla="*/ 9060 h 9994"/>
              <a:gd name="connsiteX39" fmla="*/ 1159 w 10000"/>
              <a:gd name="connsiteY39" fmla="*/ 6687 h 9994"/>
              <a:gd name="connsiteX40" fmla="*/ 1175 w 10000"/>
              <a:gd name="connsiteY40" fmla="*/ 6495 h 9994"/>
              <a:gd name="connsiteX41" fmla="*/ 1302 w 10000"/>
              <a:gd name="connsiteY41" fmla="*/ 6351 h 9994"/>
              <a:gd name="connsiteX42" fmla="*/ 1381 w 10000"/>
              <a:gd name="connsiteY42" fmla="*/ 6351 h 9994"/>
              <a:gd name="connsiteX43" fmla="*/ 1523 w 10000"/>
              <a:gd name="connsiteY43" fmla="*/ 6519 h 9994"/>
              <a:gd name="connsiteX44" fmla="*/ 2016 w 10000"/>
              <a:gd name="connsiteY44" fmla="*/ 8197 h 9994"/>
              <a:gd name="connsiteX45" fmla="*/ 2524 w 10000"/>
              <a:gd name="connsiteY45" fmla="*/ 6519 h 9994"/>
              <a:gd name="connsiteX46" fmla="*/ 2666 w 10000"/>
              <a:gd name="connsiteY46" fmla="*/ 6351 h 9994"/>
              <a:gd name="connsiteX47" fmla="*/ 2746 w 10000"/>
              <a:gd name="connsiteY47" fmla="*/ 6351 h 9994"/>
              <a:gd name="connsiteX48" fmla="*/ 2873 w 10000"/>
              <a:gd name="connsiteY48" fmla="*/ 6495 h 9994"/>
              <a:gd name="connsiteX49" fmla="*/ 2905 w 10000"/>
              <a:gd name="connsiteY49" fmla="*/ 6687 h 9994"/>
              <a:gd name="connsiteX50" fmla="*/ 6444 w 10000"/>
              <a:gd name="connsiteY50" fmla="*/ 7405 h 9994"/>
              <a:gd name="connsiteX51" fmla="*/ 6444 w 10000"/>
              <a:gd name="connsiteY51" fmla="*/ 7405 h 9994"/>
              <a:gd name="connsiteX52" fmla="*/ 5793 w 10000"/>
              <a:gd name="connsiteY52" fmla="*/ 7405 h 9994"/>
              <a:gd name="connsiteX53" fmla="*/ 5793 w 10000"/>
              <a:gd name="connsiteY53" fmla="*/ 6400 h 9994"/>
              <a:gd name="connsiteX54" fmla="*/ 6444 w 10000"/>
              <a:gd name="connsiteY54" fmla="*/ 6400 h 9994"/>
              <a:gd name="connsiteX55" fmla="*/ 6444 w 10000"/>
              <a:gd name="connsiteY55" fmla="*/ 7405 h 9994"/>
              <a:gd name="connsiteX56" fmla="*/ 7571 w 10000"/>
              <a:gd name="connsiteY56" fmla="*/ 8819 h 9994"/>
              <a:gd name="connsiteX57" fmla="*/ 7571 w 10000"/>
              <a:gd name="connsiteY57" fmla="*/ 8819 h 9994"/>
              <a:gd name="connsiteX58" fmla="*/ 6921 w 10000"/>
              <a:gd name="connsiteY58" fmla="*/ 8819 h 9994"/>
              <a:gd name="connsiteX59" fmla="*/ 6921 w 10000"/>
              <a:gd name="connsiteY59" fmla="*/ 7836 h 9994"/>
              <a:gd name="connsiteX60" fmla="*/ 7571 w 10000"/>
              <a:gd name="connsiteY60" fmla="*/ 7836 h 9994"/>
              <a:gd name="connsiteX61" fmla="*/ 7571 w 10000"/>
              <a:gd name="connsiteY61" fmla="*/ 8819 h 9994"/>
              <a:gd name="connsiteX62" fmla="*/ 7571 w 10000"/>
              <a:gd name="connsiteY62" fmla="*/ 7405 h 9994"/>
              <a:gd name="connsiteX63" fmla="*/ 7571 w 10000"/>
              <a:gd name="connsiteY63" fmla="*/ 7405 h 9994"/>
              <a:gd name="connsiteX64" fmla="*/ 6952 w 10000"/>
              <a:gd name="connsiteY64" fmla="*/ 7405 h 9994"/>
              <a:gd name="connsiteX65" fmla="*/ 6952 w 10000"/>
              <a:gd name="connsiteY65" fmla="*/ 6400 h 9994"/>
              <a:gd name="connsiteX66" fmla="*/ 7571 w 10000"/>
              <a:gd name="connsiteY66" fmla="*/ 6400 h 9994"/>
              <a:gd name="connsiteX67" fmla="*/ 7571 w 10000"/>
              <a:gd name="connsiteY67" fmla="*/ 7405 h 9994"/>
              <a:gd name="connsiteX68" fmla="*/ 8714 w 10000"/>
              <a:gd name="connsiteY68" fmla="*/ 8819 h 9994"/>
              <a:gd name="connsiteX69" fmla="*/ 8714 w 10000"/>
              <a:gd name="connsiteY69" fmla="*/ 8819 h 9994"/>
              <a:gd name="connsiteX70" fmla="*/ 8064 w 10000"/>
              <a:gd name="connsiteY70" fmla="*/ 8819 h 9994"/>
              <a:gd name="connsiteX71" fmla="*/ 8064 w 10000"/>
              <a:gd name="connsiteY71" fmla="*/ 7836 h 9994"/>
              <a:gd name="connsiteX72" fmla="*/ 8714 w 10000"/>
              <a:gd name="connsiteY72" fmla="*/ 7836 h 9994"/>
              <a:gd name="connsiteX73" fmla="*/ 8714 w 10000"/>
              <a:gd name="connsiteY73" fmla="*/ 8819 h 9994"/>
              <a:gd name="connsiteX0" fmla="*/ 6794 w 10000"/>
              <a:gd name="connsiteY0" fmla="*/ 0 h 9760"/>
              <a:gd name="connsiteX1" fmla="*/ 3445 w 10000"/>
              <a:gd name="connsiteY1" fmla="*/ 720 h 9760"/>
              <a:gd name="connsiteX2" fmla="*/ 6333 w 10000"/>
              <a:gd name="connsiteY2" fmla="*/ 720 h 9760"/>
              <a:gd name="connsiteX3" fmla="*/ 6794 w 10000"/>
              <a:gd name="connsiteY3" fmla="*/ 0 h 9760"/>
              <a:gd name="connsiteX4" fmla="*/ 2921 w 10000"/>
              <a:gd name="connsiteY4" fmla="*/ 1895 h 9760"/>
              <a:gd name="connsiteX5" fmla="*/ 2921 w 10000"/>
              <a:gd name="connsiteY5" fmla="*/ 1895 h 9760"/>
              <a:gd name="connsiteX6" fmla="*/ 3238 w 10000"/>
              <a:gd name="connsiteY6" fmla="*/ 1415 h 9760"/>
              <a:gd name="connsiteX7" fmla="*/ 6539 w 10000"/>
              <a:gd name="connsiteY7" fmla="*/ 1415 h 9760"/>
              <a:gd name="connsiteX8" fmla="*/ 6873 w 10000"/>
              <a:gd name="connsiteY8" fmla="*/ 1895 h 9760"/>
              <a:gd name="connsiteX9" fmla="*/ 6539 w 10000"/>
              <a:gd name="connsiteY9" fmla="*/ 2350 h 9760"/>
              <a:gd name="connsiteX10" fmla="*/ 3238 w 10000"/>
              <a:gd name="connsiteY10" fmla="*/ 2350 h 9760"/>
              <a:gd name="connsiteX11" fmla="*/ 2921 w 10000"/>
              <a:gd name="connsiteY11" fmla="*/ 1895 h 9760"/>
              <a:gd name="connsiteX12" fmla="*/ 2921 w 10000"/>
              <a:gd name="connsiteY12" fmla="*/ 3788 h 9760"/>
              <a:gd name="connsiteX13" fmla="*/ 2921 w 10000"/>
              <a:gd name="connsiteY13" fmla="*/ 3788 h 9760"/>
              <a:gd name="connsiteX14" fmla="*/ 3238 w 10000"/>
              <a:gd name="connsiteY14" fmla="*/ 3333 h 9760"/>
              <a:gd name="connsiteX15" fmla="*/ 6539 w 10000"/>
              <a:gd name="connsiteY15" fmla="*/ 3333 h 9760"/>
              <a:gd name="connsiteX16" fmla="*/ 6873 w 10000"/>
              <a:gd name="connsiteY16" fmla="*/ 3788 h 9760"/>
              <a:gd name="connsiteX17" fmla="*/ 6539 w 10000"/>
              <a:gd name="connsiteY17" fmla="*/ 4293 h 9760"/>
              <a:gd name="connsiteX18" fmla="*/ 3238 w 10000"/>
              <a:gd name="connsiteY18" fmla="*/ 4293 h 9760"/>
              <a:gd name="connsiteX19" fmla="*/ 2921 w 10000"/>
              <a:gd name="connsiteY19" fmla="*/ 3788 h 9760"/>
              <a:gd name="connsiteX20" fmla="*/ 9635 w 10000"/>
              <a:gd name="connsiteY20" fmla="*/ 5203 h 9760"/>
              <a:gd name="connsiteX21" fmla="*/ 9635 w 10000"/>
              <a:gd name="connsiteY21" fmla="*/ 5203 h 9760"/>
              <a:gd name="connsiteX22" fmla="*/ 366 w 10000"/>
              <a:gd name="connsiteY22" fmla="*/ 5203 h 9760"/>
              <a:gd name="connsiteX23" fmla="*/ 0 w 10000"/>
              <a:gd name="connsiteY23" fmla="*/ 5803 h 9760"/>
              <a:gd name="connsiteX24" fmla="*/ 0 w 10000"/>
              <a:gd name="connsiteY24" fmla="*/ 9185 h 9760"/>
              <a:gd name="connsiteX25" fmla="*/ 366 w 10000"/>
              <a:gd name="connsiteY25" fmla="*/ 9760 h 9760"/>
              <a:gd name="connsiteX26" fmla="*/ 9635 w 10000"/>
              <a:gd name="connsiteY26" fmla="*/ 9760 h 9760"/>
              <a:gd name="connsiteX27" fmla="*/ 10000 w 10000"/>
              <a:gd name="connsiteY27" fmla="*/ 9185 h 9760"/>
              <a:gd name="connsiteX28" fmla="*/ 10000 w 10000"/>
              <a:gd name="connsiteY28" fmla="*/ 5803 h 9760"/>
              <a:gd name="connsiteX29" fmla="*/ 9635 w 10000"/>
              <a:gd name="connsiteY29" fmla="*/ 5203 h 9760"/>
              <a:gd name="connsiteX30" fmla="*/ 2905 w 10000"/>
              <a:gd name="connsiteY30" fmla="*/ 6451 h 9760"/>
              <a:gd name="connsiteX31" fmla="*/ 2905 w 10000"/>
              <a:gd name="connsiteY31" fmla="*/ 6451 h 9760"/>
              <a:gd name="connsiteX32" fmla="*/ 2191 w 10000"/>
              <a:gd name="connsiteY32" fmla="*/ 8825 h 9760"/>
              <a:gd name="connsiteX33" fmla="*/ 2063 w 10000"/>
              <a:gd name="connsiteY33" fmla="*/ 8969 h 9760"/>
              <a:gd name="connsiteX34" fmla="*/ 2000 w 10000"/>
              <a:gd name="connsiteY34" fmla="*/ 8969 h 9760"/>
              <a:gd name="connsiteX35" fmla="*/ 1841 w 10000"/>
              <a:gd name="connsiteY35" fmla="*/ 8825 h 9760"/>
              <a:gd name="connsiteX36" fmla="*/ 1159 w 10000"/>
              <a:gd name="connsiteY36" fmla="*/ 6451 h 9760"/>
              <a:gd name="connsiteX37" fmla="*/ 1175 w 10000"/>
              <a:gd name="connsiteY37" fmla="*/ 6259 h 9760"/>
              <a:gd name="connsiteX38" fmla="*/ 1302 w 10000"/>
              <a:gd name="connsiteY38" fmla="*/ 6115 h 9760"/>
              <a:gd name="connsiteX39" fmla="*/ 1381 w 10000"/>
              <a:gd name="connsiteY39" fmla="*/ 6115 h 9760"/>
              <a:gd name="connsiteX40" fmla="*/ 1523 w 10000"/>
              <a:gd name="connsiteY40" fmla="*/ 6283 h 9760"/>
              <a:gd name="connsiteX41" fmla="*/ 2016 w 10000"/>
              <a:gd name="connsiteY41" fmla="*/ 7962 h 9760"/>
              <a:gd name="connsiteX42" fmla="*/ 2524 w 10000"/>
              <a:gd name="connsiteY42" fmla="*/ 6283 h 9760"/>
              <a:gd name="connsiteX43" fmla="*/ 2666 w 10000"/>
              <a:gd name="connsiteY43" fmla="*/ 6115 h 9760"/>
              <a:gd name="connsiteX44" fmla="*/ 2746 w 10000"/>
              <a:gd name="connsiteY44" fmla="*/ 6115 h 9760"/>
              <a:gd name="connsiteX45" fmla="*/ 2873 w 10000"/>
              <a:gd name="connsiteY45" fmla="*/ 6259 h 9760"/>
              <a:gd name="connsiteX46" fmla="*/ 2905 w 10000"/>
              <a:gd name="connsiteY46" fmla="*/ 6451 h 9760"/>
              <a:gd name="connsiteX47" fmla="*/ 6444 w 10000"/>
              <a:gd name="connsiteY47" fmla="*/ 7169 h 9760"/>
              <a:gd name="connsiteX48" fmla="*/ 6444 w 10000"/>
              <a:gd name="connsiteY48" fmla="*/ 7169 h 9760"/>
              <a:gd name="connsiteX49" fmla="*/ 5793 w 10000"/>
              <a:gd name="connsiteY49" fmla="*/ 7169 h 9760"/>
              <a:gd name="connsiteX50" fmla="*/ 5793 w 10000"/>
              <a:gd name="connsiteY50" fmla="*/ 6164 h 9760"/>
              <a:gd name="connsiteX51" fmla="*/ 6444 w 10000"/>
              <a:gd name="connsiteY51" fmla="*/ 6164 h 9760"/>
              <a:gd name="connsiteX52" fmla="*/ 6444 w 10000"/>
              <a:gd name="connsiteY52" fmla="*/ 7169 h 9760"/>
              <a:gd name="connsiteX53" fmla="*/ 7571 w 10000"/>
              <a:gd name="connsiteY53" fmla="*/ 8584 h 9760"/>
              <a:gd name="connsiteX54" fmla="*/ 7571 w 10000"/>
              <a:gd name="connsiteY54" fmla="*/ 8584 h 9760"/>
              <a:gd name="connsiteX55" fmla="*/ 6921 w 10000"/>
              <a:gd name="connsiteY55" fmla="*/ 8584 h 9760"/>
              <a:gd name="connsiteX56" fmla="*/ 6921 w 10000"/>
              <a:gd name="connsiteY56" fmla="*/ 7601 h 9760"/>
              <a:gd name="connsiteX57" fmla="*/ 7571 w 10000"/>
              <a:gd name="connsiteY57" fmla="*/ 7601 h 9760"/>
              <a:gd name="connsiteX58" fmla="*/ 7571 w 10000"/>
              <a:gd name="connsiteY58" fmla="*/ 8584 h 9760"/>
              <a:gd name="connsiteX59" fmla="*/ 7571 w 10000"/>
              <a:gd name="connsiteY59" fmla="*/ 7169 h 9760"/>
              <a:gd name="connsiteX60" fmla="*/ 7571 w 10000"/>
              <a:gd name="connsiteY60" fmla="*/ 7169 h 9760"/>
              <a:gd name="connsiteX61" fmla="*/ 6952 w 10000"/>
              <a:gd name="connsiteY61" fmla="*/ 7169 h 9760"/>
              <a:gd name="connsiteX62" fmla="*/ 6952 w 10000"/>
              <a:gd name="connsiteY62" fmla="*/ 6164 h 9760"/>
              <a:gd name="connsiteX63" fmla="*/ 7571 w 10000"/>
              <a:gd name="connsiteY63" fmla="*/ 6164 h 9760"/>
              <a:gd name="connsiteX64" fmla="*/ 7571 w 10000"/>
              <a:gd name="connsiteY64" fmla="*/ 7169 h 9760"/>
              <a:gd name="connsiteX65" fmla="*/ 8714 w 10000"/>
              <a:gd name="connsiteY65" fmla="*/ 8584 h 9760"/>
              <a:gd name="connsiteX66" fmla="*/ 8714 w 10000"/>
              <a:gd name="connsiteY66" fmla="*/ 8584 h 9760"/>
              <a:gd name="connsiteX67" fmla="*/ 8064 w 10000"/>
              <a:gd name="connsiteY67" fmla="*/ 8584 h 9760"/>
              <a:gd name="connsiteX68" fmla="*/ 8064 w 10000"/>
              <a:gd name="connsiteY68" fmla="*/ 7601 h 9760"/>
              <a:gd name="connsiteX69" fmla="*/ 8714 w 10000"/>
              <a:gd name="connsiteY69" fmla="*/ 7601 h 9760"/>
              <a:gd name="connsiteX70" fmla="*/ 8714 w 10000"/>
              <a:gd name="connsiteY70" fmla="*/ 8584 h 9760"/>
              <a:gd name="connsiteX0" fmla="*/ 6333 w 10000"/>
              <a:gd name="connsiteY0" fmla="*/ 0 h 9262"/>
              <a:gd name="connsiteX1" fmla="*/ 3445 w 10000"/>
              <a:gd name="connsiteY1" fmla="*/ 0 h 9262"/>
              <a:gd name="connsiteX2" fmla="*/ 6333 w 10000"/>
              <a:gd name="connsiteY2" fmla="*/ 0 h 9262"/>
              <a:gd name="connsiteX3" fmla="*/ 2921 w 10000"/>
              <a:gd name="connsiteY3" fmla="*/ 1204 h 9262"/>
              <a:gd name="connsiteX4" fmla="*/ 2921 w 10000"/>
              <a:gd name="connsiteY4" fmla="*/ 1204 h 9262"/>
              <a:gd name="connsiteX5" fmla="*/ 3238 w 10000"/>
              <a:gd name="connsiteY5" fmla="*/ 712 h 9262"/>
              <a:gd name="connsiteX6" fmla="*/ 6539 w 10000"/>
              <a:gd name="connsiteY6" fmla="*/ 712 h 9262"/>
              <a:gd name="connsiteX7" fmla="*/ 6873 w 10000"/>
              <a:gd name="connsiteY7" fmla="*/ 1204 h 9262"/>
              <a:gd name="connsiteX8" fmla="*/ 6539 w 10000"/>
              <a:gd name="connsiteY8" fmla="*/ 1670 h 9262"/>
              <a:gd name="connsiteX9" fmla="*/ 3238 w 10000"/>
              <a:gd name="connsiteY9" fmla="*/ 1670 h 9262"/>
              <a:gd name="connsiteX10" fmla="*/ 2921 w 10000"/>
              <a:gd name="connsiteY10" fmla="*/ 1204 h 9262"/>
              <a:gd name="connsiteX11" fmla="*/ 2921 w 10000"/>
              <a:gd name="connsiteY11" fmla="*/ 3143 h 9262"/>
              <a:gd name="connsiteX12" fmla="*/ 2921 w 10000"/>
              <a:gd name="connsiteY12" fmla="*/ 3143 h 9262"/>
              <a:gd name="connsiteX13" fmla="*/ 3238 w 10000"/>
              <a:gd name="connsiteY13" fmla="*/ 2677 h 9262"/>
              <a:gd name="connsiteX14" fmla="*/ 6539 w 10000"/>
              <a:gd name="connsiteY14" fmla="*/ 2677 h 9262"/>
              <a:gd name="connsiteX15" fmla="*/ 6873 w 10000"/>
              <a:gd name="connsiteY15" fmla="*/ 3143 h 9262"/>
              <a:gd name="connsiteX16" fmla="*/ 6539 w 10000"/>
              <a:gd name="connsiteY16" fmla="*/ 3661 h 9262"/>
              <a:gd name="connsiteX17" fmla="*/ 3238 w 10000"/>
              <a:gd name="connsiteY17" fmla="*/ 3661 h 9262"/>
              <a:gd name="connsiteX18" fmla="*/ 2921 w 10000"/>
              <a:gd name="connsiteY18" fmla="*/ 3143 h 9262"/>
              <a:gd name="connsiteX19" fmla="*/ 9635 w 10000"/>
              <a:gd name="connsiteY19" fmla="*/ 4593 h 9262"/>
              <a:gd name="connsiteX20" fmla="*/ 9635 w 10000"/>
              <a:gd name="connsiteY20" fmla="*/ 4593 h 9262"/>
              <a:gd name="connsiteX21" fmla="*/ 366 w 10000"/>
              <a:gd name="connsiteY21" fmla="*/ 4593 h 9262"/>
              <a:gd name="connsiteX22" fmla="*/ 0 w 10000"/>
              <a:gd name="connsiteY22" fmla="*/ 5208 h 9262"/>
              <a:gd name="connsiteX23" fmla="*/ 0 w 10000"/>
              <a:gd name="connsiteY23" fmla="*/ 8673 h 9262"/>
              <a:gd name="connsiteX24" fmla="*/ 366 w 10000"/>
              <a:gd name="connsiteY24" fmla="*/ 9262 h 9262"/>
              <a:gd name="connsiteX25" fmla="*/ 9635 w 10000"/>
              <a:gd name="connsiteY25" fmla="*/ 9262 h 9262"/>
              <a:gd name="connsiteX26" fmla="*/ 10000 w 10000"/>
              <a:gd name="connsiteY26" fmla="*/ 8673 h 9262"/>
              <a:gd name="connsiteX27" fmla="*/ 10000 w 10000"/>
              <a:gd name="connsiteY27" fmla="*/ 5208 h 9262"/>
              <a:gd name="connsiteX28" fmla="*/ 9635 w 10000"/>
              <a:gd name="connsiteY28" fmla="*/ 4593 h 9262"/>
              <a:gd name="connsiteX29" fmla="*/ 2905 w 10000"/>
              <a:gd name="connsiteY29" fmla="*/ 5872 h 9262"/>
              <a:gd name="connsiteX30" fmla="*/ 2905 w 10000"/>
              <a:gd name="connsiteY30" fmla="*/ 5872 h 9262"/>
              <a:gd name="connsiteX31" fmla="*/ 2191 w 10000"/>
              <a:gd name="connsiteY31" fmla="*/ 8304 h 9262"/>
              <a:gd name="connsiteX32" fmla="*/ 2063 w 10000"/>
              <a:gd name="connsiteY32" fmla="*/ 8452 h 9262"/>
              <a:gd name="connsiteX33" fmla="*/ 2000 w 10000"/>
              <a:gd name="connsiteY33" fmla="*/ 8452 h 9262"/>
              <a:gd name="connsiteX34" fmla="*/ 1841 w 10000"/>
              <a:gd name="connsiteY34" fmla="*/ 8304 h 9262"/>
              <a:gd name="connsiteX35" fmla="*/ 1159 w 10000"/>
              <a:gd name="connsiteY35" fmla="*/ 5872 h 9262"/>
              <a:gd name="connsiteX36" fmla="*/ 1175 w 10000"/>
              <a:gd name="connsiteY36" fmla="*/ 5675 h 9262"/>
              <a:gd name="connsiteX37" fmla="*/ 1302 w 10000"/>
              <a:gd name="connsiteY37" fmla="*/ 5527 h 9262"/>
              <a:gd name="connsiteX38" fmla="*/ 1381 w 10000"/>
              <a:gd name="connsiteY38" fmla="*/ 5527 h 9262"/>
              <a:gd name="connsiteX39" fmla="*/ 1523 w 10000"/>
              <a:gd name="connsiteY39" fmla="*/ 5700 h 9262"/>
              <a:gd name="connsiteX40" fmla="*/ 2016 w 10000"/>
              <a:gd name="connsiteY40" fmla="*/ 7420 h 9262"/>
              <a:gd name="connsiteX41" fmla="*/ 2524 w 10000"/>
              <a:gd name="connsiteY41" fmla="*/ 5700 h 9262"/>
              <a:gd name="connsiteX42" fmla="*/ 2666 w 10000"/>
              <a:gd name="connsiteY42" fmla="*/ 5527 h 9262"/>
              <a:gd name="connsiteX43" fmla="*/ 2746 w 10000"/>
              <a:gd name="connsiteY43" fmla="*/ 5527 h 9262"/>
              <a:gd name="connsiteX44" fmla="*/ 2873 w 10000"/>
              <a:gd name="connsiteY44" fmla="*/ 5675 h 9262"/>
              <a:gd name="connsiteX45" fmla="*/ 2905 w 10000"/>
              <a:gd name="connsiteY45" fmla="*/ 5872 h 9262"/>
              <a:gd name="connsiteX46" fmla="*/ 6444 w 10000"/>
              <a:gd name="connsiteY46" fmla="*/ 6607 h 9262"/>
              <a:gd name="connsiteX47" fmla="*/ 6444 w 10000"/>
              <a:gd name="connsiteY47" fmla="*/ 6607 h 9262"/>
              <a:gd name="connsiteX48" fmla="*/ 5793 w 10000"/>
              <a:gd name="connsiteY48" fmla="*/ 6607 h 9262"/>
              <a:gd name="connsiteX49" fmla="*/ 5793 w 10000"/>
              <a:gd name="connsiteY49" fmla="*/ 5578 h 9262"/>
              <a:gd name="connsiteX50" fmla="*/ 6444 w 10000"/>
              <a:gd name="connsiteY50" fmla="*/ 5578 h 9262"/>
              <a:gd name="connsiteX51" fmla="*/ 6444 w 10000"/>
              <a:gd name="connsiteY51" fmla="*/ 6607 h 9262"/>
              <a:gd name="connsiteX52" fmla="*/ 7571 w 10000"/>
              <a:gd name="connsiteY52" fmla="*/ 8057 h 9262"/>
              <a:gd name="connsiteX53" fmla="*/ 7571 w 10000"/>
              <a:gd name="connsiteY53" fmla="*/ 8057 h 9262"/>
              <a:gd name="connsiteX54" fmla="*/ 6921 w 10000"/>
              <a:gd name="connsiteY54" fmla="*/ 8057 h 9262"/>
              <a:gd name="connsiteX55" fmla="*/ 6921 w 10000"/>
              <a:gd name="connsiteY55" fmla="*/ 7050 h 9262"/>
              <a:gd name="connsiteX56" fmla="*/ 7571 w 10000"/>
              <a:gd name="connsiteY56" fmla="*/ 7050 h 9262"/>
              <a:gd name="connsiteX57" fmla="*/ 7571 w 10000"/>
              <a:gd name="connsiteY57" fmla="*/ 8057 h 9262"/>
              <a:gd name="connsiteX58" fmla="*/ 7571 w 10000"/>
              <a:gd name="connsiteY58" fmla="*/ 6607 h 9262"/>
              <a:gd name="connsiteX59" fmla="*/ 7571 w 10000"/>
              <a:gd name="connsiteY59" fmla="*/ 6607 h 9262"/>
              <a:gd name="connsiteX60" fmla="*/ 6952 w 10000"/>
              <a:gd name="connsiteY60" fmla="*/ 6607 h 9262"/>
              <a:gd name="connsiteX61" fmla="*/ 6952 w 10000"/>
              <a:gd name="connsiteY61" fmla="*/ 5578 h 9262"/>
              <a:gd name="connsiteX62" fmla="*/ 7571 w 10000"/>
              <a:gd name="connsiteY62" fmla="*/ 5578 h 9262"/>
              <a:gd name="connsiteX63" fmla="*/ 7571 w 10000"/>
              <a:gd name="connsiteY63" fmla="*/ 6607 h 9262"/>
              <a:gd name="connsiteX64" fmla="*/ 8714 w 10000"/>
              <a:gd name="connsiteY64" fmla="*/ 8057 h 9262"/>
              <a:gd name="connsiteX65" fmla="*/ 8714 w 10000"/>
              <a:gd name="connsiteY65" fmla="*/ 8057 h 9262"/>
              <a:gd name="connsiteX66" fmla="*/ 8064 w 10000"/>
              <a:gd name="connsiteY66" fmla="*/ 8057 h 9262"/>
              <a:gd name="connsiteX67" fmla="*/ 8064 w 10000"/>
              <a:gd name="connsiteY67" fmla="*/ 7050 h 9262"/>
              <a:gd name="connsiteX68" fmla="*/ 8714 w 10000"/>
              <a:gd name="connsiteY68" fmla="*/ 7050 h 9262"/>
              <a:gd name="connsiteX69" fmla="*/ 8714 w 10000"/>
              <a:gd name="connsiteY69" fmla="*/ 8057 h 9262"/>
              <a:gd name="connsiteX0" fmla="*/ 2921 w 10000"/>
              <a:gd name="connsiteY0" fmla="*/ 531 h 9231"/>
              <a:gd name="connsiteX1" fmla="*/ 2921 w 10000"/>
              <a:gd name="connsiteY1" fmla="*/ 531 h 9231"/>
              <a:gd name="connsiteX2" fmla="*/ 3238 w 10000"/>
              <a:gd name="connsiteY2" fmla="*/ 0 h 9231"/>
              <a:gd name="connsiteX3" fmla="*/ 6539 w 10000"/>
              <a:gd name="connsiteY3" fmla="*/ 0 h 9231"/>
              <a:gd name="connsiteX4" fmla="*/ 6873 w 10000"/>
              <a:gd name="connsiteY4" fmla="*/ 531 h 9231"/>
              <a:gd name="connsiteX5" fmla="*/ 6539 w 10000"/>
              <a:gd name="connsiteY5" fmla="*/ 1034 h 9231"/>
              <a:gd name="connsiteX6" fmla="*/ 3238 w 10000"/>
              <a:gd name="connsiteY6" fmla="*/ 1034 h 9231"/>
              <a:gd name="connsiteX7" fmla="*/ 2921 w 10000"/>
              <a:gd name="connsiteY7" fmla="*/ 531 h 9231"/>
              <a:gd name="connsiteX8" fmla="*/ 2921 w 10000"/>
              <a:gd name="connsiteY8" fmla="*/ 2624 h 9231"/>
              <a:gd name="connsiteX9" fmla="*/ 2921 w 10000"/>
              <a:gd name="connsiteY9" fmla="*/ 2624 h 9231"/>
              <a:gd name="connsiteX10" fmla="*/ 3238 w 10000"/>
              <a:gd name="connsiteY10" fmla="*/ 2121 h 9231"/>
              <a:gd name="connsiteX11" fmla="*/ 6539 w 10000"/>
              <a:gd name="connsiteY11" fmla="*/ 2121 h 9231"/>
              <a:gd name="connsiteX12" fmla="*/ 6873 w 10000"/>
              <a:gd name="connsiteY12" fmla="*/ 2624 h 9231"/>
              <a:gd name="connsiteX13" fmla="*/ 6539 w 10000"/>
              <a:gd name="connsiteY13" fmla="*/ 3184 h 9231"/>
              <a:gd name="connsiteX14" fmla="*/ 3238 w 10000"/>
              <a:gd name="connsiteY14" fmla="*/ 3184 h 9231"/>
              <a:gd name="connsiteX15" fmla="*/ 2921 w 10000"/>
              <a:gd name="connsiteY15" fmla="*/ 2624 h 9231"/>
              <a:gd name="connsiteX16" fmla="*/ 9635 w 10000"/>
              <a:gd name="connsiteY16" fmla="*/ 4190 h 9231"/>
              <a:gd name="connsiteX17" fmla="*/ 9635 w 10000"/>
              <a:gd name="connsiteY17" fmla="*/ 4190 h 9231"/>
              <a:gd name="connsiteX18" fmla="*/ 366 w 10000"/>
              <a:gd name="connsiteY18" fmla="*/ 4190 h 9231"/>
              <a:gd name="connsiteX19" fmla="*/ 0 w 10000"/>
              <a:gd name="connsiteY19" fmla="*/ 4854 h 9231"/>
              <a:gd name="connsiteX20" fmla="*/ 0 w 10000"/>
              <a:gd name="connsiteY20" fmla="*/ 8595 h 9231"/>
              <a:gd name="connsiteX21" fmla="*/ 366 w 10000"/>
              <a:gd name="connsiteY21" fmla="*/ 9231 h 9231"/>
              <a:gd name="connsiteX22" fmla="*/ 9635 w 10000"/>
              <a:gd name="connsiteY22" fmla="*/ 9231 h 9231"/>
              <a:gd name="connsiteX23" fmla="*/ 10000 w 10000"/>
              <a:gd name="connsiteY23" fmla="*/ 8595 h 9231"/>
              <a:gd name="connsiteX24" fmla="*/ 10000 w 10000"/>
              <a:gd name="connsiteY24" fmla="*/ 4854 h 9231"/>
              <a:gd name="connsiteX25" fmla="*/ 9635 w 10000"/>
              <a:gd name="connsiteY25" fmla="*/ 4190 h 9231"/>
              <a:gd name="connsiteX26" fmla="*/ 2905 w 10000"/>
              <a:gd name="connsiteY26" fmla="*/ 5571 h 9231"/>
              <a:gd name="connsiteX27" fmla="*/ 2905 w 10000"/>
              <a:gd name="connsiteY27" fmla="*/ 5571 h 9231"/>
              <a:gd name="connsiteX28" fmla="*/ 2191 w 10000"/>
              <a:gd name="connsiteY28" fmla="*/ 8197 h 9231"/>
              <a:gd name="connsiteX29" fmla="*/ 2063 w 10000"/>
              <a:gd name="connsiteY29" fmla="*/ 8356 h 9231"/>
              <a:gd name="connsiteX30" fmla="*/ 2000 w 10000"/>
              <a:gd name="connsiteY30" fmla="*/ 8356 h 9231"/>
              <a:gd name="connsiteX31" fmla="*/ 1841 w 10000"/>
              <a:gd name="connsiteY31" fmla="*/ 8197 h 9231"/>
              <a:gd name="connsiteX32" fmla="*/ 1159 w 10000"/>
              <a:gd name="connsiteY32" fmla="*/ 5571 h 9231"/>
              <a:gd name="connsiteX33" fmla="*/ 1175 w 10000"/>
              <a:gd name="connsiteY33" fmla="*/ 5358 h 9231"/>
              <a:gd name="connsiteX34" fmla="*/ 1302 w 10000"/>
              <a:gd name="connsiteY34" fmla="*/ 5198 h 9231"/>
              <a:gd name="connsiteX35" fmla="*/ 1381 w 10000"/>
              <a:gd name="connsiteY35" fmla="*/ 5198 h 9231"/>
              <a:gd name="connsiteX36" fmla="*/ 1523 w 10000"/>
              <a:gd name="connsiteY36" fmla="*/ 5385 h 9231"/>
              <a:gd name="connsiteX37" fmla="*/ 2016 w 10000"/>
              <a:gd name="connsiteY37" fmla="*/ 7242 h 9231"/>
              <a:gd name="connsiteX38" fmla="*/ 2524 w 10000"/>
              <a:gd name="connsiteY38" fmla="*/ 5385 h 9231"/>
              <a:gd name="connsiteX39" fmla="*/ 2666 w 10000"/>
              <a:gd name="connsiteY39" fmla="*/ 5198 h 9231"/>
              <a:gd name="connsiteX40" fmla="*/ 2746 w 10000"/>
              <a:gd name="connsiteY40" fmla="*/ 5198 h 9231"/>
              <a:gd name="connsiteX41" fmla="*/ 2873 w 10000"/>
              <a:gd name="connsiteY41" fmla="*/ 5358 h 9231"/>
              <a:gd name="connsiteX42" fmla="*/ 2905 w 10000"/>
              <a:gd name="connsiteY42" fmla="*/ 5571 h 9231"/>
              <a:gd name="connsiteX43" fmla="*/ 6444 w 10000"/>
              <a:gd name="connsiteY43" fmla="*/ 6364 h 9231"/>
              <a:gd name="connsiteX44" fmla="*/ 6444 w 10000"/>
              <a:gd name="connsiteY44" fmla="*/ 6364 h 9231"/>
              <a:gd name="connsiteX45" fmla="*/ 5793 w 10000"/>
              <a:gd name="connsiteY45" fmla="*/ 6364 h 9231"/>
              <a:gd name="connsiteX46" fmla="*/ 5793 w 10000"/>
              <a:gd name="connsiteY46" fmla="*/ 5253 h 9231"/>
              <a:gd name="connsiteX47" fmla="*/ 6444 w 10000"/>
              <a:gd name="connsiteY47" fmla="*/ 5253 h 9231"/>
              <a:gd name="connsiteX48" fmla="*/ 6444 w 10000"/>
              <a:gd name="connsiteY48" fmla="*/ 6364 h 9231"/>
              <a:gd name="connsiteX49" fmla="*/ 7571 w 10000"/>
              <a:gd name="connsiteY49" fmla="*/ 7930 h 9231"/>
              <a:gd name="connsiteX50" fmla="*/ 7571 w 10000"/>
              <a:gd name="connsiteY50" fmla="*/ 7930 h 9231"/>
              <a:gd name="connsiteX51" fmla="*/ 6921 w 10000"/>
              <a:gd name="connsiteY51" fmla="*/ 7930 h 9231"/>
              <a:gd name="connsiteX52" fmla="*/ 6921 w 10000"/>
              <a:gd name="connsiteY52" fmla="*/ 6843 h 9231"/>
              <a:gd name="connsiteX53" fmla="*/ 7571 w 10000"/>
              <a:gd name="connsiteY53" fmla="*/ 6843 h 9231"/>
              <a:gd name="connsiteX54" fmla="*/ 7571 w 10000"/>
              <a:gd name="connsiteY54" fmla="*/ 7930 h 9231"/>
              <a:gd name="connsiteX55" fmla="*/ 7571 w 10000"/>
              <a:gd name="connsiteY55" fmla="*/ 6364 h 9231"/>
              <a:gd name="connsiteX56" fmla="*/ 7571 w 10000"/>
              <a:gd name="connsiteY56" fmla="*/ 6364 h 9231"/>
              <a:gd name="connsiteX57" fmla="*/ 6952 w 10000"/>
              <a:gd name="connsiteY57" fmla="*/ 6364 h 9231"/>
              <a:gd name="connsiteX58" fmla="*/ 6952 w 10000"/>
              <a:gd name="connsiteY58" fmla="*/ 5253 h 9231"/>
              <a:gd name="connsiteX59" fmla="*/ 7571 w 10000"/>
              <a:gd name="connsiteY59" fmla="*/ 5253 h 9231"/>
              <a:gd name="connsiteX60" fmla="*/ 7571 w 10000"/>
              <a:gd name="connsiteY60" fmla="*/ 6364 h 9231"/>
              <a:gd name="connsiteX61" fmla="*/ 8714 w 10000"/>
              <a:gd name="connsiteY61" fmla="*/ 7930 h 9231"/>
              <a:gd name="connsiteX62" fmla="*/ 8714 w 10000"/>
              <a:gd name="connsiteY62" fmla="*/ 7930 h 9231"/>
              <a:gd name="connsiteX63" fmla="*/ 8064 w 10000"/>
              <a:gd name="connsiteY63" fmla="*/ 7930 h 9231"/>
              <a:gd name="connsiteX64" fmla="*/ 8064 w 10000"/>
              <a:gd name="connsiteY64" fmla="*/ 6843 h 9231"/>
              <a:gd name="connsiteX65" fmla="*/ 8714 w 10000"/>
              <a:gd name="connsiteY65" fmla="*/ 6843 h 9231"/>
              <a:gd name="connsiteX66" fmla="*/ 8714 w 10000"/>
              <a:gd name="connsiteY66" fmla="*/ 7930 h 9231"/>
              <a:gd name="connsiteX0" fmla="*/ 2921 w 10000"/>
              <a:gd name="connsiteY0" fmla="*/ 575 h 10000"/>
              <a:gd name="connsiteX1" fmla="*/ 2921 w 10000"/>
              <a:gd name="connsiteY1" fmla="*/ 575 h 10000"/>
              <a:gd name="connsiteX2" fmla="*/ 6539 w 10000"/>
              <a:gd name="connsiteY2" fmla="*/ 0 h 10000"/>
              <a:gd name="connsiteX3" fmla="*/ 6873 w 10000"/>
              <a:gd name="connsiteY3" fmla="*/ 575 h 10000"/>
              <a:gd name="connsiteX4" fmla="*/ 6539 w 10000"/>
              <a:gd name="connsiteY4" fmla="*/ 1120 h 10000"/>
              <a:gd name="connsiteX5" fmla="*/ 3238 w 10000"/>
              <a:gd name="connsiteY5" fmla="*/ 1120 h 10000"/>
              <a:gd name="connsiteX6" fmla="*/ 2921 w 10000"/>
              <a:gd name="connsiteY6" fmla="*/ 575 h 10000"/>
              <a:gd name="connsiteX7" fmla="*/ 2921 w 10000"/>
              <a:gd name="connsiteY7" fmla="*/ 2843 h 10000"/>
              <a:gd name="connsiteX8" fmla="*/ 2921 w 10000"/>
              <a:gd name="connsiteY8" fmla="*/ 2843 h 10000"/>
              <a:gd name="connsiteX9" fmla="*/ 3238 w 10000"/>
              <a:gd name="connsiteY9" fmla="*/ 2298 h 10000"/>
              <a:gd name="connsiteX10" fmla="*/ 6539 w 10000"/>
              <a:gd name="connsiteY10" fmla="*/ 2298 h 10000"/>
              <a:gd name="connsiteX11" fmla="*/ 6873 w 10000"/>
              <a:gd name="connsiteY11" fmla="*/ 2843 h 10000"/>
              <a:gd name="connsiteX12" fmla="*/ 6539 w 10000"/>
              <a:gd name="connsiteY12" fmla="*/ 3449 h 10000"/>
              <a:gd name="connsiteX13" fmla="*/ 3238 w 10000"/>
              <a:gd name="connsiteY13" fmla="*/ 3449 h 10000"/>
              <a:gd name="connsiteX14" fmla="*/ 2921 w 10000"/>
              <a:gd name="connsiteY14" fmla="*/ 2843 h 10000"/>
              <a:gd name="connsiteX15" fmla="*/ 9635 w 10000"/>
              <a:gd name="connsiteY15" fmla="*/ 4539 h 10000"/>
              <a:gd name="connsiteX16" fmla="*/ 9635 w 10000"/>
              <a:gd name="connsiteY16" fmla="*/ 4539 h 10000"/>
              <a:gd name="connsiteX17" fmla="*/ 366 w 10000"/>
              <a:gd name="connsiteY17" fmla="*/ 4539 h 10000"/>
              <a:gd name="connsiteX18" fmla="*/ 0 w 10000"/>
              <a:gd name="connsiteY18" fmla="*/ 5258 h 10000"/>
              <a:gd name="connsiteX19" fmla="*/ 0 w 10000"/>
              <a:gd name="connsiteY19" fmla="*/ 9311 h 10000"/>
              <a:gd name="connsiteX20" fmla="*/ 366 w 10000"/>
              <a:gd name="connsiteY20" fmla="*/ 10000 h 10000"/>
              <a:gd name="connsiteX21" fmla="*/ 9635 w 10000"/>
              <a:gd name="connsiteY21" fmla="*/ 10000 h 10000"/>
              <a:gd name="connsiteX22" fmla="*/ 10000 w 10000"/>
              <a:gd name="connsiteY22" fmla="*/ 9311 h 10000"/>
              <a:gd name="connsiteX23" fmla="*/ 10000 w 10000"/>
              <a:gd name="connsiteY23" fmla="*/ 5258 h 10000"/>
              <a:gd name="connsiteX24" fmla="*/ 9635 w 10000"/>
              <a:gd name="connsiteY24" fmla="*/ 4539 h 10000"/>
              <a:gd name="connsiteX25" fmla="*/ 2905 w 10000"/>
              <a:gd name="connsiteY25" fmla="*/ 6035 h 10000"/>
              <a:gd name="connsiteX26" fmla="*/ 2905 w 10000"/>
              <a:gd name="connsiteY26" fmla="*/ 6035 h 10000"/>
              <a:gd name="connsiteX27" fmla="*/ 2191 w 10000"/>
              <a:gd name="connsiteY27" fmla="*/ 8880 h 10000"/>
              <a:gd name="connsiteX28" fmla="*/ 2063 w 10000"/>
              <a:gd name="connsiteY28" fmla="*/ 9052 h 10000"/>
              <a:gd name="connsiteX29" fmla="*/ 2000 w 10000"/>
              <a:gd name="connsiteY29" fmla="*/ 9052 h 10000"/>
              <a:gd name="connsiteX30" fmla="*/ 1841 w 10000"/>
              <a:gd name="connsiteY30" fmla="*/ 8880 h 10000"/>
              <a:gd name="connsiteX31" fmla="*/ 1159 w 10000"/>
              <a:gd name="connsiteY31" fmla="*/ 6035 h 10000"/>
              <a:gd name="connsiteX32" fmla="*/ 1175 w 10000"/>
              <a:gd name="connsiteY32" fmla="*/ 5804 h 10000"/>
              <a:gd name="connsiteX33" fmla="*/ 1302 w 10000"/>
              <a:gd name="connsiteY33" fmla="*/ 5631 h 10000"/>
              <a:gd name="connsiteX34" fmla="*/ 1381 w 10000"/>
              <a:gd name="connsiteY34" fmla="*/ 5631 h 10000"/>
              <a:gd name="connsiteX35" fmla="*/ 1523 w 10000"/>
              <a:gd name="connsiteY35" fmla="*/ 5834 h 10000"/>
              <a:gd name="connsiteX36" fmla="*/ 2016 w 10000"/>
              <a:gd name="connsiteY36" fmla="*/ 7845 h 10000"/>
              <a:gd name="connsiteX37" fmla="*/ 2524 w 10000"/>
              <a:gd name="connsiteY37" fmla="*/ 5834 h 10000"/>
              <a:gd name="connsiteX38" fmla="*/ 2666 w 10000"/>
              <a:gd name="connsiteY38" fmla="*/ 5631 h 10000"/>
              <a:gd name="connsiteX39" fmla="*/ 2746 w 10000"/>
              <a:gd name="connsiteY39" fmla="*/ 5631 h 10000"/>
              <a:gd name="connsiteX40" fmla="*/ 2873 w 10000"/>
              <a:gd name="connsiteY40" fmla="*/ 5804 h 10000"/>
              <a:gd name="connsiteX41" fmla="*/ 2905 w 10000"/>
              <a:gd name="connsiteY41" fmla="*/ 6035 h 10000"/>
              <a:gd name="connsiteX42" fmla="*/ 6444 w 10000"/>
              <a:gd name="connsiteY42" fmla="*/ 6894 h 10000"/>
              <a:gd name="connsiteX43" fmla="*/ 6444 w 10000"/>
              <a:gd name="connsiteY43" fmla="*/ 6894 h 10000"/>
              <a:gd name="connsiteX44" fmla="*/ 5793 w 10000"/>
              <a:gd name="connsiteY44" fmla="*/ 6894 h 10000"/>
              <a:gd name="connsiteX45" fmla="*/ 5793 w 10000"/>
              <a:gd name="connsiteY45" fmla="*/ 5691 h 10000"/>
              <a:gd name="connsiteX46" fmla="*/ 6444 w 10000"/>
              <a:gd name="connsiteY46" fmla="*/ 5691 h 10000"/>
              <a:gd name="connsiteX47" fmla="*/ 6444 w 10000"/>
              <a:gd name="connsiteY47" fmla="*/ 6894 h 10000"/>
              <a:gd name="connsiteX48" fmla="*/ 7571 w 10000"/>
              <a:gd name="connsiteY48" fmla="*/ 8591 h 10000"/>
              <a:gd name="connsiteX49" fmla="*/ 7571 w 10000"/>
              <a:gd name="connsiteY49" fmla="*/ 8591 h 10000"/>
              <a:gd name="connsiteX50" fmla="*/ 6921 w 10000"/>
              <a:gd name="connsiteY50" fmla="*/ 8591 h 10000"/>
              <a:gd name="connsiteX51" fmla="*/ 6921 w 10000"/>
              <a:gd name="connsiteY51" fmla="*/ 7413 h 10000"/>
              <a:gd name="connsiteX52" fmla="*/ 7571 w 10000"/>
              <a:gd name="connsiteY52" fmla="*/ 7413 h 10000"/>
              <a:gd name="connsiteX53" fmla="*/ 7571 w 10000"/>
              <a:gd name="connsiteY53" fmla="*/ 8591 h 10000"/>
              <a:gd name="connsiteX54" fmla="*/ 7571 w 10000"/>
              <a:gd name="connsiteY54" fmla="*/ 6894 h 10000"/>
              <a:gd name="connsiteX55" fmla="*/ 7571 w 10000"/>
              <a:gd name="connsiteY55" fmla="*/ 6894 h 10000"/>
              <a:gd name="connsiteX56" fmla="*/ 6952 w 10000"/>
              <a:gd name="connsiteY56" fmla="*/ 6894 h 10000"/>
              <a:gd name="connsiteX57" fmla="*/ 6952 w 10000"/>
              <a:gd name="connsiteY57" fmla="*/ 5691 h 10000"/>
              <a:gd name="connsiteX58" fmla="*/ 7571 w 10000"/>
              <a:gd name="connsiteY58" fmla="*/ 5691 h 10000"/>
              <a:gd name="connsiteX59" fmla="*/ 7571 w 10000"/>
              <a:gd name="connsiteY59" fmla="*/ 6894 h 10000"/>
              <a:gd name="connsiteX60" fmla="*/ 8714 w 10000"/>
              <a:gd name="connsiteY60" fmla="*/ 8591 h 10000"/>
              <a:gd name="connsiteX61" fmla="*/ 8714 w 10000"/>
              <a:gd name="connsiteY61" fmla="*/ 8591 h 10000"/>
              <a:gd name="connsiteX62" fmla="*/ 8064 w 10000"/>
              <a:gd name="connsiteY62" fmla="*/ 8591 h 10000"/>
              <a:gd name="connsiteX63" fmla="*/ 8064 w 10000"/>
              <a:gd name="connsiteY63" fmla="*/ 7413 h 10000"/>
              <a:gd name="connsiteX64" fmla="*/ 8714 w 10000"/>
              <a:gd name="connsiteY64" fmla="*/ 7413 h 10000"/>
              <a:gd name="connsiteX65" fmla="*/ 8714 w 10000"/>
              <a:gd name="connsiteY65" fmla="*/ 8591 h 10000"/>
              <a:gd name="connsiteX0" fmla="*/ 3238 w 10000"/>
              <a:gd name="connsiteY0" fmla="*/ 1120 h 10000"/>
              <a:gd name="connsiteX1" fmla="*/ 2921 w 10000"/>
              <a:gd name="connsiteY1" fmla="*/ 575 h 10000"/>
              <a:gd name="connsiteX2" fmla="*/ 6539 w 10000"/>
              <a:gd name="connsiteY2" fmla="*/ 0 h 10000"/>
              <a:gd name="connsiteX3" fmla="*/ 6873 w 10000"/>
              <a:gd name="connsiteY3" fmla="*/ 575 h 10000"/>
              <a:gd name="connsiteX4" fmla="*/ 6539 w 10000"/>
              <a:gd name="connsiteY4" fmla="*/ 1120 h 10000"/>
              <a:gd name="connsiteX5" fmla="*/ 3238 w 10000"/>
              <a:gd name="connsiteY5" fmla="*/ 1120 h 10000"/>
              <a:gd name="connsiteX6" fmla="*/ 2921 w 10000"/>
              <a:gd name="connsiteY6" fmla="*/ 2843 h 10000"/>
              <a:gd name="connsiteX7" fmla="*/ 2921 w 10000"/>
              <a:gd name="connsiteY7" fmla="*/ 2843 h 10000"/>
              <a:gd name="connsiteX8" fmla="*/ 3238 w 10000"/>
              <a:gd name="connsiteY8" fmla="*/ 2298 h 10000"/>
              <a:gd name="connsiteX9" fmla="*/ 6539 w 10000"/>
              <a:gd name="connsiteY9" fmla="*/ 2298 h 10000"/>
              <a:gd name="connsiteX10" fmla="*/ 6873 w 10000"/>
              <a:gd name="connsiteY10" fmla="*/ 2843 h 10000"/>
              <a:gd name="connsiteX11" fmla="*/ 6539 w 10000"/>
              <a:gd name="connsiteY11" fmla="*/ 3449 h 10000"/>
              <a:gd name="connsiteX12" fmla="*/ 3238 w 10000"/>
              <a:gd name="connsiteY12" fmla="*/ 3449 h 10000"/>
              <a:gd name="connsiteX13" fmla="*/ 2921 w 10000"/>
              <a:gd name="connsiteY13" fmla="*/ 2843 h 10000"/>
              <a:gd name="connsiteX14" fmla="*/ 9635 w 10000"/>
              <a:gd name="connsiteY14" fmla="*/ 4539 h 10000"/>
              <a:gd name="connsiteX15" fmla="*/ 9635 w 10000"/>
              <a:gd name="connsiteY15" fmla="*/ 4539 h 10000"/>
              <a:gd name="connsiteX16" fmla="*/ 366 w 10000"/>
              <a:gd name="connsiteY16" fmla="*/ 4539 h 10000"/>
              <a:gd name="connsiteX17" fmla="*/ 0 w 10000"/>
              <a:gd name="connsiteY17" fmla="*/ 5258 h 10000"/>
              <a:gd name="connsiteX18" fmla="*/ 0 w 10000"/>
              <a:gd name="connsiteY18" fmla="*/ 9311 h 10000"/>
              <a:gd name="connsiteX19" fmla="*/ 366 w 10000"/>
              <a:gd name="connsiteY19" fmla="*/ 10000 h 10000"/>
              <a:gd name="connsiteX20" fmla="*/ 9635 w 10000"/>
              <a:gd name="connsiteY20" fmla="*/ 10000 h 10000"/>
              <a:gd name="connsiteX21" fmla="*/ 10000 w 10000"/>
              <a:gd name="connsiteY21" fmla="*/ 9311 h 10000"/>
              <a:gd name="connsiteX22" fmla="*/ 10000 w 10000"/>
              <a:gd name="connsiteY22" fmla="*/ 5258 h 10000"/>
              <a:gd name="connsiteX23" fmla="*/ 9635 w 10000"/>
              <a:gd name="connsiteY23" fmla="*/ 4539 h 10000"/>
              <a:gd name="connsiteX24" fmla="*/ 2905 w 10000"/>
              <a:gd name="connsiteY24" fmla="*/ 6035 h 10000"/>
              <a:gd name="connsiteX25" fmla="*/ 2905 w 10000"/>
              <a:gd name="connsiteY25" fmla="*/ 6035 h 10000"/>
              <a:gd name="connsiteX26" fmla="*/ 2191 w 10000"/>
              <a:gd name="connsiteY26" fmla="*/ 8880 h 10000"/>
              <a:gd name="connsiteX27" fmla="*/ 2063 w 10000"/>
              <a:gd name="connsiteY27" fmla="*/ 9052 h 10000"/>
              <a:gd name="connsiteX28" fmla="*/ 2000 w 10000"/>
              <a:gd name="connsiteY28" fmla="*/ 9052 h 10000"/>
              <a:gd name="connsiteX29" fmla="*/ 1841 w 10000"/>
              <a:gd name="connsiteY29" fmla="*/ 8880 h 10000"/>
              <a:gd name="connsiteX30" fmla="*/ 1159 w 10000"/>
              <a:gd name="connsiteY30" fmla="*/ 6035 h 10000"/>
              <a:gd name="connsiteX31" fmla="*/ 1175 w 10000"/>
              <a:gd name="connsiteY31" fmla="*/ 5804 h 10000"/>
              <a:gd name="connsiteX32" fmla="*/ 1302 w 10000"/>
              <a:gd name="connsiteY32" fmla="*/ 5631 h 10000"/>
              <a:gd name="connsiteX33" fmla="*/ 1381 w 10000"/>
              <a:gd name="connsiteY33" fmla="*/ 5631 h 10000"/>
              <a:gd name="connsiteX34" fmla="*/ 1523 w 10000"/>
              <a:gd name="connsiteY34" fmla="*/ 5834 h 10000"/>
              <a:gd name="connsiteX35" fmla="*/ 2016 w 10000"/>
              <a:gd name="connsiteY35" fmla="*/ 7845 h 10000"/>
              <a:gd name="connsiteX36" fmla="*/ 2524 w 10000"/>
              <a:gd name="connsiteY36" fmla="*/ 5834 h 10000"/>
              <a:gd name="connsiteX37" fmla="*/ 2666 w 10000"/>
              <a:gd name="connsiteY37" fmla="*/ 5631 h 10000"/>
              <a:gd name="connsiteX38" fmla="*/ 2746 w 10000"/>
              <a:gd name="connsiteY38" fmla="*/ 5631 h 10000"/>
              <a:gd name="connsiteX39" fmla="*/ 2873 w 10000"/>
              <a:gd name="connsiteY39" fmla="*/ 5804 h 10000"/>
              <a:gd name="connsiteX40" fmla="*/ 2905 w 10000"/>
              <a:gd name="connsiteY40" fmla="*/ 6035 h 10000"/>
              <a:gd name="connsiteX41" fmla="*/ 6444 w 10000"/>
              <a:gd name="connsiteY41" fmla="*/ 6894 h 10000"/>
              <a:gd name="connsiteX42" fmla="*/ 6444 w 10000"/>
              <a:gd name="connsiteY42" fmla="*/ 6894 h 10000"/>
              <a:gd name="connsiteX43" fmla="*/ 5793 w 10000"/>
              <a:gd name="connsiteY43" fmla="*/ 6894 h 10000"/>
              <a:gd name="connsiteX44" fmla="*/ 5793 w 10000"/>
              <a:gd name="connsiteY44" fmla="*/ 5691 h 10000"/>
              <a:gd name="connsiteX45" fmla="*/ 6444 w 10000"/>
              <a:gd name="connsiteY45" fmla="*/ 5691 h 10000"/>
              <a:gd name="connsiteX46" fmla="*/ 6444 w 10000"/>
              <a:gd name="connsiteY46" fmla="*/ 6894 h 10000"/>
              <a:gd name="connsiteX47" fmla="*/ 7571 w 10000"/>
              <a:gd name="connsiteY47" fmla="*/ 8591 h 10000"/>
              <a:gd name="connsiteX48" fmla="*/ 7571 w 10000"/>
              <a:gd name="connsiteY48" fmla="*/ 8591 h 10000"/>
              <a:gd name="connsiteX49" fmla="*/ 6921 w 10000"/>
              <a:gd name="connsiteY49" fmla="*/ 8591 h 10000"/>
              <a:gd name="connsiteX50" fmla="*/ 6921 w 10000"/>
              <a:gd name="connsiteY50" fmla="*/ 7413 h 10000"/>
              <a:gd name="connsiteX51" fmla="*/ 7571 w 10000"/>
              <a:gd name="connsiteY51" fmla="*/ 7413 h 10000"/>
              <a:gd name="connsiteX52" fmla="*/ 7571 w 10000"/>
              <a:gd name="connsiteY52" fmla="*/ 8591 h 10000"/>
              <a:gd name="connsiteX53" fmla="*/ 7571 w 10000"/>
              <a:gd name="connsiteY53" fmla="*/ 6894 h 10000"/>
              <a:gd name="connsiteX54" fmla="*/ 7571 w 10000"/>
              <a:gd name="connsiteY54" fmla="*/ 6894 h 10000"/>
              <a:gd name="connsiteX55" fmla="*/ 6952 w 10000"/>
              <a:gd name="connsiteY55" fmla="*/ 6894 h 10000"/>
              <a:gd name="connsiteX56" fmla="*/ 6952 w 10000"/>
              <a:gd name="connsiteY56" fmla="*/ 5691 h 10000"/>
              <a:gd name="connsiteX57" fmla="*/ 7571 w 10000"/>
              <a:gd name="connsiteY57" fmla="*/ 5691 h 10000"/>
              <a:gd name="connsiteX58" fmla="*/ 7571 w 10000"/>
              <a:gd name="connsiteY58" fmla="*/ 6894 h 10000"/>
              <a:gd name="connsiteX59" fmla="*/ 8714 w 10000"/>
              <a:gd name="connsiteY59" fmla="*/ 8591 h 10000"/>
              <a:gd name="connsiteX60" fmla="*/ 8714 w 10000"/>
              <a:gd name="connsiteY60" fmla="*/ 8591 h 10000"/>
              <a:gd name="connsiteX61" fmla="*/ 8064 w 10000"/>
              <a:gd name="connsiteY61" fmla="*/ 8591 h 10000"/>
              <a:gd name="connsiteX62" fmla="*/ 8064 w 10000"/>
              <a:gd name="connsiteY62" fmla="*/ 7413 h 10000"/>
              <a:gd name="connsiteX63" fmla="*/ 8714 w 10000"/>
              <a:gd name="connsiteY63" fmla="*/ 7413 h 10000"/>
              <a:gd name="connsiteX64" fmla="*/ 8714 w 10000"/>
              <a:gd name="connsiteY64" fmla="*/ 8591 h 10000"/>
              <a:gd name="connsiteX0" fmla="*/ 6539 w 10000"/>
              <a:gd name="connsiteY0" fmla="*/ 1120 h 10000"/>
              <a:gd name="connsiteX1" fmla="*/ 2921 w 10000"/>
              <a:gd name="connsiteY1" fmla="*/ 575 h 10000"/>
              <a:gd name="connsiteX2" fmla="*/ 6539 w 10000"/>
              <a:gd name="connsiteY2" fmla="*/ 0 h 10000"/>
              <a:gd name="connsiteX3" fmla="*/ 6873 w 10000"/>
              <a:gd name="connsiteY3" fmla="*/ 575 h 10000"/>
              <a:gd name="connsiteX4" fmla="*/ 6539 w 10000"/>
              <a:gd name="connsiteY4" fmla="*/ 1120 h 10000"/>
              <a:gd name="connsiteX5" fmla="*/ 2921 w 10000"/>
              <a:gd name="connsiteY5" fmla="*/ 2843 h 10000"/>
              <a:gd name="connsiteX6" fmla="*/ 2921 w 10000"/>
              <a:gd name="connsiteY6" fmla="*/ 2843 h 10000"/>
              <a:gd name="connsiteX7" fmla="*/ 3238 w 10000"/>
              <a:gd name="connsiteY7" fmla="*/ 2298 h 10000"/>
              <a:gd name="connsiteX8" fmla="*/ 6539 w 10000"/>
              <a:gd name="connsiteY8" fmla="*/ 2298 h 10000"/>
              <a:gd name="connsiteX9" fmla="*/ 6873 w 10000"/>
              <a:gd name="connsiteY9" fmla="*/ 2843 h 10000"/>
              <a:gd name="connsiteX10" fmla="*/ 6539 w 10000"/>
              <a:gd name="connsiteY10" fmla="*/ 3449 h 10000"/>
              <a:gd name="connsiteX11" fmla="*/ 3238 w 10000"/>
              <a:gd name="connsiteY11" fmla="*/ 3449 h 10000"/>
              <a:gd name="connsiteX12" fmla="*/ 2921 w 10000"/>
              <a:gd name="connsiteY12" fmla="*/ 2843 h 10000"/>
              <a:gd name="connsiteX13" fmla="*/ 9635 w 10000"/>
              <a:gd name="connsiteY13" fmla="*/ 4539 h 10000"/>
              <a:gd name="connsiteX14" fmla="*/ 9635 w 10000"/>
              <a:gd name="connsiteY14" fmla="*/ 4539 h 10000"/>
              <a:gd name="connsiteX15" fmla="*/ 366 w 10000"/>
              <a:gd name="connsiteY15" fmla="*/ 4539 h 10000"/>
              <a:gd name="connsiteX16" fmla="*/ 0 w 10000"/>
              <a:gd name="connsiteY16" fmla="*/ 5258 h 10000"/>
              <a:gd name="connsiteX17" fmla="*/ 0 w 10000"/>
              <a:gd name="connsiteY17" fmla="*/ 9311 h 10000"/>
              <a:gd name="connsiteX18" fmla="*/ 366 w 10000"/>
              <a:gd name="connsiteY18" fmla="*/ 10000 h 10000"/>
              <a:gd name="connsiteX19" fmla="*/ 9635 w 10000"/>
              <a:gd name="connsiteY19" fmla="*/ 10000 h 10000"/>
              <a:gd name="connsiteX20" fmla="*/ 10000 w 10000"/>
              <a:gd name="connsiteY20" fmla="*/ 9311 h 10000"/>
              <a:gd name="connsiteX21" fmla="*/ 10000 w 10000"/>
              <a:gd name="connsiteY21" fmla="*/ 5258 h 10000"/>
              <a:gd name="connsiteX22" fmla="*/ 9635 w 10000"/>
              <a:gd name="connsiteY22" fmla="*/ 4539 h 10000"/>
              <a:gd name="connsiteX23" fmla="*/ 2905 w 10000"/>
              <a:gd name="connsiteY23" fmla="*/ 6035 h 10000"/>
              <a:gd name="connsiteX24" fmla="*/ 2905 w 10000"/>
              <a:gd name="connsiteY24" fmla="*/ 6035 h 10000"/>
              <a:gd name="connsiteX25" fmla="*/ 2191 w 10000"/>
              <a:gd name="connsiteY25" fmla="*/ 8880 h 10000"/>
              <a:gd name="connsiteX26" fmla="*/ 2063 w 10000"/>
              <a:gd name="connsiteY26" fmla="*/ 9052 h 10000"/>
              <a:gd name="connsiteX27" fmla="*/ 2000 w 10000"/>
              <a:gd name="connsiteY27" fmla="*/ 9052 h 10000"/>
              <a:gd name="connsiteX28" fmla="*/ 1841 w 10000"/>
              <a:gd name="connsiteY28" fmla="*/ 8880 h 10000"/>
              <a:gd name="connsiteX29" fmla="*/ 1159 w 10000"/>
              <a:gd name="connsiteY29" fmla="*/ 6035 h 10000"/>
              <a:gd name="connsiteX30" fmla="*/ 1175 w 10000"/>
              <a:gd name="connsiteY30" fmla="*/ 5804 h 10000"/>
              <a:gd name="connsiteX31" fmla="*/ 1302 w 10000"/>
              <a:gd name="connsiteY31" fmla="*/ 5631 h 10000"/>
              <a:gd name="connsiteX32" fmla="*/ 1381 w 10000"/>
              <a:gd name="connsiteY32" fmla="*/ 5631 h 10000"/>
              <a:gd name="connsiteX33" fmla="*/ 1523 w 10000"/>
              <a:gd name="connsiteY33" fmla="*/ 5834 h 10000"/>
              <a:gd name="connsiteX34" fmla="*/ 2016 w 10000"/>
              <a:gd name="connsiteY34" fmla="*/ 7845 h 10000"/>
              <a:gd name="connsiteX35" fmla="*/ 2524 w 10000"/>
              <a:gd name="connsiteY35" fmla="*/ 5834 h 10000"/>
              <a:gd name="connsiteX36" fmla="*/ 2666 w 10000"/>
              <a:gd name="connsiteY36" fmla="*/ 5631 h 10000"/>
              <a:gd name="connsiteX37" fmla="*/ 2746 w 10000"/>
              <a:gd name="connsiteY37" fmla="*/ 5631 h 10000"/>
              <a:gd name="connsiteX38" fmla="*/ 2873 w 10000"/>
              <a:gd name="connsiteY38" fmla="*/ 5804 h 10000"/>
              <a:gd name="connsiteX39" fmla="*/ 2905 w 10000"/>
              <a:gd name="connsiteY39" fmla="*/ 6035 h 10000"/>
              <a:gd name="connsiteX40" fmla="*/ 6444 w 10000"/>
              <a:gd name="connsiteY40" fmla="*/ 6894 h 10000"/>
              <a:gd name="connsiteX41" fmla="*/ 6444 w 10000"/>
              <a:gd name="connsiteY41" fmla="*/ 6894 h 10000"/>
              <a:gd name="connsiteX42" fmla="*/ 5793 w 10000"/>
              <a:gd name="connsiteY42" fmla="*/ 6894 h 10000"/>
              <a:gd name="connsiteX43" fmla="*/ 5793 w 10000"/>
              <a:gd name="connsiteY43" fmla="*/ 5691 h 10000"/>
              <a:gd name="connsiteX44" fmla="*/ 6444 w 10000"/>
              <a:gd name="connsiteY44" fmla="*/ 5691 h 10000"/>
              <a:gd name="connsiteX45" fmla="*/ 6444 w 10000"/>
              <a:gd name="connsiteY45" fmla="*/ 6894 h 10000"/>
              <a:gd name="connsiteX46" fmla="*/ 7571 w 10000"/>
              <a:gd name="connsiteY46" fmla="*/ 8591 h 10000"/>
              <a:gd name="connsiteX47" fmla="*/ 7571 w 10000"/>
              <a:gd name="connsiteY47" fmla="*/ 8591 h 10000"/>
              <a:gd name="connsiteX48" fmla="*/ 6921 w 10000"/>
              <a:gd name="connsiteY48" fmla="*/ 8591 h 10000"/>
              <a:gd name="connsiteX49" fmla="*/ 6921 w 10000"/>
              <a:gd name="connsiteY49" fmla="*/ 7413 h 10000"/>
              <a:gd name="connsiteX50" fmla="*/ 7571 w 10000"/>
              <a:gd name="connsiteY50" fmla="*/ 7413 h 10000"/>
              <a:gd name="connsiteX51" fmla="*/ 7571 w 10000"/>
              <a:gd name="connsiteY51" fmla="*/ 8591 h 10000"/>
              <a:gd name="connsiteX52" fmla="*/ 7571 w 10000"/>
              <a:gd name="connsiteY52" fmla="*/ 6894 h 10000"/>
              <a:gd name="connsiteX53" fmla="*/ 7571 w 10000"/>
              <a:gd name="connsiteY53" fmla="*/ 6894 h 10000"/>
              <a:gd name="connsiteX54" fmla="*/ 6952 w 10000"/>
              <a:gd name="connsiteY54" fmla="*/ 6894 h 10000"/>
              <a:gd name="connsiteX55" fmla="*/ 6952 w 10000"/>
              <a:gd name="connsiteY55" fmla="*/ 5691 h 10000"/>
              <a:gd name="connsiteX56" fmla="*/ 7571 w 10000"/>
              <a:gd name="connsiteY56" fmla="*/ 5691 h 10000"/>
              <a:gd name="connsiteX57" fmla="*/ 7571 w 10000"/>
              <a:gd name="connsiteY57" fmla="*/ 6894 h 10000"/>
              <a:gd name="connsiteX58" fmla="*/ 8714 w 10000"/>
              <a:gd name="connsiteY58" fmla="*/ 8591 h 10000"/>
              <a:gd name="connsiteX59" fmla="*/ 8714 w 10000"/>
              <a:gd name="connsiteY59" fmla="*/ 8591 h 10000"/>
              <a:gd name="connsiteX60" fmla="*/ 8064 w 10000"/>
              <a:gd name="connsiteY60" fmla="*/ 8591 h 10000"/>
              <a:gd name="connsiteX61" fmla="*/ 8064 w 10000"/>
              <a:gd name="connsiteY61" fmla="*/ 7413 h 10000"/>
              <a:gd name="connsiteX62" fmla="*/ 8714 w 10000"/>
              <a:gd name="connsiteY62" fmla="*/ 7413 h 10000"/>
              <a:gd name="connsiteX63" fmla="*/ 8714 w 10000"/>
              <a:gd name="connsiteY63" fmla="*/ 8591 h 10000"/>
              <a:gd name="connsiteX0" fmla="*/ 6539 w 10000"/>
              <a:gd name="connsiteY0" fmla="*/ 1134 h 10014"/>
              <a:gd name="connsiteX1" fmla="*/ 6539 w 10000"/>
              <a:gd name="connsiteY1" fmla="*/ 14 h 10014"/>
              <a:gd name="connsiteX2" fmla="*/ 6873 w 10000"/>
              <a:gd name="connsiteY2" fmla="*/ 589 h 10014"/>
              <a:gd name="connsiteX3" fmla="*/ 6539 w 10000"/>
              <a:gd name="connsiteY3" fmla="*/ 1134 h 10014"/>
              <a:gd name="connsiteX4" fmla="*/ 2921 w 10000"/>
              <a:gd name="connsiteY4" fmla="*/ 2857 h 10014"/>
              <a:gd name="connsiteX5" fmla="*/ 2921 w 10000"/>
              <a:gd name="connsiteY5" fmla="*/ 2857 h 10014"/>
              <a:gd name="connsiteX6" fmla="*/ 3238 w 10000"/>
              <a:gd name="connsiteY6" fmla="*/ 2312 h 10014"/>
              <a:gd name="connsiteX7" fmla="*/ 6539 w 10000"/>
              <a:gd name="connsiteY7" fmla="*/ 2312 h 10014"/>
              <a:gd name="connsiteX8" fmla="*/ 6873 w 10000"/>
              <a:gd name="connsiteY8" fmla="*/ 2857 h 10014"/>
              <a:gd name="connsiteX9" fmla="*/ 6539 w 10000"/>
              <a:gd name="connsiteY9" fmla="*/ 3463 h 10014"/>
              <a:gd name="connsiteX10" fmla="*/ 3238 w 10000"/>
              <a:gd name="connsiteY10" fmla="*/ 3463 h 10014"/>
              <a:gd name="connsiteX11" fmla="*/ 2921 w 10000"/>
              <a:gd name="connsiteY11" fmla="*/ 2857 h 10014"/>
              <a:gd name="connsiteX12" fmla="*/ 9635 w 10000"/>
              <a:gd name="connsiteY12" fmla="*/ 4553 h 10014"/>
              <a:gd name="connsiteX13" fmla="*/ 9635 w 10000"/>
              <a:gd name="connsiteY13" fmla="*/ 4553 h 10014"/>
              <a:gd name="connsiteX14" fmla="*/ 366 w 10000"/>
              <a:gd name="connsiteY14" fmla="*/ 4553 h 10014"/>
              <a:gd name="connsiteX15" fmla="*/ 0 w 10000"/>
              <a:gd name="connsiteY15" fmla="*/ 5272 h 10014"/>
              <a:gd name="connsiteX16" fmla="*/ 0 w 10000"/>
              <a:gd name="connsiteY16" fmla="*/ 9325 h 10014"/>
              <a:gd name="connsiteX17" fmla="*/ 366 w 10000"/>
              <a:gd name="connsiteY17" fmla="*/ 10014 h 10014"/>
              <a:gd name="connsiteX18" fmla="*/ 9635 w 10000"/>
              <a:gd name="connsiteY18" fmla="*/ 10014 h 10014"/>
              <a:gd name="connsiteX19" fmla="*/ 10000 w 10000"/>
              <a:gd name="connsiteY19" fmla="*/ 9325 h 10014"/>
              <a:gd name="connsiteX20" fmla="*/ 10000 w 10000"/>
              <a:gd name="connsiteY20" fmla="*/ 5272 h 10014"/>
              <a:gd name="connsiteX21" fmla="*/ 9635 w 10000"/>
              <a:gd name="connsiteY21" fmla="*/ 4553 h 10014"/>
              <a:gd name="connsiteX22" fmla="*/ 2905 w 10000"/>
              <a:gd name="connsiteY22" fmla="*/ 6049 h 10014"/>
              <a:gd name="connsiteX23" fmla="*/ 2905 w 10000"/>
              <a:gd name="connsiteY23" fmla="*/ 6049 h 10014"/>
              <a:gd name="connsiteX24" fmla="*/ 2191 w 10000"/>
              <a:gd name="connsiteY24" fmla="*/ 8894 h 10014"/>
              <a:gd name="connsiteX25" fmla="*/ 2063 w 10000"/>
              <a:gd name="connsiteY25" fmla="*/ 9066 h 10014"/>
              <a:gd name="connsiteX26" fmla="*/ 2000 w 10000"/>
              <a:gd name="connsiteY26" fmla="*/ 9066 h 10014"/>
              <a:gd name="connsiteX27" fmla="*/ 1841 w 10000"/>
              <a:gd name="connsiteY27" fmla="*/ 8894 h 10014"/>
              <a:gd name="connsiteX28" fmla="*/ 1159 w 10000"/>
              <a:gd name="connsiteY28" fmla="*/ 6049 h 10014"/>
              <a:gd name="connsiteX29" fmla="*/ 1175 w 10000"/>
              <a:gd name="connsiteY29" fmla="*/ 5818 h 10014"/>
              <a:gd name="connsiteX30" fmla="*/ 1302 w 10000"/>
              <a:gd name="connsiteY30" fmla="*/ 5645 h 10014"/>
              <a:gd name="connsiteX31" fmla="*/ 1381 w 10000"/>
              <a:gd name="connsiteY31" fmla="*/ 5645 h 10014"/>
              <a:gd name="connsiteX32" fmla="*/ 1523 w 10000"/>
              <a:gd name="connsiteY32" fmla="*/ 5848 h 10014"/>
              <a:gd name="connsiteX33" fmla="*/ 2016 w 10000"/>
              <a:gd name="connsiteY33" fmla="*/ 7859 h 10014"/>
              <a:gd name="connsiteX34" fmla="*/ 2524 w 10000"/>
              <a:gd name="connsiteY34" fmla="*/ 5848 h 10014"/>
              <a:gd name="connsiteX35" fmla="*/ 2666 w 10000"/>
              <a:gd name="connsiteY35" fmla="*/ 5645 h 10014"/>
              <a:gd name="connsiteX36" fmla="*/ 2746 w 10000"/>
              <a:gd name="connsiteY36" fmla="*/ 5645 h 10014"/>
              <a:gd name="connsiteX37" fmla="*/ 2873 w 10000"/>
              <a:gd name="connsiteY37" fmla="*/ 5818 h 10014"/>
              <a:gd name="connsiteX38" fmla="*/ 2905 w 10000"/>
              <a:gd name="connsiteY38" fmla="*/ 6049 h 10014"/>
              <a:gd name="connsiteX39" fmla="*/ 6444 w 10000"/>
              <a:gd name="connsiteY39" fmla="*/ 6908 h 10014"/>
              <a:gd name="connsiteX40" fmla="*/ 6444 w 10000"/>
              <a:gd name="connsiteY40" fmla="*/ 6908 h 10014"/>
              <a:gd name="connsiteX41" fmla="*/ 5793 w 10000"/>
              <a:gd name="connsiteY41" fmla="*/ 6908 h 10014"/>
              <a:gd name="connsiteX42" fmla="*/ 5793 w 10000"/>
              <a:gd name="connsiteY42" fmla="*/ 5705 h 10014"/>
              <a:gd name="connsiteX43" fmla="*/ 6444 w 10000"/>
              <a:gd name="connsiteY43" fmla="*/ 5705 h 10014"/>
              <a:gd name="connsiteX44" fmla="*/ 6444 w 10000"/>
              <a:gd name="connsiteY44" fmla="*/ 6908 h 10014"/>
              <a:gd name="connsiteX45" fmla="*/ 7571 w 10000"/>
              <a:gd name="connsiteY45" fmla="*/ 8605 h 10014"/>
              <a:gd name="connsiteX46" fmla="*/ 7571 w 10000"/>
              <a:gd name="connsiteY46" fmla="*/ 8605 h 10014"/>
              <a:gd name="connsiteX47" fmla="*/ 6921 w 10000"/>
              <a:gd name="connsiteY47" fmla="*/ 8605 h 10014"/>
              <a:gd name="connsiteX48" fmla="*/ 6921 w 10000"/>
              <a:gd name="connsiteY48" fmla="*/ 7427 h 10014"/>
              <a:gd name="connsiteX49" fmla="*/ 7571 w 10000"/>
              <a:gd name="connsiteY49" fmla="*/ 7427 h 10014"/>
              <a:gd name="connsiteX50" fmla="*/ 7571 w 10000"/>
              <a:gd name="connsiteY50" fmla="*/ 8605 h 10014"/>
              <a:gd name="connsiteX51" fmla="*/ 7571 w 10000"/>
              <a:gd name="connsiteY51" fmla="*/ 6908 h 10014"/>
              <a:gd name="connsiteX52" fmla="*/ 7571 w 10000"/>
              <a:gd name="connsiteY52" fmla="*/ 6908 h 10014"/>
              <a:gd name="connsiteX53" fmla="*/ 6952 w 10000"/>
              <a:gd name="connsiteY53" fmla="*/ 6908 h 10014"/>
              <a:gd name="connsiteX54" fmla="*/ 6952 w 10000"/>
              <a:gd name="connsiteY54" fmla="*/ 5705 h 10014"/>
              <a:gd name="connsiteX55" fmla="*/ 7571 w 10000"/>
              <a:gd name="connsiteY55" fmla="*/ 5705 h 10014"/>
              <a:gd name="connsiteX56" fmla="*/ 7571 w 10000"/>
              <a:gd name="connsiteY56" fmla="*/ 6908 h 10014"/>
              <a:gd name="connsiteX57" fmla="*/ 8714 w 10000"/>
              <a:gd name="connsiteY57" fmla="*/ 8605 h 10014"/>
              <a:gd name="connsiteX58" fmla="*/ 8714 w 10000"/>
              <a:gd name="connsiteY58" fmla="*/ 8605 h 10014"/>
              <a:gd name="connsiteX59" fmla="*/ 8064 w 10000"/>
              <a:gd name="connsiteY59" fmla="*/ 8605 h 10014"/>
              <a:gd name="connsiteX60" fmla="*/ 8064 w 10000"/>
              <a:gd name="connsiteY60" fmla="*/ 7427 h 10014"/>
              <a:gd name="connsiteX61" fmla="*/ 8714 w 10000"/>
              <a:gd name="connsiteY61" fmla="*/ 7427 h 10014"/>
              <a:gd name="connsiteX62" fmla="*/ 8714 w 10000"/>
              <a:gd name="connsiteY62" fmla="*/ 8605 h 10014"/>
              <a:gd name="connsiteX0" fmla="*/ 6539 w 10000"/>
              <a:gd name="connsiteY0" fmla="*/ 545 h 9425"/>
              <a:gd name="connsiteX1" fmla="*/ 6873 w 10000"/>
              <a:gd name="connsiteY1" fmla="*/ 0 h 9425"/>
              <a:gd name="connsiteX2" fmla="*/ 6539 w 10000"/>
              <a:gd name="connsiteY2" fmla="*/ 545 h 9425"/>
              <a:gd name="connsiteX3" fmla="*/ 2921 w 10000"/>
              <a:gd name="connsiteY3" fmla="*/ 2268 h 9425"/>
              <a:gd name="connsiteX4" fmla="*/ 2921 w 10000"/>
              <a:gd name="connsiteY4" fmla="*/ 2268 h 9425"/>
              <a:gd name="connsiteX5" fmla="*/ 3238 w 10000"/>
              <a:gd name="connsiteY5" fmla="*/ 1723 h 9425"/>
              <a:gd name="connsiteX6" fmla="*/ 6539 w 10000"/>
              <a:gd name="connsiteY6" fmla="*/ 1723 h 9425"/>
              <a:gd name="connsiteX7" fmla="*/ 6873 w 10000"/>
              <a:gd name="connsiteY7" fmla="*/ 2268 h 9425"/>
              <a:gd name="connsiteX8" fmla="*/ 6539 w 10000"/>
              <a:gd name="connsiteY8" fmla="*/ 2874 h 9425"/>
              <a:gd name="connsiteX9" fmla="*/ 3238 w 10000"/>
              <a:gd name="connsiteY9" fmla="*/ 2874 h 9425"/>
              <a:gd name="connsiteX10" fmla="*/ 2921 w 10000"/>
              <a:gd name="connsiteY10" fmla="*/ 2268 h 9425"/>
              <a:gd name="connsiteX11" fmla="*/ 9635 w 10000"/>
              <a:gd name="connsiteY11" fmla="*/ 3964 h 9425"/>
              <a:gd name="connsiteX12" fmla="*/ 9635 w 10000"/>
              <a:gd name="connsiteY12" fmla="*/ 3964 h 9425"/>
              <a:gd name="connsiteX13" fmla="*/ 366 w 10000"/>
              <a:gd name="connsiteY13" fmla="*/ 3964 h 9425"/>
              <a:gd name="connsiteX14" fmla="*/ 0 w 10000"/>
              <a:gd name="connsiteY14" fmla="*/ 4683 h 9425"/>
              <a:gd name="connsiteX15" fmla="*/ 0 w 10000"/>
              <a:gd name="connsiteY15" fmla="*/ 8736 h 9425"/>
              <a:gd name="connsiteX16" fmla="*/ 366 w 10000"/>
              <a:gd name="connsiteY16" fmla="*/ 9425 h 9425"/>
              <a:gd name="connsiteX17" fmla="*/ 9635 w 10000"/>
              <a:gd name="connsiteY17" fmla="*/ 9425 h 9425"/>
              <a:gd name="connsiteX18" fmla="*/ 10000 w 10000"/>
              <a:gd name="connsiteY18" fmla="*/ 8736 h 9425"/>
              <a:gd name="connsiteX19" fmla="*/ 10000 w 10000"/>
              <a:gd name="connsiteY19" fmla="*/ 4683 h 9425"/>
              <a:gd name="connsiteX20" fmla="*/ 9635 w 10000"/>
              <a:gd name="connsiteY20" fmla="*/ 3964 h 9425"/>
              <a:gd name="connsiteX21" fmla="*/ 2905 w 10000"/>
              <a:gd name="connsiteY21" fmla="*/ 5460 h 9425"/>
              <a:gd name="connsiteX22" fmla="*/ 2905 w 10000"/>
              <a:gd name="connsiteY22" fmla="*/ 5460 h 9425"/>
              <a:gd name="connsiteX23" fmla="*/ 2191 w 10000"/>
              <a:gd name="connsiteY23" fmla="*/ 8305 h 9425"/>
              <a:gd name="connsiteX24" fmla="*/ 2063 w 10000"/>
              <a:gd name="connsiteY24" fmla="*/ 8477 h 9425"/>
              <a:gd name="connsiteX25" fmla="*/ 2000 w 10000"/>
              <a:gd name="connsiteY25" fmla="*/ 8477 h 9425"/>
              <a:gd name="connsiteX26" fmla="*/ 1841 w 10000"/>
              <a:gd name="connsiteY26" fmla="*/ 8305 h 9425"/>
              <a:gd name="connsiteX27" fmla="*/ 1159 w 10000"/>
              <a:gd name="connsiteY27" fmla="*/ 5460 h 9425"/>
              <a:gd name="connsiteX28" fmla="*/ 1175 w 10000"/>
              <a:gd name="connsiteY28" fmla="*/ 5229 h 9425"/>
              <a:gd name="connsiteX29" fmla="*/ 1302 w 10000"/>
              <a:gd name="connsiteY29" fmla="*/ 5056 h 9425"/>
              <a:gd name="connsiteX30" fmla="*/ 1381 w 10000"/>
              <a:gd name="connsiteY30" fmla="*/ 5056 h 9425"/>
              <a:gd name="connsiteX31" fmla="*/ 1523 w 10000"/>
              <a:gd name="connsiteY31" fmla="*/ 5259 h 9425"/>
              <a:gd name="connsiteX32" fmla="*/ 2016 w 10000"/>
              <a:gd name="connsiteY32" fmla="*/ 7270 h 9425"/>
              <a:gd name="connsiteX33" fmla="*/ 2524 w 10000"/>
              <a:gd name="connsiteY33" fmla="*/ 5259 h 9425"/>
              <a:gd name="connsiteX34" fmla="*/ 2666 w 10000"/>
              <a:gd name="connsiteY34" fmla="*/ 5056 h 9425"/>
              <a:gd name="connsiteX35" fmla="*/ 2746 w 10000"/>
              <a:gd name="connsiteY35" fmla="*/ 5056 h 9425"/>
              <a:gd name="connsiteX36" fmla="*/ 2873 w 10000"/>
              <a:gd name="connsiteY36" fmla="*/ 5229 h 9425"/>
              <a:gd name="connsiteX37" fmla="*/ 2905 w 10000"/>
              <a:gd name="connsiteY37" fmla="*/ 5460 h 9425"/>
              <a:gd name="connsiteX38" fmla="*/ 6444 w 10000"/>
              <a:gd name="connsiteY38" fmla="*/ 6319 h 9425"/>
              <a:gd name="connsiteX39" fmla="*/ 6444 w 10000"/>
              <a:gd name="connsiteY39" fmla="*/ 6319 h 9425"/>
              <a:gd name="connsiteX40" fmla="*/ 5793 w 10000"/>
              <a:gd name="connsiteY40" fmla="*/ 6319 h 9425"/>
              <a:gd name="connsiteX41" fmla="*/ 5793 w 10000"/>
              <a:gd name="connsiteY41" fmla="*/ 5116 h 9425"/>
              <a:gd name="connsiteX42" fmla="*/ 6444 w 10000"/>
              <a:gd name="connsiteY42" fmla="*/ 5116 h 9425"/>
              <a:gd name="connsiteX43" fmla="*/ 6444 w 10000"/>
              <a:gd name="connsiteY43" fmla="*/ 6319 h 9425"/>
              <a:gd name="connsiteX44" fmla="*/ 7571 w 10000"/>
              <a:gd name="connsiteY44" fmla="*/ 8016 h 9425"/>
              <a:gd name="connsiteX45" fmla="*/ 7571 w 10000"/>
              <a:gd name="connsiteY45" fmla="*/ 8016 h 9425"/>
              <a:gd name="connsiteX46" fmla="*/ 6921 w 10000"/>
              <a:gd name="connsiteY46" fmla="*/ 8016 h 9425"/>
              <a:gd name="connsiteX47" fmla="*/ 6921 w 10000"/>
              <a:gd name="connsiteY47" fmla="*/ 6838 h 9425"/>
              <a:gd name="connsiteX48" fmla="*/ 7571 w 10000"/>
              <a:gd name="connsiteY48" fmla="*/ 6838 h 9425"/>
              <a:gd name="connsiteX49" fmla="*/ 7571 w 10000"/>
              <a:gd name="connsiteY49" fmla="*/ 8016 h 9425"/>
              <a:gd name="connsiteX50" fmla="*/ 7571 w 10000"/>
              <a:gd name="connsiteY50" fmla="*/ 6319 h 9425"/>
              <a:gd name="connsiteX51" fmla="*/ 7571 w 10000"/>
              <a:gd name="connsiteY51" fmla="*/ 6319 h 9425"/>
              <a:gd name="connsiteX52" fmla="*/ 6952 w 10000"/>
              <a:gd name="connsiteY52" fmla="*/ 6319 h 9425"/>
              <a:gd name="connsiteX53" fmla="*/ 6952 w 10000"/>
              <a:gd name="connsiteY53" fmla="*/ 5116 h 9425"/>
              <a:gd name="connsiteX54" fmla="*/ 7571 w 10000"/>
              <a:gd name="connsiteY54" fmla="*/ 5116 h 9425"/>
              <a:gd name="connsiteX55" fmla="*/ 7571 w 10000"/>
              <a:gd name="connsiteY55" fmla="*/ 6319 h 9425"/>
              <a:gd name="connsiteX56" fmla="*/ 8714 w 10000"/>
              <a:gd name="connsiteY56" fmla="*/ 8016 h 9425"/>
              <a:gd name="connsiteX57" fmla="*/ 8714 w 10000"/>
              <a:gd name="connsiteY57" fmla="*/ 8016 h 9425"/>
              <a:gd name="connsiteX58" fmla="*/ 8064 w 10000"/>
              <a:gd name="connsiteY58" fmla="*/ 8016 h 9425"/>
              <a:gd name="connsiteX59" fmla="*/ 8064 w 10000"/>
              <a:gd name="connsiteY59" fmla="*/ 6838 h 9425"/>
              <a:gd name="connsiteX60" fmla="*/ 8714 w 10000"/>
              <a:gd name="connsiteY60" fmla="*/ 6838 h 9425"/>
              <a:gd name="connsiteX61" fmla="*/ 8714 w 10000"/>
              <a:gd name="connsiteY61" fmla="*/ 8016 h 9425"/>
              <a:gd name="connsiteX0" fmla="*/ 2921 w 10000"/>
              <a:gd name="connsiteY0" fmla="*/ 578 h 8172"/>
              <a:gd name="connsiteX1" fmla="*/ 2921 w 10000"/>
              <a:gd name="connsiteY1" fmla="*/ 578 h 8172"/>
              <a:gd name="connsiteX2" fmla="*/ 3238 w 10000"/>
              <a:gd name="connsiteY2" fmla="*/ 0 h 8172"/>
              <a:gd name="connsiteX3" fmla="*/ 6539 w 10000"/>
              <a:gd name="connsiteY3" fmla="*/ 0 h 8172"/>
              <a:gd name="connsiteX4" fmla="*/ 6873 w 10000"/>
              <a:gd name="connsiteY4" fmla="*/ 578 h 8172"/>
              <a:gd name="connsiteX5" fmla="*/ 6539 w 10000"/>
              <a:gd name="connsiteY5" fmla="*/ 1221 h 8172"/>
              <a:gd name="connsiteX6" fmla="*/ 3238 w 10000"/>
              <a:gd name="connsiteY6" fmla="*/ 1221 h 8172"/>
              <a:gd name="connsiteX7" fmla="*/ 2921 w 10000"/>
              <a:gd name="connsiteY7" fmla="*/ 578 h 8172"/>
              <a:gd name="connsiteX8" fmla="*/ 9635 w 10000"/>
              <a:gd name="connsiteY8" fmla="*/ 2378 h 8172"/>
              <a:gd name="connsiteX9" fmla="*/ 9635 w 10000"/>
              <a:gd name="connsiteY9" fmla="*/ 2378 h 8172"/>
              <a:gd name="connsiteX10" fmla="*/ 366 w 10000"/>
              <a:gd name="connsiteY10" fmla="*/ 2378 h 8172"/>
              <a:gd name="connsiteX11" fmla="*/ 0 w 10000"/>
              <a:gd name="connsiteY11" fmla="*/ 3141 h 8172"/>
              <a:gd name="connsiteX12" fmla="*/ 0 w 10000"/>
              <a:gd name="connsiteY12" fmla="*/ 7441 h 8172"/>
              <a:gd name="connsiteX13" fmla="*/ 366 w 10000"/>
              <a:gd name="connsiteY13" fmla="*/ 8172 h 8172"/>
              <a:gd name="connsiteX14" fmla="*/ 9635 w 10000"/>
              <a:gd name="connsiteY14" fmla="*/ 8172 h 8172"/>
              <a:gd name="connsiteX15" fmla="*/ 10000 w 10000"/>
              <a:gd name="connsiteY15" fmla="*/ 7441 h 8172"/>
              <a:gd name="connsiteX16" fmla="*/ 10000 w 10000"/>
              <a:gd name="connsiteY16" fmla="*/ 3141 h 8172"/>
              <a:gd name="connsiteX17" fmla="*/ 9635 w 10000"/>
              <a:gd name="connsiteY17" fmla="*/ 2378 h 8172"/>
              <a:gd name="connsiteX18" fmla="*/ 2905 w 10000"/>
              <a:gd name="connsiteY18" fmla="*/ 3965 h 8172"/>
              <a:gd name="connsiteX19" fmla="*/ 2905 w 10000"/>
              <a:gd name="connsiteY19" fmla="*/ 3965 h 8172"/>
              <a:gd name="connsiteX20" fmla="*/ 2191 w 10000"/>
              <a:gd name="connsiteY20" fmla="*/ 6984 h 8172"/>
              <a:gd name="connsiteX21" fmla="*/ 2063 w 10000"/>
              <a:gd name="connsiteY21" fmla="*/ 7166 h 8172"/>
              <a:gd name="connsiteX22" fmla="*/ 2000 w 10000"/>
              <a:gd name="connsiteY22" fmla="*/ 7166 h 8172"/>
              <a:gd name="connsiteX23" fmla="*/ 1841 w 10000"/>
              <a:gd name="connsiteY23" fmla="*/ 6984 h 8172"/>
              <a:gd name="connsiteX24" fmla="*/ 1159 w 10000"/>
              <a:gd name="connsiteY24" fmla="*/ 3965 h 8172"/>
              <a:gd name="connsiteX25" fmla="*/ 1175 w 10000"/>
              <a:gd name="connsiteY25" fmla="*/ 3720 h 8172"/>
              <a:gd name="connsiteX26" fmla="*/ 1302 w 10000"/>
              <a:gd name="connsiteY26" fmla="*/ 3536 h 8172"/>
              <a:gd name="connsiteX27" fmla="*/ 1381 w 10000"/>
              <a:gd name="connsiteY27" fmla="*/ 3536 h 8172"/>
              <a:gd name="connsiteX28" fmla="*/ 1523 w 10000"/>
              <a:gd name="connsiteY28" fmla="*/ 3752 h 8172"/>
              <a:gd name="connsiteX29" fmla="*/ 2016 w 10000"/>
              <a:gd name="connsiteY29" fmla="*/ 5886 h 8172"/>
              <a:gd name="connsiteX30" fmla="*/ 2524 w 10000"/>
              <a:gd name="connsiteY30" fmla="*/ 3752 h 8172"/>
              <a:gd name="connsiteX31" fmla="*/ 2666 w 10000"/>
              <a:gd name="connsiteY31" fmla="*/ 3536 h 8172"/>
              <a:gd name="connsiteX32" fmla="*/ 2746 w 10000"/>
              <a:gd name="connsiteY32" fmla="*/ 3536 h 8172"/>
              <a:gd name="connsiteX33" fmla="*/ 2873 w 10000"/>
              <a:gd name="connsiteY33" fmla="*/ 3720 h 8172"/>
              <a:gd name="connsiteX34" fmla="*/ 2905 w 10000"/>
              <a:gd name="connsiteY34" fmla="*/ 3965 h 8172"/>
              <a:gd name="connsiteX35" fmla="*/ 6444 w 10000"/>
              <a:gd name="connsiteY35" fmla="*/ 4877 h 8172"/>
              <a:gd name="connsiteX36" fmla="*/ 6444 w 10000"/>
              <a:gd name="connsiteY36" fmla="*/ 4877 h 8172"/>
              <a:gd name="connsiteX37" fmla="*/ 5793 w 10000"/>
              <a:gd name="connsiteY37" fmla="*/ 4877 h 8172"/>
              <a:gd name="connsiteX38" fmla="*/ 5793 w 10000"/>
              <a:gd name="connsiteY38" fmla="*/ 3600 h 8172"/>
              <a:gd name="connsiteX39" fmla="*/ 6444 w 10000"/>
              <a:gd name="connsiteY39" fmla="*/ 3600 h 8172"/>
              <a:gd name="connsiteX40" fmla="*/ 6444 w 10000"/>
              <a:gd name="connsiteY40" fmla="*/ 4877 h 8172"/>
              <a:gd name="connsiteX41" fmla="*/ 7571 w 10000"/>
              <a:gd name="connsiteY41" fmla="*/ 6677 h 8172"/>
              <a:gd name="connsiteX42" fmla="*/ 7571 w 10000"/>
              <a:gd name="connsiteY42" fmla="*/ 6677 h 8172"/>
              <a:gd name="connsiteX43" fmla="*/ 6921 w 10000"/>
              <a:gd name="connsiteY43" fmla="*/ 6677 h 8172"/>
              <a:gd name="connsiteX44" fmla="*/ 6921 w 10000"/>
              <a:gd name="connsiteY44" fmla="*/ 5427 h 8172"/>
              <a:gd name="connsiteX45" fmla="*/ 7571 w 10000"/>
              <a:gd name="connsiteY45" fmla="*/ 5427 h 8172"/>
              <a:gd name="connsiteX46" fmla="*/ 7571 w 10000"/>
              <a:gd name="connsiteY46" fmla="*/ 6677 h 8172"/>
              <a:gd name="connsiteX47" fmla="*/ 7571 w 10000"/>
              <a:gd name="connsiteY47" fmla="*/ 4877 h 8172"/>
              <a:gd name="connsiteX48" fmla="*/ 7571 w 10000"/>
              <a:gd name="connsiteY48" fmla="*/ 4877 h 8172"/>
              <a:gd name="connsiteX49" fmla="*/ 6952 w 10000"/>
              <a:gd name="connsiteY49" fmla="*/ 4877 h 8172"/>
              <a:gd name="connsiteX50" fmla="*/ 6952 w 10000"/>
              <a:gd name="connsiteY50" fmla="*/ 3600 h 8172"/>
              <a:gd name="connsiteX51" fmla="*/ 7571 w 10000"/>
              <a:gd name="connsiteY51" fmla="*/ 3600 h 8172"/>
              <a:gd name="connsiteX52" fmla="*/ 7571 w 10000"/>
              <a:gd name="connsiteY52" fmla="*/ 4877 h 8172"/>
              <a:gd name="connsiteX53" fmla="*/ 8714 w 10000"/>
              <a:gd name="connsiteY53" fmla="*/ 6677 h 8172"/>
              <a:gd name="connsiteX54" fmla="*/ 8714 w 10000"/>
              <a:gd name="connsiteY54" fmla="*/ 6677 h 8172"/>
              <a:gd name="connsiteX55" fmla="*/ 8064 w 10000"/>
              <a:gd name="connsiteY55" fmla="*/ 6677 h 8172"/>
              <a:gd name="connsiteX56" fmla="*/ 8064 w 10000"/>
              <a:gd name="connsiteY56" fmla="*/ 5427 h 8172"/>
              <a:gd name="connsiteX57" fmla="*/ 8714 w 10000"/>
              <a:gd name="connsiteY57" fmla="*/ 5427 h 8172"/>
              <a:gd name="connsiteX58" fmla="*/ 8714 w 10000"/>
              <a:gd name="connsiteY58" fmla="*/ 6677 h 8172"/>
              <a:gd name="connsiteX0" fmla="*/ 2921 w 10000"/>
              <a:gd name="connsiteY0" fmla="*/ 707 h 10000"/>
              <a:gd name="connsiteX1" fmla="*/ 2921 w 10000"/>
              <a:gd name="connsiteY1" fmla="*/ 707 h 10000"/>
              <a:gd name="connsiteX2" fmla="*/ 6539 w 10000"/>
              <a:gd name="connsiteY2" fmla="*/ 0 h 10000"/>
              <a:gd name="connsiteX3" fmla="*/ 6873 w 10000"/>
              <a:gd name="connsiteY3" fmla="*/ 707 h 10000"/>
              <a:gd name="connsiteX4" fmla="*/ 6539 w 10000"/>
              <a:gd name="connsiteY4" fmla="*/ 1494 h 10000"/>
              <a:gd name="connsiteX5" fmla="*/ 3238 w 10000"/>
              <a:gd name="connsiteY5" fmla="*/ 1494 h 10000"/>
              <a:gd name="connsiteX6" fmla="*/ 2921 w 10000"/>
              <a:gd name="connsiteY6" fmla="*/ 707 h 10000"/>
              <a:gd name="connsiteX7" fmla="*/ 9635 w 10000"/>
              <a:gd name="connsiteY7" fmla="*/ 2910 h 10000"/>
              <a:gd name="connsiteX8" fmla="*/ 9635 w 10000"/>
              <a:gd name="connsiteY8" fmla="*/ 2910 h 10000"/>
              <a:gd name="connsiteX9" fmla="*/ 366 w 10000"/>
              <a:gd name="connsiteY9" fmla="*/ 2910 h 10000"/>
              <a:gd name="connsiteX10" fmla="*/ 0 w 10000"/>
              <a:gd name="connsiteY10" fmla="*/ 3844 h 10000"/>
              <a:gd name="connsiteX11" fmla="*/ 0 w 10000"/>
              <a:gd name="connsiteY11" fmla="*/ 9105 h 10000"/>
              <a:gd name="connsiteX12" fmla="*/ 366 w 10000"/>
              <a:gd name="connsiteY12" fmla="*/ 10000 h 10000"/>
              <a:gd name="connsiteX13" fmla="*/ 9635 w 10000"/>
              <a:gd name="connsiteY13" fmla="*/ 10000 h 10000"/>
              <a:gd name="connsiteX14" fmla="*/ 10000 w 10000"/>
              <a:gd name="connsiteY14" fmla="*/ 9105 h 10000"/>
              <a:gd name="connsiteX15" fmla="*/ 10000 w 10000"/>
              <a:gd name="connsiteY15" fmla="*/ 3844 h 10000"/>
              <a:gd name="connsiteX16" fmla="*/ 9635 w 10000"/>
              <a:gd name="connsiteY16" fmla="*/ 2910 h 10000"/>
              <a:gd name="connsiteX17" fmla="*/ 2905 w 10000"/>
              <a:gd name="connsiteY17" fmla="*/ 4852 h 10000"/>
              <a:gd name="connsiteX18" fmla="*/ 2905 w 10000"/>
              <a:gd name="connsiteY18" fmla="*/ 4852 h 10000"/>
              <a:gd name="connsiteX19" fmla="*/ 2191 w 10000"/>
              <a:gd name="connsiteY19" fmla="*/ 8546 h 10000"/>
              <a:gd name="connsiteX20" fmla="*/ 2063 w 10000"/>
              <a:gd name="connsiteY20" fmla="*/ 8769 h 10000"/>
              <a:gd name="connsiteX21" fmla="*/ 2000 w 10000"/>
              <a:gd name="connsiteY21" fmla="*/ 8769 h 10000"/>
              <a:gd name="connsiteX22" fmla="*/ 1841 w 10000"/>
              <a:gd name="connsiteY22" fmla="*/ 8546 h 10000"/>
              <a:gd name="connsiteX23" fmla="*/ 1159 w 10000"/>
              <a:gd name="connsiteY23" fmla="*/ 4852 h 10000"/>
              <a:gd name="connsiteX24" fmla="*/ 1175 w 10000"/>
              <a:gd name="connsiteY24" fmla="*/ 4552 h 10000"/>
              <a:gd name="connsiteX25" fmla="*/ 1302 w 10000"/>
              <a:gd name="connsiteY25" fmla="*/ 4327 h 10000"/>
              <a:gd name="connsiteX26" fmla="*/ 1381 w 10000"/>
              <a:gd name="connsiteY26" fmla="*/ 4327 h 10000"/>
              <a:gd name="connsiteX27" fmla="*/ 1523 w 10000"/>
              <a:gd name="connsiteY27" fmla="*/ 4591 h 10000"/>
              <a:gd name="connsiteX28" fmla="*/ 2016 w 10000"/>
              <a:gd name="connsiteY28" fmla="*/ 7203 h 10000"/>
              <a:gd name="connsiteX29" fmla="*/ 2524 w 10000"/>
              <a:gd name="connsiteY29" fmla="*/ 4591 h 10000"/>
              <a:gd name="connsiteX30" fmla="*/ 2666 w 10000"/>
              <a:gd name="connsiteY30" fmla="*/ 4327 h 10000"/>
              <a:gd name="connsiteX31" fmla="*/ 2746 w 10000"/>
              <a:gd name="connsiteY31" fmla="*/ 4327 h 10000"/>
              <a:gd name="connsiteX32" fmla="*/ 2873 w 10000"/>
              <a:gd name="connsiteY32" fmla="*/ 4552 h 10000"/>
              <a:gd name="connsiteX33" fmla="*/ 2905 w 10000"/>
              <a:gd name="connsiteY33" fmla="*/ 4852 h 10000"/>
              <a:gd name="connsiteX34" fmla="*/ 6444 w 10000"/>
              <a:gd name="connsiteY34" fmla="*/ 5968 h 10000"/>
              <a:gd name="connsiteX35" fmla="*/ 6444 w 10000"/>
              <a:gd name="connsiteY35" fmla="*/ 5968 h 10000"/>
              <a:gd name="connsiteX36" fmla="*/ 5793 w 10000"/>
              <a:gd name="connsiteY36" fmla="*/ 5968 h 10000"/>
              <a:gd name="connsiteX37" fmla="*/ 5793 w 10000"/>
              <a:gd name="connsiteY37" fmla="*/ 4405 h 10000"/>
              <a:gd name="connsiteX38" fmla="*/ 6444 w 10000"/>
              <a:gd name="connsiteY38" fmla="*/ 4405 h 10000"/>
              <a:gd name="connsiteX39" fmla="*/ 6444 w 10000"/>
              <a:gd name="connsiteY39" fmla="*/ 5968 h 10000"/>
              <a:gd name="connsiteX40" fmla="*/ 7571 w 10000"/>
              <a:gd name="connsiteY40" fmla="*/ 8171 h 10000"/>
              <a:gd name="connsiteX41" fmla="*/ 7571 w 10000"/>
              <a:gd name="connsiteY41" fmla="*/ 8171 h 10000"/>
              <a:gd name="connsiteX42" fmla="*/ 6921 w 10000"/>
              <a:gd name="connsiteY42" fmla="*/ 8171 h 10000"/>
              <a:gd name="connsiteX43" fmla="*/ 6921 w 10000"/>
              <a:gd name="connsiteY43" fmla="*/ 6641 h 10000"/>
              <a:gd name="connsiteX44" fmla="*/ 7571 w 10000"/>
              <a:gd name="connsiteY44" fmla="*/ 6641 h 10000"/>
              <a:gd name="connsiteX45" fmla="*/ 7571 w 10000"/>
              <a:gd name="connsiteY45" fmla="*/ 8171 h 10000"/>
              <a:gd name="connsiteX46" fmla="*/ 7571 w 10000"/>
              <a:gd name="connsiteY46" fmla="*/ 5968 h 10000"/>
              <a:gd name="connsiteX47" fmla="*/ 7571 w 10000"/>
              <a:gd name="connsiteY47" fmla="*/ 5968 h 10000"/>
              <a:gd name="connsiteX48" fmla="*/ 6952 w 10000"/>
              <a:gd name="connsiteY48" fmla="*/ 5968 h 10000"/>
              <a:gd name="connsiteX49" fmla="*/ 6952 w 10000"/>
              <a:gd name="connsiteY49" fmla="*/ 4405 h 10000"/>
              <a:gd name="connsiteX50" fmla="*/ 7571 w 10000"/>
              <a:gd name="connsiteY50" fmla="*/ 4405 h 10000"/>
              <a:gd name="connsiteX51" fmla="*/ 7571 w 10000"/>
              <a:gd name="connsiteY51" fmla="*/ 5968 h 10000"/>
              <a:gd name="connsiteX52" fmla="*/ 8714 w 10000"/>
              <a:gd name="connsiteY52" fmla="*/ 8171 h 10000"/>
              <a:gd name="connsiteX53" fmla="*/ 8714 w 10000"/>
              <a:gd name="connsiteY53" fmla="*/ 8171 h 10000"/>
              <a:gd name="connsiteX54" fmla="*/ 8064 w 10000"/>
              <a:gd name="connsiteY54" fmla="*/ 8171 h 10000"/>
              <a:gd name="connsiteX55" fmla="*/ 8064 w 10000"/>
              <a:gd name="connsiteY55" fmla="*/ 6641 h 10000"/>
              <a:gd name="connsiteX56" fmla="*/ 8714 w 10000"/>
              <a:gd name="connsiteY56" fmla="*/ 6641 h 10000"/>
              <a:gd name="connsiteX57" fmla="*/ 8714 w 10000"/>
              <a:gd name="connsiteY57" fmla="*/ 8171 h 10000"/>
              <a:gd name="connsiteX0" fmla="*/ 3238 w 10000"/>
              <a:gd name="connsiteY0" fmla="*/ 1494 h 10000"/>
              <a:gd name="connsiteX1" fmla="*/ 2921 w 10000"/>
              <a:gd name="connsiteY1" fmla="*/ 707 h 10000"/>
              <a:gd name="connsiteX2" fmla="*/ 6539 w 10000"/>
              <a:gd name="connsiteY2" fmla="*/ 0 h 10000"/>
              <a:gd name="connsiteX3" fmla="*/ 6873 w 10000"/>
              <a:gd name="connsiteY3" fmla="*/ 707 h 10000"/>
              <a:gd name="connsiteX4" fmla="*/ 6539 w 10000"/>
              <a:gd name="connsiteY4" fmla="*/ 1494 h 10000"/>
              <a:gd name="connsiteX5" fmla="*/ 3238 w 10000"/>
              <a:gd name="connsiteY5" fmla="*/ 1494 h 10000"/>
              <a:gd name="connsiteX6" fmla="*/ 9635 w 10000"/>
              <a:gd name="connsiteY6" fmla="*/ 2910 h 10000"/>
              <a:gd name="connsiteX7" fmla="*/ 9635 w 10000"/>
              <a:gd name="connsiteY7" fmla="*/ 2910 h 10000"/>
              <a:gd name="connsiteX8" fmla="*/ 366 w 10000"/>
              <a:gd name="connsiteY8" fmla="*/ 2910 h 10000"/>
              <a:gd name="connsiteX9" fmla="*/ 0 w 10000"/>
              <a:gd name="connsiteY9" fmla="*/ 3844 h 10000"/>
              <a:gd name="connsiteX10" fmla="*/ 0 w 10000"/>
              <a:gd name="connsiteY10" fmla="*/ 9105 h 10000"/>
              <a:gd name="connsiteX11" fmla="*/ 366 w 10000"/>
              <a:gd name="connsiteY11" fmla="*/ 10000 h 10000"/>
              <a:gd name="connsiteX12" fmla="*/ 9635 w 10000"/>
              <a:gd name="connsiteY12" fmla="*/ 10000 h 10000"/>
              <a:gd name="connsiteX13" fmla="*/ 10000 w 10000"/>
              <a:gd name="connsiteY13" fmla="*/ 9105 h 10000"/>
              <a:gd name="connsiteX14" fmla="*/ 10000 w 10000"/>
              <a:gd name="connsiteY14" fmla="*/ 3844 h 10000"/>
              <a:gd name="connsiteX15" fmla="*/ 9635 w 10000"/>
              <a:gd name="connsiteY15" fmla="*/ 2910 h 10000"/>
              <a:gd name="connsiteX16" fmla="*/ 2905 w 10000"/>
              <a:gd name="connsiteY16" fmla="*/ 4852 h 10000"/>
              <a:gd name="connsiteX17" fmla="*/ 2905 w 10000"/>
              <a:gd name="connsiteY17" fmla="*/ 4852 h 10000"/>
              <a:gd name="connsiteX18" fmla="*/ 2191 w 10000"/>
              <a:gd name="connsiteY18" fmla="*/ 8546 h 10000"/>
              <a:gd name="connsiteX19" fmla="*/ 2063 w 10000"/>
              <a:gd name="connsiteY19" fmla="*/ 8769 h 10000"/>
              <a:gd name="connsiteX20" fmla="*/ 2000 w 10000"/>
              <a:gd name="connsiteY20" fmla="*/ 8769 h 10000"/>
              <a:gd name="connsiteX21" fmla="*/ 1841 w 10000"/>
              <a:gd name="connsiteY21" fmla="*/ 8546 h 10000"/>
              <a:gd name="connsiteX22" fmla="*/ 1159 w 10000"/>
              <a:gd name="connsiteY22" fmla="*/ 4852 h 10000"/>
              <a:gd name="connsiteX23" fmla="*/ 1175 w 10000"/>
              <a:gd name="connsiteY23" fmla="*/ 4552 h 10000"/>
              <a:gd name="connsiteX24" fmla="*/ 1302 w 10000"/>
              <a:gd name="connsiteY24" fmla="*/ 4327 h 10000"/>
              <a:gd name="connsiteX25" fmla="*/ 1381 w 10000"/>
              <a:gd name="connsiteY25" fmla="*/ 4327 h 10000"/>
              <a:gd name="connsiteX26" fmla="*/ 1523 w 10000"/>
              <a:gd name="connsiteY26" fmla="*/ 4591 h 10000"/>
              <a:gd name="connsiteX27" fmla="*/ 2016 w 10000"/>
              <a:gd name="connsiteY27" fmla="*/ 7203 h 10000"/>
              <a:gd name="connsiteX28" fmla="*/ 2524 w 10000"/>
              <a:gd name="connsiteY28" fmla="*/ 4591 h 10000"/>
              <a:gd name="connsiteX29" fmla="*/ 2666 w 10000"/>
              <a:gd name="connsiteY29" fmla="*/ 4327 h 10000"/>
              <a:gd name="connsiteX30" fmla="*/ 2746 w 10000"/>
              <a:gd name="connsiteY30" fmla="*/ 4327 h 10000"/>
              <a:gd name="connsiteX31" fmla="*/ 2873 w 10000"/>
              <a:gd name="connsiteY31" fmla="*/ 4552 h 10000"/>
              <a:gd name="connsiteX32" fmla="*/ 2905 w 10000"/>
              <a:gd name="connsiteY32" fmla="*/ 4852 h 10000"/>
              <a:gd name="connsiteX33" fmla="*/ 6444 w 10000"/>
              <a:gd name="connsiteY33" fmla="*/ 5968 h 10000"/>
              <a:gd name="connsiteX34" fmla="*/ 6444 w 10000"/>
              <a:gd name="connsiteY34" fmla="*/ 5968 h 10000"/>
              <a:gd name="connsiteX35" fmla="*/ 5793 w 10000"/>
              <a:gd name="connsiteY35" fmla="*/ 5968 h 10000"/>
              <a:gd name="connsiteX36" fmla="*/ 5793 w 10000"/>
              <a:gd name="connsiteY36" fmla="*/ 4405 h 10000"/>
              <a:gd name="connsiteX37" fmla="*/ 6444 w 10000"/>
              <a:gd name="connsiteY37" fmla="*/ 4405 h 10000"/>
              <a:gd name="connsiteX38" fmla="*/ 6444 w 10000"/>
              <a:gd name="connsiteY38" fmla="*/ 5968 h 10000"/>
              <a:gd name="connsiteX39" fmla="*/ 7571 w 10000"/>
              <a:gd name="connsiteY39" fmla="*/ 8171 h 10000"/>
              <a:gd name="connsiteX40" fmla="*/ 7571 w 10000"/>
              <a:gd name="connsiteY40" fmla="*/ 8171 h 10000"/>
              <a:gd name="connsiteX41" fmla="*/ 6921 w 10000"/>
              <a:gd name="connsiteY41" fmla="*/ 8171 h 10000"/>
              <a:gd name="connsiteX42" fmla="*/ 6921 w 10000"/>
              <a:gd name="connsiteY42" fmla="*/ 6641 h 10000"/>
              <a:gd name="connsiteX43" fmla="*/ 7571 w 10000"/>
              <a:gd name="connsiteY43" fmla="*/ 6641 h 10000"/>
              <a:gd name="connsiteX44" fmla="*/ 7571 w 10000"/>
              <a:gd name="connsiteY44" fmla="*/ 8171 h 10000"/>
              <a:gd name="connsiteX45" fmla="*/ 7571 w 10000"/>
              <a:gd name="connsiteY45" fmla="*/ 5968 h 10000"/>
              <a:gd name="connsiteX46" fmla="*/ 7571 w 10000"/>
              <a:gd name="connsiteY46" fmla="*/ 5968 h 10000"/>
              <a:gd name="connsiteX47" fmla="*/ 6952 w 10000"/>
              <a:gd name="connsiteY47" fmla="*/ 5968 h 10000"/>
              <a:gd name="connsiteX48" fmla="*/ 6952 w 10000"/>
              <a:gd name="connsiteY48" fmla="*/ 4405 h 10000"/>
              <a:gd name="connsiteX49" fmla="*/ 7571 w 10000"/>
              <a:gd name="connsiteY49" fmla="*/ 4405 h 10000"/>
              <a:gd name="connsiteX50" fmla="*/ 7571 w 10000"/>
              <a:gd name="connsiteY50" fmla="*/ 5968 h 10000"/>
              <a:gd name="connsiteX51" fmla="*/ 8714 w 10000"/>
              <a:gd name="connsiteY51" fmla="*/ 8171 h 10000"/>
              <a:gd name="connsiteX52" fmla="*/ 8714 w 10000"/>
              <a:gd name="connsiteY52" fmla="*/ 8171 h 10000"/>
              <a:gd name="connsiteX53" fmla="*/ 8064 w 10000"/>
              <a:gd name="connsiteY53" fmla="*/ 8171 h 10000"/>
              <a:gd name="connsiteX54" fmla="*/ 8064 w 10000"/>
              <a:gd name="connsiteY54" fmla="*/ 6641 h 10000"/>
              <a:gd name="connsiteX55" fmla="*/ 8714 w 10000"/>
              <a:gd name="connsiteY55" fmla="*/ 6641 h 10000"/>
              <a:gd name="connsiteX56" fmla="*/ 8714 w 10000"/>
              <a:gd name="connsiteY56" fmla="*/ 8171 h 10000"/>
              <a:gd name="connsiteX0" fmla="*/ 3238 w 10000"/>
              <a:gd name="connsiteY0" fmla="*/ 886 h 9392"/>
              <a:gd name="connsiteX1" fmla="*/ 2921 w 10000"/>
              <a:gd name="connsiteY1" fmla="*/ 99 h 9392"/>
              <a:gd name="connsiteX2" fmla="*/ 6873 w 10000"/>
              <a:gd name="connsiteY2" fmla="*/ 99 h 9392"/>
              <a:gd name="connsiteX3" fmla="*/ 6539 w 10000"/>
              <a:gd name="connsiteY3" fmla="*/ 886 h 9392"/>
              <a:gd name="connsiteX4" fmla="*/ 3238 w 10000"/>
              <a:gd name="connsiteY4" fmla="*/ 886 h 9392"/>
              <a:gd name="connsiteX5" fmla="*/ 9635 w 10000"/>
              <a:gd name="connsiteY5" fmla="*/ 2302 h 9392"/>
              <a:gd name="connsiteX6" fmla="*/ 9635 w 10000"/>
              <a:gd name="connsiteY6" fmla="*/ 2302 h 9392"/>
              <a:gd name="connsiteX7" fmla="*/ 366 w 10000"/>
              <a:gd name="connsiteY7" fmla="*/ 2302 h 9392"/>
              <a:gd name="connsiteX8" fmla="*/ 0 w 10000"/>
              <a:gd name="connsiteY8" fmla="*/ 3236 h 9392"/>
              <a:gd name="connsiteX9" fmla="*/ 0 w 10000"/>
              <a:gd name="connsiteY9" fmla="*/ 8497 h 9392"/>
              <a:gd name="connsiteX10" fmla="*/ 366 w 10000"/>
              <a:gd name="connsiteY10" fmla="*/ 9392 h 9392"/>
              <a:gd name="connsiteX11" fmla="*/ 9635 w 10000"/>
              <a:gd name="connsiteY11" fmla="*/ 9392 h 9392"/>
              <a:gd name="connsiteX12" fmla="*/ 10000 w 10000"/>
              <a:gd name="connsiteY12" fmla="*/ 8497 h 9392"/>
              <a:gd name="connsiteX13" fmla="*/ 10000 w 10000"/>
              <a:gd name="connsiteY13" fmla="*/ 3236 h 9392"/>
              <a:gd name="connsiteX14" fmla="*/ 9635 w 10000"/>
              <a:gd name="connsiteY14" fmla="*/ 2302 h 9392"/>
              <a:gd name="connsiteX15" fmla="*/ 2905 w 10000"/>
              <a:gd name="connsiteY15" fmla="*/ 4244 h 9392"/>
              <a:gd name="connsiteX16" fmla="*/ 2905 w 10000"/>
              <a:gd name="connsiteY16" fmla="*/ 4244 h 9392"/>
              <a:gd name="connsiteX17" fmla="*/ 2191 w 10000"/>
              <a:gd name="connsiteY17" fmla="*/ 7938 h 9392"/>
              <a:gd name="connsiteX18" fmla="*/ 2063 w 10000"/>
              <a:gd name="connsiteY18" fmla="*/ 8161 h 9392"/>
              <a:gd name="connsiteX19" fmla="*/ 2000 w 10000"/>
              <a:gd name="connsiteY19" fmla="*/ 8161 h 9392"/>
              <a:gd name="connsiteX20" fmla="*/ 1841 w 10000"/>
              <a:gd name="connsiteY20" fmla="*/ 7938 h 9392"/>
              <a:gd name="connsiteX21" fmla="*/ 1159 w 10000"/>
              <a:gd name="connsiteY21" fmla="*/ 4244 h 9392"/>
              <a:gd name="connsiteX22" fmla="*/ 1175 w 10000"/>
              <a:gd name="connsiteY22" fmla="*/ 3944 h 9392"/>
              <a:gd name="connsiteX23" fmla="*/ 1302 w 10000"/>
              <a:gd name="connsiteY23" fmla="*/ 3719 h 9392"/>
              <a:gd name="connsiteX24" fmla="*/ 1381 w 10000"/>
              <a:gd name="connsiteY24" fmla="*/ 3719 h 9392"/>
              <a:gd name="connsiteX25" fmla="*/ 1523 w 10000"/>
              <a:gd name="connsiteY25" fmla="*/ 3983 h 9392"/>
              <a:gd name="connsiteX26" fmla="*/ 2016 w 10000"/>
              <a:gd name="connsiteY26" fmla="*/ 6595 h 9392"/>
              <a:gd name="connsiteX27" fmla="*/ 2524 w 10000"/>
              <a:gd name="connsiteY27" fmla="*/ 3983 h 9392"/>
              <a:gd name="connsiteX28" fmla="*/ 2666 w 10000"/>
              <a:gd name="connsiteY28" fmla="*/ 3719 h 9392"/>
              <a:gd name="connsiteX29" fmla="*/ 2746 w 10000"/>
              <a:gd name="connsiteY29" fmla="*/ 3719 h 9392"/>
              <a:gd name="connsiteX30" fmla="*/ 2873 w 10000"/>
              <a:gd name="connsiteY30" fmla="*/ 3944 h 9392"/>
              <a:gd name="connsiteX31" fmla="*/ 2905 w 10000"/>
              <a:gd name="connsiteY31" fmla="*/ 4244 h 9392"/>
              <a:gd name="connsiteX32" fmla="*/ 6444 w 10000"/>
              <a:gd name="connsiteY32" fmla="*/ 5360 h 9392"/>
              <a:gd name="connsiteX33" fmla="*/ 6444 w 10000"/>
              <a:gd name="connsiteY33" fmla="*/ 5360 h 9392"/>
              <a:gd name="connsiteX34" fmla="*/ 5793 w 10000"/>
              <a:gd name="connsiteY34" fmla="*/ 5360 h 9392"/>
              <a:gd name="connsiteX35" fmla="*/ 5793 w 10000"/>
              <a:gd name="connsiteY35" fmla="*/ 3797 h 9392"/>
              <a:gd name="connsiteX36" fmla="*/ 6444 w 10000"/>
              <a:gd name="connsiteY36" fmla="*/ 3797 h 9392"/>
              <a:gd name="connsiteX37" fmla="*/ 6444 w 10000"/>
              <a:gd name="connsiteY37" fmla="*/ 5360 h 9392"/>
              <a:gd name="connsiteX38" fmla="*/ 7571 w 10000"/>
              <a:gd name="connsiteY38" fmla="*/ 7563 h 9392"/>
              <a:gd name="connsiteX39" fmla="*/ 7571 w 10000"/>
              <a:gd name="connsiteY39" fmla="*/ 7563 h 9392"/>
              <a:gd name="connsiteX40" fmla="*/ 6921 w 10000"/>
              <a:gd name="connsiteY40" fmla="*/ 7563 h 9392"/>
              <a:gd name="connsiteX41" fmla="*/ 6921 w 10000"/>
              <a:gd name="connsiteY41" fmla="*/ 6033 h 9392"/>
              <a:gd name="connsiteX42" fmla="*/ 7571 w 10000"/>
              <a:gd name="connsiteY42" fmla="*/ 6033 h 9392"/>
              <a:gd name="connsiteX43" fmla="*/ 7571 w 10000"/>
              <a:gd name="connsiteY43" fmla="*/ 7563 h 9392"/>
              <a:gd name="connsiteX44" fmla="*/ 7571 w 10000"/>
              <a:gd name="connsiteY44" fmla="*/ 5360 h 9392"/>
              <a:gd name="connsiteX45" fmla="*/ 7571 w 10000"/>
              <a:gd name="connsiteY45" fmla="*/ 5360 h 9392"/>
              <a:gd name="connsiteX46" fmla="*/ 6952 w 10000"/>
              <a:gd name="connsiteY46" fmla="*/ 5360 h 9392"/>
              <a:gd name="connsiteX47" fmla="*/ 6952 w 10000"/>
              <a:gd name="connsiteY47" fmla="*/ 3797 h 9392"/>
              <a:gd name="connsiteX48" fmla="*/ 7571 w 10000"/>
              <a:gd name="connsiteY48" fmla="*/ 3797 h 9392"/>
              <a:gd name="connsiteX49" fmla="*/ 7571 w 10000"/>
              <a:gd name="connsiteY49" fmla="*/ 5360 h 9392"/>
              <a:gd name="connsiteX50" fmla="*/ 8714 w 10000"/>
              <a:gd name="connsiteY50" fmla="*/ 7563 h 9392"/>
              <a:gd name="connsiteX51" fmla="*/ 8714 w 10000"/>
              <a:gd name="connsiteY51" fmla="*/ 7563 h 9392"/>
              <a:gd name="connsiteX52" fmla="*/ 8064 w 10000"/>
              <a:gd name="connsiteY52" fmla="*/ 7563 h 9392"/>
              <a:gd name="connsiteX53" fmla="*/ 8064 w 10000"/>
              <a:gd name="connsiteY53" fmla="*/ 6033 h 9392"/>
              <a:gd name="connsiteX54" fmla="*/ 8714 w 10000"/>
              <a:gd name="connsiteY54" fmla="*/ 6033 h 9392"/>
              <a:gd name="connsiteX55" fmla="*/ 8714 w 10000"/>
              <a:gd name="connsiteY55" fmla="*/ 7563 h 9392"/>
              <a:gd name="connsiteX0" fmla="*/ 3238 w 10000"/>
              <a:gd name="connsiteY0" fmla="*/ 838 h 9895"/>
              <a:gd name="connsiteX1" fmla="*/ 6873 w 10000"/>
              <a:gd name="connsiteY1" fmla="*/ 0 h 9895"/>
              <a:gd name="connsiteX2" fmla="*/ 6539 w 10000"/>
              <a:gd name="connsiteY2" fmla="*/ 838 h 9895"/>
              <a:gd name="connsiteX3" fmla="*/ 3238 w 10000"/>
              <a:gd name="connsiteY3" fmla="*/ 838 h 9895"/>
              <a:gd name="connsiteX4" fmla="*/ 9635 w 10000"/>
              <a:gd name="connsiteY4" fmla="*/ 2346 h 9895"/>
              <a:gd name="connsiteX5" fmla="*/ 9635 w 10000"/>
              <a:gd name="connsiteY5" fmla="*/ 2346 h 9895"/>
              <a:gd name="connsiteX6" fmla="*/ 366 w 10000"/>
              <a:gd name="connsiteY6" fmla="*/ 2346 h 9895"/>
              <a:gd name="connsiteX7" fmla="*/ 0 w 10000"/>
              <a:gd name="connsiteY7" fmla="*/ 3340 h 9895"/>
              <a:gd name="connsiteX8" fmla="*/ 0 w 10000"/>
              <a:gd name="connsiteY8" fmla="*/ 8942 h 9895"/>
              <a:gd name="connsiteX9" fmla="*/ 366 w 10000"/>
              <a:gd name="connsiteY9" fmla="*/ 9895 h 9895"/>
              <a:gd name="connsiteX10" fmla="*/ 9635 w 10000"/>
              <a:gd name="connsiteY10" fmla="*/ 9895 h 9895"/>
              <a:gd name="connsiteX11" fmla="*/ 10000 w 10000"/>
              <a:gd name="connsiteY11" fmla="*/ 8942 h 9895"/>
              <a:gd name="connsiteX12" fmla="*/ 10000 w 10000"/>
              <a:gd name="connsiteY12" fmla="*/ 3340 h 9895"/>
              <a:gd name="connsiteX13" fmla="*/ 9635 w 10000"/>
              <a:gd name="connsiteY13" fmla="*/ 2346 h 9895"/>
              <a:gd name="connsiteX14" fmla="*/ 2905 w 10000"/>
              <a:gd name="connsiteY14" fmla="*/ 4414 h 9895"/>
              <a:gd name="connsiteX15" fmla="*/ 2905 w 10000"/>
              <a:gd name="connsiteY15" fmla="*/ 4414 h 9895"/>
              <a:gd name="connsiteX16" fmla="*/ 2191 w 10000"/>
              <a:gd name="connsiteY16" fmla="*/ 8347 h 9895"/>
              <a:gd name="connsiteX17" fmla="*/ 2063 w 10000"/>
              <a:gd name="connsiteY17" fmla="*/ 8584 h 9895"/>
              <a:gd name="connsiteX18" fmla="*/ 2000 w 10000"/>
              <a:gd name="connsiteY18" fmla="*/ 8584 h 9895"/>
              <a:gd name="connsiteX19" fmla="*/ 1841 w 10000"/>
              <a:gd name="connsiteY19" fmla="*/ 8347 h 9895"/>
              <a:gd name="connsiteX20" fmla="*/ 1159 w 10000"/>
              <a:gd name="connsiteY20" fmla="*/ 4414 h 9895"/>
              <a:gd name="connsiteX21" fmla="*/ 1175 w 10000"/>
              <a:gd name="connsiteY21" fmla="*/ 4094 h 9895"/>
              <a:gd name="connsiteX22" fmla="*/ 1302 w 10000"/>
              <a:gd name="connsiteY22" fmla="*/ 3855 h 9895"/>
              <a:gd name="connsiteX23" fmla="*/ 1381 w 10000"/>
              <a:gd name="connsiteY23" fmla="*/ 3855 h 9895"/>
              <a:gd name="connsiteX24" fmla="*/ 1523 w 10000"/>
              <a:gd name="connsiteY24" fmla="*/ 4136 h 9895"/>
              <a:gd name="connsiteX25" fmla="*/ 2016 w 10000"/>
              <a:gd name="connsiteY25" fmla="*/ 6917 h 9895"/>
              <a:gd name="connsiteX26" fmla="*/ 2524 w 10000"/>
              <a:gd name="connsiteY26" fmla="*/ 4136 h 9895"/>
              <a:gd name="connsiteX27" fmla="*/ 2666 w 10000"/>
              <a:gd name="connsiteY27" fmla="*/ 3855 h 9895"/>
              <a:gd name="connsiteX28" fmla="*/ 2746 w 10000"/>
              <a:gd name="connsiteY28" fmla="*/ 3855 h 9895"/>
              <a:gd name="connsiteX29" fmla="*/ 2873 w 10000"/>
              <a:gd name="connsiteY29" fmla="*/ 4094 h 9895"/>
              <a:gd name="connsiteX30" fmla="*/ 2905 w 10000"/>
              <a:gd name="connsiteY30" fmla="*/ 4414 h 9895"/>
              <a:gd name="connsiteX31" fmla="*/ 6444 w 10000"/>
              <a:gd name="connsiteY31" fmla="*/ 5602 h 9895"/>
              <a:gd name="connsiteX32" fmla="*/ 6444 w 10000"/>
              <a:gd name="connsiteY32" fmla="*/ 5602 h 9895"/>
              <a:gd name="connsiteX33" fmla="*/ 5793 w 10000"/>
              <a:gd name="connsiteY33" fmla="*/ 5602 h 9895"/>
              <a:gd name="connsiteX34" fmla="*/ 5793 w 10000"/>
              <a:gd name="connsiteY34" fmla="*/ 3938 h 9895"/>
              <a:gd name="connsiteX35" fmla="*/ 6444 w 10000"/>
              <a:gd name="connsiteY35" fmla="*/ 3938 h 9895"/>
              <a:gd name="connsiteX36" fmla="*/ 6444 w 10000"/>
              <a:gd name="connsiteY36" fmla="*/ 5602 h 9895"/>
              <a:gd name="connsiteX37" fmla="*/ 7571 w 10000"/>
              <a:gd name="connsiteY37" fmla="*/ 7948 h 9895"/>
              <a:gd name="connsiteX38" fmla="*/ 7571 w 10000"/>
              <a:gd name="connsiteY38" fmla="*/ 7948 h 9895"/>
              <a:gd name="connsiteX39" fmla="*/ 6921 w 10000"/>
              <a:gd name="connsiteY39" fmla="*/ 7948 h 9895"/>
              <a:gd name="connsiteX40" fmla="*/ 6921 w 10000"/>
              <a:gd name="connsiteY40" fmla="*/ 6319 h 9895"/>
              <a:gd name="connsiteX41" fmla="*/ 7571 w 10000"/>
              <a:gd name="connsiteY41" fmla="*/ 6319 h 9895"/>
              <a:gd name="connsiteX42" fmla="*/ 7571 w 10000"/>
              <a:gd name="connsiteY42" fmla="*/ 7948 h 9895"/>
              <a:gd name="connsiteX43" fmla="*/ 7571 w 10000"/>
              <a:gd name="connsiteY43" fmla="*/ 5602 h 9895"/>
              <a:gd name="connsiteX44" fmla="*/ 7571 w 10000"/>
              <a:gd name="connsiteY44" fmla="*/ 5602 h 9895"/>
              <a:gd name="connsiteX45" fmla="*/ 6952 w 10000"/>
              <a:gd name="connsiteY45" fmla="*/ 5602 h 9895"/>
              <a:gd name="connsiteX46" fmla="*/ 6952 w 10000"/>
              <a:gd name="connsiteY46" fmla="*/ 3938 h 9895"/>
              <a:gd name="connsiteX47" fmla="*/ 7571 w 10000"/>
              <a:gd name="connsiteY47" fmla="*/ 3938 h 9895"/>
              <a:gd name="connsiteX48" fmla="*/ 7571 w 10000"/>
              <a:gd name="connsiteY48" fmla="*/ 5602 h 9895"/>
              <a:gd name="connsiteX49" fmla="*/ 8714 w 10000"/>
              <a:gd name="connsiteY49" fmla="*/ 7948 h 9895"/>
              <a:gd name="connsiteX50" fmla="*/ 8714 w 10000"/>
              <a:gd name="connsiteY50" fmla="*/ 7948 h 9895"/>
              <a:gd name="connsiteX51" fmla="*/ 8064 w 10000"/>
              <a:gd name="connsiteY51" fmla="*/ 7948 h 9895"/>
              <a:gd name="connsiteX52" fmla="*/ 8064 w 10000"/>
              <a:gd name="connsiteY52" fmla="*/ 6319 h 9895"/>
              <a:gd name="connsiteX53" fmla="*/ 8714 w 10000"/>
              <a:gd name="connsiteY53" fmla="*/ 6319 h 9895"/>
              <a:gd name="connsiteX54" fmla="*/ 8714 w 10000"/>
              <a:gd name="connsiteY54" fmla="*/ 7948 h 9895"/>
              <a:gd name="connsiteX0" fmla="*/ 6539 w 10000"/>
              <a:gd name="connsiteY0" fmla="*/ 847 h 10000"/>
              <a:gd name="connsiteX1" fmla="*/ 6873 w 10000"/>
              <a:gd name="connsiteY1" fmla="*/ 0 h 10000"/>
              <a:gd name="connsiteX2" fmla="*/ 6539 w 10000"/>
              <a:gd name="connsiteY2" fmla="*/ 847 h 10000"/>
              <a:gd name="connsiteX3" fmla="*/ 9635 w 10000"/>
              <a:gd name="connsiteY3" fmla="*/ 2371 h 10000"/>
              <a:gd name="connsiteX4" fmla="*/ 9635 w 10000"/>
              <a:gd name="connsiteY4" fmla="*/ 2371 h 10000"/>
              <a:gd name="connsiteX5" fmla="*/ 366 w 10000"/>
              <a:gd name="connsiteY5" fmla="*/ 2371 h 10000"/>
              <a:gd name="connsiteX6" fmla="*/ 0 w 10000"/>
              <a:gd name="connsiteY6" fmla="*/ 3375 h 10000"/>
              <a:gd name="connsiteX7" fmla="*/ 0 w 10000"/>
              <a:gd name="connsiteY7" fmla="*/ 9037 h 10000"/>
              <a:gd name="connsiteX8" fmla="*/ 366 w 10000"/>
              <a:gd name="connsiteY8" fmla="*/ 10000 h 10000"/>
              <a:gd name="connsiteX9" fmla="*/ 9635 w 10000"/>
              <a:gd name="connsiteY9" fmla="*/ 10000 h 10000"/>
              <a:gd name="connsiteX10" fmla="*/ 10000 w 10000"/>
              <a:gd name="connsiteY10" fmla="*/ 9037 h 10000"/>
              <a:gd name="connsiteX11" fmla="*/ 10000 w 10000"/>
              <a:gd name="connsiteY11" fmla="*/ 3375 h 10000"/>
              <a:gd name="connsiteX12" fmla="*/ 9635 w 10000"/>
              <a:gd name="connsiteY12" fmla="*/ 2371 h 10000"/>
              <a:gd name="connsiteX13" fmla="*/ 2905 w 10000"/>
              <a:gd name="connsiteY13" fmla="*/ 4461 h 10000"/>
              <a:gd name="connsiteX14" fmla="*/ 2905 w 10000"/>
              <a:gd name="connsiteY14" fmla="*/ 4461 h 10000"/>
              <a:gd name="connsiteX15" fmla="*/ 2191 w 10000"/>
              <a:gd name="connsiteY15" fmla="*/ 8436 h 10000"/>
              <a:gd name="connsiteX16" fmla="*/ 2063 w 10000"/>
              <a:gd name="connsiteY16" fmla="*/ 8675 h 10000"/>
              <a:gd name="connsiteX17" fmla="*/ 2000 w 10000"/>
              <a:gd name="connsiteY17" fmla="*/ 8675 h 10000"/>
              <a:gd name="connsiteX18" fmla="*/ 1841 w 10000"/>
              <a:gd name="connsiteY18" fmla="*/ 8436 h 10000"/>
              <a:gd name="connsiteX19" fmla="*/ 1159 w 10000"/>
              <a:gd name="connsiteY19" fmla="*/ 4461 h 10000"/>
              <a:gd name="connsiteX20" fmla="*/ 1175 w 10000"/>
              <a:gd name="connsiteY20" fmla="*/ 4137 h 10000"/>
              <a:gd name="connsiteX21" fmla="*/ 1302 w 10000"/>
              <a:gd name="connsiteY21" fmla="*/ 3896 h 10000"/>
              <a:gd name="connsiteX22" fmla="*/ 1381 w 10000"/>
              <a:gd name="connsiteY22" fmla="*/ 3896 h 10000"/>
              <a:gd name="connsiteX23" fmla="*/ 1523 w 10000"/>
              <a:gd name="connsiteY23" fmla="*/ 4180 h 10000"/>
              <a:gd name="connsiteX24" fmla="*/ 2016 w 10000"/>
              <a:gd name="connsiteY24" fmla="*/ 6990 h 10000"/>
              <a:gd name="connsiteX25" fmla="*/ 2524 w 10000"/>
              <a:gd name="connsiteY25" fmla="*/ 4180 h 10000"/>
              <a:gd name="connsiteX26" fmla="*/ 2666 w 10000"/>
              <a:gd name="connsiteY26" fmla="*/ 3896 h 10000"/>
              <a:gd name="connsiteX27" fmla="*/ 2746 w 10000"/>
              <a:gd name="connsiteY27" fmla="*/ 3896 h 10000"/>
              <a:gd name="connsiteX28" fmla="*/ 2873 w 10000"/>
              <a:gd name="connsiteY28" fmla="*/ 4137 h 10000"/>
              <a:gd name="connsiteX29" fmla="*/ 2905 w 10000"/>
              <a:gd name="connsiteY29" fmla="*/ 4461 h 10000"/>
              <a:gd name="connsiteX30" fmla="*/ 6444 w 10000"/>
              <a:gd name="connsiteY30" fmla="*/ 5661 h 10000"/>
              <a:gd name="connsiteX31" fmla="*/ 6444 w 10000"/>
              <a:gd name="connsiteY31" fmla="*/ 5661 h 10000"/>
              <a:gd name="connsiteX32" fmla="*/ 5793 w 10000"/>
              <a:gd name="connsiteY32" fmla="*/ 5661 h 10000"/>
              <a:gd name="connsiteX33" fmla="*/ 5793 w 10000"/>
              <a:gd name="connsiteY33" fmla="*/ 3980 h 10000"/>
              <a:gd name="connsiteX34" fmla="*/ 6444 w 10000"/>
              <a:gd name="connsiteY34" fmla="*/ 3980 h 10000"/>
              <a:gd name="connsiteX35" fmla="*/ 6444 w 10000"/>
              <a:gd name="connsiteY35" fmla="*/ 5661 h 10000"/>
              <a:gd name="connsiteX36" fmla="*/ 7571 w 10000"/>
              <a:gd name="connsiteY36" fmla="*/ 8032 h 10000"/>
              <a:gd name="connsiteX37" fmla="*/ 7571 w 10000"/>
              <a:gd name="connsiteY37" fmla="*/ 8032 h 10000"/>
              <a:gd name="connsiteX38" fmla="*/ 6921 w 10000"/>
              <a:gd name="connsiteY38" fmla="*/ 8032 h 10000"/>
              <a:gd name="connsiteX39" fmla="*/ 6921 w 10000"/>
              <a:gd name="connsiteY39" fmla="*/ 6386 h 10000"/>
              <a:gd name="connsiteX40" fmla="*/ 7571 w 10000"/>
              <a:gd name="connsiteY40" fmla="*/ 6386 h 10000"/>
              <a:gd name="connsiteX41" fmla="*/ 7571 w 10000"/>
              <a:gd name="connsiteY41" fmla="*/ 8032 h 10000"/>
              <a:gd name="connsiteX42" fmla="*/ 7571 w 10000"/>
              <a:gd name="connsiteY42" fmla="*/ 5661 h 10000"/>
              <a:gd name="connsiteX43" fmla="*/ 7571 w 10000"/>
              <a:gd name="connsiteY43" fmla="*/ 5661 h 10000"/>
              <a:gd name="connsiteX44" fmla="*/ 6952 w 10000"/>
              <a:gd name="connsiteY44" fmla="*/ 5661 h 10000"/>
              <a:gd name="connsiteX45" fmla="*/ 6952 w 10000"/>
              <a:gd name="connsiteY45" fmla="*/ 3980 h 10000"/>
              <a:gd name="connsiteX46" fmla="*/ 7571 w 10000"/>
              <a:gd name="connsiteY46" fmla="*/ 3980 h 10000"/>
              <a:gd name="connsiteX47" fmla="*/ 7571 w 10000"/>
              <a:gd name="connsiteY47" fmla="*/ 5661 h 10000"/>
              <a:gd name="connsiteX48" fmla="*/ 8714 w 10000"/>
              <a:gd name="connsiteY48" fmla="*/ 8032 h 10000"/>
              <a:gd name="connsiteX49" fmla="*/ 8714 w 10000"/>
              <a:gd name="connsiteY49" fmla="*/ 8032 h 10000"/>
              <a:gd name="connsiteX50" fmla="*/ 8064 w 10000"/>
              <a:gd name="connsiteY50" fmla="*/ 8032 h 10000"/>
              <a:gd name="connsiteX51" fmla="*/ 8064 w 10000"/>
              <a:gd name="connsiteY51" fmla="*/ 6386 h 10000"/>
              <a:gd name="connsiteX52" fmla="*/ 8714 w 10000"/>
              <a:gd name="connsiteY52" fmla="*/ 6386 h 10000"/>
              <a:gd name="connsiteX53" fmla="*/ 8714 w 10000"/>
              <a:gd name="connsiteY53" fmla="*/ 8032 h 10000"/>
              <a:gd name="connsiteX0" fmla="*/ 9635 w 10000"/>
              <a:gd name="connsiteY0" fmla="*/ 0 h 7629"/>
              <a:gd name="connsiteX1" fmla="*/ 9635 w 10000"/>
              <a:gd name="connsiteY1" fmla="*/ 0 h 7629"/>
              <a:gd name="connsiteX2" fmla="*/ 366 w 10000"/>
              <a:gd name="connsiteY2" fmla="*/ 0 h 7629"/>
              <a:gd name="connsiteX3" fmla="*/ 0 w 10000"/>
              <a:gd name="connsiteY3" fmla="*/ 1004 h 7629"/>
              <a:gd name="connsiteX4" fmla="*/ 0 w 10000"/>
              <a:gd name="connsiteY4" fmla="*/ 6666 h 7629"/>
              <a:gd name="connsiteX5" fmla="*/ 366 w 10000"/>
              <a:gd name="connsiteY5" fmla="*/ 7629 h 7629"/>
              <a:gd name="connsiteX6" fmla="*/ 9635 w 10000"/>
              <a:gd name="connsiteY6" fmla="*/ 7629 h 7629"/>
              <a:gd name="connsiteX7" fmla="*/ 10000 w 10000"/>
              <a:gd name="connsiteY7" fmla="*/ 6666 h 7629"/>
              <a:gd name="connsiteX8" fmla="*/ 10000 w 10000"/>
              <a:gd name="connsiteY8" fmla="*/ 1004 h 7629"/>
              <a:gd name="connsiteX9" fmla="*/ 9635 w 10000"/>
              <a:gd name="connsiteY9" fmla="*/ 0 h 7629"/>
              <a:gd name="connsiteX10" fmla="*/ 2905 w 10000"/>
              <a:gd name="connsiteY10" fmla="*/ 2090 h 7629"/>
              <a:gd name="connsiteX11" fmla="*/ 2905 w 10000"/>
              <a:gd name="connsiteY11" fmla="*/ 2090 h 7629"/>
              <a:gd name="connsiteX12" fmla="*/ 2191 w 10000"/>
              <a:gd name="connsiteY12" fmla="*/ 6065 h 7629"/>
              <a:gd name="connsiteX13" fmla="*/ 2063 w 10000"/>
              <a:gd name="connsiteY13" fmla="*/ 6304 h 7629"/>
              <a:gd name="connsiteX14" fmla="*/ 2000 w 10000"/>
              <a:gd name="connsiteY14" fmla="*/ 6304 h 7629"/>
              <a:gd name="connsiteX15" fmla="*/ 1841 w 10000"/>
              <a:gd name="connsiteY15" fmla="*/ 6065 h 7629"/>
              <a:gd name="connsiteX16" fmla="*/ 1159 w 10000"/>
              <a:gd name="connsiteY16" fmla="*/ 2090 h 7629"/>
              <a:gd name="connsiteX17" fmla="*/ 1175 w 10000"/>
              <a:gd name="connsiteY17" fmla="*/ 1766 h 7629"/>
              <a:gd name="connsiteX18" fmla="*/ 1302 w 10000"/>
              <a:gd name="connsiteY18" fmla="*/ 1525 h 7629"/>
              <a:gd name="connsiteX19" fmla="*/ 1381 w 10000"/>
              <a:gd name="connsiteY19" fmla="*/ 1525 h 7629"/>
              <a:gd name="connsiteX20" fmla="*/ 1523 w 10000"/>
              <a:gd name="connsiteY20" fmla="*/ 1809 h 7629"/>
              <a:gd name="connsiteX21" fmla="*/ 2016 w 10000"/>
              <a:gd name="connsiteY21" fmla="*/ 4619 h 7629"/>
              <a:gd name="connsiteX22" fmla="*/ 2524 w 10000"/>
              <a:gd name="connsiteY22" fmla="*/ 1809 h 7629"/>
              <a:gd name="connsiteX23" fmla="*/ 2666 w 10000"/>
              <a:gd name="connsiteY23" fmla="*/ 1525 h 7629"/>
              <a:gd name="connsiteX24" fmla="*/ 2746 w 10000"/>
              <a:gd name="connsiteY24" fmla="*/ 1525 h 7629"/>
              <a:gd name="connsiteX25" fmla="*/ 2873 w 10000"/>
              <a:gd name="connsiteY25" fmla="*/ 1766 h 7629"/>
              <a:gd name="connsiteX26" fmla="*/ 2905 w 10000"/>
              <a:gd name="connsiteY26" fmla="*/ 2090 h 7629"/>
              <a:gd name="connsiteX27" fmla="*/ 6444 w 10000"/>
              <a:gd name="connsiteY27" fmla="*/ 3290 h 7629"/>
              <a:gd name="connsiteX28" fmla="*/ 6444 w 10000"/>
              <a:gd name="connsiteY28" fmla="*/ 3290 h 7629"/>
              <a:gd name="connsiteX29" fmla="*/ 5793 w 10000"/>
              <a:gd name="connsiteY29" fmla="*/ 3290 h 7629"/>
              <a:gd name="connsiteX30" fmla="*/ 5793 w 10000"/>
              <a:gd name="connsiteY30" fmla="*/ 1609 h 7629"/>
              <a:gd name="connsiteX31" fmla="*/ 6444 w 10000"/>
              <a:gd name="connsiteY31" fmla="*/ 1609 h 7629"/>
              <a:gd name="connsiteX32" fmla="*/ 6444 w 10000"/>
              <a:gd name="connsiteY32" fmla="*/ 3290 h 7629"/>
              <a:gd name="connsiteX33" fmla="*/ 7571 w 10000"/>
              <a:gd name="connsiteY33" fmla="*/ 5661 h 7629"/>
              <a:gd name="connsiteX34" fmla="*/ 7571 w 10000"/>
              <a:gd name="connsiteY34" fmla="*/ 5661 h 7629"/>
              <a:gd name="connsiteX35" fmla="*/ 6921 w 10000"/>
              <a:gd name="connsiteY35" fmla="*/ 5661 h 7629"/>
              <a:gd name="connsiteX36" fmla="*/ 6921 w 10000"/>
              <a:gd name="connsiteY36" fmla="*/ 4015 h 7629"/>
              <a:gd name="connsiteX37" fmla="*/ 7571 w 10000"/>
              <a:gd name="connsiteY37" fmla="*/ 4015 h 7629"/>
              <a:gd name="connsiteX38" fmla="*/ 7571 w 10000"/>
              <a:gd name="connsiteY38" fmla="*/ 5661 h 7629"/>
              <a:gd name="connsiteX39" fmla="*/ 7571 w 10000"/>
              <a:gd name="connsiteY39" fmla="*/ 3290 h 7629"/>
              <a:gd name="connsiteX40" fmla="*/ 7571 w 10000"/>
              <a:gd name="connsiteY40" fmla="*/ 3290 h 7629"/>
              <a:gd name="connsiteX41" fmla="*/ 6952 w 10000"/>
              <a:gd name="connsiteY41" fmla="*/ 3290 h 7629"/>
              <a:gd name="connsiteX42" fmla="*/ 6952 w 10000"/>
              <a:gd name="connsiteY42" fmla="*/ 1609 h 7629"/>
              <a:gd name="connsiteX43" fmla="*/ 7571 w 10000"/>
              <a:gd name="connsiteY43" fmla="*/ 1609 h 7629"/>
              <a:gd name="connsiteX44" fmla="*/ 7571 w 10000"/>
              <a:gd name="connsiteY44" fmla="*/ 3290 h 7629"/>
              <a:gd name="connsiteX45" fmla="*/ 8714 w 10000"/>
              <a:gd name="connsiteY45" fmla="*/ 5661 h 7629"/>
              <a:gd name="connsiteX46" fmla="*/ 8714 w 10000"/>
              <a:gd name="connsiteY46" fmla="*/ 5661 h 7629"/>
              <a:gd name="connsiteX47" fmla="*/ 8064 w 10000"/>
              <a:gd name="connsiteY47" fmla="*/ 5661 h 7629"/>
              <a:gd name="connsiteX48" fmla="*/ 8064 w 10000"/>
              <a:gd name="connsiteY48" fmla="*/ 4015 h 7629"/>
              <a:gd name="connsiteX49" fmla="*/ 8714 w 10000"/>
              <a:gd name="connsiteY49" fmla="*/ 4015 h 7629"/>
              <a:gd name="connsiteX50" fmla="*/ 8714 w 10000"/>
              <a:gd name="connsiteY50" fmla="*/ 5661 h 7629"/>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7571 w 10000"/>
              <a:gd name="connsiteY33" fmla="*/ 7420 h 10000"/>
              <a:gd name="connsiteX34" fmla="*/ 7571 w 10000"/>
              <a:gd name="connsiteY34" fmla="*/ 7420 h 10000"/>
              <a:gd name="connsiteX35" fmla="*/ 6921 w 10000"/>
              <a:gd name="connsiteY35" fmla="*/ 7420 h 10000"/>
              <a:gd name="connsiteX36" fmla="*/ 6921 w 10000"/>
              <a:gd name="connsiteY36" fmla="*/ 5263 h 10000"/>
              <a:gd name="connsiteX37" fmla="*/ 7571 w 10000"/>
              <a:gd name="connsiteY37" fmla="*/ 5263 h 10000"/>
              <a:gd name="connsiteX38" fmla="*/ 7571 w 10000"/>
              <a:gd name="connsiteY38" fmla="*/ 7420 h 10000"/>
              <a:gd name="connsiteX39" fmla="*/ 7571 w 10000"/>
              <a:gd name="connsiteY39" fmla="*/ 4312 h 10000"/>
              <a:gd name="connsiteX40" fmla="*/ 7571 w 10000"/>
              <a:gd name="connsiteY40" fmla="*/ 4312 h 10000"/>
              <a:gd name="connsiteX41" fmla="*/ 6952 w 10000"/>
              <a:gd name="connsiteY41" fmla="*/ 4312 h 10000"/>
              <a:gd name="connsiteX42" fmla="*/ 6952 w 10000"/>
              <a:gd name="connsiteY42" fmla="*/ 2109 h 10000"/>
              <a:gd name="connsiteX43" fmla="*/ 7571 w 10000"/>
              <a:gd name="connsiteY43" fmla="*/ 2109 h 10000"/>
              <a:gd name="connsiteX44" fmla="*/ 7571 w 10000"/>
              <a:gd name="connsiteY44" fmla="*/ 4312 h 10000"/>
              <a:gd name="connsiteX45" fmla="*/ 8714 w 10000"/>
              <a:gd name="connsiteY45" fmla="*/ 7420 h 10000"/>
              <a:gd name="connsiteX46" fmla="*/ 8714 w 10000"/>
              <a:gd name="connsiteY46" fmla="*/ 7420 h 10000"/>
              <a:gd name="connsiteX47" fmla="*/ 8064 w 10000"/>
              <a:gd name="connsiteY47" fmla="*/ 5263 h 10000"/>
              <a:gd name="connsiteX48" fmla="*/ 8714 w 10000"/>
              <a:gd name="connsiteY48" fmla="*/ 5263 h 10000"/>
              <a:gd name="connsiteX49" fmla="*/ 8714 w 10000"/>
              <a:gd name="connsiteY49" fmla="*/ 7420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7571 w 10000"/>
              <a:gd name="connsiteY33" fmla="*/ 7420 h 10000"/>
              <a:gd name="connsiteX34" fmla="*/ 7571 w 10000"/>
              <a:gd name="connsiteY34" fmla="*/ 7420 h 10000"/>
              <a:gd name="connsiteX35" fmla="*/ 6921 w 10000"/>
              <a:gd name="connsiteY35" fmla="*/ 7420 h 10000"/>
              <a:gd name="connsiteX36" fmla="*/ 6921 w 10000"/>
              <a:gd name="connsiteY36" fmla="*/ 5263 h 10000"/>
              <a:gd name="connsiteX37" fmla="*/ 7571 w 10000"/>
              <a:gd name="connsiteY37" fmla="*/ 5263 h 10000"/>
              <a:gd name="connsiteX38" fmla="*/ 7571 w 10000"/>
              <a:gd name="connsiteY38" fmla="*/ 7420 h 10000"/>
              <a:gd name="connsiteX39" fmla="*/ 7571 w 10000"/>
              <a:gd name="connsiteY39" fmla="*/ 4312 h 10000"/>
              <a:gd name="connsiteX40" fmla="*/ 7571 w 10000"/>
              <a:gd name="connsiteY40" fmla="*/ 4312 h 10000"/>
              <a:gd name="connsiteX41" fmla="*/ 6952 w 10000"/>
              <a:gd name="connsiteY41" fmla="*/ 4312 h 10000"/>
              <a:gd name="connsiteX42" fmla="*/ 6952 w 10000"/>
              <a:gd name="connsiteY42" fmla="*/ 2109 h 10000"/>
              <a:gd name="connsiteX43" fmla="*/ 7571 w 10000"/>
              <a:gd name="connsiteY43" fmla="*/ 2109 h 10000"/>
              <a:gd name="connsiteX44" fmla="*/ 7571 w 10000"/>
              <a:gd name="connsiteY44" fmla="*/ 4312 h 10000"/>
              <a:gd name="connsiteX45" fmla="*/ 8714 w 10000"/>
              <a:gd name="connsiteY45" fmla="*/ 5263 h 10000"/>
              <a:gd name="connsiteX46" fmla="*/ 8714 w 10000"/>
              <a:gd name="connsiteY46" fmla="*/ 7420 h 10000"/>
              <a:gd name="connsiteX47" fmla="*/ 8064 w 10000"/>
              <a:gd name="connsiteY47" fmla="*/ 5263 h 10000"/>
              <a:gd name="connsiteX48" fmla="*/ 8714 w 10000"/>
              <a:gd name="connsiteY48" fmla="*/ 5263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7571 w 10000"/>
              <a:gd name="connsiteY33" fmla="*/ 7420 h 10000"/>
              <a:gd name="connsiteX34" fmla="*/ 7571 w 10000"/>
              <a:gd name="connsiteY34" fmla="*/ 7420 h 10000"/>
              <a:gd name="connsiteX35" fmla="*/ 6921 w 10000"/>
              <a:gd name="connsiteY35" fmla="*/ 7420 h 10000"/>
              <a:gd name="connsiteX36" fmla="*/ 6921 w 10000"/>
              <a:gd name="connsiteY36" fmla="*/ 5263 h 10000"/>
              <a:gd name="connsiteX37" fmla="*/ 7571 w 10000"/>
              <a:gd name="connsiteY37" fmla="*/ 5263 h 10000"/>
              <a:gd name="connsiteX38" fmla="*/ 7571 w 10000"/>
              <a:gd name="connsiteY38" fmla="*/ 7420 h 10000"/>
              <a:gd name="connsiteX39" fmla="*/ 7571 w 10000"/>
              <a:gd name="connsiteY39" fmla="*/ 4312 h 10000"/>
              <a:gd name="connsiteX40" fmla="*/ 7571 w 10000"/>
              <a:gd name="connsiteY40" fmla="*/ 4312 h 10000"/>
              <a:gd name="connsiteX41" fmla="*/ 6952 w 10000"/>
              <a:gd name="connsiteY41" fmla="*/ 4312 h 10000"/>
              <a:gd name="connsiteX42" fmla="*/ 6952 w 10000"/>
              <a:gd name="connsiteY42" fmla="*/ 2109 h 10000"/>
              <a:gd name="connsiteX43" fmla="*/ 7571 w 10000"/>
              <a:gd name="connsiteY43" fmla="*/ 2109 h 10000"/>
              <a:gd name="connsiteX44" fmla="*/ 7571 w 10000"/>
              <a:gd name="connsiteY44" fmla="*/ 4312 h 10000"/>
              <a:gd name="connsiteX45" fmla="*/ 8064 w 10000"/>
              <a:gd name="connsiteY45" fmla="*/ 5263 h 10000"/>
              <a:gd name="connsiteX46" fmla="*/ 8714 w 10000"/>
              <a:gd name="connsiteY46" fmla="*/ 7420 h 10000"/>
              <a:gd name="connsiteX47" fmla="*/ 8064 w 10000"/>
              <a:gd name="connsiteY47" fmla="*/ 5263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7571 w 10000"/>
              <a:gd name="connsiteY33" fmla="*/ 7420 h 10000"/>
              <a:gd name="connsiteX34" fmla="*/ 7571 w 10000"/>
              <a:gd name="connsiteY34" fmla="*/ 7420 h 10000"/>
              <a:gd name="connsiteX35" fmla="*/ 6921 w 10000"/>
              <a:gd name="connsiteY35" fmla="*/ 7420 h 10000"/>
              <a:gd name="connsiteX36" fmla="*/ 6921 w 10000"/>
              <a:gd name="connsiteY36" fmla="*/ 5263 h 10000"/>
              <a:gd name="connsiteX37" fmla="*/ 7571 w 10000"/>
              <a:gd name="connsiteY37" fmla="*/ 5263 h 10000"/>
              <a:gd name="connsiteX38" fmla="*/ 7571 w 10000"/>
              <a:gd name="connsiteY38" fmla="*/ 7420 h 10000"/>
              <a:gd name="connsiteX39" fmla="*/ 7571 w 10000"/>
              <a:gd name="connsiteY39" fmla="*/ 4312 h 10000"/>
              <a:gd name="connsiteX40" fmla="*/ 7571 w 10000"/>
              <a:gd name="connsiteY40" fmla="*/ 4312 h 10000"/>
              <a:gd name="connsiteX41" fmla="*/ 6952 w 10000"/>
              <a:gd name="connsiteY41" fmla="*/ 4312 h 10000"/>
              <a:gd name="connsiteX42" fmla="*/ 6952 w 10000"/>
              <a:gd name="connsiteY42" fmla="*/ 2109 h 10000"/>
              <a:gd name="connsiteX43" fmla="*/ 7571 w 10000"/>
              <a:gd name="connsiteY43" fmla="*/ 2109 h 10000"/>
              <a:gd name="connsiteX44" fmla="*/ 7571 w 10000"/>
              <a:gd name="connsiteY44" fmla="*/ 4312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7571 w 10000"/>
              <a:gd name="connsiteY33" fmla="*/ 5263 h 10000"/>
              <a:gd name="connsiteX34" fmla="*/ 7571 w 10000"/>
              <a:gd name="connsiteY34" fmla="*/ 7420 h 10000"/>
              <a:gd name="connsiteX35" fmla="*/ 6921 w 10000"/>
              <a:gd name="connsiteY35" fmla="*/ 7420 h 10000"/>
              <a:gd name="connsiteX36" fmla="*/ 6921 w 10000"/>
              <a:gd name="connsiteY36" fmla="*/ 5263 h 10000"/>
              <a:gd name="connsiteX37" fmla="*/ 7571 w 10000"/>
              <a:gd name="connsiteY37" fmla="*/ 5263 h 10000"/>
              <a:gd name="connsiteX38" fmla="*/ 7571 w 10000"/>
              <a:gd name="connsiteY38" fmla="*/ 4312 h 10000"/>
              <a:gd name="connsiteX39" fmla="*/ 7571 w 10000"/>
              <a:gd name="connsiteY39" fmla="*/ 4312 h 10000"/>
              <a:gd name="connsiteX40" fmla="*/ 6952 w 10000"/>
              <a:gd name="connsiteY40" fmla="*/ 4312 h 10000"/>
              <a:gd name="connsiteX41" fmla="*/ 6952 w 10000"/>
              <a:gd name="connsiteY41" fmla="*/ 2109 h 10000"/>
              <a:gd name="connsiteX42" fmla="*/ 7571 w 10000"/>
              <a:gd name="connsiteY42" fmla="*/ 2109 h 10000"/>
              <a:gd name="connsiteX43" fmla="*/ 7571 w 10000"/>
              <a:gd name="connsiteY43" fmla="*/ 4312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7571 w 10000"/>
              <a:gd name="connsiteY33" fmla="*/ 5263 h 10000"/>
              <a:gd name="connsiteX34" fmla="*/ 6921 w 10000"/>
              <a:gd name="connsiteY34" fmla="*/ 7420 h 10000"/>
              <a:gd name="connsiteX35" fmla="*/ 6921 w 10000"/>
              <a:gd name="connsiteY35" fmla="*/ 5263 h 10000"/>
              <a:gd name="connsiteX36" fmla="*/ 7571 w 10000"/>
              <a:gd name="connsiteY36" fmla="*/ 5263 h 10000"/>
              <a:gd name="connsiteX37" fmla="*/ 7571 w 10000"/>
              <a:gd name="connsiteY37" fmla="*/ 4312 h 10000"/>
              <a:gd name="connsiteX38" fmla="*/ 7571 w 10000"/>
              <a:gd name="connsiteY38" fmla="*/ 4312 h 10000"/>
              <a:gd name="connsiteX39" fmla="*/ 6952 w 10000"/>
              <a:gd name="connsiteY39" fmla="*/ 4312 h 10000"/>
              <a:gd name="connsiteX40" fmla="*/ 6952 w 10000"/>
              <a:gd name="connsiteY40" fmla="*/ 2109 h 10000"/>
              <a:gd name="connsiteX41" fmla="*/ 7571 w 10000"/>
              <a:gd name="connsiteY41" fmla="*/ 2109 h 10000"/>
              <a:gd name="connsiteX42" fmla="*/ 7571 w 10000"/>
              <a:gd name="connsiteY42" fmla="*/ 4312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7571 w 10000"/>
              <a:gd name="connsiteY33" fmla="*/ 5263 h 10000"/>
              <a:gd name="connsiteX34" fmla="*/ 6921 w 10000"/>
              <a:gd name="connsiteY34" fmla="*/ 7420 h 10000"/>
              <a:gd name="connsiteX35" fmla="*/ 6921 w 10000"/>
              <a:gd name="connsiteY35" fmla="*/ 5263 h 10000"/>
              <a:gd name="connsiteX36" fmla="*/ 7571 w 10000"/>
              <a:gd name="connsiteY36" fmla="*/ 5263 h 10000"/>
              <a:gd name="connsiteX37" fmla="*/ 7571 w 10000"/>
              <a:gd name="connsiteY37" fmla="*/ 2109 h 10000"/>
              <a:gd name="connsiteX38" fmla="*/ 7571 w 10000"/>
              <a:gd name="connsiteY38" fmla="*/ 4312 h 10000"/>
              <a:gd name="connsiteX39" fmla="*/ 6952 w 10000"/>
              <a:gd name="connsiteY39" fmla="*/ 4312 h 10000"/>
              <a:gd name="connsiteX40" fmla="*/ 6952 w 10000"/>
              <a:gd name="connsiteY40" fmla="*/ 2109 h 10000"/>
              <a:gd name="connsiteX41" fmla="*/ 7571 w 10000"/>
              <a:gd name="connsiteY41" fmla="*/ 210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6921 w 10000"/>
              <a:gd name="connsiteY33" fmla="*/ 5263 h 10000"/>
              <a:gd name="connsiteX34" fmla="*/ 6921 w 10000"/>
              <a:gd name="connsiteY34" fmla="*/ 7420 h 10000"/>
              <a:gd name="connsiteX35" fmla="*/ 6921 w 10000"/>
              <a:gd name="connsiteY35" fmla="*/ 5263 h 10000"/>
              <a:gd name="connsiteX36" fmla="*/ 7571 w 10000"/>
              <a:gd name="connsiteY36" fmla="*/ 2109 h 10000"/>
              <a:gd name="connsiteX37" fmla="*/ 7571 w 10000"/>
              <a:gd name="connsiteY37" fmla="*/ 4312 h 10000"/>
              <a:gd name="connsiteX38" fmla="*/ 6952 w 10000"/>
              <a:gd name="connsiteY38" fmla="*/ 4312 h 10000"/>
              <a:gd name="connsiteX39" fmla="*/ 6952 w 10000"/>
              <a:gd name="connsiteY39" fmla="*/ 2109 h 10000"/>
              <a:gd name="connsiteX40" fmla="*/ 7571 w 10000"/>
              <a:gd name="connsiteY40" fmla="*/ 210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6921 w 10000"/>
              <a:gd name="connsiteY33" fmla="*/ 5263 h 10000"/>
              <a:gd name="connsiteX34" fmla="*/ 6921 w 10000"/>
              <a:gd name="connsiteY34" fmla="*/ 7420 h 10000"/>
              <a:gd name="connsiteX35" fmla="*/ 6921 w 10000"/>
              <a:gd name="connsiteY35" fmla="*/ 5263 h 10000"/>
              <a:gd name="connsiteX36" fmla="*/ 7571 w 10000"/>
              <a:gd name="connsiteY36" fmla="*/ 2109 h 10000"/>
              <a:gd name="connsiteX37" fmla="*/ 6952 w 10000"/>
              <a:gd name="connsiteY37" fmla="*/ 4312 h 10000"/>
              <a:gd name="connsiteX38" fmla="*/ 6952 w 10000"/>
              <a:gd name="connsiteY38" fmla="*/ 2109 h 10000"/>
              <a:gd name="connsiteX39" fmla="*/ 7571 w 10000"/>
              <a:gd name="connsiteY39" fmla="*/ 210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6921 w 10000"/>
              <a:gd name="connsiteY33" fmla="*/ 5263 h 10000"/>
              <a:gd name="connsiteX34" fmla="*/ 6921 w 10000"/>
              <a:gd name="connsiteY34" fmla="*/ 7420 h 10000"/>
              <a:gd name="connsiteX35" fmla="*/ 6921 w 10000"/>
              <a:gd name="connsiteY35" fmla="*/ 5263 h 10000"/>
              <a:gd name="connsiteX36" fmla="*/ 7571 w 10000"/>
              <a:gd name="connsiteY36" fmla="*/ 2109 h 10000"/>
              <a:gd name="connsiteX37" fmla="*/ 6952 w 10000"/>
              <a:gd name="connsiteY37" fmla="*/ 4312 h 10000"/>
              <a:gd name="connsiteX38" fmla="*/ 7571 w 10000"/>
              <a:gd name="connsiteY38" fmla="*/ 210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33" fmla="*/ 6921 w 10000"/>
              <a:gd name="connsiteY33" fmla="*/ 5263 h 10000"/>
              <a:gd name="connsiteX34" fmla="*/ 6921 w 10000"/>
              <a:gd name="connsiteY34" fmla="*/ 7420 h 10000"/>
              <a:gd name="connsiteX35" fmla="*/ 6921 w 10000"/>
              <a:gd name="connsiteY35" fmla="*/ 5263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4312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32" fmla="*/ 6444 w 10000"/>
              <a:gd name="connsiteY32" fmla="*/ 4312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2109 h 10000"/>
              <a:gd name="connsiteX28" fmla="*/ 6444 w 10000"/>
              <a:gd name="connsiteY28" fmla="*/ 4312 h 10000"/>
              <a:gd name="connsiteX29" fmla="*/ 5793 w 10000"/>
              <a:gd name="connsiteY29" fmla="*/ 4312 h 10000"/>
              <a:gd name="connsiteX30" fmla="*/ 5793 w 10000"/>
              <a:gd name="connsiteY30" fmla="*/ 2109 h 10000"/>
              <a:gd name="connsiteX31" fmla="*/ 6444 w 10000"/>
              <a:gd name="connsiteY31" fmla="*/ 210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2109 h 10000"/>
              <a:gd name="connsiteX28" fmla="*/ 6444 w 10000"/>
              <a:gd name="connsiteY28" fmla="*/ 4312 h 10000"/>
              <a:gd name="connsiteX29" fmla="*/ 5793 w 10000"/>
              <a:gd name="connsiteY29" fmla="*/ 2109 h 10000"/>
              <a:gd name="connsiteX30" fmla="*/ 6444 w 10000"/>
              <a:gd name="connsiteY30" fmla="*/ 210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27" fmla="*/ 6444 w 10000"/>
              <a:gd name="connsiteY27" fmla="*/ 2109 h 10000"/>
              <a:gd name="connsiteX28" fmla="*/ 5793 w 10000"/>
              <a:gd name="connsiteY28" fmla="*/ 2109 h 10000"/>
              <a:gd name="connsiteX29" fmla="*/ 6444 w 10000"/>
              <a:gd name="connsiteY29" fmla="*/ 210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905 w 10000"/>
              <a:gd name="connsiteY10" fmla="*/ 2740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26" fmla="*/ 2905 w 10000"/>
              <a:gd name="connsiteY26" fmla="*/ 2740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873 w 10000"/>
              <a:gd name="connsiteY10" fmla="*/ 2315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25" fmla="*/ 2873 w 10000"/>
              <a:gd name="connsiteY25" fmla="*/ 2315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746 w 10000"/>
              <a:gd name="connsiteY10" fmla="*/ 1999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24" fmla="*/ 2746 w 10000"/>
              <a:gd name="connsiteY24" fmla="*/ 199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666 w 10000"/>
              <a:gd name="connsiteY10" fmla="*/ 1999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23" fmla="*/ 2666 w 10000"/>
              <a:gd name="connsiteY23" fmla="*/ 199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524 w 10000"/>
              <a:gd name="connsiteY10" fmla="*/ 2371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22" fmla="*/ 2524 w 10000"/>
              <a:gd name="connsiteY22" fmla="*/ 2371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016 w 10000"/>
              <a:gd name="connsiteY10" fmla="*/ 6055 h 10000"/>
              <a:gd name="connsiteX11" fmla="*/ 2905 w 10000"/>
              <a:gd name="connsiteY11" fmla="*/ 2740 h 10000"/>
              <a:gd name="connsiteX12" fmla="*/ 2191 w 10000"/>
              <a:gd name="connsiteY12" fmla="*/ 7950 h 10000"/>
              <a:gd name="connsiteX13" fmla="*/ 2063 w 10000"/>
              <a:gd name="connsiteY13" fmla="*/ 8263 h 10000"/>
              <a:gd name="connsiteX14" fmla="*/ 2000 w 10000"/>
              <a:gd name="connsiteY14" fmla="*/ 8263 h 10000"/>
              <a:gd name="connsiteX15" fmla="*/ 1841 w 10000"/>
              <a:gd name="connsiteY15" fmla="*/ 7950 h 10000"/>
              <a:gd name="connsiteX16" fmla="*/ 1159 w 10000"/>
              <a:gd name="connsiteY16" fmla="*/ 2740 h 10000"/>
              <a:gd name="connsiteX17" fmla="*/ 1175 w 10000"/>
              <a:gd name="connsiteY17" fmla="*/ 2315 h 10000"/>
              <a:gd name="connsiteX18" fmla="*/ 1302 w 10000"/>
              <a:gd name="connsiteY18" fmla="*/ 1999 h 10000"/>
              <a:gd name="connsiteX19" fmla="*/ 1381 w 10000"/>
              <a:gd name="connsiteY19" fmla="*/ 1999 h 10000"/>
              <a:gd name="connsiteX20" fmla="*/ 1523 w 10000"/>
              <a:gd name="connsiteY20" fmla="*/ 2371 h 10000"/>
              <a:gd name="connsiteX21" fmla="*/ 2016 w 10000"/>
              <a:gd name="connsiteY21" fmla="*/ 6055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2016 w 10000"/>
              <a:gd name="connsiteY10" fmla="*/ 6055 h 10000"/>
              <a:gd name="connsiteX11" fmla="*/ 2191 w 10000"/>
              <a:gd name="connsiteY11" fmla="*/ 7950 h 10000"/>
              <a:gd name="connsiteX12" fmla="*/ 2063 w 10000"/>
              <a:gd name="connsiteY12" fmla="*/ 8263 h 10000"/>
              <a:gd name="connsiteX13" fmla="*/ 2000 w 10000"/>
              <a:gd name="connsiteY13" fmla="*/ 8263 h 10000"/>
              <a:gd name="connsiteX14" fmla="*/ 1841 w 10000"/>
              <a:gd name="connsiteY14" fmla="*/ 7950 h 10000"/>
              <a:gd name="connsiteX15" fmla="*/ 1159 w 10000"/>
              <a:gd name="connsiteY15" fmla="*/ 2740 h 10000"/>
              <a:gd name="connsiteX16" fmla="*/ 1175 w 10000"/>
              <a:gd name="connsiteY16" fmla="*/ 2315 h 10000"/>
              <a:gd name="connsiteX17" fmla="*/ 1302 w 10000"/>
              <a:gd name="connsiteY17" fmla="*/ 1999 h 10000"/>
              <a:gd name="connsiteX18" fmla="*/ 1381 w 10000"/>
              <a:gd name="connsiteY18" fmla="*/ 1999 h 10000"/>
              <a:gd name="connsiteX19" fmla="*/ 1523 w 10000"/>
              <a:gd name="connsiteY19" fmla="*/ 2371 h 10000"/>
              <a:gd name="connsiteX20" fmla="*/ 2016 w 10000"/>
              <a:gd name="connsiteY20" fmla="*/ 6055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1523 w 10000"/>
              <a:gd name="connsiteY10" fmla="*/ 2371 h 10000"/>
              <a:gd name="connsiteX11" fmla="*/ 2191 w 10000"/>
              <a:gd name="connsiteY11" fmla="*/ 7950 h 10000"/>
              <a:gd name="connsiteX12" fmla="*/ 2063 w 10000"/>
              <a:gd name="connsiteY12" fmla="*/ 8263 h 10000"/>
              <a:gd name="connsiteX13" fmla="*/ 2000 w 10000"/>
              <a:gd name="connsiteY13" fmla="*/ 8263 h 10000"/>
              <a:gd name="connsiteX14" fmla="*/ 1841 w 10000"/>
              <a:gd name="connsiteY14" fmla="*/ 7950 h 10000"/>
              <a:gd name="connsiteX15" fmla="*/ 1159 w 10000"/>
              <a:gd name="connsiteY15" fmla="*/ 2740 h 10000"/>
              <a:gd name="connsiteX16" fmla="*/ 1175 w 10000"/>
              <a:gd name="connsiteY16" fmla="*/ 2315 h 10000"/>
              <a:gd name="connsiteX17" fmla="*/ 1302 w 10000"/>
              <a:gd name="connsiteY17" fmla="*/ 1999 h 10000"/>
              <a:gd name="connsiteX18" fmla="*/ 1381 w 10000"/>
              <a:gd name="connsiteY18" fmla="*/ 1999 h 10000"/>
              <a:gd name="connsiteX19" fmla="*/ 1523 w 10000"/>
              <a:gd name="connsiteY19" fmla="*/ 2371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1523 w 10000"/>
              <a:gd name="connsiteY10" fmla="*/ 2371 h 10000"/>
              <a:gd name="connsiteX11" fmla="*/ 2191 w 10000"/>
              <a:gd name="connsiteY11" fmla="*/ 7950 h 10000"/>
              <a:gd name="connsiteX12" fmla="*/ 2063 w 10000"/>
              <a:gd name="connsiteY12" fmla="*/ 8263 h 10000"/>
              <a:gd name="connsiteX13" fmla="*/ 1841 w 10000"/>
              <a:gd name="connsiteY13" fmla="*/ 7950 h 10000"/>
              <a:gd name="connsiteX14" fmla="*/ 1159 w 10000"/>
              <a:gd name="connsiteY14" fmla="*/ 2740 h 10000"/>
              <a:gd name="connsiteX15" fmla="*/ 1175 w 10000"/>
              <a:gd name="connsiteY15" fmla="*/ 2315 h 10000"/>
              <a:gd name="connsiteX16" fmla="*/ 1302 w 10000"/>
              <a:gd name="connsiteY16" fmla="*/ 1999 h 10000"/>
              <a:gd name="connsiteX17" fmla="*/ 1381 w 10000"/>
              <a:gd name="connsiteY17" fmla="*/ 1999 h 10000"/>
              <a:gd name="connsiteX18" fmla="*/ 1523 w 10000"/>
              <a:gd name="connsiteY18" fmla="*/ 2371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1523 w 10000"/>
              <a:gd name="connsiteY10" fmla="*/ 2371 h 10000"/>
              <a:gd name="connsiteX11" fmla="*/ 2191 w 10000"/>
              <a:gd name="connsiteY11" fmla="*/ 7950 h 10000"/>
              <a:gd name="connsiteX12" fmla="*/ 1841 w 10000"/>
              <a:gd name="connsiteY12" fmla="*/ 7950 h 10000"/>
              <a:gd name="connsiteX13" fmla="*/ 1159 w 10000"/>
              <a:gd name="connsiteY13" fmla="*/ 2740 h 10000"/>
              <a:gd name="connsiteX14" fmla="*/ 1175 w 10000"/>
              <a:gd name="connsiteY14" fmla="*/ 2315 h 10000"/>
              <a:gd name="connsiteX15" fmla="*/ 1302 w 10000"/>
              <a:gd name="connsiteY15" fmla="*/ 1999 h 10000"/>
              <a:gd name="connsiteX16" fmla="*/ 1381 w 10000"/>
              <a:gd name="connsiteY16" fmla="*/ 1999 h 10000"/>
              <a:gd name="connsiteX17" fmla="*/ 1523 w 10000"/>
              <a:gd name="connsiteY17" fmla="*/ 2371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1523 w 10000"/>
              <a:gd name="connsiteY10" fmla="*/ 2371 h 10000"/>
              <a:gd name="connsiteX11" fmla="*/ 1841 w 10000"/>
              <a:gd name="connsiteY11" fmla="*/ 7950 h 10000"/>
              <a:gd name="connsiteX12" fmla="*/ 1159 w 10000"/>
              <a:gd name="connsiteY12" fmla="*/ 2740 h 10000"/>
              <a:gd name="connsiteX13" fmla="*/ 1175 w 10000"/>
              <a:gd name="connsiteY13" fmla="*/ 2315 h 10000"/>
              <a:gd name="connsiteX14" fmla="*/ 1302 w 10000"/>
              <a:gd name="connsiteY14" fmla="*/ 1999 h 10000"/>
              <a:gd name="connsiteX15" fmla="*/ 1381 w 10000"/>
              <a:gd name="connsiteY15" fmla="*/ 1999 h 10000"/>
              <a:gd name="connsiteX16" fmla="*/ 1523 w 10000"/>
              <a:gd name="connsiteY16" fmla="*/ 2371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1523 w 10000"/>
              <a:gd name="connsiteY10" fmla="*/ 2371 h 10000"/>
              <a:gd name="connsiteX11" fmla="*/ 1159 w 10000"/>
              <a:gd name="connsiteY11" fmla="*/ 2740 h 10000"/>
              <a:gd name="connsiteX12" fmla="*/ 1175 w 10000"/>
              <a:gd name="connsiteY12" fmla="*/ 2315 h 10000"/>
              <a:gd name="connsiteX13" fmla="*/ 1302 w 10000"/>
              <a:gd name="connsiteY13" fmla="*/ 1999 h 10000"/>
              <a:gd name="connsiteX14" fmla="*/ 1381 w 10000"/>
              <a:gd name="connsiteY14" fmla="*/ 1999 h 10000"/>
              <a:gd name="connsiteX15" fmla="*/ 1523 w 10000"/>
              <a:gd name="connsiteY15" fmla="*/ 2371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1523 w 10000"/>
              <a:gd name="connsiteY10" fmla="*/ 2371 h 10000"/>
              <a:gd name="connsiteX11" fmla="*/ 1159 w 10000"/>
              <a:gd name="connsiteY11" fmla="*/ 2740 h 10000"/>
              <a:gd name="connsiteX12" fmla="*/ 1302 w 10000"/>
              <a:gd name="connsiteY12" fmla="*/ 1999 h 10000"/>
              <a:gd name="connsiteX13" fmla="*/ 1381 w 10000"/>
              <a:gd name="connsiteY13" fmla="*/ 1999 h 10000"/>
              <a:gd name="connsiteX14" fmla="*/ 1523 w 10000"/>
              <a:gd name="connsiteY14" fmla="*/ 2371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1381 w 10000"/>
              <a:gd name="connsiteY10" fmla="*/ 1999 h 10000"/>
              <a:gd name="connsiteX11" fmla="*/ 1159 w 10000"/>
              <a:gd name="connsiteY11" fmla="*/ 2740 h 10000"/>
              <a:gd name="connsiteX12" fmla="*/ 1302 w 10000"/>
              <a:gd name="connsiteY12" fmla="*/ 1999 h 10000"/>
              <a:gd name="connsiteX13" fmla="*/ 1381 w 10000"/>
              <a:gd name="connsiteY13" fmla="*/ 199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 name="connsiteX10" fmla="*/ 1302 w 10000"/>
              <a:gd name="connsiteY10" fmla="*/ 1999 h 10000"/>
              <a:gd name="connsiteX11" fmla="*/ 1159 w 10000"/>
              <a:gd name="connsiteY11" fmla="*/ 2740 h 10000"/>
              <a:gd name="connsiteX12" fmla="*/ 1302 w 10000"/>
              <a:gd name="connsiteY12" fmla="*/ 1999 h 10000"/>
              <a:gd name="connsiteX0" fmla="*/ 9635 w 10000"/>
              <a:gd name="connsiteY0" fmla="*/ 0 h 10000"/>
              <a:gd name="connsiteX1" fmla="*/ 9635 w 10000"/>
              <a:gd name="connsiteY1" fmla="*/ 0 h 10000"/>
              <a:gd name="connsiteX2" fmla="*/ 366 w 10000"/>
              <a:gd name="connsiteY2" fmla="*/ 0 h 10000"/>
              <a:gd name="connsiteX3" fmla="*/ 0 w 10000"/>
              <a:gd name="connsiteY3" fmla="*/ 1316 h 10000"/>
              <a:gd name="connsiteX4" fmla="*/ 0 w 10000"/>
              <a:gd name="connsiteY4" fmla="*/ 8738 h 10000"/>
              <a:gd name="connsiteX5" fmla="*/ 366 w 10000"/>
              <a:gd name="connsiteY5" fmla="*/ 10000 h 10000"/>
              <a:gd name="connsiteX6" fmla="*/ 9635 w 10000"/>
              <a:gd name="connsiteY6" fmla="*/ 10000 h 10000"/>
              <a:gd name="connsiteX7" fmla="*/ 10000 w 10000"/>
              <a:gd name="connsiteY7" fmla="*/ 8738 h 10000"/>
              <a:gd name="connsiteX8" fmla="*/ 10000 w 10000"/>
              <a:gd name="connsiteY8" fmla="*/ 1316 h 10000"/>
              <a:gd name="connsiteX9" fmla="*/ 9635 w 10000"/>
              <a:gd name="connsiteY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9635" y="0"/>
                </a:moveTo>
                <a:lnTo>
                  <a:pt x="9635" y="0"/>
                </a:lnTo>
                <a:lnTo>
                  <a:pt x="366" y="0"/>
                </a:lnTo>
                <a:cubicBezTo>
                  <a:pt x="158" y="0"/>
                  <a:pt x="0" y="632"/>
                  <a:pt x="0" y="1316"/>
                </a:cubicBezTo>
                <a:lnTo>
                  <a:pt x="0" y="8738"/>
                </a:lnTo>
                <a:cubicBezTo>
                  <a:pt x="0" y="9473"/>
                  <a:pt x="158" y="10000"/>
                  <a:pt x="366" y="10000"/>
                </a:cubicBezTo>
                <a:lnTo>
                  <a:pt x="9635" y="10000"/>
                </a:lnTo>
                <a:cubicBezTo>
                  <a:pt x="9826" y="10000"/>
                  <a:pt x="10000" y="9473"/>
                  <a:pt x="10000" y="8738"/>
                </a:cubicBezTo>
                <a:lnTo>
                  <a:pt x="10000" y="1316"/>
                </a:lnTo>
                <a:cubicBezTo>
                  <a:pt x="10000" y="632"/>
                  <a:pt x="9826" y="0"/>
                  <a:pt x="9635" y="0"/>
                </a:cubicBezTo>
                <a:close/>
              </a:path>
            </a:pathLst>
          </a:custGeom>
          <a:solidFill>
            <a:schemeClr val="bg1"/>
          </a:solidFill>
          <a:ln w="31750">
            <a:solidFill>
              <a:schemeClr val="accent1"/>
            </a:solidFill>
          </a:ln>
          <a:effectLst/>
        </p:spPr>
        <p:txBody>
          <a:bodyPr wrap="none" anchor="ctr"/>
          <a:lstStyle/>
          <a:p>
            <a:endParaRPr lang="en-US"/>
          </a:p>
        </p:txBody>
      </p:sp>
      <p:sp>
        <p:nvSpPr>
          <p:cNvPr id="63" name="Freeform 169"/>
          <p:cNvSpPr>
            <a:spLocks noChangeArrowheads="1"/>
          </p:cNvSpPr>
          <p:nvPr/>
        </p:nvSpPr>
        <p:spPr bwMode="auto">
          <a:xfrm>
            <a:off x="6451426" y="3826962"/>
            <a:ext cx="2480035" cy="621920"/>
          </a:xfrm>
          <a:custGeom>
            <a:avLst/>
            <a:gdLst>
              <a:gd name="T0" fmla="*/ 217 w 631"/>
              <a:gd name="T1" fmla="*/ 60 h 438"/>
              <a:gd name="T2" fmla="*/ 428 w 631"/>
              <a:gd name="T3" fmla="*/ 30 h 438"/>
              <a:gd name="T4" fmla="*/ 217 w 631"/>
              <a:gd name="T5" fmla="*/ 0 h 438"/>
              <a:gd name="T6" fmla="*/ 217 w 631"/>
              <a:gd name="T7" fmla="*/ 60 h 438"/>
              <a:gd name="T8" fmla="*/ 217 w 631"/>
              <a:gd name="T9" fmla="*/ 20 h 438"/>
              <a:gd name="T10" fmla="*/ 409 w 631"/>
              <a:gd name="T11" fmla="*/ 30 h 438"/>
              <a:gd name="T12" fmla="*/ 217 w 631"/>
              <a:gd name="T13" fmla="*/ 39 h 438"/>
              <a:gd name="T14" fmla="*/ 217 w 631"/>
              <a:gd name="T15" fmla="*/ 20 h 438"/>
              <a:gd name="T16" fmla="*/ 184 w 631"/>
              <a:gd name="T17" fmla="*/ 109 h 438"/>
              <a:gd name="T18" fmla="*/ 412 w 631"/>
              <a:gd name="T19" fmla="*/ 89 h 438"/>
              <a:gd name="T20" fmla="*/ 412 w 631"/>
              <a:gd name="T21" fmla="*/ 128 h 438"/>
              <a:gd name="T22" fmla="*/ 184 w 631"/>
              <a:gd name="T23" fmla="*/ 109 h 438"/>
              <a:gd name="T24" fmla="*/ 184 w 631"/>
              <a:gd name="T25" fmla="*/ 188 h 438"/>
              <a:gd name="T26" fmla="*/ 412 w 631"/>
              <a:gd name="T27" fmla="*/ 169 h 438"/>
              <a:gd name="T28" fmla="*/ 412 w 631"/>
              <a:gd name="T29" fmla="*/ 209 h 438"/>
              <a:gd name="T30" fmla="*/ 184 w 631"/>
              <a:gd name="T31" fmla="*/ 188 h 438"/>
              <a:gd name="T32" fmla="*/ 607 w 631"/>
              <a:gd name="T33" fmla="*/ 247 h 438"/>
              <a:gd name="T34" fmla="*/ 0 w 631"/>
              <a:gd name="T35" fmla="*/ 272 h 438"/>
              <a:gd name="T36" fmla="*/ 23 w 631"/>
              <a:gd name="T37" fmla="*/ 437 h 438"/>
              <a:gd name="T38" fmla="*/ 630 w 631"/>
              <a:gd name="T39" fmla="*/ 413 h 438"/>
              <a:gd name="T40" fmla="*/ 607 w 631"/>
              <a:gd name="T41" fmla="*/ 247 h 438"/>
              <a:gd name="T42" fmla="*/ 183 w 631"/>
              <a:gd name="T43" fmla="*/ 299 h 438"/>
              <a:gd name="T44" fmla="*/ 130 w 631"/>
              <a:gd name="T45" fmla="*/ 404 h 438"/>
              <a:gd name="T46" fmla="*/ 116 w 631"/>
              <a:gd name="T47" fmla="*/ 398 h 438"/>
              <a:gd name="T48" fmla="*/ 74 w 631"/>
              <a:gd name="T49" fmla="*/ 291 h 438"/>
              <a:gd name="T50" fmla="*/ 87 w 631"/>
              <a:gd name="T51" fmla="*/ 285 h 438"/>
              <a:gd name="T52" fmla="*/ 127 w 631"/>
              <a:gd name="T53" fmla="*/ 362 h 438"/>
              <a:gd name="T54" fmla="*/ 168 w 631"/>
              <a:gd name="T55" fmla="*/ 285 h 438"/>
              <a:gd name="T56" fmla="*/ 181 w 631"/>
              <a:gd name="T57" fmla="*/ 291 h 438"/>
              <a:gd name="T58" fmla="*/ 406 w 631"/>
              <a:gd name="T59" fmla="*/ 329 h 438"/>
              <a:gd name="T60" fmla="*/ 365 w 631"/>
              <a:gd name="T61" fmla="*/ 329 h 438"/>
              <a:gd name="T62" fmla="*/ 406 w 631"/>
              <a:gd name="T63" fmla="*/ 287 h 438"/>
              <a:gd name="T64" fmla="*/ 477 w 631"/>
              <a:gd name="T65" fmla="*/ 388 h 438"/>
              <a:gd name="T66" fmla="*/ 436 w 631"/>
              <a:gd name="T67" fmla="*/ 388 h 438"/>
              <a:gd name="T68" fmla="*/ 477 w 631"/>
              <a:gd name="T69" fmla="*/ 347 h 438"/>
              <a:gd name="T70" fmla="*/ 477 w 631"/>
              <a:gd name="T71" fmla="*/ 329 h 438"/>
              <a:gd name="T72" fmla="*/ 438 w 631"/>
              <a:gd name="T73" fmla="*/ 329 h 438"/>
              <a:gd name="T74" fmla="*/ 477 w 631"/>
              <a:gd name="T75" fmla="*/ 287 h 438"/>
              <a:gd name="T76" fmla="*/ 549 w 631"/>
              <a:gd name="T77" fmla="*/ 388 h 438"/>
              <a:gd name="T78" fmla="*/ 508 w 631"/>
              <a:gd name="T79" fmla="*/ 388 h 438"/>
              <a:gd name="T80" fmla="*/ 549 w 631"/>
              <a:gd name="T81" fmla="*/ 347 h 438"/>
              <a:gd name="connsiteX0" fmla="*/ 3439 w 9984"/>
              <a:gd name="connsiteY0" fmla="*/ 1370 h 9977"/>
              <a:gd name="connsiteX1" fmla="*/ 3439 w 9984"/>
              <a:gd name="connsiteY1" fmla="*/ 1370 h 9977"/>
              <a:gd name="connsiteX2" fmla="*/ 6323 w 9984"/>
              <a:gd name="connsiteY2" fmla="*/ 1370 h 9977"/>
              <a:gd name="connsiteX3" fmla="*/ 6783 w 9984"/>
              <a:gd name="connsiteY3" fmla="*/ 685 h 9977"/>
              <a:gd name="connsiteX4" fmla="*/ 6323 w 9984"/>
              <a:gd name="connsiteY4" fmla="*/ 0 h 9977"/>
              <a:gd name="connsiteX5" fmla="*/ 2964 w 9984"/>
              <a:gd name="connsiteY5" fmla="*/ 685 h 9977"/>
              <a:gd name="connsiteX6" fmla="*/ 3439 w 9984"/>
              <a:gd name="connsiteY6" fmla="*/ 1370 h 9977"/>
              <a:gd name="connsiteX7" fmla="*/ 3439 w 9984"/>
              <a:gd name="connsiteY7" fmla="*/ 457 h 9977"/>
              <a:gd name="connsiteX8" fmla="*/ 3439 w 9984"/>
              <a:gd name="connsiteY8" fmla="*/ 457 h 9977"/>
              <a:gd name="connsiteX9" fmla="*/ 6323 w 9984"/>
              <a:gd name="connsiteY9" fmla="*/ 457 h 9977"/>
              <a:gd name="connsiteX10" fmla="*/ 6482 w 9984"/>
              <a:gd name="connsiteY10" fmla="*/ 685 h 9977"/>
              <a:gd name="connsiteX11" fmla="*/ 6323 w 9984"/>
              <a:gd name="connsiteY11" fmla="*/ 890 h 9977"/>
              <a:gd name="connsiteX12" fmla="*/ 3439 w 9984"/>
              <a:gd name="connsiteY12" fmla="*/ 890 h 9977"/>
              <a:gd name="connsiteX13" fmla="*/ 3296 w 9984"/>
              <a:gd name="connsiteY13" fmla="*/ 685 h 9977"/>
              <a:gd name="connsiteX14" fmla="*/ 3439 w 9984"/>
              <a:gd name="connsiteY14" fmla="*/ 457 h 9977"/>
              <a:gd name="connsiteX15" fmla="*/ 2916 w 9984"/>
              <a:gd name="connsiteY15" fmla="*/ 2489 h 9977"/>
              <a:gd name="connsiteX16" fmla="*/ 2916 w 9984"/>
              <a:gd name="connsiteY16" fmla="*/ 2489 h 9977"/>
              <a:gd name="connsiteX17" fmla="*/ 3233 w 9984"/>
              <a:gd name="connsiteY17" fmla="*/ 2032 h 9977"/>
              <a:gd name="connsiteX18" fmla="*/ 6529 w 9984"/>
              <a:gd name="connsiteY18" fmla="*/ 2032 h 9977"/>
              <a:gd name="connsiteX19" fmla="*/ 6862 w 9984"/>
              <a:gd name="connsiteY19" fmla="*/ 2489 h 9977"/>
              <a:gd name="connsiteX20" fmla="*/ 6529 w 9984"/>
              <a:gd name="connsiteY20" fmla="*/ 2922 h 9977"/>
              <a:gd name="connsiteX21" fmla="*/ 3233 w 9984"/>
              <a:gd name="connsiteY21" fmla="*/ 2922 h 9977"/>
              <a:gd name="connsiteX22" fmla="*/ 2916 w 9984"/>
              <a:gd name="connsiteY22" fmla="*/ 2489 h 9977"/>
              <a:gd name="connsiteX23" fmla="*/ 2916 w 9984"/>
              <a:gd name="connsiteY23" fmla="*/ 4292 h 9977"/>
              <a:gd name="connsiteX24" fmla="*/ 2916 w 9984"/>
              <a:gd name="connsiteY24" fmla="*/ 4292 h 9977"/>
              <a:gd name="connsiteX25" fmla="*/ 3233 w 9984"/>
              <a:gd name="connsiteY25" fmla="*/ 3858 h 9977"/>
              <a:gd name="connsiteX26" fmla="*/ 6529 w 9984"/>
              <a:gd name="connsiteY26" fmla="*/ 3858 h 9977"/>
              <a:gd name="connsiteX27" fmla="*/ 6862 w 9984"/>
              <a:gd name="connsiteY27" fmla="*/ 4292 h 9977"/>
              <a:gd name="connsiteX28" fmla="*/ 6529 w 9984"/>
              <a:gd name="connsiteY28" fmla="*/ 4772 h 9977"/>
              <a:gd name="connsiteX29" fmla="*/ 3233 w 9984"/>
              <a:gd name="connsiteY29" fmla="*/ 4772 h 9977"/>
              <a:gd name="connsiteX30" fmla="*/ 2916 w 9984"/>
              <a:gd name="connsiteY30" fmla="*/ 4292 h 9977"/>
              <a:gd name="connsiteX31" fmla="*/ 9620 w 9984"/>
              <a:gd name="connsiteY31" fmla="*/ 5639 h 9977"/>
              <a:gd name="connsiteX32" fmla="*/ 9620 w 9984"/>
              <a:gd name="connsiteY32" fmla="*/ 5639 h 9977"/>
              <a:gd name="connsiteX33" fmla="*/ 365 w 9984"/>
              <a:gd name="connsiteY33" fmla="*/ 5639 h 9977"/>
              <a:gd name="connsiteX34" fmla="*/ 0 w 9984"/>
              <a:gd name="connsiteY34" fmla="*/ 6210 h 9977"/>
              <a:gd name="connsiteX35" fmla="*/ 0 w 9984"/>
              <a:gd name="connsiteY35" fmla="*/ 9429 h 9977"/>
              <a:gd name="connsiteX36" fmla="*/ 365 w 9984"/>
              <a:gd name="connsiteY36" fmla="*/ 9977 h 9977"/>
              <a:gd name="connsiteX37" fmla="*/ 9620 w 9984"/>
              <a:gd name="connsiteY37" fmla="*/ 9977 h 9977"/>
              <a:gd name="connsiteX38" fmla="*/ 9984 w 9984"/>
              <a:gd name="connsiteY38" fmla="*/ 9429 h 9977"/>
              <a:gd name="connsiteX39" fmla="*/ 9984 w 9984"/>
              <a:gd name="connsiteY39" fmla="*/ 6210 h 9977"/>
              <a:gd name="connsiteX40" fmla="*/ 9620 w 9984"/>
              <a:gd name="connsiteY40" fmla="*/ 5639 h 9977"/>
              <a:gd name="connsiteX41" fmla="*/ 2900 w 9984"/>
              <a:gd name="connsiteY41" fmla="*/ 6826 h 9977"/>
              <a:gd name="connsiteX42" fmla="*/ 2900 w 9984"/>
              <a:gd name="connsiteY42" fmla="*/ 6826 h 9977"/>
              <a:gd name="connsiteX43" fmla="*/ 2187 w 9984"/>
              <a:gd name="connsiteY43" fmla="*/ 9087 h 9977"/>
              <a:gd name="connsiteX44" fmla="*/ 2060 w 9984"/>
              <a:gd name="connsiteY44" fmla="*/ 9224 h 9977"/>
              <a:gd name="connsiteX45" fmla="*/ 1997 w 9984"/>
              <a:gd name="connsiteY45" fmla="*/ 9224 h 9977"/>
              <a:gd name="connsiteX46" fmla="*/ 1838 w 9984"/>
              <a:gd name="connsiteY46" fmla="*/ 9087 h 9977"/>
              <a:gd name="connsiteX47" fmla="*/ 1157 w 9984"/>
              <a:gd name="connsiteY47" fmla="*/ 6826 h 9977"/>
              <a:gd name="connsiteX48" fmla="*/ 1173 w 9984"/>
              <a:gd name="connsiteY48" fmla="*/ 6644 h 9977"/>
              <a:gd name="connsiteX49" fmla="*/ 1300 w 9984"/>
              <a:gd name="connsiteY49" fmla="*/ 6507 h 9977"/>
              <a:gd name="connsiteX50" fmla="*/ 1379 w 9984"/>
              <a:gd name="connsiteY50" fmla="*/ 6507 h 9977"/>
              <a:gd name="connsiteX51" fmla="*/ 1521 w 9984"/>
              <a:gd name="connsiteY51" fmla="*/ 6667 h 9977"/>
              <a:gd name="connsiteX52" fmla="*/ 2013 w 9984"/>
              <a:gd name="connsiteY52" fmla="*/ 8265 h 9977"/>
              <a:gd name="connsiteX53" fmla="*/ 2520 w 9984"/>
              <a:gd name="connsiteY53" fmla="*/ 6667 h 9977"/>
              <a:gd name="connsiteX54" fmla="*/ 2662 w 9984"/>
              <a:gd name="connsiteY54" fmla="*/ 6507 h 9977"/>
              <a:gd name="connsiteX55" fmla="*/ 2742 w 9984"/>
              <a:gd name="connsiteY55" fmla="*/ 6507 h 9977"/>
              <a:gd name="connsiteX56" fmla="*/ 2868 w 9984"/>
              <a:gd name="connsiteY56" fmla="*/ 6644 h 9977"/>
              <a:gd name="connsiteX57" fmla="*/ 2900 w 9984"/>
              <a:gd name="connsiteY57" fmla="*/ 6826 h 9977"/>
              <a:gd name="connsiteX58" fmla="*/ 6434 w 9984"/>
              <a:gd name="connsiteY58" fmla="*/ 7511 h 9977"/>
              <a:gd name="connsiteX59" fmla="*/ 6434 w 9984"/>
              <a:gd name="connsiteY59" fmla="*/ 7511 h 9977"/>
              <a:gd name="connsiteX60" fmla="*/ 5784 w 9984"/>
              <a:gd name="connsiteY60" fmla="*/ 7511 h 9977"/>
              <a:gd name="connsiteX61" fmla="*/ 5784 w 9984"/>
              <a:gd name="connsiteY61" fmla="*/ 6553 h 9977"/>
              <a:gd name="connsiteX62" fmla="*/ 6434 w 9984"/>
              <a:gd name="connsiteY62" fmla="*/ 6553 h 9977"/>
              <a:gd name="connsiteX63" fmla="*/ 6434 w 9984"/>
              <a:gd name="connsiteY63" fmla="*/ 7511 h 9977"/>
              <a:gd name="connsiteX64" fmla="*/ 7559 w 9984"/>
              <a:gd name="connsiteY64" fmla="*/ 8858 h 9977"/>
              <a:gd name="connsiteX65" fmla="*/ 7559 w 9984"/>
              <a:gd name="connsiteY65" fmla="*/ 8858 h 9977"/>
              <a:gd name="connsiteX66" fmla="*/ 6910 w 9984"/>
              <a:gd name="connsiteY66" fmla="*/ 8858 h 9977"/>
              <a:gd name="connsiteX67" fmla="*/ 6910 w 9984"/>
              <a:gd name="connsiteY67" fmla="*/ 7922 h 9977"/>
              <a:gd name="connsiteX68" fmla="*/ 7559 w 9984"/>
              <a:gd name="connsiteY68" fmla="*/ 7922 h 9977"/>
              <a:gd name="connsiteX69" fmla="*/ 7559 w 9984"/>
              <a:gd name="connsiteY69" fmla="*/ 8858 h 9977"/>
              <a:gd name="connsiteX70" fmla="*/ 7559 w 9984"/>
              <a:gd name="connsiteY70" fmla="*/ 7511 h 9977"/>
              <a:gd name="connsiteX71" fmla="*/ 7559 w 9984"/>
              <a:gd name="connsiteY71" fmla="*/ 7511 h 9977"/>
              <a:gd name="connsiteX72" fmla="*/ 6941 w 9984"/>
              <a:gd name="connsiteY72" fmla="*/ 7511 h 9977"/>
              <a:gd name="connsiteX73" fmla="*/ 6941 w 9984"/>
              <a:gd name="connsiteY73" fmla="*/ 6553 h 9977"/>
              <a:gd name="connsiteX74" fmla="*/ 7559 w 9984"/>
              <a:gd name="connsiteY74" fmla="*/ 6553 h 9977"/>
              <a:gd name="connsiteX75" fmla="*/ 7559 w 9984"/>
              <a:gd name="connsiteY75" fmla="*/ 7511 h 9977"/>
              <a:gd name="connsiteX76" fmla="*/ 8700 w 9984"/>
              <a:gd name="connsiteY76" fmla="*/ 8858 h 9977"/>
              <a:gd name="connsiteX77" fmla="*/ 8700 w 9984"/>
              <a:gd name="connsiteY77" fmla="*/ 8858 h 9977"/>
              <a:gd name="connsiteX78" fmla="*/ 8051 w 9984"/>
              <a:gd name="connsiteY78" fmla="*/ 8858 h 9977"/>
              <a:gd name="connsiteX79" fmla="*/ 8051 w 9984"/>
              <a:gd name="connsiteY79" fmla="*/ 7922 h 9977"/>
              <a:gd name="connsiteX80" fmla="*/ 8700 w 9984"/>
              <a:gd name="connsiteY80" fmla="*/ 7922 h 9977"/>
              <a:gd name="connsiteX81" fmla="*/ 8700 w 9984"/>
              <a:gd name="connsiteY81" fmla="*/ 8858 h 9977"/>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2969 w 10000"/>
              <a:gd name="connsiteY5" fmla="*/ 687 h 10000"/>
              <a:gd name="connsiteX6" fmla="*/ 3445 w 10000"/>
              <a:gd name="connsiteY6" fmla="*/ 1373 h 10000"/>
              <a:gd name="connsiteX7" fmla="*/ 3301 w 10000"/>
              <a:gd name="connsiteY7" fmla="*/ 687 h 10000"/>
              <a:gd name="connsiteX8" fmla="*/ 3445 w 10000"/>
              <a:gd name="connsiteY8" fmla="*/ 458 h 10000"/>
              <a:gd name="connsiteX9" fmla="*/ 6333 w 10000"/>
              <a:gd name="connsiteY9" fmla="*/ 458 h 10000"/>
              <a:gd name="connsiteX10" fmla="*/ 6492 w 10000"/>
              <a:gd name="connsiteY10" fmla="*/ 687 h 10000"/>
              <a:gd name="connsiteX11" fmla="*/ 6333 w 10000"/>
              <a:gd name="connsiteY11" fmla="*/ 892 h 10000"/>
              <a:gd name="connsiteX12" fmla="*/ 3445 w 10000"/>
              <a:gd name="connsiteY12" fmla="*/ 892 h 10000"/>
              <a:gd name="connsiteX13" fmla="*/ 3301 w 10000"/>
              <a:gd name="connsiteY13" fmla="*/ 687 h 10000"/>
              <a:gd name="connsiteX14" fmla="*/ 2921 w 10000"/>
              <a:gd name="connsiteY14" fmla="*/ 2495 h 10000"/>
              <a:gd name="connsiteX15" fmla="*/ 2921 w 10000"/>
              <a:gd name="connsiteY15" fmla="*/ 2495 h 10000"/>
              <a:gd name="connsiteX16" fmla="*/ 3238 w 10000"/>
              <a:gd name="connsiteY16" fmla="*/ 2037 h 10000"/>
              <a:gd name="connsiteX17" fmla="*/ 6539 w 10000"/>
              <a:gd name="connsiteY17" fmla="*/ 2037 h 10000"/>
              <a:gd name="connsiteX18" fmla="*/ 6873 w 10000"/>
              <a:gd name="connsiteY18" fmla="*/ 2495 h 10000"/>
              <a:gd name="connsiteX19" fmla="*/ 6539 w 10000"/>
              <a:gd name="connsiteY19" fmla="*/ 2929 h 10000"/>
              <a:gd name="connsiteX20" fmla="*/ 3238 w 10000"/>
              <a:gd name="connsiteY20" fmla="*/ 2929 h 10000"/>
              <a:gd name="connsiteX21" fmla="*/ 2921 w 10000"/>
              <a:gd name="connsiteY21" fmla="*/ 2495 h 10000"/>
              <a:gd name="connsiteX22" fmla="*/ 2921 w 10000"/>
              <a:gd name="connsiteY22" fmla="*/ 4302 h 10000"/>
              <a:gd name="connsiteX23" fmla="*/ 2921 w 10000"/>
              <a:gd name="connsiteY23" fmla="*/ 4302 h 10000"/>
              <a:gd name="connsiteX24" fmla="*/ 3238 w 10000"/>
              <a:gd name="connsiteY24" fmla="*/ 3867 h 10000"/>
              <a:gd name="connsiteX25" fmla="*/ 6539 w 10000"/>
              <a:gd name="connsiteY25" fmla="*/ 3867 h 10000"/>
              <a:gd name="connsiteX26" fmla="*/ 6873 w 10000"/>
              <a:gd name="connsiteY26" fmla="*/ 4302 h 10000"/>
              <a:gd name="connsiteX27" fmla="*/ 6539 w 10000"/>
              <a:gd name="connsiteY27" fmla="*/ 4783 h 10000"/>
              <a:gd name="connsiteX28" fmla="*/ 3238 w 10000"/>
              <a:gd name="connsiteY28" fmla="*/ 4783 h 10000"/>
              <a:gd name="connsiteX29" fmla="*/ 2921 w 10000"/>
              <a:gd name="connsiteY29" fmla="*/ 4302 h 10000"/>
              <a:gd name="connsiteX30" fmla="*/ 9635 w 10000"/>
              <a:gd name="connsiteY30" fmla="*/ 5652 h 10000"/>
              <a:gd name="connsiteX31" fmla="*/ 9635 w 10000"/>
              <a:gd name="connsiteY31" fmla="*/ 5652 h 10000"/>
              <a:gd name="connsiteX32" fmla="*/ 366 w 10000"/>
              <a:gd name="connsiteY32" fmla="*/ 5652 h 10000"/>
              <a:gd name="connsiteX33" fmla="*/ 0 w 10000"/>
              <a:gd name="connsiteY33" fmla="*/ 6224 h 10000"/>
              <a:gd name="connsiteX34" fmla="*/ 0 w 10000"/>
              <a:gd name="connsiteY34" fmla="*/ 9451 h 10000"/>
              <a:gd name="connsiteX35" fmla="*/ 366 w 10000"/>
              <a:gd name="connsiteY35" fmla="*/ 10000 h 10000"/>
              <a:gd name="connsiteX36" fmla="*/ 9635 w 10000"/>
              <a:gd name="connsiteY36" fmla="*/ 10000 h 10000"/>
              <a:gd name="connsiteX37" fmla="*/ 10000 w 10000"/>
              <a:gd name="connsiteY37" fmla="*/ 9451 h 10000"/>
              <a:gd name="connsiteX38" fmla="*/ 10000 w 10000"/>
              <a:gd name="connsiteY38" fmla="*/ 6224 h 10000"/>
              <a:gd name="connsiteX39" fmla="*/ 9635 w 10000"/>
              <a:gd name="connsiteY39" fmla="*/ 5652 h 10000"/>
              <a:gd name="connsiteX40" fmla="*/ 2905 w 10000"/>
              <a:gd name="connsiteY40" fmla="*/ 6842 h 10000"/>
              <a:gd name="connsiteX41" fmla="*/ 2905 w 10000"/>
              <a:gd name="connsiteY41" fmla="*/ 6842 h 10000"/>
              <a:gd name="connsiteX42" fmla="*/ 2191 w 10000"/>
              <a:gd name="connsiteY42" fmla="*/ 9108 h 10000"/>
              <a:gd name="connsiteX43" fmla="*/ 2063 w 10000"/>
              <a:gd name="connsiteY43" fmla="*/ 9245 h 10000"/>
              <a:gd name="connsiteX44" fmla="*/ 2000 w 10000"/>
              <a:gd name="connsiteY44" fmla="*/ 9245 h 10000"/>
              <a:gd name="connsiteX45" fmla="*/ 1841 w 10000"/>
              <a:gd name="connsiteY45" fmla="*/ 9108 h 10000"/>
              <a:gd name="connsiteX46" fmla="*/ 1159 w 10000"/>
              <a:gd name="connsiteY46" fmla="*/ 6842 h 10000"/>
              <a:gd name="connsiteX47" fmla="*/ 1175 w 10000"/>
              <a:gd name="connsiteY47" fmla="*/ 6659 h 10000"/>
              <a:gd name="connsiteX48" fmla="*/ 1302 w 10000"/>
              <a:gd name="connsiteY48" fmla="*/ 6522 h 10000"/>
              <a:gd name="connsiteX49" fmla="*/ 1381 w 10000"/>
              <a:gd name="connsiteY49" fmla="*/ 6522 h 10000"/>
              <a:gd name="connsiteX50" fmla="*/ 1523 w 10000"/>
              <a:gd name="connsiteY50" fmla="*/ 6682 h 10000"/>
              <a:gd name="connsiteX51" fmla="*/ 2016 w 10000"/>
              <a:gd name="connsiteY51" fmla="*/ 8284 h 10000"/>
              <a:gd name="connsiteX52" fmla="*/ 2524 w 10000"/>
              <a:gd name="connsiteY52" fmla="*/ 6682 h 10000"/>
              <a:gd name="connsiteX53" fmla="*/ 2666 w 10000"/>
              <a:gd name="connsiteY53" fmla="*/ 6522 h 10000"/>
              <a:gd name="connsiteX54" fmla="*/ 2746 w 10000"/>
              <a:gd name="connsiteY54" fmla="*/ 6522 h 10000"/>
              <a:gd name="connsiteX55" fmla="*/ 2873 w 10000"/>
              <a:gd name="connsiteY55" fmla="*/ 6659 h 10000"/>
              <a:gd name="connsiteX56" fmla="*/ 2905 w 10000"/>
              <a:gd name="connsiteY56" fmla="*/ 6842 h 10000"/>
              <a:gd name="connsiteX57" fmla="*/ 6444 w 10000"/>
              <a:gd name="connsiteY57" fmla="*/ 7528 h 10000"/>
              <a:gd name="connsiteX58" fmla="*/ 6444 w 10000"/>
              <a:gd name="connsiteY58" fmla="*/ 7528 h 10000"/>
              <a:gd name="connsiteX59" fmla="*/ 5793 w 10000"/>
              <a:gd name="connsiteY59" fmla="*/ 7528 h 10000"/>
              <a:gd name="connsiteX60" fmla="*/ 5793 w 10000"/>
              <a:gd name="connsiteY60" fmla="*/ 6568 h 10000"/>
              <a:gd name="connsiteX61" fmla="*/ 6444 w 10000"/>
              <a:gd name="connsiteY61" fmla="*/ 6568 h 10000"/>
              <a:gd name="connsiteX62" fmla="*/ 6444 w 10000"/>
              <a:gd name="connsiteY62" fmla="*/ 7528 h 10000"/>
              <a:gd name="connsiteX63" fmla="*/ 7571 w 10000"/>
              <a:gd name="connsiteY63" fmla="*/ 8878 h 10000"/>
              <a:gd name="connsiteX64" fmla="*/ 7571 w 10000"/>
              <a:gd name="connsiteY64" fmla="*/ 8878 h 10000"/>
              <a:gd name="connsiteX65" fmla="*/ 6921 w 10000"/>
              <a:gd name="connsiteY65" fmla="*/ 8878 h 10000"/>
              <a:gd name="connsiteX66" fmla="*/ 6921 w 10000"/>
              <a:gd name="connsiteY66" fmla="*/ 7940 h 10000"/>
              <a:gd name="connsiteX67" fmla="*/ 7571 w 10000"/>
              <a:gd name="connsiteY67" fmla="*/ 7940 h 10000"/>
              <a:gd name="connsiteX68" fmla="*/ 7571 w 10000"/>
              <a:gd name="connsiteY68" fmla="*/ 8878 h 10000"/>
              <a:gd name="connsiteX69" fmla="*/ 7571 w 10000"/>
              <a:gd name="connsiteY69" fmla="*/ 7528 h 10000"/>
              <a:gd name="connsiteX70" fmla="*/ 7571 w 10000"/>
              <a:gd name="connsiteY70" fmla="*/ 7528 h 10000"/>
              <a:gd name="connsiteX71" fmla="*/ 6952 w 10000"/>
              <a:gd name="connsiteY71" fmla="*/ 7528 h 10000"/>
              <a:gd name="connsiteX72" fmla="*/ 6952 w 10000"/>
              <a:gd name="connsiteY72" fmla="*/ 6568 h 10000"/>
              <a:gd name="connsiteX73" fmla="*/ 7571 w 10000"/>
              <a:gd name="connsiteY73" fmla="*/ 6568 h 10000"/>
              <a:gd name="connsiteX74" fmla="*/ 7571 w 10000"/>
              <a:gd name="connsiteY74" fmla="*/ 7528 h 10000"/>
              <a:gd name="connsiteX75" fmla="*/ 8714 w 10000"/>
              <a:gd name="connsiteY75" fmla="*/ 8878 h 10000"/>
              <a:gd name="connsiteX76" fmla="*/ 8714 w 10000"/>
              <a:gd name="connsiteY76" fmla="*/ 8878 h 10000"/>
              <a:gd name="connsiteX77" fmla="*/ 8064 w 10000"/>
              <a:gd name="connsiteY77" fmla="*/ 8878 h 10000"/>
              <a:gd name="connsiteX78" fmla="*/ 8064 w 10000"/>
              <a:gd name="connsiteY78" fmla="*/ 7940 h 10000"/>
              <a:gd name="connsiteX79" fmla="*/ 8714 w 10000"/>
              <a:gd name="connsiteY79" fmla="*/ 7940 h 10000"/>
              <a:gd name="connsiteX80" fmla="*/ 8714 w 10000"/>
              <a:gd name="connsiteY80" fmla="*/ 8878 h 10000"/>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2969 w 10000"/>
              <a:gd name="connsiteY5" fmla="*/ 687 h 10000"/>
              <a:gd name="connsiteX6" fmla="*/ 3445 w 10000"/>
              <a:gd name="connsiteY6" fmla="*/ 1373 h 10000"/>
              <a:gd name="connsiteX7" fmla="*/ 3301 w 10000"/>
              <a:gd name="connsiteY7" fmla="*/ 687 h 10000"/>
              <a:gd name="connsiteX8" fmla="*/ 6333 w 10000"/>
              <a:gd name="connsiteY8" fmla="*/ 458 h 10000"/>
              <a:gd name="connsiteX9" fmla="*/ 6492 w 10000"/>
              <a:gd name="connsiteY9" fmla="*/ 687 h 10000"/>
              <a:gd name="connsiteX10" fmla="*/ 6333 w 10000"/>
              <a:gd name="connsiteY10" fmla="*/ 892 h 10000"/>
              <a:gd name="connsiteX11" fmla="*/ 3445 w 10000"/>
              <a:gd name="connsiteY11" fmla="*/ 892 h 10000"/>
              <a:gd name="connsiteX12" fmla="*/ 3301 w 10000"/>
              <a:gd name="connsiteY12" fmla="*/ 687 h 10000"/>
              <a:gd name="connsiteX13" fmla="*/ 2921 w 10000"/>
              <a:gd name="connsiteY13" fmla="*/ 2495 h 10000"/>
              <a:gd name="connsiteX14" fmla="*/ 2921 w 10000"/>
              <a:gd name="connsiteY14" fmla="*/ 2495 h 10000"/>
              <a:gd name="connsiteX15" fmla="*/ 3238 w 10000"/>
              <a:gd name="connsiteY15" fmla="*/ 2037 h 10000"/>
              <a:gd name="connsiteX16" fmla="*/ 6539 w 10000"/>
              <a:gd name="connsiteY16" fmla="*/ 2037 h 10000"/>
              <a:gd name="connsiteX17" fmla="*/ 6873 w 10000"/>
              <a:gd name="connsiteY17" fmla="*/ 2495 h 10000"/>
              <a:gd name="connsiteX18" fmla="*/ 6539 w 10000"/>
              <a:gd name="connsiteY18" fmla="*/ 2929 h 10000"/>
              <a:gd name="connsiteX19" fmla="*/ 3238 w 10000"/>
              <a:gd name="connsiteY19" fmla="*/ 2929 h 10000"/>
              <a:gd name="connsiteX20" fmla="*/ 2921 w 10000"/>
              <a:gd name="connsiteY20" fmla="*/ 2495 h 10000"/>
              <a:gd name="connsiteX21" fmla="*/ 2921 w 10000"/>
              <a:gd name="connsiteY21" fmla="*/ 4302 h 10000"/>
              <a:gd name="connsiteX22" fmla="*/ 2921 w 10000"/>
              <a:gd name="connsiteY22" fmla="*/ 4302 h 10000"/>
              <a:gd name="connsiteX23" fmla="*/ 3238 w 10000"/>
              <a:gd name="connsiteY23" fmla="*/ 3867 h 10000"/>
              <a:gd name="connsiteX24" fmla="*/ 6539 w 10000"/>
              <a:gd name="connsiteY24" fmla="*/ 3867 h 10000"/>
              <a:gd name="connsiteX25" fmla="*/ 6873 w 10000"/>
              <a:gd name="connsiteY25" fmla="*/ 4302 h 10000"/>
              <a:gd name="connsiteX26" fmla="*/ 6539 w 10000"/>
              <a:gd name="connsiteY26" fmla="*/ 4783 h 10000"/>
              <a:gd name="connsiteX27" fmla="*/ 3238 w 10000"/>
              <a:gd name="connsiteY27" fmla="*/ 4783 h 10000"/>
              <a:gd name="connsiteX28" fmla="*/ 2921 w 10000"/>
              <a:gd name="connsiteY28" fmla="*/ 4302 h 10000"/>
              <a:gd name="connsiteX29" fmla="*/ 9635 w 10000"/>
              <a:gd name="connsiteY29" fmla="*/ 5652 h 10000"/>
              <a:gd name="connsiteX30" fmla="*/ 9635 w 10000"/>
              <a:gd name="connsiteY30" fmla="*/ 5652 h 10000"/>
              <a:gd name="connsiteX31" fmla="*/ 366 w 10000"/>
              <a:gd name="connsiteY31" fmla="*/ 5652 h 10000"/>
              <a:gd name="connsiteX32" fmla="*/ 0 w 10000"/>
              <a:gd name="connsiteY32" fmla="*/ 6224 h 10000"/>
              <a:gd name="connsiteX33" fmla="*/ 0 w 10000"/>
              <a:gd name="connsiteY33" fmla="*/ 9451 h 10000"/>
              <a:gd name="connsiteX34" fmla="*/ 366 w 10000"/>
              <a:gd name="connsiteY34" fmla="*/ 10000 h 10000"/>
              <a:gd name="connsiteX35" fmla="*/ 9635 w 10000"/>
              <a:gd name="connsiteY35" fmla="*/ 10000 h 10000"/>
              <a:gd name="connsiteX36" fmla="*/ 10000 w 10000"/>
              <a:gd name="connsiteY36" fmla="*/ 9451 h 10000"/>
              <a:gd name="connsiteX37" fmla="*/ 10000 w 10000"/>
              <a:gd name="connsiteY37" fmla="*/ 6224 h 10000"/>
              <a:gd name="connsiteX38" fmla="*/ 9635 w 10000"/>
              <a:gd name="connsiteY38" fmla="*/ 5652 h 10000"/>
              <a:gd name="connsiteX39" fmla="*/ 2905 w 10000"/>
              <a:gd name="connsiteY39" fmla="*/ 6842 h 10000"/>
              <a:gd name="connsiteX40" fmla="*/ 2905 w 10000"/>
              <a:gd name="connsiteY40" fmla="*/ 6842 h 10000"/>
              <a:gd name="connsiteX41" fmla="*/ 2191 w 10000"/>
              <a:gd name="connsiteY41" fmla="*/ 9108 h 10000"/>
              <a:gd name="connsiteX42" fmla="*/ 2063 w 10000"/>
              <a:gd name="connsiteY42" fmla="*/ 9245 h 10000"/>
              <a:gd name="connsiteX43" fmla="*/ 2000 w 10000"/>
              <a:gd name="connsiteY43" fmla="*/ 9245 h 10000"/>
              <a:gd name="connsiteX44" fmla="*/ 1841 w 10000"/>
              <a:gd name="connsiteY44" fmla="*/ 9108 h 10000"/>
              <a:gd name="connsiteX45" fmla="*/ 1159 w 10000"/>
              <a:gd name="connsiteY45" fmla="*/ 6842 h 10000"/>
              <a:gd name="connsiteX46" fmla="*/ 1175 w 10000"/>
              <a:gd name="connsiteY46" fmla="*/ 6659 h 10000"/>
              <a:gd name="connsiteX47" fmla="*/ 1302 w 10000"/>
              <a:gd name="connsiteY47" fmla="*/ 6522 h 10000"/>
              <a:gd name="connsiteX48" fmla="*/ 1381 w 10000"/>
              <a:gd name="connsiteY48" fmla="*/ 6522 h 10000"/>
              <a:gd name="connsiteX49" fmla="*/ 1523 w 10000"/>
              <a:gd name="connsiteY49" fmla="*/ 6682 h 10000"/>
              <a:gd name="connsiteX50" fmla="*/ 2016 w 10000"/>
              <a:gd name="connsiteY50" fmla="*/ 8284 h 10000"/>
              <a:gd name="connsiteX51" fmla="*/ 2524 w 10000"/>
              <a:gd name="connsiteY51" fmla="*/ 6682 h 10000"/>
              <a:gd name="connsiteX52" fmla="*/ 2666 w 10000"/>
              <a:gd name="connsiteY52" fmla="*/ 6522 h 10000"/>
              <a:gd name="connsiteX53" fmla="*/ 2746 w 10000"/>
              <a:gd name="connsiteY53" fmla="*/ 6522 h 10000"/>
              <a:gd name="connsiteX54" fmla="*/ 2873 w 10000"/>
              <a:gd name="connsiteY54" fmla="*/ 6659 h 10000"/>
              <a:gd name="connsiteX55" fmla="*/ 2905 w 10000"/>
              <a:gd name="connsiteY55" fmla="*/ 6842 h 10000"/>
              <a:gd name="connsiteX56" fmla="*/ 6444 w 10000"/>
              <a:gd name="connsiteY56" fmla="*/ 7528 h 10000"/>
              <a:gd name="connsiteX57" fmla="*/ 6444 w 10000"/>
              <a:gd name="connsiteY57" fmla="*/ 7528 h 10000"/>
              <a:gd name="connsiteX58" fmla="*/ 5793 w 10000"/>
              <a:gd name="connsiteY58" fmla="*/ 7528 h 10000"/>
              <a:gd name="connsiteX59" fmla="*/ 5793 w 10000"/>
              <a:gd name="connsiteY59" fmla="*/ 6568 h 10000"/>
              <a:gd name="connsiteX60" fmla="*/ 6444 w 10000"/>
              <a:gd name="connsiteY60" fmla="*/ 6568 h 10000"/>
              <a:gd name="connsiteX61" fmla="*/ 6444 w 10000"/>
              <a:gd name="connsiteY61" fmla="*/ 7528 h 10000"/>
              <a:gd name="connsiteX62" fmla="*/ 7571 w 10000"/>
              <a:gd name="connsiteY62" fmla="*/ 8878 h 10000"/>
              <a:gd name="connsiteX63" fmla="*/ 7571 w 10000"/>
              <a:gd name="connsiteY63" fmla="*/ 8878 h 10000"/>
              <a:gd name="connsiteX64" fmla="*/ 6921 w 10000"/>
              <a:gd name="connsiteY64" fmla="*/ 8878 h 10000"/>
              <a:gd name="connsiteX65" fmla="*/ 6921 w 10000"/>
              <a:gd name="connsiteY65" fmla="*/ 7940 h 10000"/>
              <a:gd name="connsiteX66" fmla="*/ 7571 w 10000"/>
              <a:gd name="connsiteY66" fmla="*/ 7940 h 10000"/>
              <a:gd name="connsiteX67" fmla="*/ 7571 w 10000"/>
              <a:gd name="connsiteY67" fmla="*/ 8878 h 10000"/>
              <a:gd name="connsiteX68" fmla="*/ 7571 w 10000"/>
              <a:gd name="connsiteY68" fmla="*/ 7528 h 10000"/>
              <a:gd name="connsiteX69" fmla="*/ 7571 w 10000"/>
              <a:gd name="connsiteY69" fmla="*/ 7528 h 10000"/>
              <a:gd name="connsiteX70" fmla="*/ 6952 w 10000"/>
              <a:gd name="connsiteY70" fmla="*/ 7528 h 10000"/>
              <a:gd name="connsiteX71" fmla="*/ 6952 w 10000"/>
              <a:gd name="connsiteY71" fmla="*/ 6568 h 10000"/>
              <a:gd name="connsiteX72" fmla="*/ 7571 w 10000"/>
              <a:gd name="connsiteY72" fmla="*/ 6568 h 10000"/>
              <a:gd name="connsiteX73" fmla="*/ 7571 w 10000"/>
              <a:gd name="connsiteY73" fmla="*/ 7528 h 10000"/>
              <a:gd name="connsiteX74" fmla="*/ 8714 w 10000"/>
              <a:gd name="connsiteY74" fmla="*/ 8878 h 10000"/>
              <a:gd name="connsiteX75" fmla="*/ 8714 w 10000"/>
              <a:gd name="connsiteY75" fmla="*/ 8878 h 10000"/>
              <a:gd name="connsiteX76" fmla="*/ 8064 w 10000"/>
              <a:gd name="connsiteY76" fmla="*/ 8878 h 10000"/>
              <a:gd name="connsiteX77" fmla="*/ 8064 w 10000"/>
              <a:gd name="connsiteY77" fmla="*/ 7940 h 10000"/>
              <a:gd name="connsiteX78" fmla="*/ 8714 w 10000"/>
              <a:gd name="connsiteY78" fmla="*/ 7940 h 10000"/>
              <a:gd name="connsiteX79" fmla="*/ 8714 w 10000"/>
              <a:gd name="connsiteY79" fmla="*/ 8878 h 10000"/>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2969 w 10000"/>
              <a:gd name="connsiteY5" fmla="*/ 687 h 10000"/>
              <a:gd name="connsiteX6" fmla="*/ 3445 w 10000"/>
              <a:gd name="connsiteY6" fmla="*/ 1373 h 10000"/>
              <a:gd name="connsiteX7" fmla="*/ 3445 w 10000"/>
              <a:gd name="connsiteY7" fmla="*/ 892 h 10000"/>
              <a:gd name="connsiteX8" fmla="*/ 6333 w 10000"/>
              <a:gd name="connsiteY8" fmla="*/ 458 h 10000"/>
              <a:gd name="connsiteX9" fmla="*/ 6492 w 10000"/>
              <a:gd name="connsiteY9" fmla="*/ 687 h 10000"/>
              <a:gd name="connsiteX10" fmla="*/ 6333 w 10000"/>
              <a:gd name="connsiteY10" fmla="*/ 892 h 10000"/>
              <a:gd name="connsiteX11" fmla="*/ 3445 w 10000"/>
              <a:gd name="connsiteY11" fmla="*/ 892 h 10000"/>
              <a:gd name="connsiteX12" fmla="*/ 2921 w 10000"/>
              <a:gd name="connsiteY12" fmla="*/ 2495 h 10000"/>
              <a:gd name="connsiteX13" fmla="*/ 2921 w 10000"/>
              <a:gd name="connsiteY13" fmla="*/ 2495 h 10000"/>
              <a:gd name="connsiteX14" fmla="*/ 3238 w 10000"/>
              <a:gd name="connsiteY14" fmla="*/ 2037 h 10000"/>
              <a:gd name="connsiteX15" fmla="*/ 6539 w 10000"/>
              <a:gd name="connsiteY15" fmla="*/ 2037 h 10000"/>
              <a:gd name="connsiteX16" fmla="*/ 6873 w 10000"/>
              <a:gd name="connsiteY16" fmla="*/ 2495 h 10000"/>
              <a:gd name="connsiteX17" fmla="*/ 6539 w 10000"/>
              <a:gd name="connsiteY17" fmla="*/ 2929 h 10000"/>
              <a:gd name="connsiteX18" fmla="*/ 3238 w 10000"/>
              <a:gd name="connsiteY18" fmla="*/ 2929 h 10000"/>
              <a:gd name="connsiteX19" fmla="*/ 2921 w 10000"/>
              <a:gd name="connsiteY19" fmla="*/ 2495 h 10000"/>
              <a:gd name="connsiteX20" fmla="*/ 2921 w 10000"/>
              <a:gd name="connsiteY20" fmla="*/ 4302 h 10000"/>
              <a:gd name="connsiteX21" fmla="*/ 2921 w 10000"/>
              <a:gd name="connsiteY21" fmla="*/ 4302 h 10000"/>
              <a:gd name="connsiteX22" fmla="*/ 3238 w 10000"/>
              <a:gd name="connsiteY22" fmla="*/ 3867 h 10000"/>
              <a:gd name="connsiteX23" fmla="*/ 6539 w 10000"/>
              <a:gd name="connsiteY23" fmla="*/ 3867 h 10000"/>
              <a:gd name="connsiteX24" fmla="*/ 6873 w 10000"/>
              <a:gd name="connsiteY24" fmla="*/ 4302 h 10000"/>
              <a:gd name="connsiteX25" fmla="*/ 6539 w 10000"/>
              <a:gd name="connsiteY25" fmla="*/ 4783 h 10000"/>
              <a:gd name="connsiteX26" fmla="*/ 3238 w 10000"/>
              <a:gd name="connsiteY26" fmla="*/ 4783 h 10000"/>
              <a:gd name="connsiteX27" fmla="*/ 2921 w 10000"/>
              <a:gd name="connsiteY27" fmla="*/ 4302 h 10000"/>
              <a:gd name="connsiteX28" fmla="*/ 9635 w 10000"/>
              <a:gd name="connsiteY28" fmla="*/ 5652 h 10000"/>
              <a:gd name="connsiteX29" fmla="*/ 9635 w 10000"/>
              <a:gd name="connsiteY29" fmla="*/ 5652 h 10000"/>
              <a:gd name="connsiteX30" fmla="*/ 366 w 10000"/>
              <a:gd name="connsiteY30" fmla="*/ 5652 h 10000"/>
              <a:gd name="connsiteX31" fmla="*/ 0 w 10000"/>
              <a:gd name="connsiteY31" fmla="*/ 6224 h 10000"/>
              <a:gd name="connsiteX32" fmla="*/ 0 w 10000"/>
              <a:gd name="connsiteY32" fmla="*/ 9451 h 10000"/>
              <a:gd name="connsiteX33" fmla="*/ 366 w 10000"/>
              <a:gd name="connsiteY33" fmla="*/ 10000 h 10000"/>
              <a:gd name="connsiteX34" fmla="*/ 9635 w 10000"/>
              <a:gd name="connsiteY34" fmla="*/ 10000 h 10000"/>
              <a:gd name="connsiteX35" fmla="*/ 10000 w 10000"/>
              <a:gd name="connsiteY35" fmla="*/ 9451 h 10000"/>
              <a:gd name="connsiteX36" fmla="*/ 10000 w 10000"/>
              <a:gd name="connsiteY36" fmla="*/ 6224 h 10000"/>
              <a:gd name="connsiteX37" fmla="*/ 9635 w 10000"/>
              <a:gd name="connsiteY37" fmla="*/ 5652 h 10000"/>
              <a:gd name="connsiteX38" fmla="*/ 2905 w 10000"/>
              <a:gd name="connsiteY38" fmla="*/ 6842 h 10000"/>
              <a:gd name="connsiteX39" fmla="*/ 2905 w 10000"/>
              <a:gd name="connsiteY39" fmla="*/ 6842 h 10000"/>
              <a:gd name="connsiteX40" fmla="*/ 2191 w 10000"/>
              <a:gd name="connsiteY40" fmla="*/ 9108 h 10000"/>
              <a:gd name="connsiteX41" fmla="*/ 2063 w 10000"/>
              <a:gd name="connsiteY41" fmla="*/ 9245 h 10000"/>
              <a:gd name="connsiteX42" fmla="*/ 2000 w 10000"/>
              <a:gd name="connsiteY42" fmla="*/ 9245 h 10000"/>
              <a:gd name="connsiteX43" fmla="*/ 1841 w 10000"/>
              <a:gd name="connsiteY43" fmla="*/ 9108 h 10000"/>
              <a:gd name="connsiteX44" fmla="*/ 1159 w 10000"/>
              <a:gd name="connsiteY44" fmla="*/ 6842 h 10000"/>
              <a:gd name="connsiteX45" fmla="*/ 1175 w 10000"/>
              <a:gd name="connsiteY45" fmla="*/ 6659 h 10000"/>
              <a:gd name="connsiteX46" fmla="*/ 1302 w 10000"/>
              <a:gd name="connsiteY46" fmla="*/ 6522 h 10000"/>
              <a:gd name="connsiteX47" fmla="*/ 1381 w 10000"/>
              <a:gd name="connsiteY47" fmla="*/ 6522 h 10000"/>
              <a:gd name="connsiteX48" fmla="*/ 1523 w 10000"/>
              <a:gd name="connsiteY48" fmla="*/ 6682 h 10000"/>
              <a:gd name="connsiteX49" fmla="*/ 2016 w 10000"/>
              <a:gd name="connsiteY49" fmla="*/ 8284 h 10000"/>
              <a:gd name="connsiteX50" fmla="*/ 2524 w 10000"/>
              <a:gd name="connsiteY50" fmla="*/ 6682 h 10000"/>
              <a:gd name="connsiteX51" fmla="*/ 2666 w 10000"/>
              <a:gd name="connsiteY51" fmla="*/ 6522 h 10000"/>
              <a:gd name="connsiteX52" fmla="*/ 2746 w 10000"/>
              <a:gd name="connsiteY52" fmla="*/ 6522 h 10000"/>
              <a:gd name="connsiteX53" fmla="*/ 2873 w 10000"/>
              <a:gd name="connsiteY53" fmla="*/ 6659 h 10000"/>
              <a:gd name="connsiteX54" fmla="*/ 2905 w 10000"/>
              <a:gd name="connsiteY54" fmla="*/ 6842 h 10000"/>
              <a:gd name="connsiteX55" fmla="*/ 6444 w 10000"/>
              <a:gd name="connsiteY55" fmla="*/ 7528 h 10000"/>
              <a:gd name="connsiteX56" fmla="*/ 6444 w 10000"/>
              <a:gd name="connsiteY56" fmla="*/ 7528 h 10000"/>
              <a:gd name="connsiteX57" fmla="*/ 5793 w 10000"/>
              <a:gd name="connsiteY57" fmla="*/ 7528 h 10000"/>
              <a:gd name="connsiteX58" fmla="*/ 5793 w 10000"/>
              <a:gd name="connsiteY58" fmla="*/ 6568 h 10000"/>
              <a:gd name="connsiteX59" fmla="*/ 6444 w 10000"/>
              <a:gd name="connsiteY59" fmla="*/ 6568 h 10000"/>
              <a:gd name="connsiteX60" fmla="*/ 6444 w 10000"/>
              <a:gd name="connsiteY60" fmla="*/ 7528 h 10000"/>
              <a:gd name="connsiteX61" fmla="*/ 7571 w 10000"/>
              <a:gd name="connsiteY61" fmla="*/ 8878 h 10000"/>
              <a:gd name="connsiteX62" fmla="*/ 7571 w 10000"/>
              <a:gd name="connsiteY62" fmla="*/ 8878 h 10000"/>
              <a:gd name="connsiteX63" fmla="*/ 6921 w 10000"/>
              <a:gd name="connsiteY63" fmla="*/ 8878 h 10000"/>
              <a:gd name="connsiteX64" fmla="*/ 6921 w 10000"/>
              <a:gd name="connsiteY64" fmla="*/ 7940 h 10000"/>
              <a:gd name="connsiteX65" fmla="*/ 7571 w 10000"/>
              <a:gd name="connsiteY65" fmla="*/ 7940 h 10000"/>
              <a:gd name="connsiteX66" fmla="*/ 7571 w 10000"/>
              <a:gd name="connsiteY66" fmla="*/ 8878 h 10000"/>
              <a:gd name="connsiteX67" fmla="*/ 7571 w 10000"/>
              <a:gd name="connsiteY67" fmla="*/ 7528 h 10000"/>
              <a:gd name="connsiteX68" fmla="*/ 7571 w 10000"/>
              <a:gd name="connsiteY68" fmla="*/ 7528 h 10000"/>
              <a:gd name="connsiteX69" fmla="*/ 6952 w 10000"/>
              <a:gd name="connsiteY69" fmla="*/ 7528 h 10000"/>
              <a:gd name="connsiteX70" fmla="*/ 6952 w 10000"/>
              <a:gd name="connsiteY70" fmla="*/ 6568 h 10000"/>
              <a:gd name="connsiteX71" fmla="*/ 7571 w 10000"/>
              <a:gd name="connsiteY71" fmla="*/ 6568 h 10000"/>
              <a:gd name="connsiteX72" fmla="*/ 7571 w 10000"/>
              <a:gd name="connsiteY72" fmla="*/ 7528 h 10000"/>
              <a:gd name="connsiteX73" fmla="*/ 8714 w 10000"/>
              <a:gd name="connsiteY73" fmla="*/ 8878 h 10000"/>
              <a:gd name="connsiteX74" fmla="*/ 8714 w 10000"/>
              <a:gd name="connsiteY74" fmla="*/ 8878 h 10000"/>
              <a:gd name="connsiteX75" fmla="*/ 8064 w 10000"/>
              <a:gd name="connsiteY75" fmla="*/ 8878 h 10000"/>
              <a:gd name="connsiteX76" fmla="*/ 8064 w 10000"/>
              <a:gd name="connsiteY76" fmla="*/ 7940 h 10000"/>
              <a:gd name="connsiteX77" fmla="*/ 8714 w 10000"/>
              <a:gd name="connsiteY77" fmla="*/ 7940 h 10000"/>
              <a:gd name="connsiteX78" fmla="*/ 8714 w 10000"/>
              <a:gd name="connsiteY78" fmla="*/ 8878 h 10000"/>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3445 w 10000"/>
              <a:gd name="connsiteY5" fmla="*/ 1373 h 10000"/>
              <a:gd name="connsiteX6" fmla="*/ 3445 w 10000"/>
              <a:gd name="connsiteY6" fmla="*/ 892 h 10000"/>
              <a:gd name="connsiteX7" fmla="*/ 6333 w 10000"/>
              <a:gd name="connsiteY7" fmla="*/ 458 h 10000"/>
              <a:gd name="connsiteX8" fmla="*/ 6492 w 10000"/>
              <a:gd name="connsiteY8" fmla="*/ 687 h 10000"/>
              <a:gd name="connsiteX9" fmla="*/ 6333 w 10000"/>
              <a:gd name="connsiteY9" fmla="*/ 892 h 10000"/>
              <a:gd name="connsiteX10" fmla="*/ 3445 w 10000"/>
              <a:gd name="connsiteY10" fmla="*/ 892 h 10000"/>
              <a:gd name="connsiteX11" fmla="*/ 2921 w 10000"/>
              <a:gd name="connsiteY11" fmla="*/ 2495 h 10000"/>
              <a:gd name="connsiteX12" fmla="*/ 2921 w 10000"/>
              <a:gd name="connsiteY12" fmla="*/ 2495 h 10000"/>
              <a:gd name="connsiteX13" fmla="*/ 3238 w 10000"/>
              <a:gd name="connsiteY13" fmla="*/ 2037 h 10000"/>
              <a:gd name="connsiteX14" fmla="*/ 6539 w 10000"/>
              <a:gd name="connsiteY14" fmla="*/ 2037 h 10000"/>
              <a:gd name="connsiteX15" fmla="*/ 6873 w 10000"/>
              <a:gd name="connsiteY15" fmla="*/ 2495 h 10000"/>
              <a:gd name="connsiteX16" fmla="*/ 6539 w 10000"/>
              <a:gd name="connsiteY16" fmla="*/ 2929 h 10000"/>
              <a:gd name="connsiteX17" fmla="*/ 3238 w 10000"/>
              <a:gd name="connsiteY17" fmla="*/ 2929 h 10000"/>
              <a:gd name="connsiteX18" fmla="*/ 2921 w 10000"/>
              <a:gd name="connsiteY18" fmla="*/ 2495 h 10000"/>
              <a:gd name="connsiteX19" fmla="*/ 2921 w 10000"/>
              <a:gd name="connsiteY19" fmla="*/ 4302 h 10000"/>
              <a:gd name="connsiteX20" fmla="*/ 2921 w 10000"/>
              <a:gd name="connsiteY20" fmla="*/ 4302 h 10000"/>
              <a:gd name="connsiteX21" fmla="*/ 3238 w 10000"/>
              <a:gd name="connsiteY21" fmla="*/ 3867 h 10000"/>
              <a:gd name="connsiteX22" fmla="*/ 6539 w 10000"/>
              <a:gd name="connsiteY22" fmla="*/ 3867 h 10000"/>
              <a:gd name="connsiteX23" fmla="*/ 6873 w 10000"/>
              <a:gd name="connsiteY23" fmla="*/ 4302 h 10000"/>
              <a:gd name="connsiteX24" fmla="*/ 6539 w 10000"/>
              <a:gd name="connsiteY24" fmla="*/ 4783 h 10000"/>
              <a:gd name="connsiteX25" fmla="*/ 3238 w 10000"/>
              <a:gd name="connsiteY25" fmla="*/ 4783 h 10000"/>
              <a:gd name="connsiteX26" fmla="*/ 2921 w 10000"/>
              <a:gd name="connsiteY26" fmla="*/ 4302 h 10000"/>
              <a:gd name="connsiteX27" fmla="*/ 9635 w 10000"/>
              <a:gd name="connsiteY27" fmla="*/ 5652 h 10000"/>
              <a:gd name="connsiteX28" fmla="*/ 9635 w 10000"/>
              <a:gd name="connsiteY28" fmla="*/ 5652 h 10000"/>
              <a:gd name="connsiteX29" fmla="*/ 366 w 10000"/>
              <a:gd name="connsiteY29" fmla="*/ 5652 h 10000"/>
              <a:gd name="connsiteX30" fmla="*/ 0 w 10000"/>
              <a:gd name="connsiteY30" fmla="*/ 6224 h 10000"/>
              <a:gd name="connsiteX31" fmla="*/ 0 w 10000"/>
              <a:gd name="connsiteY31" fmla="*/ 9451 h 10000"/>
              <a:gd name="connsiteX32" fmla="*/ 366 w 10000"/>
              <a:gd name="connsiteY32" fmla="*/ 10000 h 10000"/>
              <a:gd name="connsiteX33" fmla="*/ 9635 w 10000"/>
              <a:gd name="connsiteY33" fmla="*/ 10000 h 10000"/>
              <a:gd name="connsiteX34" fmla="*/ 10000 w 10000"/>
              <a:gd name="connsiteY34" fmla="*/ 9451 h 10000"/>
              <a:gd name="connsiteX35" fmla="*/ 10000 w 10000"/>
              <a:gd name="connsiteY35" fmla="*/ 6224 h 10000"/>
              <a:gd name="connsiteX36" fmla="*/ 9635 w 10000"/>
              <a:gd name="connsiteY36" fmla="*/ 5652 h 10000"/>
              <a:gd name="connsiteX37" fmla="*/ 2905 w 10000"/>
              <a:gd name="connsiteY37" fmla="*/ 6842 h 10000"/>
              <a:gd name="connsiteX38" fmla="*/ 2905 w 10000"/>
              <a:gd name="connsiteY38" fmla="*/ 6842 h 10000"/>
              <a:gd name="connsiteX39" fmla="*/ 2191 w 10000"/>
              <a:gd name="connsiteY39" fmla="*/ 9108 h 10000"/>
              <a:gd name="connsiteX40" fmla="*/ 2063 w 10000"/>
              <a:gd name="connsiteY40" fmla="*/ 9245 h 10000"/>
              <a:gd name="connsiteX41" fmla="*/ 2000 w 10000"/>
              <a:gd name="connsiteY41" fmla="*/ 9245 h 10000"/>
              <a:gd name="connsiteX42" fmla="*/ 1841 w 10000"/>
              <a:gd name="connsiteY42" fmla="*/ 9108 h 10000"/>
              <a:gd name="connsiteX43" fmla="*/ 1159 w 10000"/>
              <a:gd name="connsiteY43" fmla="*/ 6842 h 10000"/>
              <a:gd name="connsiteX44" fmla="*/ 1175 w 10000"/>
              <a:gd name="connsiteY44" fmla="*/ 6659 h 10000"/>
              <a:gd name="connsiteX45" fmla="*/ 1302 w 10000"/>
              <a:gd name="connsiteY45" fmla="*/ 6522 h 10000"/>
              <a:gd name="connsiteX46" fmla="*/ 1381 w 10000"/>
              <a:gd name="connsiteY46" fmla="*/ 6522 h 10000"/>
              <a:gd name="connsiteX47" fmla="*/ 1523 w 10000"/>
              <a:gd name="connsiteY47" fmla="*/ 6682 h 10000"/>
              <a:gd name="connsiteX48" fmla="*/ 2016 w 10000"/>
              <a:gd name="connsiteY48" fmla="*/ 8284 h 10000"/>
              <a:gd name="connsiteX49" fmla="*/ 2524 w 10000"/>
              <a:gd name="connsiteY49" fmla="*/ 6682 h 10000"/>
              <a:gd name="connsiteX50" fmla="*/ 2666 w 10000"/>
              <a:gd name="connsiteY50" fmla="*/ 6522 h 10000"/>
              <a:gd name="connsiteX51" fmla="*/ 2746 w 10000"/>
              <a:gd name="connsiteY51" fmla="*/ 6522 h 10000"/>
              <a:gd name="connsiteX52" fmla="*/ 2873 w 10000"/>
              <a:gd name="connsiteY52" fmla="*/ 6659 h 10000"/>
              <a:gd name="connsiteX53" fmla="*/ 2905 w 10000"/>
              <a:gd name="connsiteY53" fmla="*/ 6842 h 10000"/>
              <a:gd name="connsiteX54" fmla="*/ 6444 w 10000"/>
              <a:gd name="connsiteY54" fmla="*/ 7528 h 10000"/>
              <a:gd name="connsiteX55" fmla="*/ 6444 w 10000"/>
              <a:gd name="connsiteY55" fmla="*/ 7528 h 10000"/>
              <a:gd name="connsiteX56" fmla="*/ 5793 w 10000"/>
              <a:gd name="connsiteY56" fmla="*/ 7528 h 10000"/>
              <a:gd name="connsiteX57" fmla="*/ 5793 w 10000"/>
              <a:gd name="connsiteY57" fmla="*/ 6568 h 10000"/>
              <a:gd name="connsiteX58" fmla="*/ 6444 w 10000"/>
              <a:gd name="connsiteY58" fmla="*/ 6568 h 10000"/>
              <a:gd name="connsiteX59" fmla="*/ 6444 w 10000"/>
              <a:gd name="connsiteY59" fmla="*/ 7528 h 10000"/>
              <a:gd name="connsiteX60" fmla="*/ 7571 w 10000"/>
              <a:gd name="connsiteY60" fmla="*/ 8878 h 10000"/>
              <a:gd name="connsiteX61" fmla="*/ 7571 w 10000"/>
              <a:gd name="connsiteY61" fmla="*/ 8878 h 10000"/>
              <a:gd name="connsiteX62" fmla="*/ 6921 w 10000"/>
              <a:gd name="connsiteY62" fmla="*/ 8878 h 10000"/>
              <a:gd name="connsiteX63" fmla="*/ 6921 w 10000"/>
              <a:gd name="connsiteY63" fmla="*/ 7940 h 10000"/>
              <a:gd name="connsiteX64" fmla="*/ 7571 w 10000"/>
              <a:gd name="connsiteY64" fmla="*/ 7940 h 10000"/>
              <a:gd name="connsiteX65" fmla="*/ 7571 w 10000"/>
              <a:gd name="connsiteY65" fmla="*/ 8878 h 10000"/>
              <a:gd name="connsiteX66" fmla="*/ 7571 w 10000"/>
              <a:gd name="connsiteY66" fmla="*/ 7528 h 10000"/>
              <a:gd name="connsiteX67" fmla="*/ 7571 w 10000"/>
              <a:gd name="connsiteY67" fmla="*/ 7528 h 10000"/>
              <a:gd name="connsiteX68" fmla="*/ 6952 w 10000"/>
              <a:gd name="connsiteY68" fmla="*/ 7528 h 10000"/>
              <a:gd name="connsiteX69" fmla="*/ 6952 w 10000"/>
              <a:gd name="connsiteY69" fmla="*/ 6568 h 10000"/>
              <a:gd name="connsiteX70" fmla="*/ 7571 w 10000"/>
              <a:gd name="connsiteY70" fmla="*/ 6568 h 10000"/>
              <a:gd name="connsiteX71" fmla="*/ 7571 w 10000"/>
              <a:gd name="connsiteY71" fmla="*/ 7528 h 10000"/>
              <a:gd name="connsiteX72" fmla="*/ 8714 w 10000"/>
              <a:gd name="connsiteY72" fmla="*/ 8878 h 10000"/>
              <a:gd name="connsiteX73" fmla="*/ 8714 w 10000"/>
              <a:gd name="connsiteY73" fmla="*/ 8878 h 10000"/>
              <a:gd name="connsiteX74" fmla="*/ 8064 w 10000"/>
              <a:gd name="connsiteY74" fmla="*/ 8878 h 10000"/>
              <a:gd name="connsiteX75" fmla="*/ 8064 w 10000"/>
              <a:gd name="connsiteY75" fmla="*/ 7940 h 10000"/>
              <a:gd name="connsiteX76" fmla="*/ 8714 w 10000"/>
              <a:gd name="connsiteY76" fmla="*/ 7940 h 10000"/>
              <a:gd name="connsiteX77" fmla="*/ 8714 w 10000"/>
              <a:gd name="connsiteY77" fmla="*/ 8878 h 10000"/>
              <a:gd name="connsiteX0" fmla="*/ 3445 w 10000"/>
              <a:gd name="connsiteY0" fmla="*/ 1373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3445 w 10000"/>
              <a:gd name="connsiteY5" fmla="*/ 1373 h 10000"/>
              <a:gd name="connsiteX6" fmla="*/ 6333 w 10000"/>
              <a:gd name="connsiteY6" fmla="*/ 892 h 10000"/>
              <a:gd name="connsiteX7" fmla="*/ 6333 w 10000"/>
              <a:gd name="connsiteY7" fmla="*/ 458 h 10000"/>
              <a:gd name="connsiteX8" fmla="*/ 6492 w 10000"/>
              <a:gd name="connsiteY8" fmla="*/ 687 h 10000"/>
              <a:gd name="connsiteX9" fmla="*/ 6333 w 10000"/>
              <a:gd name="connsiteY9" fmla="*/ 892 h 10000"/>
              <a:gd name="connsiteX10" fmla="*/ 2921 w 10000"/>
              <a:gd name="connsiteY10" fmla="*/ 2495 h 10000"/>
              <a:gd name="connsiteX11" fmla="*/ 2921 w 10000"/>
              <a:gd name="connsiteY11" fmla="*/ 2495 h 10000"/>
              <a:gd name="connsiteX12" fmla="*/ 3238 w 10000"/>
              <a:gd name="connsiteY12" fmla="*/ 2037 h 10000"/>
              <a:gd name="connsiteX13" fmla="*/ 6539 w 10000"/>
              <a:gd name="connsiteY13" fmla="*/ 2037 h 10000"/>
              <a:gd name="connsiteX14" fmla="*/ 6873 w 10000"/>
              <a:gd name="connsiteY14" fmla="*/ 2495 h 10000"/>
              <a:gd name="connsiteX15" fmla="*/ 6539 w 10000"/>
              <a:gd name="connsiteY15" fmla="*/ 2929 h 10000"/>
              <a:gd name="connsiteX16" fmla="*/ 3238 w 10000"/>
              <a:gd name="connsiteY16" fmla="*/ 2929 h 10000"/>
              <a:gd name="connsiteX17" fmla="*/ 2921 w 10000"/>
              <a:gd name="connsiteY17" fmla="*/ 2495 h 10000"/>
              <a:gd name="connsiteX18" fmla="*/ 2921 w 10000"/>
              <a:gd name="connsiteY18" fmla="*/ 4302 h 10000"/>
              <a:gd name="connsiteX19" fmla="*/ 2921 w 10000"/>
              <a:gd name="connsiteY19" fmla="*/ 4302 h 10000"/>
              <a:gd name="connsiteX20" fmla="*/ 3238 w 10000"/>
              <a:gd name="connsiteY20" fmla="*/ 3867 h 10000"/>
              <a:gd name="connsiteX21" fmla="*/ 6539 w 10000"/>
              <a:gd name="connsiteY21" fmla="*/ 3867 h 10000"/>
              <a:gd name="connsiteX22" fmla="*/ 6873 w 10000"/>
              <a:gd name="connsiteY22" fmla="*/ 4302 h 10000"/>
              <a:gd name="connsiteX23" fmla="*/ 6539 w 10000"/>
              <a:gd name="connsiteY23" fmla="*/ 4783 h 10000"/>
              <a:gd name="connsiteX24" fmla="*/ 3238 w 10000"/>
              <a:gd name="connsiteY24" fmla="*/ 4783 h 10000"/>
              <a:gd name="connsiteX25" fmla="*/ 2921 w 10000"/>
              <a:gd name="connsiteY25" fmla="*/ 4302 h 10000"/>
              <a:gd name="connsiteX26" fmla="*/ 9635 w 10000"/>
              <a:gd name="connsiteY26" fmla="*/ 5652 h 10000"/>
              <a:gd name="connsiteX27" fmla="*/ 9635 w 10000"/>
              <a:gd name="connsiteY27" fmla="*/ 5652 h 10000"/>
              <a:gd name="connsiteX28" fmla="*/ 366 w 10000"/>
              <a:gd name="connsiteY28" fmla="*/ 5652 h 10000"/>
              <a:gd name="connsiteX29" fmla="*/ 0 w 10000"/>
              <a:gd name="connsiteY29" fmla="*/ 6224 h 10000"/>
              <a:gd name="connsiteX30" fmla="*/ 0 w 10000"/>
              <a:gd name="connsiteY30" fmla="*/ 9451 h 10000"/>
              <a:gd name="connsiteX31" fmla="*/ 366 w 10000"/>
              <a:gd name="connsiteY31" fmla="*/ 10000 h 10000"/>
              <a:gd name="connsiteX32" fmla="*/ 9635 w 10000"/>
              <a:gd name="connsiteY32" fmla="*/ 10000 h 10000"/>
              <a:gd name="connsiteX33" fmla="*/ 10000 w 10000"/>
              <a:gd name="connsiteY33" fmla="*/ 9451 h 10000"/>
              <a:gd name="connsiteX34" fmla="*/ 10000 w 10000"/>
              <a:gd name="connsiteY34" fmla="*/ 6224 h 10000"/>
              <a:gd name="connsiteX35" fmla="*/ 9635 w 10000"/>
              <a:gd name="connsiteY35" fmla="*/ 5652 h 10000"/>
              <a:gd name="connsiteX36" fmla="*/ 2905 w 10000"/>
              <a:gd name="connsiteY36" fmla="*/ 6842 h 10000"/>
              <a:gd name="connsiteX37" fmla="*/ 2905 w 10000"/>
              <a:gd name="connsiteY37" fmla="*/ 6842 h 10000"/>
              <a:gd name="connsiteX38" fmla="*/ 2191 w 10000"/>
              <a:gd name="connsiteY38" fmla="*/ 9108 h 10000"/>
              <a:gd name="connsiteX39" fmla="*/ 2063 w 10000"/>
              <a:gd name="connsiteY39" fmla="*/ 9245 h 10000"/>
              <a:gd name="connsiteX40" fmla="*/ 2000 w 10000"/>
              <a:gd name="connsiteY40" fmla="*/ 9245 h 10000"/>
              <a:gd name="connsiteX41" fmla="*/ 1841 w 10000"/>
              <a:gd name="connsiteY41" fmla="*/ 9108 h 10000"/>
              <a:gd name="connsiteX42" fmla="*/ 1159 w 10000"/>
              <a:gd name="connsiteY42" fmla="*/ 6842 h 10000"/>
              <a:gd name="connsiteX43" fmla="*/ 1175 w 10000"/>
              <a:gd name="connsiteY43" fmla="*/ 6659 h 10000"/>
              <a:gd name="connsiteX44" fmla="*/ 1302 w 10000"/>
              <a:gd name="connsiteY44" fmla="*/ 6522 h 10000"/>
              <a:gd name="connsiteX45" fmla="*/ 1381 w 10000"/>
              <a:gd name="connsiteY45" fmla="*/ 6522 h 10000"/>
              <a:gd name="connsiteX46" fmla="*/ 1523 w 10000"/>
              <a:gd name="connsiteY46" fmla="*/ 6682 h 10000"/>
              <a:gd name="connsiteX47" fmla="*/ 2016 w 10000"/>
              <a:gd name="connsiteY47" fmla="*/ 8284 h 10000"/>
              <a:gd name="connsiteX48" fmla="*/ 2524 w 10000"/>
              <a:gd name="connsiteY48" fmla="*/ 6682 h 10000"/>
              <a:gd name="connsiteX49" fmla="*/ 2666 w 10000"/>
              <a:gd name="connsiteY49" fmla="*/ 6522 h 10000"/>
              <a:gd name="connsiteX50" fmla="*/ 2746 w 10000"/>
              <a:gd name="connsiteY50" fmla="*/ 6522 h 10000"/>
              <a:gd name="connsiteX51" fmla="*/ 2873 w 10000"/>
              <a:gd name="connsiteY51" fmla="*/ 6659 h 10000"/>
              <a:gd name="connsiteX52" fmla="*/ 2905 w 10000"/>
              <a:gd name="connsiteY52" fmla="*/ 6842 h 10000"/>
              <a:gd name="connsiteX53" fmla="*/ 6444 w 10000"/>
              <a:gd name="connsiteY53" fmla="*/ 7528 h 10000"/>
              <a:gd name="connsiteX54" fmla="*/ 6444 w 10000"/>
              <a:gd name="connsiteY54" fmla="*/ 7528 h 10000"/>
              <a:gd name="connsiteX55" fmla="*/ 5793 w 10000"/>
              <a:gd name="connsiteY55" fmla="*/ 7528 h 10000"/>
              <a:gd name="connsiteX56" fmla="*/ 5793 w 10000"/>
              <a:gd name="connsiteY56" fmla="*/ 6568 h 10000"/>
              <a:gd name="connsiteX57" fmla="*/ 6444 w 10000"/>
              <a:gd name="connsiteY57" fmla="*/ 6568 h 10000"/>
              <a:gd name="connsiteX58" fmla="*/ 6444 w 10000"/>
              <a:gd name="connsiteY58" fmla="*/ 7528 h 10000"/>
              <a:gd name="connsiteX59" fmla="*/ 7571 w 10000"/>
              <a:gd name="connsiteY59" fmla="*/ 8878 h 10000"/>
              <a:gd name="connsiteX60" fmla="*/ 7571 w 10000"/>
              <a:gd name="connsiteY60" fmla="*/ 8878 h 10000"/>
              <a:gd name="connsiteX61" fmla="*/ 6921 w 10000"/>
              <a:gd name="connsiteY61" fmla="*/ 8878 h 10000"/>
              <a:gd name="connsiteX62" fmla="*/ 6921 w 10000"/>
              <a:gd name="connsiteY62" fmla="*/ 7940 h 10000"/>
              <a:gd name="connsiteX63" fmla="*/ 7571 w 10000"/>
              <a:gd name="connsiteY63" fmla="*/ 7940 h 10000"/>
              <a:gd name="connsiteX64" fmla="*/ 7571 w 10000"/>
              <a:gd name="connsiteY64" fmla="*/ 8878 h 10000"/>
              <a:gd name="connsiteX65" fmla="*/ 7571 w 10000"/>
              <a:gd name="connsiteY65" fmla="*/ 7528 h 10000"/>
              <a:gd name="connsiteX66" fmla="*/ 7571 w 10000"/>
              <a:gd name="connsiteY66" fmla="*/ 7528 h 10000"/>
              <a:gd name="connsiteX67" fmla="*/ 6952 w 10000"/>
              <a:gd name="connsiteY67" fmla="*/ 7528 h 10000"/>
              <a:gd name="connsiteX68" fmla="*/ 6952 w 10000"/>
              <a:gd name="connsiteY68" fmla="*/ 6568 h 10000"/>
              <a:gd name="connsiteX69" fmla="*/ 7571 w 10000"/>
              <a:gd name="connsiteY69" fmla="*/ 6568 h 10000"/>
              <a:gd name="connsiteX70" fmla="*/ 7571 w 10000"/>
              <a:gd name="connsiteY70" fmla="*/ 7528 h 10000"/>
              <a:gd name="connsiteX71" fmla="*/ 8714 w 10000"/>
              <a:gd name="connsiteY71" fmla="*/ 8878 h 10000"/>
              <a:gd name="connsiteX72" fmla="*/ 8714 w 10000"/>
              <a:gd name="connsiteY72" fmla="*/ 8878 h 10000"/>
              <a:gd name="connsiteX73" fmla="*/ 8064 w 10000"/>
              <a:gd name="connsiteY73" fmla="*/ 8878 h 10000"/>
              <a:gd name="connsiteX74" fmla="*/ 8064 w 10000"/>
              <a:gd name="connsiteY74" fmla="*/ 7940 h 10000"/>
              <a:gd name="connsiteX75" fmla="*/ 8714 w 10000"/>
              <a:gd name="connsiteY75" fmla="*/ 7940 h 10000"/>
              <a:gd name="connsiteX76" fmla="*/ 8714 w 10000"/>
              <a:gd name="connsiteY76" fmla="*/ 8878 h 10000"/>
              <a:gd name="connsiteX0" fmla="*/ 6333 w 10000"/>
              <a:gd name="connsiteY0" fmla="*/ 0 h 10000"/>
              <a:gd name="connsiteX1" fmla="*/ 3445 w 10000"/>
              <a:gd name="connsiteY1" fmla="*/ 1373 h 10000"/>
              <a:gd name="connsiteX2" fmla="*/ 6333 w 10000"/>
              <a:gd name="connsiteY2" fmla="*/ 1373 h 10000"/>
              <a:gd name="connsiteX3" fmla="*/ 6794 w 10000"/>
              <a:gd name="connsiteY3" fmla="*/ 687 h 10000"/>
              <a:gd name="connsiteX4" fmla="*/ 6333 w 10000"/>
              <a:gd name="connsiteY4" fmla="*/ 0 h 10000"/>
              <a:gd name="connsiteX5" fmla="*/ 6333 w 10000"/>
              <a:gd name="connsiteY5" fmla="*/ 892 h 10000"/>
              <a:gd name="connsiteX6" fmla="*/ 6333 w 10000"/>
              <a:gd name="connsiteY6" fmla="*/ 458 h 10000"/>
              <a:gd name="connsiteX7" fmla="*/ 6492 w 10000"/>
              <a:gd name="connsiteY7" fmla="*/ 687 h 10000"/>
              <a:gd name="connsiteX8" fmla="*/ 6333 w 10000"/>
              <a:gd name="connsiteY8" fmla="*/ 892 h 10000"/>
              <a:gd name="connsiteX9" fmla="*/ 2921 w 10000"/>
              <a:gd name="connsiteY9" fmla="*/ 2495 h 10000"/>
              <a:gd name="connsiteX10" fmla="*/ 2921 w 10000"/>
              <a:gd name="connsiteY10" fmla="*/ 2495 h 10000"/>
              <a:gd name="connsiteX11" fmla="*/ 3238 w 10000"/>
              <a:gd name="connsiteY11" fmla="*/ 2037 h 10000"/>
              <a:gd name="connsiteX12" fmla="*/ 6539 w 10000"/>
              <a:gd name="connsiteY12" fmla="*/ 2037 h 10000"/>
              <a:gd name="connsiteX13" fmla="*/ 6873 w 10000"/>
              <a:gd name="connsiteY13" fmla="*/ 2495 h 10000"/>
              <a:gd name="connsiteX14" fmla="*/ 6539 w 10000"/>
              <a:gd name="connsiteY14" fmla="*/ 2929 h 10000"/>
              <a:gd name="connsiteX15" fmla="*/ 3238 w 10000"/>
              <a:gd name="connsiteY15" fmla="*/ 2929 h 10000"/>
              <a:gd name="connsiteX16" fmla="*/ 2921 w 10000"/>
              <a:gd name="connsiteY16" fmla="*/ 2495 h 10000"/>
              <a:gd name="connsiteX17" fmla="*/ 2921 w 10000"/>
              <a:gd name="connsiteY17" fmla="*/ 4302 h 10000"/>
              <a:gd name="connsiteX18" fmla="*/ 2921 w 10000"/>
              <a:gd name="connsiteY18" fmla="*/ 4302 h 10000"/>
              <a:gd name="connsiteX19" fmla="*/ 3238 w 10000"/>
              <a:gd name="connsiteY19" fmla="*/ 3867 h 10000"/>
              <a:gd name="connsiteX20" fmla="*/ 6539 w 10000"/>
              <a:gd name="connsiteY20" fmla="*/ 3867 h 10000"/>
              <a:gd name="connsiteX21" fmla="*/ 6873 w 10000"/>
              <a:gd name="connsiteY21" fmla="*/ 4302 h 10000"/>
              <a:gd name="connsiteX22" fmla="*/ 6539 w 10000"/>
              <a:gd name="connsiteY22" fmla="*/ 4783 h 10000"/>
              <a:gd name="connsiteX23" fmla="*/ 3238 w 10000"/>
              <a:gd name="connsiteY23" fmla="*/ 4783 h 10000"/>
              <a:gd name="connsiteX24" fmla="*/ 2921 w 10000"/>
              <a:gd name="connsiteY24" fmla="*/ 4302 h 10000"/>
              <a:gd name="connsiteX25" fmla="*/ 9635 w 10000"/>
              <a:gd name="connsiteY25" fmla="*/ 5652 h 10000"/>
              <a:gd name="connsiteX26" fmla="*/ 9635 w 10000"/>
              <a:gd name="connsiteY26" fmla="*/ 5652 h 10000"/>
              <a:gd name="connsiteX27" fmla="*/ 366 w 10000"/>
              <a:gd name="connsiteY27" fmla="*/ 5652 h 10000"/>
              <a:gd name="connsiteX28" fmla="*/ 0 w 10000"/>
              <a:gd name="connsiteY28" fmla="*/ 6224 h 10000"/>
              <a:gd name="connsiteX29" fmla="*/ 0 w 10000"/>
              <a:gd name="connsiteY29" fmla="*/ 9451 h 10000"/>
              <a:gd name="connsiteX30" fmla="*/ 366 w 10000"/>
              <a:gd name="connsiteY30" fmla="*/ 10000 h 10000"/>
              <a:gd name="connsiteX31" fmla="*/ 9635 w 10000"/>
              <a:gd name="connsiteY31" fmla="*/ 10000 h 10000"/>
              <a:gd name="connsiteX32" fmla="*/ 10000 w 10000"/>
              <a:gd name="connsiteY32" fmla="*/ 9451 h 10000"/>
              <a:gd name="connsiteX33" fmla="*/ 10000 w 10000"/>
              <a:gd name="connsiteY33" fmla="*/ 6224 h 10000"/>
              <a:gd name="connsiteX34" fmla="*/ 9635 w 10000"/>
              <a:gd name="connsiteY34" fmla="*/ 5652 h 10000"/>
              <a:gd name="connsiteX35" fmla="*/ 2905 w 10000"/>
              <a:gd name="connsiteY35" fmla="*/ 6842 h 10000"/>
              <a:gd name="connsiteX36" fmla="*/ 2905 w 10000"/>
              <a:gd name="connsiteY36" fmla="*/ 6842 h 10000"/>
              <a:gd name="connsiteX37" fmla="*/ 2191 w 10000"/>
              <a:gd name="connsiteY37" fmla="*/ 9108 h 10000"/>
              <a:gd name="connsiteX38" fmla="*/ 2063 w 10000"/>
              <a:gd name="connsiteY38" fmla="*/ 9245 h 10000"/>
              <a:gd name="connsiteX39" fmla="*/ 2000 w 10000"/>
              <a:gd name="connsiteY39" fmla="*/ 9245 h 10000"/>
              <a:gd name="connsiteX40" fmla="*/ 1841 w 10000"/>
              <a:gd name="connsiteY40" fmla="*/ 9108 h 10000"/>
              <a:gd name="connsiteX41" fmla="*/ 1159 w 10000"/>
              <a:gd name="connsiteY41" fmla="*/ 6842 h 10000"/>
              <a:gd name="connsiteX42" fmla="*/ 1175 w 10000"/>
              <a:gd name="connsiteY42" fmla="*/ 6659 h 10000"/>
              <a:gd name="connsiteX43" fmla="*/ 1302 w 10000"/>
              <a:gd name="connsiteY43" fmla="*/ 6522 h 10000"/>
              <a:gd name="connsiteX44" fmla="*/ 1381 w 10000"/>
              <a:gd name="connsiteY44" fmla="*/ 6522 h 10000"/>
              <a:gd name="connsiteX45" fmla="*/ 1523 w 10000"/>
              <a:gd name="connsiteY45" fmla="*/ 6682 h 10000"/>
              <a:gd name="connsiteX46" fmla="*/ 2016 w 10000"/>
              <a:gd name="connsiteY46" fmla="*/ 8284 h 10000"/>
              <a:gd name="connsiteX47" fmla="*/ 2524 w 10000"/>
              <a:gd name="connsiteY47" fmla="*/ 6682 h 10000"/>
              <a:gd name="connsiteX48" fmla="*/ 2666 w 10000"/>
              <a:gd name="connsiteY48" fmla="*/ 6522 h 10000"/>
              <a:gd name="connsiteX49" fmla="*/ 2746 w 10000"/>
              <a:gd name="connsiteY49" fmla="*/ 6522 h 10000"/>
              <a:gd name="connsiteX50" fmla="*/ 2873 w 10000"/>
              <a:gd name="connsiteY50" fmla="*/ 6659 h 10000"/>
              <a:gd name="connsiteX51" fmla="*/ 2905 w 10000"/>
              <a:gd name="connsiteY51" fmla="*/ 6842 h 10000"/>
              <a:gd name="connsiteX52" fmla="*/ 6444 w 10000"/>
              <a:gd name="connsiteY52" fmla="*/ 7528 h 10000"/>
              <a:gd name="connsiteX53" fmla="*/ 6444 w 10000"/>
              <a:gd name="connsiteY53" fmla="*/ 7528 h 10000"/>
              <a:gd name="connsiteX54" fmla="*/ 5793 w 10000"/>
              <a:gd name="connsiteY54" fmla="*/ 7528 h 10000"/>
              <a:gd name="connsiteX55" fmla="*/ 5793 w 10000"/>
              <a:gd name="connsiteY55" fmla="*/ 6568 h 10000"/>
              <a:gd name="connsiteX56" fmla="*/ 6444 w 10000"/>
              <a:gd name="connsiteY56" fmla="*/ 6568 h 10000"/>
              <a:gd name="connsiteX57" fmla="*/ 6444 w 10000"/>
              <a:gd name="connsiteY57" fmla="*/ 7528 h 10000"/>
              <a:gd name="connsiteX58" fmla="*/ 7571 w 10000"/>
              <a:gd name="connsiteY58" fmla="*/ 8878 h 10000"/>
              <a:gd name="connsiteX59" fmla="*/ 7571 w 10000"/>
              <a:gd name="connsiteY59" fmla="*/ 8878 h 10000"/>
              <a:gd name="connsiteX60" fmla="*/ 6921 w 10000"/>
              <a:gd name="connsiteY60" fmla="*/ 8878 h 10000"/>
              <a:gd name="connsiteX61" fmla="*/ 6921 w 10000"/>
              <a:gd name="connsiteY61" fmla="*/ 7940 h 10000"/>
              <a:gd name="connsiteX62" fmla="*/ 7571 w 10000"/>
              <a:gd name="connsiteY62" fmla="*/ 7940 h 10000"/>
              <a:gd name="connsiteX63" fmla="*/ 7571 w 10000"/>
              <a:gd name="connsiteY63" fmla="*/ 8878 h 10000"/>
              <a:gd name="connsiteX64" fmla="*/ 7571 w 10000"/>
              <a:gd name="connsiteY64" fmla="*/ 7528 h 10000"/>
              <a:gd name="connsiteX65" fmla="*/ 7571 w 10000"/>
              <a:gd name="connsiteY65" fmla="*/ 7528 h 10000"/>
              <a:gd name="connsiteX66" fmla="*/ 6952 w 10000"/>
              <a:gd name="connsiteY66" fmla="*/ 7528 h 10000"/>
              <a:gd name="connsiteX67" fmla="*/ 6952 w 10000"/>
              <a:gd name="connsiteY67" fmla="*/ 6568 h 10000"/>
              <a:gd name="connsiteX68" fmla="*/ 7571 w 10000"/>
              <a:gd name="connsiteY68" fmla="*/ 6568 h 10000"/>
              <a:gd name="connsiteX69" fmla="*/ 7571 w 10000"/>
              <a:gd name="connsiteY69" fmla="*/ 7528 h 10000"/>
              <a:gd name="connsiteX70" fmla="*/ 8714 w 10000"/>
              <a:gd name="connsiteY70" fmla="*/ 8878 h 10000"/>
              <a:gd name="connsiteX71" fmla="*/ 8714 w 10000"/>
              <a:gd name="connsiteY71" fmla="*/ 8878 h 10000"/>
              <a:gd name="connsiteX72" fmla="*/ 8064 w 10000"/>
              <a:gd name="connsiteY72" fmla="*/ 8878 h 10000"/>
              <a:gd name="connsiteX73" fmla="*/ 8064 w 10000"/>
              <a:gd name="connsiteY73" fmla="*/ 7940 h 10000"/>
              <a:gd name="connsiteX74" fmla="*/ 8714 w 10000"/>
              <a:gd name="connsiteY74" fmla="*/ 7940 h 10000"/>
              <a:gd name="connsiteX75" fmla="*/ 8714 w 10000"/>
              <a:gd name="connsiteY75" fmla="*/ 8878 h 10000"/>
              <a:gd name="connsiteX0" fmla="*/ 6794 w 10000"/>
              <a:gd name="connsiteY0" fmla="*/ 235 h 9548"/>
              <a:gd name="connsiteX1" fmla="*/ 3445 w 10000"/>
              <a:gd name="connsiteY1" fmla="*/ 921 h 9548"/>
              <a:gd name="connsiteX2" fmla="*/ 6333 w 10000"/>
              <a:gd name="connsiteY2" fmla="*/ 921 h 9548"/>
              <a:gd name="connsiteX3" fmla="*/ 6794 w 10000"/>
              <a:gd name="connsiteY3" fmla="*/ 235 h 9548"/>
              <a:gd name="connsiteX4" fmla="*/ 6333 w 10000"/>
              <a:gd name="connsiteY4" fmla="*/ 440 h 9548"/>
              <a:gd name="connsiteX5" fmla="*/ 6333 w 10000"/>
              <a:gd name="connsiteY5" fmla="*/ 6 h 9548"/>
              <a:gd name="connsiteX6" fmla="*/ 6492 w 10000"/>
              <a:gd name="connsiteY6" fmla="*/ 235 h 9548"/>
              <a:gd name="connsiteX7" fmla="*/ 6333 w 10000"/>
              <a:gd name="connsiteY7" fmla="*/ 440 h 9548"/>
              <a:gd name="connsiteX8" fmla="*/ 2921 w 10000"/>
              <a:gd name="connsiteY8" fmla="*/ 2043 h 9548"/>
              <a:gd name="connsiteX9" fmla="*/ 2921 w 10000"/>
              <a:gd name="connsiteY9" fmla="*/ 2043 h 9548"/>
              <a:gd name="connsiteX10" fmla="*/ 3238 w 10000"/>
              <a:gd name="connsiteY10" fmla="*/ 1585 h 9548"/>
              <a:gd name="connsiteX11" fmla="*/ 6539 w 10000"/>
              <a:gd name="connsiteY11" fmla="*/ 1585 h 9548"/>
              <a:gd name="connsiteX12" fmla="*/ 6873 w 10000"/>
              <a:gd name="connsiteY12" fmla="*/ 2043 h 9548"/>
              <a:gd name="connsiteX13" fmla="*/ 6539 w 10000"/>
              <a:gd name="connsiteY13" fmla="*/ 2477 h 9548"/>
              <a:gd name="connsiteX14" fmla="*/ 3238 w 10000"/>
              <a:gd name="connsiteY14" fmla="*/ 2477 h 9548"/>
              <a:gd name="connsiteX15" fmla="*/ 2921 w 10000"/>
              <a:gd name="connsiteY15" fmla="*/ 2043 h 9548"/>
              <a:gd name="connsiteX16" fmla="*/ 2921 w 10000"/>
              <a:gd name="connsiteY16" fmla="*/ 3850 h 9548"/>
              <a:gd name="connsiteX17" fmla="*/ 2921 w 10000"/>
              <a:gd name="connsiteY17" fmla="*/ 3850 h 9548"/>
              <a:gd name="connsiteX18" fmla="*/ 3238 w 10000"/>
              <a:gd name="connsiteY18" fmla="*/ 3415 h 9548"/>
              <a:gd name="connsiteX19" fmla="*/ 6539 w 10000"/>
              <a:gd name="connsiteY19" fmla="*/ 3415 h 9548"/>
              <a:gd name="connsiteX20" fmla="*/ 6873 w 10000"/>
              <a:gd name="connsiteY20" fmla="*/ 3850 h 9548"/>
              <a:gd name="connsiteX21" fmla="*/ 6539 w 10000"/>
              <a:gd name="connsiteY21" fmla="*/ 4331 h 9548"/>
              <a:gd name="connsiteX22" fmla="*/ 3238 w 10000"/>
              <a:gd name="connsiteY22" fmla="*/ 4331 h 9548"/>
              <a:gd name="connsiteX23" fmla="*/ 2921 w 10000"/>
              <a:gd name="connsiteY23" fmla="*/ 3850 h 9548"/>
              <a:gd name="connsiteX24" fmla="*/ 9635 w 10000"/>
              <a:gd name="connsiteY24" fmla="*/ 5200 h 9548"/>
              <a:gd name="connsiteX25" fmla="*/ 9635 w 10000"/>
              <a:gd name="connsiteY25" fmla="*/ 5200 h 9548"/>
              <a:gd name="connsiteX26" fmla="*/ 366 w 10000"/>
              <a:gd name="connsiteY26" fmla="*/ 5200 h 9548"/>
              <a:gd name="connsiteX27" fmla="*/ 0 w 10000"/>
              <a:gd name="connsiteY27" fmla="*/ 5772 h 9548"/>
              <a:gd name="connsiteX28" fmla="*/ 0 w 10000"/>
              <a:gd name="connsiteY28" fmla="*/ 8999 h 9548"/>
              <a:gd name="connsiteX29" fmla="*/ 366 w 10000"/>
              <a:gd name="connsiteY29" fmla="*/ 9548 h 9548"/>
              <a:gd name="connsiteX30" fmla="*/ 9635 w 10000"/>
              <a:gd name="connsiteY30" fmla="*/ 9548 h 9548"/>
              <a:gd name="connsiteX31" fmla="*/ 10000 w 10000"/>
              <a:gd name="connsiteY31" fmla="*/ 8999 h 9548"/>
              <a:gd name="connsiteX32" fmla="*/ 10000 w 10000"/>
              <a:gd name="connsiteY32" fmla="*/ 5772 h 9548"/>
              <a:gd name="connsiteX33" fmla="*/ 9635 w 10000"/>
              <a:gd name="connsiteY33" fmla="*/ 5200 h 9548"/>
              <a:gd name="connsiteX34" fmla="*/ 2905 w 10000"/>
              <a:gd name="connsiteY34" fmla="*/ 6390 h 9548"/>
              <a:gd name="connsiteX35" fmla="*/ 2905 w 10000"/>
              <a:gd name="connsiteY35" fmla="*/ 6390 h 9548"/>
              <a:gd name="connsiteX36" fmla="*/ 2191 w 10000"/>
              <a:gd name="connsiteY36" fmla="*/ 8656 h 9548"/>
              <a:gd name="connsiteX37" fmla="*/ 2063 w 10000"/>
              <a:gd name="connsiteY37" fmla="*/ 8793 h 9548"/>
              <a:gd name="connsiteX38" fmla="*/ 2000 w 10000"/>
              <a:gd name="connsiteY38" fmla="*/ 8793 h 9548"/>
              <a:gd name="connsiteX39" fmla="*/ 1841 w 10000"/>
              <a:gd name="connsiteY39" fmla="*/ 8656 h 9548"/>
              <a:gd name="connsiteX40" fmla="*/ 1159 w 10000"/>
              <a:gd name="connsiteY40" fmla="*/ 6390 h 9548"/>
              <a:gd name="connsiteX41" fmla="*/ 1175 w 10000"/>
              <a:gd name="connsiteY41" fmla="*/ 6207 h 9548"/>
              <a:gd name="connsiteX42" fmla="*/ 1302 w 10000"/>
              <a:gd name="connsiteY42" fmla="*/ 6070 h 9548"/>
              <a:gd name="connsiteX43" fmla="*/ 1381 w 10000"/>
              <a:gd name="connsiteY43" fmla="*/ 6070 h 9548"/>
              <a:gd name="connsiteX44" fmla="*/ 1523 w 10000"/>
              <a:gd name="connsiteY44" fmla="*/ 6230 h 9548"/>
              <a:gd name="connsiteX45" fmla="*/ 2016 w 10000"/>
              <a:gd name="connsiteY45" fmla="*/ 7832 h 9548"/>
              <a:gd name="connsiteX46" fmla="*/ 2524 w 10000"/>
              <a:gd name="connsiteY46" fmla="*/ 6230 h 9548"/>
              <a:gd name="connsiteX47" fmla="*/ 2666 w 10000"/>
              <a:gd name="connsiteY47" fmla="*/ 6070 h 9548"/>
              <a:gd name="connsiteX48" fmla="*/ 2746 w 10000"/>
              <a:gd name="connsiteY48" fmla="*/ 6070 h 9548"/>
              <a:gd name="connsiteX49" fmla="*/ 2873 w 10000"/>
              <a:gd name="connsiteY49" fmla="*/ 6207 h 9548"/>
              <a:gd name="connsiteX50" fmla="*/ 2905 w 10000"/>
              <a:gd name="connsiteY50" fmla="*/ 6390 h 9548"/>
              <a:gd name="connsiteX51" fmla="*/ 6444 w 10000"/>
              <a:gd name="connsiteY51" fmla="*/ 7076 h 9548"/>
              <a:gd name="connsiteX52" fmla="*/ 6444 w 10000"/>
              <a:gd name="connsiteY52" fmla="*/ 7076 h 9548"/>
              <a:gd name="connsiteX53" fmla="*/ 5793 w 10000"/>
              <a:gd name="connsiteY53" fmla="*/ 7076 h 9548"/>
              <a:gd name="connsiteX54" fmla="*/ 5793 w 10000"/>
              <a:gd name="connsiteY54" fmla="*/ 6116 h 9548"/>
              <a:gd name="connsiteX55" fmla="*/ 6444 w 10000"/>
              <a:gd name="connsiteY55" fmla="*/ 6116 h 9548"/>
              <a:gd name="connsiteX56" fmla="*/ 6444 w 10000"/>
              <a:gd name="connsiteY56" fmla="*/ 7076 h 9548"/>
              <a:gd name="connsiteX57" fmla="*/ 7571 w 10000"/>
              <a:gd name="connsiteY57" fmla="*/ 8426 h 9548"/>
              <a:gd name="connsiteX58" fmla="*/ 7571 w 10000"/>
              <a:gd name="connsiteY58" fmla="*/ 8426 h 9548"/>
              <a:gd name="connsiteX59" fmla="*/ 6921 w 10000"/>
              <a:gd name="connsiteY59" fmla="*/ 8426 h 9548"/>
              <a:gd name="connsiteX60" fmla="*/ 6921 w 10000"/>
              <a:gd name="connsiteY60" fmla="*/ 7488 h 9548"/>
              <a:gd name="connsiteX61" fmla="*/ 7571 w 10000"/>
              <a:gd name="connsiteY61" fmla="*/ 7488 h 9548"/>
              <a:gd name="connsiteX62" fmla="*/ 7571 w 10000"/>
              <a:gd name="connsiteY62" fmla="*/ 8426 h 9548"/>
              <a:gd name="connsiteX63" fmla="*/ 7571 w 10000"/>
              <a:gd name="connsiteY63" fmla="*/ 7076 h 9548"/>
              <a:gd name="connsiteX64" fmla="*/ 7571 w 10000"/>
              <a:gd name="connsiteY64" fmla="*/ 7076 h 9548"/>
              <a:gd name="connsiteX65" fmla="*/ 6952 w 10000"/>
              <a:gd name="connsiteY65" fmla="*/ 7076 h 9548"/>
              <a:gd name="connsiteX66" fmla="*/ 6952 w 10000"/>
              <a:gd name="connsiteY66" fmla="*/ 6116 h 9548"/>
              <a:gd name="connsiteX67" fmla="*/ 7571 w 10000"/>
              <a:gd name="connsiteY67" fmla="*/ 6116 h 9548"/>
              <a:gd name="connsiteX68" fmla="*/ 7571 w 10000"/>
              <a:gd name="connsiteY68" fmla="*/ 7076 h 9548"/>
              <a:gd name="connsiteX69" fmla="*/ 8714 w 10000"/>
              <a:gd name="connsiteY69" fmla="*/ 8426 h 9548"/>
              <a:gd name="connsiteX70" fmla="*/ 8714 w 10000"/>
              <a:gd name="connsiteY70" fmla="*/ 8426 h 9548"/>
              <a:gd name="connsiteX71" fmla="*/ 8064 w 10000"/>
              <a:gd name="connsiteY71" fmla="*/ 8426 h 9548"/>
              <a:gd name="connsiteX72" fmla="*/ 8064 w 10000"/>
              <a:gd name="connsiteY72" fmla="*/ 7488 h 9548"/>
              <a:gd name="connsiteX73" fmla="*/ 8714 w 10000"/>
              <a:gd name="connsiteY73" fmla="*/ 7488 h 9548"/>
              <a:gd name="connsiteX74" fmla="*/ 8714 w 10000"/>
              <a:gd name="connsiteY74" fmla="*/ 8426 h 9548"/>
              <a:gd name="connsiteX0" fmla="*/ 6794 w 10000"/>
              <a:gd name="connsiteY0" fmla="*/ 240 h 9994"/>
              <a:gd name="connsiteX1" fmla="*/ 3445 w 10000"/>
              <a:gd name="connsiteY1" fmla="*/ 959 h 9994"/>
              <a:gd name="connsiteX2" fmla="*/ 6333 w 10000"/>
              <a:gd name="connsiteY2" fmla="*/ 959 h 9994"/>
              <a:gd name="connsiteX3" fmla="*/ 6794 w 10000"/>
              <a:gd name="connsiteY3" fmla="*/ 240 h 9994"/>
              <a:gd name="connsiteX4" fmla="*/ 6333 w 10000"/>
              <a:gd name="connsiteY4" fmla="*/ 455 h 9994"/>
              <a:gd name="connsiteX5" fmla="*/ 6333 w 10000"/>
              <a:gd name="connsiteY5" fmla="*/ 0 h 9994"/>
              <a:gd name="connsiteX6" fmla="*/ 6333 w 10000"/>
              <a:gd name="connsiteY6" fmla="*/ 455 h 9994"/>
              <a:gd name="connsiteX7" fmla="*/ 2921 w 10000"/>
              <a:gd name="connsiteY7" fmla="*/ 2134 h 9994"/>
              <a:gd name="connsiteX8" fmla="*/ 2921 w 10000"/>
              <a:gd name="connsiteY8" fmla="*/ 2134 h 9994"/>
              <a:gd name="connsiteX9" fmla="*/ 3238 w 10000"/>
              <a:gd name="connsiteY9" fmla="*/ 1654 h 9994"/>
              <a:gd name="connsiteX10" fmla="*/ 6539 w 10000"/>
              <a:gd name="connsiteY10" fmla="*/ 1654 h 9994"/>
              <a:gd name="connsiteX11" fmla="*/ 6873 w 10000"/>
              <a:gd name="connsiteY11" fmla="*/ 2134 h 9994"/>
              <a:gd name="connsiteX12" fmla="*/ 6539 w 10000"/>
              <a:gd name="connsiteY12" fmla="*/ 2588 h 9994"/>
              <a:gd name="connsiteX13" fmla="*/ 3238 w 10000"/>
              <a:gd name="connsiteY13" fmla="*/ 2588 h 9994"/>
              <a:gd name="connsiteX14" fmla="*/ 2921 w 10000"/>
              <a:gd name="connsiteY14" fmla="*/ 2134 h 9994"/>
              <a:gd name="connsiteX15" fmla="*/ 2921 w 10000"/>
              <a:gd name="connsiteY15" fmla="*/ 4026 h 9994"/>
              <a:gd name="connsiteX16" fmla="*/ 2921 w 10000"/>
              <a:gd name="connsiteY16" fmla="*/ 4026 h 9994"/>
              <a:gd name="connsiteX17" fmla="*/ 3238 w 10000"/>
              <a:gd name="connsiteY17" fmla="*/ 3571 h 9994"/>
              <a:gd name="connsiteX18" fmla="*/ 6539 w 10000"/>
              <a:gd name="connsiteY18" fmla="*/ 3571 h 9994"/>
              <a:gd name="connsiteX19" fmla="*/ 6873 w 10000"/>
              <a:gd name="connsiteY19" fmla="*/ 4026 h 9994"/>
              <a:gd name="connsiteX20" fmla="*/ 6539 w 10000"/>
              <a:gd name="connsiteY20" fmla="*/ 4530 h 9994"/>
              <a:gd name="connsiteX21" fmla="*/ 3238 w 10000"/>
              <a:gd name="connsiteY21" fmla="*/ 4530 h 9994"/>
              <a:gd name="connsiteX22" fmla="*/ 2921 w 10000"/>
              <a:gd name="connsiteY22" fmla="*/ 4026 h 9994"/>
              <a:gd name="connsiteX23" fmla="*/ 9635 w 10000"/>
              <a:gd name="connsiteY23" fmla="*/ 5440 h 9994"/>
              <a:gd name="connsiteX24" fmla="*/ 9635 w 10000"/>
              <a:gd name="connsiteY24" fmla="*/ 5440 h 9994"/>
              <a:gd name="connsiteX25" fmla="*/ 366 w 10000"/>
              <a:gd name="connsiteY25" fmla="*/ 5440 h 9994"/>
              <a:gd name="connsiteX26" fmla="*/ 0 w 10000"/>
              <a:gd name="connsiteY26" fmla="*/ 6039 h 9994"/>
              <a:gd name="connsiteX27" fmla="*/ 0 w 10000"/>
              <a:gd name="connsiteY27" fmla="*/ 9419 h 9994"/>
              <a:gd name="connsiteX28" fmla="*/ 366 w 10000"/>
              <a:gd name="connsiteY28" fmla="*/ 9994 h 9994"/>
              <a:gd name="connsiteX29" fmla="*/ 9635 w 10000"/>
              <a:gd name="connsiteY29" fmla="*/ 9994 h 9994"/>
              <a:gd name="connsiteX30" fmla="*/ 10000 w 10000"/>
              <a:gd name="connsiteY30" fmla="*/ 9419 h 9994"/>
              <a:gd name="connsiteX31" fmla="*/ 10000 w 10000"/>
              <a:gd name="connsiteY31" fmla="*/ 6039 h 9994"/>
              <a:gd name="connsiteX32" fmla="*/ 9635 w 10000"/>
              <a:gd name="connsiteY32" fmla="*/ 5440 h 9994"/>
              <a:gd name="connsiteX33" fmla="*/ 2905 w 10000"/>
              <a:gd name="connsiteY33" fmla="*/ 6687 h 9994"/>
              <a:gd name="connsiteX34" fmla="*/ 2905 w 10000"/>
              <a:gd name="connsiteY34" fmla="*/ 6687 h 9994"/>
              <a:gd name="connsiteX35" fmla="*/ 2191 w 10000"/>
              <a:gd name="connsiteY35" fmla="*/ 9060 h 9994"/>
              <a:gd name="connsiteX36" fmla="*/ 2063 w 10000"/>
              <a:gd name="connsiteY36" fmla="*/ 9203 h 9994"/>
              <a:gd name="connsiteX37" fmla="*/ 2000 w 10000"/>
              <a:gd name="connsiteY37" fmla="*/ 9203 h 9994"/>
              <a:gd name="connsiteX38" fmla="*/ 1841 w 10000"/>
              <a:gd name="connsiteY38" fmla="*/ 9060 h 9994"/>
              <a:gd name="connsiteX39" fmla="*/ 1159 w 10000"/>
              <a:gd name="connsiteY39" fmla="*/ 6687 h 9994"/>
              <a:gd name="connsiteX40" fmla="*/ 1175 w 10000"/>
              <a:gd name="connsiteY40" fmla="*/ 6495 h 9994"/>
              <a:gd name="connsiteX41" fmla="*/ 1302 w 10000"/>
              <a:gd name="connsiteY41" fmla="*/ 6351 h 9994"/>
              <a:gd name="connsiteX42" fmla="*/ 1381 w 10000"/>
              <a:gd name="connsiteY42" fmla="*/ 6351 h 9994"/>
              <a:gd name="connsiteX43" fmla="*/ 1523 w 10000"/>
              <a:gd name="connsiteY43" fmla="*/ 6519 h 9994"/>
              <a:gd name="connsiteX44" fmla="*/ 2016 w 10000"/>
              <a:gd name="connsiteY44" fmla="*/ 8197 h 9994"/>
              <a:gd name="connsiteX45" fmla="*/ 2524 w 10000"/>
              <a:gd name="connsiteY45" fmla="*/ 6519 h 9994"/>
              <a:gd name="connsiteX46" fmla="*/ 2666 w 10000"/>
              <a:gd name="connsiteY46" fmla="*/ 6351 h 9994"/>
              <a:gd name="connsiteX47" fmla="*/ 2746 w 10000"/>
              <a:gd name="connsiteY47" fmla="*/ 6351 h 9994"/>
              <a:gd name="connsiteX48" fmla="*/ 2873 w 10000"/>
              <a:gd name="connsiteY48" fmla="*/ 6495 h 9994"/>
              <a:gd name="connsiteX49" fmla="*/ 2905 w 10000"/>
              <a:gd name="connsiteY49" fmla="*/ 6687 h 9994"/>
              <a:gd name="connsiteX50" fmla="*/ 6444 w 10000"/>
              <a:gd name="connsiteY50" fmla="*/ 7405 h 9994"/>
              <a:gd name="connsiteX51" fmla="*/ 6444 w 10000"/>
              <a:gd name="connsiteY51" fmla="*/ 7405 h 9994"/>
              <a:gd name="connsiteX52" fmla="*/ 5793 w 10000"/>
              <a:gd name="connsiteY52" fmla="*/ 7405 h 9994"/>
              <a:gd name="connsiteX53" fmla="*/ 5793 w 10000"/>
              <a:gd name="connsiteY53" fmla="*/ 6400 h 9994"/>
              <a:gd name="connsiteX54" fmla="*/ 6444 w 10000"/>
              <a:gd name="connsiteY54" fmla="*/ 6400 h 9994"/>
              <a:gd name="connsiteX55" fmla="*/ 6444 w 10000"/>
              <a:gd name="connsiteY55" fmla="*/ 7405 h 9994"/>
              <a:gd name="connsiteX56" fmla="*/ 7571 w 10000"/>
              <a:gd name="connsiteY56" fmla="*/ 8819 h 9994"/>
              <a:gd name="connsiteX57" fmla="*/ 7571 w 10000"/>
              <a:gd name="connsiteY57" fmla="*/ 8819 h 9994"/>
              <a:gd name="connsiteX58" fmla="*/ 6921 w 10000"/>
              <a:gd name="connsiteY58" fmla="*/ 8819 h 9994"/>
              <a:gd name="connsiteX59" fmla="*/ 6921 w 10000"/>
              <a:gd name="connsiteY59" fmla="*/ 7836 h 9994"/>
              <a:gd name="connsiteX60" fmla="*/ 7571 w 10000"/>
              <a:gd name="connsiteY60" fmla="*/ 7836 h 9994"/>
              <a:gd name="connsiteX61" fmla="*/ 7571 w 10000"/>
              <a:gd name="connsiteY61" fmla="*/ 8819 h 9994"/>
              <a:gd name="connsiteX62" fmla="*/ 7571 w 10000"/>
              <a:gd name="connsiteY62" fmla="*/ 7405 h 9994"/>
              <a:gd name="connsiteX63" fmla="*/ 7571 w 10000"/>
              <a:gd name="connsiteY63" fmla="*/ 7405 h 9994"/>
              <a:gd name="connsiteX64" fmla="*/ 6952 w 10000"/>
              <a:gd name="connsiteY64" fmla="*/ 7405 h 9994"/>
              <a:gd name="connsiteX65" fmla="*/ 6952 w 10000"/>
              <a:gd name="connsiteY65" fmla="*/ 6400 h 9994"/>
              <a:gd name="connsiteX66" fmla="*/ 7571 w 10000"/>
              <a:gd name="connsiteY66" fmla="*/ 6400 h 9994"/>
              <a:gd name="connsiteX67" fmla="*/ 7571 w 10000"/>
              <a:gd name="connsiteY67" fmla="*/ 7405 h 9994"/>
              <a:gd name="connsiteX68" fmla="*/ 8714 w 10000"/>
              <a:gd name="connsiteY68" fmla="*/ 8819 h 9994"/>
              <a:gd name="connsiteX69" fmla="*/ 8714 w 10000"/>
              <a:gd name="connsiteY69" fmla="*/ 8819 h 9994"/>
              <a:gd name="connsiteX70" fmla="*/ 8064 w 10000"/>
              <a:gd name="connsiteY70" fmla="*/ 8819 h 9994"/>
              <a:gd name="connsiteX71" fmla="*/ 8064 w 10000"/>
              <a:gd name="connsiteY71" fmla="*/ 7836 h 9994"/>
              <a:gd name="connsiteX72" fmla="*/ 8714 w 10000"/>
              <a:gd name="connsiteY72" fmla="*/ 7836 h 9994"/>
              <a:gd name="connsiteX73" fmla="*/ 8714 w 10000"/>
              <a:gd name="connsiteY73" fmla="*/ 8819 h 9994"/>
              <a:gd name="connsiteX0" fmla="*/ 6794 w 10000"/>
              <a:gd name="connsiteY0" fmla="*/ 0 h 9760"/>
              <a:gd name="connsiteX1" fmla="*/ 3445 w 10000"/>
              <a:gd name="connsiteY1" fmla="*/ 720 h 9760"/>
              <a:gd name="connsiteX2" fmla="*/ 6333 w 10000"/>
              <a:gd name="connsiteY2" fmla="*/ 720 h 9760"/>
              <a:gd name="connsiteX3" fmla="*/ 6794 w 10000"/>
              <a:gd name="connsiteY3" fmla="*/ 0 h 9760"/>
              <a:gd name="connsiteX4" fmla="*/ 2921 w 10000"/>
              <a:gd name="connsiteY4" fmla="*/ 1895 h 9760"/>
              <a:gd name="connsiteX5" fmla="*/ 2921 w 10000"/>
              <a:gd name="connsiteY5" fmla="*/ 1895 h 9760"/>
              <a:gd name="connsiteX6" fmla="*/ 3238 w 10000"/>
              <a:gd name="connsiteY6" fmla="*/ 1415 h 9760"/>
              <a:gd name="connsiteX7" fmla="*/ 6539 w 10000"/>
              <a:gd name="connsiteY7" fmla="*/ 1415 h 9760"/>
              <a:gd name="connsiteX8" fmla="*/ 6873 w 10000"/>
              <a:gd name="connsiteY8" fmla="*/ 1895 h 9760"/>
              <a:gd name="connsiteX9" fmla="*/ 6539 w 10000"/>
              <a:gd name="connsiteY9" fmla="*/ 2350 h 9760"/>
              <a:gd name="connsiteX10" fmla="*/ 3238 w 10000"/>
              <a:gd name="connsiteY10" fmla="*/ 2350 h 9760"/>
              <a:gd name="connsiteX11" fmla="*/ 2921 w 10000"/>
              <a:gd name="connsiteY11" fmla="*/ 1895 h 9760"/>
              <a:gd name="connsiteX12" fmla="*/ 2921 w 10000"/>
              <a:gd name="connsiteY12" fmla="*/ 3788 h 9760"/>
              <a:gd name="connsiteX13" fmla="*/ 2921 w 10000"/>
              <a:gd name="connsiteY13" fmla="*/ 3788 h 9760"/>
              <a:gd name="connsiteX14" fmla="*/ 3238 w 10000"/>
              <a:gd name="connsiteY14" fmla="*/ 3333 h 9760"/>
              <a:gd name="connsiteX15" fmla="*/ 6539 w 10000"/>
              <a:gd name="connsiteY15" fmla="*/ 3333 h 9760"/>
              <a:gd name="connsiteX16" fmla="*/ 6873 w 10000"/>
              <a:gd name="connsiteY16" fmla="*/ 3788 h 9760"/>
              <a:gd name="connsiteX17" fmla="*/ 6539 w 10000"/>
              <a:gd name="connsiteY17" fmla="*/ 4293 h 9760"/>
              <a:gd name="connsiteX18" fmla="*/ 3238 w 10000"/>
              <a:gd name="connsiteY18" fmla="*/ 4293 h 9760"/>
              <a:gd name="connsiteX19" fmla="*/ 2921 w 10000"/>
              <a:gd name="connsiteY19" fmla="*/ 3788 h 9760"/>
              <a:gd name="connsiteX20" fmla="*/ 9635 w 10000"/>
              <a:gd name="connsiteY20" fmla="*/ 5203 h 9760"/>
              <a:gd name="connsiteX21" fmla="*/ 9635 w 10000"/>
              <a:gd name="connsiteY21" fmla="*/ 5203 h 9760"/>
              <a:gd name="connsiteX22" fmla="*/ 366 w 10000"/>
              <a:gd name="connsiteY22" fmla="*/ 5203 h 9760"/>
              <a:gd name="connsiteX23" fmla="*/ 0 w 10000"/>
              <a:gd name="connsiteY23" fmla="*/ 5803 h 9760"/>
              <a:gd name="connsiteX24" fmla="*/ 0 w 10000"/>
              <a:gd name="connsiteY24" fmla="*/ 9185 h 9760"/>
              <a:gd name="connsiteX25" fmla="*/ 366 w 10000"/>
              <a:gd name="connsiteY25" fmla="*/ 9760 h 9760"/>
              <a:gd name="connsiteX26" fmla="*/ 9635 w 10000"/>
              <a:gd name="connsiteY26" fmla="*/ 9760 h 9760"/>
              <a:gd name="connsiteX27" fmla="*/ 10000 w 10000"/>
              <a:gd name="connsiteY27" fmla="*/ 9185 h 9760"/>
              <a:gd name="connsiteX28" fmla="*/ 10000 w 10000"/>
              <a:gd name="connsiteY28" fmla="*/ 5803 h 9760"/>
              <a:gd name="connsiteX29" fmla="*/ 9635 w 10000"/>
              <a:gd name="connsiteY29" fmla="*/ 5203 h 9760"/>
              <a:gd name="connsiteX30" fmla="*/ 2905 w 10000"/>
              <a:gd name="connsiteY30" fmla="*/ 6451 h 9760"/>
              <a:gd name="connsiteX31" fmla="*/ 2905 w 10000"/>
              <a:gd name="connsiteY31" fmla="*/ 6451 h 9760"/>
              <a:gd name="connsiteX32" fmla="*/ 2191 w 10000"/>
              <a:gd name="connsiteY32" fmla="*/ 8825 h 9760"/>
              <a:gd name="connsiteX33" fmla="*/ 2063 w 10000"/>
              <a:gd name="connsiteY33" fmla="*/ 8969 h 9760"/>
              <a:gd name="connsiteX34" fmla="*/ 2000 w 10000"/>
              <a:gd name="connsiteY34" fmla="*/ 8969 h 9760"/>
              <a:gd name="connsiteX35" fmla="*/ 1841 w 10000"/>
              <a:gd name="connsiteY35" fmla="*/ 8825 h 9760"/>
              <a:gd name="connsiteX36" fmla="*/ 1159 w 10000"/>
              <a:gd name="connsiteY36" fmla="*/ 6451 h 9760"/>
              <a:gd name="connsiteX37" fmla="*/ 1175 w 10000"/>
              <a:gd name="connsiteY37" fmla="*/ 6259 h 9760"/>
              <a:gd name="connsiteX38" fmla="*/ 1302 w 10000"/>
              <a:gd name="connsiteY38" fmla="*/ 6115 h 9760"/>
              <a:gd name="connsiteX39" fmla="*/ 1381 w 10000"/>
              <a:gd name="connsiteY39" fmla="*/ 6115 h 9760"/>
              <a:gd name="connsiteX40" fmla="*/ 1523 w 10000"/>
              <a:gd name="connsiteY40" fmla="*/ 6283 h 9760"/>
              <a:gd name="connsiteX41" fmla="*/ 2016 w 10000"/>
              <a:gd name="connsiteY41" fmla="*/ 7962 h 9760"/>
              <a:gd name="connsiteX42" fmla="*/ 2524 w 10000"/>
              <a:gd name="connsiteY42" fmla="*/ 6283 h 9760"/>
              <a:gd name="connsiteX43" fmla="*/ 2666 w 10000"/>
              <a:gd name="connsiteY43" fmla="*/ 6115 h 9760"/>
              <a:gd name="connsiteX44" fmla="*/ 2746 w 10000"/>
              <a:gd name="connsiteY44" fmla="*/ 6115 h 9760"/>
              <a:gd name="connsiteX45" fmla="*/ 2873 w 10000"/>
              <a:gd name="connsiteY45" fmla="*/ 6259 h 9760"/>
              <a:gd name="connsiteX46" fmla="*/ 2905 w 10000"/>
              <a:gd name="connsiteY46" fmla="*/ 6451 h 9760"/>
              <a:gd name="connsiteX47" fmla="*/ 6444 w 10000"/>
              <a:gd name="connsiteY47" fmla="*/ 7169 h 9760"/>
              <a:gd name="connsiteX48" fmla="*/ 6444 w 10000"/>
              <a:gd name="connsiteY48" fmla="*/ 7169 h 9760"/>
              <a:gd name="connsiteX49" fmla="*/ 5793 w 10000"/>
              <a:gd name="connsiteY49" fmla="*/ 7169 h 9760"/>
              <a:gd name="connsiteX50" fmla="*/ 5793 w 10000"/>
              <a:gd name="connsiteY50" fmla="*/ 6164 h 9760"/>
              <a:gd name="connsiteX51" fmla="*/ 6444 w 10000"/>
              <a:gd name="connsiteY51" fmla="*/ 6164 h 9760"/>
              <a:gd name="connsiteX52" fmla="*/ 6444 w 10000"/>
              <a:gd name="connsiteY52" fmla="*/ 7169 h 9760"/>
              <a:gd name="connsiteX53" fmla="*/ 7571 w 10000"/>
              <a:gd name="connsiteY53" fmla="*/ 8584 h 9760"/>
              <a:gd name="connsiteX54" fmla="*/ 7571 w 10000"/>
              <a:gd name="connsiteY54" fmla="*/ 8584 h 9760"/>
              <a:gd name="connsiteX55" fmla="*/ 6921 w 10000"/>
              <a:gd name="connsiteY55" fmla="*/ 8584 h 9760"/>
              <a:gd name="connsiteX56" fmla="*/ 6921 w 10000"/>
              <a:gd name="connsiteY56" fmla="*/ 7601 h 9760"/>
              <a:gd name="connsiteX57" fmla="*/ 7571 w 10000"/>
              <a:gd name="connsiteY57" fmla="*/ 7601 h 9760"/>
              <a:gd name="connsiteX58" fmla="*/ 7571 w 10000"/>
              <a:gd name="connsiteY58" fmla="*/ 8584 h 9760"/>
              <a:gd name="connsiteX59" fmla="*/ 7571 w 10000"/>
              <a:gd name="connsiteY59" fmla="*/ 7169 h 9760"/>
              <a:gd name="connsiteX60" fmla="*/ 7571 w 10000"/>
              <a:gd name="connsiteY60" fmla="*/ 7169 h 9760"/>
              <a:gd name="connsiteX61" fmla="*/ 6952 w 10000"/>
              <a:gd name="connsiteY61" fmla="*/ 7169 h 9760"/>
              <a:gd name="connsiteX62" fmla="*/ 6952 w 10000"/>
              <a:gd name="connsiteY62" fmla="*/ 6164 h 9760"/>
              <a:gd name="connsiteX63" fmla="*/ 7571 w 10000"/>
              <a:gd name="connsiteY63" fmla="*/ 6164 h 9760"/>
              <a:gd name="connsiteX64" fmla="*/ 7571 w 10000"/>
              <a:gd name="connsiteY64" fmla="*/ 7169 h 9760"/>
              <a:gd name="connsiteX65" fmla="*/ 8714 w 10000"/>
              <a:gd name="connsiteY65" fmla="*/ 8584 h 9760"/>
              <a:gd name="connsiteX66" fmla="*/ 8714 w 10000"/>
              <a:gd name="connsiteY66" fmla="*/ 8584 h 9760"/>
              <a:gd name="connsiteX67" fmla="*/ 8064 w 10000"/>
              <a:gd name="connsiteY67" fmla="*/ 8584 h 9760"/>
              <a:gd name="connsiteX68" fmla="*/ 8064 w 10000"/>
              <a:gd name="connsiteY68" fmla="*/ 7601 h 9760"/>
              <a:gd name="connsiteX69" fmla="*/ 8714 w 10000"/>
              <a:gd name="connsiteY69" fmla="*/ 7601 h 9760"/>
              <a:gd name="connsiteX70" fmla="*/ 8714 w 10000"/>
              <a:gd name="connsiteY70" fmla="*/ 8584 h 9760"/>
              <a:gd name="connsiteX0" fmla="*/ 6333 w 10000"/>
              <a:gd name="connsiteY0" fmla="*/ 0 h 9262"/>
              <a:gd name="connsiteX1" fmla="*/ 3445 w 10000"/>
              <a:gd name="connsiteY1" fmla="*/ 0 h 9262"/>
              <a:gd name="connsiteX2" fmla="*/ 6333 w 10000"/>
              <a:gd name="connsiteY2" fmla="*/ 0 h 9262"/>
              <a:gd name="connsiteX3" fmla="*/ 2921 w 10000"/>
              <a:gd name="connsiteY3" fmla="*/ 1204 h 9262"/>
              <a:gd name="connsiteX4" fmla="*/ 2921 w 10000"/>
              <a:gd name="connsiteY4" fmla="*/ 1204 h 9262"/>
              <a:gd name="connsiteX5" fmla="*/ 3238 w 10000"/>
              <a:gd name="connsiteY5" fmla="*/ 712 h 9262"/>
              <a:gd name="connsiteX6" fmla="*/ 6539 w 10000"/>
              <a:gd name="connsiteY6" fmla="*/ 712 h 9262"/>
              <a:gd name="connsiteX7" fmla="*/ 6873 w 10000"/>
              <a:gd name="connsiteY7" fmla="*/ 1204 h 9262"/>
              <a:gd name="connsiteX8" fmla="*/ 6539 w 10000"/>
              <a:gd name="connsiteY8" fmla="*/ 1670 h 9262"/>
              <a:gd name="connsiteX9" fmla="*/ 3238 w 10000"/>
              <a:gd name="connsiteY9" fmla="*/ 1670 h 9262"/>
              <a:gd name="connsiteX10" fmla="*/ 2921 w 10000"/>
              <a:gd name="connsiteY10" fmla="*/ 1204 h 9262"/>
              <a:gd name="connsiteX11" fmla="*/ 2921 w 10000"/>
              <a:gd name="connsiteY11" fmla="*/ 3143 h 9262"/>
              <a:gd name="connsiteX12" fmla="*/ 2921 w 10000"/>
              <a:gd name="connsiteY12" fmla="*/ 3143 h 9262"/>
              <a:gd name="connsiteX13" fmla="*/ 3238 w 10000"/>
              <a:gd name="connsiteY13" fmla="*/ 2677 h 9262"/>
              <a:gd name="connsiteX14" fmla="*/ 6539 w 10000"/>
              <a:gd name="connsiteY14" fmla="*/ 2677 h 9262"/>
              <a:gd name="connsiteX15" fmla="*/ 6873 w 10000"/>
              <a:gd name="connsiteY15" fmla="*/ 3143 h 9262"/>
              <a:gd name="connsiteX16" fmla="*/ 6539 w 10000"/>
              <a:gd name="connsiteY16" fmla="*/ 3661 h 9262"/>
              <a:gd name="connsiteX17" fmla="*/ 3238 w 10000"/>
              <a:gd name="connsiteY17" fmla="*/ 3661 h 9262"/>
              <a:gd name="connsiteX18" fmla="*/ 2921 w 10000"/>
              <a:gd name="connsiteY18" fmla="*/ 3143 h 9262"/>
              <a:gd name="connsiteX19" fmla="*/ 9635 w 10000"/>
              <a:gd name="connsiteY19" fmla="*/ 4593 h 9262"/>
              <a:gd name="connsiteX20" fmla="*/ 9635 w 10000"/>
              <a:gd name="connsiteY20" fmla="*/ 4593 h 9262"/>
              <a:gd name="connsiteX21" fmla="*/ 366 w 10000"/>
              <a:gd name="connsiteY21" fmla="*/ 4593 h 9262"/>
              <a:gd name="connsiteX22" fmla="*/ 0 w 10000"/>
              <a:gd name="connsiteY22" fmla="*/ 5208 h 9262"/>
              <a:gd name="connsiteX23" fmla="*/ 0 w 10000"/>
              <a:gd name="connsiteY23" fmla="*/ 8673 h 9262"/>
              <a:gd name="connsiteX24" fmla="*/ 366 w 10000"/>
              <a:gd name="connsiteY24" fmla="*/ 9262 h 9262"/>
              <a:gd name="connsiteX25" fmla="*/ 9635 w 10000"/>
              <a:gd name="connsiteY25" fmla="*/ 9262 h 9262"/>
              <a:gd name="connsiteX26" fmla="*/ 10000 w 10000"/>
              <a:gd name="connsiteY26" fmla="*/ 8673 h 9262"/>
              <a:gd name="connsiteX27" fmla="*/ 10000 w 10000"/>
              <a:gd name="connsiteY27" fmla="*/ 5208 h 9262"/>
              <a:gd name="connsiteX28" fmla="*/ 9635 w 10000"/>
              <a:gd name="connsiteY28" fmla="*/ 4593 h 9262"/>
              <a:gd name="connsiteX29" fmla="*/ 2905 w 10000"/>
              <a:gd name="connsiteY29" fmla="*/ 5872 h 9262"/>
              <a:gd name="connsiteX30" fmla="*/ 2905 w 10000"/>
              <a:gd name="connsiteY30" fmla="*/ 5872 h 9262"/>
              <a:gd name="connsiteX31" fmla="*/ 2191 w 10000"/>
              <a:gd name="connsiteY31" fmla="*/ 8304 h 9262"/>
              <a:gd name="connsiteX32" fmla="*/ 2063 w 10000"/>
              <a:gd name="connsiteY32" fmla="*/ 8452 h 9262"/>
              <a:gd name="connsiteX33" fmla="*/ 2000 w 10000"/>
              <a:gd name="connsiteY33" fmla="*/ 8452 h 9262"/>
              <a:gd name="connsiteX34" fmla="*/ 1841 w 10000"/>
              <a:gd name="connsiteY34" fmla="*/ 8304 h 9262"/>
              <a:gd name="connsiteX35" fmla="*/ 1159 w 10000"/>
              <a:gd name="connsiteY35" fmla="*/ 5872 h 9262"/>
              <a:gd name="connsiteX36" fmla="*/ 1175 w 10000"/>
              <a:gd name="connsiteY36" fmla="*/ 5675 h 9262"/>
              <a:gd name="connsiteX37" fmla="*/ 1302 w 10000"/>
              <a:gd name="connsiteY37" fmla="*/ 5527 h 9262"/>
              <a:gd name="connsiteX38" fmla="*/ 1381 w 10000"/>
              <a:gd name="connsiteY38" fmla="*/ 5527 h 9262"/>
              <a:gd name="connsiteX39" fmla="*/ 1523 w 10000"/>
              <a:gd name="connsiteY39" fmla="*/ 5700 h 9262"/>
              <a:gd name="connsiteX40" fmla="*/ 2016 w 10000"/>
              <a:gd name="connsiteY40" fmla="*/ 7420 h 9262"/>
              <a:gd name="connsiteX41" fmla="*/ 2524 w 10000"/>
              <a:gd name="connsiteY41" fmla="*/ 5700 h 9262"/>
              <a:gd name="connsiteX42" fmla="*/ 2666 w 10000"/>
              <a:gd name="connsiteY42" fmla="*/ 5527 h 9262"/>
              <a:gd name="connsiteX43" fmla="*/ 2746 w 10000"/>
              <a:gd name="connsiteY43" fmla="*/ 5527 h 9262"/>
              <a:gd name="connsiteX44" fmla="*/ 2873 w 10000"/>
              <a:gd name="connsiteY44" fmla="*/ 5675 h 9262"/>
              <a:gd name="connsiteX45" fmla="*/ 2905 w 10000"/>
              <a:gd name="connsiteY45" fmla="*/ 5872 h 9262"/>
              <a:gd name="connsiteX46" fmla="*/ 6444 w 10000"/>
              <a:gd name="connsiteY46" fmla="*/ 6607 h 9262"/>
              <a:gd name="connsiteX47" fmla="*/ 6444 w 10000"/>
              <a:gd name="connsiteY47" fmla="*/ 6607 h 9262"/>
              <a:gd name="connsiteX48" fmla="*/ 5793 w 10000"/>
              <a:gd name="connsiteY48" fmla="*/ 6607 h 9262"/>
              <a:gd name="connsiteX49" fmla="*/ 5793 w 10000"/>
              <a:gd name="connsiteY49" fmla="*/ 5578 h 9262"/>
              <a:gd name="connsiteX50" fmla="*/ 6444 w 10000"/>
              <a:gd name="connsiteY50" fmla="*/ 5578 h 9262"/>
              <a:gd name="connsiteX51" fmla="*/ 6444 w 10000"/>
              <a:gd name="connsiteY51" fmla="*/ 6607 h 9262"/>
              <a:gd name="connsiteX52" fmla="*/ 7571 w 10000"/>
              <a:gd name="connsiteY52" fmla="*/ 8057 h 9262"/>
              <a:gd name="connsiteX53" fmla="*/ 7571 w 10000"/>
              <a:gd name="connsiteY53" fmla="*/ 8057 h 9262"/>
              <a:gd name="connsiteX54" fmla="*/ 6921 w 10000"/>
              <a:gd name="connsiteY54" fmla="*/ 8057 h 9262"/>
              <a:gd name="connsiteX55" fmla="*/ 6921 w 10000"/>
              <a:gd name="connsiteY55" fmla="*/ 7050 h 9262"/>
              <a:gd name="connsiteX56" fmla="*/ 7571 w 10000"/>
              <a:gd name="connsiteY56" fmla="*/ 7050 h 9262"/>
              <a:gd name="connsiteX57" fmla="*/ 7571 w 10000"/>
              <a:gd name="connsiteY57" fmla="*/ 8057 h 9262"/>
              <a:gd name="connsiteX58" fmla="*/ 7571 w 10000"/>
              <a:gd name="connsiteY58" fmla="*/ 6607 h 9262"/>
              <a:gd name="connsiteX59" fmla="*/ 7571 w 10000"/>
              <a:gd name="connsiteY59" fmla="*/ 6607 h 9262"/>
              <a:gd name="connsiteX60" fmla="*/ 6952 w 10000"/>
              <a:gd name="connsiteY60" fmla="*/ 6607 h 9262"/>
              <a:gd name="connsiteX61" fmla="*/ 6952 w 10000"/>
              <a:gd name="connsiteY61" fmla="*/ 5578 h 9262"/>
              <a:gd name="connsiteX62" fmla="*/ 7571 w 10000"/>
              <a:gd name="connsiteY62" fmla="*/ 5578 h 9262"/>
              <a:gd name="connsiteX63" fmla="*/ 7571 w 10000"/>
              <a:gd name="connsiteY63" fmla="*/ 6607 h 9262"/>
              <a:gd name="connsiteX64" fmla="*/ 8714 w 10000"/>
              <a:gd name="connsiteY64" fmla="*/ 8057 h 9262"/>
              <a:gd name="connsiteX65" fmla="*/ 8714 w 10000"/>
              <a:gd name="connsiteY65" fmla="*/ 8057 h 9262"/>
              <a:gd name="connsiteX66" fmla="*/ 8064 w 10000"/>
              <a:gd name="connsiteY66" fmla="*/ 8057 h 9262"/>
              <a:gd name="connsiteX67" fmla="*/ 8064 w 10000"/>
              <a:gd name="connsiteY67" fmla="*/ 7050 h 9262"/>
              <a:gd name="connsiteX68" fmla="*/ 8714 w 10000"/>
              <a:gd name="connsiteY68" fmla="*/ 7050 h 9262"/>
              <a:gd name="connsiteX69" fmla="*/ 8714 w 10000"/>
              <a:gd name="connsiteY69" fmla="*/ 8057 h 9262"/>
              <a:gd name="connsiteX0" fmla="*/ 2921 w 10000"/>
              <a:gd name="connsiteY0" fmla="*/ 531 h 9231"/>
              <a:gd name="connsiteX1" fmla="*/ 2921 w 10000"/>
              <a:gd name="connsiteY1" fmla="*/ 531 h 9231"/>
              <a:gd name="connsiteX2" fmla="*/ 3238 w 10000"/>
              <a:gd name="connsiteY2" fmla="*/ 0 h 9231"/>
              <a:gd name="connsiteX3" fmla="*/ 6539 w 10000"/>
              <a:gd name="connsiteY3" fmla="*/ 0 h 9231"/>
              <a:gd name="connsiteX4" fmla="*/ 6873 w 10000"/>
              <a:gd name="connsiteY4" fmla="*/ 531 h 9231"/>
              <a:gd name="connsiteX5" fmla="*/ 6539 w 10000"/>
              <a:gd name="connsiteY5" fmla="*/ 1034 h 9231"/>
              <a:gd name="connsiteX6" fmla="*/ 3238 w 10000"/>
              <a:gd name="connsiteY6" fmla="*/ 1034 h 9231"/>
              <a:gd name="connsiteX7" fmla="*/ 2921 w 10000"/>
              <a:gd name="connsiteY7" fmla="*/ 531 h 9231"/>
              <a:gd name="connsiteX8" fmla="*/ 2921 w 10000"/>
              <a:gd name="connsiteY8" fmla="*/ 2624 h 9231"/>
              <a:gd name="connsiteX9" fmla="*/ 2921 w 10000"/>
              <a:gd name="connsiteY9" fmla="*/ 2624 h 9231"/>
              <a:gd name="connsiteX10" fmla="*/ 3238 w 10000"/>
              <a:gd name="connsiteY10" fmla="*/ 2121 h 9231"/>
              <a:gd name="connsiteX11" fmla="*/ 6539 w 10000"/>
              <a:gd name="connsiteY11" fmla="*/ 2121 h 9231"/>
              <a:gd name="connsiteX12" fmla="*/ 6873 w 10000"/>
              <a:gd name="connsiteY12" fmla="*/ 2624 h 9231"/>
              <a:gd name="connsiteX13" fmla="*/ 6539 w 10000"/>
              <a:gd name="connsiteY13" fmla="*/ 3184 h 9231"/>
              <a:gd name="connsiteX14" fmla="*/ 3238 w 10000"/>
              <a:gd name="connsiteY14" fmla="*/ 3184 h 9231"/>
              <a:gd name="connsiteX15" fmla="*/ 2921 w 10000"/>
              <a:gd name="connsiteY15" fmla="*/ 2624 h 9231"/>
              <a:gd name="connsiteX16" fmla="*/ 9635 w 10000"/>
              <a:gd name="connsiteY16" fmla="*/ 4190 h 9231"/>
              <a:gd name="connsiteX17" fmla="*/ 9635 w 10000"/>
              <a:gd name="connsiteY17" fmla="*/ 4190 h 9231"/>
              <a:gd name="connsiteX18" fmla="*/ 366 w 10000"/>
              <a:gd name="connsiteY18" fmla="*/ 4190 h 9231"/>
              <a:gd name="connsiteX19" fmla="*/ 0 w 10000"/>
              <a:gd name="connsiteY19" fmla="*/ 4854 h 9231"/>
              <a:gd name="connsiteX20" fmla="*/ 0 w 10000"/>
              <a:gd name="connsiteY20" fmla="*/ 8595 h 9231"/>
              <a:gd name="connsiteX21" fmla="*/ 366 w 10000"/>
              <a:gd name="connsiteY21" fmla="*/ 9231 h 9231"/>
              <a:gd name="connsiteX22" fmla="*/ 9635 w 10000"/>
              <a:gd name="connsiteY22" fmla="*/ 9231 h 9231"/>
              <a:gd name="connsiteX23" fmla="*/ 10000 w 10000"/>
              <a:gd name="connsiteY23" fmla="*/ 8595 h 9231"/>
              <a:gd name="connsiteX24" fmla="*/ 10000 w 10000"/>
              <a:gd name="connsiteY24" fmla="*/ 4854 h 9231"/>
              <a:gd name="connsiteX25" fmla="*/ 9635 w 10000"/>
              <a:gd name="connsiteY25" fmla="*/ 4190 h 9231"/>
              <a:gd name="connsiteX26" fmla="*/ 2905 w 10000"/>
              <a:gd name="connsiteY26" fmla="*/ 5571 h 9231"/>
              <a:gd name="connsiteX27" fmla="*/ 2905 w 10000"/>
              <a:gd name="connsiteY27" fmla="*/ 5571 h 9231"/>
              <a:gd name="connsiteX28" fmla="*/ 2191 w 10000"/>
              <a:gd name="connsiteY28" fmla="*/ 8197 h 9231"/>
              <a:gd name="connsiteX29" fmla="*/ 2063 w 10000"/>
              <a:gd name="connsiteY29" fmla="*/ 8356 h 9231"/>
              <a:gd name="connsiteX30" fmla="*/ 2000 w 10000"/>
              <a:gd name="connsiteY30" fmla="*/ 8356 h 9231"/>
              <a:gd name="connsiteX31" fmla="*/ 1841 w 10000"/>
              <a:gd name="connsiteY31" fmla="*/ 8197 h 9231"/>
              <a:gd name="connsiteX32" fmla="*/ 1159 w 10000"/>
              <a:gd name="connsiteY32" fmla="*/ 5571 h 9231"/>
              <a:gd name="connsiteX33" fmla="*/ 1175 w 10000"/>
              <a:gd name="connsiteY33" fmla="*/ 5358 h 9231"/>
              <a:gd name="connsiteX34" fmla="*/ 1302 w 10000"/>
              <a:gd name="connsiteY34" fmla="*/ 5198 h 9231"/>
              <a:gd name="connsiteX35" fmla="*/ 1381 w 10000"/>
              <a:gd name="connsiteY35" fmla="*/ 5198 h 9231"/>
              <a:gd name="connsiteX36" fmla="*/ 1523 w 10000"/>
              <a:gd name="connsiteY36" fmla="*/ 5385 h 9231"/>
              <a:gd name="connsiteX37" fmla="*/ 2016 w 10000"/>
              <a:gd name="connsiteY37" fmla="*/ 7242 h 9231"/>
              <a:gd name="connsiteX38" fmla="*/ 2524 w 10000"/>
              <a:gd name="connsiteY38" fmla="*/ 5385 h 9231"/>
              <a:gd name="connsiteX39" fmla="*/ 2666 w 10000"/>
              <a:gd name="connsiteY39" fmla="*/ 5198 h 9231"/>
              <a:gd name="connsiteX40" fmla="*/ 2746 w 10000"/>
              <a:gd name="connsiteY40" fmla="*/ 5198 h 9231"/>
              <a:gd name="connsiteX41" fmla="*/ 2873 w 10000"/>
              <a:gd name="connsiteY41" fmla="*/ 5358 h 9231"/>
              <a:gd name="connsiteX42" fmla="*/ 2905 w 10000"/>
              <a:gd name="connsiteY42" fmla="*/ 5571 h 9231"/>
              <a:gd name="connsiteX43" fmla="*/ 6444 w 10000"/>
              <a:gd name="connsiteY43" fmla="*/ 6364 h 9231"/>
              <a:gd name="connsiteX44" fmla="*/ 6444 w 10000"/>
              <a:gd name="connsiteY44" fmla="*/ 6364 h 9231"/>
              <a:gd name="connsiteX45" fmla="*/ 5793 w 10000"/>
              <a:gd name="connsiteY45" fmla="*/ 6364 h 9231"/>
              <a:gd name="connsiteX46" fmla="*/ 5793 w 10000"/>
              <a:gd name="connsiteY46" fmla="*/ 5253 h 9231"/>
              <a:gd name="connsiteX47" fmla="*/ 6444 w 10000"/>
              <a:gd name="connsiteY47" fmla="*/ 5253 h 9231"/>
              <a:gd name="connsiteX48" fmla="*/ 6444 w 10000"/>
              <a:gd name="connsiteY48" fmla="*/ 6364 h 9231"/>
              <a:gd name="connsiteX49" fmla="*/ 7571 w 10000"/>
              <a:gd name="connsiteY49" fmla="*/ 7930 h 9231"/>
              <a:gd name="connsiteX50" fmla="*/ 7571 w 10000"/>
              <a:gd name="connsiteY50" fmla="*/ 7930 h 9231"/>
              <a:gd name="connsiteX51" fmla="*/ 6921 w 10000"/>
              <a:gd name="connsiteY51" fmla="*/ 7930 h 9231"/>
              <a:gd name="connsiteX52" fmla="*/ 6921 w 10000"/>
              <a:gd name="connsiteY52" fmla="*/ 6843 h 9231"/>
              <a:gd name="connsiteX53" fmla="*/ 7571 w 10000"/>
              <a:gd name="connsiteY53" fmla="*/ 6843 h 9231"/>
              <a:gd name="connsiteX54" fmla="*/ 7571 w 10000"/>
              <a:gd name="connsiteY54" fmla="*/ 7930 h 9231"/>
              <a:gd name="connsiteX55" fmla="*/ 7571 w 10000"/>
              <a:gd name="connsiteY55" fmla="*/ 6364 h 9231"/>
              <a:gd name="connsiteX56" fmla="*/ 7571 w 10000"/>
              <a:gd name="connsiteY56" fmla="*/ 6364 h 9231"/>
              <a:gd name="connsiteX57" fmla="*/ 6952 w 10000"/>
              <a:gd name="connsiteY57" fmla="*/ 6364 h 9231"/>
              <a:gd name="connsiteX58" fmla="*/ 6952 w 10000"/>
              <a:gd name="connsiteY58" fmla="*/ 5253 h 9231"/>
              <a:gd name="connsiteX59" fmla="*/ 7571 w 10000"/>
              <a:gd name="connsiteY59" fmla="*/ 5253 h 9231"/>
              <a:gd name="connsiteX60" fmla="*/ 7571 w 10000"/>
              <a:gd name="connsiteY60" fmla="*/ 6364 h 9231"/>
              <a:gd name="connsiteX61" fmla="*/ 8714 w 10000"/>
              <a:gd name="connsiteY61" fmla="*/ 7930 h 9231"/>
              <a:gd name="connsiteX62" fmla="*/ 8714 w 10000"/>
              <a:gd name="connsiteY62" fmla="*/ 7930 h 9231"/>
              <a:gd name="connsiteX63" fmla="*/ 8064 w 10000"/>
              <a:gd name="connsiteY63" fmla="*/ 7930 h 9231"/>
              <a:gd name="connsiteX64" fmla="*/ 8064 w 10000"/>
              <a:gd name="connsiteY64" fmla="*/ 6843 h 9231"/>
              <a:gd name="connsiteX65" fmla="*/ 8714 w 10000"/>
              <a:gd name="connsiteY65" fmla="*/ 6843 h 9231"/>
              <a:gd name="connsiteX66" fmla="*/ 8714 w 10000"/>
              <a:gd name="connsiteY66" fmla="*/ 7930 h 9231"/>
              <a:gd name="connsiteX0" fmla="*/ 2921 w 10000"/>
              <a:gd name="connsiteY0" fmla="*/ 575 h 10000"/>
              <a:gd name="connsiteX1" fmla="*/ 2921 w 10000"/>
              <a:gd name="connsiteY1" fmla="*/ 575 h 10000"/>
              <a:gd name="connsiteX2" fmla="*/ 6539 w 10000"/>
              <a:gd name="connsiteY2" fmla="*/ 0 h 10000"/>
              <a:gd name="connsiteX3" fmla="*/ 6873 w 10000"/>
              <a:gd name="connsiteY3" fmla="*/ 575 h 10000"/>
              <a:gd name="connsiteX4" fmla="*/ 6539 w 10000"/>
              <a:gd name="connsiteY4" fmla="*/ 1120 h 10000"/>
              <a:gd name="connsiteX5" fmla="*/ 3238 w 10000"/>
              <a:gd name="connsiteY5" fmla="*/ 1120 h 10000"/>
              <a:gd name="connsiteX6" fmla="*/ 2921 w 10000"/>
              <a:gd name="connsiteY6" fmla="*/ 575 h 10000"/>
              <a:gd name="connsiteX7" fmla="*/ 2921 w 10000"/>
              <a:gd name="connsiteY7" fmla="*/ 2843 h 10000"/>
              <a:gd name="connsiteX8" fmla="*/ 2921 w 10000"/>
              <a:gd name="connsiteY8" fmla="*/ 2843 h 10000"/>
              <a:gd name="connsiteX9" fmla="*/ 3238 w 10000"/>
              <a:gd name="connsiteY9" fmla="*/ 2298 h 10000"/>
              <a:gd name="connsiteX10" fmla="*/ 6539 w 10000"/>
              <a:gd name="connsiteY10" fmla="*/ 2298 h 10000"/>
              <a:gd name="connsiteX11" fmla="*/ 6873 w 10000"/>
              <a:gd name="connsiteY11" fmla="*/ 2843 h 10000"/>
              <a:gd name="connsiteX12" fmla="*/ 6539 w 10000"/>
              <a:gd name="connsiteY12" fmla="*/ 3449 h 10000"/>
              <a:gd name="connsiteX13" fmla="*/ 3238 w 10000"/>
              <a:gd name="connsiteY13" fmla="*/ 3449 h 10000"/>
              <a:gd name="connsiteX14" fmla="*/ 2921 w 10000"/>
              <a:gd name="connsiteY14" fmla="*/ 2843 h 10000"/>
              <a:gd name="connsiteX15" fmla="*/ 9635 w 10000"/>
              <a:gd name="connsiteY15" fmla="*/ 4539 h 10000"/>
              <a:gd name="connsiteX16" fmla="*/ 9635 w 10000"/>
              <a:gd name="connsiteY16" fmla="*/ 4539 h 10000"/>
              <a:gd name="connsiteX17" fmla="*/ 366 w 10000"/>
              <a:gd name="connsiteY17" fmla="*/ 4539 h 10000"/>
              <a:gd name="connsiteX18" fmla="*/ 0 w 10000"/>
              <a:gd name="connsiteY18" fmla="*/ 5258 h 10000"/>
              <a:gd name="connsiteX19" fmla="*/ 0 w 10000"/>
              <a:gd name="connsiteY19" fmla="*/ 9311 h 10000"/>
              <a:gd name="connsiteX20" fmla="*/ 366 w 10000"/>
              <a:gd name="connsiteY20" fmla="*/ 10000 h 10000"/>
              <a:gd name="connsiteX21" fmla="*/ 9635 w 10000"/>
              <a:gd name="connsiteY21" fmla="*/ 10000 h 10000"/>
              <a:gd name="connsiteX22" fmla="*/ 10000 w 10000"/>
              <a:gd name="connsiteY22" fmla="*/ 9311 h 10000"/>
              <a:gd name="connsiteX23" fmla="*/ 10000 w 10000"/>
              <a:gd name="connsiteY23" fmla="*/ 5258 h 10000"/>
              <a:gd name="connsiteX24" fmla="*/ 9635 w 10000"/>
              <a:gd name="connsiteY24" fmla="*/ 4539 h 10000"/>
              <a:gd name="connsiteX25" fmla="*/ 2905 w 10000"/>
              <a:gd name="connsiteY25" fmla="*/ 6035 h 10000"/>
              <a:gd name="connsiteX26" fmla="*/ 2905 w 10000"/>
              <a:gd name="connsiteY26" fmla="*/ 6035 h 10000"/>
              <a:gd name="connsiteX27" fmla="*/ 2191 w 10000"/>
              <a:gd name="connsiteY27" fmla="*/ 8880 h 10000"/>
              <a:gd name="connsiteX28" fmla="*/ 2063 w 10000"/>
              <a:gd name="connsiteY28" fmla="*/ 9052 h 10000"/>
              <a:gd name="connsiteX29" fmla="*/ 2000 w 10000"/>
              <a:gd name="connsiteY29" fmla="*/ 9052 h 10000"/>
              <a:gd name="connsiteX30" fmla="*/ 1841 w 10000"/>
              <a:gd name="connsiteY30" fmla="*/ 8880 h 10000"/>
              <a:gd name="connsiteX31" fmla="*/ 1159 w 10000"/>
              <a:gd name="connsiteY31" fmla="*/ 6035 h 10000"/>
              <a:gd name="connsiteX32" fmla="*/ 1175 w 10000"/>
              <a:gd name="connsiteY32" fmla="*/ 5804 h 10000"/>
              <a:gd name="connsiteX33" fmla="*/ 1302 w 10000"/>
              <a:gd name="connsiteY33" fmla="*/ 5631 h 10000"/>
              <a:gd name="connsiteX34" fmla="*/ 1381 w 10000"/>
              <a:gd name="connsiteY34" fmla="*/ 5631 h 10000"/>
              <a:gd name="connsiteX35" fmla="*/ 1523 w 10000"/>
              <a:gd name="connsiteY35" fmla="*/ 5834 h 10000"/>
              <a:gd name="connsiteX36" fmla="*/ 2016 w 10000"/>
              <a:gd name="connsiteY36" fmla="*/ 7845 h 10000"/>
              <a:gd name="connsiteX37" fmla="*/ 2524 w 10000"/>
              <a:gd name="connsiteY37" fmla="*/ 5834 h 10000"/>
              <a:gd name="connsiteX38" fmla="*/ 2666 w 10000"/>
              <a:gd name="connsiteY38" fmla="*/ 5631 h 10000"/>
              <a:gd name="connsiteX39" fmla="*/ 2746 w 10000"/>
              <a:gd name="connsiteY39" fmla="*/ 5631 h 10000"/>
              <a:gd name="connsiteX40" fmla="*/ 2873 w 10000"/>
              <a:gd name="connsiteY40" fmla="*/ 5804 h 10000"/>
              <a:gd name="connsiteX41" fmla="*/ 2905 w 10000"/>
              <a:gd name="connsiteY41" fmla="*/ 6035 h 10000"/>
              <a:gd name="connsiteX42" fmla="*/ 6444 w 10000"/>
              <a:gd name="connsiteY42" fmla="*/ 6894 h 10000"/>
              <a:gd name="connsiteX43" fmla="*/ 6444 w 10000"/>
              <a:gd name="connsiteY43" fmla="*/ 6894 h 10000"/>
              <a:gd name="connsiteX44" fmla="*/ 5793 w 10000"/>
              <a:gd name="connsiteY44" fmla="*/ 6894 h 10000"/>
              <a:gd name="connsiteX45" fmla="*/ 5793 w 10000"/>
              <a:gd name="connsiteY45" fmla="*/ 5691 h 10000"/>
              <a:gd name="connsiteX46" fmla="*/ 6444 w 10000"/>
              <a:gd name="connsiteY46" fmla="*/ 5691 h 10000"/>
              <a:gd name="connsiteX47" fmla="*/ 6444 w 10000"/>
              <a:gd name="connsiteY47" fmla="*/ 6894 h 10000"/>
              <a:gd name="connsiteX48" fmla="*/ 7571 w 10000"/>
              <a:gd name="connsiteY48" fmla="*/ 8591 h 10000"/>
              <a:gd name="connsiteX49" fmla="*/ 7571 w 10000"/>
              <a:gd name="connsiteY49" fmla="*/ 8591 h 10000"/>
              <a:gd name="connsiteX50" fmla="*/ 6921 w 10000"/>
              <a:gd name="connsiteY50" fmla="*/ 8591 h 10000"/>
              <a:gd name="connsiteX51" fmla="*/ 6921 w 10000"/>
              <a:gd name="connsiteY51" fmla="*/ 7413 h 10000"/>
              <a:gd name="connsiteX52" fmla="*/ 7571 w 10000"/>
              <a:gd name="connsiteY52" fmla="*/ 7413 h 10000"/>
              <a:gd name="connsiteX53" fmla="*/ 7571 w 10000"/>
              <a:gd name="connsiteY53" fmla="*/ 8591 h 10000"/>
              <a:gd name="connsiteX54" fmla="*/ 7571 w 10000"/>
              <a:gd name="connsiteY54" fmla="*/ 6894 h 10000"/>
              <a:gd name="connsiteX55" fmla="*/ 7571 w 10000"/>
              <a:gd name="connsiteY55" fmla="*/ 6894 h 10000"/>
              <a:gd name="connsiteX56" fmla="*/ 6952 w 10000"/>
              <a:gd name="connsiteY56" fmla="*/ 6894 h 10000"/>
              <a:gd name="connsiteX57" fmla="*/ 6952 w 10000"/>
              <a:gd name="connsiteY57" fmla="*/ 5691 h 10000"/>
              <a:gd name="connsiteX58" fmla="*/ 7571 w 10000"/>
              <a:gd name="connsiteY58" fmla="*/ 5691 h 10000"/>
              <a:gd name="connsiteX59" fmla="*/ 7571 w 10000"/>
              <a:gd name="connsiteY59" fmla="*/ 6894 h 10000"/>
              <a:gd name="connsiteX60" fmla="*/ 8714 w 10000"/>
              <a:gd name="connsiteY60" fmla="*/ 8591 h 10000"/>
              <a:gd name="connsiteX61" fmla="*/ 8714 w 10000"/>
              <a:gd name="connsiteY61" fmla="*/ 8591 h 10000"/>
              <a:gd name="connsiteX62" fmla="*/ 8064 w 10000"/>
              <a:gd name="connsiteY62" fmla="*/ 8591 h 10000"/>
              <a:gd name="connsiteX63" fmla="*/ 8064 w 10000"/>
              <a:gd name="connsiteY63" fmla="*/ 7413 h 10000"/>
              <a:gd name="connsiteX64" fmla="*/ 8714 w 10000"/>
              <a:gd name="connsiteY64" fmla="*/ 7413 h 10000"/>
              <a:gd name="connsiteX65" fmla="*/ 8714 w 10000"/>
              <a:gd name="connsiteY65" fmla="*/ 8591 h 10000"/>
              <a:gd name="connsiteX0" fmla="*/ 3238 w 10000"/>
              <a:gd name="connsiteY0" fmla="*/ 1120 h 10000"/>
              <a:gd name="connsiteX1" fmla="*/ 2921 w 10000"/>
              <a:gd name="connsiteY1" fmla="*/ 575 h 10000"/>
              <a:gd name="connsiteX2" fmla="*/ 6539 w 10000"/>
              <a:gd name="connsiteY2" fmla="*/ 0 h 10000"/>
              <a:gd name="connsiteX3" fmla="*/ 6873 w 10000"/>
              <a:gd name="connsiteY3" fmla="*/ 575 h 10000"/>
              <a:gd name="connsiteX4" fmla="*/ 6539 w 10000"/>
              <a:gd name="connsiteY4" fmla="*/ 1120 h 10000"/>
              <a:gd name="connsiteX5" fmla="*/ 3238 w 10000"/>
              <a:gd name="connsiteY5" fmla="*/ 1120 h 10000"/>
              <a:gd name="connsiteX6" fmla="*/ 2921 w 10000"/>
              <a:gd name="connsiteY6" fmla="*/ 2843 h 10000"/>
              <a:gd name="connsiteX7" fmla="*/ 2921 w 10000"/>
              <a:gd name="connsiteY7" fmla="*/ 2843 h 10000"/>
              <a:gd name="connsiteX8" fmla="*/ 3238 w 10000"/>
              <a:gd name="connsiteY8" fmla="*/ 2298 h 10000"/>
              <a:gd name="connsiteX9" fmla="*/ 6539 w 10000"/>
              <a:gd name="connsiteY9" fmla="*/ 2298 h 10000"/>
              <a:gd name="connsiteX10" fmla="*/ 6873 w 10000"/>
              <a:gd name="connsiteY10" fmla="*/ 2843 h 10000"/>
              <a:gd name="connsiteX11" fmla="*/ 6539 w 10000"/>
              <a:gd name="connsiteY11" fmla="*/ 3449 h 10000"/>
              <a:gd name="connsiteX12" fmla="*/ 3238 w 10000"/>
              <a:gd name="connsiteY12" fmla="*/ 3449 h 10000"/>
              <a:gd name="connsiteX13" fmla="*/ 2921 w 10000"/>
              <a:gd name="connsiteY13" fmla="*/ 2843 h 10000"/>
              <a:gd name="connsiteX14" fmla="*/ 9635 w 10000"/>
              <a:gd name="connsiteY14" fmla="*/ 4539 h 10000"/>
              <a:gd name="connsiteX15" fmla="*/ 9635 w 10000"/>
              <a:gd name="connsiteY15" fmla="*/ 4539 h 10000"/>
              <a:gd name="connsiteX16" fmla="*/ 366 w 10000"/>
              <a:gd name="connsiteY16" fmla="*/ 4539 h 10000"/>
              <a:gd name="connsiteX17" fmla="*/ 0 w 10000"/>
              <a:gd name="connsiteY17" fmla="*/ 5258 h 10000"/>
              <a:gd name="connsiteX18" fmla="*/ 0 w 10000"/>
              <a:gd name="connsiteY18" fmla="*/ 9311 h 10000"/>
              <a:gd name="connsiteX19" fmla="*/ 366 w 10000"/>
              <a:gd name="connsiteY19" fmla="*/ 10000 h 10000"/>
              <a:gd name="connsiteX20" fmla="*/ 9635 w 10000"/>
              <a:gd name="connsiteY20" fmla="*/ 10000 h 10000"/>
              <a:gd name="connsiteX21" fmla="*/ 10000 w 10000"/>
              <a:gd name="connsiteY21" fmla="*/ 9311 h 10000"/>
              <a:gd name="connsiteX22" fmla="*/ 10000 w 10000"/>
              <a:gd name="connsiteY22" fmla="*/ 5258 h 10000"/>
              <a:gd name="connsiteX23" fmla="*/ 9635 w 10000"/>
              <a:gd name="connsiteY23" fmla="*/ 4539 h 10000"/>
              <a:gd name="connsiteX24" fmla="*/ 2905 w 10000"/>
              <a:gd name="connsiteY24" fmla="*/ 6035 h 10000"/>
              <a:gd name="connsiteX25" fmla="*/ 2905 w 10000"/>
              <a:gd name="connsiteY25" fmla="*/ 6035 h 10000"/>
              <a:gd name="connsiteX26" fmla="*/ 2191 w 10000"/>
              <a:gd name="connsiteY26" fmla="*/ 8880 h 10000"/>
              <a:gd name="connsiteX27" fmla="*/ 2063 w 10000"/>
              <a:gd name="connsiteY27" fmla="*/ 9052 h 10000"/>
              <a:gd name="connsiteX28" fmla="*/ 2000 w 10000"/>
              <a:gd name="connsiteY28" fmla="*/ 9052 h 10000"/>
              <a:gd name="connsiteX29" fmla="*/ 1841 w 10000"/>
              <a:gd name="connsiteY29" fmla="*/ 8880 h 10000"/>
              <a:gd name="connsiteX30" fmla="*/ 1159 w 10000"/>
              <a:gd name="connsiteY30" fmla="*/ 6035 h 10000"/>
              <a:gd name="connsiteX31" fmla="*/ 1175 w 10000"/>
              <a:gd name="connsiteY31" fmla="*/ 5804 h 10000"/>
              <a:gd name="connsiteX32" fmla="*/ 1302 w 10000"/>
              <a:gd name="connsiteY32" fmla="*/ 5631 h 10000"/>
              <a:gd name="connsiteX33" fmla="*/ 1381 w 10000"/>
              <a:gd name="connsiteY33" fmla="*/ 5631 h 10000"/>
              <a:gd name="connsiteX34" fmla="*/ 1523 w 10000"/>
              <a:gd name="connsiteY34" fmla="*/ 5834 h 10000"/>
              <a:gd name="connsiteX35" fmla="*/ 2016 w 10000"/>
              <a:gd name="connsiteY35" fmla="*/ 7845 h 10000"/>
              <a:gd name="connsiteX36" fmla="*/ 2524 w 10000"/>
              <a:gd name="connsiteY36" fmla="*/ 5834 h 10000"/>
              <a:gd name="connsiteX37" fmla="*/ 2666 w 10000"/>
              <a:gd name="connsiteY37" fmla="*/ 5631 h 10000"/>
              <a:gd name="connsiteX38" fmla="*/ 2746 w 10000"/>
              <a:gd name="connsiteY38" fmla="*/ 5631 h 10000"/>
              <a:gd name="connsiteX39" fmla="*/ 2873 w 10000"/>
              <a:gd name="connsiteY39" fmla="*/ 5804 h 10000"/>
              <a:gd name="connsiteX40" fmla="*/ 2905 w 10000"/>
              <a:gd name="connsiteY40" fmla="*/ 6035 h 10000"/>
              <a:gd name="connsiteX41" fmla="*/ 6444 w 10000"/>
              <a:gd name="connsiteY41" fmla="*/ 6894 h 10000"/>
              <a:gd name="connsiteX42" fmla="*/ 6444 w 10000"/>
              <a:gd name="connsiteY42" fmla="*/ 6894 h 10000"/>
              <a:gd name="connsiteX43" fmla="*/ 5793 w 10000"/>
              <a:gd name="connsiteY43" fmla="*/ 6894 h 10000"/>
              <a:gd name="connsiteX44" fmla="*/ 5793 w 10000"/>
              <a:gd name="connsiteY44" fmla="*/ 5691 h 10000"/>
              <a:gd name="connsiteX45" fmla="*/ 6444 w 10000"/>
              <a:gd name="connsiteY45" fmla="*/ 5691 h 10000"/>
              <a:gd name="connsiteX46" fmla="*/ 6444 w 10000"/>
              <a:gd name="connsiteY46" fmla="*/ 6894 h 10000"/>
              <a:gd name="connsiteX47" fmla="*/ 7571 w 10000"/>
              <a:gd name="connsiteY47" fmla="*/ 8591 h 10000"/>
              <a:gd name="connsiteX48" fmla="*/ 7571 w 10000"/>
              <a:gd name="connsiteY48" fmla="*/ 8591 h 10000"/>
              <a:gd name="connsiteX49" fmla="*/ 6921 w 10000"/>
              <a:gd name="connsiteY49" fmla="*/ 8591 h 10000"/>
              <a:gd name="connsiteX50" fmla="*/ 6921 w 10000"/>
              <a:gd name="connsiteY50" fmla="*/ 7413 h 10000"/>
              <a:gd name="connsiteX51" fmla="*/ 7571 w 10000"/>
              <a:gd name="connsiteY51" fmla="*/ 7413 h 10000"/>
              <a:gd name="connsiteX52" fmla="*/ 7571 w 10000"/>
              <a:gd name="connsiteY52" fmla="*/ 8591 h 10000"/>
              <a:gd name="connsiteX53" fmla="*/ 7571 w 10000"/>
              <a:gd name="connsiteY53" fmla="*/ 6894 h 10000"/>
              <a:gd name="connsiteX54" fmla="*/ 7571 w 10000"/>
              <a:gd name="connsiteY54" fmla="*/ 6894 h 10000"/>
              <a:gd name="connsiteX55" fmla="*/ 6952 w 10000"/>
              <a:gd name="connsiteY55" fmla="*/ 6894 h 10000"/>
              <a:gd name="connsiteX56" fmla="*/ 6952 w 10000"/>
              <a:gd name="connsiteY56" fmla="*/ 5691 h 10000"/>
              <a:gd name="connsiteX57" fmla="*/ 7571 w 10000"/>
              <a:gd name="connsiteY57" fmla="*/ 5691 h 10000"/>
              <a:gd name="connsiteX58" fmla="*/ 7571 w 10000"/>
              <a:gd name="connsiteY58" fmla="*/ 6894 h 10000"/>
              <a:gd name="connsiteX59" fmla="*/ 8714 w 10000"/>
              <a:gd name="connsiteY59" fmla="*/ 8591 h 10000"/>
              <a:gd name="connsiteX60" fmla="*/ 8714 w 10000"/>
              <a:gd name="connsiteY60" fmla="*/ 8591 h 10000"/>
              <a:gd name="connsiteX61" fmla="*/ 8064 w 10000"/>
              <a:gd name="connsiteY61" fmla="*/ 8591 h 10000"/>
              <a:gd name="connsiteX62" fmla="*/ 8064 w 10000"/>
              <a:gd name="connsiteY62" fmla="*/ 7413 h 10000"/>
              <a:gd name="connsiteX63" fmla="*/ 8714 w 10000"/>
              <a:gd name="connsiteY63" fmla="*/ 7413 h 10000"/>
              <a:gd name="connsiteX64" fmla="*/ 8714 w 10000"/>
              <a:gd name="connsiteY64" fmla="*/ 8591 h 10000"/>
              <a:gd name="connsiteX0" fmla="*/ 6539 w 10000"/>
              <a:gd name="connsiteY0" fmla="*/ 1120 h 10000"/>
              <a:gd name="connsiteX1" fmla="*/ 2921 w 10000"/>
              <a:gd name="connsiteY1" fmla="*/ 575 h 10000"/>
              <a:gd name="connsiteX2" fmla="*/ 6539 w 10000"/>
              <a:gd name="connsiteY2" fmla="*/ 0 h 10000"/>
              <a:gd name="connsiteX3" fmla="*/ 6873 w 10000"/>
              <a:gd name="connsiteY3" fmla="*/ 575 h 10000"/>
              <a:gd name="connsiteX4" fmla="*/ 6539 w 10000"/>
              <a:gd name="connsiteY4" fmla="*/ 1120 h 10000"/>
              <a:gd name="connsiteX5" fmla="*/ 2921 w 10000"/>
              <a:gd name="connsiteY5" fmla="*/ 2843 h 10000"/>
              <a:gd name="connsiteX6" fmla="*/ 2921 w 10000"/>
              <a:gd name="connsiteY6" fmla="*/ 2843 h 10000"/>
              <a:gd name="connsiteX7" fmla="*/ 3238 w 10000"/>
              <a:gd name="connsiteY7" fmla="*/ 2298 h 10000"/>
              <a:gd name="connsiteX8" fmla="*/ 6539 w 10000"/>
              <a:gd name="connsiteY8" fmla="*/ 2298 h 10000"/>
              <a:gd name="connsiteX9" fmla="*/ 6873 w 10000"/>
              <a:gd name="connsiteY9" fmla="*/ 2843 h 10000"/>
              <a:gd name="connsiteX10" fmla="*/ 6539 w 10000"/>
              <a:gd name="connsiteY10" fmla="*/ 3449 h 10000"/>
              <a:gd name="connsiteX11" fmla="*/ 3238 w 10000"/>
              <a:gd name="connsiteY11" fmla="*/ 3449 h 10000"/>
              <a:gd name="connsiteX12" fmla="*/ 2921 w 10000"/>
              <a:gd name="connsiteY12" fmla="*/ 2843 h 10000"/>
              <a:gd name="connsiteX13" fmla="*/ 9635 w 10000"/>
              <a:gd name="connsiteY13" fmla="*/ 4539 h 10000"/>
              <a:gd name="connsiteX14" fmla="*/ 9635 w 10000"/>
              <a:gd name="connsiteY14" fmla="*/ 4539 h 10000"/>
              <a:gd name="connsiteX15" fmla="*/ 366 w 10000"/>
              <a:gd name="connsiteY15" fmla="*/ 4539 h 10000"/>
              <a:gd name="connsiteX16" fmla="*/ 0 w 10000"/>
              <a:gd name="connsiteY16" fmla="*/ 5258 h 10000"/>
              <a:gd name="connsiteX17" fmla="*/ 0 w 10000"/>
              <a:gd name="connsiteY17" fmla="*/ 9311 h 10000"/>
              <a:gd name="connsiteX18" fmla="*/ 366 w 10000"/>
              <a:gd name="connsiteY18" fmla="*/ 10000 h 10000"/>
              <a:gd name="connsiteX19" fmla="*/ 9635 w 10000"/>
              <a:gd name="connsiteY19" fmla="*/ 10000 h 10000"/>
              <a:gd name="connsiteX20" fmla="*/ 10000 w 10000"/>
              <a:gd name="connsiteY20" fmla="*/ 9311 h 10000"/>
              <a:gd name="connsiteX21" fmla="*/ 10000 w 10000"/>
              <a:gd name="connsiteY21" fmla="*/ 5258 h 10000"/>
              <a:gd name="connsiteX22" fmla="*/ 9635 w 10000"/>
              <a:gd name="connsiteY22" fmla="*/ 4539 h 10000"/>
              <a:gd name="connsiteX23" fmla="*/ 2905 w 10000"/>
              <a:gd name="connsiteY23" fmla="*/ 6035 h 10000"/>
              <a:gd name="connsiteX24" fmla="*/ 2905 w 10000"/>
              <a:gd name="connsiteY24" fmla="*/ 6035 h 10000"/>
              <a:gd name="connsiteX25" fmla="*/ 2191 w 10000"/>
              <a:gd name="connsiteY25" fmla="*/ 8880 h 10000"/>
              <a:gd name="connsiteX26" fmla="*/ 2063 w 10000"/>
              <a:gd name="connsiteY26" fmla="*/ 9052 h 10000"/>
              <a:gd name="connsiteX27" fmla="*/ 2000 w 10000"/>
              <a:gd name="connsiteY27" fmla="*/ 9052 h 10000"/>
              <a:gd name="connsiteX28" fmla="*/ 1841 w 10000"/>
              <a:gd name="connsiteY28" fmla="*/ 8880 h 10000"/>
              <a:gd name="connsiteX29" fmla="*/ 1159 w 10000"/>
              <a:gd name="connsiteY29" fmla="*/ 6035 h 10000"/>
              <a:gd name="connsiteX30" fmla="*/ 1175 w 10000"/>
              <a:gd name="connsiteY30" fmla="*/ 5804 h 10000"/>
              <a:gd name="connsiteX31" fmla="*/ 1302 w 10000"/>
              <a:gd name="connsiteY31" fmla="*/ 5631 h 10000"/>
              <a:gd name="connsiteX32" fmla="*/ 1381 w 10000"/>
              <a:gd name="connsiteY32" fmla="*/ 5631 h 10000"/>
              <a:gd name="connsiteX33" fmla="*/ 1523 w 10000"/>
              <a:gd name="connsiteY33" fmla="*/ 5834 h 10000"/>
              <a:gd name="connsiteX34" fmla="*/ 2016 w 10000"/>
              <a:gd name="connsiteY34" fmla="*/ 7845 h 10000"/>
              <a:gd name="connsiteX35" fmla="*/ 2524 w 10000"/>
              <a:gd name="connsiteY35" fmla="*/ 5834 h 10000"/>
              <a:gd name="connsiteX36" fmla="*/ 2666 w 10000"/>
              <a:gd name="connsiteY36" fmla="*/ 5631 h 10000"/>
              <a:gd name="connsiteX37" fmla="*/ 2746 w 10000"/>
              <a:gd name="connsiteY37" fmla="*/ 5631 h 10000"/>
              <a:gd name="connsiteX38" fmla="*/ 2873 w 10000"/>
              <a:gd name="connsiteY38" fmla="*/ 5804 h 10000"/>
              <a:gd name="connsiteX39" fmla="*/ 2905 w 10000"/>
              <a:gd name="connsiteY39" fmla="*/ 6035 h 10000"/>
              <a:gd name="connsiteX40" fmla="*/ 6444 w 10000"/>
              <a:gd name="connsiteY40" fmla="*/ 6894 h 10000"/>
              <a:gd name="connsiteX41" fmla="*/ 6444 w 10000"/>
              <a:gd name="connsiteY41" fmla="*/ 6894 h 10000"/>
              <a:gd name="connsiteX42" fmla="*/ 5793 w 10000"/>
              <a:gd name="connsiteY42" fmla="*/ 6894 h 10000"/>
              <a:gd name="connsiteX43" fmla="*/ 5793 w 10000"/>
              <a:gd name="connsiteY43" fmla="*/ 5691 h 10000"/>
              <a:gd name="connsiteX44" fmla="*/ 6444 w 10000"/>
              <a:gd name="connsiteY44" fmla="*/ 5691 h 10000"/>
              <a:gd name="connsiteX45" fmla="*/ 6444 w 10000"/>
              <a:gd name="connsiteY45" fmla="*/ 6894 h 10000"/>
              <a:gd name="connsiteX46" fmla="*/ 7571 w 10000"/>
              <a:gd name="connsiteY46" fmla="*/ 8591 h 10000"/>
              <a:gd name="connsiteX47" fmla="*/ 7571 w 10000"/>
              <a:gd name="connsiteY47" fmla="*/ 8591 h 10000"/>
              <a:gd name="connsiteX48" fmla="*/ 6921 w 10000"/>
              <a:gd name="connsiteY48" fmla="*/ 8591 h 10000"/>
              <a:gd name="connsiteX49" fmla="*/ 6921 w 10000"/>
              <a:gd name="connsiteY49" fmla="*/ 7413 h 10000"/>
              <a:gd name="connsiteX50" fmla="*/ 7571 w 10000"/>
              <a:gd name="connsiteY50" fmla="*/ 7413 h 10000"/>
              <a:gd name="connsiteX51" fmla="*/ 7571 w 10000"/>
              <a:gd name="connsiteY51" fmla="*/ 8591 h 10000"/>
              <a:gd name="connsiteX52" fmla="*/ 7571 w 10000"/>
              <a:gd name="connsiteY52" fmla="*/ 6894 h 10000"/>
              <a:gd name="connsiteX53" fmla="*/ 7571 w 10000"/>
              <a:gd name="connsiteY53" fmla="*/ 6894 h 10000"/>
              <a:gd name="connsiteX54" fmla="*/ 6952 w 10000"/>
              <a:gd name="connsiteY54" fmla="*/ 6894 h 10000"/>
              <a:gd name="connsiteX55" fmla="*/ 6952 w 10000"/>
              <a:gd name="connsiteY55" fmla="*/ 5691 h 10000"/>
              <a:gd name="connsiteX56" fmla="*/ 7571 w 10000"/>
              <a:gd name="connsiteY56" fmla="*/ 5691 h 10000"/>
              <a:gd name="connsiteX57" fmla="*/ 7571 w 10000"/>
              <a:gd name="connsiteY57" fmla="*/ 6894 h 10000"/>
              <a:gd name="connsiteX58" fmla="*/ 8714 w 10000"/>
              <a:gd name="connsiteY58" fmla="*/ 8591 h 10000"/>
              <a:gd name="connsiteX59" fmla="*/ 8714 w 10000"/>
              <a:gd name="connsiteY59" fmla="*/ 8591 h 10000"/>
              <a:gd name="connsiteX60" fmla="*/ 8064 w 10000"/>
              <a:gd name="connsiteY60" fmla="*/ 8591 h 10000"/>
              <a:gd name="connsiteX61" fmla="*/ 8064 w 10000"/>
              <a:gd name="connsiteY61" fmla="*/ 7413 h 10000"/>
              <a:gd name="connsiteX62" fmla="*/ 8714 w 10000"/>
              <a:gd name="connsiteY62" fmla="*/ 7413 h 10000"/>
              <a:gd name="connsiteX63" fmla="*/ 8714 w 10000"/>
              <a:gd name="connsiteY63" fmla="*/ 8591 h 10000"/>
              <a:gd name="connsiteX0" fmla="*/ 6539 w 10000"/>
              <a:gd name="connsiteY0" fmla="*/ 1134 h 10014"/>
              <a:gd name="connsiteX1" fmla="*/ 6539 w 10000"/>
              <a:gd name="connsiteY1" fmla="*/ 14 h 10014"/>
              <a:gd name="connsiteX2" fmla="*/ 6873 w 10000"/>
              <a:gd name="connsiteY2" fmla="*/ 589 h 10014"/>
              <a:gd name="connsiteX3" fmla="*/ 6539 w 10000"/>
              <a:gd name="connsiteY3" fmla="*/ 1134 h 10014"/>
              <a:gd name="connsiteX4" fmla="*/ 2921 w 10000"/>
              <a:gd name="connsiteY4" fmla="*/ 2857 h 10014"/>
              <a:gd name="connsiteX5" fmla="*/ 2921 w 10000"/>
              <a:gd name="connsiteY5" fmla="*/ 2857 h 10014"/>
              <a:gd name="connsiteX6" fmla="*/ 3238 w 10000"/>
              <a:gd name="connsiteY6" fmla="*/ 2312 h 10014"/>
              <a:gd name="connsiteX7" fmla="*/ 6539 w 10000"/>
              <a:gd name="connsiteY7" fmla="*/ 2312 h 10014"/>
              <a:gd name="connsiteX8" fmla="*/ 6873 w 10000"/>
              <a:gd name="connsiteY8" fmla="*/ 2857 h 10014"/>
              <a:gd name="connsiteX9" fmla="*/ 6539 w 10000"/>
              <a:gd name="connsiteY9" fmla="*/ 3463 h 10014"/>
              <a:gd name="connsiteX10" fmla="*/ 3238 w 10000"/>
              <a:gd name="connsiteY10" fmla="*/ 3463 h 10014"/>
              <a:gd name="connsiteX11" fmla="*/ 2921 w 10000"/>
              <a:gd name="connsiteY11" fmla="*/ 2857 h 10014"/>
              <a:gd name="connsiteX12" fmla="*/ 9635 w 10000"/>
              <a:gd name="connsiteY12" fmla="*/ 4553 h 10014"/>
              <a:gd name="connsiteX13" fmla="*/ 9635 w 10000"/>
              <a:gd name="connsiteY13" fmla="*/ 4553 h 10014"/>
              <a:gd name="connsiteX14" fmla="*/ 366 w 10000"/>
              <a:gd name="connsiteY14" fmla="*/ 4553 h 10014"/>
              <a:gd name="connsiteX15" fmla="*/ 0 w 10000"/>
              <a:gd name="connsiteY15" fmla="*/ 5272 h 10014"/>
              <a:gd name="connsiteX16" fmla="*/ 0 w 10000"/>
              <a:gd name="connsiteY16" fmla="*/ 9325 h 10014"/>
              <a:gd name="connsiteX17" fmla="*/ 366 w 10000"/>
              <a:gd name="connsiteY17" fmla="*/ 10014 h 10014"/>
              <a:gd name="connsiteX18" fmla="*/ 9635 w 10000"/>
              <a:gd name="connsiteY18" fmla="*/ 10014 h 10014"/>
              <a:gd name="connsiteX19" fmla="*/ 10000 w 10000"/>
              <a:gd name="connsiteY19" fmla="*/ 9325 h 10014"/>
              <a:gd name="connsiteX20" fmla="*/ 10000 w 10000"/>
              <a:gd name="connsiteY20" fmla="*/ 5272 h 10014"/>
              <a:gd name="connsiteX21" fmla="*/ 9635 w 10000"/>
              <a:gd name="connsiteY21" fmla="*/ 4553 h 10014"/>
              <a:gd name="connsiteX22" fmla="*/ 2905 w 10000"/>
              <a:gd name="connsiteY22" fmla="*/ 6049 h 10014"/>
              <a:gd name="connsiteX23" fmla="*/ 2905 w 10000"/>
              <a:gd name="connsiteY23" fmla="*/ 6049 h 10014"/>
              <a:gd name="connsiteX24" fmla="*/ 2191 w 10000"/>
              <a:gd name="connsiteY24" fmla="*/ 8894 h 10014"/>
              <a:gd name="connsiteX25" fmla="*/ 2063 w 10000"/>
              <a:gd name="connsiteY25" fmla="*/ 9066 h 10014"/>
              <a:gd name="connsiteX26" fmla="*/ 2000 w 10000"/>
              <a:gd name="connsiteY26" fmla="*/ 9066 h 10014"/>
              <a:gd name="connsiteX27" fmla="*/ 1841 w 10000"/>
              <a:gd name="connsiteY27" fmla="*/ 8894 h 10014"/>
              <a:gd name="connsiteX28" fmla="*/ 1159 w 10000"/>
              <a:gd name="connsiteY28" fmla="*/ 6049 h 10014"/>
              <a:gd name="connsiteX29" fmla="*/ 1175 w 10000"/>
              <a:gd name="connsiteY29" fmla="*/ 5818 h 10014"/>
              <a:gd name="connsiteX30" fmla="*/ 1302 w 10000"/>
              <a:gd name="connsiteY30" fmla="*/ 5645 h 10014"/>
              <a:gd name="connsiteX31" fmla="*/ 1381 w 10000"/>
              <a:gd name="connsiteY31" fmla="*/ 5645 h 10014"/>
              <a:gd name="connsiteX32" fmla="*/ 1523 w 10000"/>
              <a:gd name="connsiteY32" fmla="*/ 5848 h 10014"/>
              <a:gd name="connsiteX33" fmla="*/ 2016 w 10000"/>
              <a:gd name="connsiteY33" fmla="*/ 7859 h 10014"/>
              <a:gd name="connsiteX34" fmla="*/ 2524 w 10000"/>
              <a:gd name="connsiteY34" fmla="*/ 5848 h 10014"/>
              <a:gd name="connsiteX35" fmla="*/ 2666 w 10000"/>
              <a:gd name="connsiteY35" fmla="*/ 5645 h 10014"/>
              <a:gd name="connsiteX36" fmla="*/ 2746 w 10000"/>
              <a:gd name="connsiteY36" fmla="*/ 5645 h 10014"/>
              <a:gd name="connsiteX37" fmla="*/ 2873 w 10000"/>
              <a:gd name="connsiteY37" fmla="*/ 5818 h 10014"/>
              <a:gd name="connsiteX38" fmla="*/ 2905 w 10000"/>
              <a:gd name="connsiteY38" fmla="*/ 6049 h 10014"/>
              <a:gd name="connsiteX39" fmla="*/ 6444 w 10000"/>
              <a:gd name="connsiteY39" fmla="*/ 6908 h 10014"/>
              <a:gd name="connsiteX40" fmla="*/ 6444 w 10000"/>
              <a:gd name="connsiteY40" fmla="*/ 6908 h 10014"/>
              <a:gd name="connsiteX41" fmla="*/ 5793 w 10000"/>
              <a:gd name="connsiteY41" fmla="*/ 6908 h 10014"/>
              <a:gd name="connsiteX42" fmla="*/ 5793 w 10000"/>
              <a:gd name="connsiteY42" fmla="*/ 5705 h 10014"/>
              <a:gd name="connsiteX43" fmla="*/ 6444 w 10000"/>
              <a:gd name="connsiteY43" fmla="*/ 5705 h 10014"/>
              <a:gd name="connsiteX44" fmla="*/ 6444 w 10000"/>
              <a:gd name="connsiteY44" fmla="*/ 6908 h 10014"/>
              <a:gd name="connsiteX45" fmla="*/ 7571 w 10000"/>
              <a:gd name="connsiteY45" fmla="*/ 8605 h 10014"/>
              <a:gd name="connsiteX46" fmla="*/ 7571 w 10000"/>
              <a:gd name="connsiteY46" fmla="*/ 8605 h 10014"/>
              <a:gd name="connsiteX47" fmla="*/ 6921 w 10000"/>
              <a:gd name="connsiteY47" fmla="*/ 8605 h 10014"/>
              <a:gd name="connsiteX48" fmla="*/ 6921 w 10000"/>
              <a:gd name="connsiteY48" fmla="*/ 7427 h 10014"/>
              <a:gd name="connsiteX49" fmla="*/ 7571 w 10000"/>
              <a:gd name="connsiteY49" fmla="*/ 7427 h 10014"/>
              <a:gd name="connsiteX50" fmla="*/ 7571 w 10000"/>
              <a:gd name="connsiteY50" fmla="*/ 8605 h 10014"/>
              <a:gd name="connsiteX51" fmla="*/ 7571 w 10000"/>
              <a:gd name="connsiteY51" fmla="*/ 6908 h 10014"/>
              <a:gd name="connsiteX52" fmla="*/ 7571 w 10000"/>
              <a:gd name="connsiteY52" fmla="*/ 6908 h 10014"/>
              <a:gd name="connsiteX53" fmla="*/ 6952 w 10000"/>
              <a:gd name="connsiteY53" fmla="*/ 6908 h 10014"/>
              <a:gd name="connsiteX54" fmla="*/ 6952 w 10000"/>
              <a:gd name="connsiteY54" fmla="*/ 5705 h 10014"/>
              <a:gd name="connsiteX55" fmla="*/ 7571 w 10000"/>
              <a:gd name="connsiteY55" fmla="*/ 5705 h 10014"/>
              <a:gd name="connsiteX56" fmla="*/ 7571 w 10000"/>
              <a:gd name="connsiteY56" fmla="*/ 6908 h 10014"/>
              <a:gd name="connsiteX57" fmla="*/ 8714 w 10000"/>
              <a:gd name="connsiteY57" fmla="*/ 8605 h 10014"/>
              <a:gd name="connsiteX58" fmla="*/ 8714 w 10000"/>
              <a:gd name="connsiteY58" fmla="*/ 8605 h 10014"/>
              <a:gd name="connsiteX59" fmla="*/ 8064 w 10000"/>
              <a:gd name="connsiteY59" fmla="*/ 8605 h 10014"/>
              <a:gd name="connsiteX60" fmla="*/ 8064 w 10000"/>
              <a:gd name="connsiteY60" fmla="*/ 7427 h 10014"/>
              <a:gd name="connsiteX61" fmla="*/ 8714 w 10000"/>
              <a:gd name="connsiteY61" fmla="*/ 7427 h 10014"/>
              <a:gd name="connsiteX62" fmla="*/ 8714 w 10000"/>
              <a:gd name="connsiteY62" fmla="*/ 8605 h 10014"/>
              <a:gd name="connsiteX0" fmla="*/ 6539 w 10000"/>
              <a:gd name="connsiteY0" fmla="*/ 545 h 9425"/>
              <a:gd name="connsiteX1" fmla="*/ 6873 w 10000"/>
              <a:gd name="connsiteY1" fmla="*/ 0 h 9425"/>
              <a:gd name="connsiteX2" fmla="*/ 6539 w 10000"/>
              <a:gd name="connsiteY2" fmla="*/ 545 h 9425"/>
              <a:gd name="connsiteX3" fmla="*/ 2921 w 10000"/>
              <a:gd name="connsiteY3" fmla="*/ 2268 h 9425"/>
              <a:gd name="connsiteX4" fmla="*/ 2921 w 10000"/>
              <a:gd name="connsiteY4" fmla="*/ 2268 h 9425"/>
              <a:gd name="connsiteX5" fmla="*/ 3238 w 10000"/>
              <a:gd name="connsiteY5" fmla="*/ 1723 h 9425"/>
              <a:gd name="connsiteX6" fmla="*/ 6539 w 10000"/>
              <a:gd name="connsiteY6" fmla="*/ 1723 h 9425"/>
              <a:gd name="connsiteX7" fmla="*/ 6873 w 10000"/>
              <a:gd name="connsiteY7" fmla="*/ 2268 h 9425"/>
              <a:gd name="connsiteX8" fmla="*/ 6539 w 10000"/>
              <a:gd name="connsiteY8" fmla="*/ 2874 h 9425"/>
              <a:gd name="connsiteX9" fmla="*/ 3238 w 10000"/>
              <a:gd name="connsiteY9" fmla="*/ 2874 h 9425"/>
              <a:gd name="connsiteX10" fmla="*/ 2921 w 10000"/>
              <a:gd name="connsiteY10" fmla="*/ 2268 h 9425"/>
              <a:gd name="connsiteX11" fmla="*/ 9635 w 10000"/>
              <a:gd name="connsiteY11" fmla="*/ 3964 h 9425"/>
              <a:gd name="connsiteX12" fmla="*/ 9635 w 10000"/>
              <a:gd name="connsiteY12" fmla="*/ 3964 h 9425"/>
              <a:gd name="connsiteX13" fmla="*/ 366 w 10000"/>
              <a:gd name="connsiteY13" fmla="*/ 3964 h 9425"/>
              <a:gd name="connsiteX14" fmla="*/ 0 w 10000"/>
              <a:gd name="connsiteY14" fmla="*/ 4683 h 9425"/>
              <a:gd name="connsiteX15" fmla="*/ 0 w 10000"/>
              <a:gd name="connsiteY15" fmla="*/ 8736 h 9425"/>
              <a:gd name="connsiteX16" fmla="*/ 366 w 10000"/>
              <a:gd name="connsiteY16" fmla="*/ 9425 h 9425"/>
              <a:gd name="connsiteX17" fmla="*/ 9635 w 10000"/>
              <a:gd name="connsiteY17" fmla="*/ 9425 h 9425"/>
              <a:gd name="connsiteX18" fmla="*/ 10000 w 10000"/>
              <a:gd name="connsiteY18" fmla="*/ 8736 h 9425"/>
              <a:gd name="connsiteX19" fmla="*/ 10000 w 10000"/>
              <a:gd name="connsiteY19" fmla="*/ 4683 h 9425"/>
              <a:gd name="connsiteX20" fmla="*/ 9635 w 10000"/>
              <a:gd name="connsiteY20" fmla="*/ 3964 h 9425"/>
              <a:gd name="connsiteX21" fmla="*/ 2905 w 10000"/>
              <a:gd name="connsiteY21" fmla="*/ 5460 h 9425"/>
              <a:gd name="connsiteX22" fmla="*/ 2905 w 10000"/>
              <a:gd name="connsiteY22" fmla="*/ 5460 h 9425"/>
              <a:gd name="connsiteX23" fmla="*/ 2191 w 10000"/>
              <a:gd name="connsiteY23" fmla="*/ 8305 h 9425"/>
              <a:gd name="connsiteX24" fmla="*/ 2063 w 10000"/>
              <a:gd name="connsiteY24" fmla="*/ 8477 h 9425"/>
              <a:gd name="connsiteX25" fmla="*/ 2000 w 10000"/>
              <a:gd name="connsiteY25" fmla="*/ 8477 h 9425"/>
              <a:gd name="connsiteX26" fmla="*/ 1841 w 10000"/>
              <a:gd name="connsiteY26" fmla="*/ 8305 h 9425"/>
              <a:gd name="connsiteX27" fmla="*/ 1159 w 10000"/>
              <a:gd name="connsiteY27" fmla="*/ 5460 h 9425"/>
              <a:gd name="connsiteX28" fmla="*/ 1175 w 10000"/>
              <a:gd name="connsiteY28" fmla="*/ 5229 h 9425"/>
              <a:gd name="connsiteX29" fmla="*/ 1302 w 10000"/>
              <a:gd name="connsiteY29" fmla="*/ 5056 h 9425"/>
              <a:gd name="connsiteX30" fmla="*/ 1381 w 10000"/>
              <a:gd name="connsiteY30" fmla="*/ 5056 h 9425"/>
              <a:gd name="connsiteX31" fmla="*/ 1523 w 10000"/>
              <a:gd name="connsiteY31" fmla="*/ 5259 h 9425"/>
              <a:gd name="connsiteX32" fmla="*/ 2016 w 10000"/>
              <a:gd name="connsiteY32" fmla="*/ 7270 h 9425"/>
              <a:gd name="connsiteX33" fmla="*/ 2524 w 10000"/>
              <a:gd name="connsiteY33" fmla="*/ 5259 h 9425"/>
              <a:gd name="connsiteX34" fmla="*/ 2666 w 10000"/>
              <a:gd name="connsiteY34" fmla="*/ 5056 h 9425"/>
              <a:gd name="connsiteX35" fmla="*/ 2746 w 10000"/>
              <a:gd name="connsiteY35" fmla="*/ 5056 h 9425"/>
              <a:gd name="connsiteX36" fmla="*/ 2873 w 10000"/>
              <a:gd name="connsiteY36" fmla="*/ 5229 h 9425"/>
              <a:gd name="connsiteX37" fmla="*/ 2905 w 10000"/>
              <a:gd name="connsiteY37" fmla="*/ 5460 h 9425"/>
              <a:gd name="connsiteX38" fmla="*/ 6444 w 10000"/>
              <a:gd name="connsiteY38" fmla="*/ 6319 h 9425"/>
              <a:gd name="connsiteX39" fmla="*/ 6444 w 10000"/>
              <a:gd name="connsiteY39" fmla="*/ 6319 h 9425"/>
              <a:gd name="connsiteX40" fmla="*/ 5793 w 10000"/>
              <a:gd name="connsiteY40" fmla="*/ 6319 h 9425"/>
              <a:gd name="connsiteX41" fmla="*/ 5793 w 10000"/>
              <a:gd name="connsiteY41" fmla="*/ 5116 h 9425"/>
              <a:gd name="connsiteX42" fmla="*/ 6444 w 10000"/>
              <a:gd name="connsiteY42" fmla="*/ 5116 h 9425"/>
              <a:gd name="connsiteX43" fmla="*/ 6444 w 10000"/>
              <a:gd name="connsiteY43" fmla="*/ 6319 h 9425"/>
              <a:gd name="connsiteX44" fmla="*/ 7571 w 10000"/>
              <a:gd name="connsiteY44" fmla="*/ 8016 h 9425"/>
              <a:gd name="connsiteX45" fmla="*/ 7571 w 10000"/>
              <a:gd name="connsiteY45" fmla="*/ 8016 h 9425"/>
              <a:gd name="connsiteX46" fmla="*/ 6921 w 10000"/>
              <a:gd name="connsiteY46" fmla="*/ 8016 h 9425"/>
              <a:gd name="connsiteX47" fmla="*/ 6921 w 10000"/>
              <a:gd name="connsiteY47" fmla="*/ 6838 h 9425"/>
              <a:gd name="connsiteX48" fmla="*/ 7571 w 10000"/>
              <a:gd name="connsiteY48" fmla="*/ 6838 h 9425"/>
              <a:gd name="connsiteX49" fmla="*/ 7571 w 10000"/>
              <a:gd name="connsiteY49" fmla="*/ 8016 h 9425"/>
              <a:gd name="connsiteX50" fmla="*/ 7571 w 10000"/>
              <a:gd name="connsiteY50" fmla="*/ 6319 h 9425"/>
              <a:gd name="connsiteX51" fmla="*/ 7571 w 10000"/>
              <a:gd name="connsiteY51" fmla="*/ 6319 h 9425"/>
              <a:gd name="connsiteX52" fmla="*/ 6952 w 10000"/>
              <a:gd name="connsiteY52" fmla="*/ 6319 h 9425"/>
              <a:gd name="connsiteX53" fmla="*/ 6952 w 10000"/>
              <a:gd name="connsiteY53" fmla="*/ 5116 h 9425"/>
              <a:gd name="connsiteX54" fmla="*/ 7571 w 10000"/>
              <a:gd name="connsiteY54" fmla="*/ 5116 h 9425"/>
              <a:gd name="connsiteX55" fmla="*/ 7571 w 10000"/>
              <a:gd name="connsiteY55" fmla="*/ 6319 h 9425"/>
              <a:gd name="connsiteX56" fmla="*/ 8714 w 10000"/>
              <a:gd name="connsiteY56" fmla="*/ 8016 h 9425"/>
              <a:gd name="connsiteX57" fmla="*/ 8714 w 10000"/>
              <a:gd name="connsiteY57" fmla="*/ 8016 h 9425"/>
              <a:gd name="connsiteX58" fmla="*/ 8064 w 10000"/>
              <a:gd name="connsiteY58" fmla="*/ 8016 h 9425"/>
              <a:gd name="connsiteX59" fmla="*/ 8064 w 10000"/>
              <a:gd name="connsiteY59" fmla="*/ 6838 h 9425"/>
              <a:gd name="connsiteX60" fmla="*/ 8714 w 10000"/>
              <a:gd name="connsiteY60" fmla="*/ 6838 h 9425"/>
              <a:gd name="connsiteX61" fmla="*/ 8714 w 10000"/>
              <a:gd name="connsiteY61" fmla="*/ 8016 h 9425"/>
              <a:gd name="connsiteX0" fmla="*/ 2921 w 10000"/>
              <a:gd name="connsiteY0" fmla="*/ 578 h 8172"/>
              <a:gd name="connsiteX1" fmla="*/ 2921 w 10000"/>
              <a:gd name="connsiteY1" fmla="*/ 578 h 8172"/>
              <a:gd name="connsiteX2" fmla="*/ 3238 w 10000"/>
              <a:gd name="connsiteY2" fmla="*/ 0 h 8172"/>
              <a:gd name="connsiteX3" fmla="*/ 6539 w 10000"/>
              <a:gd name="connsiteY3" fmla="*/ 0 h 8172"/>
              <a:gd name="connsiteX4" fmla="*/ 6873 w 10000"/>
              <a:gd name="connsiteY4" fmla="*/ 578 h 8172"/>
              <a:gd name="connsiteX5" fmla="*/ 6539 w 10000"/>
              <a:gd name="connsiteY5" fmla="*/ 1221 h 8172"/>
              <a:gd name="connsiteX6" fmla="*/ 3238 w 10000"/>
              <a:gd name="connsiteY6" fmla="*/ 1221 h 8172"/>
              <a:gd name="connsiteX7" fmla="*/ 2921 w 10000"/>
              <a:gd name="connsiteY7" fmla="*/ 578 h 8172"/>
              <a:gd name="connsiteX8" fmla="*/ 9635 w 10000"/>
              <a:gd name="connsiteY8" fmla="*/ 2378 h 8172"/>
              <a:gd name="connsiteX9" fmla="*/ 9635 w 10000"/>
              <a:gd name="connsiteY9" fmla="*/ 2378 h 8172"/>
              <a:gd name="connsiteX10" fmla="*/ 366 w 10000"/>
              <a:gd name="connsiteY10" fmla="*/ 2378 h 8172"/>
              <a:gd name="connsiteX11" fmla="*/ 0 w 10000"/>
              <a:gd name="connsiteY11" fmla="*/ 3141 h 8172"/>
              <a:gd name="connsiteX12" fmla="*/ 0 w 10000"/>
              <a:gd name="connsiteY12" fmla="*/ 7441 h 8172"/>
              <a:gd name="connsiteX13" fmla="*/ 366 w 10000"/>
              <a:gd name="connsiteY13" fmla="*/ 8172 h 8172"/>
              <a:gd name="connsiteX14" fmla="*/ 9635 w 10000"/>
              <a:gd name="connsiteY14" fmla="*/ 8172 h 8172"/>
              <a:gd name="connsiteX15" fmla="*/ 10000 w 10000"/>
              <a:gd name="connsiteY15" fmla="*/ 7441 h 8172"/>
              <a:gd name="connsiteX16" fmla="*/ 10000 w 10000"/>
              <a:gd name="connsiteY16" fmla="*/ 3141 h 8172"/>
              <a:gd name="connsiteX17" fmla="*/ 9635 w 10000"/>
              <a:gd name="connsiteY17" fmla="*/ 2378 h 8172"/>
              <a:gd name="connsiteX18" fmla="*/ 2905 w 10000"/>
              <a:gd name="connsiteY18" fmla="*/ 3965 h 8172"/>
              <a:gd name="connsiteX19" fmla="*/ 2905 w 10000"/>
              <a:gd name="connsiteY19" fmla="*/ 3965 h 8172"/>
              <a:gd name="connsiteX20" fmla="*/ 2191 w 10000"/>
              <a:gd name="connsiteY20" fmla="*/ 6984 h 8172"/>
              <a:gd name="connsiteX21" fmla="*/ 2063 w 10000"/>
              <a:gd name="connsiteY21" fmla="*/ 7166 h 8172"/>
              <a:gd name="connsiteX22" fmla="*/ 2000 w 10000"/>
              <a:gd name="connsiteY22" fmla="*/ 7166 h 8172"/>
              <a:gd name="connsiteX23" fmla="*/ 1841 w 10000"/>
              <a:gd name="connsiteY23" fmla="*/ 6984 h 8172"/>
              <a:gd name="connsiteX24" fmla="*/ 1159 w 10000"/>
              <a:gd name="connsiteY24" fmla="*/ 3965 h 8172"/>
              <a:gd name="connsiteX25" fmla="*/ 1175 w 10000"/>
              <a:gd name="connsiteY25" fmla="*/ 3720 h 8172"/>
              <a:gd name="connsiteX26" fmla="*/ 1302 w 10000"/>
              <a:gd name="connsiteY26" fmla="*/ 3536 h 8172"/>
              <a:gd name="connsiteX27" fmla="*/ 1381 w 10000"/>
              <a:gd name="connsiteY27" fmla="*/ 3536 h 8172"/>
              <a:gd name="connsiteX28" fmla="*/ 1523 w 10000"/>
              <a:gd name="connsiteY28" fmla="*/ 3752 h 8172"/>
              <a:gd name="connsiteX29" fmla="*/ 2016 w 10000"/>
              <a:gd name="connsiteY29" fmla="*/ 5886 h 8172"/>
              <a:gd name="connsiteX30" fmla="*/ 2524 w 10000"/>
              <a:gd name="connsiteY30" fmla="*/ 3752 h 8172"/>
              <a:gd name="connsiteX31" fmla="*/ 2666 w 10000"/>
              <a:gd name="connsiteY31" fmla="*/ 3536 h 8172"/>
              <a:gd name="connsiteX32" fmla="*/ 2746 w 10000"/>
              <a:gd name="connsiteY32" fmla="*/ 3536 h 8172"/>
              <a:gd name="connsiteX33" fmla="*/ 2873 w 10000"/>
              <a:gd name="connsiteY33" fmla="*/ 3720 h 8172"/>
              <a:gd name="connsiteX34" fmla="*/ 2905 w 10000"/>
              <a:gd name="connsiteY34" fmla="*/ 3965 h 8172"/>
              <a:gd name="connsiteX35" fmla="*/ 6444 w 10000"/>
              <a:gd name="connsiteY35" fmla="*/ 4877 h 8172"/>
              <a:gd name="connsiteX36" fmla="*/ 6444 w 10000"/>
              <a:gd name="connsiteY36" fmla="*/ 4877 h 8172"/>
              <a:gd name="connsiteX37" fmla="*/ 5793 w 10000"/>
              <a:gd name="connsiteY37" fmla="*/ 4877 h 8172"/>
              <a:gd name="connsiteX38" fmla="*/ 5793 w 10000"/>
              <a:gd name="connsiteY38" fmla="*/ 3600 h 8172"/>
              <a:gd name="connsiteX39" fmla="*/ 6444 w 10000"/>
              <a:gd name="connsiteY39" fmla="*/ 3600 h 8172"/>
              <a:gd name="connsiteX40" fmla="*/ 6444 w 10000"/>
              <a:gd name="connsiteY40" fmla="*/ 4877 h 8172"/>
              <a:gd name="connsiteX41" fmla="*/ 7571 w 10000"/>
              <a:gd name="connsiteY41" fmla="*/ 6677 h 8172"/>
              <a:gd name="connsiteX42" fmla="*/ 7571 w 10000"/>
              <a:gd name="connsiteY42" fmla="*/ 6677 h 8172"/>
              <a:gd name="connsiteX43" fmla="*/ 6921 w 10000"/>
              <a:gd name="connsiteY43" fmla="*/ 6677 h 8172"/>
              <a:gd name="connsiteX44" fmla="*/ 6921 w 10000"/>
              <a:gd name="connsiteY44" fmla="*/ 5427 h 8172"/>
              <a:gd name="connsiteX45" fmla="*/ 7571 w 10000"/>
              <a:gd name="connsiteY45" fmla="*/ 5427 h 8172"/>
              <a:gd name="connsiteX46" fmla="*/ 7571 w 10000"/>
              <a:gd name="connsiteY46" fmla="*/ 6677 h 8172"/>
              <a:gd name="connsiteX47" fmla="*/ 7571 w 10000"/>
              <a:gd name="connsiteY47" fmla="*/ 4877 h 8172"/>
              <a:gd name="connsiteX48" fmla="*/ 7571 w 10000"/>
              <a:gd name="connsiteY48" fmla="*/ 4877 h 8172"/>
              <a:gd name="connsiteX49" fmla="*/ 6952 w 10000"/>
              <a:gd name="connsiteY49" fmla="*/ 4877 h 8172"/>
              <a:gd name="connsiteX50" fmla="*/ 6952 w 10000"/>
              <a:gd name="connsiteY50" fmla="*/ 3600 h 8172"/>
              <a:gd name="connsiteX51" fmla="*/ 7571 w 10000"/>
              <a:gd name="connsiteY51" fmla="*/ 3600 h 8172"/>
              <a:gd name="connsiteX52" fmla="*/ 7571 w 10000"/>
              <a:gd name="connsiteY52" fmla="*/ 4877 h 8172"/>
              <a:gd name="connsiteX53" fmla="*/ 8714 w 10000"/>
              <a:gd name="connsiteY53" fmla="*/ 6677 h 8172"/>
              <a:gd name="connsiteX54" fmla="*/ 8714 w 10000"/>
              <a:gd name="connsiteY54" fmla="*/ 6677 h 8172"/>
              <a:gd name="connsiteX55" fmla="*/ 8064 w 10000"/>
              <a:gd name="connsiteY55" fmla="*/ 6677 h 8172"/>
              <a:gd name="connsiteX56" fmla="*/ 8064 w 10000"/>
              <a:gd name="connsiteY56" fmla="*/ 5427 h 8172"/>
              <a:gd name="connsiteX57" fmla="*/ 8714 w 10000"/>
              <a:gd name="connsiteY57" fmla="*/ 5427 h 8172"/>
              <a:gd name="connsiteX58" fmla="*/ 8714 w 10000"/>
              <a:gd name="connsiteY58" fmla="*/ 6677 h 8172"/>
              <a:gd name="connsiteX0" fmla="*/ 2921 w 10000"/>
              <a:gd name="connsiteY0" fmla="*/ 707 h 10000"/>
              <a:gd name="connsiteX1" fmla="*/ 2921 w 10000"/>
              <a:gd name="connsiteY1" fmla="*/ 707 h 10000"/>
              <a:gd name="connsiteX2" fmla="*/ 6539 w 10000"/>
              <a:gd name="connsiteY2" fmla="*/ 0 h 10000"/>
              <a:gd name="connsiteX3" fmla="*/ 6873 w 10000"/>
              <a:gd name="connsiteY3" fmla="*/ 707 h 10000"/>
              <a:gd name="connsiteX4" fmla="*/ 6539 w 10000"/>
              <a:gd name="connsiteY4" fmla="*/ 1494 h 10000"/>
              <a:gd name="connsiteX5" fmla="*/ 3238 w 10000"/>
              <a:gd name="connsiteY5" fmla="*/ 1494 h 10000"/>
              <a:gd name="connsiteX6" fmla="*/ 2921 w 10000"/>
              <a:gd name="connsiteY6" fmla="*/ 707 h 10000"/>
              <a:gd name="connsiteX7" fmla="*/ 9635 w 10000"/>
              <a:gd name="connsiteY7" fmla="*/ 2910 h 10000"/>
              <a:gd name="connsiteX8" fmla="*/ 9635 w 10000"/>
              <a:gd name="connsiteY8" fmla="*/ 2910 h 10000"/>
              <a:gd name="connsiteX9" fmla="*/ 366 w 10000"/>
              <a:gd name="connsiteY9" fmla="*/ 2910 h 10000"/>
              <a:gd name="connsiteX10" fmla="*/ 0 w 10000"/>
              <a:gd name="connsiteY10" fmla="*/ 3844 h 10000"/>
              <a:gd name="connsiteX11" fmla="*/ 0 w 10000"/>
              <a:gd name="connsiteY11" fmla="*/ 9105 h 10000"/>
              <a:gd name="connsiteX12" fmla="*/ 366 w 10000"/>
              <a:gd name="connsiteY12" fmla="*/ 10000 h 10000"/>
              <a:gd name="connsiteX13" fmla="*/ 9635 w 10000"/>
              <a:gd name="connsiteY13" fmla="*/ 10000 h 10000"/>
              <a:gd name="connsiteX14" fmla="*/ 10000 w 10000"/>
              <a:gd name="connsiteY14" fmla="*/ 9105 h 10000"/>
              <a:gd name="connsiteX15" fmla="*/ 10000 w 10000"/>
              <a:gd name="connsiteY15" fmla="*/ 3844 h 10000"/>
              <a:gd name="connsiteX16" fmla="*/ 9635 w 10000"/>
              <a:gd name="connsiteY16" fmla="*/ 2910 h 10000"/>
              <a:gd name="connsiteX17" fmla="*/ 2905 w 10000"/>
              <a:gd name="connsiteY17" fmla="*/ 4852 h 10000"/>
              <a:gd name="connsiteX18" fmla="*/ 2905 w 10000"/>
              <a:gd name="connsiteY18" fmla="*/ 4852 h 10000"/>
              <a:gd name="connsiteX19" fmla="*/ 2191 w 10000"/>
              <a:gd name="connsiteY19" fmla="*/ 8546 h 10000"/>
              <a:gd name="connsiteX20" fmla="*/ 2063 w 10000"/>
              <a:gd name="connsiteY20" fmla="*/ 8769 h 10000"/>
              <a:gd name="connsiteX21" fmla="*/ 2000 w 10000"/>
              <a:gd name="connsiteY21" fmla="*/ 8769 h 10000"/>
              <a:gd name="connsiteX22" fmla="*/ 1841 w 10000"/>
              <a:gd name="connsiteY22" fmla="*/ 8546 h 10000"/>
              <a:gd name="connsiteX23" fmla="*/ 1159 w 10000"/>
              <a:gd name="connsiteY23" fmla="*/ 4852 h 10000"/>
              <a:gd name="connsiteX24" fmla="*/ 1175 w 10000"/>
              <a:gd name="connsiteY24" fmla="*/ 4552 h 10000"/>
              <a:gd name="connsiteX25" fmla="*/ 1302 w 10000"/>
              <a:gd name="connsiteY25" fmla="*/ 4327 h 10000"/>
              <a:gd name="connsiteX26" fmla="*/ 1381 w 10000"/>
              <a:gd name="connsiteY26" fmla="*/ 4327 h 10000"/>
              <a:gd name="connsiteX27" fmla="*/ 1523 w 10000"/>
              <a:gd name="connsiteY27" fmla="*/ 4591 h 10000"/>
              <a:gd name="connsiteX28" fmla="*/ 2016 w 10000"/>
              <a:gd name="connsiteY28" fmla="*/ 7203 h 10000"/>
              <a:gd name="connsiteX29" fmla="*/ 2524 w 10000"/>
              <a:gd name="connsiteY29" fmla="*/ 4591 h 10000"/>
              <a:gd name="connsiteX30" fmla="*/ 2666 w 10000"/>
              <a:gd name="connsiteY30" fmla="*/ 4327 h 10000"/>
              <a:gd name="connsiteX31" fmla="*/ 2746 w 10000"/>
              <a:gd name="connsiteY31" fmla="*/ 4327 h 10000"/>
              <a:gd name="connsiteX32" fmla="*/ 2873 w 10000"/>
              <a:gd name="connsiteY32" fmla="*/ 4552 h 10000"/>
              <a:gd name="connsiteX33" fmla="*/ 2905 w 10000"/>
              <a:gd name="connsiteY33" fmla="*/ 4852 h 10000"/>
              <a:gd name="connsiteX34" fmla="*/ 6444 w 10000"/>
              <a:gd name="connsiteY34" fmla="*/ 5968 h 10000"/>
              <a:gd name="connsiteX35" fmla="*/ 6444 w 10000"/>
              <a:gd name="connsiteY35" fmla="*/ 5968 h 10000"/>
              <a:gd name="connsiteX36" fmla="*/ 5793 w 10000"/>
              <a:gd name="connsiteY36" fmla="*/ 5968 h 10000"/>
              <a:gd name="connsiteX37" fmla="*/ 5793 w 10000"/>
              <a:gd name="connsiteY37" fmla="*/ 4405 h 10000"/>
              <a:gd name="connsiteX38" fmla="*/ 6444 w 10000"/>
              <a:gd name="connsiteY38" fmla="*/ 4405 h 10000"/>
              <a:gd name="connsiteX39" fmla="*/ 6444 w 10000"/>
              <a:gd name="connsiteY39" fmla="*/ 5968 h 10000"/>
              <a:gd name="connsiteX40" fmla="*/ 7571 w 10000"/>
              <a:gd name="connsiteY40" fmla="*/ 8171 h 10000"/>
              <a:gd name="connsiteX41" fmla="*/ 7571 w 10000"/>
              <a:gd name="connsiteY41" fmla="*/ 8171 h 10000"/>
              <a:gd name="connsiteX42" fmla="*/ 6921 w 10000"/>
              <a:gd name="connsiteY42" fmla="*/ 8171 h 10000"/>
              <a:gd name="connsiteX43" fmla="*/ 6921 w 10000"/>
              <a:gd name="connsiteY43" fmla="*/ 6641 h 10000"/>
              <a:gd name="connsiteX44" fmla="*/ 7571 w 10000"/>
              <a:gd name="connsiteY44" fmla="*/ 6641 h 10000"/>
              <a:gd name="connsiteX45" fmla="*/ 7571 w 10000"/>
              <a:gd name="connsiteY45" fmla="*/ 8171 h 10000"/>
              <a:gd name="connsiteX46" fmla="*/ 7571 w 10000"/>
              <a:gd name="connsiteY46" fmla="*/ 5968 h 10000"/>
              <a:gd name="connsiteX47" fmla="*/ 7571 w 10000"/>
              <a:gd name="connsiteY47" fmla="*/ 5968 h 10000"/>
              <a:gd name="connsiteX48" fmla="*/ 6952 w 10000"/>
              <a:gd name="connsiteY48" fmla="*/ 5968 h 10000"/>
              <a:gd name="connsiteX49" fmla="*/ 6952 w 10000"/>
              <a:gd name="connsiteY49" fmla="*/ 4405 h 10000"/>
              <a:gd name="connsiteX50" fmla="*/ 7571 w 10000"/>
              <a:gd name="connsiteY50" fmla="*/ 4405 h 10000"/>
              <a:gd name="connsiteX51" fmla="*/ 7571 w 10000"/>
              <a:gd name="connsiteY51" fmla="*/ 5968 h 10000"/>
              <a:gd name="connsiteX52" fmla="*/ 8714 w 10000"/>
              <a:gd name="connsiteY52" fmla="*/ 8171 h 10000"/>
              <a:gd name="connsiteX53" fmla="*/ 8714 w 10000"/>
              <a:gd name="connsiteY53" fmla="*/ 8171 h 10000"/>
              <a:gd name="connsiteX54" fmla="*/ 8064 w 10000"/>
              <a:gd name="connsiteY54" fmla="*/ 8171 h 10000"/>
              <a:gd name="connsiteX55" fmla="*/ 8064 w 10000"/>
              <a:gd name="connsiteY55" fmla="*/ 6641 h 10000"/>
              <a:gd name="connsiteX56" fmla="*/ 8714 w 10000"/>
              <a:gd name="connsiteY56" fmla="*/ 6641 h 10000"/>
              <a:gd name="connsiteX57" fmla="*/ 8714 w 10000"/>
              <a:gd name="connsiteY57" fmla="*/ 8171 h 10000"/>
              <a:gd name="connsiteX0" fmla="*/ 3238 w 10000"/>
              <a:gd name="connsiteY0" fmla="*/ 1494 h 10000"/>
              <a:gd name="connsiteX1" fmla="*/ 2921 w 10000"/>
              <a:gd name="connsiteY1" fmla="*/ 707 h 10000"/>
              <a:gd name="connsiteX2" fmla="*/ 6539 w 10000"/>
              <a:gd name="connsiteY2" fmla="*/ 0 h 10000"/>
              <a:gd name="connsiteX3" fmla="*/ 6873 w 10000"/>
              <a:gd name="connsiteY3" fmla="*/ 707 h 10000"/>
              <a:gd name="connsiteX4" fmla="*/ 6539 w 10000"/>
              <a:gd name="connsiteY4" fmla="*/ 1494 h 10000"/>
              <a:gd name="connsiteX5" fmla="*/ 3238 w 10000"/>
              <a:gd name="connsiteY5" fmla="*/ 1494 h 10000"/>
              <a:gd name="connsiteX6" fmla="*/ 9635 w 10000"/>
              <a:gd name="connsiteY6" fmla="*/ 2910 h 10000"/>
              <a:gd name="connsiteX7" fmla="*/ 9635 w 10000"/>
              <a:gd name="connsiteY7" fmla="*/ 2910 h 10000"/>
              <a:gd name="connsiteX8" fmla="*/ 366 w 10000"/>
              <a:gd name="connsiteY8" fmla="*/ 2910 h 10000"/>
              <a:gd name="connsiteX9" fmla="*/ 0 w 10000"/>
              <a:gd name="connsiteY9" fmla="*/ 3844 h 10000"/>
              <a:gd name="connsiteX10" fmla="*/ 0 w 10000"/>
              <a:gd name="connsiteY10" fmla="*/ 9105 h 10000"/>
              <a:gd name="connsiteX11" fmla="*/ 366 w 10000"/>
              <a:gd name="connsiteY11" fmla="*/ 10000 h 10000"/>
              <a:gd name="connsiteX12" fmla="*/ 9635 w 10000"/>
              <a:gd name="connsiteY12" fmla="*/ 10000 h 10000"/>
              <a:gd name="connsiteX13" fmla="*/ 10000 w 10000"/>
              <a:gd name="connsiteY13" fmla="*/ 9105 h 10000"/>
              <a:gd name="connsiteX14" fmla="*/ 10000 w 10000"/>
              <a:gd name="connsiteY14" fmla="*/ 3844 h 10000"/>
              <a:gd name="connsiteX15" fmla="*/ 9635 w 10000"/>
              <a:gd name="connsiteY15" fmla="*/ 2910 h 10000"/>
              <a:gd name="connsiteX16" fmla="*/ 2905 w 10000"/>
              <a:gd name="connsiteY16" fmla="*/ 4852 h 10000"/>
              <a:gd name="connsiteX17" fmla="*/ 2905 w 10000"/>
              <a:gd name="connsiteY17" fmla="*/ 4852 h 10000"/>
              <a:gd name="connsiteX18" fmla="*/ 2191 w 10000"/>
              <a:gd name="connsiteY18" fmla="*/ 8546 h 10000"/>
              <a:gd name="connsiteX19" fmla="*/ 2063 w 10000"/>
              <a:gd name="connsiteY19" fmla="*/ 8769 h 10000"/>
              <a:gd name="connsiteX20" fmla="*/ 2000 w 10000"/>
              <a:gd name="connsiteY20" fmla="*/ 8769 h 10000"/>
              <a:gd name="connsiteX21" fmla="*/ 1841 w 10000"/>
              <a:gd name="connsiteY21" fmla="*/ 8546 h 10000"/>
              <a:gd name="connsiteX22" fmla="*/ 1159 w 10000"/>
              <a:gd name="connsiteY22" fmla="*/ 4852 h 10000"/>
              <a:gd name="connsiteX23" fmla="*/ 1175 w 10000"/>
              <a:gd name="connsiteY23" fmla="*/ 4552 h 10000"/>
              <a:gd name="connsiteX24" fmla="*/ 1302 w 10000"/>
              <a:gd name="connsiteY24" fmla="*/ 4327 h 10000"/>
              <a:gd name="connsiteX25" fmla="*/ 1381 w 10000"/>
              <a:gd name="connsiteY25" fmla="*/ 4327 h 10000"/>
              <a:gd name="connsiteX26" fmla="*/ 1523 w 10000"/>
              <a:gd name="connsiteY26" fmla="*/ 4591 h 10000"/>
              <a:gd name="connsiteX27" fmla="*/ 2016 w 10000"/>
              <a:gd name="connsiteY27" fmla="*/ 7203 h 10000"/>
              <a:gd name="connsiteX28" fmla="*/ 2524 w 10000"/>
              <a:gd name="connsiteY28" fmla="*/ 4591 h 10000"/>
              <a:gd name="connsiteX29" fmla="*/ 2666 w 10000"/>
              <a:gd name="connsiteY29" fmla="*/ 4327 h 10000"/>
              <a:gd name="connsiteX30" fmla="*/ 2746 w 10000"/>
              <a:gd name="connsiteY30" fmla="*/ 4327 h 10000"/>
              <a:gd name="connsiteX31" fmla="*/ 2873 w 10000"/>
              <a:gd name="connsiteY31" fmla="*/ 4552 h 10000"/>
              <a:gd name="connsiteX32" fmla="*/ 2905 w 10000"/>
              <a:gd name="connsiteY32" fmla="*/ 4852 h 10000"/>
              <a:gd name="connsiteX33" fmla="*/ 6444 w 10000"/>
              <a:gd name="connsiteY33" fmla="*/ 5968 h 10000"/>
              <a:gd name="connsiteX34" fmla="*/ 6444 w 10000"/>
              <a:gd name="connsiteY34" fmla="*/ 5968 h 10000"/>
              <a:gd name="connsiteX35" fmla="*/ 5793 w 10000"/>
              <a:gd name="connsiteY35" fmla="*/ 5968 h 10000"/>
              <a:gd name="connsiteX36" fmla="*/ 5793 w 10000"/>
              <a:gd name="connsiteY36" fmla="*/ 4405 h 10000"/>
              <a:gd name="connsiteX37" fmla="*/ 6444 w 10000"/>
              <a:gd name="connsiteY37" fmla="*/ 4405 h 10000"/>
              <a:gd name="connsiteX38" fmla="*/ 6444 w 10000"/>
              <a:gd name="connsiteY38" fmla="*/ 5968 h 10000"/>
              <a:gd name="connsiteX39" fmla="*/ 7571 w 10000"/>
              <a:gd name="connsiteY39" fmla="*/ 8171 h 10000"/>
              <a:gd name="connsiteX40" fmla="*/ 7571 w 10000"/>
              <a:gd name="connsiteY40" fmla="*/ 8171 h 10000"/>
              <a:gd name="connsiteX41" fmla="*/ 6921 w 10000"/>
              <a:gd name="connsiteY41" fmla="*/ 8171 h 10000"/>
              <a:gd name="connsiteX42" fmla="*/ 6921 w 10000"/>
              <a:gd name="connsiteY42" fmla="*/ 6641 h 10000"/>
              <a:gd name="connsiteX43" fmla="*/ 7571 w 10000"/>
              <a:gd name="connsiteY43" fmla="*/ 6641 h 10000"/>
              <a:gd name="connsiteX44" fmla="*/ 7571 w 10000"/>
              <a:gd name="connsiteY44" fmla="*/ 8171 h 10000"/>
              <a:gd name="connsiteX45" fmla="*/ 7571 w 10000"/>
              <a:gd name="connsiteY45" fmla="*/ 5968 h 10000"/>
              <a:gd name="connsiteX46" fmla="*/ 7571 w 10000"/>
              <a:gd name="connsiteY46" fmla="*/ 5968 h 10000"/>
              <a:gd name="connsiteX47" fmla="*/ 6952 w 10000"/>
              <a:gd name="connsiteY47" fmla="*/ 5968 h 10000"/>
              <a:gd name="connsiteX48" fmla="*/ 6952 w 10000"/>
              <a:gd name="connsiteY48" fmla="*/ 4405 h 10000"/>
              <a:gd name="connsiteX49" fmla="*/ 7571 w 10000"/>
              <a:gd name="connsiteY49" fmla="*/ 4405 h 10000"/>
              <a:gd name="connsiteX50" fmla="*/ 7571 w 10000"/>
              <a:gd name="connsiteY50" fmla="*/ 5968 h 10000"/>
              <a:gd name="connsiteX51" fmla="*/ 8714 w 10000"/>
              <a:gd name="connsiteY51" fmla="*/ 8171 h 10000"/>
              <a:gd name="connsiteX52" fmla="*/ 8714 w 10000"/>
              <a:gd name="connsiteY52" fmla="*/ 8171 h 10000"/>
              <a:gd name="connsiteX53" fmla="*/ 8064 w 10000"/>
              <a:gd name="connsiteY53" fmla="*/ 8171 h 10000"/>
              <a:gd name="connsiteX54" fmla="*/ 8064 w 10000"/>
              <a:gd name="connsiteY54" fmla="*/ 6641 h 10000"/>
              <a:gd name="connsiteX55" fmla="*/ 8714 w 10000"/>
              <a:gd name="connsiteY55" fmla="*/ 6641 h 10000"/>
              <a:gd name="connsiteX56" fmla="*/ 8714 w 10000"/>
              <a:gd name="connsiteY56" fmla="*/ 8171 h 10000"/>
              <a:gd name="connsiteX0" fmla="*/ 3238 w 10000"/>
              <a:gd name="connsiteY0" fmla="*/ 886 h 9392"/>
              <a:gd name="connsiteX1" fmla="*/ 2921 w 10000"/>
              <a:gd name="connsiteY1" fmla="*/ 99 h 9392"/>
              <a:gd name="connsiteX2" fmla="*/ 6873 w 10000"/>
              <a:gd name="connsiteY2" fmla="*/ 99 h 9392"/>
              <a:gd name="connsiteX3" fmla="*/ 6539 w 10000"/>
              <a:gd name="connsiteY3" fmla="*/ 886 h 9392"/>
              <a:gd name="connsiteX4" fmla="*/ 3238 w 10000"/>
              <a:gd name="connsiteY4" fmla="*/ 886 h 9392"/>
              <a:gd name="connsiteX5" fmla="*/ 9635 w 10000"/>
              <a:gd name="connsiteY5" fmla="*/ 2302 h 9392"/>
              <a:gd name="connsiteX6" fmla="*/ 9635 w 10000"/>
              <a:gd name="connsiteY6" fmla="*/ 2302 h 9392"/>
              <a:gd name="connsiteX7" fmla="*/ 366 w 10000"/>
              <a:gd name="connsiteY7" fmla="*/ 2302 h 9392"/>
              <a:gd name="connsiteX8" fmla="*/ 0 w 10000"/>
              <a:gd name="connsiteY8" fmla="*/ 3236 h 9392"/>
              <a:gd name="connsiteX9" fmla="*/ 0 w 10000"/>
              <a:gd name="connsiteY9" fmla="*/ 8497 h 9392"/>
              <a:gd name="connsiteX10" fmla="*/ 366 w 10000"/>
              <a:gd name="connsiteY10" fmla="*/ 9392 h 9392"/>
              <a:gd name="connsiteX11" fmla="*/ 9635 w 10000"/>
              <a:gd name="connsiteY11" fmla="*/ 9392 h 9392"/>
              <a:gd name="connsiteX12" fmla="*/ 10000 w 10000"/>
              <a:gd name="connsiteY12" fmla="*/ 8497 h 9392"/>
              <a:gd name="connsiteX13" fmla="*/ 10000 w 10000"/>
              <a:gd name="connsiteY13" fmla="*/ 3236 h 9392"/>
              <a:gd name="connsiteX14" fmla="*/ 9635 w 10000"/>
              <a:gd name="connsiteY14" fmla="*/ 2302 h 9392"/>
              <a:gd name="connsiteX15" fmla="*/ 2905 w 10000"/>
              <a:gd name="connsiteY15" fmla="*/ 4244 h 9392"/>
              <a:gd name="connsiteX16" fmla="*/ 2905 w 10000"/>
              <a:gd name="connsiteY16" fmla="*/ 4244 h 9392"/>
              <a:gd name="connsiteX17" fmla="*/ 2191 w 10000"/>
              <a:gd name="connsiteY17" fmla="*/ 7938 h 9392"/>
              <a:gd name="connsiteX18" fmla="*/ 2063 w 10000"/>
              <a:gd name="connsiteY18" fmla="*/ 8161 h 9392"/>
              <a:gd name="connsiteX19" fmla="*/ 2000 w 10000"/>
              <a:gd name="connsiteY19" fmla="*/ 8161 h 9392"/>
              <a:gd name="connsiteX20" fmla="*/ 1841 w 10000"/>
              <a:gd name="connsiteY20" fmla="*/ 7938 h 9392"/>
              <a:gd name="connsiteX21" fmla="*/ 1159 w 10000"/>
              <a:gd name="connsiteY21" fmla="*/ 4244 h 9392"/>
              <a:gd name="connsiteX22" fmla="*/ 1175 w 10000"/>
              <a:gd name="connsiteY22" fmla="*/ 3944 h 9392"/>
              <a:gd name="connsiteX23" fmla="*/ 1302 w 10000"/>
              <a:gd name="connsiteY23" fmla="*/ 3719 h 9392"/>
              <a:gd name="connsiteX24" fmla="*/ 1381 w 10000"/>
              <a:gd name="connsiteY24" fmla="*/ 3719 h 9392"/>
              <a:gd name="connsiteX25" fmla="*/ 1523 w 10000"/>
              <a:gd name="connsiteY25" fmla="*/ 3983 h 9392"/>
              <a:gd name="connsiteX26" fmla="*/ 2016 w 10000"/>
              <a:gd name="connsiteY26" fmla="*/ 6595 h 9392"/>
              <a:gd name="connsiteX27" fmla="*/ 2524 w 10000"/>
              <a:gd name="connsiteY27" fmla="*/ 3983 h 9392"/>
              <a:gd name="connsiteX28" fmla="*/ 2666 w 10000"/>
              <a:gd name="connsiteY28" fmla="*/ 3719 h 9392"/>
              <a:gd name="connsiteX29" fmla="*/ 2746 w 10000"/>
              <a:gd name="connsiteY29" fmla="*/ 3719 h 9392"/>
              <a:gd name="connsiteX30" fmla="*/ 2873 w 10000"/>
              <a:gd name="connsiteY30" fmla="*/ 3944 h 9392"/>
              <a:gd name="connsiteX31" fmla="*/ 2905 w 10000"/>
              <a:gd name="connsiteY31" fmla="*/ 4244 h 9392"/>
              <a:gd name="connsiteX32" fmla="*/ 6444 w 10000"/>
              <a:gd name="connsiteY32" fmla="*/ 5360 h 9392"/>
              <a:gd name="connsiteX33" fmla="*/ 6444 w 10000"/>
              <a:gd name="connsiteY33" fmla="*/ 5360 h 9392"/>
              <a:gd name="connsiteX34" fmla="*/ 5793 w 10000"/>
              <a:gd name="connsiteY34" fmla="*/ 5360 h 9392"/>
              <a:gd name="connsiteX35" fmla="*/ 5793 w 10000"/>
              <a:gd name="connsiteY35" fmla="*/ 3797 h 9392"/>
              <a:gd name="connsiteX36" fmla="*/ 6444 w 10000"/>
              <a:gd name="connsiteY36" fmla="*/ 3797 h 9392"/>
              <a:gd name="connsiteX37" fmla="*/ 6444 w 10000"/>
              <a:gd name="connsiteY37" fmla="*/ 5360 h 9392"/>
              <a:gd name="connsiteX38" fmla="*/ 7571 w 10000"/>
              <a:gd name="connsiteY38" fmla="*/ 7563 h 9392"/>
              <a:gd name="connsiteX39" fmla="*/ 7571 w 10000"/>
              <a:gd name="connsiteY39" fmla="*/ 7563 h 9392"/>
              <a:gd name="connsiteX40" fmla="*/ 6921 w 10000"/>
              <a:gd name="connsiteY40" fmla="*/ 7563 h 9392"/>
              <a:gd name="connsiteX41" fmla="*/ 6921 w 10000"/>
              <a:gd name="connsiteY41" fmla="*/ 6033 h 9392"/>
              <a:gd name="connsiteX42" fmla="*/ 7571 w 10000"/>
              <a:gd name="connsiteY42" fmla="*/ 6033 h 9392"/>
              <a:gd name="connsiteX43" fmla="*/ 7571 w 10000"/>
              <a:gd name="connsiteY43" fmla="*/ 7563 h 9392"/>
              <a:gd name="connsiteX44" fmla="*/ 7571 w 10000"/>
              <a:gd name="connsiteY44" fmla="*/ 5360 h 9392"/>
              <a:gd name="connsiteX45" fmla="*/ 7571 w 10000"/>
              <a:gd name="connsiteY45" fmla="*/ 5360 h 9392"/>
              <a:gd name="connsiteX46" fmla="*/ 6952 w 10000"/>
              <a:gd name="connsiteY46" fmla="*/ 5360 h 9392"/>
              <a:gd name="connsiteX47" fmla="*/ 6952 w 10000"/>
              <a:gd name="connsiteY47" fmla="*/ 3797 h 9392"/>
              <a:gd name="connsiteX48" fmla="*/ 7571 w 10000"/>
              <a:gd name="connsiteY48" fmla="*/ 3797 h 9392"/>
              <a:gd name="connsiteX49" fmla="*/ 7571 w 10000"/>
              <a:gd name="connsiteY49" fmla="*/ 5360 h 9392"/>
              <a:gd name="connsiteX50" fmla="*/ 8714 w 10000"/>
              <a:gd name="connsiteY50" fmla="*/ 7563 h 9392"/>
              <a:gd name="connsiteX51" fmla="*/ 8714 w 10000"/>
              <a:gd name="connsiteY51" fmla="*/ 7563 h 9392"/>
              <a:gd name="connsiteX52" fmla="*/ 8064 w 10000"/>
              <a:gd name="connsiteY52" fmla="*/ 7563 h 9392"/>
              <a:gd name="connsiteX53" fmla="*/ 8064 w 10000"/>
              <a:gd name="connsiteY53" fmla="*/ 6033 h 9392"/>
              <a:gd name="connsiteX54" fmla="*/ 8714 w 10000"/>
              <a:gd name="connsiteY54" fmla="*/ 6033 h 9392"/>
              <a:gd name="connsiteX55" fmla="*/ 8714 w 10000"/>
              <a:gd name="connsiteY55" fmla="*/ 7563 h 9392"/>
              <a:gd name="connsiteX0" fmla="*/ 3238 w 10000"/>
              <a:gd name="connsiteY0" fmla="*/ 838 h 9895"/>
              <a:gd name="connsiteX1" fmla="*/ 6873 w 10000"/>
              <a:gd name="connsiteY1" fmla="*/ 0 h 9895"/>
              <a:gd name="connsiteX2" fmla="*/ 6539 w 10000"/>
              <a:gd name="connsiteY2" fmla="*/ 838 h 9895"/>
              <a:gd name="connsiteX3" fmla="*/ 3238 w 10000"/>
              <a:gd name="connsiteY3" fmla="*/ 838 h 9895"/>
              <a:gd name="connsiteX4" fmla="*/ 9635 w 10000"/>
              <a:gd name="connsiteY4" fmla="*/ 2346 h 9895"/>
              <a:gd name="connsiteX5" fmla="*/ 9635 w 10000"/>
              <a:gd name="connsiteY5" fmla="*/ 2346 h 9895"/>
              <a:gd name="connsiteX6" fmla="*/ 366 w 10000"/>
              <a:gd name="connsiteY6" fmla="*/ 2346 h 9895"/>
              <a:gd name="connsiteX7" fmla="*/ 0 w 10000"/>
              <a:gd name="connsiteY7" fmla="*/ 3340 h 9895"/>
              <a:gd name="connsiteX8" fmla="*/ 0 w 10000"/>
              <a:gd name="connsiteY8" fmla="*/ 8942 h 9895"/>
              <a:gd name="connsiteX9" fmla="*/ 366 w 10000"/>
              <a:gd name="connsiteY9" fmla="*/ 9895 h 9895"/>
              <a:gd name="connsiteX10" fmla="*/ 9635 w 10000"/>
              <a:gd name="connsiteY10" fmla="*/ 9895 h 9895"/>
              <a:gd name="connsiteX11" fmla="*/ 10000 w 10000"/>
              <a:gd name="connsiteY11" fmla="*/ 8942 h 9895"/>
              <a:gd name="connsiteX12" fmla="*/ 10000 w 10000"/>
              <a:gd name="connsiteY12" fmla="*/ 3340 h 9895"/>
              <a:gd name="connsiteX13" fmla="*/ 9635 w 10000"/>
              <a:gd name="connsiteY13" fmla="*/ 2346 h 9895"/>
              <a:gd name="connsiteX14" fmla="*/ 2905 w 10000"/>
              <a:gd name="connsiteY14" fmla="*/ 4414 h 9895"/>
              <a:gd name="connsiteX15" fmla="*/ 2905 w 10000"/>
              <a:gd name="connsiteY15" fmla="*/ 4414 h 9895"/>
              <a:gd name="connsiteX16" fmla="*/ 2191 w 10000"/>
              <a:gd name="connsiteY16" fmla="*/ 8347 h 9895"/>
              <a:gd name="connsiteX17" fmla="*/ 2063 w 10000"/>
              <a:gd name="connsiteY17" fmla="*/ 8584 h 9895"/>
              <a:gd name="connsiteX18" fmla="*/ 2000 w 10000"/>
              <a:gd name="connsiteY18" fmla="*/ 8584 h 9895"/>
              <a:gd name="connsiteX19" fmla="*/ 1841 w 10000"/>
              <a:gd name="connsiteY19" fmla="*/ 8347 h 9895"/>
              <a:gd name="connsiteX20" fmla="*/ 1159 w 10000"/>
              <a:gd name="connsiteY20" fmla="*/ 4414 h 9895"/>
              <a:gd name="connsiteX21" fmla="*/ 1175 w 10000"/>
              <a:gd name="connsiteY21" fmla="*/ 4094 h 9895"/>
              <a:gd name="connsiteX22" fmla="*/ 1302 w 10000"/>
              <a:gd name="connsiteY22" fmla="*/ 3855 h 9895"/>
              <a:gd name="connsiteX23" fmla="*/ 1381 w 10000"/>
              <a:gd name="connsiteY23" fmla="*/ 3855 h 9895"/>
              <a:gd name="connsiteX24" fmla="*/ 1523 w 10000"/>
              <a:gd name="connsiteY24" fmla="*/ 4136 h 9895"/>
              <a:gd name="connsiteX25" fmla="*/ 2016 w 10000"/>
              <a:gd name="connsiteY25" fmla="*/ 6917 h 9895"/>
              <a:gd name="connsiteX26" fmla="*/ 2524 w 10000"/>
              <a:gd name="connsiteY26" fmla="*/ 4136 h 9895"/>
              <a:gd name="connsiteX27" fmla="*/ 2666 w 10000"/>
              <a:gd name="connsiteY27" fmla="*/ 3855 h 9895"/>
              <a:gd name="connsiteX28" fmla="*/ 2746 w 10000"/>
              <a:gd name="connsiteY28" fmla="*/ 3855 h 9895"/>
              <a:gd name="connsiteX29" fmla="*/ 2873 w 10000"/>
              <a:gd name="connsiteY29" fmla="*/ 4094 h 9895"/>
              <a:gd name="connsiteX30" fmla="*/ 2905 w 10000"/>
              <a:gd name="connsiteY30" fmla="*/ 4414 h 9895"/>
              <a:gd name="connsiteX31" fmla="*/ 6444 w 10000"/>
              <a:gd name="connsiteY31" fmla="*/ 5602 h 9895"/>
              <a:gd name="connsiteX32" fmla="*/ 6444 w 10000"/>
              <a:gd name="connsiteY32" fmla="*/ 5602 h 9895"/>
              <a:gd name="connsiteX33" fmla="*/ 5793 w 10000"/>
              <a:gd name="connsiteY33" fmla="*/ 5602 h 9895"/>
              <a:gd name="connsiteX34" fmla="*/ 5793 w 10000"/>
              <a:gd name="connsiteY34" fmla="*/ 3938 h 9895"/>
              <a:gd name="connsiteX35" fmla="*/ 6444 w 10000"/>
              <a:gd name="connsiteY35" fmla="*/ 3938 h 9895"/>
              <a:gd name="connsiteX36" fmla="*/ 6444 w 10000"/>
              <a:gd name="connsiteY36" fmla="*/ 5602 h 9895"/>
              <a:gd name="connsiteX37" fmla="*/ 7571 w 10000"/>
              <a:gd name="connsiteY37" fmla="*/ 7948 h 9895"/>
              <a:gd name="connsiteX38" fmla="*/ 7571 w 10000"/>
              <a:gd name="connsiteY38" fmla="*/ 7948 h 9895"/>
              <a:gd name="connsiteX39" fmla="*/ 6921 w 10000"/>
              <a:gd name="connsiteY39" fmla="*/ 7948 h 9895"/>
              <a:gd name="connsiteX40" fmla="*/ 6921 w 10000"/>
              <a:gd name="connsiteY40" fmla="*/ 6319 h 9895"/>
              <a:gd name="connsiteX41" fmla="*/ 7571 w 10000"/>
              <a:gd name="connsiteY41" fmla="*/ 6319 h 9895"/>
              <a:gd name="connsiteX42" fmla="*/ 7571 w 10000"/>
              <a:gd name="connsiteY42" fmla="*/ 7948 h 9895"/>
              <a:gd name="connsiteX43" fmla="*/ 7571 w 10000"/>
              <a:gd name="connsiteY43" fmla="*/ 5602 h 9895"/>
              <a:gd name="connsiteX44" fmla="*/ 7571 w 10000"/>
              <a:gd name="connsiteY44" fmla="*/ 5602 h 9895"/>
              <a:gd name="connsiteX45" fmla="*/ 6952 w 10000"/>
              <a:gd name="connsiteY45" fmla="*/ 5602 h 9895"/>
              <a:gd name="connsiteX46" fmla="*/ 6952 w 10000"/>
              <a:gd name="connsiteY46" fmla="*/ 3938 h 9895"/>
              <a:gd name="connsiteX47" fmla="*/ 7571 w 10000"/>
              <a:gd name="connsiteY47" fmla="*/ 3938 h 9895"/>
              <a:gd name="connsiteX48" fmla="*/ 7571 w 10000"/>
              <a:gd name="connsiteY48" fmla="*/ 5602 h 9895"/>
              <a:gd name="connsiteX49" fmla="*/ 8714 w 10000"/>
              <a:gd name="connsiteY49" fmla="*/ 7948 h 9895"/>
              <a:gd name="connsiteX50" fmla="*/ 8714 w 10000"/>
              <a:gd name="connsiteY50" fmla="*/ 7948 h 9895"/>
              <a:gd name="connsiteX51" fmla="*/ 8064 w 10000"/>
              <a:gd name="connsiteY51" fmla="*/ 7948 h 9895"/>
              <a:gd name="connsiteX52" fmla="*/ 8064 w 10000"/>
              <a:gd name="connsiteY52" fmla="*/ 6319 h 9895"/>
              <a:gd name="connsiteX53" fmla="*/ 8714 w 10000"/>
              <a:gd name="connsiteY53" fmla="*/ 6319 h 9895"/>
              <a:gd name="connsiteX54" fmla="*/ 8714 w 10000"/>
              <a:gd name="connsiteY54" fmla="*/ 7948 h 9895"/>
              <a:gd name="connsiteX0" fmla="*/ 6539 w 10000"/>
              <a:gd name="connsiteY0" fmla="*/ 847 h 10000"/>
              <a:gd name="connsiteX1" fmla="*/ 6873 w 10000"/>
              <a:gd name="connsiteY1" fmla="*/ 0 h 10000"/>
              <a:gd name="connsiteX2" fmla="*/ 6539 w 10000"/>
              <a:gd name="connsiteY2" fmla="*/ 847 h 10000"/>
              <a:gd name="connsiteX3" fmla="*/ 9635 w 10000"/>
              <a:gd name="connsiteY3" fmla="*/ 2371 h 10000"/>
              <a:gd name="connsiteX4" fmla="*/ 9635 w 10000"/>
              <a:gd name="connsiteY4" fmla="*/ 2371 h 10000"/>
              <a:gd name="connsiteX5" fmla="*/ 366 w 10000"/>
              <a:gd name="connsiteY5" fmla="*/ 2371 h 10000"/>
              <a:gd name="connsiteX6" fmla="*/ 0 w 10000"/>
              <a:gd name="connsiteY6" fmla="*/ 3375 h 10000"/>
              <a:gd name="connsiteX7" fmla="*/ 0 w 10000"/>
              <a:gd name="connsiteY7" fmla="*/ 9037 h 10000"/>
              <a:gd name="connsiteX8" fmla="*/ 366 w 10000"/>
              <a:gd name="connsiteY8" fmla="*/ 10000 h 10000"/>
              <a:gd name="connsiteX9" fmla="*/ 9635 w 10000"/>
              <a:gd name="connsiteY9" fmla="*/ 10000 h 10000"/>
              <a:gd name="connsiteX10" fmla="*/ 10000 w 10000"/>
              <a:gd name="connsiteY10" fmla="*/ 9037 h 10000"/>
              <a:gd name="connsiteX11" fmla="*/ 10000 w 10000"/>
              <a:gd name="connsiteY11" fmla="*/ 3375 h 10000"/>
              <a:gd name="connsiteX12" fmla="*/ 9635 w 10000"/>
              <a:gd name="connsiteY12" fmla="*/ 2371 h 10000"/>
              <a:gd name="connsiteX13" fmla="*/ 2905 w 10000"/>
              <a:gd name="connsiteY13" fmla="*/ 4461 h 10000"/>
              <a:gd name="connsiteX14" fmla="*/ 2905 w 10000"/>
              <a:gd name="connsiteY14" fmla="*/ 4461 h 10000"/>
              <a:gd name="connsiteX15" fmla="*/ 2191 w 10000"/>
              <a:gd name="connsiteY15" fmla="*/ 8436 h 10000"/>
              <a:gd name="connsiteX16" fmla="*/ 2063 w 10000"/>
              <a:gd name="connsiteY16" fmla="*/ 8675 h 10000"/>
              <a:gd name="connsiteX17" fmla="*/ 2000 w 10000"/>
              <a:gd name="connsiteY17" fmla="*/ 8675 h 10000"/>
              <a:gd name="connsiteX18" fmla="*/ 1841 w 10000"/>
              <a:gd name="connsiteY18" fmla="*/ 8436 h 10000"/>
              <a:gd name="connsiteX19" fmla="*/ 1159 w 10000"/>
              <a:gd name="connsiteY19" fmla="*/ 4461 h 10000"/>
              <a:gd name="connsiteX20" fmla="*/ 1175 w 10000"/>
              <a:gd name="connsiteY20" fmla="*/ 4137 h 10000"/>
              <a:gd name="connsiteX21" fmla="*/ 1302 w 10000"/>
              <a:gd name="connsiteY21" fmla="*/ 3896 h 10000"/>
              <a:gd name="connsiteX22" fmla="*/ 1381 w 10000"/>
              <a:gd name="connsiteY22" fmla="*/ 3896 h 10000"/>
              <a:gd name="connsiteX23" fmla="*/ 1523 w 10000"/>
              <a:gd name="connsiteY23" fmla="*/ 4180 h 10000"/>
              <a:gd name="connsiteX24" fmla="*/ 2016 w 10000"/>
              <a:gd name="connsiteY24" fmla="*/ 6990 h 10000"/>
              <a:gd name="connsiteX25" fmla="*/ 2524 w 10000"/>
              <a:gd name="connsiteY25" fmla="*/ 4180 h 10000"/>
              <a:gd name="connsiteX26" fmla="*/ 2666 w 10000"/>
              <a:gd name="connsiteY26" fmla="*/ 3896 h 10000"/>
              <a:gd name="connsiteX27" fmla="*/ 2746 w 10000"/>
              <a:gd name="connsiteY27" fmla="*/ 3896 h 10000"/>
              <a:gd name="connsiteX28" fmla="*/ 2873 w 10000"/>
              <a:gd name="connsiteY28" fmla="*/ 4137 h 10000"/>
              <a:gd name="connsiteX29" fmla="*/ 2905 w 10000"/>
              <a:gd name="connsiteY29" fmla="*/ 4461 h 10000"/>
              <a:gd name="connsiteX30" fmla="*/ 6444 w 10000"/>
              <a:gd name="connsiteY30" fmla="*/ 5661 h 10000"/>
              <a:gd name="connsiteX31" fmla="*/ 6444 w 10000"/>
              <a:gd name="connsiteY31" fmla="*/ 5661 h 10000"/>
              <a:gd name="connsiteX32" fmla="*/ 5793 w 10000"/>
              <a:gd name="connsiteY32" fmla="*/ 5661 h 10000"/>
              <a:gd name="connsiteX33" fmla="*/ 5793 w 10000"/>
              <a:gd name="connsiteY33" fmla="*/ 3980 h 10000"/>
              <a:gd name="connsiteX34" fmla="*/ 6444 w 10000"/>
              <a:gd name="connsiteY34" fmla="*/ 3980 h 10000"/>
              <a:gd name="connsiteX35" fmla="*/ 6444 w 10000"/>
              <a:gd name="connsiteY35" fmla="*/ 5661 h 10000"/>
              <a:gd name="connsiteX36" fmla="*/ 7571 w 10000"/>
              <a:gd name="connsiteY36" fmla="*/ 8032 h 10000"/>
              <a:gd name="connsiteX37" fmla="*/ 7571 w 10000"/>
              <a:gd name="connsiteY37" fmla="*/ 8032 h 10000"/>
              <a:gd name="connsiteX38" fmla="*/ 6921 w 10000"/>
              <a:gd name="connsiteY38" fmla="*/ 8032 h 10000"/>
              <a:gd name="connsiteX39" fmla="*/ 6921 w 10000"/>
              <a:gd name="connsiteY39" fmla="*/ 6386 h 10000"/>
              <a:gd name="connsiteX40" fmla="*/ 7571 w 10000"/>
              <a:gd name="connsiteY40" fmla="*/ 6386 h 10000"/>
              <a:gd name="connsiteX41" fmla="*/ 7571 w 10000"/>
              <a:gd name="connsiteY41" fmla="*/ 8032 h 10000"/>
              <a:gd name="connsiteX42" fmla="*/ 7571 w 10000"/>
              <a:gd name="connsiteY42" fmla="*/ 5661 h 10000"/>
              <a:gd name="connsiteX43" fmla="*/ 7571 w 10000"/>
              <a:gd name="connsiteY43" fmla="*/ 5661 h 10000"/>
              <a:gd name="connsiteX44" fmla="*/ 6952 w 10000"/>
              <a:gd name="connsiteY44" fmla="*/ 5661 h 10000"/>
              <a:gd name="connsiteX45" fmla="*/ 6952 w 10000"/>
              <a:gd name="connsiteY45" fmla="*/ 3980 h 10000"/>
              <a:gd name="connsiteX46" fmla="*/ 7571 w 10000"/>
              <a:gd name="connsiteY46" fmla="*/ 3980 h 10000"/>
              <a:gd name="connsiteX47" fmla="*/ 7571 w 10000"/>
              <a:gd name="connsiteY47" fmla="*/ 5661 h 10000"/>
              <a:gd name="connsiteX48" fmla="*/ 8714 w 10000"/>
              <a:gd name="connsiteY48" fmla="*/ 8032 h 10000"/>
              <a:gd name="connsiteX49" fmla="*/ 8714 w 10000"/>
              <a:gd name="connsiteY49" fmla="*/ 8032 h 10000"/>
              <a:gd name="connsiteX50" fmla="*/ 8064 w 10000"/>
              <a:gd name="connsiteY50" fmla="*/ 8032 h 10000"/>
              <a:gd name="connsiteX51" fmla="*/ 8064 w 10000"/>
              <a:gd name="connsiteY51" fmla="*/ 6386 h 10000"/>
              <a:gd name="connsiteX52" fmla="*/ 8714 w 10000"/>
              <a:gd name="connsiteY52" fmla="*/ 6386 h 10000"/>
              <a:gd name="connsiteX53" fmla="*/ 8714 w 10000"/>
              <a:gd name="connsiteY53" fmla="*/ 8032 h 10000"/>
              <a:gd name="connsiteX0" fmla="*/ 9635 w 10000"/>
              <a:gd name="connsiteY0" fmla="*/ 0 h 7629"/>
              <a:gd name="connsiteX1" fmla="*/ 9635 w 10000"/>
              <a:gd name="connsiteY1" fmla="*/ 0 h 7629"/>
              <a:gd name="connsiteX2" fmla="*/ 366 w 10000"/>
              <a:gd name="connsiteY2" fmla="*/ 0 h 7629"/>
              <a:gd name="connsiteX3" fmla="*/ 0 w 10000"/>
              <a:gd name="connsiteY3" fmla="*/ 1004 h 7629"/>
              <a:gd name="connsiteX4" fmla="*/ 0 w 10000"/>
              <a:gd name="connsiteY4" fmla="*/ 6666 h 7629"/>
              <a:gd name="connsiteX5" fmla="*/ 366 w 10000"/>
              <a:gd name="connsiteY5" fmla="*/ 7629 h 7629"/>
              <a:gd name="connsiteX6" fmla="*/ 9635 w 10000"/>
              <a:gd name="connsiteY6" fmla="*/ 7629 h 7629"/>
              <a:gd name="connsiteX7" fmla="*/ 10000 w 10000"/>
              <a:gd name="connsiteY7" fmla="*/ 6666 h 7629"/>
              <a:gd name="connsiteX8" fmla="*/ 10000 w 10000"/>
              <a:gd name="connsiteY8" fmla="*/ 1004 h 7629"/>
              <a:gd name="connsiteX9" fmla="*/ 9635 w 10000"/>
              <a:gd name="connsiteY9" fmla="*/ 0 h 7629"/>
              <a:gd name="connsiteX10" fmla="*/ 2905 w 10000"/>
              <a:gd name="connsiteY10" fmla="*/ 2090 h 7629"/>
              <a:gd name="connsiteX11" fmla="*/ 2905 w 10000"/>
              <a:gd name="connsiteY11" fmla="*/ 2090 h 7629"/>
              <a:gd name="connsiteX12" fmla="*/ 2191 w 10000"/>
              <a:gd name="connsiteY12" fmla="*/ 6065 h 7629"/>
              <a:gd name="connsiteX13" fmla="*/ 2063 w 10000"/>
              <a:gd name="connsiteY13" fmla="*/ 6304 h 7629"/>
              <a:gd name="connsiteX14" fmla="*/ 2000 w 10000"/>
              <a:gd name="connsiteY14" fmla="*/ 6304 h 7629"/>
              <a:gd name="connsiteX15" fmla="*/ 1841 w 10000"/>
              <a:gd name="connsiteY15" fmla="*/ 6065 h 7629"/>
              <a:gd name="connsiteX16" fmla="*/ 1159 w 10000"/>
              <a:gd name="connsiteY16" fmla="*/ 2090 h 7629"/>
              <a:gd name="connsiteX17" fmla="*/ 1175 w 10000"/>
              <a:gd name="connsiteY17" fmla="*/ 1766 h 7629"/>
              <a:gd name="connsiteX18" fmla="*/ 1302 w 10000"/>
              <a:gd name="connsiteY18" fmla="*/ 1525 h 7629"/>
              <a:gd name="connsiteX19" fmla="*/ 1381 w 10000"/>
              <a:gd name="connsiteY19" fmla="*/ 1525 h 7629"/>
              <a:gd name="connsiteX20" fmla="*/ 1523 w 10000"/>
              <a:gd name="connsiteY20" fmla="*/ 1809 h 7629"/>
              <a:gd name="connsiteX21" fmla="*/ 2016 w 10000"/>
              <a:gd name="connsiteY21" fmla="*/ 4619 h 7629"/>
              <a:gd name="connsiteX22" fmla="*/ 2524 w 10000"/>
              <a:gd name="connsiteY22" fmla="*/ 1809 h 7629"/>
              <a:gd name="connsiteX23" fmla="*/ 2666 w 10000"/>
              <a:gd name="connsiteY23" fmla="*/ 1525 h 7629"/>
              <a:gd name="connsiteX24" fmla="*/ 2746 w 10000"/>
              <a:gd name="connsiteY24" fmla="*/ 1525 h 7629"/>
              <a:gd name="connsiteX25" fmla="*/ 2873 w 10000"/>
              <a:gd name="connsiteY25" fmla="*/ 1766 h 7629"/>
              <a:gd name="connsiteX26" fmla="*/ 2905 w 10000"/>
              <a:gd name="connsiteY26" fmla="*/ 2090 h 7629"/>
              <a:gd name="connsiteX27" fmla="*/ 6444 w 10000"/>
              <a:gd name="connsiteY27" fmla="*/ 3290 h 7629"/>
              <a:gd name="connsiteX28" fmla="*/ 6444 w 10000"/>
              <a:gd name="connsiteY28" fmla="*/ 3290 h 7629"/>
              <a:gd name="connsiteX29" fmla="*/ 5793 w 10000"/>
              <a:gd name="connsiteY29" fmla="*/ 3290 h 7629"/>
              <a:gd name="connsiteX30" fmla="*/ 5793 w 10000"/>
              <a:gd name="connsiteY30" fmla="*/ 1609 h 7629"/>
              <a:gd name="connsiteX31" fmla="*/ 6444 w 10000"/>
              <a:gd name="connsiteY31" fmla="*/ 1609 h 7629"/>
              <a:gd name="connsiteX32" fmla="*/ 6444 w 10000"/>
              <a:gd name="connsiteY32" fmla="*/ 3290 h 7629"/>
              <a:gd name="connsiteX33" fmla="*/ 7571 w 10000"/>
              <a:gd name="connsiteY33" fmla="*/ 5661 h 7629"/>
              <a:gd name="connsiteX34" fmla="*/ 7571 w 10000"/>
              <a:gd name="connsiteY34" fmla="*/ 5661 h 7629"/>
              <a:gd name="connsiteX35" fmla="*/ 6921 w 10000"/>
              <a:gd name="connsiteY35" fmla="*/ 5661 h 7629"/>
              <a:gd name="connsiteX36" fmla="*/ 6921 w 10000"/>
              <a:gd name="connsiteY36" fmla="*/ 4015 h 7629"/>
              <a:gd name="connsiteX37" fmla="*/ 7571 w 10000"/>
              <a:gd name="connsiteY37" fmla="*/ 4015 h 7629"/>
              <a:gd name="connsiteX38" fmla="*/ 7571 w 10000"/>
              <a:gd name="connsiteY38" fmla="*/ 5661 h 7629"/>
              <a:gd name="connsiteX39" fmla="*/ 7571 w 10000"/>
              <a:gd name="connsiteY39" fmla="*/ 3290 h 7629"/>
              <a:gd name="connsiteX40" fmla="*/ 7571 w 10000"/>
              <a:gd name="connsiteY40" fmla="*/ 3290 h 7629"/>
              <a:gd name="connsiteX41" fmla="*/ 6952 w 10000"/>
              <a:gd name="connsiteY41" fmla="*/ 3290 h 7629"/>
              <a:gd name="connsiteX42" fmla="*/ 6952 w 10000"/>
              <a:gd name="connsiteY42" fmla="*/ 1609 h 7629"/>
              <a:gd name="connsiteX43" fmla="*/ 7571 w 10000"/>
              <a:gd name="connsiteY43" fmla="*/ 1609 h 7629"/>
              <a:gd name="connsiteX44" fmla="*/ 7571 w 10000"/>
              <a:gd name="connsiteY44" fmla="*/ 3290 h 7629"/>
              <a:gd name="connsiteX45" fmla="*/ 8714 w 10000"/>
              <a:gd name="connsiteY45" fmla="*/ 5661 h 7629"/>
              <a:gd name="connsiteX46" fmla="*/ 8714 w 10000"/>
              <a:gd name="connsiteY46" fmla="*/ 5661 h 7629"/>
              <a:gd name="connsiteX47" fmla="*/ 8064 w 10000"/>
              <a:gd name="connsiteY47" fmla="*/ 5661 h 7629"/>
              <a:gd name="connsiteX48" fmla="*/ 8064 w 10000"/>
              <a:gd name="connsiteY48" fmla="*/ 4015 h 7629"/>
              <a:gd name="connsiteX49" fmla="*/ 8714 w 10000"/>
              <a:gd name="connsiteY49" fmla="*/ 4015 h 7629"/>
              <a:gd name="connsiteX50" fmla="*/ 8714 w 10000"/>
              <a:gd name="connsiteY50" fmla="*/ 5661 h 7629"/>
              <a:gd name="connsiteX0" fmla="*/ 10348 w 11196"/>
              <a:gd name="connsiteY0" fmla="*/ 0 h 10007"/>
              <a:gd name="connsiteX1" fmla="*/ 10348 w 11196"/>
              <a:gd name="connsiteY1" fmla="*/ 0 h 10007"/>
              <a:gd name="connsiteX2" fmla="*/ 1079 w 11196"/>
              <a:gd name="connsiteY2" fmla="*/ 0 h 10007"/>
              <a:gd name="connsiteX3" fmla="*/ 713 w 11196"/>
              <a:gd name="connsiteY3" fmla="*/ 1316 h 10007"/>
              <a:gd name="connsiteX4" fmla="*/ 713 w 11196"/>
              <a:gd name="connsiteY4" fmla="*/ 8738 h 10007"/>
              <a:gd name="connsiteX5" fmla="*/ 10348 w 11196"/>
              <a:gd name="connsiteY5" fmla="*/ 10000 h 10007"/>
              <a:gd name="connsiteX6" fmla="*/ 10713 w 11196"/>
              <a:gd name="connsiteY6" fmla="*/ 8738 h 10007"/>
              <a:gd name="connsiteX7" fmla="*/ 10713 w 11196"/>
              <a:gd name="connsiteY7" fmla="*/ 1316 h 10007"/>
              <a:gd name="connsiteX8" fmla="*/ 10348 w 11196"/>
              <a:gd name="connsiteY8" fmla="*/ 0 h 10007"/>
              <a:gd name="connsiteX9" fmla="*/ 3618 w 11196"/>
              <a:gd name="connsiteY9" fmla="*/ 2740 h 10007"/>
              <a:gd name="connsiteX10" fmla="*/ 3618 w 11196"/>
              <a:gd name="connsiteY10" fmla="*/ 2740 h 10007"/>
              <a:gd name="connsiteX11" fmla="*/ 2904 w 11196"/>
              <a:gd name="connsiteY11" fmla="*/ 7950 h 10007"/>
              <a:gd name="connsiteX12" fmla="*/ 2776 w 11196"/>
              <a:gd name="connsiteY12" fmla="*/ 8263 h 10007"/>
              <a:gd name="connsiteX13" fmla="*/ 2713 w 11196"/>
              <a:gd name="connsiteY13" fmla="*/ 8263 h 10007"/>
              <a:gd name="connsiteX14" fmla="*/ 2554 w 11196"/>
              <a:gd name="connsiteY14" fmla="*/ 7950 h 10007"/>
              <a:gd name="connsiteX15" fmla="*/ 1872 w 11196"/>
              <a:gd name="connsiteY15" fmla="*/ 2740 h 10007"/>
              <a:gd name="connsiteX16" fmla="*/ 1888 w 11196"/>
              <a:gd name="connsiteY16" fmla="*/ 2315 h 10007"/>
              <a:gd name="connsiteX17" fmla="*/ 2015 w 11196"/>
              <a:gd name="connsiteY17" fmla="*/ 1999 h 10007"/>
              <a:gd name="connsiteX18" fmla="*/ 2094 w 11196"/>
              <a:gd name="connsiteY18" fmla="*/ 1999 h 10007"/>
              <a:gd name="connsiteX19" fmla="*/ 2236 w 11196"/>
              <a:gd name="connsiteY19" fmla="*/ 2371 h 10007"/>
              <a:gd name="connsiteX20" fmla="*/ 2729 w 11196"/>
              <a:gd name="connsiteY20" fmla="*/ 6055 h 10007"/>
              <a:gd name="connsiteX21" fmla="*/ 3237 w 11196"/>
              <a:gd name="connsiteY21" fmla="*/ 2371 h 10007"/>
              <a:gd name="connsiteX22" fmla="*/ 3379 w 11196"/>
              <a:gd name="connsiteY22" fmla="*/ 1999 h 10007"/>
              <a:gd name="connsiteX23" fmla="*/ 3459 w 11196"/>
              <a:gd name="connsiteY23" fmla="*/ 1999 h 10007"/>
              <a:gd name="connsiteX24" fmla="*/ 3586 w 11196"/>
              <a:gd name="connsiteY24" fmla="*/ 2315 h 10007"/>
              <a:gd name="connsiteX25" fmla="*/ 3618 w 11196"/>
              <a:gd name="connsiteY25" fmla="*/ 2740 h 10007"/>
              <a:gd name="connsiteX26" fmla="*/ 7157 w 11196"/>
              <a:gd name="connsiteY26" fmla="*/ 4312 h 10007"/>
              <a:gd name="connsiteX27" fmla="*/ 7157 w 11196"/>
              <a:gd name="connsiteY27" fmla="*/ 4312 h 10007"/>
              <a:gd name="connsiteX28" fmla="*/ 6506 w 11196"/>
              <a:gd name="connsiteY28" fmla="*/ 4312 h 10007"/>
              <a:gd name="connsiteX29" fmla="*/ 6506 w 11196"/>
              <a:gd name="connsiteY29" fmla="*/ 2109 h 10007"/>
              <a:gd name="connsiteX30" fmla="*/ 7157 w 11196"/>
              <a:gd name="connsiteY30" fmla="*/ 2109 h 10007"/>
              <a:gd name="connsiteX31" fmla="*/ 7157 w 11196"/>
              <a:gd name="connsiteY31" fmla="*/ 4312 h 10007"/>
              <a:gd name="connsiteX32" fmla="*/ 8284 w 11196"/>
              <a:gd name="connsiteY32" fmla="*/ 7420 h 10007"/>
              <a:gd name="connsiteX33" fmla="*/ 8284 w 11196"/>
              <a:gd name="connsiteY33" fmla="*/ 7420 h 10007"/>
              <a:gd name="connsiteX34" fmla="*/ 7634 w 11196"/>
              <a:gd name="connsiteY34" fmla="*/ 7420 h 10007"/>
              <a:gd name="connsiteX35" fmla="*/ 7634 w 11196"/>
              <a:gd name="connsiteY35" fmla="*/ 5263 h 10007"/>
              <a:gd name="connsiteX36" fmla="*/ 8284 w 11196"/>
              <a:gd name="connsiteY36" fmla="*/ 5263 h 10007"/>
              <a:gd name="connsiteX37" fmla="*/ 8284 w 11196"/>
              <a:gd name="connsiteY37" fmla="*/ 7420 h 10007"/>
              <a:gd name="connsiteX38" fmla="*/ 8284 w 11196"/>
              <a:gd name="connsiteY38" fmla="*/ 4312 h 10007"/>
              <a:gd name="connsiteX39" fmla="*/ 8284 w 11196"/>
              <a:gd name="connsiteY39" fmla="*/ 4312 h 10007"/>
              <a:gd name="connsiteX40" fmla="*/ 7665 w 11196"/>
              <a:gd name="connsiteY40" fmla="*/ 4312 h 10007"/>
              <a:gd name="connsiteX41" fmla="*/ 7665 w 11196"/>
              <a:gd name="connsiteY41" fmla="*/ 2109 h 10007"/>
              <a:gd name="connsiteX42" fmla="*/ 8284 w 11196"/>
              <a:gd name="connsiteY42" fmla="*/ 2109 h 10007"/>
              <a:gd name="connsiteX43" fmla="*/ 8284 w 11196"/>
              <a:gd name="connsiteY43" fmla="*/ 4312 h 10007"/>
              <a:gd name="connsiteX44" fmla="*/ 9427 w 11196"/>
              <a:gd name="connsiteY44" fmla="*/ 7420 h 10007"/>
              <a:gd name="connsiteX45" fmla="*/ 9427 w 11196"/>
              <a:gd name="connsiteY45" fmla="*/ 7420 h 10007"/>
              <a:gd name="connsiteX46" fmla="*/ 8777 w 11196"/>
              <a:gd name="connsiteY46" fmla="*/ 7420 h 10007"/>
              <a:gd name="connsiteX47" fmla="*/ 8777 w 11196"/>
              <a:gd name="connsiteY47" fmla="*/ 5263 h 10007"/>
              <a:gd name="connsiteX48" fmla="*/ 9427 w 11196"/>
              <a:gd name="connsiteY48" fmla="*/ 5263 h 10007"/>
              <a:gd name="connsiteX49" fmla="*/ 9427 w 11196"/>
              <a:gd name="connsiteY49" fmla="*/ 7420 h 10007"/>
              <a:gd name="connsiteX0" fmla="*/ 10277 w 11125"/>
              <a:gd name="connsiteY0" fmla="*/ 30 h 10458"/>
              <a:gd name="connsiteX1" fmla="*/ 10277 w 11125"/>
              <a:gd name="connsiteY1" fmla="*/ 30 h 10458"/>
              <a:gd name="connsiteX2" fmla="*/ 1008 w 11125"/>
              <a:gd name="connsiteY2" fmla="*/ 30 h 10458"/>
              <a:gd name="connsiteX3" fmla="*/ 642 w 11125"/>
              <a:gd name="connsiteY3" fmla="*/ 1346 h 10458"/>
              <a:gd name="connsiteX4" fmla="*/ 10277 w 11125"/>
              <a:gd name="connsiteY4" fmla="*/ 10030 h 10458"/>
              <a:gd name="connsiteX5" fmla="*/ 10642 w 11125"/>
              <a:gd name="connsiteY5" fmla="*/ 8768 h 10458"/>
              <a:gd name="connsiteX6" fmla="*/ 10642 w 11125"/>
              <a:gd name="connsiteY6" fmla="*/ 1346 h 10458"/>
              <a:gd name="connsiteX7" fmla="*/ 10277 w 11125"/>
              <a:gd name="connsiteY7" fmla="*/ 30 h 10458"/>
              <a:gd name="connsiteX8" fmla="*/ 3547 w 11125"/>
              <a:gd name="connsiteY8" fmla="*/ 2770 h 10458"/>
              <a:gd name="connsiteX9" fmla="*/ 3547 w 11125"/>
              <a:gd name="connsiteY9" fmla="*/ 2770 h 10458"/>
              <a:gd name="connsiteX10" fmla="*/ 2833 w 11125"/>
              <a:gd name="connsiteY10" fmla="*/ 7980 h 10458"/>
              <a:gd name="connsiteX11" fmla="*/ 2705 w 11125"/>
              <a:gd name="connsiteY11" fmla="*/ 8293 h 10458"/>
              <a:gd name="connsiteX12" fmla="*/ 2642 w 11125"/>
              <a:gd name="connsiteY12" fmla="*/ 8293 h 10458"/>
              <a:gd name="connsiteX13" fmla="*/ 2483 w 11125"/>
              <a:gd name="connsiteY13" fmla="*/ 7980 h 10458"/>
              <a:gd name="connsiteX14" fmla="*/ 1801 w 11125"/>
              <a:gd name="connsiteY14" fmla="*/ 2770 h 10458"/>
              <a:gd name="connsiteX15" fmla="*/ 1817 w 11125"/>
              <a:gd name="connsiteY15" fmla="*/ 2345 h 10458"/>
              <a:gd name="connsiteX16" fmla="*/ 1944 w 11125"/>
              <a:gd name="connsiteY16" fmla="*/ 2029 h 10458"/>
              <a:gd name="connsiteX17" fmla="*/ 2023 w 11125"/>
              <a:gd name="connsiteY17" fmla="*/ 2029 h 10458"/>
              <a:gd name="connsiteX18" fmla="*/ 2165 w 11125"/>
              <a:gd name="connsiteY18" fmla="*/ 2401 h 10458"/>
              <a:gd name="connsiteX19" fmla="*/ 2658 w 11125"/>
              <a:gd name="connsiteY19" fmla="*/ 6085 h 10458"/>
              <a:gd name="connsiteX20" fmla="*/ 3166 w 11125"/>
              <a:gd name="connsiteY20" fmla="*/ 2401 h 10458"/>
              <a:gd name="connsiteX21" fmla="*/ 3308 w 11125"/>
              <a:gd name="connsiteY21" fmla="*/ 2029 h 10458"/>
              <a:gd name="connsiteX22" fmla="*/ 3388 w 11125"/>
              <a:gd name="connsiteY22" fmla="*/ 2029 h 10458"/>
              <a:gd name="connsiteX23" fmla="*/ 3515 w 11125"/>
              <a:gd name="connsiteY23" fmla="*/ 2345 h 10458"/>
              <a:gd name="connsiteX24" fmla="*/ 3547 w 11125"/>
              <a:gd name="connsiteY24" fmla="*/ 2770 h 10458"/>
              <a:gd name="connsiteX25" fmla="*/ 7086 w 11125"/>
              <a:gd name="connsiteY25" fmla="*/ 4342 h 10458"/>
              <a:gd name="connsiteX26" fmla="*/ 7086 w 11125"/>
              <a:gd name="connsiteY26" fmla="*/ 4342 h 10458"/>
              <a:gd name="connsiteX27" fmla="*/ 6435 w 11125"/>
              <a:gd name="connsiteY27" fmla="*/ 4342 h 10458"/>
              <a:gd name="connsiteX28" fmla="*/ 6435 w 11125"/>
              <a:gd name="connsiteY28" fmla="*/ 2139 h 10458"/>
              <a:gd name="connsiteX29" fmla="*/ 7086 w 11125"/>
              <a:gd name="connsiteY29" fmla="*/ 2139 h 10458"/>
              <a:gd name="connsiteX30" fmla="*/ 7086 w 11125"/>
              <a:gd name="connsiteY30" fmla="*/ 4342 h 10458"/>
              <a:gd name="connsiteX31" fmla="*/ 8213 w 11125"/>
              <a:gd name="connsiteY31" fmla="*/ 7450 h 10458"/>
              <a:gd name="connsiteX32" fmla="*/ 8213 w 11125"/>
              <a:gd name="connsiteY32" fmla="*/ 7450 h 10458"/>
              <a:gd name="connsiteX33" fmla="*/ 7563 w 11125"/>
              <a:gd name="connsiteY33" fmla="*/ 7450 h 10458"/>
              <a:gd name="connsiteX34" fmla="*/ 7563 w 11125"/>
              <a:gd name="connsiteY34" fmla="*/ 5293 h 10458"/>
              <a:gd name="connsiteX35" fmla="*/ 8213 w 11125"/>
              <a:gd name="connsiteY35" fmla="*/ 5293 h 10458"/>
              <a:gd name="connsiteX36" fmla="*/ 8213 w 11125"/>
              <a:gd name="connsiteY36" fmla="*/ 7450 h 10458"/>
              <a:gd name="connsiteX37" fmla="*/ 8213 w 11125"/>
              <a:gd name="connsiteY37" fmla="*/ 4342 h 10458"/>
              <a:gd name="connsiteX38" fmla="*/ 8213 w 11125"/>
              <a:gd name="connsiteY38" fmla="*/ 4342 h 10458"/>
              <a:gd name="connsiteX39" fmla="*/ 7594 w 11125"/>
              <a:gd name="connsiteY39" fmla="*/ 4342 h 10458"/>
              <a:gd name="connsiteX40" fmla="*/ 7594 w 11125"/>
              <a:gd name="connsiteY40" fmla="*/ 2139 h 10458"/>
              <a:gd name="connsiteX41" fmla="*/ 8213 w 11125"/>
              <a:gd name="connsiteY41" fmla="*/ 2139 h 10458"/>
              <a:gd name="connsiteX42" fmla="*/ 8213 w 11125"/>
              <a:gd name="connsiteY42" fmla="*/ 4342 h 10458"/>
              <a:gd name="connsiteX43" fmla="*/ 9356 w 11125"/>
              <a:gd name="connsiteY43" fmla="*/ 7450 h 10458"/>
              <a:gd name="connsiteX44" fmla="*/ 9356 w 11125"/>
              <a:gd name="connsiteY44" fmla="*/ 7450 h 10458"/>
              <a:gd name="connsiteX45" fmla="*/ 8706 w 11125"/>
              <a:gd name="connsiteY45" fmla="*/ 7450 h 10458"/>
              <a:gd name="connsiteX46" fmla="*/ 8706 w 11125"/>
              <a:gd name="connsiteY46" fmla="*/ 5293 h 10458"/>
              <a:gd name="connsiteX47" fmla="*/ 9356 w 11125"/>
              <a:gd name="connsiteY47" fmla="*/ 5293 h 10458"/>
              <a:gd name="connsiteX48" fmla="*/ 9356 w 11125"/>
              <a:gd name="connsiteY48" fmla="*/ 7450 h 10458"/>
              <a:gd name="connsiteX0" fmla="*/ 9269 w 10091"/>
              <a:gd name="connsiteY0" fmla="*/ 740 h 11260"/>
              <a:gd name="connsiteX1" fmla="*/ 9269 w 10091"/>
              <a:gd name="connsiteY1" fmla="*/ 740 h 11260"/>
              <a:gd name="connsiteX2" fmla="*/ 0 w 10091"/>
              <a:gd name="connsiteY2" fmla="*/ 740 h 11260"/>
              <a:gd name="connsiteX3" fmla="*/ 9269 w 10091"/>
              <a:gd name="connsiteY3" fmla="*/ 10740 h 11260"/>
              <a:gd name="connsiteX4" fmla="*/ 9634 w 10091"/>
              <a:gd name="connsiteY4" fmla="*/ 9478 h 11260"/>
              <a:gd name="connsiteX5" fmla="*/ 9634 w 10091"/>
              <a:gd name="connsiteY5" fmla="*/ 2056 h 11260"/>
              <a:gd name="connsiteX6" fmla="*/ 9269 w 10091"/>
              <a:gd name="connsiteY6" fmla="*/ 740 h 11260"/>
              <a:gd name="connsiteX7" fmla="*/ 2539 w 10091"/>
              <a:gd name="connsiteY7" fmla="*/ 3480 h 11260"/>
              <a:gd name="connsiteX8" fmla="*/ 2539 w 10091"/>
              <a:gd name="connsiteY8" fmla="*/ 3480 h 11260"/>
              <a:gd name="connsiteX9" fmla="*/ 1825 w 10091"/>
              <a:gd name="connsiteY9" fmla="*/ 8690 h 11260"/>
              <a:gd name="connsiteX10" fmla="*/ 1697 w 10091"/>
              <a:gd name="connsiteY10" fmla="*/ 9003 h 11260"/>
              <a:gd name="connsiteX11" fmla="*/ 1634 w 10091"/>
              <a:gd name="connsiteY11" fmla="*/ 9003 h 11260"/>
              <a:gd name="connsiteX12" fmla="*/ 1475 w 10091"/>
              <a:gd name="connsiteY12" fmla="*/ 8690 h 11260"/>
              <a:gd name="connsiteX13" fmla="*/ 793 w 10091"/>
              <a:gd name="connsiteY13" fmla="*/ 3480 h 11260"/>
              <a:gd name="connsiteX14" fmla="*/ 809 w 10091"/>
              <a:gd name="connsiteY14" fmla="*/ 3055 h 11260"/>
              <a:gd name="connsiteX15" fmla="*/ 936 w 10091"/>
              <a:gd name="connsiteY15" fmla="*/ 2739 h 11260"/>
              <a:gd name="connsiteX16" fmla="*/ 1015 w 10091"/>
              <a:gd name="connsiteY16" fmla="*/ 2739 h 11260"/>
              <a:gd name="connsiteX17" fmla="*/ 1157 w 10091"/>
              <a:gd name="connsiteY17" fmla="*/ 3111 h 11260"/>
              <a:gd name="connsiteX18" fmla="*/ 1650 w 10091"/>
              <a:gd name="connsiteY18" fmla="*/ 6795 h 11260"/>
              <a:gd name="connsiteX19" fmla="*/ 2158 w 10091"/>
              <a:gd name="connsiteY19" fmla="*/ 3111 h 11260"/>
              <a:gd name="connsiteX20" fmla="*/ 2300 w 10091"/>
              <a:gd name="connsiteY20" fmla="*/ 2739 h 11260"/>
              <a:gd name="connsiteX21" fmla="*/ 2380 w 10091"/>
              <a:gd name="connsiteY21" fmla="*/ 2739 h 11260"/>
              <a:gd name="connsiteX22" fmla="*/ 2507 w 10091"/>
              <a:gd name="connsiteY22" fmla="*/ 3055 h 11260"/>
              <a:gd name="connsiteX23" fmla="*/ 2539 w 10091"/>
              <a:gd name="connsiteY23" fmla="*/ 3480 h 11260"/>
              <a:gd name="connsiteX24" fmla="*/ 6078 w 10091"/>
              <a:gd name="connsiteY24" fmla="*/ 5052 h 11260"/>
              <a:gd name="connsiteX25" fmla="*/ 6078 w 10091"/>
              <a:gd name="connsiteY25" fmla="*/ 5052 h 11260"/>
              <a:gd name="connsiteX26" fmla="*/ 5427 w 10091"/>
              <a:gd name="connsiteY26" fmla="*/ 5052 h 11260"/>
              <a:gd name="connsiteX27" fmla="*/ 5427 w 10091"/>
              <a:gd name="connsiteY27" fmla="*/ 2849 h 11260"/>
              <a:gd name="connsiteX28" fmla="*/ 6078 w 10091"/>
              <a:gd name="connsiteY28" fmla="*/ 2849 h 11260"/>
              <a:gd name="connsiteX29" fmla="*/ 6078 w 10091"/>
              <a:gd name="connsiteY29" fmla="*/ 5052 h 11260"/>
              <a:gd name="connsiteX30" fmla="*/ 7205 w 10091"/>
              <a:gd name="connsiteY30" fmla="*/ 8160 h 11260"/>
              <a:gd name="connsiteX31" fmla="*/ 7205 w 10091"/>
              <a:gd name="connsiteY31" fmla="*/ 8160 h 11260"/>
              <a:gd name="connsiteX32" fmla="*/ 6555 w 10091"/>
              <a:gd name="connsiteY32" fmla="*/ 8160 h 11260"/>
              <a:gd name="connsiteX33" fmla="*/ 6555 w 10091"/>
              <a:gd name="connsiteY33" fmla="*/ 6003 h 11260"/>
              <a:gd name="connsiteX34" fmla="*/ 7205 w 10091"/>
              <a:gd name="connsiteY34" fmla="*/ 6003 h 11260"/>
              <a:gd name="connsiteX35" fmla="*/ 7205 w 10091"/>
              <a:gd name="connsiteY35" fmla="*/ 8160 h 11260"/>
              <a:gd name="connsiteX36" fmla="*/ 7205 w 10091"/>
              <a:gd name="connsiteY36" fmla="*/ 5052 h 11260"/>
              <a:gd name="connsiteX37" fmla="*/ 7205 w 10091"/>
              <a:gd name="connsiteY37" fmla="*/ 5052 h 11260"/>
              <a:gd name="connsiteX38" fmla="*/ 6586 w 10091"/>
              <a:gd name="connsiteY38" fmla="*/ 5052 h 11260"/>
              <a:gd name="connsiteX39" fmla="*/ 6586 w 10091"/>
              <a:gd name="connsiteY39" fmla="*/ 2849 h 11260"/>
              <a:gd name="connsiteX40" fmla="*/ 7205 w 10091"/>
              <a:gd name="connsiteY40" fmla="*/ 2849 h 11260"/>
              <a:gd name="connsiteX41" fmla="*/ 7205 w 10091"/>
              <a:gd name="connsiteY41" fmla="*/ 5052 h 11260"/>
              <a:gd name="connsiteX42" fmla="*/ 8348 w 10091"/>
              <a:gd name="connsiteY42" fmla="*/ 8160 h 11260"/>
              <a:gd name="connsiteX43" fmla="*/ 8348 w 10091"/>
              <a:gd name="connsiteY43" fmla="*/ 8160 h 11260"/>
              <a:gd name="connsiteX44" fmla="*/ 7698 w 10091"/>
              <a:gd name="connsiteY44" fmla="*/ 8160 h 11260"/>
              <a:gd name="connsiteX45" fmla="*/ 7698 w 10091"/>
              <a:gd name="connsiteY45" fmla="*/ 6003 h 11260"/>
              <a:gd name="connsiteX46" fmla="*/ 8348 w 10091"/>
              <a:gd name="connsiteY46" fmla="*/ 6003 h 11260"/>
              <a:gd name="connsiteX47" fmla="*/ 8348 w 10091"/>
              <a:gd name="connsiteY47" fmla="*/ 8160 h 11260"/>
              <a:gd name="connsiteX0" fmla="*/ 8487 w 8852"/>
              <a:gd name="connsiteY0" fmla="*/ 0 h 10520"/>
              <a:gd name="connsiteX1" fmla="*/ 8487 w 8852"/>
              <a:gd name="connsiteY1" fmla="*/ 0 h 10520"/>
              <a:gd name="connsiteX2" fmla="*/ 8487 w 8852"/>
              <a:gd name="connsiteY2" fmla="*/ 10000 h 10520"/>
              <a:gd name="connsiteX3" fmla="*/ 8852 w 8852"/>
              <a:gd name="connsiteY3" fmla="*/ 8738 h 10520"/>
              <a:gd name="connsiteX4" fmla="*/ 8852 w 8852"/>
              <a:gd name="connsiteY4" fmla="*/ 1316 h 10520"/>
              <a:gd name="connsiteX5" fmla="*/ 8487 w 8852"/>
              <a:gd name="connsiteY5" fmla="*/ 0 h 10520"/>
              <a:gd name="connsiteX6" fmla="*/ 1757 w 8852"/>
              <a:gd name="connsiteY6" fmla="*/ 2740 h 10520"/>
              <a:gd name="connsiteX7" fmla="*/ 1757 w 8852"/>
              <a:gd name="connsiteY7" fmla="*/ 2740 h 10520"/>
              <a:gd name="connsiteX8" fmla="*/ 1043 w 8852"/>
              <a:gd name="connsiteY8" fmla="*/ 7950 h 10520"/>
              <a:gd name="connsiteX9" fmla="*/ 915 w 8852"/>
              <a:gd name="connsiteY9" fmla="*/ 8263 h 10520"/>
              <a:gd name="connsiteX10" fmla="*/ 852 w 8852"/>
              <a:gd name="connsiteY10" fmla="*/ 8263 h 10520"/>
              <a:gd name="connsiteX11" fmla="*/ 693 w 8852"/>
              <a:gd name="connsiteY11" fmla="*/ 7950 h 10520"/>
              <a:gd name="connsiteX12" fmla="*/ 11 w 8852"/>
              <a:gd name="connsiteY12" fmla="*/ 2740 h 10520"/>
              <a:gd name="connsiteX13" fmla="*/ 27 w 8852"/>
              <a:gd name="connsiteY13" fmla="*/ 2315 h 10520"/>
              <a:gd name="connsiteX14" fmla="*/ 154 w 8852"/>
              <a:gd name="connsiteY14" fmla="*/ 1999 h 10520"/>
              <a:gd name="connsiteX15" fmla="*/ 233 w 8852"/>
              <a:gd name="connsiteY15" fmla="*/ 1999 h 10520"/>
              <a:gd name="connsiteX16" fmla="*/ 375 w 8852"/>
              <a:gd name="connsiteY16" fmla="*/ 2371 h 10520"/>
              <a:gd name="connsiteX17" fmla="*/ 868 w 8852"/>
              <a:gd name="connsiteY17" fmla="*/ 6055 h 10520"/>
              <a:gd name="connsiteX18" fmla="*/ 1376 w 8852"/>
              <a:gd name="connsiteY18" fmla="*/ 2371 h 10520"/>
              <a:gd name="connsiteX19" fmla="*/ 1518 w 8852"/>
              <a:gd name="connsiteY19" fmla="*/ 1999 h 10520"/>
              <a:gd name="connsiteX20" fmla="*/ 1598 w 8852"/>
              <a:gd name="connsiteY20" fmla="*/ 1999 h 10520"/>
              <a:gd name="connsiteX21" fmla="*/ 1725 w 8852"/>
              <a:gd name="connsiteY21" fmla="*/ 2315 h 10520"/>
              <a:gd name="connsiteX22" fmla="*/ 1757 w 8852"/>
              <a:gd name="connsiteY22" fmla="*/ 2740 h 10520"/>
              <a:gd name="connsiteX23" fmla="*/ 5296 w 8852"/>
              <a:gd name="connsiteY23" fmla="*/ 4312 h 10520"/>
              <a:gd name="connsiteX24" fmla="*/ 5296 w 8852"/>
              <a:gd name="connsiteY24" fmla="*/ 4312 h 10520"/>
              <a:gd name="connsiteX25" fmla="*/ 4645 w 8852"/>
              <a:gd name="connsiteY25" fmla="*/ 4312 h 10520"/>
              <a:gd name="connsiteX26" fmla="*/ 4645 w 8852"/>
              <a:gd name="connsiteY26" fmla="*/ 2109 h 10520"/>
              <a:gd name="connsiteX27" fmla="*/ 5296 w 8852"/>
              <a:gd name="connsiteY27" fmla="*/ 2109 h 10520"/>
              <a:gd name="connsiteX28" fmla="*/ 5296 w 8852"/>
              <a:gd name="connsiteY28" fmla="*/ 4312 h 10520"/>
              <a:gd name="connsiteX29" fmla="*/ 6423 w 8852"/>
              <a:gd name="connsiteY29" fmla="*/ 7420 h 10520"/>
              <a:gd name="connsiteX30" fmla="*/ 6423 w 8852"/>
              <a:gd name="connsiteY30" fmla="*/ 7420 h 10520"/>
              <a:gd name="connsiteX31" fmla="*/ 5773 w 8852"/>
              <a:gd name="connsiteY31" fmla="*/ 7420 h 10520"/>
              <a:gd name="connsiteX32" fmla="*/ 5773 w 8852"/>
              <a:gd name="connsiteY32" fmla="*/ 5263 h 10520"/>
              <a:gd name="connsiteX33" fmla="*/ 6423 w 8852"/>
              <a:gd name="connsiteY33" fmla="*/ 5263 h 10520"/>
              <a:gd name="connsiteX34" fmla="*/ 6423 w 8852"/>
              <a:gd name="connsiteY34" fmla="*/ 7420 h 10520"/>
              <a:gd name="connsiteX35" fmla="*/ 6423 w 8852"/>
              <a:gd name="connsiteY35" fmla="*/ 4312 h 10520"/>
              <a:gd name="connsiteX36" fmla="*/ 6423 w 8852"/>
              <a:gd name="connsiteY36" fmla="*/ 4312 h 10520"/>
              <a:gd name="connsiteX37" fmla="*/ 5804 w 8852"/>
              <a:gd name="connsiteY37" fmla="*/ 4312 h 10520"/>
              <a:gd name="connsiteX38" fmla="*/ 5804 w 8852"/>
              <a:gd name="connsiteY38" fmla="*/ 2109 h 10520"/>
              <a:gd name="connsiteX39" fmla="*/ 6423 w 8852"/>
              <a:gd name="connsiteY39" fmla="*/ 2109 h 10520"/>
              <a:gd name="connsiteX40" fmla="*/ 6423 w 8852"/>
              <a:gd name="connsiteY40" fmla="*/ 4312 h 10520"/>
              <a:gd name="connsiteX41" fmla="*/ 7566 w 8852"/>
              <a:gd name="connsiteY41" fmla="*/ 7420 h 10520"/>
              <a:gd name="connsiteX42" fmla="*/ 7566 w 8852"/>
              <a:gd name="connsiteY42" fmla="*/ 7420 h 10520"/>
              <a:gd name="connsiteX43" fmla="*/ 6916 w 8852"/>
              <a:gd name="connsiteY43" fmla="*/ 7420 h 10520"/>
              <a:gd name="connsiteX44" fmla="*/ 6916 w 8852"/>
              <a:gd name="connsiteY44" fmla="*/ 5263 h 10520"/>
              <a:gd name="connsiteX45" fmla="*/ 7566 w 8852"/>
              <a:gd name="connsiteY45" fmla="*/ 5263 h 10520"/>
              <a:gd name="connsiteX46" fmla="*/ 7566 w 8852"/>
              <a:gd name="connsiteY46" fmla="*/ 7420 h 10520"/>
              <a:gd name="connsiteX0" fmla="*/ 10000 w 10030"/>
              <a:gd name="connsiteY0" fmla="*/ 1849 h 10598"/>
              <a:gd name="connsiteX1" fmla="*/ 9588 w 10030"/>
              <a:gd name="connsiteY1" fmla="*/ 598 h 10598"/>
              <a:gd name="connsiteX2" fmla="*/ 9588 w 10030"/>
              <a:gd name="connsiteY2" fmla="*/ 10104 h 10598"/>
              <a:gd name="connsiteX3" fmla="*/ 10000 w 10030"/>
              <a:gd name="connsiteY3" fmla="*/ 8904 h 10598"/>
              <a:gd name="connsiteX4" fmla="*/ 10000 w 10030"/>
              <a:gd name="connsiteY4" fmla="*/ 1849 h 10598"/>
              <a:gd name="connsiteX5" fmla="*/ 1985 w 10030"/>
              <a:gd name="connsiteY5" fmla="*/ 3203 h 10598"/>
              <a:gd name="connsiteX6" fmla="*/ 1985 w 10030"/>
              <a:gd name="connsiteY6" fmla="*/ 3203 h 10598"/>
              <a:gd name="connsiteX7" fmla="*/ 1178 w 10030"/>
              <a:gd name="connsiteY7" fmla="*/ 8155 h 10598"/>
              <a:gd name="connsiteX8" fmla="*/ 1034 w 10030"/>
              <a:gd name="connsiteY8" fmla="*/ 8453 h 10598"/>
              <a:gd name="connsiteX9" fmla="*/ 962 w 10030"/>
              <a:gd name="connsiteY9" fmla="*/ 8453 h 10598"/>
              <a:gd name="connsiteX10" fmla="*/ 783 w 10030"/>
              <a:gd name="connsiteY10" fmla="*/ 8155 h 10598"/>
              <a:gd name="connsiteX11" fmla="*/ 12 w 10030"/>
              <a:gd name="connsiteY11" fmla="*/ 3203 h 10598"/>
              <a:gd name="connsiteX12" fmla="*/ 31 w 10030"/>
              <a:gd name="connsiteY12" fmla="*/ 2799 h 10598"/>
              <a:gd name="connsiteX13" fmla="*/ 174 w 10030"/>
              <a:gd name="connsiteY13" fmla="*/ 2498 h 10598"/>
              <a:gd name="connsiteX14" fmla="*/ 263 w 10030"/>
              <a:gd name="connsiteY14" fmla="*/ 2498 h 10598"/>
              <a:gd name="connsiteX15" fmla="*/ 424 w 10030"/>
              <a:gd name="connsiteY15" fmla="*/ 2852 h 10598"/>
              <a:gd name="connsiteX16" fmla="*/ 981 w 10030"/>
              <a:gd name="connsiteY16" fmla="*/ 6354 h 10598"/>
              <a:gd name="connsiteX17" fmla="*/ 1554 w 10030"/>
              <a:gd name="connsiteY17" fmla="*/ 2852 h 10598"/>
              <a:gd name="connsiteX18" fmla="*/ 1715 w 10030"/>
              <a:gd name="connsiteY18" fmla="*/ 2498 h 10598"/>
              <a:gd name="connsiteX19" fmla="*/ 1805 w 10030"/>
              <a:gd name="connsiteY19" fmla="*/ 2498 h 10598"/>
              <a:gd name="connsiteX20" fmla="*/ 1949 w 10030"/>
              <a:gd name="connsiteY20" fmla="*/ 2799 h 10598"/>
              <a:gd name="connsiteX21" fmla="*/ 1985 w 10030"/>
              <a:gd name="connsiteY21" fmla="*/ 3203 h 10598"/>
              <a:gd name="connsiteX22" fmla="*/ 5983 w 10030"/>
              <a:gd name="connsiteY22" fmla="*/ 4697 h 10598"/>
              <a:gd name="connsiteX23" fmla="*/ 5983 w 10030"/>
              <a:gd name="connsiteY23" fmla="*/ 4697 h 10598"/>
              <a:gd name="connsiteX24" fmla="*/ 5247 w 10030"/>
              <a:gd name="connsiteY24" fmla="*/ 4697 h 10598"/>
              <a:gd name="connsiteX25" fmla="*/ 5247 w 10030"/>
              <a:gd name="connsiteY25" fmla="*/ 2603 h 10598"/>
              <a:gd name="connsiteX26" fmla="*/ 5983 w 10030"/>
              <a:gd name="connsiteY26" fmla="*/ 2603 h 10598"/>
              <a:gd name="connsiteX27" fmla="*/ 5983 w 10030"/>
              <a:gd name="connsiteY27" fmla="*/ 4697 h 10598"/>
              <a:gd name="connsiteX28" fmla="*/ 7256 w 10030"/>
              <a:gd name="connsiteY28" fmla="*/ 7651 h 10598"/>
              <a:gd name="connsiteX29" fmla="*/ 7256 w 10030"/>
              <a:gd name="connsiteY29" fmla="*/ 7651 h 10598"/>
              <a:gd name="connsiteX30" fmla="*/ 6522 w 10030"/>
              <a:gd name="connsiteY30" fmla="*/ 7651 h 10598"/>
              <a:gd name="connsiteX31" fmla="*/ 6522 w 10030"/>
              <a:gd name="connsiteY31" fmla="*/ 5601 h 10598"/>
              <a:gd name="connsiteX32" fmla="*/ 7256 w 10030"/>
              <a:gd name="connsiteY32" fmla="*/ 5601 h 10598"/>
              <a:gd name="connsiteX33" fmla="*/ 7256 w 10030"/>
              <a:gd name="connsiteY33" fmla="*/ 7651 h 10598"/>
              <a:gd name="connsiteX34" fmla="*/ 7256 w 10030"/>
              <a:gd name="connsiteY34" fmla="*/ 4697 h 10598"/>
              <a:gd name="connsiteX35" fmla="*/ 7256 w 10030"/>
              <a:gd name="connsiteY35" fmla="*/ 4697 h 10598"/>
              <a:gd name="connsiteX36" fmla="*/ 6557 w 10030"/>
              <a:gd name="connsiteY36" fmla="*/ 4697 h 10598"/>
              <a:gd name="connsiteX37" fmla="*/ 6557 w 10030"/>
              <a:gd name="connsiteY37" fmla="*/ 2603 h 10598"/>
              <a:gd name="connsiteX38" fmla="*/ 7256 w 10030"/>
              <a:gd name="connsiteY38" fmla="*/ 2603 h 10598"/>
              <a:gd name="connsiteX39" fmla="*/ 7256 w 10030"/>
              <a:gd name="connsiteY39" fmla="*/ 4697 h 10598"/>
              <a:gd name="connsiteX40" fmla="*/ 8547 w 10030"/>
              <a:gd name="connsiteY40" fmla="*/ 7651 h 10598"/>
              <a:gd name="connsiteX41" fmla="*/ 8547 w 10030"/>
              <a:gd name="connsiteY41" fmla="*/ 7651 h 10598"/>
              <a:gd name="connsiteX42" fmla="*/ 7813 w 10030"/>
              <a:gd name="connsiteY42" fmla="*/ 7651 h 10598"/>
              <a:gd name="connsiteX43" fmla="*/ 7813 w 10030"/>
              <a:gd name="connsiteY43" fmla="*/ 5601 h 10598"/>
              <a:gd name="connsiteX44" fmla="*/ 8547 w 10030"/>
              <a:gd name="connsiteY44" fmla="*/ 5601 h 10598"/>
              <a:gd name="connsiteX45" fmla="*/ 8547 w 10030"/>
              <a:gd name="connsiteY45" fmla="*/ 7651 h 10598"/>
              <a:gd name="connsiteX0" fmla="*/ 10000 w 10030"/>
              <a:gd name="connsiteY0" fmla="*/ 0 h 8661"/>
              <a:gd name="connsiteX1" fmla="*/ 9588 w 10030"/>
              <a:gd name="connsiteY1" fmla="*/ 8255 h 8661"/>
              <a:gd name="connsiteX2" fmla="*/ 10000 w 10030"/>
              <a:gd name="connsiteY2" fmla="*/ 7055 h 8661"/>
              <a:gd name="connsiteX3" fmla="*/ 10000 w 10030"/>
              <a:gd name="connsiteY3" fmla="*/ 0 h 8661"/>
              <a:gd name="connsiteX4" fmla="*/ 1985 w 10030"/>
              <a:gd name="connsiteY4" fmla="*/ 1354 h 8661"/>
              <a:gd name="connsiteX5" fmla="*/ 1985 w 10030"/>
              <a:gd name="connsiteY5" fmla="*/ 1354 h 8661"/>
              <a:gd name="connsiteX6" fmla="*/ 1178 w 10030"/>
              <a:gd name="connsiteY6" fmla="*/ 6306 h 8661"/>
              <a:gd name="connsiteX7" fmla="*/ 1034 w 10030"/>
              <a:gd name="connsiteY7" fmla="*/ 6604 h 8661"/>
              <a:gd name="connsiteX8" fmla="*/ 962 w 10030"/>
              <a:gd name="connsiteY8" fmla="*/ 6604 h 8661"/>
              <a:gd name="connsiteX9" fmla="*/ 783 w 10030"/>
              <a:gd name="connsiteY9" fmla="*/ 6306 h 8661"/>
              <a:gd name="connsiteX10" fmla="*/ 12 w 10030"/>
              <a:gd name="connsiteY10" fmla="*/ 1354 h 8661"/>
              <a:gd name="connsiteX11" fmla="*/ 31 w 10030"/>
              <a:gd name="connsiteY11" fmla="*/ 950 h 8661"/>
              <a:gd name="connsiteX12" fmla="*/ 174 w 10030"/>
              <a:gd name="connsiteY12" fmla="*/ 649 h 8661"/>
              <a:gd name="connsiteX13" fmla="*/ 263 w 10030"/>
              <a:gd name="connsiteY13" fmla="*/ 649 h 8661"/>
              <a:gd name="connsiteX14" fmla="*/ 424 w 10030"/>
              <a:gd name="connsiteY14" fmla="*/ 1003 h 8661"/>
              <a:gd name="connsiteX15" fmla="*/ 981 w 10030"/>
              <a:gd name="connsiteY15" fmla="*/ 4505 h 8661"/>
              <a:gd name="connsiteX16" fmla="*/ 1554 w 10030"/>
              <a:gd name="connsiteY16" fmla="*/ 1003 h 8661"/>
              <a:gd name="connsiteX17" fmla="*/ 1715 w 10030"/>
              <a:gd name="connsiteY17" fmla="*/ 649 h 8661"/>
              <a:gd name="connsiteX18" fmla="*/ 1805 w 10030"/>
              <a:gd name="connsiteY18" fmla="*/ 649 h 8661"/>
              <a:gd name="connsiteX19" fmla="*/ 1949 w 10030"/>
              <a:gd name="connsiteY19" fmla="*/ 950 h 8661"/>
              <a:gd name="connsiteX20" fmla="*/ 1985 w 10030"/>
              <a:gd name="connsiteY20" fmla="*/ 1354 h 8661"/>
              <a:gd name="connsiteX21" fmla="*/ 5983 w 10030"/>
              <a:gd name="connsiteY21" fmla="*/ 2848 h 8661"/>
              <a:gd name="connsiteX22" fmla="*/ 5983 w 10030"/>
              <a:gd name="connsiteY22" fmla="*/ 2848 h 8661"/>
              <a:gd name="connsiteX23" fmla="*/ 5247 w 10030"/>
              <a:gd name="connsiteY23" fmla="*/ 2848 h 8661"/>
              <a:gd name="connsiteX24" fmla="*/ 5247 w 10030"/>
              <a:gd name="connsiteY24" fmla="*/ 754 h 8661"/>
              <a:gd name="connsiteX25" fmla="*/ 5983 w 10030"/>
              <a:gd name="connsiteY25" fmla="*/ 754 h 8661"/>
              <a:gd name="connsiteX26" fmla="*/ 5983 w 10030"/>
              <a:gd name="connsiteY26" fmla="*/ 2848 h 8661"/>
              <a:gd name="connsiteX27" fmla="*/ 7256 w 10030"/>
              <a:gd name="connsiteY27" fmla="*/ 5802 h 8661"/>
              <a:gd name="connsiteX28" fmla="*/ 7256 w 10030"/>
              <a:gd name="connsiteY28" fmla="*/ 5802 h 8661"/>
              <a:gd name="connsiteX29" fmla="*/ 6522 w 10030"/>
              <a:gd name="connsiteY29" fmla="*/ 5802 h 8661"/>
              <a:gd name="connsiteX30" fmla="*/ 6522 w 10030"/>
              <a:gd name="connsiteY30" fmla="*/ 3752 h 8661"/>
              <a:gd name="connsiteX31" fmla="*/ 7256 w 10030"/>
              <a:gd name="connsiteY31" fmla="*/ 3752 h 8661"/>
              <a:gd name="connsiteX32" fmla="*/ 7256 w 10030"/>
              <a:gd name="connsiteY32" fmla="*/ 5802 h 8661"/>
              <a:gd name="connsiteX33" fmla="*/ 7256 w 10030"/>
              <a:gd name="connsiteY33" fmla="*/ 2848 h 8661"/>
              <a:gd name="connsiteX34" fmla="*/ 7256 w 10030"/>
              <a:gd name="connsiteY34" fmla="*/ 2848 h 8661"/>
              <a:gd name="connsiteX35" fmla="*/ 6557 w 10030"/>
              <a:gd name="connsiteY35" fmla="*/ 2848 h 8661"/>
              <a:gd name="connsiteX36" fmla="*/ 6557 w 10030"/>
              <a:gd name="connsiteY36" fmla="*/ 754 h 8661"/>
              <a:gd name="connsiteX37" fmla="*/ 7256 w 10030"/>
              <a:gd name="connsiteY37" fmla="*/ 754 h 8661"/>
              <a:gd name="connsiteX38" fmla="*/ 7256 w 10030"/>
              <a:gd name="connsiteY38" fmla="*/ 2848 h 8661"/>
              <a:gd name="connsiteX39" fmla="*/ 8547 w 10030"/>
              <a:gd name="connsiteY39" fmla="*/ 5802 h 8661"/>
              <a:gd name="connsiteX40" fmla="*/ 8547 w 10030"/>
              <a:gd name="connsiteY40" fmla="*/ 5802 h 8661"/>
              <a:gd name="connsiteX41" fmla="*/ 7813 w 10030"/>
              <a:gd name="connsiteY41" fmla="*/ 5802 h 8661"/>
              <a:gd name="connsiteX42" fmla="*/ 7813 w 10030"/>
              <a:gd name="connsiteY42" fmla="*/ 3752 h 8661"/>
              <a:gd name="connsiteX43" fmla="*/ 8547 w 10030"/>
              <a:gd name="connsiteY43" fmla="*/ 3752 h 8661"/>
              <a:gd name="connsiteX44" fmla="*/ 8547 w 10030"/>
              <a:gd name="connsiteY44" fmla="*/ 5802 h 8661"/>
              <a:gd name="connsiteX0" fmla="*/ 9970 w 9970"/>
              <a:gd name="connsiteY0" fmla="*/ 7397 h 8782"/>
              <a:gd name="connsiteX1" fmla="*/ 9559 w 9970"/>
              <a:gd name="connsiteY1" fmla="*/ 8782 h 8782"/>
              <a:gd name="connsiteX2" fmla="*/ 9970 w 9970"/>
              <a:gd name="connsiteY2" fmla="*/ 7397 h 8782"/>
              <a:gd name="connsiteX3" fmla="*/ 1979 w 9970"/>
              <a:gd name="connsiteY3" fmla="*/ 814 h 8782"/>
              <a:gd name="connsiteX4" fmla="*/ 1979 w 9970"/>
              <a:gd name="connsiteY4" fmla="*/ 814 h 8782"/>
              <a:gd name="connsiteX5" fmla="*/ 1174 w 9970"/>
              <a:gd name="connsiteY5" fmla="*/ 6532 h 8782"/>
              <a:gd name="connsiteX6" fmla="*/ 1031 w 9970"/>
              <a:gd name="connsiteY6" fmla="*/ 6876 h 8782"/>
              <a:gd name="connsiteX7" fmla="*/ 959 w 9970"/>
              <a:gd name="connsiteY7" fmla="*/ 6876 h 8782"/>
              <a:gd name="connsiteX8" fmla="*/ 781 w 9970"/>
              <a:gd name="connsiteY8" fmla="*/ 6532 h 8782"/>
              <a:gd name="connsiteX9" fmla="*/ 12 w 9970"/>
              <a:gd name="connsiteY9" fmla="*/ 814 h 8782"/>
              <a:gd name="connsiteX10" fmla="*/ 31 w 9970"/>
              <a:gd name="connsiteY10" fmla="*/ 348 h 8782"/>
              <a:gd name="connsiteX11" fmla="*/ 173 w 9970"/>
              <a:gd name="connsiteY11" fmla="*/ 0 h 8782"/>
              <a:gd name="connsiteX12" fmla="*/ 262 w 9970"/>
              <a:gd name="connsiteY12" fmla="*/ 0 h 8782"/>
              <a:gd name="connsiteX13" fmla="*/ 423 w 9970"/>
              <a:gd name="connsiteY13" fmla="*/ 409 h 8782"/>
              <a:gd name="connsiteX14" fmla="*/ 978 w 9970"/>
              <a:gd name="connsiteY14" fmla="*/ 4452 h 8782"/>
              <a:gd name="connsiteX15" fmla="*/ 1549 w 9970"/>
              <a:gd name="connsiteY15" fmla="*/ 409 h 8782"/>
              <a:gd name="connsiteX16" fmla="*/ 1710 w 9970"/>
              <a:gd name="connsiteY16" fmla="*/ 0 h 8782"/>
              <a:gd name="connsiteX17" fmla="*/ 1800 w 9970"/>
              <a:gd name="connsiteY17" fmla="*/ 0 h 8782"/>
              <a:gd name="connsiteX18" fmla="*/ 1943 w 9970"/>
              <a:gd name="connsiteY18" fmla="*/ 348 h 8782"/>
              <a:gd name="connsiteX19" fmla="*/ 1979 w 9970"/>
              <a:gd name="connsiteY19" fmla="*/ 814 h 8782"/>
              <a:gd name="connsiteX20" fmla="*/ 5965 w 9970"/>
              <a:gd name="connsiteY20" fmla="*/ 2539 h 8782"/>
              <a:gd name="connsiteX21" fmla="*/ 5965 w 9970"/>
              <a:gd name="connsiteY21" fmla="*/ 2539 h 8782"/>
              <a:gd name="connsiteX22" fmla="*/ 5231 w 9970"/>
              <a:gd name="connsiteY22" fmla="*/ 2539 h 8782"/>
              <a:gd name="connsiteX23" fmla="*/ 5231 w 9970"/>
              <a:gd name="connsiteY23" fmla="*/ 122 h 8782"/>
              <a:gd name="connsiteX24" fmla="*/ 5965 w 9970"/>
              <a:gd name="connsiteY24" fmla="*/ 122 h 8782"/>
              <a:gd name="connsiteX25" fmla="*/ 5965 w 9970"/>
              <a:gd name="connsiteY25" fmla="*/ 2539 h 8782"/>
              <a:gd name="connsiteX26" fmla="*/ 7234 w 9970"/>
              <a:gd name="connsiteY26" fmla="*/ 5950 h 8782"/>
              <a:gd name="connsiteX27" fmla="*/ 7234 w 9970"/>
              <a:gd name="connsiteY27" fmla="*/ 5950 h 8782"/>
              <a:gd name="connsiteX28" fmla="*/ 6502 w 9970"/>
              <a:gd name="connsiteY28" fmla="*/ 5950 h 8782"/>
              <a:gd name="connsiteX29" fmla="*/ 6502 w 9970"/>
              <a:gd name="connsiteY29" fmla="*/ 3583 h 8782"/>
              <a:gd name="connsiteX30" fmla="*/ 7234 w 9970"/>
              <a:gd name="connsiteY30" fmla="*/ 3583 h 8782"/>
              <a:gd name="connsiteX31" fmla="*/ 7234 w 9970"/>
              <a:gd name="connsiteY31" fmla="*/ 5950 h 8782"/>
              <a:gd name="connsiteX32" fmla="*/ 7234 w 9970"/>
              <a:gd name="connsiteY32" fmla="*/ 2539 h 8782"/>
              <a:gd name="connsiteX33" fmla="*/ 7234 w 9970"/>
              <a:gd name="connsiteY33" fmla="*/ 2539 h 8782"/>
              <a:gd name="connsiteX34" fmla="*/ 6537 w 9970"/>
              <a:gd name="connsiteY34" fmla="*/ 2539 h 8782"/>
              <a:gd name="connsiteX35" fmla="*/ 6537 w 9970"/>
              <a:gd name="connsiteY35" fmla="*/ 122 h 8782"/>
              <a:gd name="connsiteX36" fmla="*/ 7234 w 9970"/>
              <a:gd name="connsiteY36" fmla="*/ 122 h 8782"/>
              <a:gd name="connsiteX37" fmla="*/ 7234 w 9970"/>
              <a:gd name="connsiteY37" fmla="*/ 2539 h 8782"/>
              <a:gd name="connsiteX38" fmla="*/ 8521 w 9970"/>
              <a:gd name="connsiteY38" fmla="*/ 5950 h 8782"/>
              <a:gd name="connsiteX39" fmla="*/ 8521 w 9970"/>
              <a:gd name="connsiteY39" fmla="*/ 5950 h 8782"/>
              <a:gd name="connsiteX40" fmla="*/ 7790 w 9970"/>
              <a:gd name="connsiteY40" fmla="*/ 5950 h 8782"/>
              <a:gd name="connsiteX41" fmla="*/ 7790 w 9970"/>
              <a:gd name="connsiteY41" fmla="*/ 3583 h 8782"/>
              <a:gd name="connsiteX42" fmla="*/ 8521 w 9970"/>
              <a:gd name="connsiteY42" fmla="*/ 3583 h 8782"/>
              <a:gd name="connsiteX43" fmla="*/ 8521 w 9970"/>
              <a:gd name="connsiteY43" fmla="*/ 5950 h 8782"/>
              <a:gd name="connsiteX0" fmla="*/ 1985 w 8547"/>
              <a:gd name="connsiteY0" fmla="*/ 927 h 7830"/>
              <a:gd name="connsiteX1" fmla="*/ 1985 w 8547"/>
              <a:gd name="connsiteY1" fmla="*/ 927 h 7830"/>
              <a:gd name="connsiteX2" fmla="*/ 1178 w 8547"/>
              <a:gd name="connsiteY2" fmla="*/ 7438 h 7830"/>
              <a:gd name="connsiteX3" fmla="*/ 1034 w 8547"/>
              <a:gd name="connsiteY3" fmla="*/ 7830 h 7830"/>
              <a:gd name="connsiteX4" fmla="*/ 962 w 8547"/>
              <a:gd name="connsiteY4" fmla="*/ 7830 h 7830"/>
              <a:gd name="connsiteX5" fmla="*/ 783 w 8547"/>
              <a:gd name="connsiteY5" fmla="*/ 7438 h 7830"/>
              <a:gd name="connsiteX6" fmla="*/ 12 w 8547"/>
              <a:gd name="connsiteY6" fmla="*/ 927 h 7830"/>
              <a:gd name="connsiteX7" fmla="*/ 31 w 8547"/>
              <a:gd name="connsiteY7" fmla="*/ 396 h 7830"/>
              <a:gd name="connsiteX8" fmla="*/ 174 w 8547"/>
              <a:gd name="connsiteY8" fmla="*/ 0 h 7830"/>
              <a:gd name="connsiteX9" fmla="*/ 263 w 8547"/>
              <a:gd name="connsiteY9" fmla="*/ 0 h 7830"/>
              <a:gd name="connsiteX10" fmla="*/ 424 w 8547"/>
              <a:gd name="connsiteY10" fmla="*/ 466 h 7830"/>
              <a:gd name="connsiteX11" fmla="*/ 981 w 8547"/>
              <a:gd name="connsiteY11" fmla="*/ 5069 h 7830"/>
              <a:gd name="connsiteX12" fmla="*/ 1554 w 8547"/>
              <a:gd name="connsiteY12" fmla="*/ 466 h 7830"/>
              <a:gd name="connsiteX13" fmla="*/ 1715 w 8547"/>
              <a:gd name="connsiteY13" fmla="*/ 0 h 7830"/>
              <a:gd name="connsiteX14" fmla="*/ 1805 w 8547"/>
              <a:gd name="connsiteY14" fmla="*/ 0 h 7830"/>
              <a:gd name="connsiteX15" fmla="*/ 1949 w 8547"/>
              <a:gd name="connsiteY15" fmla="*/ 396 h 7830"/>
              <a:gd name="connsiteX16" fmla="*/ 1985 w 8547"/>
              <a:gd name="connsiteY16" fmla="*/ 927 h 7830"/>
              <a:gd name="connsiteX17" fmla="*/ 5983 w 8547"/>
              <a:gd name="connsiteY17" fmla="*/ 2891 h 7830"/>
              <a:gd name="connsiteX18" fmla="*/ 5983 w 8547"/>
              <a:gd name="connsiteY18" fmla="*/ 2891 h 7830"/>
              <a:gd name="connsiteX19" fmla="*/ 5247 w 8547"/>
              <a:gd name="connsiteY19" fmla="*/ 2891 h 7830"/>
              <a:gd name="connsiteX20" fmla="*/ 5247 w 8547"/>
              <a:gd name="connsiteY20" fmla="*/ 139 h 7830"/>
              <a:gd name="connsiteX21" fmla="*/ 5983 w 8547"/>
              <a:gd name="connsiteY21" fmla="*/ 139 h 7830"/>
              <a:gd name="connsiteX22" fmla="*/ 5983 w 8547"/>
              <a:gd name="connsiteY22" fmla="*/ 2891 h 7830"/>
              <a:gd name="connsiteX23" fmla="*/ 7256 w 8547"/>
              <a:gd name="connsiteY23" fmla="*/ 6775 h 7830"/>
              <a:gd name="connsiteX24" fmla="*/ 7256 w 8547"/>
              <a:gd name="connsiteY24" fmla="*/ 6775 h 7830"/>
              <a:gd name="connsiteX25" fmla="*/ 6522 w 8547"/>
              <a:gd name="connsiteY25" fmla="*/ 6775 h 7830"/>
              <a:gd name="connsiteX26" fmla="*/ 6522 w 8547"/>
              <a:gd name="connsiteY26" fmla="*/ 4080 h 7830"/>
              <a:gd name="connsiteX27" fmla="*/ 7256 w 8547"/>
              <a:gd name="connsiteY27" fmla="*/ 4080 h 7830"/>
              <a:gd name="connsiteX28" fmla="*/ 7256 w 8547"/>
              <a:gd name="connsiteY28" fmla="*/ 6775 h 7830"/>
              <a:gd name="connsiteX29" fmla="*/ 7256 w 8547"/>
              <a:gd name="connsiteY29" fmla="*/ 2891 h 7830"/>
              <a:gd name="connsiteX30" fmla="*/ 7256 w 8547"/>
              <a:gd name="connsiteY30" fmla="*/ 2891 h 7830"/>
              <a:gd name="connsiteX31" fmla="*/ 6557 w 8547"/>
              <a:gd name="connsiteY31" fmla="*/ 2891 h 7830"/>
              <a:gd name="connsiteX32" fmla="*/ 6557 w 8547"/>
              <a:gd name="connsiteY32" fmla="*/ 139 h 7830"/>
              <a:gd name="connsiteX33" fmla="*/ 7256 w 8547"/>
              <a:gd name="connsiteY33" fmla="*/ 139 h 7830"/>
              <a:gd name="connsiteX34" fmla="*/ 7256 w 8547"/>
              <a:gd name="connsiteY34" fmla="*/ 2891 h 7830"/>
              <a:gd name="connsiteX35" fmla="*/ 8547 w 8547"/>
              <a:gd name="connsiteY35" fmla="*/ 6775 h 7830"/>
              <a:gd name="connsiteX36" fmla="*/ 8547 w 8547"/>
              <a:gd name="connsiteY36" fmla="*/ 6775 h 7830"/>
              <a:gd name="connsiteX37" fmla="*/ 7813 w 8547"/>
              <a:gd name="connsiteY37" fmla="*/ 6775 h 7830"/>
              <a:gd name="connsiteX38" fmla="*/ 7813 w 8547"/>
              <a:gd name="connsiteY38" fmla="*/ 4080 h 7830"/>
              <a:gd name="connsiteX39" fmla="*/ 8547 w 8547"/>
              <a:gd name="connsiteY39" fmla="*/ 4080 h 7830"/>
              <a:gd name="connsiteX40" fmla="*/ 8547 w 8547"/>
              <a:gd name="connsiteY40" fmla="*/ 6775 h 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547" h="7830">
                <a:moveTo>
                  <a:pt x="1985" y="927"/>
                </a:moveTo>
                <a:lnTo>
                  <a:pt x="1985" y="927"/>
                </a:lnTo>
                <a:lnTo>
                  <a:pt x="1178" y="7438"/>
                </a:lnTo>
                <a:cubicBezTo>
                  <a:pt x="1178" y="7628"/>
                  <a:pt x="1088" y="7830"/>
                  <a:pt x="1034" y="7830"/>
                </a:cubicBezTo>
                <a:lnTo>
                  <a:pt x="962" y="7830"/>
                </a:lnTo>
                <a:cubicBezTo>
                  <a:pt x="873" y="7830"/>
                  <a:pt x="837" y="7628"/>
                  <a:pt x="783" y="7438"/>
                </a:cubicBezTo>
                <a:lnTo>
                  <a:pt x="12" y="927"/>
                </a:lnTo>
                <a:cubicBezTo>
                  <a:pt x="-6" y="794"/>
                  <a:pt x="-6" y="526"/>
                  <a:pt x="31" y="396"/>
                </a:cubicBezTo>
                <a:cubicBezTo>
                  <a:pt x="66" y="139"/>
                  <a:pt x="120" y="0"/>
                  <a:pt x="174" y="0"/>
                </a:cubicBezTo>
                <a:lnTo>
                  <a:pt x="263" y="0"/>
                </a:lnTo>
                <a:cubicBezTo>
                  <a:pt x="334" y="0"/>
                  <a:pt x="407" y="200"/>
                  <a:pt x="424" y="466"/>
                </a:cubicBezTo>
                <a:cubicBezTo>
                  <a:pt x="609" y="2000"/>
                  <a:pt x="795" y="3536"/>
                  <a:pt x="981" y="5069"/>
                </a:cubicBezTo>
                <a:cubicBezTo>
                  <a:pt x="1171" y="3533"/>
                  <a:pt x="1364" y="2000"/>
                  <a:pt x="1554" y="466"/>
                </a:cubicBezTo>
                <a:cubicBezTo>
                  <a:pt x="1591" y="200"/>
                  <a:pt x="1644" y="0"/>
                  <a:pt x="1715" y="0"/>
                </a:cubicBezTo>
                <a:lnTo>
                  <a:pt x="1805" y="0"/>
                </a:lnTo>
                <a:cubicBezTo>
                  <a:pt x="1858" y="0"/>
                  <a:pt x="1932" y="139"/>
                  <a:pt x="1949" y="396"/>
                </a:cubicBezTo>
                <a:cubicBezTo>
                  <a:pt x="1985" y="526"/>
                  <a:pt x="1985" y="794"/>
                  <a:pt x="1985" y="927"/>
                </a:cubicBezTo>
                <a:close/>
                <a:moveTo>
                  <a:pt x="5983" y="2891"/>
                </a:moveTo>
                <a:lnTo>
                  <a:pt x="5983" y="2891"/>
                </a:lnTo>
                <a:lnTo>
                  <a:pt x="5247" y="2891"/>
                </a:lnTo>
                <a:lnTo>
                  <a:pt x="5247" y="139"/>
                </a:lnTo>
                <a:lnTo>
                  <a:pt x="5983" y="139"/>
                </a:lnTo>
                <a:lnTo>
                  <a:pt x="5983" y="2891"/>
                </a:lnTo>
                <a:close/>
                <a:moveTo>
                  <a:pt x="7256" y="6775"/>
                </a:moveTo>
                <a:lnTo>
                  <a:pt x="7256" y="6775"/>
                </a:lnTo>
                <a:lnTo>
                  <a:pt x="6522" y="6775"/>
                </a:lnTo>
                <a:lnTo>
                  <a:pt x="6522" y="4080"/>
                </a:lnTo>
                <a:lnTo>
                  <a:pt x="7256" y="4080"/>
                </a:lnTo>
                <a:lnTo>
                  <a:pt x="7256" y="6775"/>
                </a:lnTo>
                <a:close/>
                <a:moveTo>
                  <a:pt x="7256" y="2891"/>
                </a:moveTo>
                <a:lnTo>
                  <a:pt x="7256" y="2891"/>
                </a:lnTo>
                <a:lnTo>
                  <a:pt x="6557" y="2891"/>
                </a:lnTo>
                <a:lnTo>
                  <a:pt x="6557" y="139"/>
                </a:lnTo>
                <a:lnTo>
                  <a:pt x="7256" y="139"/>
                </a:lnTo>
                <a:lnTo>
                  <a:pt x="7256" y="2891"/>
                </a:lnTo>
                <a:close/>
                <a:moveTo>
                  <a:pt x="8547" y="6775"/>
                </a:moveTo>
                <a:lnTo>
                  <a:pt x="8547" y="6775"/>
                </a:lnTo>
                <a:lnTo>
                  <a:pt x="7813" y="6775"/>
                </a:lnTo>
                <a:lnTo>
                  <a:pt x="7813" y="4080"/>
                </a:lnTo>
                <a:lnTo>
                  <a:pt x="8547" y="4080"/>
                </a:lnTo>
                <a:lnTo>
                  <a:pt x="8547" y="6775"/>
                </a:lnTo>
                <a:close/>
              </a:path>
            </a:pathLst>
          </a:custGeom>
          <a:solidFill>
            <a:schemeClr val="accent1"/>
          </a:solidFill>
          <a:ln w="22225">
            <a:noFill/>
          </a:ln>
          <a:effectLst/>
        </p:spPr>
        <p:txBody>
          <a:bodyPr wrap="none" anchor="ctr"/>
          <a:lstStyle/>
          <a:p>
            <a:endParaRPr lang="en-US"/>
          </a:p>
        </p:txBody>
      </p:sp>
      <p:grpSp>
        <p:nvGrpSpPr>
          <p:cNvPr id="17" name="Group 16"/>
          <p:cNvGrpSpPr/>
          <p:nvPr/>
        </p:nvGrpSpPr>
        <p:grpSpPr>
          <a:xfrm>
            <a:off x="6966073" y="4236867"/>
            <a:ext cx="380382" cy="249514"/>
            <a:chOff x="3403917" y="5089460"/>
            <a:chExt cx="304182" cy="217007"/>
          </a:xfrm>
        </p:grpSpPr>
        <p:sp>
          <p:nvSpPr>
            <p:cNvPr id="18"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45" name="Group 44"/>
          <p:cNvGrpSpPr/>
          <p:nvPr/>
        </p:nvGrpSpPr>
        <p:grpSpPr>
          <a:xfrm>
            <a:off x="7418114" y="4236867"/>
            <a:ext cx="380382" cy="249514"/>
            <a:chOff x="3403917" y="5089460"/>
            <a:chExt cx="304182" cy="217007"/>
          </a:xfrm>
        </p:grpSpPr>
        <p:sp>
          <p:nvSpPr>
            <p:cNvPr id="4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50" name="Group 49"/>
          <p:cNvGrpSpPr/>
          <p:nvPr/>
        </p:nvGrpSpPr>
        <p:grpSpPr>
          <a:xfrm>
            <a:off x="7870154" y="4235192"/>
            <a:ext cx="380382" cy="249514"/>
            <a:chOff x="3403917" y="5089460"/>
            <a:chExt cx="304182" cy="217007"/>
          </a:xfrm>
        </p:grpSpPr>
        <p:sp>
          <p:nvSpPr>
            <p:cNvPr id="5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cxnSp>
        <p:nvCxnSpPr>
          <p:cNvPr id="33" name="Elbow Connector 32"/>
          <p:cNvCxnSpPr/>
          <p:nvPr/>
        </p:nvCxnSpPr>
        <p:spPr>
          <a:xfrm>
            <a:off x="7211931" y="4510296"/>
            <a:ext cx="1914944" cy="968341"/>
          </a:xfrm>
          <a:prstGeom prst="bentConnector3">
            <a:avLst>
              <a:gd name="adj1" fmla="val -115"/>
            </a:avLst>
          </a:prstGeom>
          <a:ln w="19050" cap="rnd">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65905" y="6278456"/>
            <a:ext cx="1602811" cy="341632"/>
          </a:xfrm>
          <a:prstGeom prst="rect">
            <a:avLst/>
          </a:prstGeom>
        </p:spPr>
        <p:txBody>
          <a:bodyPr vert="horz" wrap="none" lIns="91440" tIns="45720" rIns="91440" bIns="45720" rtlCol="0">
            <a:spAutoFit/>
          </a:bodyPr>
          <a:lstStyle/>
          <a:p>
            <a:pPr marL="0" indent="0">
              <a:lnSpc>
                <a:spcPct val="90000"/>
              </a:lnSpc>
              <a:spcAft>
                <a:spcPts val="1200"/>
              </a:spcAft>
              <a:buNone/>
            </a:pPr>
            <a:r>
              <a:rPr lang="en-US" dirty="0">
                <a:hlinkClick r:id="rId4"/>
              </a:rPr>
              <a:t>Support Matrix</a:t>
            </a:r>
            <a:endParaRPr lang="en-US" dirty="0"/>
          </a:p>
        </p:txBody>
      </p:sp>
    </p:spTree>
    <p:extLst>
      <p:ext uri="{BB962C8B-B14F-4D97-AF65-F5344CB8AC3E}">
        <p14:creationId xmlns:p14="http://schemas.microsoft.com/office/powerpoint/2010/main" val="3950096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22</a:t>
            </a:fld>
            <a:endParaRPr lang="en-US" dirty="0"/>
          </a:p>
        </p:txBody>
      </p:sp>
      <p:sp>
        <p:nvSpPr>
          <p:cNvPr id="7" name="Title 6"/>
          <p:cNvSpPr>
            <a:spLocks noGrp="1"/>
          </p:cNvSpPr>
          <p:nvPr>
            <p:ph type="title"/>
          </p:nvPr>
        </p:nvSpPr>
        <p:spPr/>
        <p:txBody>
          <a:bodyPr/>
          <a:lstStyle/>
          <a:p>
            <a:r>
              <a:rPr lang="de-DE"/>
              <a:t>VMware Enhanced Options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001" y="1494281"/>
            <a:ext cx="2312693" cy="710757"/>
          </a:xfrm>
          <a:prstGeom prst="rect">
            <a:avLst/>
          </a:prstGeom>
        </p:spPr>
      </p:pic>
      <p:sp>
        <p:nvSpPr>
          <p:cNvPr id="5" name="TextBox 4"/>
          <p:cNvSpPr txBox="1"/>
          <p:nvPr/>
        </p:nvSpPr>
        <p:spPr>
          <a:xfrm>
            <a:off x="894236" y="2131468"/>
            <a:ext cx="7773475" cy="2369880"/>
          </a:xfrm>
          <a:prstGeom prst="rect">
            <a:avLst/>
          </a:prstGeom>
        </p:spPr>
        <p:txBody>
          <a:bodyPr vert="horz" wrap="none" lIns="91440" tIns="45720" rIns="91440" bIns="45720" rtlCol="0">
            <a:spAutoFit/>
          </a:bodyPr>
          <a:lstStyle/>
          <a:p>
            <a:pPr marL="0" indent="0">
              <a:lnSpc>
                <a:spcPct val="90000"/>
              </a:lnSpc>
              <a:spcAft>
                <a:spcPts val="1200"/>
              </a:spcAft>
              <a:buNone/>
            </a:pPr>
            <a:r>
              <a:rPr lang="en-US" sz="2400" dirty="0"/>
              <a:t>Agentless and Application consistent backup of VM's running</a:t>
            </a:r>
          </a:p>
          <a:p>
            <a:pPr marL="342900" indent="-342900">
              <a:lnSpc>
                <a:spcPct val="90000"/>
              </a:lnSpc>
              <a:spcAft>
                <a:spcPts val="1200"/>
              </a:spcAft>
              <a:buFont typeface="Arial" panose="020B0604020202020204" pitchFamily="34" charset="0"/>
              <a:buChar char="•"/>
            </a:pPr>
            <a:r>
              <a:rPr lang="en-US" sz="2400" dirty="0"/>
              <a:t>MS Exchange</a:t>
            </a:r>
          </a:p>
          <a:p>
            <a:pPr marL="342900" indent="-342900">
              <a:lnSpc>
                <a:spcPct val="90000"/>
              </a:lnSpc>
              <a:spcAft>
                <a:spcPts val="1200"/>
              </a:spcAft>
              <a:buFont typeface="Arial" panose="020B0604020202020204" pitchFamily="34" charset="0"/>
              <a:buChar char="•"/>
            </a:pPr>
            <a:r>
              <a:rPr lang="en-US" sz="2400" dirty="0"/>
              <a:t>MS SQL</a:t>
            </a:r>
          </a:p>
          <a:p>
            <a:pPr marL="342900" indent="-342900">
              <a:lnSpc>
                <a:spcPct val="90000"/>
              </a:lnSpc>
              <a:spcAft>
                <a:spcPts val="1200"/>
              </a:spcAft>
              <a:buFont typeface="Arial" panose="020B0604020202020204" pitchFamily="34" charset="0"/>
              <a:buChar char="•"/>
            </a:pPr>
            <a:r>
              <a:rPr lang="en-US" sz="2400" dirty="0"/>
              <a:t>MS </a:t>
            </a:r>
            <a:r>
              <a:rPr lang="en-US" sz="2400" dirty="0" err="1"/>
              <a:t>Sharepoint</a:t>
            </a:r>
            <a:endParaRPr lang="en-US" sz="2400" dirty="0"/>
          </a:p>
          <a:p>
            <a:pPr marL="342900" indent="-342900">
              <a:lnSpc>
                <a:spcPct val="90000"/>
              </a:lnSpc>
              <a:spcAft>
                <a:spcPts val="1200"/>
              </a:spcAft>
              <a:buFont typeface="Arial" panose="020B0604020202020204" pitchFamily="34" charset="0"/>
              <a:buChar char="•"/>
            </a:pPr>
            <a:r>
              <a:rPr lang="en-US" sz="2400" dirty="0"/>
              <a:t>Oracle DB (Windows)</a:t>
            </a:r>
          </a:p>
        </p:txBody>
      </p:sp>
      <p:sp>
        <p:nvSpPr>
          <p:cNvPr id="10" name="Text Placeholder 2"/>
          <p:cNvSpPr>
            <a:spLocks noGrp="1"/>
          </p:cNvSpPr>
          <p:nvPr>
            <p:ph type="body" sz="quarter" idx="13"/>
          </p:nvPr>
        </p:nvSpPr>
        <p:spPr>
          <a:xfrm>
            <a:off x="950977" y="1087119"/>
            <a:ext cx="10307574" cy="418375"/>
          </a:xfrm>
        </p:spPr>
        <p:txBody>
          <a:bodyPr/>
          <a:lstStyle/>
          <a:p>
            <a:r>
              <a:rPr lang="de-DE" dirty="0"/>
              <a:t>Application aware backup</a:t>
            </a:r>
            <a:endParaRPr lang="en-US" dirty="0"/>
          </a:p>
        </p:txBody>
      </p:sp>
    </p:spTree>
    <p:extLst>
      <p:ext uri="{BB962C8B-B14F-4D97-AF65-F5344CB8AC3E}">
        <p14:creationId xmlns:p14="http://schemas.microsoft.com/office/powerpoint/2010/main" val="265727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944563" y="1740867"/>
            <a:ext cx="8454684" cy="3701553"/>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sp>
        <p:nvSpPr>
          <p:cNvPr id="2" name="Slide Number Placeholder 1"/>
          <p:cNvSpPr>
            <a:spLocks noGrp="1"/>
          </p:cNvSpPr>
          <p:nvPr>
            <p:ph type="sldNum" sz="quarter" idx="4"/>
          </p:nvPr>
        </p:nvSpPr>
        <p:spPr/>
        <p:txBody>
          <a:bodyPr/>
          <a:lstStyle/>
          <a:p>
            <a:fld id="{0FB999A9-77CE-4AD1-9911-24A29F08BC34}" type="slidenum">
              <a:rPr lang="en-US" smtClean="0"/>
              <a:pPr/>
              <a:t>23</a:t>
            </a:fld>
            <a:endParaRPr lang="en-US" dirty="0"/>
          </a:p>
        </p:txBody>
      </p:sp>
      <p:sp>
        <p:nvSpPr>
          <p:cNvPr id="7" name="Title 6"/>
          <p:cNvSpPr>
            <a:spLocks noGrp="1"/>
          </p:cNvSpPr>
          <p:nvPr>
            <p:ph type="title"/>
          </p:nvPr>
        </p:nvSpPr>
        <p:spPr/>
        <p:txBody>
          <a:bodyPr/>
          <a:lstStyle/>
          <a:p>
            <a:r>
              <a:rPr lang="de-DE"/>
              <a:t>VMware Enhanced Options</a:t>
            </a:r>
            <a:endParaRPr lang="en-US" dirty="0"/>
          </a:p>
        </p:txBody>
      </p:sp>
      <p:sp>
        <p:nvSpPr>
          <p:cNvPr id="3" name="Text Placeholder 2"/>
          <p:cNvSpPr>
            <a:spLocks noGrp="1"/>
          </p:cNvSpPr>
          <p:nvPr>
            <p:ph type="body" sz="quarter" idx="13"/>
          </p:nvPr>
        </p:nvSpPr>
        <p:spPr/>
        <p:txBody>
          <a:bodyPr/>
          <a:lstStyle/>
          <a:p>
            <a:r>
              <a:rPr lang="de-DE" dirty="0"/>
              <a:t>Granular Recovery, Power-On, Live-Migration</a:t>
            </a:r>
            <a:endParaRPr lang="en-US" dirty="0"/>
          </a:p>
        </p:txBody>
      </p:sp>
      <p:grpSp>
        <p:nvGrpSpPr>
          <p:cNvPr id="8" name="Group 7"/>
          <p:cNvGrpSpPr/>
          <p:nvPr/>
        </p:nvGrpSpPr>
        <p:grpSpPr>
          <a:xfrm>
            <a:off x="3105150" y="2017908"/>
            <a:ext cx="8153400" cy="4241469"/>
            <a:chOff x="3105150" y="1937248"/>
            <a:chExt cx="8153400" cy="4241469"/>
          </a:xfrm>
        </p:grpSpPr>
        <p:pic>
          <p:nvPicPr>
            <p:cNvPr id="5" name="Picture 4"/>
            <p:cNvPicPr>
              <a:picLocks noChangeAspect="1"/>
            </p:cNvPicPr>
            <p:nvPr/>
          </p:nvPicPr>
          <p:blipFill>
            <a:blip r:embed="rId4"/>
            <a:stretch>
              <a:fillRect/>
            </a:stretch>
          </p:blipFill>
          <p:spPr>
            <a:xfrm>
              <a:off x="3105150" y="1937248"/>
              <a:ext cx="8153400" cy="4241469"/>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sp>
          <p:nvSpPr>
            <p:cNvPr id="6" name="Rectangle 5"/>
            <p:cNvSpPr/>
            <p:nvPr/>
          </p:nvSpPr>
          <p:spPr>
            <a:xfrm>
              <a:off x="9982199" y="2971800"/>
              <a:ext cx="1217543" cy="685800"/>
            </a:xfrm>
            <a:prstGeom prst="rect">
              <a:avLst/>
            </a:prstGeom>
            <a:noFill/>
            <a:ln w="25400">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5857" y="1168630"/>
            <a:ext cx="2312693" cy="710757"/>
          </a:xfrm>
          <a:prstGeom prst="rect">
            <a:avLst/>
          </a:prstGeom>
        </p:spPr>
      </p:pic>
    </p:spTree>
    <p:extLst>
      <p:ext uri="{BB962C8B-B14F-4D97-AF65-F5344CB8AC3E}">
        <p14:creationId xmlns:p14="http://schemas.microsoft.com/office/powerpoint/2010/main" val="332223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24</a:t>
            </a:fld>
            <a:endParaRPr lang="en-US" dirty="0"/>
          </a:p>
        </p:txBody>
      </p:sp>
      <p:sp>
        <p:nvSpPr>
          <p:cNvPr id="7" name="Title 6"/>
          <p:cNvSpPr>
            <a:spLocks noGrp="1"/>
          </p:cNvSpPr>
          <p:nvPr>
            <p:ph type="title"/>
          </p:nvPr>
        </p:nvSpPr>
        <p:spPr/>
        <p:txBody>
          <a:bodyPr/>
          <a:lstStyle/>
          <a:p>
            <a:r>
              <a:rPr lang="de-DE"/>
              <a:t>VMware Enhanced Options</a:t>
            </a:r>
            <a:endParaRPr lang="en-US" dirty="0"/>
          </a:p>
        </p:txBody>
      </p:sp>
      <p:sp>
        <p:nvSpPr>
          <p:cNvPr id="3" name="Text Placeholder 2"/>
          <p:cNvSpPr>
            <a:spLocks noGrp="1"/>
          </p:cNvSpPr>
          <p:nvPr>
            <p:ph type="body" sz="quarter" idx="13"/>
          </p:nvPr>
        </p:nvSpPr>
        <p:spPr/>
        <p:txBody>
          <a:bodyPr/>
          <a:lstStyle/>
          <a:p>
            <a:r>
              <a:rPr lang="de-DE" dirty="0"/>
              <a:t>Using the Power of Backup Appliances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5857" y="1477650"/>
            <a:ext cx="2312693" cy="71075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909842803"/>
              </p:ext>
            </p:extLst>
          </p:nvPr>
        </p:nvGraphicFramePr>
        <p:xfrm>
          <a:off x="944563" y="3107335"/>
          <a:ext cx="6584646" cy="2144807"/>
        </p:xfrm>
        <a:graphic>
          <a:graphicData uri="http://schemas.openxmlformats.org/drawingml/2006/table">
            <a:tbl>
              <a:tblPr firstRow="1" bandRow="1">
                <a:tableStyleId>{7DF18680-E054-41AD-8BC1-D1AEF772440D}</a:tableStyleId>
              </a:tblPr>
              <a:tblGrid>
                <a:gridCol w="2411480">
                  <a:extLst>
                    <a:ext uri="{9D8B030D-6E8A-4147-A177-3AD203B41FA5}">
                      <a16:colId xmlns:a16="http://schemas.microsoft.com/office/drawing/2014/main" val="20000"/>
                    </a:ext>
                  </a:extLst>
                </a:gridCol>
                <a:gridCol w="2031808">
                  <a:extLst>
                    <a:ext uri="{9D8B030D-6E8A-4147-A177-3AD203B41FA5}">
                      <a16:colId xmlns:a16="http://schemas.microsoft.com/office/drawing/2014/main" val="20001"/>
                    </a:ext>
                  </a:extLst>
                </a:gridCol>
                <a:gridCol w="2141358">
                  <a:extLst>
                    <a:ext uri="{9D8B030D-6E8A-4147-A177-3AD203B41FA5}">
                      <a16:colId xmlns:a16="http://schemas.microsoft.com/office/drawing/2014/main" val="20002"/>
                    </a:ext>
                  </a:extLst>
                </a:gridCol>
              </a:tblGrid>
              <a:tr h="370840">
                <a:tc>
                  <a:txBody>
                    <a:bodyPr/>
                    <a:lstStyle/>
                    <a:p>
                      <a:endParaRPr lang="en-US" dirty="0"/>
                    </a:p>
                  </a:txBody>
                  <a:tcPr>
                    <a:solidFill>
                      <a:srgbClr val="0155EF"/>
                    </a:solidFill>
                  </a:tcPr>
                </a:tc>
                <a:tc>
                  <a:txBody>
                    <a:bodyPr/>
                    <a:lstStyle/>
                    <a:p>
                      <a:pPr algn="ctr"/>
                      <a:r>
                        <a:rPr lang="en-US" dirty="0">
                          <a:solidFill>
                            <a:schemeClr val="bg1"/>
                          </a:solidFill>
                        </a:rPr>
                        <a:t>HPE </a:t>
                      </a:r>
                      <a:r>
                        <a:rPr lang="en-US" dirty="0" err="1">
                          <a:solidFill>
                            <a:schemeClr val="bg1"/>
                          </a:solidFill>
                        </a:rPr>
                        <a:t>StoreOnce</a:t>
                      </a:r>
                      <a:endParaRPr lang="en-US" dirty="0">
                        <a:solidFill>
                          <a:schemeClr val="bg1"/>
                        </a:solidFill>
                      </a:endParaRPr>
                    </a:p>
                    <a:p>
                      <a:pPr algn="ctr"/>
                      <a:r>
                        <a:rPr lang="en-US" dirty="0" err="1">
                          <a:solidFill>
                            <a:schemeClr val="bg1"/>
                          </a:solidFill>
                        </a:rPr>
                        <a:t>Catalst</a:t>
                      </a:r>
                      <a:endParaRPr lang="en-US" dirty="0">
                        <a:solidFill>
                          <a:schemeClr val="bg1"/>
                        </a:solidFill>
                      </a:endParaRPr>
                    </a:p>
                  </a:txBody>
                  <a:tcPr>
                    <a:solidFill>
                      <a:srgbClr val="0155EF"/>
                    </a:solidFill>
                  </a:tcPr>
                </a:tc>
                <a:tc>
                  <a:txBody>
                    <a:bodyPr/>
                    <a:lstStyle/>
                    <a:p>
                      <a:pPr algn="ctr"/>
                      <a:r>
                        <a:rPr lang="en-US" dirty="0">
                          <a:solidFill>
                            <a:schemeClr val="bg1"/>
                          </a:solidFill>
                        </a:rPr>
                        <a:t>EMC </a:t>
                      </a:r>
                      <a:r>
                        <a:rPr lang="en-US" dirty="0" err="1">
                          <a:solidFill>
                            <a:schemeClr val="bg1"/>
                          </a:solidFill>
                        </a:rPr>
                        <a:t>DataDomain</a:t>
                      </a:r>
                      <a:endParaRPr lang="en-US" dirty="0">
                        <a:solidFill>
                          <a:schemeClr val="bg1"/>
                        </a:solidFill>
                      </a:endParaRPr>
                    </a:p>
                    <a:p>
                      <a:pPr algn="ctr"/>
                      <a:r>
                        <a:rPr lang="en-US" dirty="0" err="1">
                          <a:solidFill>
                            <a:schemeClr val="bg1"/>
                          </a:solidFill>
                        </a:rPr>
                        <a:t>DDBoost</a:t>
                      </a:r>
                      <a:endParaRPr lang="en-US" dirty="0">
                        <a:solidFill>
                          <a:schemeClr val="bg1"/>
                        </a:solidFill>
                      </a:endParaRPr>
                    </a:p>
                  </a:txBody>
                  <a:tcPr>
                    <a:solidFill>
                      <a:srgbClr val="0155EF"/>
                    </a:solidFill>
                  </a:tcPr>
                </a:tc>
                <a:extLst>
                  <a:ext uri="{0D108BD9-81ED-4DB2-BD59-A6C34878D82A}">
                    <a16:rowId xmlns:a16="http://schemas.microsoft.com/office/drawing/2014/main" val="10000"/>
                  </a:ext>
                </a:extLst>
              </a:tr>
              <a:tr h="392207">
                <a:tc>
                  <a:txBody>
                    <a:bodyPr/>
                    <a:lstStyle/>
                    <a:p>
                      <a:r>
                        <a:rPr lang="en-US" dirty="0"/>
                        <a:t>VMware GRE</a:t>
                      </a:r>
                    </a:p>
                  </a:txBody>
                  <a:tcPr/>
                </a:tc>
                <a:tc>
                  <a:txBody>
                    <a:bodyPr/>
                    <a:lstStyle/>
                    <a:p>
                      <a:pPr algn="ctr"/>
                      <a:r>
                        <a:rPr lang="en-US" dirty="0">
                          <a:latin typeface="Wingdings" panose="05000000000000000000" pitchFamily="2" charset="2"/>
                        </a:rPr>
                        <a:t>ü</a:t>
                      </a:r>
                    </a:p>
                  </a:txBody>
                  <a:tcPr/>
                </a:tc>
                <a:tc>
                  <a:txBody>
                    <a:bodyPr/>
                    <a:lstStyle/>
                    <a:p>
                      <a:pPr algn="ctr"/>
                      <a:r>
                        <a:rPr lang="en-US" dirty="0">
                          <a:latin typeface="Wingdings" panose="05000000000000000000" pitchFamily="2" charset="2"/>
                        </a:rPr>
                        <a:t>ü</a:t>
                      </a:r>
                    </a:p>
                  </a:txBody>
                  <a:tcPr/>
                </a:tc>
                <a:extLst>
                  <a:ext uri="{0D108BD9-81ED-4DB2-BD59-A6C34878D82A}">
                    <a16:rowId xmlns:a16="http://schemas.microsoft.com/office/drawing/2014/main" val="10001"/>
                  </a:ext>
                </a:extLst>
              </a:tr>
              <a:tr h="370840">
                <a:tc>
                  <a:txBody>
                    <a:bodyPr/>
                    <a:lstStyle/>
                    <a:p>
                      <a:r>
                        <a:rPr lang="en-US" dirty="0"/>
                        <a:t>VMware Power-On</a:t>
                      </a:r>
                    </a:p>
                  </a:txBody>
                  <a:tcPr/>
                </a:tc>
                <a:tc>
                  <a:txBody>
                    <a:bodyPr/>
                    <a:lstStyle/>
                    <a:p>
                      <a:pPr algn="ctr"/>
                      <a:r>
                        <a:rPr lang="en-US" dirty="0">
                          <a:latin typeface="Wingdings" panose="05000000000000000000" pitchFamily="2" charset="2"/>
                        </a:rPr>
                        <a:t>ü</a:t>
                      </a:r>
                    </a:p>
                  </a:txBody>
                  <a:tcPr/>
                </a:tc>
                <a:tc>
                  <a:txBody>
                    <a:bodyPr/>
                    <a:lstStyle/>
                    <a:p>
                      <a:pPr algn="ctr"/>
                      <a:r>
                        <a:rPr lang="en-US" dirty="0">
                          <a:latin typeface="Wingdings" panose="05000000000000000000" pitchFamily="2" charset="2"/>
                        </a:rPr>
                        <a:t>ü</a:t>
                      </a:r>
                    </a:p>
                  </a:txBody>
                  <a:tcPr/>
                </a:tc>
                <a:extLst>
                  <a:ext uri="{0D108BD9-81ED-4DB2-BD59-A6C34878D82A}">
                    <a16:rowId xmlns:a16="http://schemas.microsoft.com/office/drawing/2014/main" val="10002"/>
                  </a:ext>
                </a:extLst>
              </a:tr>
              <a:tr h="370840">
                <a:tc>
                  <a:txBody>
                    <a:bodyPr/>
                    <a:lstStyle/>
                    <a:p>
                      <a:r>
                        <a:rPr lang="en-US" dirty="0"/>
                        <a:t>VMware Live Migration</a:t>
                      </a:r>
                    </a:p>
                  </a:txBody>
                  <a:tcPr/>
                </a:tc>
                <a:tc>
                  <a:txBody>
                    <a:bodyPr/>
                    <a:lstStyle/>
                    <a:p>
                      <a:pPr algn="ctr"/>
                      <a:r>
                        <a:rPr lang="en-US" dirty="0">
                          <a:latin typeface="Wingdings" panose="05000000000000000000" pitchFamily="2" charset="2"/>
                        </a:rPr>
                        <a:t>ü</a:t>
                      </a:r>
                    </a:p>
                  </a:txBody>
                  <a:tcPr/>
                </a:tc>
                <a:tc>
                  <a:txBody>
                    <a:bodyPr/>
                    <a:lstStyle/>
                    <a:p>
                      <a:pPr algn="ctr"/>
                      <a:r>
                        <a:rPr lang="en-US" dirty="0">
                          <a:latin typeface="Wingdings" panose="05000000000000000000" pitchFamily="2" charset="2"/>
                        </a:rPr>
                        <a:t>ü</a:t>
                      </a:r>
                    </a:p>
                  </a:txBody>
                  <a:tcPr/>
                </a:tc>
                <a:extLst>
                  <a:ext uri="{0D108BD9-81ED-4DB2-BD59-A6C34878D82A}">
                    <a16:rowId xmlns:a16="http://schemas.microsoft.com/office/drawing/2014/main" val="10003"/>
                  </a:ext>
                </a:extLst>
              </a:tr>
              <a:tr h="370840">
                <a:tc>
                  <a:txBody>
                    <a:bodyPr/>
                    <a:lstStyle/>
                    <a:p>
                      <a:r>
                        <a:rPr lang="de-DE" dirty="0"/>
                        <a:t>Virtual/Synthetic Full</a:t>
                      </a:r>
                      <a:endParaRPr lang="en-US"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ü</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ü</a:t>
                      </a:r>
                    </a:p>
                  </a:txBody>
                  <a:tcPr/>
                </a:tc>
                <a:extLst>
                  <a:ext uri="{0D108BD9-81ED-4DB2-BD59-A6C34878D82A}">
                    <a16:rowId xmlns:a16="http://schemas.microsoft.com/office/drawing/2014/main" val="10004"/>
                  </a:ext>
                </a:extLst>
              </a:tr>
            </a:tbl>
          </a:graphicData>
        </a:graphic>
      </p:graphicFrame>
      <p:sp>
        <p:nvSpPr>
          <p:cNvPr id="12" name="TextBox 11"/>
          <p:cNvSpPr txBox="1"/>
          <p:nvPr/>
        </p:nvSpPr>
        <p:spPr>
          <a:xfrm>
            <a:off x="836578" y="2160563"/>
            <a:ext cx="7981993" cy="424732"/>
          </a:xfrm>
          <a:prstGeom prst="rect">
            <a:avLst/>
          </a:prstGeom>
        </p:spPr>
        <p:txBody>
          <a:bodyPr vert="horz" wrap="none" lIns="91440" tIns="45720" rIns="91440" bIns="45720" rtlCol="0">
            <a:spAutoFit/>
          </a:bodyPr>
          <a:lstStyle/>
          <a:p>
            <a:pPr marL="0" indent="0">
              <a:lnSpc>
                <a:spcPct val="90000"/>
              </a:lnSpc>
              <a:spcAft>
                <a:spcPts val="1200"/>
              </a:spcAft>
              <a:buNone/>
            </a:pPr>
            <a:r>
              <a:rPr lang="en-US" sz="2400" dirty="0"/>
              <a:t>Equal feature set for major VTL Appliances and Virtual Editions</a:t>
            </a:r>
          </a:p>
        </p:txBody>
      </p:sp>
    </p:spTree>
    <p:extLst>
      <p:ext uri="{BB962C8B-B14F-4D97-AF65-F5344CB8AC3E}">
        <p14:creationId xmlns:p14="http://schemas.microsoft.com/office/powerpoint/2010/main" val="4029146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80" y="438834"/>
            <a:ext cx="10972800" cy="974663"/>
          </a:xfrm>
        </p:spPr>
        <p:txBody>
          <a:bodyPr>
            <a:normAutofit/>
          </a:bodyPr>
          <a:lstStyle/>
          <a:p>
            <a:r>
              <a:rPr lang="en-US" dirty="0"/>
              <a:t>VM Hypervisors – Hardware Assisted Backup  </a:t>
            </a:r>
          </a:p>
        </p:txBody>
      </p:sp>
      <p:sp>
        <p:nvSpPr>
          <p:cNvPr id="3" name="Slide Number Placeholder 2"/>
          <p:cNvSpPr>
            <a:spLocks noGrp="1"/>
          </p:cNvSpPr>
          <p:nvPr>
            <p:ph type="sldNum" sz="quarter" idx="4"/>
          </p:nvPr>
        </p:nvSpPr>
        <p:spPr/>
        <p:txBody>
          <a:bodyPr/>
          <a:lstStyle/>
          <a:p>
            <a:fld id="{B016F8AB-BCEA-4347-8BA6-BE776009BC89}" type="slidenum">
              <a:rPr lang="en-US" smtClean="0">
                <a:solidFill>
                  <a:srgbClr val="5F7A76"/>
                </a:solidFill>
              </a:rPr>
              <a:pPr/>
              <a:t>25</a:t>
            </a:fld>
            <a:endParaRPr lang="en-US" dirty="0">
              <a:solidFill>
                <a:srgbClr val="5F7A76"/>
              </a:solidFill>
            </a:endParaRPr>
          </a:p>
        </p:txBody>
      </p:sp>
      <p:sp>
        <p:nvSpPr>
          <p:cNvPr id="22" name="Rectangle 21"/>
          <p:cNvSpPr/>
          <p:nvPr/>
        </p:nvSpPr>
        <p:spPr bwMode="ltGray">
          <a:xfrm>
            <a:off x="1126498" y="3698189"/>
            <a:ext cx="1997702" cy="2210416"/>
          </a:xfrm>
          <a:prstGeom prst="rect">
            <a:avLst/>
          </a:prstGeom>
          <a:noFill/>
          <a:ln w="57150">
            <a:solidFill>
              <a:srgbClr val="11B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799" dirty="0">
              <a:solidFill>
                <a:srgbClr val="212E35"/>
              </a:solidFill>
            </a:endParaRPr>
          </a:p>
        </p:txBody>
      </p:sp>
      <p:sp>
        <p:nvSpPr>
          <p:cNvPr id="31" name="Rectangle 30"/>
          <p:cNvSpPr/>
          <p:nvPr/>
        </p:nvSpPr>
        <p:spPr bwMode="ltGray">
          <a:xfrm>
            <a:off x="1226397" y="3804611"/>
            <a:ext cx="935860" cy="1707529"/>
          </a:xfrm>
          <a:prstGeom prst="rect">
            <a:avLst/>
          </a:prstGeom>
          <a:noFill/>
          <a:ln w="38100">
            <a:solidFill>
              <a:srgbClr val="11B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799" dirty="0">
              <a:solidFill>
                <a:srgbClr val="212E35"/>
              </a:solidFill>
            </a:endParaRPr>
          </a:p>
        </p:txBody>
      </p:sp>
      <p:sp>
        <p:nvSpPr>
          <p:cNvPr id="25" name="TextBox 24"/>
          <p:cNvSpPr txBox="1"/>
          <p:nvPr/>
        </p:nvSpPr>
        <p:spPr>
          <a:xfrm>
            <a:off x="1603427" y="5638800"/>
            <a:ext cx="1043844" cy="224919"/>
          </a:xfrm>
          <a:prstGeom prst="rect">
            <a:avLst/>
          </a:prstGeom>
          <a:noFill/>
        </p:spPr>
        <p:txBody>
          <a:bodyPr wrap="square" lIns="0" tIns="0" rIns="0" bIns="0" rtlCol="0">
            <a:noAutofit/>
          </a:bodyPr>
          <a:lstStyle/>
          <a:p>
            <a:pPr algn="ctr" defTabSz="914400">
              <a:lnSpc>
                <a:spcPct val="90000"/>
              </a:lnSpc>
            </a:pPr>
            <a:r>
              <a:rPr lang="de-DE" sz="1200" dirty="0">
                <a:solidFill>
                  <a:srgbClr val="212E35"/>
                </a:solidFill>
              </a:rPr>
              <a:t>Disk System</a:t>
            </a:r>
            <a:endParaRPr lang="en-US" sz="1200" dirty="0">
              <a:solidFill>
                <a:srgbClr val="212E35"/>
              </a:solidFill>
            </a:endParaRPr>
          </a:p>
        </p:txBody>
      </p:sp>
      <p:cxnSp>
        <p:nvCxnSpPr>
          <p:cNvPr id="82" name="Elbow Connector 81"/>
          <p:cNvCxnSpPr/>
          <p:nvPr/>
        </p:nvCxnSpPr>
        <p:spPr>
          <a:xfrm rot="10800000" flipV="1">
            <a:off x="3123447" y="1833402"/>
            <a:ext cx="4894933" cy="2711438"/>
          </a:xfrm>
          <a:prstGeom prst="bentConnector3">
            <a:avLst>
              <a:gd name="adj1" fmla="val 55179"/>
            </a:avLst>
          </a:prstGeom>
          <a:ln w="28575" cap="rnd">
            <a:solidFill>
              <a:schemeClr val="bg1">
                <a:lumMod val="5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888437" y="3473974"/>
            <a:ext cx="1124365" cy="448429"/>
          </a:xfrm>
          <a:prstGeom prst="rect">
            <a:avLst/>
          </a:prstGeom>
          <a:noFill/>
        </p:spPr>
        <p:txBody>
          <a:bodyPr wrap="square" lIns="0" tIns="0" rIns="0" bIns="0" rtlCol="0">
            <a:noAutofit/>
          </a:bodyPr>
          <a:lstStyle/>
          <a:p>
            <a:pPr defTabSz="914400">
              <a:lnSpc>
                <a:spcPct val="90000"/>
              </a:lnSpc>
            </a:pPr>
            <a:r>
              <a:rPr lang="de-DE" sz="1400" dirty="0">
                <a:solidFill>
                  <a:srgbClr val="212E35"/>
                </a:solidFill>
              </a:rPr>
              <a:t>Backup Host</a:t>
            </a:r>
          </a:p>
          <a:p>
            <a:pPr defTabSz="914400">
              <a:lnSpc>
                <a:spcPct val="90000"/>
              </a:lnSpc>
            </a:pPr>
            <a:r>
              <a:rPr lang="de-DE" sz="1400" dirty="0">
                <a:solidFill>
                  <a:srgbClr val="212E35"/>
                </a:solidFill>
              </a:rPr>
              <a:t>(Media Server)</a:t>
            </a:r>
            <a:endParaRPr lang="en-US" sz="1400" dirty="0">
              <a:solidFill>
                <a:srgbClr val="212E35"/>
              </a:solidFill>
            </a:endParaRPr>
          </a:p>
        </p:txBody>
      </p:sp>
      <p:cxnSp>
        <p:nvCxnSpPr>
          <p:cNvPr id="89" name="Elbow Connector 88"/>
          <p:cNvCxnSpPr/>
          <p:nvPr/>
        </p:nvCxnSpPr>
        <p:spPr>
          <a:xfrm rot="5400000">
            <a:off x="7992828" y="2855029"/>
            <a:ext cx="930697" cy="4"/>
          </a:xfrm>
          <a:prstGeom prst="bentConnector3">
            <a:avLst/>
          </a:prstGeom>
          <a:ln w="28575" cap="rnd">
            <a:solidFill>
              <a:schemeClr val="bg1">
                <a:lumMod val="5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10800000" flipV="1">
            <a:off x="3329393" y="1833402"/>
            <a:ext cx="4694429" cy="687831"/>
          </a:xfrm>
          <a:prstGeom prst="bentConnector3">
            <a:avLst>
              <a:gd name="adj1" fmla="val 66054"/>
            </a:avLst>
          </a:prstGeom>
          <a:ln w="28575" cap="rnd">
            <a:solidFill>
              <a:schemeClr val="bg1">
                <a:lumMod val="5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3214360" y="3615999"/>
            <a:ext cx="4836464" cy="941193"/>
            <a:chOff x="3189667" y="3547050"/>
            <a:chExt cx="4837723" cy="941438"/>
          </a:xfrm>
        </p:grpSpPr>
        <p:cxnSp>
          <p:nvCxnSpPr>
            <p:cNvPr id="91" name="Elbow Connector 90"/>
            <p:cNvCxnSpPr/>
            <p:nvPr/>
          </p:nvCxnSpPr>
          <p:spPr>
            <a:xfrm flipV="1">
              <a:off x="3189667" y="3547050"/>
              <a:ext cx="4837723" cy="941438"/>
            </a:xfrm>
            <a:prstGeom prst="bentConnector3">
              <a:avLst>
                <a:gd name="adj1" fmla="val 51872"/>
              </a:avLst>
            </a:prstGeom>
            <a:ln w="28575" cap="rnd">
              <a:solidFill>
                <a:srgbClr val="0079EF"/>
              </a:solidFill>
              <a:round/>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956509" y="3649195"/>
              <a:ext cx="1512168" cy="216024"/>
            </a:xfrm>
            <a:prstGeom prst="rect">
              <a:avLst/>
            </a:prstGeom>
            <a:solidFill>
              <a:schemeClr val="bg1"/>
            </a:solidFill>
            <a:ln>
              <a:noFill/>
            </a:ln>
          </p:spPr>
          <p:txBody>
            <a:bodyPr wrap="square" lIns="0" tIns="0" rIns="0" bIns="0" rtlCol="0">
              <a:noAutofit/>
            </a:bodyPr>
            <a:lstStyle/>
            <a:p>
              <a:pPr algn="ctr" defTabSz="914400">
                <a:lnSpc>
                  <a:spcPct val="90000"/>
                </a:lnSpc>
              </a:pPr>
              <a:r>
                <a:rPr lang="de-DE" sz="1400" dirty="0">
                  <a:solidFill>
                    <a:srgbClr val="212E35"/>
                  </a:solidFill>
                </a:rPr>
                <a:t>Snapshot mount</a:t>
              </a:r>
              <a:br>
                <a:rPr lang="de-DE" sz="1400" dirty="0">
                  <a:solidFill>
                    <a:srgbClr val="212E35"/>
                  </a:solidFill>
                </a:rPr>
              </a:br>
              <a:r>
                <a:rPr lang="de-DE" sz="1400" dirty="0">
                  <a:solidFill>
                    <a:srgbClr val="212E35"/>
                  </a:solidFill>
                </a:rPr>
                <a:t>Backup flow</a:t>
              </a:r>
              <a:endParaRPr lang="en-US" sz="1400" dirty="0">
                <a:solidFill>
                  <a:srgbClr val="212E35"/>
                </a:solidFill>
              </a:endParaRPr>
            </a:p>
          </p:txBody>
        </p:sp>
      </p:grpSp>
      <p:sp>
        <p:nvSpPr>
          <p:cNvPr id="57" name="TextBox 56"/>
          <p:cNvSpPr txBox="1"/>
          <p:nvPr/>
        </p:nvSpPr>
        <p:spPr>
          <a:xfrm>
            <a:off x="8888437" y="1577772"/>
            <a:ext cx="1398563" cy="483006"/>
          </a:xfrm>
          <a:prstGeom prst="rect">
            <a:avLst/>
          </a:prstGeom>
          <a:noFill/>
        </p:spPr>
        <p:txBody>
          <a:bodyPr wrap="square" lIns="0" tIns="0" rIns="0" bIns="0" rtlCol="0">
            <a:noAutofit/>
          </a:bodyPr>
          <a:lstStyle/>
          <a:p>
            <a:pPr defTabSz="914400">
              <a:lnSpc>
                <a:spcPct val="90000"/>
              </a:lnSpc>
            </a:pPr>
            <a:r>
              <a:rPr lang="de-DE" sz="1600" dirty="0">
                <a:solidFill>
                  <a:srgbClr val="212E35"/>
                </a:solidFill>
              </a:rPr>
              <a:t>Data Protector</a:t>
            </a:r>
          </a:p>
          <a:p>
            <a:pPr defTabSz="914400">
              <a:lnSpc>
                <a:spcPct val="90000"/>
              </a:lnSpc>
            </a:pPr>
            <a:r>
              <a:rPr lang="de-DE" sz="1600" dirty="0">
                <a:solidFill>
                  <a:srgbClr val="212E35"/>
                </a:solidFill>
              </a:rPr>
              <a:t>Cell Manager</a:t>
            </a:r>
            <a:endParaRPr lang="en-US" sz="1600" dirty="0">
              <a:solidFill>
                <a:srgbClr val="212E35"/>
              </a:solidFill>
            </a:endParaRPr>
          </a:p>
        </p:txBody>
      </p:sp>
      <p:grpSp>
        <p:nvGrpSpPr>
          <p:cNvPr id="55" name="Group 54"/>
          <p:cNvGrpSpPr>
            <a:grpSpLocks noChangeAspect="1"/>
          </p:cNvGrpSpPr>
          <p:nvPr/>
        </p:nvGrpSpPr>
        <p:grpSpPr>
          <a:xfrm>
            <a:off x="8131804" y="1360343"/>
            <a:ext cx="659541" cy="985914"/>
            <a:chOff x="6626861" y="1895839"/>
            <a:chExt cx="197055" cy="294568"/>
          </a:xfrm>
          <a:solidFill>
            <a:srgbClr val="0078EF"/>
          </a:solidFill>
        </p:grpSpPr>
        <p:sp>
          <p:nvSpPr>
            <p:cNvPr id="58"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3"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4"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5"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6"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7"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76" name="Group 75"/>
          <p:cNvGrpSpPr>
            <a:grpSpLocks noChangeAspect="1"/>
          </p:cNvGrpSpPr>
          <p:nvPr/>
        </p:nvGrpSpPr>
        <p:grpSpPr>
          <a:xfrm>
            <a:off x="8146015" y="3412015"/>
            <a:ext cx="659541" cy="985914"/>
            <a:chOff x="6626861" y="1895839"/>
            <a:chExt cx="197055" cy="294568"/>
          </a:xfrm>
          <a:solidFill>
            <a:srgbClr val="0078EF"/>
          </a:solidFill>
        </p:grpSpPr>
        <p:sp>
          <p:nvSpPr>
            <p:cNvPr id="78"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3"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4"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5"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6"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8"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90" name="Group 89"/>
          <p:cNvGrpSpPr>
            <a:grpSpLocks noChangeAspect="1"/>
          </p:cNvGrpSpPr>
          <p:nvPr/>
        </p:nvGrpSpPr>
        <p:grpSpPr>
          <a:xfrm>
            <a:off x="1078696" y="1340107"/>
            <a:ext cx="2168630" cy="1497388"/>
            <a:chOff x="5706591" y="2889242"/>
            <a:chExt cx="341292" cy="235654"/>
          </a:xfrm>
          <a:solidFill>
            <a:srgbClr val="0078EF"/>
          </a:solidFill>
        </p:grpSpPr>
        <p:sp>
          <p:nvSpPr>
            <p:cNvPr id="92" name="Freeform 295"/>
            <p:cNvSpPr>
              <a:spLocks noChangeArrowheads="1"/>
            </p:cNvSpPr>
            <p:nvPr/>
          </p:nvSpPr>
          <p:spPr bwMode="auto">
            <a:xfrm>
              <a:off x="5706591" y="3023321"/>
              <a:ext cx="341292" cy="101575"/>
            </a:xfrm>
            <a:custGeom>
              <a:avLst/>
              <a:gdLst>
                <a:gd name="T0" fmla="*/ 712 w 739"/>
                <a:gd name="T1" fmla="*/ 0 h 221"/>
                <a:gd name="T2" fmla="*/ 712 w 739"/>
                <a:gd name="T3" fmla="*/ 0 h 221"/>
                <a:gd name="T4" fmla="*/ 26 w 739"/>
                <a:gd name="T5" fmla="*/ 0 h 221"/>
                <a:gd name="T6" fmla="*/ 0 w 739"/>
                <a:gd name="T7" fmla="*/ 27 h 221"/>
                <a:gd name="T8" fmla="*/ 0 w 739"/>
                <a:gd name="T9" fmla="*/ 193 h 221"/>
                <a:gd name="T10" fmla="*/ 26 w 739"/>
                <a:gd name="T11" fmla="*/ 220 h 221"/>
                <a:gd name="T12" fmla="*/ 712 w 739"/>
                <a:gd name="T13" fmla="*/ 220 h 221"/>
                <a:gd name="T14" fmla="*/ 738 w 739"/>
                <a:gd name="T15" fmla="*/ 193 h 221"/>
                <a:gd name="T16" fmla="*/ 738 w 739"/>
                <a:gd name="T17" fmla="*/ 27 h 221"/>
                <a:gd name="T18" fmla="*/ 712 w 739"/>
                <a:gd name="T19" fmla="*/ 0 h 221"/>
                <a:gd name="T20" fmla="*/ 716 w 739"/>
                <a:gd name="T21" fmla="*/ 193 h 221"/>
                <a:gd name="T22" fmla="*/ 716 w 739"/>
                <a:gd name="T23" fmla="*/ 193 h 221"/>
                <a:gd name="T24" fmla="*/ 712 w 739"/>
                <a:gd name="T25" fmla="*/ 199 h 221"/>
                <a:gd name="T26" fmla="*/ 26 w 739"/>
                <a:gd name="T27" fmla="*/ 199 h 221"/>
                <a:gd name="T28" fmla="*/ 22 w 739"/>
                <a:gd name="T29" fmla="*/ 193 h 221"/>
                <a:gd name="T30" fmla="*/ 22 w 739"/>
                <a:gd name="T31" fmla="*/ 27 h 221"/>
                <a:gd name="T32" fmla="*/ 26 w 739"/>
                <a:gd name="T33" fmla="*/ 21 h 221"/>
                <a:gd name="T34" fmla="*/ 712 w 739"/>
                <a:gd name="T35" fmla="*/ 21 h 221"/>
                <a:gd name="T36" fmla="*/ 716 w 739"/>
                <a:gd name="T37" fmla="*/ 27 h 221"/>
                <a:gd name="T38" fmla="*/ 716 w 739"/>
                <a:gd name="T3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9" h="221">
                  <a:moveTo>
                    <a:pt x="712" y="0"/>
                  </a:moveTo>
                  <a:lnTo>
                    <a:pt x="712" y="0"/>
                  </a:lnTo>
                  <a:cubicBezTo>
                    <a:pt x="26" y="0"/>
                    <a:pt x="26" y="0"/>
                    <a:pt x="26" y="0"/>
                  </a:cubicBezTo>
                  <a:cubicBezTo>
                    <a:pt x="12" y="0"/>
                    <a:pt x="0" y="12"/>
                    <a:pt x="0" y="27"/>
                  </a:cubicBezTo>
                  <a:cubicBezTo>
                    <a:pt x="0" y="193"/>
                    <a:pt x="0" y="193"/>
                    <a:pt x="0" y="193"/>
                  </a:cubicBezTo>
                  <a:cubicBezTo>
                    <a:pt x="0" y="208"/>
                    <a:pt x="12" y="220"/>
                    <a:pt x="26" y="220"/>
                  </a:cubicBezTo>
                  <a:cubicBezTo>
                    <a:pt x="712" y="220"/>
                    <a:pt x="712" y="220"/>
                    <a:pt x="712" y="220"/>
                  </a:cubicBezTo>
                  <a:cubicBezTo>
                    <a:pt x="726" y="220"/>
                    <a:pt x="738" y="208"/>
                    <a:pt x="738" y="193"/>
                  </a:cubicBezTo>
                  <a:cubicBezTo>
                    <a:pt x="738" y="27"/>
                    <a:pt x="738" y="27"/>
                    <a:pt x="738" y="27"/>
                  </a:cubicBezTo>
                  <a:cubicBezTo>
                    <a:pt x="738" y="12"/>
                    <a:pt x="726" y="0"/>
                    <a:pt x="712" y="0"/>
                  </a:cubicBezTo>
                  <a:close/>
                  <a:moveTo>
                    <a:pt x="716" y="193"/>
                  </a:moveTo>
                  <a:lnTo>
                    <a:pt x="716" y="193"/>
                  </a:lnTo>
                  <a:cubicBezTo>
                    <a:pt x="716" y="197"/>
                    <a:pt x="714" y="199"/>
                    <a:pt x="712" y="199"/>
                  </a:cubicBezTo>
                  <a:cubicBezTo>
                    <a:pt x="26" y="199"/>
                    <a:pt x="26" y="199"/>
                    <a:pt x="26" y="199"/>
                  </a:cubicBezTo>
                  <a:cubicBezTo>
                    <a:pt x="24" y="199"/>
                    <a:pt x="22" y="197"/>
                    <a:pt x="22" y="193"/>
                  </a:cubicBezTo>
                  <a:cubicBezTo>
                    <a:pt x="22" y="27"/>
                    <a:pt x="22" y="27"/>
                    <a:pt x="22" y="27"/>
                  </a:cubicBezTo>
                  <a:cubicBezTo>
                    <a:pt x="22" y="23"/>
                    <a:pt x="24" y="21"/>
                    <a:pt x="26" y="21"/>
                  </a:cubicBezTo>
                  <a:cubicBezTo>
                    <a:pt x="712" y="21"/>
                    <a:pt x="712" y="21"/>
                    <a:pt x="712" y="21"/>
                  </a:cubicBezTo>
                  <a:cubicBezTo>
                    <a:pt x="714" y="21"/>
                    <a:pt x="716" y="23"/>
                    <a:pt x="716" y="27"/>
                  </a:cubicBezTo>
                  <a:lnTo>
                    <a:pt x="716" y="1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296"/>
            <p:cNvSpPr>
              <a:spLocks noChangeArrowheads="1"/>
            </p:cNvSpPr>
            <p:nvPr/>
          </p:nvSpPr>
          <p:spPr bwMode="auto">
            <a:xfrm>
              <a:off x="5980844" y="3076140"/>
              <a:ext cx="22346" cy="22346"/>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297"/>
            <p:cNvSpPr>
              <a:spLocks noChangeArrowheads="1"/>
            </p:cNvSpPr>
            <p:nvPr/>
          </p:nvSpPr>
          <p:spPr bwMode="auto">
            <a:xfrm>
              <a:off x="5942245" y="3076140"/>
              <a:ext cx="22347" cy="22346"/>
            </a:xfrm>
            <a:custGeom>
              <a:avLst/>
              <a:gdLst>
                <a:gd name="T0" fmla="*/ 0 w 50"/>
                <a:gd name="T1" fmla="*/ 49 h 50"/>
                <a:gd name="T2" fmla="*/ 49 w 50"/>
                <a:gd name="T3" fmla="*/ 49 h 50"/>
                <a:gd name="T4" fmla="*/ 49 w 50"/>
                <a:gd name="T5" fmla="*/ 0 h 50"/>
                <a:gd name="T6" fmla="*/ 0 w 50"/>
                <a:gd name="T7" fmla="*/ 0 h 50"/>
                <a:gd name="T8" fmla="*/ 0 w 50"/>
                <a:gd name="T9" fmla="*/ 49 h 50"/>
              </a:gdLst>
              <a:ahLst/>
              <a:cxnLst>
                <a:cxn ang="0">
                  <a:pos x="T0" y="T1"/>
                </a:cxn>
                <a:cxn ang="0">
                  <a:pos x="T2" y="T3"/>
                </a:cxn>
                <a:cxn ang="0">
                  <a:pos x="T4" y="T5"/>
                </a:cxn>
                <a:cxn ang="0">
                  <a:pos x="T6" y="T7"/>
                </a:cxn>
                <a:cxn ang="0">
                  <a:pos x="T8" y="T9"/>
                </a:cxn>
              </a:cxnLst>
              <a:rect l="0" t="0" r="r" b="b"/>
              <a:pathLst>
                <a:path w="50" h="50">
                  <a:moveTo>
                    <a:pt x="0" y="49"/>
                  </a:moveTo>
                  <a:lnTo>
                    <a:pt x="49" y="49"/>
                  </a:lnTo>
                  <a:lnTo>
                    <a:pt x="49"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Freeform 298"/>
            <p:cNvSpPr>
              <a:spLocks noChangeArrowheads="1"/>
            </p:cNvSpPr>
            <p:nvPr/>
          </p:nvSpPr>
          <p:spPr bwMode="auto">
            <a:xfrm>
              <a:off x="5942245" y="3045667"/>
              <a:ext cx="22347" cy="22347"/>
            </a:xfrm>
            <a:custGeom>
              <a:avLst/>
              <a:gdLst>
                <a:gd name="T0" fmla="*/ 0 w 50"/>
                <a:gd name="T1" fmla="*/ 48 h 49"/>
                <a:gd name="T2" fmla="*/ 49 w 50"/>
                <a:gd name="T3" fmla="*/ 48 h 49"/>
                <a:gd name="T4" fmla="*/ 49 w 50"/>
                <a:gd name="T5" fmla="*/ 0 h 49"/>
                <a:gd name="T6" fmla="*/ 0 w 50"/>
                <a:gd name="T7" fmla="*/ 0 h 49"/>
                <a:gd name="T8" fmla="*/ 0 w 50"/>
                <a:gd name="T9" fmla="*/ 48 h 49"/>
              </a:gdLst>
              <a:ahLst/>
              <a:cxnLst>
                <a:cxn ang="0">
                  <a:pos x="T0" y="T1"/>
                </a:cxn>
                <a:cxn ang="0">
                  <a:pos x="T2" y="T3"/>
                </a:cxn>
                <a:cxn ang="0">
                  <a:pos x="T4" y="T5"/>
                </a:cxn>
                <a:cxn ang="0">
                  <a:pos x="T6" y="T7"/>
                </a:cxn>
                <a:cxn ang="0">
                  <a:pos x="T8" y="T9"/>
                </a:cxn>
              </a:cxnLst>
              <a:rect l="0" t="0" r="r" b="b"/>
              <a:pathLst>
                <a:path w="50" h="49">
                  <a:moveTo>
                    <a:pt x="0" y="48"/>
                  </a:moveTo>
                  <a:lnTo>
                    <a:pt x="49" y="48"/>
                  </a:lnTo>
                  <a:lnTo>
                    <a:pt x="49"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299"/>
            <p:cNvSpPr>
              <a:spLocks noChangeArrowheads="1"/>
            </p:cNvSpPr>
            <p:nvPr/>
          </p:nvSpPr>
          <p:spPr bwMode="auto">
            <a:xfrm>
              <a:off x="5903647" y="3045667"/>
              <a:ext cx="22346" cy="22347"/>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 name="Freeform 300"/>
            <p:cNvSpPr>
              <a:spLocks noChangeArrowheads="1"/>
            </p:cNvSpPr>
            <p:nvPr/>
          </p:nvSpPr>
          <p:spPr bwMode="auto">
            <a:xfrm>
              <a:off x="5745191" y="3043636"/>
              <a:ext cx="58913" cy="62976"/>
            </a:xfrm>
            <a:custGeom>
              <a:avLst/>
              <a:gdLst>
                <a:gd name="T0" fmla="*/ 118 w 130"/>
                <a:gd name="T1" fmla="*/ 0 h 137"/>
                <a:gd name="T2" fmla="*/ 118 w 130"/>
                <a:gd name="T3" fmla="*/ 0 h 137"/>
                <a:gd name="T4" fmla="*/ 112 w 130"/>
                <a:gd name="T5" fmla="*/ 0 h 137"/>
                <a:gd name="T6" fmla="*/ 102 w 130"/>
                <a:gd name="T7" fmla="*/ 7 h 137"/>
                <a:gd name="T8" fmla="*/ 65 w 130"/>
                <a:gd name="T9" fmla="*/ 92 h 137"/>
                <a:gd name="T10" fmla="*/ 26 w 130"/>
                <a:gd name="T11" fmla="*/ 7 h 137"/>
                <a:gd name="T12" fmla="*/ 16 w 130"/>
                <a:gd name="T13" fmla="*/ 0 h 137"/>
                <a:gd name="T14" fmla="*/ 11 w 130"/>
                <a:gd name="T15" fmla="*/ 0 h 137"/>
                <a:gd name="T16" fmla="*/ 2 w 130"/>
                <a:gd name="T17" fmla="*/ 5 h 137"/>
                <a:gd name="T18" fmla="*/ 1 w 130"/>
                <a:gd name="T19" fmla="*/ 16 h 137"/>
                <a:gd name="T20" fmla="*/ 52 w 130"/>
                <a:gd name="T21" fmla="*/ 130 h 137"/>
                <a:gd name="T22" fmla="*/ 61 w 130"/>
                <a:gd name="T23" fmla="*/ 136 h 137"/>
                <a:gd name="T24" fmla="*/ 67 w 130"/>
                <a:gd name="T25" fmla="*/ 136 h 137"/>
                <a:gd name="T26" fmla="*/ 77 w 130"/>
                <a:gd name="T27" fmla="*/ 130 h 137"/>
                <a:gd name="T28" fmla="*/ 127 w 130"/>
                <a:gd name="T29" fmla="*/ 16 h 137"/>
                <a:gd name="T30" fmla="*/ 126 w 130"/>
                <a:gd name="T31" fmla="*/ 5 h 137"/>
                <a:gd name="T32" fmla="*/ 118 w 130"/>
                <a:gd name="T3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7">
                  <a:moveTo>
                    <a:pt x="118" y="0"/>
                  </a:moveTo>
                  <a:lnTo>
                    <a:pt x="118" y="0"/>
                  </a:lnTo>
                  <a:cubicBezTo>
                    <a:pt x="112" y="0"/>
                    <a:pt x="112" y="0"/>
                    <a:pt x="112" y="0"/>
                  </a:cubicBezTo>
                  <a:cubicBezTo>
                    <a:pt x="108" y="0"/>
                    <a:pt x="104" y="2"/>
                    <a:pt x="102" y="7"/>
                  </a:cubicBezTo>
                  <a:cubicBezTo>
                    <a:pt x="65" y="92"/>
                    <a:pt x="65" y="92"/>
                    <a:pt x="65" y="92"/>
                  </a:cubicBezTo>
                  <a:cubicBezTo>
                    <a:pt x="26" y="7"/>
                    <a:pt x="26" y="7"/>
                    <a:pt x="26" y="7"/>
                  </a:cubicBezTo>
                  <a:cubicBezTo>
                    <a:pt x="25" y="2"/>
                    <a:pt x="22" y="0"/>
                    <a:pt x="16" y="0"/>
                  </a:cubicBezTo>
                  <a:cubicBezTo>
                    <a:pt x="11" y="0"/>
                    <a:pt x="11" y="0"/>
                    <a:pt x="11" y="0"/>
                  </a:cubicBezTo>
                  <a:cubicBezTo>
                    <a:pt x="7" y="0"/>
                    <a:pt x="4" y="2"/>
                    <a:pt x="2" y="5"/>
                  </a:cubicBezTo>
                  <a:cubicBezTo>
                    <a:pt x="0" y="8"/>
                    <a:pt x="0" y="12"/>
                    <a:pt x="1" y="16"/>
                  </a:cubicBezTo>
                  <a:cubicBezTo>
                    <a:pt x="52" y="130"/>
                    <a:pt x="52" y="130"/>
                    <a:pt x="52" y="130"/>
                  </a:cubicBezTo>
                  <a:cubicBezTo>
                    <a:pt x="54" y="133"/>
                    <a:pt x="57" y="136"/>
                    <a:pt x="61" y="136"/>
                  </a:cubicBezTo>
                  <a:cubicBezTo>
                    <a:pt x="67" y="136"/>
                    <a:pt x="67" y="136"/>
                    <a:pt x="67" y="136"/>
                  </a:cubicBezTo>
                  <a:cubicBezTo>
                    <a:pt x="71" y="136"/>
                    <a:pt x="75" y="133"/>
                    <a:pt x="77" y="130"/>
                  </a:cubicBezTo>
                  <a:cubicBezTo>
                    <a:pt x="127" y="16"/>
                    <a:pt x="127" y="16"/>
                    <a:pt x="127" y="16"/>
                  </a:cubicBezTo>
                  <a:cubicBezTo>
                    <a:pt x="129" y="12"/>
                    <a:pt x="129" y="8"/>
                    <a:pt x="126" y="5"/>
                  </a:cubicBezTo>
                  <a:cubicBezTo>
                    <a:pt x="124" y="2"/>
                    <a:pt x="121" y="0"/>
                    <a:pt x="11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301"/>
            <p:cNvSpPr>
              <a:spLocks noChangeArrowheads="1"/>
            </p:cNvSpPr>
            <p:nvPr/>
          </p:nvSpPr>
          <p:spPr bwMode="auto">
            <a:xfrm>
              <a:off x="5808166" y="2889242"/>
              <a:ext cx="130016" cy="32504"/>
            </a:xfrm>
            <a:custGeom>
              <a:avLst/>
              <a:gdLst>
                <a:gd name="T0" fmla="*/ 33 w 281"/>
                <a:gd name="T1" fmla="*/ 69 h 70"/>
                <a:gd name="T2" fmla="*/ 33 w 281"/>
                <a:gd name="T3" fmla="*/ 69 h 70"/>
                <a:gd name="T4" fmla="*/ 246 w 281"/>
                <a:gd name="T5" fmla="*/ 69 h 70"/>
                <a:gd name="T6" fmla="*/ 280 w 281"/>
                <a:gd name="T7" fmla="*/ 34 h 70"/>
                <a:gd name="T8" fmla="*/ 246 w 281"/>
                <a:gd name="T9" fmla="*/ 0 h 70"/>
                <a:gd name="T10" fmla="*/ 33 w 281"/>
                <a:gd name="T11" fmla="*/ 0 h 70"/>
                <a:gd name="T12" fmla="*/ 0 w 281"/>
                <a:gd name="T13" fmla="*/ 34 h 70"/>
                <a:gd name="T14" fmla="*/ 33 w 281"/>
                <a:gd name="T15" fmla="*/ 69 h 70"/>
                <a:gd name="T16" fmla="*/ 33 w 281"/>
                <a:gd name="T17" fmla="*/ 22 h 70"/>
                <a:gd name="T18" fmla="*/ 33 w 281"/>
                <a:gd name="T19" fmla="*/ 22 h 70"/>
                <a:gd name="T20" fmla="*/ 246 w 281"/>
                <a:gd name="T21" fmla="*/ 22 h 70"/>
                <a:gd name="T22" fmla="*/ 259 w 281"/>
                <a:gd name="T23" fmla="*/ 34 h 70"/>
                <a:gd name="T24" fmla="*/ 246 w 281"/>
                <a:gd name="T25" fmla="*/ 47 h 70"/>
                <a:gd name="T26" fmla="*/ 33 w 281"/>
                <a:gd name="T27" fmla="*/ 47 h 70"/>
                <a:gd name="T28" fmla="*/ 21 w 281"/>
                <a:gd name="T29" fmla="*/ 34 h 70"/>
                <a:gd name="T30" fmla="*/ 33 w 281"/>
                <a:gd name="T31" fmla="*/ 2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1" h="70">
                  <a:moveTo>
                    <a:pt x="33" y="69"/>
                  </a:moveTo>
                  <a:lnTo>
                    <a:pt x="33" y="69"/>
                  </a:lnTo>
                  <a:cubicBezTo>
                    <a:pt x="246" y="69"/>
                    <a:pt x="246" y="69"/>
                    <a:pt x="246" y="69"/>
                  </a:cubicBezTo>
                  <a:cubicBezTo>
                    <a:pt x="265" y="69"/>
                    <a:pt x="280" y="53"/>
                    <a:pt x="280" y="34"/>
                  </a:cubicBezTo>
                  <a:cubicBezTo>
                    <a:pt x="280" y="15"/>
                    <a:pt x="265" y="0"/>
                    <a:pt x="246" y="0"/>
                  </a:cubicBezTo>
                  <a:cubicBezTo>
                    <a:pt x="33" y="0"/>
                    <a:pt x="33" y="0"/>
                    <a:pt x="33" y="0"/>
                  </a:cubicBezTo>
                  <a:cubicBezTo>
                    <a:pt x="15" y="0"/>
                    <a:pt x="0" y="15"/>
                    <a:pt x="0" y="34"/>
                  </a:cubicBezTo>
                  <a:cubicBezTo>
                    <a:pt x="0" y="53"/>
                    <a:pt x="15" y="69"/>
                    <a:pt x="33" y="69"/>
                  </a:cubicBezTo>
                  <a:close/>
                  <a:moveTo>
                    <a:pt x="33" y="22"/>
                  </a:moveTo>
                  <a:lnTo>
                    <a:pt x="33" y="22"/>
                  </a:lnTo>
                  <a:cubicBezTo>
                    <a:pt x="246" y="22"/>
                    <a:pt x="246" y="22"/>
                    <a:pt x="246" y="22"/>
                  </a:cubicBezTo>
                  <a:cubicBezTo>
                    <a:pt x="254" y="22"/>
                    <a:pt x="259" y="28"/>
                    <a:pt x="259" y="34"/>
                  </a:cubicBezTo>
                  <a:cubicBezTo>
                    <a:pt x="259" y="40"/>
                    <a:pt x="254" y="47"/>
                    <a:pt x="246" y="47"/>
                  </a:cubicBezTo>
                  <a:cubicBezTo>
                    <a:pt x="33" y="47"/>
                    <a:pt x="33" y="47"/>
                    <a:pt x="33" y="47"/>
                  </a:cubicBezTo>
                  <a:cubicBezTo>
                    <a:pt x="26" y="47"/>
                    <a:pt x="21" y="40"/>
                    <a:pt x="21" y="34"/>
                  </a:cubicBezTo>
                  <a:cubicBezTo>
                    <a:pt x="21" y="28"/>
                    <a:pt x="26" y="22"/>
                    <a:pt x="33"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302"/>
            <p:cNvSpPr>
              <a:spLocks noChangeArrowheads="1"/>
            </p:cNvSpPr>
            <p:nvPr/>
          </p:nvSpPr>
          <p:spPr bwMode="auto">
            <a:xfrm>
              <a:off x="5806135" y="2937998"/>
              <a:ext cx="134079" cy="22346"/>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7"/>
                    <a:pt x="11" y="47"/>
                    <a:pt x="23" y="47"/>
                  </a:cubicBezTo>
                  <a:cubicBezTo>
                    <a:pt x="268" y="47"/>
                    <a:pt x="268" y="47"/>
                    <a:pt x="268" y="47"/>
                  </a:cubicBezTo>
                  <a:cubicBezTo>
                    <a:pt x="280" y="47"/>
                    <a:pt x="291" y="37"/>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 name="Freeform 303"/>
            <p:cNvSpPr>
              <a:spLocks noChangeArrowheads="1"/>
            </p:cNvSpPr>
            <p:nvPr/>
          </p:nvSpPr>
          <p:spPr bwMode="auto">
            <a:xfrm>
              <a:off x="5806135" y="2980659"/>
              <a:ext cx="134079" cy="22347"/>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8"/>
                    <a:pt x="11" y="47"/>
                    <a:pt x="23" y="47"/>
                  </a:cubicBezTo>
                  <a:cubicBezTo>
                    <a:pt x="268" y="47"/>
                    <a:pt x="268" y="47"/>
                    <a:pt x="268" y="47"/>
                  </a:cubicBezTo>
                  <a:cubicBezTo>
                    <a:pt x="280" y="47"/>
                    <a:pt x="291" y="38"/>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05" name="Group 104"/>
          <p:cNvGrpSpPr>
            <a:grpSpLocks noChangeAspect="1"/>
          </p:cNvGrpSpPr>
          <p:nvPr/>
        </p:nvGrpSpPr>
        <p:grpSpPr>
          <a:xfrm>
            <a:off x="6096000" y="5264620"/>
            <a:ext cx="1033575" cy="980909"/>
            <a:chOff x="2279826" y="4755374"/>
            <a:chExt cx="290806" cy="275988"/>
          </a:xfrm>
          <a:solidFill>
            <a:srgbClr val="0078EF"/>
          </a:solidFill>
        </p:grpSpPr>
        <p:sp>
          <p:nvSpPr>
            <p:cNvPr id="106" name="Freeform 123"/>
            <p:cNvSpPr>
              <a:spLocks noChangeArrowheads="1"/>
            </p:cNvSpPr>
            <p:nvPr/>
          </p:nvSpPr>
          <p:spPr bwMode="auto">
            <a:xfrm>
              <a:off x="2374292" y="4799828"/>
              <a:ext cx="103727" cy="103727"/>
            </a:xfrm>
            <a:custGeom>
              <a:avLst/>
              <a:gdLst>
                <a:gd name="T0" fmla="*/ 53 w 246"/>
                <a:gd name="T1" fmla="*/ 246 h 247"/>
                <a:gd name="T2" fmla="*/ 53 w 246"/>
                <a:gd name="T3" fmla="*/ 246 h 247"/>
                <a:gd name="T4" fmla="*/ 192 w 246"/>
                <a:gd name="T5" fmla="*/ 246 h 247"/>
                <a:gd name="T6" fmla="*/ 245 w 246"/>
                <a:gd name="T7" fmla="*/ 193 h 247"/>
                <a:gd name="T8" fmla="*/ 245 w 246"/>
                <a:gd name="T9" fmla="*/ 53 h 247"/>
                <a:gd name="T10" fmla="*/ 192 w 246"/>
                <a:gd name="T11" fmla="*/ 0 h 247"/>
                <a:gd name="T12" fmla="*/ 167 w 246"/>
                <a:gd name="T13" fmla="*/ 0 h 247"/>
                <a:gd name="T14" fmla="*/ 78 w 246"/>
                <a:gd name="T15" fmla="*/ 0 h 247"/>
                <a:gd name="T16" fmla="*/ 53 w 246"/>
                <a:gd name="T17" fmla="*/ 0 h 247"/>
                <a:gd name="T18" fmla="*/ 0 w 246"/>
                <a:gd name="T19" fmla="*/ 53 h 247"/>
                <a:gd name="T20" fmla="*/ 0 w 246"/>
                <a:gd name="T21" fmla="*/ 193 h 247"/>
                <a:gd name="T22" fmla="*/ 53 w 246"/>
                <a:gd name="T23" fmla="*/ 246 h 247"/>
                <a:gd name="T24" fmla="*/ 90 w 246"/>
                <a:gd name="T25" fmla="*/ 23 h 247"/>
                <a:gd name="T26" fmla="*/ 90 w 246"/>
                <a:gd name="T27" fmla="*/ 23 h 247"/>
                <a:gd name="T28" fmla="*/ 155 w 246"/>
                <a:gd name="T29" fmla="*/ 23 h 247"/>
                <a:gd name="T30" fmla="*/ 155 w 246"/>
                <a:gd name="T31" fmla="*/ 90 h 247"/>
                <a:gd name="T32" fmla="*/ 90 w 246"/>
                <a:gd name="T33" fmla="*/ 90 h 247"/>
                <a:gd name="T34" fmla="*/ 90 w 246"/>
                <a:gd name="T35" fmla="*/ 23 h 247"/>
                <a:gd name="T36" fmla="*/ 23 w 246"/>
                <a:gd name="T37" fmla="*/ 53 h 247"/>
                <a:gd name="T38" fmla="*/ 23 w 246"/>
                <a:gd name="T39" fmla="*/ 53 h 247"/>
                <a:gd name="T40" fmla="*/ 53 w 246"/>
                <a:gd name="T41" fmla="*/ 23 h 247"/>
                <a:gd name="T42" fmla="*/ 67 w 246"/>
                <a:gd name="T43" fmla="*/ 23 h 247"/>
                <a:gd name="T44" fmla="*/ 67 w 246"/>
                <a:gd name="T45" fmla="*/ 101 h 247"/>
                <a:gd name="T46" fmla="*/ 78 w 246"/>
                <a:gd name="T47" fmla="*/ 113 h 247"/>
                <a:gd name="T48" fmla="*/ 167 w 246"/>
                <a:gd name="T49" fmla="*/ 113 h 247"/>
                <a:gd name="T50" fmla="*/ 178 w 246"/>
                <a:gd name="T51" fmla="*/ 101 h 247"/>
                <a:gd name="T52" fmla="*/ 178 w 246"/>
                <a:gd name="T53" fmla="*/ 23 h 247"/>
                <a:gd name="T54" fmla="*/ 192 w 246"/>
                <a:gd name="T55" fmla="*/ 23 h 247"/>
                <a:gd name="T56" fmla="*/ 222 w 246"/>
                <a:gd name="T57" fmla="*/ 53 h 247"/>
                <a:gd name="T58" fmla="*/ 222 w 246"/>
                <a:gd name="T59" fmla="*/ 193 h 247"/>
                <a:gd name="T60" fmla="*/ 192 w 246"/>
                <a:gd name="T61" fmla="*/ 223 h 247"/>
                <a:gd name="T62" fmla="*/ 53 w 246"/>
                <a:gd name="T63" fmla="*/ 223 h 247"/>
                <a:gd name="T64" fmla="*/ 23 w 246"/>
                <a:gd name="T65" fmla="*/ 193 h 247"/>
                <a:gd name="T66" fmla="*/ 23 w 246"/>
                <a:gd name="T67" fmla="*/ 5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247">
                  <a:moveTo>
                    <a:pt x="53" y="246"/>
                  </a:moveTo>
                  <a:lnTo>
                    <a:pt x="53" y="246"/>
                  </a:lnTo>
                  <a:cubicBezTo>
                    <a:pt x="192" y="246"/>
                    <a:pt x="192" y="246"/>
                    <a:pt x="192" y="246"/>
                  </a:cubicBezTo>
                  <a:cubicBezTo>
                    <a:pt x="221" y="246"/>
                    <a:pt x="245" y="222"/>
                    <a:pt x="245" y="193"/>
                  </a:cubicBezTo>
                  <a:cubicBezTo>
                    <a:pt x="245" y="53"/>
                    <a:pt x="245" y="53"/>
                    <a:pt x="245" y="53"/>
                  </a:cubicBezTo>
                  <a:cubicBezTo>
                    <a:pt x="245" y="24"/>
                    <a:pt x="221" y="0"/>
                    <a:pt x="192" y="0"/>
                  </a:cubicBezTo>
                  <a:cubicBezTo>
                    <a:pt x="167" y="0"/>
                    <a:pt x="167" y="0"/>
                    <a:pt x="167" y="0"/>
                  </a:cubicBezTo>
                  <a:cubicBezTo>
                    <a:pt x="78" y="0"/>
                    <a:pt x="78" y="0"/>
                    <a:pt x="78" y="0"/>
                  </a:cubicBezTo>
                  <a:cubicBezTo>
                    <a:pt x="53" y="0"/>
                    <a:pt x="53" y="0"/>
                    <a:pt x="53" y="0"/>
                  </a:cubicBezTo>
                  <a:cubicBezTo>
                    <a:pt x="24" y="0"/>
                    <a:pt x="0" y="24"/>
                    <a:pt x="0" y="53"/>
                  </a:cubicBezTo>
                  <a:cubicBezTo>
                    <a:pt x="0" y="193"/>
                    <a:pt x="0" y="193"/>
                    <a:pt x="0" y="193"/>
                  </a:cubicBezTo>
                  <a:cubicBezTo>
                    <a:pt x="0" y="222"/>
                    <a:pt x="24" y="246"/>
                    <a:pt x="53" y="246"/>
                  </a:cubicBezTo>
                  <a:close/>
                  <a:moveTo>
                    <a:pt x="90" y="23"/>
                  </a:moveTo>
                  <a:lnTo>
                    <a:pt x="90" y="23"/>
                  </a:lnTo>
                  <a:cubicBezTo>
                    <a:pt x="155" y="23"/>
                    <a:pt x="155" y="23"/>
                    <a:pt x="155" y="23"/>
                  </a:cubicBezTo>
                  <a:cubicBezTo>
                    <a:pt x="155" y="90"/>
                    <a:pt x="155" y="90"/>
                    <a:pt x="155" y="90"/>
                  </a:cubicBezTo>
                  <a:cubicBezTo>
                    <a:pt x="90" y="90"/>
                    <a:pt x="90" y="90"/>
                    <a:pt x="90" y="90"/>
                  </a:cubicBezTo>
                  <a:lnTo>
                    <a:pt x="90" y="23"/>
                  </a:lnTo>
                  <a:close/>
                  <a:moveTo>
                    <a:pt x="23" y="53"/>
                  </a:moveTo>
                  <a:lnTo>
                    <a:pt x="23" y="53"/>
                  </a:lnTo>
                  <a:cubicBezTo>
                    <a:pt x="23" y="37"/>
                    <a:pt x="37" y="23"/>
                    <a:pt x="53" y="23"/>
                  </a:cubicBezTo>
                  <a:cubicBezTo>
                    <a:pt x="67" y="23"/>
                    <a:pt x="67" y="23"/>
                    <a:pt x="67" y="23"/>
                  </a:cubicBezTo>
                  <a:cubicBezTo>
                    <a:pt x="67" y="101"/>
                    <a:pt x="67" y="101"/>
                    <a:pt x="67" y="101"/>
                  </a:cubicBezTo>
                  <a:cubicBezTo>
                    <a:pt x="67" y="108"/>
                    <a:pt x="72" y="113"/>
                    <a:pt x="78" y="113"/>
                  </a:cubicBezTo>
                  <a:cubicBezTo>
                    <a:pt x="167" y="113"/>
                    <a:pt x="167" y="113"/>
                    <a:pt x="167" y="113"/>
                  </a:cubicBezTo>
                  <a:cubicBezTo>
                    <a:pt x="173" y="113"/>
                    <a:pt x="178" y="108"/>
                    <a:pt x="178" y="101"/>
                  </a:cubicBezTo>
                  <a:cubicBezTo>
                    <a:pt x="178" y="23"/>
                    <a:pt x="178" y="23"/>
                    <a:pt x="178" y="23"/>
                  </a:cubicBezTo>
                  <a:cubicBezTo>
                    <a:pt x="192" y="23"/>
                    <a:pt x="192" y="23"/>
                    <a:pt x="192" y="23"/>
                  </a:cubicBezTo>
                  <a:cubicBezTo>
                    <a:pt x="209" y="23"/>
                    <a:pt x="222" y="37"/>
                    <a:pt x="222" y="53"/>
                  </a:cubicBezTo>
                  <a:cubicBezTo>
                    <a:pt x="222" y="193"/>
                    <a:pt x="222" y="193"/>
                    <a:pt x="222" y="193"/>
                  </a:cubicBezTo>
                  <a:cubicBezTo>
                    <a:pt x="222" y="210"/>
                    <a:pt x="209" y="223"/>
                    <a:pt x="192" y="223"/>
                  </a:cubicBezTo>
                  <a:cubicBezTo>
                    <a:pt x="53" y="223"/>
                    <a:pt x="53" y="223"/>
                    <a:pt x="53" y="223"/>
                  </a:cubicBezTo>
                  <a:cubicBezTo>
                    <a:pt x="37" y="223"/>
                    <a:pt x="23" y="210"/>
                    <a:pt x="23" y="193"/>
                  </a:cubicBezTo>
                  <a:lnTo>
                    <a:pt x="23" y="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124"/>
            <p:cNvSpPr>
              <a:spLocks noChangeArrowheads="1"/>
            </p:cNvSpPr>
            <p:nvPr/>
          </p:nvSpPr>
          <p:spPr bwMode="auto">
            <a:xfrm>
              <a:off x="2502097" y="4957271"/>
              <a:ext cx="35194" cy="35192"/>
            </a:xfrm>
            <a:custGeom>
              <a:avLst/>
              <a:gdLst>
                <a:gd name="T0" fmla="*/ 41 w 83"/>
                <a:gd name="T1" fmla="*/ 0 h 82"/>
                <a:gd name="T2" fmla="*/ 41 w 83"/>
                <a:gd name="T3" fmla="*/ 0 h 82"/>
                <a:gd name="T4" fmla="*/ 0 w 83"/>
                <a:gd name="T5" fmla="*/ 41 h 82"/>
                <a:gd name="T6" fmla="*/ 41 w 83"/>
                <a:gd name="T7" fmla="*/ 81 h 82"/>
                <a:gd name="T8" fmla="*/ 82 w 83"/>
                <a:gd name="T9" fmla="*/ 41 h 82"/>
                <a:gd name="T10" fmla="*/ 41 w 83"/>
                <a:gd name="T11" fmla="*/ 0 h 82"/>
                <a:gd name="T12" fmla="*/ 41 w 83"/>
                <a:gd name="T13" fmla="*/ 59 h 82"/>
                <a:gd name="T14" fmla="*/ 41 w 83"/>
                <a:gd name="T15" fmla="*/ 59 h 82"/>
                <a:gd name="T16" fmla="*/ 23 w 83"/>
                <a:gd name="T17" fmla="*/ 41 h 82"/>
                <a:gd name="T18" fmla="*/ 41 w 83"/>
                <a:gd name="T19" fmla="*/ 23 h 82"/>
                <a:gd name="T20" fmla="*/ 59 w 83"/>
                <a:gd name="T21" fmla="*/ 41 h 82"/>
                <a:gd name="T22" fmla="*/ 41 w 83"/>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2">
                  <a:moveTo>
                    <a:pt x="41" y="0"/>
                  </a:moveTo>
                  <a:lnTo>
                    <a:pt x="41" y="0"/>
                  </a:lnTo>
                  <a:cubicBezTo>
                    <a:pt x="19" y="0"/>
                    <a:pt x="0" y="18"/>
                    <a:pt x="0" y="41"/>
                  </a:cubicBezTo>
                  <a:cubicBezTo>
                    <a:pt x="0" y="64"/>
                    <a:pt x="19" y="81"/>
                    <a:pt x="41" y="81"/>
                  </a:cubicBezTo>
                  <a:cubicBezTo>
                    <a:pt x="64" y="81"/>
                    <a:pt x="82" y="64"/>
                    <a:pt x="82" y="41"/>
                  </a:cubicBezTo>
                  <a:cubicBezTo>
                    <a:pt x="82" y="18"/>
                    <a:pt x="64" y="0"/>
                    <a:pt x="41" y="0"/>
                  </a:cubicBezTo>
                  <a:close/>
                  <a:moveTo>
                    <a:pt x="41" y="59"/>
                  </a:moveTo>
                  <a:lnTo>
                    <a:pt x="41" y="59"/>
                  </a:lnTo>
                  <a:cubicBezTo>
                    <a:pt x="32" y="59"/>
                    <a:pt x="23" y="50"/>
                    <a:pt x="23" y="41"/>
                  </a:cubicBezTo>
                  <a:cubicBezTo>
                    <a:pt x="23" y="31"/>
                    <a:pt x="32" y="23"/>
                    <a:pt x="41" y="23"/>
                  </a:cubicBezTo>
                  <a:cubicBezTo>
                    <a:pt x="50" y="23"/>
                    <a:pt x="59" y="31"/>
                    <a:pt x="59" y="41"/>
                  </a:cubicBezTo>
                  <a:cubicBezTo>
                    <a:pt x="59"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125"/>
            <p:cNvSpPr>
              <a:spLocks noChangeArrowheads="1"/>
            </p:cNvSpPr>
            <p:nvPr/>
          </p:nvSpPr>
          <p:spPr bwMode="auto">
            <a:xfrm>
              <a:off x="2279826" y="4755374"/>
              <a:ext cx="290806" cy="275988"/>
            </a:xfrm>
            <a:custGeom>
              <a:avLst/>
              <a:gdLst>
                <a:gd name="T0" fmla="*/ 690 w 694"/>
                <a:gd name="T1" fmla="*/ 526 h 655"/>
                <a:gd name="T2" fmla="*/ 690 w 694"/>
                <a:gd name="T3" fmla="*/ 526 h 655"/>
                <a:gd name="T4" fmla="*/ 689 w 694"/>
                <a:gd name="T5" fmla="*/ 524 h 655"/>
                <a:gd name="T6" fmla="*/ 689 w 694"/>
                <a:gd name="T7" fmla="*/ 519 h 655"/>
                <a:gd name="T8" fmla="*/ 634 w 694"/>
                <a:gd name="T9" fmla="*/ 95 h 655"/>
                <a:gd name="T10" fmla="*/ 526 w 694"/>
                <a:gd name="T11" fmla="*/ 0 h 655"/>
                <a:gd name="T12" fmla="*/ 167 w 694"/>
                <a:gd name="T13" fmla="*/ 0 h 655"/>
                <a:gd name="T14" fmla="*/ 59 w 694"/>
                <a:gd name="T15" fmla="*/ 95 h 655"/>
                <a:gd name="T16" fmla="*/ 5 w 694"/>
                <a:gd name="T17" fmla="*/ 519 h 655"/>
                <a:gd name="T18" fmla="*/ 5 w 694"/>
                <a:gd name="T19" fmla="*/ 524 h 655"/>
                <a:gd name="T20" fmla="*/ 4 w 694"/>
                <a:gd name="T21" fmla="*/ 526 h 655"/>
                <a:gd name="T22" fmla="*/ 5 w 694"/>
                <a:gd name="T23" fmla="*/ 527 h 655"/>
                <a:gd name="T24" fmla="*/ 28 w 694"/>
                <a:gd name="T25" fmla="*/ 618 h 655"/>
                <a:gd name="T26" fmla="*/ 119 w 694"/>
                <a:gd name="T27" fmla="*/ 654 h 655"/>
                <a:gd name="T28" fmla="*/ 121 w 694"/>
                <a:gd name="T29" fmla="*/ 654 h 655"/>
                <a:gd name="T30" fmla="*/ 572 w 694"/>
                <a:gd name="T31" fmla="*/ 654 h 655"/>
                <a:gd name="T32" fmla="*/ 596 w 694"/>
                <a:gd name="T33" fmla="*/ 652 h 655"/>
                <a:gd name="T34" fmla="*/ 598 w 694"/>
                <a:gd name="T35" fmla="*/ 652 h 655"/>
                <a:gd name="T36" fmla="*/ 609 w 694"/>
                <a:gd name="T37" fmla="*/ 650 h 655"/>
                <a:gd name="T38" fmla="*/ 615 w 694"/>
                <a:gd name="T39" fmla="*/ 648 h 655"/>
                <a:gd name="T40" fmla="*/ 625 w 694"/>
                <a:gd name="T41" fmla="*/ 645 h 655"/>
                <a:gd name="T42" fmla="*/ 631 w 694"/>
                <a:gd name="T43" fmla="*/ 641 h 655"/>
                <a:gd name="T44" fmla="*/ 641 w 694"/>
                <a:gd name="T45" fmla="*/ 637 h 655"/>
                <a:gd name="T46" fmla="*/ 648 w 694"/>
                <a:gd name="T47" fmla="*/ 633 h 655"/>
                <a:gd name="T48" fmla="*/ 656 w 694"/>
                <a:gd name="T49" fmla="*/ 627 h 655"/>
                <a:gd name="T50" fmla="*/ 663 w 694"/>
                <a:gd name="T51" fmla="*/ 621 h 655"/>
                <a:gd name="T52" fmla="*/ 666 w 694"/>
                <a:gd name="T53" fmla="*/ 618 h 655"/>
                <a:gd name="T54" fmla="*/ 669 w 694"/>
                <a:gd name="T55" fmla="*/ 613 h 655"/>
                <a:gd name="T56" fmla="*/ 674 w 694"/>
                <a:gd name="T57" fmla="*/ 607 h 655"/>
                <a:gd name="T58" fmla="*/ 674 w 694"/>
                <a:gd name="T59" fmla="*/ 605 h 655"/>
                <a:gd name="T60" fmla="*/ 689 w 694"/>
                <a:gd name="T61" fmla="*/ 527 h 655"/>
                <a:gd name="T62" fmla="*/ 690 w 694"/>
                <a:gd name="T63" fmla="*/ 526 h 655"/>
                <a:gd name="T64" fmla="*/ 82 w 694"/>
                <a:gd name="T65" fmla="*/ 98 h 655"/>
                <a:gd name="T66" fmla="*/ 82 w 694"/>
                <a:gd name="T67" fmla="*/ 98 h 655"/>
                <a:gd name="T68" fmla="*/ 167 w 694"/>
                <a:gd name="T69" fmla="*/ 23 h 655"/>
                <a:gd name="T70" fmla="*/ 526 w 694"/>
                <a:gd name="T71" fmla="*/ 23 h 655"/>
                <a:gd name="T72" fmla="*/ 612 w 694"/>
                <a:gd name="T73" fmla="*/ 98 h 655"/>
                <a:gd name="T74" fmla="*/ 658 w 694"/>
                <a:gd name="T75" fmla="*/ 467 h 655"/>
                <a:gd name="T76" fmla="*/ 572 w 694"/>
                <a:gd name="T77" fmla="*/ 436 h 655"/>
                <a:gd name="T78" fmla="*/ 121 w 694"/>
                <a:gd name="T79" fmla="*/ 436 h 655"/>
                <a:gd name="T80" fmla="*/ 35 w 694"/>
                <a:gd name="T81" fmla="*/ 467 h 655"/>
                <a:gd name="T82" fmla="*/ 82 w 694"/>
                <a:gd name="T83" fmla="*/ 98 h 655"/>
                <a:gd name="T84" fmla="*/ 651 w 694"/>
                <a:gd name="T85" fmla="*/ 599 h 655"/>
                <a:gd name="T86" fmla="*/ 651 w 694"/>
                <a:gd name="T87" fmla="*/ 599 h 655"/>
                <a:gd name="T88" fmla="*/ 646 w 694"/>
                <a:gd name="T89" fmla="*/ 605 h 655"/>
                <a:gd name="T90" fmla="*/ 641 w 694"/>
                <a:gd name="T91" fmla="*/ 609 h 655"/>
                <a:gd name="T92" fmla="*/ 633 w 694"/>
                <a:gd name="T93" fmla="*/ 614 h 655"/>
                <a:gd name="T94" fmla="*/ 628 w 694"/>
                <a:gd name="T95" fmla="*/ 618 h 655"/>
                <a:gd name="T96" fmla="*/ 621 w 694"/>
                <a:gd name="T97" fmla="*/ 622 h 655"/>
                <a:gd name="T98" fmla="*/ 615 w 694"/>
                <a:gd name="T99" fmla="*/ 624 h 655"/>
                <a:gd name="T100" fmla="*/ 607 w 694"/>
                <a:gd name="T101" fmla="*/ 626 h 655"/>
                <a:gd name="T102" fmla="*/ 602 w 694"/>
                <a:gd name="T103" fmla="*/ 628 h 655"/>
                <a:gd name="T104" fmla="*/ 596 w 694"/>
                <a:gd name="T105" fmla="*/ 629 h 655"/>
                <a:gd name="T106" fmla="*/ 590 w 694"/>
                <a:gd name="T107" fmla="*/ 630 h 655"/>
                <a:gd name="T108" fmla="*/ 587 w 694"/>
                <a:gd name="T109" fmla="*/ 630 h 655"/>
                <a:gd name="T110" fmla="*/ 572 w 694"/>
                <a:gd name="T111" fmla="*/ 631 h 655"/>
                <a:gd name="T112" fmla="*/ 120 w 694"/>
                <a:gd name="T113" fmla="*/ 631 h 655"/>
                <a:gd name="T114" fmla="*/ 44 w 694"/>
                <a:gd name="T115" fmla="*/ 602 h 655"/>
                <a:gd name="T116" fmla="*/ 28 w 694"/>
                <a:gd name="T117" fmla="*/ 528 h 655"/>
                <a:gd name="T118" fmla="*/ 121 w 694"/>
                <a:gd name="T119" fmla="*/ 459 h 655"/>
                <a:gd name="T120" fmla="*/ 572 w 694"/>
                <a:gd name="T121" fmla="*/ 459 h 655"/>
                <a:gd name="T122" fmla="*/ 666 w 694"/>
                <a:gd name="T123" fmla="*/ 528 h 655"/>
                <a:gd name="T124" fmla="*/ 651 w 694"/>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4" h="655">
                  <a:moveTo>
                    <a:pt x="690" y="526"/>
                  </a:moveTo>
                  <a:lnTo>
                    <a:pt x="690" y="526"/>
                  </a:lnTo>
                  <a:cubicBezTo>
                    <a:pt x="689" y="525"/>
                    <a:pt x="689" y="525"/>
                    <a:pt x="689" y="524"/>
                  </a:cubicBezTo>
                  <a:cubicBezTo>
                    <a:pt x="689" y="522"/>
                    <a:pt x="689" y="521"/>
                    <a:pt x="689" y="519"/>
                  </a:cubicBezTo>
                  <a:cubicBezTo>
                    <a:pt x="634" y="95"/>
                    <a:pt x="634" y="95"/>
                    <a:pt x="634" y="95"/>
                  </a:cubicBezTo>
                  <a:cubicBezTo>
                    <a:pt x="627" y="41"/>
                    <a:pt x="580" y="0"/>
                    <a:pt x="526" y="0"/>
                  </a:cubicBezTo>
                  <a:cubicBezTo>
                    <a:pt x="167" y="0"/>
                    <a:pt x="167" y="0"/>
                    <a:pt x="167" y="0"/>
                  </a:cubicBezTo>
                  <a:cubicBezTo>
                    <a:pt x="113" y="0"/>
                    <a:pt x="66" y="41"/>
                    <a:pt x="59" y="95"/>
                  </a:cubicBezTo>
                  <a:cubicBezTo>
                    <a:pt x="5" y="519"/>
                    <a:pt x="5" y="519"/>
                    <a:pt x="5" y="519"/>
                  </a:cubicBezTo>
                  <a:cubicBezTo>
                    <a:pt x="5" y="521"/>
                    <a:pt x="5" y="522"/>
                    <a:pt x="5" y="524"/>
                  </a:cubicBezTo>
                  <a:cubicBezTo>
                    <a:pt x="5" y="525"/>
                    <a:pt x="4" y="526"/>
                    <a:pt x="4" y="526"/>
                  </a:cubicBezTo>
                  <a:cubicBezTo>
                    <a:pt x="4" y="527"/>
                    <a:pt x="5" y="527"/>
                    <a:pt x="5" y="527"/>
                  </a:cubicBezTo>
                  <a:cubicBezTo>
                    <a:pt x="0" y="566"/>
                    <a:pt x="8" y="596"/>
                    <a:pt x="28" y="618"/>
                  </a:cubicBezTo>
                  <a:cubicBezTo>
                    <a:pt x="59" y="652"/>
                    <a:pt x="108" y="654"/>
                    <a:pt x="119" y="654"/>
                  </a:cubicBezTo>
                  <a:cubicBezTo>
                    <a:pt x="120" y="654"/>
                    <a:pt x="121" y="654"/>
                    <a:pt x="121" y="654"/>
                  </a:cubicBezTo>
                  <a:cubicBezTo>
                    <a:pt x="572" y="654"/>
                    <a:pt x="572" y="654"/>
                    <a:pt x="572" y="654"/>
                  </a:cubicBezTo>
                  <a:cubicBezTo>
                    <a:pt x="572" y="654"/>
                    <a:pt x="582" y="654"/>
                    <a:pt x="596" y="652"/>
                  </a:cubicBezTo>
                  <a:cubicBezTo>
                    <a:pt x="597" y="652"/>
                    <a:pt x="597" y="652"/>
                    <a:pt x="598" y="652"/>
                  </a:cubicBezTo>
                  <a:cubicBezTo>
                    <a:pt x="601" y="652"/>
                    <a:pt x="605" y="651"/>
                    <a:pt x="609" y="650"/>
                  </a:cubicBezTo>
                  <a:cubicBezTo>
                    <a:pt x="612" y="649"/>
                    <a:pt x="613" y="649"/>
                    <a:pt x="615" y="648"/>
                  </a:cubicBezTo>
                  <a:cubicBezTo>
                    <a:pt x="618" y="647"/>
                    <a:pt x="621" y="646"/>
                    <a:pt x="625" y="645"/>
                  </a:cubicBezTo>
                  <a:cubicBezTo>
                    <a:pt x="627" y="644"/>
                    <a:pt x="629" y="643"/>
                    <a:pt x="631" y="641"/>
                  </a:cubicBezTo>
                  <a:cubicBezTo>
                    <a:pt x="634" y="640"/>
                    <a:pt x="638" y="639"/>
                    <a:pt x="641" y="637"/>
                  </a:cubicBezTo>
                  <a:cubicBezTo>
                    <a:pt x="643" y="636"/>
                    <a:pt x="645" y="634"/>
                    <a:pt x="648" y="633"/>
                  </a:cubicBezTo>
                  <a:cubicBezTo>
                    <a:pt x="650" y="631"/>
                    <a:pt x="653" y="629"/>
                    <a:pt x="656" y="627"/>
                  </a:cubicBezTo>
                  <a:cubicBezTo>
                    <a:pt x="658" y="625"/>
                    <a:pt x="661" y="623"/>
                    <a:pt x="663" y="621"/>
                  </a:cubicBezTo>
                  <a:cubicBezTo>
                    <a:pt x="664" y="620"/>
                    <a:pt x="665" y="619"/>
                    <a:pt x="666" y="618"/>
                  </a:cubicBezTo>
                  <a:cubicBezTo>
                    <a:pt x="667" y="617"/>
                    <a:pt x="668" y="614"/>
                    <a:pt x="669" y="613"/>
                  </a:cubicBezTo>
                  <a:cubicBezTo>
                    <a:pt x="671" y="611"/>
                    <a:pt x="672" y="609"/>
                    <a:pt x="674" y="607"/>
                  </a:cubicBezTo>
                  <a:cubicBezTo>
                    <a:pt x="674" y="606"/>
                    <a:pt x="674" y="606"/>
                    <a:pt x="674" y="605"/>
                  </a:cubicBezTo>
                  <a:cubicBezTo>
                    <a:pt x="688" y="584"/>
                    <a:pt x="693" y="558"/>
                    <a:pt x="689" y="527"/>
                  </a:cubicBezTo>
                  <a:cubicBezTo>
                    <a:pt x="689" y="526"/>
                    <a:pt x="690" y="526"/>
                    <a:pt x="690" y="526"/>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7"/>
                    <a:pt x="658" y="467"/>
                    <a:pt x="658" y="467"/>
                  </a:cubicBezTo>
                  <a:cubicBezTo>
                    <a:pt x="631" y="443"/>
                    <a:pt x="595" y="435"/>
                    <a:pt x="572" y="436"/>
                  </a:cubicBezTo>
                  <a:cubicBezTo>
                    <a:pt x="121" y="436"/>
                    <a:pt x="121" y="436"/>
                    <a:pt x="121" y="436"/>
                  </a:cubicBezTo>
                  <a:cubicBezTo>
                    <a:pt x="98" y="436"/>
                    <a:pt x="62" y="443"/>
                    <a:pt x="35" y="467"/>
                  </a:cubicBezTo>
                  <a:lnTo>
                    <a:pt x="82" y="98"/>
                  </a:lnTo>
                  <a:close/>
                  <a:moveTo>
                    <a:pt x="651" y="599"/>
                  </a:moveTo>
                  <a:lnTo>
                    <a:pt x="651" y="599"/>
                  </a:lnTo>
                  <a:cubicBezTo>
                    <a:pt x="649" y="601"/>
                    <a:pt x="647" y="603"/>
                    <a:pt x="646" y="605"/>
                  </a:cubicBezTo>
                  <a:cubicBezTo>
                    <a:pt x="644" y="606"/>
                    <a:pt x="643" y="608"/>
                    <a:pt x="641" y="609"/>
                  </a:cubicBezTo>
                  <a:cubicBezTo>
                    <a:pt x="639" y="611"/>
                    <a:pt x="636" y="613"/>
                    <a:pt x="633" y="614"/>
                  </a:cubicBezTo>
                  <a:cubicBezTo>
                    <a:pt x="631" y="615"/>
                    <a:pt x="630" y="617"/>
                    <a:pt x="628" y="618"/>
                  </a:cubicBezTo>
                  <a:cubicBezTo>
                    <a:pt x="626" y="619"/>
                    <a:pt x="623" y="621"/>
                    <a:pt x="621" y="622"/>
                  </a:cubicBezTo>
                  <a:cubicBezTo>
                    <a:pt x="619" y="622"/>
                    <a:pt x="617" y="623"/>
                    <a:pt x="615" y="624"/>
                  </a:cubicBezTo>
                  <a:cubicBezTo>
                    <a:pt x="613" y="625"/>
                    <a:pt x="611" y="625"/>
                    <a:pt x="607" y="626"/>
                  </a:cubicBezTo>
                  <a:cubicBezTo>
                    <a:pt x="605" y="627"/>
                    <a:pt x="604" y="627"/>
                    <a:pt x="602" y="628"/>
                  </a:cubicBezTo>
                  <a:cubicBezTo>
                    <a:pt x="600" y="628"/>
                    <a:pt x="598" y="628"/>
                    <a:pt x="596" y="629"/>
                  </a:cubicBezTo>
                  <a:cubicBezTo>
                    <a:pt x="594" y="629"/>
                    <a:pt x="592" y="630"/>
                    <a:pt x="590" y="630"/>
                  </a:cubicBezTo>
                  <a:cubicBezTo>
                    <a:pt x="589" y="630"/>
                    <a:pt x="588" y="630"/>
                    <a:pt x="587" y="630"/>
                  </a:cubicBezTo>
                  <a:cubicBezTo>
                    <a:pt x="578" y="631"/>
                    <a:pt x="572" y="631"/>
                    <a:pt x="572" y="631"/>
                  </a:cubicBezTo>
                  <a:cubicBezTo>
                    <a:pt x="120" y="631"/>
                    <a:pt x="120" y="631"/>
                    <a:pt x="120" y="631"/>
                  </a:cubicBezTo>
                  <a:cubicBezTo>
                    <a:pt x="120" y="631"/>
                    <a:pt x="71" y="632"/>
                    <a:pt x="44" y="602"/>
                  </a:cubicBezTo>
                  <a:cubicBezTo>
                    <a:pt x="30" y="585"/>
                    <a:pt x="23" y="559"/>
                    <a:pt x="28" y="528"/>
                  </a:cubicBezTo>
                  <a:cubicBezTo>
                    <a:pt x="38" y="457"/>
                    <a:pt x="117" y="459"/>
                    <a:pt x="121" y="459"/>
                  </a:cubicBezTo>
                  <a:cubicBezTo>
                    <a:pt x="572" y="459"/>
                    <a:pt x="572" y="459"/>
                    <a:pt x="572" y="459"/>
                  </a:cubicBezTo>
                  <a:cubicBezTo>
                    <a:pt x="576" y="459"/>
                    <a:pt x="655" y="457"/>
                    <a:pt x="666" y="528"/>
                  </a:cubicBezTo>
                  <a:cubicBezTo>
                    <a:pt x="669" y="557"/>
                    <a:pt x="665" y="581"/>
                    <a:pt x="651"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09" name="Group 108"/>
          <p:cNvGrpSpPr>
            <a:grpSpLocks noChangeAspect="1"/>
          </p:cNvGrpSpPr>
          <p:nvPr/>
        </p:nvGrpSpPr>
        <p:grpSpPr>
          <a:xfrm>
            <a:off x="7711055" y="5264620"/>
            <a:ext cx="1529463" cy="983865"/>
            <a:chOff x="6565960" y="1941789"/>
            <a:chExt cx="316737" cy="203749"/>
          </a:xfrm>
          <a:solidFill>
            <a:srgbClr val="0078EF"/>
          </a:solidFill>
        </p:grpSpPr>
        <p:sp>
          <p:nvSpPr>
            <p:cNvPr id="110"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12" name="Group 111"/>
          <p:cNvGrpSpPr/>
          <p:nvPr/>
        </p:nvGrpSpPr>
        <p:grpSpPr>
          <a:xfrm>
            <a:off x="9770659" y="5264620"/>
            <a:ext cx="1506941" cy="980909"/>
            <a:chOff x="1368513" y="3808869"/>
            <a:chExt cx="340816" cy="198191"/>
          </a:xfrm>
          <a:solidFill>
            <a:srgbClr val="0078EF"/>
          </a:solidFill>
        </p:grpSpPr>
        <p:sp>
          <p:nvSpPr>
            <p:cNvPr id="113" name="Freeform 52"/>
            <p:cNvSpPr>
              <a:spLocks noChangeArrowheads="1"/>
            </p:cNvSpPr>
            <p:nvPr/>
          </p:nvSpPr>
          <p:spPr bwMode="auto">
            <a:xfrm>
              <a:off x="1500023" y="3858880"/>
              <a:ext cx="77795" cy="112989"/>
            </a:xfrm>
            <a:custGeom>
              <a:avLst/>
              <a:gdLst>
                <a:gd name="T0" fmla="*/ 175 w 187"/>
                <a:gd name="T1" fmla="*/ 104 h 268"/>
                <a:gd name="T2" fmla="*/ 175 w 187"/>
                <a:gd name="T3" fmla="*/ 104 h 268"/>
                <a:gd name="T4" fmla="*/ 164 w 187"/>
                <a:gd name="T5" fmla="*/ 104 h 268"/>
                <a:gd name="T6" fmla="*/ 164 w 187"/>
                <a:gd name="T7" fmla="*/ 66 h 268"/>
                <a:gd name="T8" fmla="*/ 93 w 187"/>
                <a:gd name="T9" fmla="*/ 0 h 268"/>
                <a:gd name="T10" fmla="*/ 23 w 187"/>
                <a:gd name="T11" fmla="*/ 68 h 268"/>
                <a:gd name="T12" fmla="*/ 23 w 187"/>
                <a:gd name="T13" fmla="*/ 104 h 268"/>
                <a:gd name="T14" fmla="*/ 12 w 187"/>
                <a:gd name="T15" fmla="*/ 104 h 268"/>
                <a:gd name="T16" fmla="*/ 0 w 187"/>
                <a:gd name="T17" fmla="*/ 115 h 268"/>
                <a:gd name="T18" fmla="*/ 0 w 187"/>
                <a:gd name="T19" fmla="*/ 255 h 268"/>
                <a:gd name="T20" fmla="*/ 12 w 187"/>
                <a:gd name="T21" fmla="*/ 267 h 268"/>
                <a:gd name="T22" fmla="*/ 175 w 187"/>
                <a:gd name="T23" fmla="*/ 267 h 268"/>
                <a:gd name="T24" fmla="*/ 186 w 187"/>
                <a:gd name="T25" fmla="*/ 255 h 268"/>
                <a:gd name="T26" fmla="*/ 186 w 187"/>
                <a:gd name="T27" fmla="*/ 115 h 268"/>
                <a:gd name="T28" fmla="*/ 175 w 187"/>
                <a:gd name="T29" fmla="*/ 104 h 268"/>
                <a:gd name="T30" fmla="*/ 46 w 187"/>
                <a:gd name="T31" fmla="*/ 68 h 268"/>
                <a:gd name="T32" fmla="*/ 46 w 187"/>
                <a:gd name="T33" fmla="*/ 68 h 268"/>
                <a:gd name="T34" fmla="*/ 93 w 187"/>
                <a:gd name="T35" fmla="*/ 23 h 268"/>
                <a:gd name="T36" fmla="*/ 140 w 187"/>
                <a:gd name="T37" fmla="*/ 66 h 268"/>
                <a:gd name="T38" fmla="*/ 140 w 187"/>
                <a:gd name="T39" fmla="*/ 104 h 268"/>
                <a:gd name="T40" fmla="*/ 46 w 187"/>
                <a:gd name="T41" fmla="*/ 104 h 268"/>
                <a:gd name="T42" fmla="*/ 46 w 187"/>
                <a:gd name="T43" fmla="*/ 68 h 268"/>
                <a:gd name="T44" fmla="*/ 162 w 187"/>
                <a:gd name="T45" fmla="*/ 243 h 268"/>
                <a:gd name="T46" fmla="*/ 162 w 187"/>
                <a:gd name="T47" fmla="*/ 243 h 268"/>
                <a:gd name="T48" fmla="*/ 23 w 187"/>
                <a:gd name="T49" fmla="*/ 243 h 268"/>
                <a:gd name="T50" fmla="*/ 23 w 187"/>
                <a:gd name="T51" fmla="*/ 127 h 268"/>
                <a:gd name="T52" fmla="*/ 162 w 187"/>
                <a:gd name="T53" fmla="*/ 127 h 268"/>
                <a:gd name="T54" fmla="*/ 162 w 187"/>
                <a:gd name="T55" fmla="*/ 24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268">
                  <a:moveTo>
                    <a:pt x="175" y="104"/>
                  </a:moveTo>
                  <a:lnTo>
                    <a:pt x="175" y="104"/>
                  </a:lnTo>
                  <a:cubicBezTo>
                    <a:pt x="164" y="104"/>
                    <a:pt x="164" y="104"/>
                    <a:pt x="164" y="104"/>
                  </a:cubicBezTo>
                  <a:cubicBezTo>
                    <a:pt x="164" y="66"/>
                    <a:pt x="164" y="66"/>
                    <a:pt x="164" y="66"/>
                  </a:cubicBezTo>
                  <a:cubicBezTo>
                    <a:pt x="164" y="31"/>
                    <a:pt x="131" y="0"/>
                    <a:pt x="93" y="0"/>
                  </a:cubicBezTo>
                  <a:cubicBezTo>
                    <a:pt x="55" y="0"/>
                    <a:pt x="23" y="31"/>
                    <a:pt x="23" y="68"/>
                  </a:cubicBezTo>
                  <a:cubicBezTo>
                    <a:pt x="23" y="104"/>
                    <a:pt x="23" y="104"/>
                    <a:pt x="23" y="104"/>
                  </a:cubicBezTo>
                  <a:cubicBezTo>
                    <a:pt x="12" y="104"/>
                    <a:pt x="12" y="104"/>
                    <a:pt x="12" y="104"/>
                  </a:cubicBezTo>
                  <a:cubicBezTo>
                    <a:pt x="5" y="104"/>
                    <a:pt x="0" y="109"/>
                    <a:pt x="0" y="115"/>
                  </a:cubicBezTo>
                  <a:cubicBezTo>
                    <a:pt x="0" y="255"/>
                    <a:pt x="0" y="255"/>
                    <a:pt x="0" y="255"/>
                  </a:cubicBezTo>
                  <a:cubicBezTo>
                    <a:pt x="0" y="262"/>
                    <a:pt x="5" y="267"/>
                    <a:pt x="12" y="267"/>
                  </a:cubicBezTo>
                  <a:cubicBezTo>
                    <a:pt x="175" y="267"/>
                    <a:pt x="175" y="267"/>
                    <a:pt x="175" y="267"/>
                  </a:cubicBezTo>
                  <a:cubicBezTo>
                    <a:pt x="181" y="267"/>
                    <a:pt x="186" y="262"/>
                    <a:pt x="186" y="255"/>
                  </a:cubicBezTo>
                  <a:cubicBezTo>
                    <a:pt x="186" y="115"/>
                    <a:pt x="186" y="115"/>
                    <a:pt x="186" y="115"/>
                  </a:cubicBezTo>
                  <a:cubicBezTo>
                    <a:pt x="186" y="109"/>
                    <a:pt x="181" y="104"/>
                    <a:pt x="175" y="104"/>
                  </a:cubicBezTo>
                  <a:close/>
                  <a:moveTo>
                    <a:pt x="46" y="68"/>
                  </a:moveTo>
                  <a:lnTo>
                    <a:pt x="46" y="68"/>
                  </a:lnTo>
                  <a:cubicBezTo>
                    <a:pt x="46" y="44"/>
                    <a:pt x="68" y="23"/>
                    <a:pt x="93" y="23"/>
                  </a:cubicBezTo>
                  <a:cubicBezTo>
                    <a:pt x="119" y="23"/>
                    <a:pt x="140" y="43"/>
                    <a:pt x="140" y="66"/>
                  </a:cubicBezTo>
                  <a:cubicBezTo>
                    <a:pt x="140" y="104"/>
                    <a:pt x="140" y="104"/>
                    <a:pt x="140" y="104"/>
                  </a:cubicBezTo>
                  <a:cubicBezTo>
                    <a:pt x="46" y="104"/>
                    <a:pt x="46" y="104"/>
                    <a:pt x="46" y="104"/>
                  </a:cubicBezTo>
                  <a:lnTo>
                    <a:pt x="46" y="68"/>
                  </a:lnTo>
                  <a:close/>
                  <a:moveTo>
                    <a:pt x="162" y="243"/>
                  </a:moveTo>
                  <a:lnTo>
                    <a:pt x="162" y="243"/>
                  </a:lnTo>
                  <a:cubicBezTo>
                    <a:pt x="23" y="243"/>
                    <a:pt x="23" y="243"/>
                    <a:pt x="23" y="243"/>
                  </a:cubicBezTo>
                  <a:cubicBezTo>
                    <a:pt x="23" y="127"/>
                    <a:pt x="23" y="127"/>
                    <a:pt x="23" y="127"/>
                  </a:cubicBezTo>
                  <a:cubicBezTo>
                    <a:pt x="162" y="127"/>
                    <a:pt x="162" y="127"/>
                    <a:pt x="162" y="127"/>
                  </a:cubicBezTo>
                  <a:lnTo>
                    <a:pt x="162" y="2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53"/>
            <p:cNvSpPr>
              <a:spLocks noChangeArrowheads="1"/>
            </p:cNvSpPr>
            <p:nvPr/>
          </p:nvSpPr>
          <p:spPr bwMode="auto">
            <a:xfrm>
              <a:off x="1368513" y="3808869"/>
              <a:ext cx="340816" cy="198191"/>
            </a:xfrm>
            <a:custGeom>
              <a:avLst/>
              <a:gdLst>
                <a:gd name="T0" fmla="*/ 628 w 810"/>
                <a:gd name="T1" fmla="*/ 111 h 471"/>
                <a:gd name="T2" fmla="*/ 628 w 810"/>
                <a:gd name="T3" fmla="*/ 111 h 471"/>
                <a:gd name="T4" fmla="*/ 581 w 810"/>
                <a:gd name="T5" fmla="*/ 117 h 471"/>
                <a:gd name="T6" fmla="*/ 409 w 810"/>
                <a:gd name="T7" fmla="*/ 0 h 471"/>
                <a:gd name="T8" fmla="*/ 228 w 810"/>
                <a:gd name="T9" fmla="*/ 151 h 471"/>
                <a:gd name="T10" fmla="*/ 166 w 810"/>
                <a:gd name="T11" fmla="*/ 138 h 471"/>
                <a:gd name="T12" fmla="*/ 0 w 810"/>
                <a:gd name="T13" fmla="*/ 305 h 471"/>
                <a:gd name="T14" fmla="*/ 144 w 810"/>
                <a:gd name="T15" fmla="*/ 469 h 471"/>
                <a:gd name="T16" fmla="*/ 642 w 810"/>
                <a:gd name="T17" fmla="*/ 470 h 471"/>
                <a:gd name="T18" fmla="*/ 809 w 810"/>
                <a:gd name="T19" fmla="*/ 291 h 471"/>
                <a:gd name="T20" fmla="*/ 628 w 810"/>
                <a:gd name="T21" fmla="*/ 111 h 471"/>
                <a:gd name="T22" fmla="*/ 641 w 810"/>
                <a:gd name="T23" fmla="*/ 447 h 471"/>
                <a:gd name="T24" fmla="*/ 641 w 810"/>
                <a:gd name="T25" fmla="*/ 447 h 471"/>
                <a:gd name="T26" fmla="*/ 146 w 810"/>
                <a:gd name="T27" fmla="*/ 446 h 471"/>
                <a:gd name="T28" fmla="*/ 23 w 810"/>
                <a:gd name="T29" fmla="*/ 305 h 471"/>
                <a:gd name="T30" fmla="*/ 166 w 810"/>
                <a:gd name="T31" fmla="*/ 161 h 471"/>
                <a:gd name="T32" fmla="*/ 232 w 810"/>
                <a:gd name="T33" fmla="*/ 178 h 471"/>
                <a:gd name="T34" fmla="*/ 242 w 810"/>
                <a:gd name="T35" fmla="*/ 178 h 471"/>
                <a:gd name="T36" fmla="*/ 249 w 810"/>
                <a:gd name="T37" fmla="*/ 168 h 471"/>
                <a:gd name="T38" fmla="*/ 409 w 810"/>
                <a:gd name="T39" fmla="*/ 23 h 471"/>
                <a:gd name="T40" fmla="*/ 562 w 810"/>
                <a:gd name="T41" fmla="*/ 136 h 471"/>
                <a:gd name="T42" fmla="*/ 568 w 810"/>
                <a:gd name="T43" fmla="*/ 142 h 471"/>
                <a:gd name="T44" fmla="*/ 577 w 810"/>
                <a:gd name="T45" fmla="*/ 143 h 471"/>
                <a:gd name="T46" fmla="*/ 628 w 810"/>
                <a:gd name="T47" fmla="*/ 134 h 471"/>
                <a:gd name="T48" fmla="*/ 786 w 810"/>
                <a:gd name="T49" fmla="*/ 291 h 471"/>
                <a:gd name="T50" fmla="*/ 641 w 810"/>
                <a:gd name="T51" fmla="*/ 44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0" h="471">
                  <a:moveTo>
                    <a:pt x="628" y="111"/>
                  </a:moveTo>
                  <a:lnTo>
                    <a:pt x="628" y="111"/>
                  </a:lnTo>
                  <a:cubicBezTo>
                    <a:pt x="612" y="111"/>
                    <a:pt x="596" y="113"/>
                    <a:pt x="581" y="117"/>
                  </a:cubicBezTo>
                  <a:cubicBezTo>
                    <a:pt x="553" y="47"/>
                    <a:pt x="485" y="0"/>
                    <a:pt x="409" y="0"/>
                  </a:cubicBezTo>
                  <a:cubicBezTo>
                    <a:pt x="318" y="0"/>
                    <a:pt x="243" y="63"/>
                    <a:pt x="228" y="151"/>
                  </a:cubicBezTo>
                  <a:cubicBezTo>
                    <a:pt x="207" y="142"/>
                    <a:pt x="187" y="138"/>
                    <a:pt x="166" y="138"/>
                  </a:cubicBezTo>
                  <a:cubicBezTo>
                    <a:pt x="75" y="138"/>
                    <a:pt x="0" y="213"/>
                    <a:pt x="0" y="305"/>
                  </a:cubicBezTo>
                  <a:cubicBezTo>
                    <a:pt x="0" y="387"/>
                    <a:pt x="61" y="458"/>
                    <a:pt x="144" y="469"/>
                  </a:cubicBezTo>
                  <a:cubicBezTo>
                    <a:pt x="642" y="470"/>
                    <a:pt x="642" y="470"/>
                    <a:pt x="642" y="470"/>
                  </a:cubicBezTo>
                  <a:cubicBezTo>
                    <a:pt x="736" y="463"/>
                    <a:pt x="809" y="384"/>
                    <a:pt x="809" y="291"/>
                  </a:cubicBezTo>
                  <a:cubicBezTo>
                    <a:pt x="809" y="191"/>
                    <a:pt x="728" y="111"/>
                    <a:pt x="628" y="111"/>
                  </a:cubicBezTo>
                  <a:close/>
                  <a:moveTo>
                    <a:pt x="641" y="447"/>
                  </a:moveTo>
                  <a:lnTo>
                    <a:pt x="641" y="447"/>
                  </a:lnTo>
                  <a:cubicBezTo>
                    <a:pt x="146" y="446"/>
                    <a:pt x="146" y="446"/>
                    <a:pt x="146" y="446"/>
                  </a:cubicBezTo>
                  <a:cubicBezTo>
                    <a:pt x="76" y="436"/>
                    <a:pt x="23" y="376"/>
                    <a:pt x="23" y="305"/>
                  </a:cubicBezTo>
                  <a:cubicBezTo>
                    <a:pt x="23" y="226"/>
                    <a:pt x="87" y="161"/>
                    <a:pt x="166" y="161"/>
                  </a:cubicBezTo>
                  <a:cubicBezTo>
                    <a:pt x="188" y="161"/>
                    <a:pt x="210" y="167"/>
                    <a:pt x="232" y="178"/>
                  </a:cubicBezTo>
                  <a:cubicBezTo>
                    <a:pt x="235" y="180"/>
                    <a:pt x="239" y="180"/>
                    <a:pt x="242" y="178"/>
                  </a:cubicBezTo>
                  <a:cubicBezTo>
                    <a:pt x="245" y="176"/>
                    <a:pt x="248" y="173"/>
                    <a:pt x="249" y="168"/>
                  </a:cubicBezTo>
                  <a:cubicBezTo>
                    <a:pt x="257" y="85"/>
                    <a:pt x="326" y="23"/>
                    <a:pt x="409" y="23"/>
                  </a:cubicBezTo>
                  <a:cubicBezTo>
                    <a:pt x="479" y="23"/>
                    <a:pt x="540" y="69"/>
                    <a:pt x="562" y="136"/>
                  </a:cubicBezTo>
                  <a:cubicBezTo>
                    <a:pt x="563" y="139"/>
                    <a:pt x="565" y="141"/>
                    <a:pt x="568" y="142"/>
                  </a:cubicBezTo>
                  <a:cubicBezTo>
                    <a:pt x="570" y="145"/>
                    <a:pt x="574" y="145"/>
                    <a:pt x="577" y="143"/>
                  </a:cubicBezTo>
                  <a:cubicBezTo>
                    <a:pt x="594" y="137"/>
                    <a:pt x="611" y="134"/>
                    <a:pt x="628" y="134"/>
                  </a:cubicBezTo>
                  <a:cubicBezTo>
                    <a:pt x="715" y="134"/>
                    <a:pt x="786" y="205"/>
                    <a:pt x="786" y="291"/>
                  </a:cubicBezTo>
                  <a:cubicBezTo>
                    <a:pt x="786" y="373"/>
                    <a:pt x="721" y="441"/>
                    <a:pt x="641" y="44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2" name="Group 121"/>
          <p:cNvGrpSpPr>
            <a:grpSpLocks noChangeAspect="1"/>
          </p:cNvGrpSpPr>
          <p:nvPr/>
        </p:nvGrpSpPr>
        <p:grpSpPr>
          <a:xfrm>
            <a:off x="2735353" y="1337521"/>
            <a:ext cx="316773" cy="207789"/>
            <a:chOff x="3403917" y="5089460"/>
            <a:chExt cx="304182" cy="217007"/>
          </a:xfrm>
        </p:grpSpPr>
        <p:sp>
          <p:nvSpPr>
            <p:cNvPr id="123"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8" name="Group 127"/>
          <p:cNvGrpSpPr>
            <a:grpSpLocks noChangeAspect="1"/>
          </p:cNvGrpSpPr>
          <p:nvPr/>
        </p:nvGrpSpPr>
        <p:grpSpPr>
          <a:xfrm>
            <a:off x="2733956" y="1612424"/>
            <a:ext cx="316773" cy="207789"/>
            <a:chOff x="3403917" y="5089460"/>
            <a:chExt cx="304182" cy="217007"/>
          </a:xfrm>
        </p:grpSpPr>
        <p:sp>
          <p:nvSpPr>
            <p:cNvPr id="129"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0"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1"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2"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3" name="Group 132"/>
          <p:cNvGrpSpPr>
            <a:grpSpLocks noChangeAspect="1"/>
          </p:cNvGrpSpPr>
          <p:nvPr/>
        </p:nvGrpSpPr>
        <p:grpSpPr>
          <a:xfrm>
            <a:off x="2733955" y="1884720"/>
            <a:ext cx="316773" cy="207789"/>
            <a:chOff x="3403917" y="5089460"/>
            <a:chExt cx="304182" cy="217007"/>
          </a:xfrm>
        </p:grpSpPr>
        <p:sp>
          <p:nvSpPr>
            <p:cNvPr id="134"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5"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7"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8" name="Group 137"/>
          <p:cNvGrpSpPr>
            <a:grpSpLocks noChangeAspect="1"/>
          </p:cNvGrpSpPr>
          <p:nvPr/>
        </p:nvGrpSpPr>
        <p:grpSpPr>
          <a:xfrm>
            <a:off x="2456766" y="3833577"/>
            <a:ext cx="481394" cy="315773"/>
            <a:chOff x="3403917" y="5089460"/>
            <a:chExt cx="304182" cy="217007"/>
          </a:xfrm>
        </p:grpSpPr>
        <p:sp>
          <p:nvSpPr>
            <p:cNvPr id="139"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1"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2"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43" name="Group 142"/>
          <p:cNvGrpSpPr>
            <a:grpSpLocks noChangeAspect="1"/>
          </p:cNvGrpSpPr>
          <p:nvPr/>
        </p:nvGrpSpPr>
        <p:grpSpPr>
          <a:xfrm>
            <a:off x="2454186" y="4206043"/>
            <a:ext cx="481394" cy="315773"/>
            <a:chOff x="3403917" y="5089460"/>
            <a:chExt cx="304182" cy="217007"/>
          </a:xfrm>
        </p:grpSpPr>
        <p:sp>
          <p:nvSpPr>
            <p:cNvPr id="144"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5"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6"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7"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48" name="Group 147"/>
          <p:cNvGrpSpPr>
            <a:grpSpLocks noChangeAspect="1"/>
          </p:cNvGrpSpPr>
          <p:nvPr/>
        </p:nvGrpSpPr>
        <p:grpSpPr>
          <a:xfrm>
            <a:off x="2449622" y="4578509"/>
            <a:ext cx="481394" cy="315773"/>
            <a:chOff x="3403917" y="5089460"/>
            <a:chExt cx="304182" cy="217007"/>
          </a:xfrm>
        </p:grpSpPr>
        <p:sp>
          <p:nvSpPr>
            <p:cNvPr id="149"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0"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2"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53" name="Group 152"/>
          <p:cNvGrpSpPr>
            <a:grpSpLocks noChangeAspect="1"/>
          </p:cNvGrpSpPr>
          <p:nvPr/>
        </p:nvGrpSpPr>
        <p:grpSpPr>
          <a:xfrm>
            <a:off x="1391912" y="3865107"/>
            <a:ext cx="519098" cy="346065"/>
            <a:chOff x="4876697" y="2895703"/>
            <a:chExt cx="294510" cy="196340"/>
          </a:xfrm>
          <a:solidFill>
            <a:srgbClr val="0078EF"/>
          </a:solidFill>
        </p:grpSpPr>
        <p:sp>
          <p:nvSpPr>
            <p:cNvPr id="154" name="Freeform 74"/>
            <p:cNvSpPr>
              <a:spLocks noChangeArrowheads="1"/>
            </p:cNvSpPr>
            <p:nvPr/>
          </p:nvSpPr>
          <p:spPr bwMode="auto">
            <a:xfrm>
              <a:off x="4876697" y="2895703"/>
              <a:ext cx="294510" cy="196340"/>
            </a:xfrm>
            <a:custGeom>
              <a:avLst/>
              <a:gdLst>
                <a:gd name="T0" fmla="*/ 693 w 703"/>
                <a:gd name="T1" fmla="*/ 294 h 469"/>
                <a:gd name="T2" fmla="*/ 693 w 703"/>
                <a:gd name="T3" fmla="*/ 294 h 469"/>
                <a:gd name="T4" fmla="*/ 560 w 703"/>
                <a:gd name="T5" fmla="*/ 8 h 469"/>
                <a:gd name="T6" fmla="*/ 548 w 703"/>
                <a:gd name="T7" fmla="*/ 0 h 469"/>
                <a:gd name="T8" fmla="*/ 139 w 703"/>
                <a:gd name="T9" fmla="*/ 0 h 469"/>
                <a:gd name="T10" fmla="*/ 129 w 703"/>
                <a:gd name="T11" fmla="*/ 8 h 469"/>
                <a:gd name="T12" fmla="*/ 22 w 703"/>
                <a:gd name="T13" fmla="*/ 272 h 469"/>
                <a:gd name="T14" fmla="*/ 0 w 703"/>
                <a:gd name="T15" fmla="*/ 333 h 469"/>
                <a:gd name="T16" fmla="*/ 0 w 703"/>
                <a:gd name="T17" fmla="*/ 369 h 469"/>
                <a:gd name="T18" fmla="*/ 99 w 703"/>
                <a:gd name="T19" fmla="*/ 468 h 469"/>
                <a:gd name="T20" fmla="*/ 602 w 703"/>
                <a:gd name="T21" fmla="*/ 468 h 469"/>
                <a:gd name="T22" fmla="*/ 702 w 703"/>
                <a:gd name="T23" fmla="*/ 369 h 469"/>
                <a:gd name="T24" fmla="*/ 702 w 703"/>
                <a:gd name="T25" fmla="*/ 333 h 469"/>
                <a:gd name="T26" fmla="*/ 693 w 703"/>
                <a:gd name="T27" fmla="*/ 295 h 469"/>
                <a:gd name="T28" fmla="*/ 693 w 703"/>
                <a:gd name="T29" fmla="*/ 294 h 469"/>
                <a:gd name="T30" fmla="*/ 148 w 703"/>
                <a:gd name="T31" fmla="*/ 24 h 469"/>
                <a:gd name="T32" fmla="*/ 148 w 703"/>
                <a:gd name="T33" fmla="*/ 24 h 469"/>
                <a:gd name="T34" fmla="*/ 541 w 703"/>
                <a:gd name="T35" fmla="*/ 24 h 469"/>
                <a:gd name="T36" fmla="*/ 644 w 703"/>
                <a:gd name="T37" fmla="*/ 244 h 469"/>
                <a:gd name="T38" fmla="*/ 602 w 703"/>
                <a:gd name="T39" fmla="*/ 235 h 469"/>
                <a:gd name="T40" fmla="*/ 99 w 703"/>
                <a:gd name="T41" fmla="*/ 235 h 469"/>
                <a:gd name="T42" fmla="*/ 58 w 703"/>
                <a:gd name="T43" fmla="*/ 243 h 469"/>
                <a:gd name="T44" fmla="*/ 148 w 703"/>
                <a:gd name="T45" fmla="*/ 24 h 469"/>
                <a:gd name="T46" fmla="*/ 678 w 703"/>
                <a:gd name="T47" fmla="*/ 369 h 469"/>
                <a:gd name="T48" fmla="*/ 678 w 703"/>
                <a:gd name="T49" fmla="*/ 369 h 469"/>
                <a:gd name="T50" fmla="*/ 602 w 703"/>
                <a:gd name="T51" fmla="*/ 445 h 469"/>
                <a:gd name="T52" fmla="*/ 99 w 703"/>
                <a:gd name="T53" fmla="*/ 445 h 469"/>
                <a:gd name="T54" fmla="*/ 23 w 703"/>
                <a:gd name="T55" fmla="*/ 369 h 469"/>
                <a:gd name="T56" fmla="*/ 23 w 703"/>
                <a:gd name="T57" fmla="*/ 333 h 469"/>
                <a:gd name="T58" fmla="*/ 99 w 703"/>
                <a:gd name="T59" fmla="*/ 257 h 469"/>
                <a:gd name="T60" fmla="*/ 602 w 703"/>
                <a:gd name="T61" fmla="*/ 257 h 469"/>
                <a:gd name="T62" fmla="*/ 678 w 703"/>
                <a:gd name="T63" fmla="*/ 333 h 469"/>
                <a:gd name="T64" fmla="*/ 678 w 703"/>
                <a:gd name="T65"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3" h="469">
                  <a:moveTo>
                    <a:pt x="693" y="294"/>
                  </a:moveTo>
                  <a:lnTo>
                    <a:pt x="693" y="294"/>
                  </a:lnTo>
                  <a:cubicBezTo>
                    <a:pt x="560" y="8"/>
                    <a:pt x="560" y="8"/>
                    <a:pt x="560" y="8"/>
                  </a:cubicBezTo>
                  <a:cubicBezTo>
                    <a:pt x="558" y="3"/>
                    <a:pt x="554" y="0"/>
                    <a:pt x="548" y="0"/>
                  </a:cubicBezTo>
                  <a:cubicBezTo>
                    <a:pt x="139" y="0"/>
                    <a:pt x="139" y="0"/>
                    <a:pt x="139" y="0"/>
                  </a:cubicBezTo>
                  <a:cubicBezTo>
                    <a:pt x="135" y="0"/>
                    <a:pt x="131" y="3"/>
                    <a:pt x="129" y="8"/>
                  </a:cubicBezTo>
                  <a:cubicBezTo>
                    <a:pt x="22" y="272"/>
                    <a:pt x="22" y="272"/>
                    <a:pt x="22" y="272"/>
                  </a:cubicBezTo>
                  <a:cubicBezTo>
                    <a:pt x="8" y="290"/>
                    <a:pt x="0" y="311"/>
                    <a:pt x="0" y="333"/>
                  </a:cubicBezTo>
                  <a:cubicBezTo>
                    <a:pt x="0" y="369"/>
                    <a:pt x="0" y="369"/>
                    <a:pt x="0" y="369"/>
                  </a:cubicBezTo>
                  <a:cubicBezTo>
                    <a:pt x="0" y="423"/>
                    <a:pt x="45" y="468"/>
                    <a:pt x="99" y="468"/>
                  </a:cubicBezTo>
                  <a:cubicBezTo>
                    <a:pt x="602" y="468"/>
                    <a:pt x="602" y="468"/>
                    <a:pt x="602" y="468"/>
                  </a:cubicBezTo>
                  <a:cubicBezTo>
                    <a:pt x="657" y="468"/>
                    <a:pt x="702" y="423"/>
                    <a:pt x="702" y="369"/>
                  </a:cubicBezTo>
                  <a:cubicBezTo>
                    <a:pt x="702" y="333"/>
                    <a:pt x="702" y="333"/>
                    <a:pt x="702" y="333"/>
                  </a:cubicBezTo>
                  <a:cubicBezTo>
                    <a:pt x="702" y="320"/>
                    <a:pt x="698" y="306"/>
                    <a:pt x="693" y="295"/>
                  </a:cubicBezTo>
                  <a:cubicBezTo>
                    <a:pt x="693" y="294"/>
                    <a:pt x="693" y="294"/>
                    <a:pt x="693" y="294"/>
                  </a:cubicBezTo>
                  <a:close/>
                  <a:moveTo>
                    <a:pt x="148" y="24"/>
                  </a:moveTo>
                  <a:lnTo>
                    <a:pt x="148" y="24"/>
                  </a:lnTo>
                  <a:cubicBezTo>
                    <a:pt x="541" y="24"/>
                    <a:pt x="541" y="24"/>
                    <a:pt x="541" y="24"/>
                  </a:cubicBezTo>
                  <a:cubicBezTo>
                    <a:pt x="644" y="244"/>
                    <a:pt x="644" y="244"/>
                    <a:pt x="644" y="244"/>
                  </a:cubicBezTo>
                  <a:cubicBezTo>
                    <a:pt x="631" y="238"/>
                    <a:pt x="617" y="235"/>
                    <a:pt x="602" y="235"/>
                  </a:cubicBezTo>
                  <a:cubicBezTo>
                    <a:pt x="99" y="235"/>
                    <a:pt x="99" y="235"/>
                    <a:pt x="99" y="235"/>
                  </a:cubicBezTo>
                  <a:cubicBezTo>
                    <a:pt x="84" y="235"/>
                    <a:pt x="71" y="238"/>
                    <a:pt x="58" y="243"/>
                  </a:cubicBezTo>
                  <a:lnTo>
                    <a:pt x="148" y="24"/>
                  </a:lnTo>
                  <a:close/>
                  <a:moveTo>
                    <a:pt x="678" y="369"/>
                  </a:moveTo>
                  <a:lnTo>
                    <a:pt x="678" y="369"/>
                  </a:lnTo>
                  <a:cubicBezTo>
                    <a:pt x="678" y="410"/>
                    <a:pt x="643" y="445"/>
                    <a:pt x="602" y="445"/>
                  </a:cubicBezTo>
                  <a:cubicBezTo>
                    <a:pt x="99" y="445"/>
                    <a:pt x="99" y="445"/>
                    <a:pt x="99" y="445"/>
                  </a:cubicBezTo>
                  <a:cubicBezTo>
                    <a:pt x="57" y="445"/>
                    <a:pt x="23" y="410"/>
                    <a:pt x="23" y="369"/>
                  </a:cubicBezTo>
                  <a:cubicBezTo>
                    <a:pt x="23" y="333"/>
                    <a:pt x="23" y="333"/>
                    <a:pt x="23" y="333"/>
                  </a:cubicBezTo>
                  <a:cubicBezTo>
                    <a:pt x="23" y="292"/>
                    <a:pt x="57" y="257"/>
                    <a:pt x="99" y="257"/>
                  </a:cubicBezTo>
                  <a:cubicBezTo>
                    <a:pt x="602" y="257"/>
                    <a:pt x="602" y="257"/>
                    <a:pt x="602" y="257"/>
                  </a:cubicBezTo>
                  <a:cubicBezTo>
                    <a:pt x="643" y="257"/>
                    <a:pt x="678" y="292"/>
                    <a:pt x="678" y="333"/>
                  </a:cubicBezTo>
                  <a:lnTo>
                    <a:pt x="678" y="3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75"/>
            <p:cNvSpPr>
              <a:spLocks noChangeArrowheads="1"/>
            </p:cNvSpPr>
            <p:nvPr/>
          </p:nvSpPr>
          <p:spPr bwMode="auto">
            <a:xfrm>
              <a:off x="4900777" y="3042032"/>
              <a:ext cx="40750" cy="9261"/>
            </a:xfrm>
            <a:custGeom>
              <a:avLst/>
              <a:gdLst>
                <a:gd name="T0" fmla="*/ 82 w 95"/>
                <a:gd name="T1" fmla="*/ 0 h 24"/>
                <a:gd name="T2" fmla="*/ 82 w 95"/>
                <a:gd name="T3" fmla="*/ 0 h 24"/>
                <a:gd name="T4" fmla="*/ 12 w 95"/>
                <a:gd name="T5" fmla="*/ 0 h 24"/>
                <a:gd name="T6" fmla="*/ 0 w 95"/>
                <a:gd name="T7" fmla="*/ 12 h 24"/>
                <a:gd name="T8" fmla="*/ 12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2" y="0"/>
                    <a:pt x="12" y="0"/>
                    <a:pt x="12" y="0"/>
                  </a:cubicBezTo>
                  <a:cubicBezTo>
                    <a:pt x="5" y="0"/>
                    <a:pt x="0" y="5"/>
                    <a:pt x="0" y="12"/>
                  </a:cubicBezTo>
                  <a:cubicBezTo>
                    <a:pt x="0" y="18"/>
                    <a:pt x="5" y="23"/>
                    <a:pt x="12" y="23"/>
                  </a:cubicBezTo>
                  <a:cubicBezTo>
                    <a:pt x="82" y="23"/>
                    <a:pt x="82" y="23"/>
                    <a:pt x="82" y="23"/>
                  </a:cubicBezTo>
                  <a:cubicBezTo>
                    <a:pt x="89" y="23"/>
                    <a:pt x="94" y="18"/>
                    <a:pt x="94" y="12"/>
                  </a:cubicBezTo>
                  <a:cubicBezTo>
                    <a:pt x="94" y="5"/>
                    <a:pt x="89"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6" name="Freeform 76"/>
            <p:cNvSpPr>
              <a:spLocks noChangeArrowheads="1"/>
            </p:cNvSpPr>
            <p:nvPr/>
          </p:nvSpPr>
          <p:spPr bwMode="auto">
            <a:xfrm>
              <a:off x="4950787" y="3042032"/>
              <a:ext cx="38898" cy="9261"/>
            </a:xfrm>
            <a:custGeom>
              <a:avLst/>
              <a:gdLst>
                <a:gd name="T0" fmla="*/ 81 w 93"/>
                <a:gd name="T1" fmla="*/ 0 h 24"/>
                <a:gd name="T2" fmla="*/ 81 w 93"/>
                <a:gd name="T3" fmla="*/ 0 h 24"/>
                <a:gd name="T4" fmla="*/ 11 w 93"/>
                <a:gd name="T5" fmla="*/ 0 h 24"/>
                <a:gd name="T6" fmla="*/ 0 w 93"/>
                <a:gd name="T7" fmla="*/ 12 h 24"/>
                <a:gd name="T8" fmla="*/ 11 w 93"/>
                <a:gd name="T9" fmla="*/ 23 h 24"/>
                <a:gd name="T10" fmla="*/ 81 w 93"/>
                <a:gd name="T11" fmla="*/ 23 h 24"/>
                <a:gd name="T12" fmla="*/ 92 w 93"/>
                <a:gd name="T13" fmla="*/ 12 h 24"/>
                <a:gd name="T14" fmla="*/ 81 w 9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4">
                  <a:moveTo>
                    <a:pt x="81" y="0"/>
                  </a:moveTo>
                  <a:lnTo>
                    <a:pt x="81" y="0"/>
                  </a:lnTo>
                  <a:cubicBezTo>
                    <a:pt x="11" y="0"/>
                    <a:pt x="11" y="0"/>
                    <a:pt x="11" y="0"/>
                  </a:cubicBezTo>
                  <a:cubicBezTo>
                    <a:pt x="4" y="0"/>
                    <a:pt x="0" y="5"/>
                    <a:pt x="0" y="12"/>
                  </a:cubicBezTo>
                  <a:cubicBezTo>
                    <a:pt x="0" y="18"/>
                    <a:pt x="4" y="23"/>
                    <a:pt x="11" y="23"/>
                  </a:cubicBezTo>
                  <a:cubicBezTo>
                    <a:pt x="81" y="23"/>
                    <a:pt x="81" y="23"/>
                    <a:pt x="81" y="23"/>
                  </a:cubicBezTo>
                  <a:cubicBezTo>
                    <a:pt x="87" y="23"/>
                    <a:pt x="92" y="18"/>
                    <a:pt x="92" y="12"/>
                  </a:cubicBezTo>
                  <a:cubicBezTo>
                    <a:pt x="92" y="5"/>
                    <a:pt x="87" y="0"/>
                    <a:pt x="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Freeform 77"/>
            <p:cNvSpPr>
              <a:spLocks noChangeArrowheads="1"/>
            </p:cNvSpPr>
            <p:nvPr/>
          </p:nvSpPr>
          <p:spPr bwMode="auto">
            <a:xfrm>
              <a:off x="4998946" y="3042032"/>
              <a:ext cx="38898" cy="9261"/>
            </a:xfrm>
            <a:custGeom>
              <a:avLst/>
              <a:gdLst>
                <a:gd name="T0" fmla="*/ 82 w 94"/>
                <a:gd name="T1" fmla="*/ 0 h 24"/>
                <a:gd name="T2" fmla="*/ 82 w 94"/>
                <a:gd name="T3" fmla="*/ 0 h 24"/>
                <a:gd name="T4" fmla="*/ 12 w 94"/>
                <a:gd name="T5" fmla="*/ 0 h 24"/>
                <a:gd name="T6" fmla="*/ 0 w 94"/>
                <a:gd name="T7" fmla="*/ 12 h 24"/>
                <a:gd name="T8" fmla="*/ 12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2" y="0"/>
                    <a:pt x="12" y="0"/>
                    <a:pt x="12" y="0"/>
                  </a:cubicBezTo>
                  <a:cubicBezTo>
                    <a:pt x="6" y="0"/>
                    <a:pt x="0" y="5"/>
                    <a:pt x="0" y="12"/>
                  </a:cubicBezTo>
                  <a:cubicBezTo>
                    <a:pt x="0" y="18"/>
                    <a:pt x="6" y="23"/>
                    <a:pt x="12"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8" name="Freeform 78"/>
            <p:cNvSpPr>
              <a:spLocks noChangeArrowheads="1"/>
            </p:cNvSpPr>
            <p:nvPr/>
          </p:nvSpPr>
          <p:spPr bwMode="auto">
            <a:xfrm>
              <a:off x="5048958" y="3042032"/>
              <a:ext cx="40750" cy="9261"/>
            </a:xfrm>
            <a:custGeom>
              <a:avLst/>
              <a:gdLst>
                <a:gd name="T0" fmla="*/ 82 w 95"/>
                <a:gd name="T1" fmla="*/ 0 h 24"/>
                <a:gd name="T2" fmla="*/ 82 w 95"/>
                <a:gd name="T3" fmla="*/ 0 h 24"/>
                <a:gd name="T4" fmla="*/ 11 w 95"/>
                <a:gd name="T5" fmla="*/ 0 h 24"/>
                <a:gd name="T6" fmla="*/ 0 w 95"/>
                <a:gd name="T7" fmla="*/ 12 h 24"/>
                <a:gd name="T8" fmla="*/ 11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4" y="18"/>
                    <a:pt x="94" y="12"/>
                  </a:cubicBezTo>
                  <a:cubicBezTo>
                    <a:pt x="94"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9" name="Freeform 79"/>
            <p:cNvSpPr>
              <a:spLocks noChangeArrowheads="1"/>
            </p:cNvSpPr>
            <p:nvPr/>
          </p:nvSpPr>
          <p:spPr bwMode="auto">
            <a:xfrm>
              <a:off x="5097117" y="3042032"/>
              <a:ext cx="38897" cy="9261"/>
            </a:xfrm>
            <a:custGeom>
              <a:avLst/>
              <a:gdLst>
                <a:gd name="T0" fmla="*/ 82 w 94"/>
                <a:gd name="T1" fmla="*/ 0 h 24"/>
                <a:gd name="T2" fmla="*/ 82 w 94"/>
                <a:gd name="T3" fmla="*/ 0 h 24"/>
                <a:gd name="T4" fmla="*/ 11 w 94"/>
                <a:gd name="T5" fmla="*/ 0 h 24"/>
                <a:gd name="T6" fmla="*/ 0 w 94"/>
                <a:gd name="T7" fmla="*/ 12 h 24"/>
                <a:gd name="T8" fmla="*/ 11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60" name="Group 159"/>
          <p:cNvGrpSpPr>
            <a:grpSpLocks noChangeAspect="1"/>
          </p:cNvGrpSpPr>
          <p:nvPr/>
        </p:nvGrpSpPr>
        <p:grpSpPr>
          <a:xfrm>
            <a:off x="1391912" y="4280347"/>
            <a:ext cx="519098" cy="346065"/>
            <a:chOff x="4876697" y="2895703"/>
            <a:chExt cx="294510" cy="196340"/>
          </a:xfrm>
          <a:solidFill>
            <a:srgbClr val="0078EF"/>
          </a:solidFill>
        </p:grpSpPr>
        <p:sp>
          <p:nvSpPr>
            <p:cNvPr id="161" name="Freeform 74"/>
            <p:cNvSpPr>
              <a:spLocks noChangeArrowheads="1"/>
            </p:cNvSpPr>
            <p:nvPr/>
          </p:nvSpPr>
          <p:spPr bwMode="auto">
            <a:xfrm>
              <a:off x="4876697" y="2895703"/>
              <a:ext cx="294510" cy="196340"/>
            </a:xfrm>
            <a:custGeom>
              <a:avLst/>
              <a:gdLst>
                <a:gd name="T0" fmla="*/ 693 w 703"/>
                <a:gd name="T1" fmla="*/ 294 h 469"/>
                <a:gd name="T2" fmla="*/ 693 w 703"/>
                <a:gd name="T3" fmla="*/ 294 h 469"/>
                <a:gd name="T4" fmla="*/ 560 w 703"/>
                <a:gd name="T5" fmla="*/ 8 h 469"/>
                <a:gd name="T6" fmla="*/ 548 w 703"/>
                <a:gd name="T7" fmla="*/ 0 h 469"/>
                <a:gd name="T8" fmla="*/ 139 w 703"/>
                <a:gd name="T9" fmla="*/ 0 h 469"/>
                <a:gd name="T10" fmla="*/ 129 w 703"/>
                <a:gd name="T11" fmla="*/ 8 h 469"/>
                <a:gd name="T12" fmla="*/ 22 w 703"/>
                <a:gd name="T13" fmla="*/ 272 h 469"/>
                <a:gd name="T14" fmla="*/ 0 w 703"/>
                <a:gd name="T15" fmla="*/ 333 h 469"/>
                <a:gd name="T16" fmla="*/ 0 w 703"/>
                <a:gd name="T17" fmla="*/ 369 h 469"/>
                <a:gd name="T18" fmla="*/ 99 w 703"/>
                <a:gd name="T19" fmla="*/ 468 h 469"/>
                <a:gd name="T20" fmla="*/ 602 w 703"/>
                <a:gd name="T21" fmla="*/ 468 h 469"/>
                <a:gd name="T22" fmla="*/ 702 w 703"/>
                <a:gd name="T23" fmla="*/ 369 h 469"/>
                <a:gd name="T24" fmla="*/ 702 w 703"/>
                <a:gd name="T25" fmla="*/ 333 h 469"/>
                <a:gd name="T26" fmla="*/ 693 w 703"/>
                <a:gd name="T27" fmla="*/ 295 h 469"/>
                <a:gd name="T28" fmla="*/ 693 w 703"/>
                <a:gd name="T29" fmla="*/ 294 h 469"/>
                <a:gd name="T30" fmla="*/ 148 w 703"/>
                <a:gd name="T31" fmla="*/ 24 h 469"/>
                <a:gd name="T32" fmla="*/ 148 w 703"/>
                <a:gd name="T33" fmla="*/ 24 h 469"/>
                <a:gd name="T34" fmla="*/ 541 w 703"/>
                <a:gd name="T35" fmla="*/ 24 h 469"/>
                <a:gd name="T36" fmla="*/ 644 w 703"/>
                <a:gd name="T37" fmla="*/ 244 h 469"/>
                <a:gd name="T38" fmla="*/ 602 w 703"/>
                <a:gd name="T39" fmla="*/ 235 h 469"/>
                <a:gd name="T40" fmla="*/ 99 w 703"/>
                <a:gd name="T41" fmla="*/ 235 h 469"/>
                <a:gd name="T42" fmla="*/ 58 w 703"/>
                <a:gd name="T43" fmla="*/ 243 h 469"/>
                <a:gd name="T44" fmla="*/ 148 w 703"/>
                <a:gd name="T45" fmla="*/ 24 h 469"/>
                <a:gd name="T46" fmla="*/ 678 w 703"/>
                <a:gd name="T47" fmla="*/ 369 h 469"/>
                <a:gd name="T48" fmla="*/ 678 w 703"/>
                <a:gd name="T49" fmla="*/ 369 h 469"/>
                <a:gd name="T50" fmla="*/ 602 w 703"/>
                <a:gd name="T51" fmla="*/ 445 h 469"/>
                <a:gd name="T52" fmla="*/ 99 w 703"/>
                <a:gd name="T53" fmla="*/ 445 h 469"/>
                <a:gd name="T54" fmla="*/ 23 w 703"/>
                <a:gd name="T55" fmla="*/ 369 h 469"/>
                <a:gd name="T56" fmla="*/ 23 w 703"/>
                <a:gd name="T57" fmla="*/ 333 h 469"/>
                <a:gd name="T58" fmla="*/ 99 w 703"/>
                <a:gd name="T59" fmla="*/ 257 h 469"/>
                <a:gd name="T60" fmla="*/ 602 w 703"/>
                <a:gd name="T61" fmla="*/ 257 h 469"/>
                <a:gd name="T62" fmla="*/ 678 w 703"/>
                <a:gd name="T63" fmla="*/ 333 h 469"/>
                <a:gd name="T64" fmla="*/ 678 w 703"/>
                <a:gd name="T65"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3" h="469">
                  <a:moveTo>
                    <a:pt x="693" y="294"/>
                  </a:moveTo>
                  <a:lnTo>
                    <a:pt x="693" y="294"/>
                  </a:lnTo>
                  <a:cubicBezTo>
                    <a:pt x="560" y="8"/>
                    <a:pt x="560" y="8"/>
                    <a:pt x="560" y="8"/>
                  </a:cubicBezTo>
                  <a:cubicBezTo>
                    <a:pt x="558" y="3"/>
                    <a:pt x="554" y="0"/>
                    <a:pt x="548" y="0"/>
                  </a:cubicBezTo>
                  <a:cubicBezTo>
                    <a:pt x="139" y="0"/>
                    <a:pt x="139" y="0"/>
                    <a:pt x="139" y="0"/>
                  </a:cubicBezTo>
                  <a:cubicBezTo>
                    <a:pt x="135" y="0"/>
                    <a:pt x="131" y="3"/>
                    <a:pt x="129" y="8"/>
                  </a:cubicBezTo>
                  <a:cubicBezTo>
                    <a:pt x="22" y="272"/>
                    <a:pt x="22" y="272"/>
                    <a:pt x="22" y="272"/>
                  </a:cubicBezTo>
                  <a:cubicBezTo>
                    <a:pt x="8" y="290"/>
                    <a:pt x="0" y="311"/>
                    <a:pt x="0" y="333"/>
                  </a:cubicBezTo>
                  <a:cubicBezTo>
                    <a:pt x="0" y="369"/>
                    <a:pt x="0" y="369"/>
                    <a:pt x="0" y="369"/>
                  </a:cubicBezTo>
                  <a:cubicBezTo>
                    <a:pt x="0" y="423"/>
                    <a:pt x="45" y="468"/>
                    <a:pt x="99" y="468"/>
                  </a:cubicBezTo>
                  <a:cubicBezTo>
                    <a:pt x="602" y="468"/>
                    <a:pt x="602" y="468"/>
                    <a:pt x="602" y="468"/>
                  </a:cubicBezTo>
                  <a:cubicBezTo>
                    <a:pt x="657" y="468"/>
                    <a:pt x="702" y="423"/>
                    <a:pt x="702" y="369"/>
                  </a:cubicBezTo>
                  <a:cubicBezTo>
                    <a:pt x="702" y="333"/>
                    <a:pt x="702" y="333"/>
                    <a:pt x="702" y="333"/>
                  </a:cubicBezTo>
                  <a:cubicBezTo>
                    <a:pt x="702" y="320"/>
                    <a:pt x="698" y="306"/>
                    <a:pt x="693" y="295"/>
                  </a:cubicBezTo>
                  <a:cubicBezTo>
                    <a:pt x="693" y="294"/>
                    <a:pt x="693" y="294"/>
                    <a:pt x="693" y="294"/>
                  </a:cubicBezTo>
                  <a:close/>
                  <a:moveTo>
                    <a:pt x="148" y="24"/>
                  </a:moveTo>
                  <a:lnTo>
                    <a:pt x="148" y="24"/>
                  </a:lnTo>
                  <a:cubicBezTo>
                    <a:pt x="541" y="24"/>
                    <a:pt x="541" y="24"/>
                    <a:pt x="541" y="24"/>
                  </a:cubicBezTo>
                  <a:cubicBezTo>
                    <a:pt x="644" y="244"/>
                    <a:pt x="644" y="244"/>
                    <a:pt x="644" y="244"/>
                  </a:cubicBezTo>
                  <a:cubicBezTo>
                    <a:pt x="631" y="238"/>
                    <a:pt x="617" y="235"/>
                    <a:pt x="602" y="235"/>
                  </a:cubicBezTo>
                  <a:cubicBezTo>
                    <a:pt x="99" y="235"/>
                    <a:pt x="99" y="235"/>
                    <a:pt x="99" y="235"/>
                  </a:cubicBezTo>
                  <a:cubicBezTo>
                    <a:pt x="84" y="235"/>
                    <a:pt x="71" y="238"/>
                    <a:pt x="58" y="243"/>
                  </a:cubicBezTo>
                  <a:lnTo>
                    <a:pt x="148" y="24"/>
                  </a:lnTo>
                  <a:close/>
                  <a:moveTo>
                    <a:pt x="678" y="369"/>
                  </a:moveTo>
                  <a:lnTo>
                    <a:pt x="678" y="369"/>
                  </a:lnTo>
                  <a:cubicBezTo>
                    <a:pt x="678" y="410"/>
                    <a:pt x="643" y="445"/>
                    <a:pt x="602" y="445"/>
                  </a:cubicBezTo>
                  <a:cubicBezTo>
                    <a:pt x="99" y="445"/>
                    <a:pt x="99" y="445"/>
                    <a:pt x="99" y="445"/>
                  </a:cubicBezTo>
                  <a:cubicBezTo>
                    <a:pt x="57" y="445"/>
                    <a:pt x="23" y="410"/>
                    <a:pt x="23" y="369"/>
                  </a:cubicBezTo>
                  <a:cubicBezTo>
                    <a:pt x="23" y="333"/>
                    <a:pt x="23" y="333"/>
                    <a:pt x="23" y="333"/>
                  </a:cubicBezTo>
                  <a:cubicBezTo>
                    <a:pt x="23" y="292"/>
                    <a:pt x="57" y="257"/>
                    <a:pt x="99" y="257"/>
                  </a:cubicBezTo>
                  <a:cubicBezTo>
                    <a:pt x="602" y="257"/>
                    <a:pt x="602" y="257"/>
                    <a:pt x="602" y="257"/>
                  </a:cubicBezTo>
                  <a:cubicBezTo>
                    <a:pt x="643" y="257"/>
                    <a:pt x="678" y="292"/>
                    <a:pt x="678" y="333"/>
                  </a:cubicBezTo>
                  <a:lnTo>
                    <a:pt x="678" y="3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2" name="Freeform 75"/>
            <p:cNvSpPr>
              <a:spLocks noChangeArrowheads="1"/>
            </p:cNvSpPr>
            <p:nvPr/>
          </p:nvSpPr>
          <p:spPr bwMode="auto">
            <a:xfrm>
              <a:off x="4900777" y="3042032"/>
              <a:ext cx="40750" cy="9261"/>
            </a:xfrm>
            <a:custGeom>
              <a:avLst/>
              <a:gdLst>
                <a:gd name="T0" fmla="*/ 82 w 95"/>
                <a:gd name="T1" fmla="*/ 0 h 24"/>
                <a:gd name="T2" fmla="*/ 82 w 95"/>
                <a:gd name="T3" fmla="*/ 0 h 24"/>
                <a:gd name="T4" fmla="*/ 12 w 95"/>
                <a:gd name="T5" fmla="*/ 0 h 24"/>
                <a:gd name="T6" fmla="*/ 0 w 95"/>
                <a:gd name="T7" fmla="*/ 12 h 24"/>
                <a:gd name="T8" fmla="*/ 12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2" y="0"/>
                    <a:pt x="12" y="0"/>
                    <a:pt x="12" y="0"/>
                  </a:cubicBezTo>
                  <a:cubicBezTo>
                    <a:pt x="5" y="0"/>
                    <a:pt x="0" y="5"/>
                    <a:pt x="0" y="12"/>
                  </a:cubicBezTo>
                  <a:cubicBezTo>
                    <a:pt x="0" y="18"/>
                    <a:pt x="5" y="23"/>
                    <a:pt x="12" y="23"/>
                  </a:cubicBezTo>
                  <a:cubicBezTo>
                    <a:pt x="82" y="23"/>
                    <a:pt x="82" y="23"/>
                    <a:pt x="82" y="23"/>
                  </a:cubicBezTo>
                  <a:cubicBezTo>
                    <a:pt x="89" y="23"/>
                    <a:pt x="94" y="18"/>
                    <a:pt x="94" y="12"/>
                  </a:cubicBezTo>
                  <a:cubicBezTo>
                    <a:pt x="94" y="5"/>
                    <a:pt x="89"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3" name="Freeform 76"/>
            <p:cNvSpPr>
              <a:spLocks noChangeArrowheads="1"/>
            </p:cNvSpPr>
            <p:nvPr/>
          </p:nvSpPr>
          <p:spPr bwMode="auto">
            <a:xfrm>
              <a:off x="4950787" y="3042032"/>
              <a:ext cx="38898" cy="9261"/>
            </a:xfrm>
            <a:custGeom>
              <a:avLst/>
              <a:gdLst>
                <a:gd name="T0" fmla="*/ 81 w 93"/>
                <a:gd name="T1" fmla="*/ 0 h 24"/>
                <a:gd name="T2" fmla="*/ 81 w 93"/>
                <a:gd name="T3" fmla="*/ 0 h 24"/>
                <a:gd name="T4" fmla="*/ 11 w 93"/>
                <a:gd name="T5" fmla="*/ 0 h 24"/>
                <a:gd name="T6" fmla="*/ 0 w 93"/>
                <a:gd name="T7" fmla="*/ 12 h 24"/>
                <a:gd name="T8" fmla="*/ 11 w 93"/>
                <a:gd name="T9" fmla="*/ 23 h 24"/>
                <a:gd name="T10" fmla="*/ 81 w 93"/>
                <a:gd name="T11" fmla="*/ 23 h 24"/>
                <a:gd name="T12" fmla="*/ 92 w 93"/>
                <a:gd name="T13" fmla="*/ 12 h 24"/>
                <a:gd name="T14" fmla="*/ 81 w 9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4">
                  <a:moveTo>
                    <a:pt x="81" y="0"/>
                  </a:moveTo>
                  <a:lnTo>
                    <a:pt x="81" y="0"/>
                  </a:lnTo>
                  <a:cubicBezTo>
                    <a:pt x="11" y="0"/>
                    <a:pt x="11" y="0"/>
                    <a:pt x="11" y="0"/>
                  </a:cubicBezTo>
                  <a:cubicBezTo>
                    <a:pt x="4" y="0"/>
                    <a:pt x="0" y="5"/>
                    <a:pt x="0" y="12"/>
                  </a:cubicBezTo>
                  <a:cubicBezTo>
                    <a:pt x="0" y="18"/>
                    <a:pt x="4" y="23"/>
                    <a:pt x="11" y="23"/>
                  </a:cubicBezTo>
                  <a:cubicBezTo>
                    <a:pt x="81" y="23"/>
                    <a:pt x="81" y="23"/>
                    <a:pt x="81" y="23"/>
                  </a:cubicBezTo>
                  <a:cubicBezTo>
                    <a:pt x="87" y="23"/>
                    <a:pt x="92" y="18"/>
                    <a:pt x="92" y="12"/>
                  </a:cubicBezTo>
                  <a:cubicBezTo>
                    <a:pt x="92" y="5"/>
                    <a:pt x="87" y="0"/>
                    <a:pt x="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4" name="Freeform 77"/>
            <p:cNvSpPr>
              <a:spLocks noChangeArrowheads="1"/>
            </p:cNvSpPr>
            <p:nvPr/>
          </p:nvSpPr>
          <p:spPr bwMode="auto">
            <a:xfrm>
              <a:off x="4998946" y="3042032"/>
              <a:ext cx="38898" cy="9261"/>
            </a:xfrm>
            <a:custGeom>
              <a:avLst/>
              <a:gdLst>
                <a:gd name="T0" fmla="*/ 82 w 94"/>
                <a:gd name="T1" fmla="*/ 0 h 24"/>
                <a:gd name="T2" fmla="*/ 82 w 94"/>
                <a:gd name="T3" fmla="*/ 0 h 24"/>
                <a:gd name="T4" fmla="*/ 12 w 94"/>
                <a:gd name="T5" fmla="*/ 0 h 24"/>
                <a:gd name="T6" fmla="*/ 0 w 94"/>
                <a:gd name="T7" fmla="*/ 12 h 24"/>
                <a:gd name="T8" fmla="*/ 12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2" y="0"/>
                    <a:pt x="12" y="0"/>
                    <a:pt x="12" y="0"/>
                  </a:cubicBezTo>
                  <a:cubicBezTo>
                    <a:pt x="6" y="0"/>
                    <a:pt x="0" y="5"/>
                    <a:pt x="0" y="12"/>
                  </a:cubicBezTo>
                  <a:cubicBezTo>
                    <a:pt x="0" y="18"/>
                    <a:pt x="6" y="23"/>
                    <a:pt x="12"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5" name="Freeform 78"/>
            <p:cNvSpPr>
              <a:spLocks noChangeArrowheads="1"/>
            </p:cNvSpPr>
            <p:nvPr/>
          </p:nvSpPr>
          <p:spPr bwMode="auto">
            <a:xfrm>
              <a:off x="5048958" y="3042032"/>
              <a:ext cx="40750" cy="9261"/>
            </a:xfrm>
            <a:custGeom>
              <a:avLst/>
              <a:gdLst>
                <a:gd name="T0" fmla="*/ 82 w 95"/>
                <a:gd name="T1" fmla="*/ 0 h 24"/>
                <a:gd name="T2" fmla="*/ 82 w 95"/>
                <a:gd name="T3" fmla="*/ 0 h 24"/>
                <a:gd name="T4" fmla="*/ 11 w 95"/>
                <a:gd name="T5" fmla="*/ 0 h 24"/>
                <a:gd name="T6" fmla="*/ 0 w 95"/>
                <a:gd name="T7" fmla="*/ 12 h 24"/>
                <a:gd name="T8" fmla="*/ 11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4" y="18"/>
                    <a:pt x="94" y="12"/>
                  </a:cubicBezTo>
                  <a:cubicBezTo>
                    <a:pt x="94"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6" name="Freeform 79"/>
            <p:cNvSpPr>
              <a:spLocks noChangeArrowheads="1"/>
            </p:cNvSpPr>
            <p:nvPr/>
          </p:nvSpPr>
          <p:spPr bwMode="auto">
            <a:xfrm>
              <a:off x="5097117" y="3042032"/>
              <a:ext cx="38897" cy="9261"/>
            </a:xfrm>
            <a:custGeom>
              <a:avLst/>
              <a:gdLst>
                <a:gd name="T0" fmla="*/ 82 w 94"/>
                <a:gd name="T1" fmla="*/ 0 h 24"/>
                <a:gd name="T2" fmla="*/ 82 w 94"/>
                <a:gd name="T3" fmla="*/ 0 h 24"/>
                <a:gd name="T4" fmla="*/ 11 w 94"/>
                <a:gd name="T5" fmla="*/ 0 h 24"/>
                <a:gd name="T6" fmla="*/ 0 w 94"/>
                <a:gd name="T7" fmla="*/ 12 h 24"/>
                <a:gd name="T8" fmla="*/ 11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67" name="Group 166"/>
          <p:cNvGrpSpPr>
            <a:grpSpLocks noChangeAspect="1"/>
          </p:cNvGrpSpPr>
          <p:nvPr/>
        </p:nvGrpSpPr>
        <p:grpSpPr>
          <a:xfrm>
            <a:off x="1391912" y="4699200"/>
            <a:ext cx="519098" cy="346065"/>
            <a:chOff x="4876697" y="2895703"/>
            <a:chExt cx="294510" cy="196340"/>
          </a:xfrm>
          <a:solidFill>
            <a:srgbClr val="0078EF"/>
          </a:solidFill>
        </p:grpSpPr>
        <p:sp>
          <p:nvSpPr>
            <p:cNvPr id="168" name="Freeform 74"/>
            <p:cNvSpPr>
              <a:spLocks noChangeArrowheads="1"/>
            </p:cNvSpPr>
            <p:nvPr/>
          </p:nvSpPr>
          <p:spPr bwMode="auto">
            <a:xfrm>
              <a:off x="4876697" y="2895703"/>
              <a:ext cx="294510" cy="196340"/>
            </a:xfrm>
            <a:custGeom>
              <a:avLst/>
              <a:gdLst>
                <a:gd name="T0" fmla="*/ 693 w 703"/>
                <a:gd name="T1" fmla="*/ 294 h 469"/>
                <a:gd name="T2" fmla="*/ 693 w 703"/>
                <a:gd name="T3" fmla="*/ 294 h 469"/>
                <a:gd name="T4" fmla="*/ 560 w 703"/>
                <a:gd name="T5" fmla="*/ 8 h 469"/>
                <a:gd name="T6" fmla="*/ 548 w 703"/>
                <a:gd name="T7" fmla="*/ 0 h 469"/>
                <a:gd name="T8" fmla="*/ 139 w 703"/>
                <a:gd name="T9" fmla="*/ 0 h 469"/>
                <a:gd name="T10" fmla="*/ 129 w 703"/>
                <a:gd name="T11" fmla="*/ 8 h 469"/>
                <a:gd name="T12" fmla="*/ 22 w 703"/>
                <a:gd name="T13" fmla="*/ 272 h 469"/>
                <a:gd name="T14" fmla="*/ 0 w 703"/>
                <a:gd name="T15" fmla="*/ 333 h 469"/>
                <a:gd name="T16" fmla="*/ 0 w 703"/>
                <a:gd name="T17" fmla="*/ 369 h 469"/>
                <a:gd name="T18" fmla="*/ 99 w 703"/>
                <a:gd name="T19" fmla="*/ 468 h 469"/>
                <a:gd name="T20" fmla="*/ 602 w 703"/>
                <a:gd name="T21" fmla="*/ 468 h 469"/>
                <a:gd name="T22" fmla="*/ 702 w 703"/>
                <a:gd name="T23" fmla="*/ 369 h 469"/>
                <a:gd name="T24" fmla="*/ 702 w 703"/>
                <a:gd name="T25" fmla="*/ 333 h 469"/>
                <a:gd name="T26" fmla="*/ 693 w 703"/>
                <a:gd name="T27" fmla="*/ 295 h 469"/>
                <a:gd name="T28" fmla="*/ 693 w 703"/>
                <a:gd name="T29" fmla="*/ 294 h 469"/>
                <a:gd name="T30" fmla="*/ 148 w 703"/>
                <a:gd name="T31" fmla="*/ 24 h 469"/>
                <a:gd name="T32" fmla="*/ 148 w 703"/>
                <a:gd name="T33" fmla="*/ 24 h 469"/>
                <a:gd name="T34" fmla="*/ 541 w 703"/>
                <a:gd name="T35" fmla="*/ 24 h 469"/>
                <a:gd name="T36" fmla="*/ 644 w 703"/>
                <a:gd name="T37" fmla="*/ 244 h 469"/>
                <a:gd name="T38" fmla="*/ 602 w 703"/>
                <a:gd name="T39" fmla="*/ 235 h 469"/>
                <a:gd name="T40" fmla="*/ 99 w 703"/>
                <a:gd name="T41" fmla="*/ 235 h 469"/>
                <a:gd name="T42" fmla="*/ 58 w 703"/>
                <a:gd name="T43" fmla="*/ 243 h 469"/>
                <a:gd name="T44" fmla="*/ 148 w 703"/>
                <a:gd name="T45" fmla="*/ 24 h 469"/>
                <a:gd name="T46" fmla="*/ 678 w 703"/>
                <a:gd name="T47" fmla="*/ 369 h 469"/>
                <a:gd name="T48" fmla="*/ 678 w 703"/>
                <a:gd name="T49" fmla="*/ 369 h 469"/>
                <a:gd name="T50" fmla="*/ 602 w 703"/>
                <a:gd name="T51" fmla="*/ 445 h 469"/>
                <a:gd name="T52" fmla="*/ 99 w 703"/>
                <a:gd name="T53" fmla="*/ 445 h 469"/>
                <a:gd name="T54" fmla="*/ 23 w 703"/>
                <a:gd name="T55" fmla="*/ 369 h 469"/>
                <a:gd name="T56" fmla="*/ 23 w 703"/>
                <a:gd name="T57" fmla="*/ 333 h 469"/>
                <a:gd name="T58" fmla="*/ 99 w 703"/>
                <a:gd name="T59" fmla="*/ 257 h 469"/>
                <a:gd name="T60" fmla="*/ 602 w 703"/>
                <a:gd name="T61" fmla="*/ 257 h 469"/>
                <a:gd name="T62" fmla="*/ 678 w 703"/>
                <a:gd name="T63" fmla="*/ 333 h 469"/>
                <a:gd name="T64" fmla="*/ 678 w 703"/>
                <a:gd name="T65"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3" h="469">
                  <a:moveTo>
                    <a:pt x="693" y="294"/>
                  </a:moveTo>
                  <a:lnTo>
                    <a:pt x="693" y="294"/>
                  </a:lnTo>
                  <a:cubicBezTo>
                    <a:pt x="560" y="8"/>
                    <a:pt x="560" y="8"/>
                    <a:pt x="560" y="8"/>
                  </a:cubicBezTo>
                  <a:cubicBezTo>
                    <a:pt x="558" y="3"/>
                    <a:pt x="554" y="0"/>
                    <a:pt x="548" y="0"/>
                  </a:cubicBezTo>
                  <a:cubicBezTo>
                    <a:pt x="139" y="0"/>
                    <a:pt x="139" y="0"/>
                    <a:pt x="139" y="0"/>
                  </a:cubicBezTo>
                  <a:cubicBezTo>
                    <a:pt x="135" y="0"/>
                    <a:pt x="131" y="3"/>
                    <a:pt x="129" y="8"/>
                  </a:cubicBezTo>
                  <a:cubicBezTo>
                    <a:pt x="22" y="272"/>
                    <a:pt x="22" y="272"/>
                    <a:pt x="22" y="272"/>
                  </a:cubicBezTo>
                  <a:cubicBezTo>
                    <a:pt x="8" y="290"/>
                    <a:pt x="0" y="311"/>
                    <a:pt x="0" y="333"/>
                  </a:cubicBezTo>
                  <a:cubicBezTo>
                    <a:pt x="0" y="369"/>
                    <a:pt x="0" y="369"/>
                    <a:pt x="0" y="369"/>
                  </a:cubicBezTo>
                  <a:cubicBezTo>
                    <a:pt x="0" y="423"/>
                    <a:pt x="45" y="468"/>
                    <a:pt x="99" y="468"/>
                  </a:cubicBezTo>
                  <a:cubicBezTo>
                    <a:pt x="602" y="468"/>
                    <a:pt x="602" y="468"/>
                    <a:pt x="602" y="468"/>
                  </a:cubicBezTo>
                  <a:cubicBezTo>
                    <a:pt x="657" y="468"/>
                    <a:pt x="702" y="423"/>
                    <a:pt x="702" y="369"/>
                  </a:cubicBezTo>
                  <a:cubicBezTo>
                    <a:pt x="702" y="333"/>
                    <a:pt x="702" y="333"/>
                    <a:pt x="702" y="333"/>
                  </a:cubicBezTo>
                  <a:cubicBezTo>
                    <a:pt x="702" y="320"/>
                    <a:pt x="698" y="306"/>
                    <a:pt x="693" y="295"/>
                  </a:cubicBezTo>
                  <a:cubicBezTo>
                    <a:pt x="693" y="294"/>
                    <a:pt x="693" y="294"/>
                    <a:pt x="693" y="294"/>
                  </a:cubicBezTo>
                  <a:close/>
                  <a:moveTo>
                    <a:pt x="148" y="24"/>
                  </a:moveTo>
                  <a:lnTo>
                    <a:pt x="148" y="24"/>
                  </a:lnTo>
                  <a:cubicBezTo>
                    <a:pt x="541" y="24"/>
                    <a:pt x="541" y="24"/>
                    <a:pt x="541" y="24"/>
                  </a:cubicBezTo>
                  <a:cubicBezTo>
                    <a:pt x="644" y="244"/>
                    <a:pt x="644" y="244"/>
                    <a:pt x="644" y="244"/>
                  </a:cubicBezTo>
                  <a:cubicBezTo>
                    <a:pt x="631" y="238"/>
                    <a:pt x="617" y="235"/>
                    <a:pt x="602" y="235"/>
                  </a:cubicBezTo>
                  <a:cubicBezTo>
                    <a:pt x="99" y="235"/>
                    <a:pt x="99" y="235"/>
                    <a:pt x="99" y="235"/>
                  </a:cubicBezTo>
                  <a:cubicBezTo>
                    <a:pt x="84" y="235"/>
                    <a:pt x="71" y="238"/>
                    <a:pt x="58" y="243"/>
                  </a:cubicBezTo>
                  <a:lnTo>
                    <a:pt x="148" y="24"/>
                  </a:lnTo>
                  <a:close/>
                  <a:moveTo>
                    <a:pt x="678" y="369"/>
                  </a:moveTo>
                  <a:lnTo>
                    <a:pt x="678" y="369"/>
                  </a:lnTo>
                  <a:cubicBezTo>
                    <a:pt x="678" y="410"/>
                    <a:pt x="643" y="445"/>
                    <a:pt x="602" y="445"/>
                  </a:cubicBezTo>
                  <a:cubicBezTo>
                    <a:pt x="99" y="445"/>
                    <a:pt x="99" y="445"/>
                    <a:pt x="99" y="445"/>
                  </a:cubicBezTo>
                  <a:cubicBezTo>
                    <a:pt x="57" y="445"/>
                    <a:pt x="23" y="410"/>
                    <a:pt x="23" y="369"/>
                  </a:cubicBezTo>
                  <a:cubicBezTo>
                    <a:pt x="23" y="333"/>
                    <a:pt x="23" y="333"/>
                    <a:pt x="23" y="333"/>
                  </a:cubicBezTo>
                  <a:cubicBezTo>
                    <a:pt x="23" y="292"/>
                    <a:pt x="57" y="257"/>
                    <a:pt x="99" y="257"/>
                  </a:cubicBezTo>
                  <a:cubicBezTo>
                    <a:pt x="602" y="257"/>
                    <a:pt x="602" y="257"/>
                    <a:pt x="602" y="257"/>
                  </a:cubicBezTo>
                  <a:cubicBezTo>
                    <a:pt x="643" y="257"/>
                    <a:pt x="678" y="292"/>
                    <a:pt x="678" y="333"/>
                  </a:cubicBezTo>
                  <a:lnTo>
                    <a:pt x="678" y="3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9" name="Freeform 75"/>
            <p:cNvSpPr>
              <a:spLocks noChangeArrowheads="1"/>
            </p:cNvSpPr>
            <p:nvPr/>
          </p:nvSpPr>
          <p:spPr bwMode="auto">
            <a:xfrm>
              <a:off x="4900777" y="3042032"/>
              <a:ext cx="40750" cy="9261"/>
            </a:xfrm>
            <a:custGeom>
              <a:avLst/>
              <a:gdLst>
                <a:gd name="T0" fmla="*/ 82 w 95"/>
                <a:gd name="T1" fmla="*/ 0 h 24"/>
                <a:gd name="T2" fmla="*/ 82 w 95"/>
                <a:gd name="T3" fmla="*/ 0 h 24"/>
                <a:gd name="T4" fmla="*/ 12 w 95"/>
                <a:gd name="T5" fmla="*/ 0 h 24"/>
                <a:gd name="T6" fmla="*/ 0 w 95"/>
                <a:gd name="T7" fmla="*/ 12 h 24"/>
                <a:gd name="T8" fmla="*/ 12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2" y="0"/>
                    <a:pt x="12" y="0"/>
                    <a:pt x="12" y="0"/>
                  </a:cubicBezTo>
                  <a:cubicBezTo>
                    <a:pt x="5" y="0"/>
                    <a:pt x="0" y="5"/>
                    <a:pt x="0" y="12"/>
                  </a:cubicBezTo>
                  <a:cubicBezTo>
                    <a:pt x="0" y="18"/>
                    <a:pt x="5" y="23"/>
                    <a:pt x="12" y="23"/>
                  </a:cubicBezTo>
                  <a:cubicBezTo>
                    <a:pt x="82" y="23"/>
                    <a:pt x="82" y="23"/>
                    <a:pt x="82" y="23"/>
                  </a:cubicBezTo>
                  <a:cubicBezTo>
                    <a:pt x="89" y="23"/>
                    <a:pt x="94" y="18"/>
                    <a:pt x="94" y="12"/>
                  </a:cubicBezTo>
                  <a:cubicBezTo>
                    <a:pt x="94" y="5"/>
                    <a:pt x="89"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0" name="Freeform 76"/>
            <p:cNvSpPr>
              <a:spLocks noChangeArrowheads="1"/>
            </p:cNvSpPr>
            <p:nvPr/>
          </p:nvSpPr>
          <p:spPr bwMode="auto">
            <a:xfrm>
              <a:off x="4950787" y="3042032"/>
              <a:ext cx="38898" cy="9261"/>
            </a:xfrm>
            <a:custGeom>
              <a:avLst/>
              <a:gdLst>
                <a:gd name="T0" fmla="*/ 81 w 93"/>
                <a:gd name="T1" fmla="*/ 0 h 24"/>
                <a:gd name="T2" fmla="*/ 81 w 93"/>
                <a:gd name="T3" fmla="*/ 0 h 24"/>
                <a:gd name="T4" fmla="*/ 11 w 93"/>
                <a:gd name="T5" fmla="*/ 0 h 24"/>
                <a:gd name="T6" fmla="*/ 0 w 93"/>
                <a:gd name="T7" fmla="*/ 12 h 24"/>
                <a:gd name="T8" fmla="*/ 11 w 93"/>
                <a:gd name="T9" fmla="*/ 23 h 24"/>
                <a:gd name="T10" fmla="*/ 81 w 93"/>
                <a:gd name="T11" fmla="*/ 23 h 24"/>
                <a:gd name="T12" fmla="*/ 92 w 93"/>
                <a:gd name="T13" fmla="*/ 12 h 24"/>
                <a:gd name="T14" fmla="*/ 81 w 9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4">
                  <a:moveTo>
                    <a:pt x="81" y="0"/>
                  </a:moveTo>
                  <a:lnTo>
                    <a:pt x="81" y="0"/>
                  </a:lnTo>
                  <a:cubicBezTo>
                    <a:pt x="11" y="0"/>
                    <a:pt x="11" y="0"/>
                    <a:pt x="11" y="0"/>
                  </a:cubicBezTo>
                  <a:cubicBezTo>
                    <a:pt x="4" y="0"/>
                    <a:pt x="0" y="5"/>
                    <a:pt x="0" y="12"/>
                  </a:cubicBezTo>
                  <a:cubicBezTo>
                    <a:pt x="0" y="18"/>
                    <a:pt x="4" y="23"/>
                    <a:pt x="11" y="23"/>
                  </a:cubicBezTo>
                  <a:cubicBezTo>
                    <a:pt x="81" y="23"/>
                    <a:pt x="81" y="23"/>
                    <a:pt x="81" y="23"/>
                  </a:cubicBezTo>
                  <a:cubicBezTo>
                    <a:pt x="87" y="23"/>
                    <a:pt x="92" y="18"/>
                    <a:pt x="92" y="12"/>
                  </a:cubicBezTo>
                  <a:cubicBezTo>
                    <a:pt x="92" y="5"/>
                    <a:pt x="87" y="0"/>
                    <a:pt x="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1" name="Freeform 77"/>
            <p:cNvSpPr>
              <a:spLocks noChangeArrowheads="1"/>
            </p:cNvSpPr>
            <p:nvPr/>
          </p:nvSpPr>
          <p:spPr bwMode="auto">
            <a:xfrm>
              <a:off x="4998946" y="3042032"/>
              <a:ext cx="38898" cy="9261"/>
            </a:xfrm>
            <a:custGeom>
              <a:avLst/>
              <a:gdLst>
                <a:gd name="T0" fmla="*/ 82 w 94"/>
                <a:gd name="T1" fmla="*/ 0 h 24"/>
                <a:gd name="T2" fmla="*/ 82 w 94"/>
                <a:gd name="T3" fmla="*/ 0 h 24"/>
                <a:gd name="T4" fmla="*/ 12 w 94"/>
                <a:gd name="T5" fmla="*/ 0 h 24"/>
                <a:gd name="T6" fmla="*/ 0 w 94"/>
                <a:gd name="T7" fmla="*/ 12 h 24"/>
                <a:gd name="T8" fmla="*/ 12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2" y="0"/>
                    <a:pt x="12" y="0"/>
                    <a:pt x="12" y="0"/>
                  </a:cubicBezTo>
                  <a:cubicBezTo>
                    <a:pt x="6" y="0"/>
                    <a:pt x="0" y="5"/>
                    <a:pt x="0" y="12"/>
                  </a:cubicBezTo>
                  <a:cubicBezTo>
                    <a:pt x="0" y="18"/>
                    <a:pt x="6" y="23"/>
                    <a:pt x="12"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2" name="Freeform 78"/>
            <p:cNvSpPr>
              <a:spLocks noChangeArrowheads="1"/>
            </p:cNvSpPr>
            <p:nvPr/>
          </p:nvSpPr>
          <p:spPr bwMode="auto">
            <a:xfrm>
              <a:off x="5048958" y="3042032"/>
              <a:ext cx="40750" cy="9261"/>
            </a:xfrm>
            <a:custGeom>
              <a:avLst/>
              <a:gdLst>
                <a:gd name="T0" fmla="*/ 82 w 95"/>
                <a:gd name="T1" fmla="*/ 0 h 24"/>
                <a:gd name="T2" fmla="*/ 82 w 95"/>
                <a:gd name="T3" fmla="*/ 0 h 24"/>
                <a:gd name="T4" fmla="*/ 11 w 95"/>
                <a:gd name="T5" fmla="*/ 0 h 24"/>
                <a:gd name="T6" fmla="*/ 0 w 95"/>
                <a:gd name="T7" fmla="*/ 12 h 24"/>
                <a:gd name="T8" fmla="*/ 11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4" y="18"/>
                    <a:pt x="94" y="12"/>
                  </a:cubicBezTo>
                  <a:cubicBezTo>
                    <a:pt x="94"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3" name="Freeform 79"/>
            <p:cNvSpPr>
              <a:spLocks noChangeArrowheads="1"/>
            </p:cNvSpPr>
            <p:nvPr/>
          </p:nvSpPr>
          <p:spPr bwMode="auto">
            <a:xfrm>
              <a:off x="5097117" y="3042032"/>
              <a:ext cx="38897" cy="9261"/>
            </a:xfrm>
            <a:custGeom>
              <a:avLst/>
              <a:gdLst>
                <a:gd name="T0" fmla="*/ 82 w 94"/>
                <a:gd name="T1" fmla="*/ 0 h 24"/>
                <a:gd name="T2" fmla="*/ 82 w 94"/>
                <a:gd name="T3" fmla="*/ 0 h 24"/>
                <a:gd name="T4" fmla="*/ 11 w 94"/>
                <a:gd name="T5" fmla="*/ 0 h 24"/>
                <a:gd name="T6" fmla="*/ 0 w 94"/>
                <a:gd name="T7" fmla="*/ 12 h 24"/>
                <a:gd name="T8" fmla="*/ 11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74" name="Group 173"/>
          <p:cNvGrpSpPr>
            <a:grpSpLocks noChangeAspect="1"/>
          </p:cNvGrpSpPr>
          <p:nvPr/>
        </p:nvGrpSpPr>
        <p:grpSpPr>
          <a:xfrm>
            <a:off x="1391912" y="5111782"/>
            <a:ext cx="519098" cy="346065"/>
            <a:chOff x="4876697" y="2895703"/>
            <a:chExt cx="294510" cy="196340"/>
          </a:xfrm>
          <a:solidFill>
            <a:srgbClr val="0078EF"/>
          </a:solidFill>
        </p:grpSpPr>
        <p:sp>
          <p:nvSpPr>
            <p:cNvPr id="175" name="Freeform 74"/>
            <p:cNvSpPr>
              <a:spLocks noChangeArrowheads="1"/>
            </p:cNvSpPr>
            <p:nvPr/>
          </p:nvSpPr>
          <p:spPr bwMode="auto">
            <a:xfrm>
              <a:off x="4876697" y="2895703"/>
              <a:ext cx="294510" cy="196340"/>
            </a:xfrm>
            <a:custGeom>
              <a:avLst/>
              <a:gdLst>
                <a:gd name="T0" fmla="*/ 693 w 703"/>
                <a:gd name="T1" fmla="*/ 294 h 469"/>
                <a:gd name="T2" fmla="*/ 693 w 703"/>
                <a:gd name="T3" fmla="*/ 294 h 469"/>
                <a:gd name="T4" fmla="*/ 560 w 703"/>
                <a:gd name="T5" fmla="*/ 8 h 469"/>
                <a:gd name="T6" fmla="*/ 548 w 703"/>
                <a:gd name="T7" fmla="*/ 0 h 469"/>
                <a:gd name="T8" fmla="*/ 139 w 703"/>
                <a:gd name="T9" fmla="*/ 0 h 469"/>
                <a:gd name="T10" fmla="*/ 129 w 703"/>
                <a:gd name="T11" fmla="*/ 8 h 469"/>
                <a:gd name="T12" fmla="*/ 22 w 703"/>
                <a:gd name="T13" fmla="*/ 272 h 469"/>
                <a:gd name="T14" fmla="*/ 0 w 703"/>
                <a:gd name="T15" fmla="*/ 333 h 469"/>
                <a:gd name="T16" fmla="*/ 0 w 703"/>
                <a:gd name="T17" fmla="*/ 369 h 469"/>
                <a:gd name="T18" fmla="*/ 99 w 703"/>
                <a:gd name="T19" fmla="*/ 468 h 469"/>
                <a:gd name="T20" fmla="*/ 602 w 703"/>
                <a:gd name="T21" fmla="*/ 468 h 469"/>
                <a:gd name="T22" fmla="*/ 702 w 703"/>
                <a:gd name="T23" fmla="*/ 369 h 469"/>
                <a:gd name="T24" fmla="*/ 702 w 703"/>
                <a:gd name="T25" fmla="*/ 333 h 469"/>
                <a:gd name="T26" fmla="*/ 693 w 703"/>
                <a:gd name="T27" fmla="*/ 295 h 469"/>
                <a:gd name="T28" fmla="*/ 693 w 703"/>
                <a:gd name="T29" fmla="*/ 294 h 469"/>
                <a:gd name="T30" fmla="*/ 148 w 703"/>
                <a:gd name="T31" fmla="*/ 24 h 469"/>
                <a:gd name="T32" fmla="*/ 148 w 703"/>
                <a:gd name="T33" fmla="*/ 24 h 469"/>
                <a:gd name="T34" fmla="*/ 541 w 703"/>
                <a:gd name="T35" fmla="*/ 24 h 469"/>
                <a:gd name="T36" fmla="*/ 644 w 703"/>
                <a:gd name="T37" fmla="*/ 244 h 469"/>
                <a:gd name="T38" fmla="*/ 602 w 703"/>
                <a:gd name="T39" fmla="*/ 235 h 469"/>
                <a:gd name="T40" fmla="*/ 99 w 703"/>
                <a:gd name="T41" fmla="*/ 235 h 469"/>
                <a:gd name="T42" fmla="*/ 58 w 703"/>
                <a:gd name="T43" fmla="*/ 243 h 469"/>
                <a:gd name="T44" fmla="*/ 148 w 703"/>
                <a:gd name="T45" fmla="*/ 24 h 469"/>
                <a:gd name="T46" fmla="*/ 678 w 703"/>
                <a:gd name="T47" fmla="*/ 369 h 469"/>
                <a:gd name="T48" fmla="*/ 678 w 703"/>
                <a:gd name="T49" fmla="*/ 369 h 469"/>
                <a:gd name="T50" fmla="*/ 602 w 703"/>
                <a:gd name="T51" fmla="*/ 445 h 469"/>
                <a:gd name="T52" fmla="*/ 99 w 703"/>
                <a:gd name="T53" fmla="*/ 445 h 469"/>
                <a:gd name="T54" fmla="*/ 23 w 703"/>
                <a:gd name="T55" fmla="*/ 369 h 469"/>
                <a:gd name="T56" fmla="*/ 23 w 703"/>
                <a:gd name="T57" fmla="*/ 333 h 469"/>
                <a:gd name="T58" fmla="*/ 99 w 703"/>
                <a:gd name="T59" fmla="*/ 257 h 469"/>
                <a:gd name="T60" fmla="*/ 602 w 703"/>
                <a:gd name="T61" fmla="*/ 257 h 469"/>
                <a:gd name="T62" fmla="*/ 678 w 703"/>
                <a:gd name="T63" fmla="*/ 333 h 469"/>
                <a:gd name="T64" fmla="*/ 678 w 703"/>
                <a:gd name="T65"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3" h="469">
                  <a:moveTo>
                    <a:pt x="693" y="294"/>
                  </a:moveTo>
                  <a:lnTo>
                    <a:pt x="693" y="294"/>
                  </a:lnTo>
                  <a:cubicBezTo>
                    <a:pt x="560" y="8"/>
                    <a:pt x="560" y="8"/>
                    <a:pt x="560" y="8"/>
                  </a:cubicBezTo>
                  <a:cubicBezTo>
                    <a:pt x="558" y="3"/>
                    <a:pt x="554" y="0"/>
                    <a:pt x="548" y="0"/>
                  </a:cubicBezTo>
                  <a:cubicBezTo>
                    <a:pt x="139" y="0"/>
                    <a:pt x="139" y="0"/>
                    <a:pt x="139" y="0"/>
                  </a:cubicBezTo>
                  <a:cubicBezTo>
                    <a:pt x="135" y="0"/>
                    <a:pt x="131" y="3"/>
                    <a:pt x="129" y="8"/>
                  </a:cubicBezTo>
                  <a:cubicBezTo>
                    <a:pt x="22" y="272"/>
                    <a:pt x="22" y="272"/>
                    <a:pt x="22" y="272"/>
                  </a:cubicBezTo>
                  <a:cubicBezTo>
                    <a:pt x="8" y="290"/>
                    <a:pt x="0" y="311"/>
                    <a:pt x="0" y="333"/>
                  </a:cubicBezTo>
                  <a:cubicBezTo>
                    <a:pt x="0" y="369"/>
                    <a:pt x="0" y="369"/>
                    <a:pt x="0" y="369"/>
                  </a:cubicBezTo>
                  <a:cubicBezTo>
                    <a:pt x="0" y="423"/>
                    <a:pt x="45" y="468"/>
                    <a:pt x="99" y="468"/>
                  </a:cubicBezTo>
                  <a:cubicBezTo>
                    <a:pt x="602" y="468"/>
                    <a:pt x="602" y="468"/>
                    <a:pt x="602" y="468"/>
                  </a:cubicBezTo>
                  <a:cubicBezTo>
                    <a:pt x="657" y="468"/>
                    <a:pt x="702" y="423"/>
                    <a:pt x="702" y="369"/>
                  </a:cubicBezTo>
                  <a:cubicBezTo>
                    <a:pt x="702" y="333"/>
                    <a:pt x="702" y="333"/>
                    <a:pt x="702" y="333"/>
                  </a:cubicBezTo>
                  <a:cubicBezTo>
                    <a:pt x="702" y="320"/>
                    <a:pt x="698" y="306"/>
                    <a:pt x="693" y="295"/>
                  </a:cubicBezTo>
                  <a:cubicBezTo>
                    <a:pt x="693" y="294"/>
                    <a:pt x="693" y="294"/>
                    <a:pt x="693" y="294"/>
                  </a:cubicBezTo>
                  <a:close/>
                  <a:moveTo>
                    <a:pt x="148" y="24"/>
                  </a:moveTo>
                  <a:lnTo>
                    <a:pt x="148" y="24"/>
                  </a:lnTo>
                  <a:cubicBezTo>
                    <a:pt x="541" y="24"/>
                    <a:pt x="541" y="24"/>
                    <a:pt x="541" y="24"/>
                  </a:cubicBezTo>
                  <a:cubicBezTo>
                    <a:pt x="644" y="244"/>
                    <a:pt x="644" y="244"/>
                    <a:pt x="644" y="244"/>
                  </a:cubicBezTo>
                  <a:cubicBezTo>
                    <a:pt x="631" y="238"/>
                    <a:pt x="617" y="235"/>
                    <a:pt x="602" y="235"/>
                  </a:cubicBezTo>
                  <a:cubicBezTo>
                    <a:pt x="99" y="235"/>
                    <a:pt x="99" y="235"/>
                    <a:pt x="99" y="235"/>
                  </a:cubicBezTo>
                  <a:cubicBezTo>
                    <a:pt x="84" y="235"/>
                    <a:pt x="71" y="238"/>
                    <a:pt x="58" y="243"/>
                  </a:cubicBezTo>
                  <a:lnTo>
                    <a:pt x="148" y="24"/>
                  </a:lnTo>
                  <a:close/>
                  <a:moveTo>
                    <a:pt x="678" y="369"/>
                  </a:moveTo>
                  <a:lnTo>
                    <a:pt x="678" y="369"/>
                  </a:lnTo>
                  <a:cubicBezTo>
                    <a:pt x="678" y="410"/>
                    <a:pt x="643" y="445"/>
                    <a:pt x="602" y="445"/>
                  </a:cubicBezTo>
                  <a:cubicBezTo>
                    <a:pt x="99" y="445"/>
                    <a:pt x="99" y="445"/>
                    <a:pt x="99" y="445"/>
                  </a:cubicBezTo>
                  <a:cubicBezTo>
                    <a:pt x="57" y="445"/>
                    <a:pt x="23" y="410"/>
                    <a:pt x="23" y="369"/>
                  </a:cubicBezTo>
                  <a:cubicBezTo>
                    <a:pt x="23" y="333"/>
                    <a:pt x="23" y="333"/>
                    <a:pt x="23" y="333"/>
                  </a:cubicBezTo>
                  <a:cubicBezTo>
                    <a:pt x="23" y="292"/>
                    <a:pt x="57" y="257"/>
                    <a:pt x="99" y="257"/>
                  </a:cubicBezTo>
                  <a:cubicBezTo>
                    <a:pt x="602" y="257"/>
                    <a:pt x="602" y="257"/>
                    <a:pt x="602" y="257"/>
                  </a:cubicBezTo>
                  <a:cubicBezTo>
                    <a:pt x="643" y="257"/>
                    <a:pt x="678" y="292"/>
                    <a:pt x="678" y="333"/>
                  </a:cubicBezTo>
                  <a:lnTo>
                    <a:pt x="678" y="3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6" name="Freeform 75"/>
            <p:cNvSpPr>
              <a:spLocks noChangeArrowheads="1"/>
            </p:cNvSpPr>
            <p:nvPr/>
          </p:nvSpPr>
          <p:spPr bwMode="auto">
            <a:xfrm>
              <a:off x="4900777" y="3042032"/>
              <a:ext cx="40750" cy="9261"/>
            </a:xfrm>
            <a:custGeom>
              <a:avLst/>
              <a:gdLst>
                <a:gd name="T0" fmla="*/ 82 w 95"/>
                <a:gd name="T1" fmla="*/ 0 h 24"/>
                <a:gd name="T2" fmla="*/ 82 w 95"/>
                <a:gd name="T3" fmla="*/ 0 h 24"/>
                <a:gd name="T4" fmla="*/ 12 w 95"/>
                <a:gd name="T5" fmla="*/ 0 h 24"/>
                <a:gd name="T6" fmla="*/ 0 w 95"/>
                <a:gd name="T7" fmla="*/ 12 h 24"/>
                <a:gd name="T8" fmla="*/ 12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2" y="0"/>
                    <a:pt x="12" y="0"/>
                    <a:pt x="12" y="0"/>
                  </a:cubicBezTo>
                  <a:cubicBezTo>
                    <a:pt x="5" y="0"/>
                    <a:pt x="0" y="5"/>
                    <a:pt x="0" y="12"/>
                  </a:cubicBezTo>
                  <a:cubicBezTo>
                    <a:pt x="0" y="18"/>
                    <a:pt x="5" y="23"/>
                    <a:pt x="12" y="23"/>
                  </a:cubicBezTo>
                  <a:cubicBezTo>
                    <a:pt x="82" y="23"/>
                    <a:pt x="82" y="23"/>
                    <a:pt x="82" y="23"/>
                  </a:cubicBezTo>
                  <a:cubicBezTo>
                    <a:pt x="89" y="23"/>
                    <a:pt x="94" y="18"/>
                    <a:pt x="94" y="12"/>
                  </a:cubicBezTo>
                  <a:cubicBezTo>
                    <a:pt x="94" y="5"/>
                    <a:pt x="89"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7" name="Freeform 76"/>
            <p:cNvSpPr>
              <a:spLocks noChangeArrowheads="1"/>
            </p:cNvSpPr>
            <p:nvPr/>
          </p:nvSpPr>
          <p:spPr bwMode="auto">
            <a:xfrm>
              <a:off x="4950787" y="3042032"/>
              <a:ext cx="38898" cy="9261"/>
            </a:xfrm>
            <a:custGeom>
              <a:avLst/>
              <a:gdLst>
                <a:gd name="T0" fmla="*/ 81 w 93"/>
                <a:gd name="T1" fmla="*/ 0 h 24"/>
                <a:gd name="T2" fmla="*/ 81 w 93"/>
                <a:gd name="T3" fmla="*/ 0 h 24"/>
                <a:gd name="T4" fmla="*/ 11 w 93"/>
                <a:gd name="T5" fmla="*/ 0 h 24"/>
                <a:gd name="T6" fmla="*/ 0 w 93"/>
                <a:gd name="T7" fmla="*/ 12 h 24"/>
                <a:gd name="T8" fmla="*/ 11 w 93"/>
                <a:gd name="T9" fmla="*/ 23 h 24"/>
                <a:gd name="T10" fmla="*/ 81 w 93"/>
                <a:gd name="T11" fmla="*/ 23 h 24"/>
                <a:gd name="T12" fmla="*/ 92 w 93"/>
                <a:gd name="T13" fmla="*/ 12 h 24"/>
                <a:gd name="T14" fmla="*/ 81 w 9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4">
                  <a:moveTo>
                    <a:pt x="81" y="0"/>
                  </a:moveTo>
                  <a:lnTo>
                    <a:pt x="81" y="0"/>
                  </a:lnTo>
                  <a:cubicBezTo>
                    <a:pt x="11" y="0"/>
                    <a:pt x="11" y="0"/>
                    <a:pt x="11" y="0"/>
                  </a:cubicBezTo>
                  <a:cubicBezTo>
                    <a:pt x="4" y="0"/>
                    <a:pt x="0" y="5"/>
                    <a:pt x="0" y="12"/>
                  </a:cubicBezTo>
                  <a:cubicBezTo>
                    <a:pt x="0" y="18"/>
                    <a:pt x="4" y="23"/>
                    <a:pt x="11" y="23"/>
                  </a:cubicBezTo>
                  <a:cubicBezTo>
                    <a:pt x="81" y="23"/>
                    <a:pt x="81" y="23"/>
                    <a:pt x="81" y="23"/>
                  </a:cubicBezTo>
                  <a:cubicBezTo>
                    <a:pt x="87" y="23"/>
                    <a:pt x="92" y="18"/>
                    <a:pt x="92" y="12"/>
                  </a:cubicBezTo>
                  <a:cubicBezTo>
                    <a:pt x="92" y="5"/>
                    <a:pt x="87" y="0"/>
                    <a:pt x="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8" name="Freeform 77"/>
            <p:cNvSpPr>
              <a:spLocks noChangeArrowheads="1"/>
            </p:cNvSpPr>
            <p:nvPr/>
          </p:nvSpPr>
          <p:spPr bwMode="auto">
            <a:xfrm>
              <a:off x="4998946" y="3042032"/>
              <a:ext cx="38898" cy="9261"/>
            </a:xfrm>
            <a:custGeom>
              <a:avLst/>
              <a:gdLst>
                <a:gd name="T0" fmla="*/ 82 w 94"/>
                <a:gd name="T1" fmla="*/ 0 h 24"/>
                <a:gd name="T2" fmla="*/ 82 w 94"/>
                <a:gd name="T3" fmla="*/ 0 h 24"/>
                <a:gd name="T4" fmla="*/ 12 w 94"/>
                <a:gd name="T5" fmla="*/ 0 h 24"/>
                <a:gd name="T6" fmla="*/ 0 w 94"/>
                <a:gd name="T7" fmla="*/ 12 h 24"/>
                <a:gd name="T8" fmla="*/ 12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2" y="0"/>
                    <a:pt x="12" y="0"/>
                    <a:pt x="12" y="0"/>
                  </a:cubicBezTo>
                  <a:cubicBezTo>
                    <a:pt x="6" y="0"/>
                    <a:pt x="0" y="5"/>
                    <a:pt x="0" y="12"/>
                  </a:cubicBezTo>
                  <a:cubicBezTo>
                    <a:pt x="0" y="18"/>
                    <a:pt x="6" y="23"/>
                    <a:pt x="12"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9" name="Freeform 78"/>
            <p:cNvSpPr>
              <a:spLocks noChangeArrowheads="1"/>
            </p:cNvSpPr>
            <p:nvPr/>
          </p:nvSpPr>
          <p:spPr bwMode="auto">
            <a:xfrm>
              <a:off x="5048958" y="3042032"/>
              <a:ext cx="40750" cy="9261"/>
            </a:xfrm>
            <a:custGeom>
              <a:avLst/>
              <a:gdLst>
                <a:gd name="T0" fmla="*/ 82 w 95"/>
                <a:gd name="T1" fmla="*/ 0 h 24"/>
                <a:gd name="T2" fmla="*/ 82 w 95"/>
                <a:gd name="T3" fmla="*/ 0 h 24"/>
                <a:gd name="T4" fmla="*/ 11 w 95"/>
                <a:gd name="T5" fmla="*/ 0 h 24"/>
                <a:gd name="T6" fmla="*/ 0 w 95"/>
                <a:gd name="T7" fmla="*/ 12 h 24"/>
                <a:gd name="T8" fmla="*/ 11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4" y="18"/>
                    <a:pt x="94" y="12"/>
                  </a:cubicBezTo>
                  <a:cubicBezTo>
                    <a:pt x="94"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0" name="Freeform 79"/>
            <p:cNvSpPr>
              <a:spLocks noChangeArrowheads="1"/>
            </p:cNvSpPr>
            <p:nvPr/>
          </p:nvSpPr>
          <p:spPr bwMode="auto">
            <a:xfrm>
              <a:off x="5097117" y="3042032"/>
              <a:ext cx="38897" cy="9261"/>
            </a:xfrm>
            <a:custGeom>
              <a:avLst/>
              <a:gdLst>
                <a:gd name="T0" fmla="*/ 82 w 94"/>
                <a:gd name="T1" fmla="*/ 0 h 24"/>
                <a:gd name="T2" fmla="*/ 82 w 94"/>
                <a:gd name="T3" fmla="*/ 0 h 24"/>
                <a:gd name="T4" fmla="*/ 11 w 94"/>
                <a:gd name="T5" fmla="*/ 0 h 24"/>
                <a:gd name="T6" fmla="*/ 0 w 94"/>
                <a:gd name="T7" fmla="*/ 12 h 24"/>
                <a:gd name="T8" fmla="*/ 11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81" name="TextBox 180"/>
          <p:cNvSpPr txBox="1"/>
          <p:nvPr/>
        </p:nvSpPr>
        <p:spPr>
          <a:xfrm>
            <a:off x="3912497" y="2203134"/>
            <a:ext cx="576376" cy="318100"/>
          </a:xfrm>
          <a:prstGeom prst="rect">
            <a:avLst/>
          </a:prstGeom>
        </p:spPr>
        <p:txBody>
          <a:bodyPr vert="horz" wrap="none" lIns="91440" tIns="45720" rIns="91440" bIns="45720" rtlCol="0" anchor="t" anchorCtr="0">
            <a:spAutoFit/>
          </a:bodyPr>
          <a:lstStyle/>
          <a:p>
            <a:pPr algn="ctr"/>
            <a:r>
              <a:rPr lang="de-DE" sz="1467" dirty="0">
                <a:latin typeface="+mn-lt"/>
                <a:ea typeface="Roboto Light" charset="0"/>
                <a:cs typeface="Roboto Light" charset="0"/>
              </a:rPr>
              <a:t>VEPA</a:t>
            </a:r>
            <a:endParaRPr lang="en-US" sz="1467" dirty="0">
              <a:latin typeface="+mn-lt"/>
              <a:ea typeface="Roboto Light" charset="0"/>
              <a:cs typeface="Roboto Light" charset="0"/>
            </a:endParaRPr>
          </a:p>
        </p:txBody>
      </p:sp>
      <p:sp>
        <p:nvSpPr>
          <p:cNvPr id="182" name="TextBox 181"/>
          <p:cNvSpPr txBox="1"/>
          <p:nvPr/>
        </p:nvSpPr>
        <p:spPr>
          <a:xfrm>
            <a:off x="3712955" y="4221879"/>
            <a:ext cx="975460" cy="318100"/>
          </a:xfrm>
          <a:prstGeom prst="rect">
            <a:avLst/>
          </a:prstGeom>
        </p:spPr>
        <p:txBody>
          <a:bodyPr vert="horz" wrap="none" lIns="91440" tIns="45720" rIns="91440" bIns="45720" rtlCol="0" anchor="t" anchorCtr="0">
            <a:spAutoFit/>
          </a:bodyPr>
          <a:lstStyle/>
          <a:p>
            <a:pPr algn="ctr"/>
            <a:r>
              <a:rPr lang="de-DE" sz="1467" dirty="0">
                <a:latin typeface="+mn-lt"/>
                <a:ea typeface="Roboto Light" charset="0"/>
                <a:cs typeface="Roboto Light" charset="0"/>
              </a:rPr>
              <a:t>SMI-S/VSS</a:t>
            </a:r>
            <a:endParaRPr lang="en-US" sz="1467" dirty="0">
              <a:latin typeface="+mn-lt"/>
              <a:ea typeface="Roboto Light" charset="0"/>
              <a:cs typeface="Roboto Light" charset="0"/>
            </a:endParaRPr>
          </a:p>
        </p:txBody>
      </p:sp>
      <p:cxnSp>
        <p:nvCxnSpPr>
          <p:cNvPr id="185" name="Straight Arrow Connector 184"/>
          <p:cNvCxnSpPr/>
          <p:nvPr/>
        </p:nvCxnSpPr>
        <p:spPr>
          <a:xfrm flipH="1">
            <a:off x="7011077" y="4442460"/>
            <a:ext cx="1462363" cy="822160"/>
          </a:xfrm>
          <a:prstGeom prst="straightConnector1">
            <a:avLst/>
          </a:prstGeom>
          <a:ln w="28575" cap="rnd">
            <a:solidFill>
              <a:srgbClr val="0079E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8471313" y="4438725"/>
            <a:ext cx="12415" cy="773604"/>
          </a:xfrm>
          <a:prstGeom prst="straightConnector1">
            <a:avLst/>
          </a:prstGeom>
          <a:ln w="28575" cap="rnd">
            <a:solidFill>
              <a:srgbClr val="0079E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a:off x="8471313" y="4438157"/>
            <a:ext cx="1651799" cy="798450"/>
          </a:xfrm>
          <a:prstGeom prst="straightConnector1">
            <a:avLst/>
          </a:prstGeom>
          <a:ln w="28575" cap="rnd">
            <a:solidFill>
              <a:srgbClr val="0079EF"/>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6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right)">
                                      <p:cBhvr>
                                        <p:cTn id="7" dur="500"/>
                                        <p:tgtEl>
                                          <p:spTgt spid="7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wipe(right)">
                                      <p:cBhvr>
                                        <p:cTn id="10" dur="500"/>
                                        <p:tgtEl>
                                          <p:spTgt spid="18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fade">
                                      <p:cBhvr>
                                        <p:cTn id="14" dur="500"/>
                                        <p:tgtEl>
                                          <p:spTgt spid="13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500"/>
                                        <p:tgtEl>
                                          <p:spTgt spid="122"/>
                                        </p:tgtEl>
                                      </p:cBhvr>
                                    </p:animEffect>
                                  </p:childTnLst>
                                </p:cTn>
                              </p:par>
                            </p:childTnLst>
                          </p:cTn>
                        </p:par>
                        <p:par>
                          <p:cTn id="23" fill="hold">
                            <p:stCondLst>
                              <p:cond delay="2000"/>
                            </p:stCondLst>
                            <p:childTnLst>
                              <p:par>
                                <p:cTn id="24" presetID="10" presetClass="exit" presetSubtype="0" fill="hold" nodeType="afterEffect">
                                  <p:stCondLst>
                                    <p:cond delay="0"/>
                                  </p:stCondLst>
                                  <p:childTnLst>
                                    <p:animEffect transition="out" filter="fade">
                                      <p:cBhvr>
                                        <p:cTn id="25" dur="500"/>
                                        <p:tgtEl>
                                          <p:spTgt spid="75"/>
                                        </p:tgtEl>
                                      </p:cBhvr>
                                    </p:animEffect>
                                    <p:set>
                                      <p:cBhvr>
                                        <p:cTn id="26" dur="1" fill="hold">
                                          <p:stCondLst>
                                            <p:cond delay="499"/>
                                          </p:stCondLst>
                                        </p:cTn>
                                        <p:tgtEl>
                                          <p:spTgt spid="75"/>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81"/>
                                        </p:tgtEl>
                                      </p:cBhvr>
                                    </p:animEffect>
                                    <p:set>
                                      <p:cBhvr>
                                        <p:cTn id="29" dur="1" fill="hold">
                                          <p:stCondLst>
                                            <p:cond delay="499"/>
                                          </p:stCondLst>
                                        </p:cTn>
                                        <p:tgtEl>
                                          <p:spTgt spid="18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wipe(right)">
                                      <p:cBhvr>
                                        <p:cTn id="34" dur="500"/>
                                        <p:tgtEl>
                                          <p:spTgt spid="82"/>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animEffect transition="in" filter="wipe(right)">
                                      <p:cBhvr>
                                        <p:cTn id="37" dur="500"/>
                                        <p:tgtEl>
                                          <p:spTgt spid="18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childTnLst>
                          </p:cTn>
                        </p:par>
                        <p:par>
                          <p:cTn id="42" fill="hold">
                            <p:stCondLst>
                              <p:cond delay="1000"/>
                            </p:stCondLst>
                            <p:childTnLst>
                              <p:par>
                                <p:cTn id="43" presetID="10" presetClass="exit" presetSubtype="0" fill="hold" nodeType="afterEffect">
                                  <p:stCondLst>
                                    <p:cond delay="0"/>
                                  </p:stCondLst>
                                  <p:childTnLst>
                                    <p:animEffect transition="out" filter="fad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2"/>
                                        </p:tgtEl>
                                      </p:cBhvr>
                                    </p:animEffect>
                                    <p:set>
                                      <p:cBhvr>
                                        <p:cTn id="48" dur="1" fill="hold">
                                          <p:stCondLst>
                                            <p:cond delay="499"/>
                                          </p:stCondLst>
                                        </p:cTn>
                                        <p:tgtEl>
                                          <p:spTgt spid="18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wipe(right)">
                                      <p:cBhvr>
                                        <p:cTn id="53" dur="500"/>
                                        <p:tgtEl>
                                          <p:spTgt spid="75"/>
                                        </p:tgtEl>
                                      </p:cBhvr>
                                    </p:animEffect>
                                  </p:childTnLst>
                                </p:cTn>
                              </p:par>
                              <p:par>
                                <p:cTn id="54" presetID="22" presetClass="entr" presetSubtype="2" fill="hold" grpId="2" nodeType="with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right)">
                                      <p:cBhvr>
                                        <p:cTn id="56" dur="500"/>
                                        <p:tgtEl>
                                          <p:spTgt spid="181"/>
                                        </p:tgtEl>
                                      </p:cBhvr>
                                    </p:animEffect>
                                  </p:childTnLst>
                                </p:cTn>
                              </p:par>
                            </p:childTnLst>
                          </p:cTn>
                        </p:par>
                        <p:par>
                          <p:cTn id="57" fill="hold">
                            <p:stCondLst>
                              <p:cond delay="500"/>
                            </p:stCondLst>
                            <p:childTnLst>
                              <p:par>
                                <p:cTn id="58" presetID="10" presetClass="exit" presetSubtype="0" fill="hold" nodeType="afterEffect">
                                  <p:stCondLst>
                                    <p:cond delay="0"/>
                                  </p:stCondLst>
                                  <p:childTnLst>
                                    <p:animEffect transition="out" filter="fade">
                                      <p:cBhvr>
                                        <p:cTn id="59" dur="500"/>
                                        <p:tgtEl>
                                          <p:spTgt spid="133"/>
                                        </p:tgtEl>
                                      </p:cBhvr>
                                    </p:animEffect>
                                    <p:set>
                                      <p:cBhvr>
                                        <p:cTn id="60" dur="1" fill="hold">
                                          <p:stCondLst>
                                            <p:cond delay="499"/>
                                          </p:stCondLst>
                                        </p:cTn>
                                        <p:tgtEl>
                                          <p:spTgt spid="133"/>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nodeType="afterEffect">
                                  <p:stCondLst>
                                    <p:cond delay="0"/>
                                  </p:stCondLst>
                                  <p:childTnLst>
                                    <p:animEffect transition="out" filter="fade">
                                      <p:cBhvr>
                                        <p:cTn id="63" dur="500"/>
                                        <p:tgtEl>
                                          <p:spTgt spid="128"/>
                                        </p:tgtEl>
                                      </p:cBhvr>
                                    </p:animEffect>
                                    <p:set>
                                      <p:cBhvr>
                                        <p:cTn id="64" dur="1" fill="hold">
                                          <p:stCondLst>
                                            <p:cond delay="499"/>
                                          </p:stCondLst>
                                        </p:cTn>
                                        <p:tgtEl>
                                          <p:spTgt spid="128"/>
                                        </p:tgtEl>
                                        <p:attrNameLst>
                                          <p:attrName>style.visibility</p:attrName>
                                        </p:attrNameLst>
                                      </p:cBhvr>
                                      <p:to>
                                        <p:strVal val="hidden"/>
                                      </p:to>
                                    </p:set>
                                  </p:childTnLst>
                                </p:cTn>
                              </p:par>
                            </p:childTnLst>
                          </p:cTn>
                        </p:par>
                        <p:par>
                          <p:cTn id="65" fill="hold">
                            <p:stCondLst>
                              <p:cond delay="1500"/>
                            </p:stCondLst>
                            <p:childTnLst>
                              <p:par>
                                <p:cTn id="66" presetID="10" presetClass="exit" presetSubtype="0" fill="hold" nodeType="afterEffect">
                                  <p:stCondLst>
                                    <p:cond delay="0"/>
                                  </p:stCondLst>
                                  <p:childTnLst>
                                    <p:animEffect transition="out" filter="fade">
                                      <p:cBhvr>
                                        <p:cTn id="67" dur="500"/>
                                        <p:tgtEl>
                                          <p:spTgt spid="122"/>
                                        </p:tgtEl>
                                      </p:cBhvr>
                                    </p:animEffect>
                                    <p:set>
                                      <p:cBhvr>
                                        <p:cTn id="68" dur="1" fill="hold">
                                          <p:stCondLst>
                                            <p:cond delay="499"/>
                                          </p:stCondLst>
                                        </p:cTn>
                                        <p:tgtEl>
                                          <p:spTgt spid="122"/>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500"/>
                                        <p:tgtEl>
                                          <p:spTgt spid="75"/>
                                        </p:tgtEl>
                                      </p:cBhvr>
                                    </p:animEffect>
                                    <p:set>
                                      <p:cBhvr>
                                        <p:cTn id="72" dur="1" fill="hold">
                                          <p:stCondLst>
                                            <p:cond delay="499"/>
                                          </p:stCondLst>
                                        </p:cTn>
                                        <p:tgtEl>
                                          <p:spTgt spid="75"/>
                                        </p:tgtEl>
                                        <p:attrNameLst>
                                          <p:attrName>style.visibility</p:attrName>
                                        </p:attrNameLst>
                                      </p:cBhvr>
                                      <p:to>
                                        <p:strVal val="hidden"/>
                                      </p:to>
                                    </p:set>
                                  </p:childTnLst>
                                </p:cTn>
                              </p:par>
                              <p:par>
                                <p:cTn id="73" presetID="10" presetClass="exit" presetSubtype="0" fill="hold" grpId="3" nodeType="withEffect">
                                  <p:stCondLst>
                                    <p:cond delay="0"/>
                                  </p:stCondLst>
                                  <p:childTnLst>
                                    <p:animEffect transition="out" filter="fade">
                                      <p:cBhvr>
                                        <p:cTn id="74" dur="500"/>
                                        <p:tgtEl>
                                          <p:spTgt spid="181"/>
                                        </p:tgtEl>
                                      </p:cBhvr>
                                    </p:animEffect>
                                    <p:set>
                                      <p:cBhvr>
                                        <p:cTn id="75" dur="1" fill="hold">
                                          <p:stCondLst>
                                            <p:cond delay="499"/>
                                          </p:stCondLst>
                                        </p:cTn>
                                        <p:tgtEl>
                                          <p:spTgt spid="18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wipe(up)">
                                      <p:cBhvr>
                                        <p:cTn id="80" dur="500"/>
                                        <p:tgtEl>
                                          <p:spTgt spid="89"/>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wipe(left)">
                                      <p:cBhvr>
                                        <p:cTn id="84" dur="500"/>
                                        <p:tgtEl>
                                          <p:spTgt spid="99"/>
                                        </p:tgtEl>
                                      </p:cBhvr>
                                    </p:animEffec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185"/>
                                        </p:tgtEl>
                                        <p:attrNameLst>
                                          <p:attrName>style.visibility</p:attrName>
                                        </p:attrNameLst>
                                      </p:cBhvr>
                                      <p:to>
                                        <p:strVal val="visible"/>
                                      </p:to>
                                    </p:set>
                                    <p:animEffect transition="in" filter="wipe(up)">
                                      <p:cBhvr>
                                        <p:cTn id="88" dur="500"/>
                                        <p:tgtEl>
                                          <p:spTgt spid="185"/>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188"/>
                                        </p:tgtEl>
                                        <p:attrNameLst>
                                          <p:attrName>style.visibility</p:attrName>
                                        </p:attrNameLst>
                                      </p:cBhvr>
                                      <p:to>
                                        <p:strVal val="visible"/>
                                      </p:to>
                                    </p:set>
                                    <p:animEffect transition="in" filter="wipe(up)">
                                      <p:cBhvr>
                                        <p:cTn id="92" dur="500"/>
                                        <p:tgtEl>
                                          <p:spTgt spid="188"/>
                                        </p:tgtEl>
                                      </p:cBhvr>
                                    </p:animEffect>
                                  </p:childTnLst>
                                </p:cTn>
                              </p:par>
                            </p:childTnLst>
                          </p:cTn>
                        </p:par>
                        <p:par>
                          <p:cTn id="93" fill="hold">
                            <p:stCondLst>
                              <p:cond delay="2000"/>
                            </p:stCondLst>
                            <p:childTnLst>
                              <p:par>
                                <p:cTn id="94" presetID="22" presetClass="entr" presetSubtype="1" fill="hold" nodeType="afterEffect">
                                  <p:stCondLst>
                                    <p:cond delay="0"/>
                                  </p:stCondLst>
                                  <p:childTnLst>
                                    <p:set>
                                      <p:cBhvr>
                                        <p:cTn id="95" dur="1" fill="hold">
                                          <p:stCondLst>
                                            <p:cond delay="0"/>
                                          </p:stCondLst>
                                        </p:cTn>
                                        <p:tgtEl>
                                          <p:spTgt spid="190"/>
                                        </p:tgtEl>
                                        <p:attrNameLst>
                                          <p:attrName>style.visibility</p:attrName>
                                        </p:attrNameLst>
                                      </p:cBhvr>
                                      <p:to>
                                        <p:strVal val="visible"/>
                                      </p:to>
                                    </p:set>
                                    <p:animEffect transition="in" filter="wipe(up)">
                                      <p:cBhvr>
                                        <p:cTn id="96"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1" grpId="1"/>
      <p:bldP spid="181" grpId="2"/>
      <p:bldP spid="181" grpId="3"/>
      <p:bldP spid="182" grpId="0"/>
      <p:bldP spid="18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B016F8AB-BCEA-4347-8BA6-BE776009BC89}" type="slidenum">
              <a:rPr lang="en-US" smtClean="0"/>
              <a:pPr/>
              <a:t>26</a:t>
            </a:fld>
            <a:endParaRPr lang="en-US" dirty="0"/>
          </a:p>
        </p:txBody>
      </p:sp>
      <p:sp>
        <p:nvSpPr>
          <p:cNvPr id="2" name="Title 1"/>
          <p:cNvSpPr>
            <a:spLocks noGrp="1"/>
          </p:cNvSpPr>
          <p:nvPr>
            <p:ph type="title"/>
          </p:nvPr>
        </p:nvSpPr>
        <p:spPr>
          <a:xfrm>
            <a:off x="919354" y="429275"/>
            <a:ext cx="10311765" cy="657844"/>
          </a:xfrm>
        </p:spPr>
        <p:txBody>
          <a:bodyPr/>
          <a:lstStyle/>
          <a:p>
            <a:r>
              <a:rPr lang="en-US" dirty="0"/>
              <a:t>Power-On &amp; Live-Migration of VMware VMs  </a:t>
            </a:r>
          </a:p>
        </p:txBody>
      </p:sp>
      <p:sp>
        <p:nvSpPr>
          <p:cNvPr id="4" name="Text Placeholder 3"/>
          <p:cNvSpPr>
            <a:spLocks noGrp="1"/>
          </p:cNvSpPr>
          <p:nvPr>
            <p:ph type="body" sz="quarter" idx="13"/>
          </p:nvPr>
        </p:nvSpPr>
        <p:spPr>
          <a:xfrm>
            <a:off x="932689" y="980111"/>
            <a:ext cx="10307574" cy="418375"/>
          </a:xfrm>
        </p:spPr>
        <p:txBody>
          <a:bodyPr/>
          <a:lstStyle/>
          <a:p>
            <a:r>
              <a:rPr lang="de-DE" dirty="0"/>
              <a:t>From HPE 3PAR snapshot, HPE StoreOnce Appliance or SmartCache</a:t>
            </a:r>
            <a:endParaRPr lang="en-US" dirty="0"/>
          </a:p>
        </p:txBody>
      </p:sp>
      <p:sp>
        <p:nvSpPr>
          <p:cNvPr id="87" name="TextBox 86"/>
          <p:cNvSpPr txBox="1"/>
          <p:nvPr/>
        </p:nvSpPr>
        <p:spPr>
          <a:xfrm>
            <a:off x="6648328" y="2479561"/>
            <a:ext cx="955542" cy="220568"/>
          </a:xfrm>
          <a:prstGeom prst="rect">
            <a:avLst/>
          </a:prstGeom>
          <a:noFill/>
        </p:spPr>
        <p:txBody>
          <a:bodyPr wrap="square" lIns="0" tIns="0" rIns="0" bIns="0" rtlCol="0">
            <a:noAutofit/>
          </a:bodyPr>
          <a:lstStyle/>
          <a:p>
            <a:pPr defTabSz="914400">
              <a:lnSpc>
                <a:spcPct val="90000"/>
              </a:lnSpc>
            </a:pPr>
            <a:r>
              <a:rPr lang="de-DE" sz="1400" dirty="0">
                <a:solidFill>
                  <a:prstClr val="black"/>
                </a:solidFill>
              </a:rPr>
              <a:t>Backup Host</a:t>
            </a:r>
            <a:endParaRPr lang="en-US" sz="1400" dirty="0">
              <a:solidFill>
                <a:prstClr val="black"/>
              </a:solidFill>
            </a:endParaRPr>
          </a:p>
        </p:txBody>
      </p:sp>
      <p:cxnSp>
        <p:nvCxnSpPr>
          <p:cNvPr id="89" name="Elbow Connector 88"/>
          <p:cNvCxnSpPr>
            <a:endCxn id="87" idx="0"/>
          </p:cNvCxnSpPr>
          <p:nvPr/>
        </p:nvCxnSpPr>
        <p:spPr>
          <a:xfrm rot="10800000" flipV="1">
            <a:off x="7126099" y="1897675"/>
            <a:ext cx="849416" cy="581886"/>
          </a:xfrm>
          <a:prstGeom prst="bentConnector2">
            <a:avLst/>
          </a:prstGeom>
          <a:ln w="28575" cap="rnd">
            <a:solidFill>
              <a:schemeClr val="bg2">
                <a:lumMod val="75000"/>
                <a:lumOff val="25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106091" y="6010973"/>
            <a:ext cx="1511380" cy="215912"/>
          </a:xfrm>
          <a:prstGeom prst="rect">
            <a:avLst/>
          </a:prstGeom>
          <a:solidFill>
            <a:schemeClr val="bg1"/>
          </a:solidFill>
        </p:spPr>
        <p:txBody>
          <a:bodyPr wrap="square" lIns="0" tIns="0" rIns="0" bIns="0" rtlCol="0">
            <a:noAutofit/>
          </a:bodyPr>
          <a:lstStyle/>
          <a:p>
            <a:pPr algn="ctr" defTabSz="914400">
              <a:lnSpc>
                <a:spcPct val="90000"/>
              </a:lnSpc>
            </a:pPr>
            <a:r>
              <a:rPr lang="de-DE" sz="1400" dirty="0">
                <a:solidFill>
                  <a:prstClr val="black"/>
                </a:solidFill>
              </a:rPr>
              <a:t>Smart Cache</a:t>
            </a:r>
            <a:endParaRPr lang="en-US" sz="1400" dirty="0">
              <a:solidFill>
                <a:prstClr val="black"/>
              </a:solidFill>
            </a:endParaRPr>
          </a:p>
        </p:txBody>
      </p:sp>
      <p:cxnSp>
        <p:nvCxnSpPr>
          <p:cNvPr id="68" name="Elbow Connector 67"/>
          <p:cNvCxnSpPr/>
          <p:nvPr/>
        </p:nvCxnSpPr>
        <p:spPr>
          <a:xfrm rot="16200000" flipV="1">
            <a:off x="7065255" y="3735638"/>
            <a:ext cx="739068" cy="617379"/>
          </a:xfrm>
          <a:prstGeom prst="bentConnector3">
            <a:avLst>
              <a:gd name="adj1" fmla="val 50000"/>
            </a:avLst>
          </a:prstGeom>
          <a:ln w="28575" cap="rnd">
            <a:solidFill>
              <a:srgbClr val="00B388"/>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rot="16200000" flipV="1">
            <a:off x="7271775" y="3397772"/>
            <a:ext cx="1909415" cy="1233751"/>
          </a:xfrm>
          <a:prstGeom prst="bentConnector2">
            <a:avLst/>
          </a:prstGeom>
          <a:ln w="28575" cap="rnd">
            <a:solidFill>
              <a:srgbClr val="0079EF"/>
            </a:solidFill>
            <a:round/>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22080" y="3505200"/>
            <a:ext cx="913924" cy="913924"/>
          </a:xfrm>
          <a:prstGeom prst="rect">
            <a:avLst/>
          </a:prstGeom>
          <a:noFill/>
        </p:spPr>
        <p:txBody>
          <a:bodyPr wrap="none" lIns="0" tIns="0" rIns="0" bIns="0" rtlCol="0">
            <a:noAutofit/>
          </a:bodyPr>
          <a:lstStyle/>
          <a:p>
            <a:pPr defTabSz="914400">
              <a:lnSpc>
                <a:spcPct val="90000"/>
              </a:lnSpc>
            </a:pPr>
            <a:r>
              <a:rPr lang="de-DE" sz="1798" b="1" dirty="0">
                <a:solidFill>
                  <a:prstClr val="black"/>
                </a:solidFill>
              </a:rPr>
              <a:t>Option A: </a:t>
            </a:r>
            <a:r>
              <a:rPr lang="de-DE" sz="1798" dirty="0">
                <a:solidFill>
                  <a:prstClr val="black"/>
                </a:solidFill>
              </a:rPr>
              <a:t>Data Protector Smart Cache</a:t>
            </a:r>
          </a:p>
        </p:txBody>
      </p:sp>
      <p:sp>
        <p:nvSpPr>
          <p:cNvPr id="98" name="TextBox 97"/>
          <p:cNvSpPr txBox="1"/>
          <p:nvPr/>
        </p:nvSpPr>
        <p:spPr>
          <a:xfrm>
            <a:off x="1023880" y="3947855"/>
            <a:ext cx="2927120" cy="754087"/>
          </a:xfrm>
          <a:prstGeom prst="rect">
            <a:avLst/>
          </a:prstGeom>
          <a:noFill/>
        </p:spPr>
        <p:txBody>
          <a:bodyPr wrap="none" lIns="0" tIns="0" rIns="0" bIns="0" rtlCol="0">
            <a:noAutofit/>
          </a:bodyPr>
          <a:lstStyle/>
          <a:p>
            <a:pPr defTabSz="914400">
              <a:lnSpc>
                <a:spcPct val="90000"/>
              </a:lnSpc>
            </a:pPr>
            <a:r>
              <a:rPr lang="de-DE" sz="1798" b="1" dirty="0">
                <a:solidFill>
                  <a:prstClr val="black"/>
                </a:solidFill>
              </a:rPr>
              <a:t>Option B: </a:t>
            </a:r>
            <a:r>
              <a:rPr lang="de-DE" sz="1798" dirty="0">
                <a:solidFill>
                  <a:prstClr val="black"/>
                </a:solidFill>
              </a:rPr>
              <a:t>HPE 3PAR snapshot</a:t>
            </a:r>
            <a:endParaRPr lang="en-US" sz="1798" dirty="0">
              <a:solidFill>
                <a:prstClr val="black"/>
              </a:solidFill>
            </a:endParaRPr>
          </a:p>
        </p:txBody>
      </p:sp>
      <p:grpSp>
        <p:nvGrpSpPr>
          <p:cNvPr id="92" name="Group 91"/>
          <p:cNvGrpSpPr/>
          <p:nvPr/>
        </p:nvGrpSpPr>
        <p:grpSpPr>
          <a:xfrm>
            <a:off x="3239439" y="2546079"/>
            <a:ext cx="3426616" cy="528647"/>
            <a:chOff x="3237950" y="2555660"/>
            <a:chExt cx="3428401" cy="528923"/>
          </a:xfrm>
        </p:grpSpPr>
        <p:cxnSp>
          <p:nvCxnSpPr>
            <p:cNvPr id="78" name="Elbow Connector 77"/>
            <p:cNvCxnSpPr/>
            <p:nvPr/>
          </p:nvCxnSpPr>
          <p:spPr>
            <a:xfrm rot="10800000">
              <a:off x="3237950" y="2610698"/>
              <a:ext cx="3428401" cy="473885"/>
            </a:xfrm>
            <a:prstGeom prst="bentConnector3">
              <a:avLst>
                <a:gd name="adj1" fmla="val 50000"/>
              </a:avLst>
            </a:prstGeom>
            <a:ln w="28575" cap="rnd">
              <a:solidFill>
                <a:srgbClr val="FF0000"/>
              </a:solidFill>
              <a:round/>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105883" y="2555660"/>
              <a:ext cx="1323198" cy="285325"/>
            </a:xfrm>
            <a:prstGeom prst="rect">
              <a:avLst/>
            </a:prstGeom>
            <a:noFill/>
            <a:ln>
              <a:noFill/>
            </a:ln>
          </p:spPr>
          <p:txBody>
            <a:bodyPr wrap="none" lIns="0" tIns="0" rIns="0" bIns="0" rtlCol="0">
              <a:noAutofit/>
            </a:bodyPr>
            <a:lstStyle/>
            <a:p>
              <a:pPr defTabSz="914400">
                <a:lnSpc>
                  <a:spcPct val="90000"/>
                </a:lnSpc>
              </a:pPr>
              <a:r>
                <a:rPr lang="de-DE" sz="1798" dirty="0">
                  <a:solidFill>
                    <a:prstClr val="black"/>
                  </a:solidFill>
                </a:rPr>
                <a:t>VM presented</a:t>
              </a:r>
            </a:p>
            <a:p>
              <a:pPr defTabSz="914400">
                <a:lnSpc>
                  <a:spcPct val="90000"/>
                </a:lnSpc>
              </a:pPr>
              <a:r>
                <a:rPr lang="de-DE" sz="1798" dirty="0">
                  <a:solidFill>
                    <a:prstClr val="black"/>
                  </a:solidFill>
                </a:rPr>
                <a:t>by NFS mount </a:t>
              </a:r>
              <a:endParaRPr lang="en-US" sz="1798" dirty="0">
                <a:solidFill>
                  <a:prstClr val="black"/>
                </a:solidFill>
              </a:endParaRPr>
            </a:p>
          </p:txBody>
        </p:sp>
      </p:grpSp>
      <p:sp>
        <p:nvSpPr>
          <p:cNvPr id="44" name="TextBox 43"/>
          <p:cNvSpPr txBox="1"/>
          <p:nvPr/>
        </p:nvSpPr>
        <p:spPr>
          <a:xfrm>
            <a:off x="9678026" y="5867174"/>
            <a:ext cx="1511380" cy="421623"/>
          </a:xfrm>
          <a:prstGeom prst="rect">
            <a:avLst/>
          </a:prstGeom>
          <a:solidFill>
            <a:schemeClr val="bg1"/>
          </a:solidFill>
        </p:spPr>
        <p:txBody>
          <a:bodyPr wrap="square" lIns="0" tIns="0" rIns="0" bIns="0" rtlCol="0">
            <a:noAutofit/>
          </a:bodyPr>
          <a:lstStyle/>
          <a:p>
            <a:pPr algn="ctr" defTabSz="914400">
              <a:lnSpc>
                <a:spcPct val="90000"/>
              </a:lnSpc>
            </a:pPr>
            <a:r>
              <a:rPr lang="de-DE" sz="1400" dirty="0">
                <a:solidFill>
                  <a:prstClr val="black"/>
                </a:solidFill>
              </a:rPr>
              <a:t>Backup</a:t>
            </a:r>
          </a:p>
          <a:p>
            <a:pPr algn="ctr" defTabSz="914400">
              <a:lnSpc>
                <a:spcPct val="90000"/>
              </a:lnSpc>
            </a:pPr>
            <a:r>
              <a:rPr lang="de-DE" sz="1400" dirty="0">
                <a:solidFill>
                  <a:prstClr val="black"/>
                </a:solidFill>
              </a:rPr>
              <a:t>Appliance</a:t>
            </a:r>
            <a:endParaRPr lang="en-US" sz="1400" dirty="0">
              <a:solidFill>
                <a:prstClr val="black"/>
              </a:solidFill>
            </a:endParaRPr>
          </a:p>
        </p:txBody>
      </p:sp>
      <p:cxnSp>
        <p:nvCxnSpPr>
          <p:cNvPr id="19" name="Elbow Connector 18"/>
          <p:cNvCxnSpPr>
            <a:stCxn id="43" idx="0"/>
          </p:cNvCxnSpPr>
          <p:nvPr/>
        </p:nvCxnSpPr>
        <p:spPr>
          <a:xfrm rot="16200000" flipV="1">
            <a:off x="8091050" y="2563375"/>
            <a:ext cx="1885124" cy="2894126"/>
          </a:xfrm>
          <a:prstGeom prst="bentConnector2">
            <a:avLst/>
          </a:prstGeom>
          <a:ln w="285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23880" y="4376662"/>
            <a:ext cx="2871242" cy="533997"/>
          </a:xfrm>
          <a:prstGeom prst="rect">
            <a:avLst/>
          </a:prstGeom>
          <a:noFill/>
        </p:spPr>
        <p:txBody>
          <a:bodyPr wrap="none" lIns="0" tIns="0" rIns="0" bIns="0" rtlCol="0">
            <a:noAutofit/>
          </a:bodyPr>
          <a:lstStyle/>
          <a:p>
            <a:pPr defTabSz="914400">
              <a:lnSpc>
                <a:spcPct val="90000"/>
              </a:lnSpc>
            </a:pPr>
            <a:r>
              <a:rPr lang="de-DE" sz="1798" b="1" dirty="0">
                <a:solidFill>
                  <a:prstClr val="black"/>
                </a:solidFill>
              </a:rPr>
              <a:t>Option C:</a:t>
            </a:r>
            <a:r>
              <a:rPr lang="de-DE" sz="1798" dirty="0">
                <a:solidFill>
                  <a:prstClr val="black"/>
                </a:solidFill>
              </a:rPr>
              <a:t> HPE StoreOnce or EMC DataDomain</a:t>
            </a:r>
            <a:endParaRPr lang="en-US" sz="1798" dirty="0">
              <a:solidFill>
                <a:prstClr val="black"/>
              </a:solidFill>
            </a:endParaRPr>
          </a:p>
        </p:txBody>
      </p:sp>
      <p:sp>
        <p:nvSpPr>
          <p:cNvPr id="48" name="TextBox 47"/>
          <p:cNvSpPr txBox="1"/>
          <p:nvPr/>
        </p:nvSpPr>
        <p:spPr>
          <a:xfrm>
            <a:off x="8767909" y="1551299"/>
            <a:ext cx="1250939" cy="483006"/>
          </a:xfrm>
          <a:prstGeom prst="rect">
            <a:avLst/>
          </a:prstGeom>
          <a:noFill/>
        </p:spPr>
        <p:txBody>
          <a:bodyPr wrap="square" lIns="0" tIns="0" rIns="0" bIns="0" rtlCol="0">
            <a:noAutofit/>
          </a:bodyPr>
          <a:lstStyle/>
          <a:p>
            <a:pPr defTabSz="914400">
              <a:lnSpc>
                <a:spcPct val="90000"/>
              </a:lnSpc>
            </a:pPr>
            <a:r>
              <a:rPr lang="de-DE" sz="1600" dirty="0">
                <a:solidFill>
                  <a:srgbClr val="212E35"/>
                </a:solidFill>
              </a:rPr>
              <a:t>Micro Focus Data Protector</a:t>
            </a:r>
            <a:endParaRPr lang="en-US" sz="1600" dirty="0">
              <a:solidFill>
                <a:srgbClr val="212E35"/>
              </a:solidFill>
            </a:endParaRPr>
          </a:p>
        </p:txBody>
      </p:sp>
      <p:sp>
        <p:nvSpPr>
          <p:cNvPr id="49" name="Rectangle 48"/>
          <p:cNvSpPr/>
          <p:nvPr/>
        </p:nvSpPr>
        <p:spPr bwMode="ltGray">
          <a:xfrm>
            <a:off x="6142784" y="4297252"/>
            <a:ext cx="1997702" cy="2210416"/>
          </a:xfrm>
          <a:prstGeom prst="rect">
            <a:avLst/>
          </a:prstGeom>
          <a:noFill/>
          <a:ln w="57150">
            <a:solidFill>
              <a:srgbClr val="11B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799" dirty="0">
              <a:solidFill>
                <a:srgbClr val="212E35"/>
              </a:solidFill>
            </a:endParaRPr>
          </a:p>
        </p:txBody>
      </p:sp>
      <p:sp>
        <p:nvSpPr>
          <p:cNvPr id="50" name="Rectangle 49"/>
          <p:cNvSpPr/>
          <p:nvPr/>
        </p:nvSpPr>
        <p:spPr bwMode="ltGray">
          <a:xfrm>
            <a:off x="6242683" y="4403674"/>
            <a:ext cx="935860" cy="1707529"/>
          </a:xfrm>
          <a:prstGeom prst="rect">
            <a:avLst/>
          </a:prstGeom>
          <a:noFill/>
          <a:ln w="38100">
            <a:solidFill>
              <a:srgbClr val="11B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799" dirty="0">
              <a:solidFill>
                <a:srgbClr val="212E35"/>
              </a:solidFill>
            </a:endParaRPr>
          </a:p>
        </p:txBody>
      </p:sp>
      <p:sp>
        <p:nvSpPr>
          <p:cNvPr id="51" name="TextBox 50"/>
          <p:cNvSpPr txBox="1"/>
          <p:nvPr/>
        </p:nvSpPr>
        <p:spPr>
          <a:xfrm>
            <a:off x="6619713" y="6237863"/>
            <a:ext cx="1043844" cy="224919"/>
          </a:xfrm>
          <a:prstGeom prst="rect">
            <a:avLst/>
          </a:prstGeom>
          <a:noFill/>
        </p:spPr>
        <p:txBody>
          <a:bodyPr wrap="square" lIns="0" tIns="0" rIns="0" bIns="0" rtlCol="0">
            <a:noAutofit/>
          </a:bodyPr>
          <a:lstStyle/>
          <a:p>
            <a:pPr algn="ctr" defTabSz="914400">
              <a:lnSpc>
                <a:spcPct val="90000"/>
              </a:lnSpc>
            </a:pPr>
            <a:r>
              <a:rPr lang="de-DE" sz="1200" dirty="0">
                <a:solidFill>
                  <a:srgbClr val="212E35"/>
                </a:solidFill>
              </a:rPr>
              <a:t>Disk System</a:t>
            </a:r>
            <a:endParaRPr lang="en-US" sz="1200" dirty="0">
              <a:solidFill>
                <a:srgbClr val="212E35"/>
              </a:solidFill>
            </a:endParaRPr>
          </a:p>
        </p:txBody>
      </p:sp>
      <p:grpSp>
        <p:nvGrpSpPr>
          <p:cNvPr id="52" name="Group 51"/>
          <p:cNvGrpSpPr>
            <a:grpSpLocks noChangeAspect="1"/>
          </p:cNvGrpSpPr>
          <p:nvPr/>
        </p:nvGrpSpPr>
        <p:grpSpPr>
          <a:xfrm>
            <a:off x="7473052" y="4432640"/>
            <a:ext cx="481394" cy="315773"/>
            <a:chOff x="3403917" y="5089460"/>
            <a:chExt cx="304182" cy="217007"/>
          </a:xfrm>
        </p:grpSpPr>
        <p:sp>
          <p:nvSpPr>
            <p:cNvPr id="53"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58" name="Group 57"/>
          <p:cNvGrpSpPr>
            <a:grpSpLocks noChangeAspect="1"/>
          </p:cNvGrpSpPr>
          <p:nvPr/>
        </p:nvGrpSpPr>
        <p:grpSpPr>
          <a:xfrm>
            <a:off x="7470472" y="4805106"/>
            <a:ext cx="481394" cy="315773"/>
            <a:chOff x="3403917" y="5089460"/>
            <a:chExt cx="304182" cy="217007"/>
          </a:xfrm>
        </p:grpSpPr>
        <p:sp>
          <p:nvSpPr>
            <p:cNvPr id="59"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64" name="Group 63"/>
          <p:cNvGrpSpPr>
            <a:grpSpLocks noChangeAspect="1"/>
          </p:cNvGrpSpPr>
          <p:nvPr/>
        </p:nvGrpSpPr>
        <p:grpSpPr>
          <a:xfrm>
            <a:off x="7465908" y="5177572"/>
            <a:ext cx="481394" cy="315773"/>
            <a:chOff x="3403917" y="5089460"/>
            <a:chExt cx="304182" cy="217007"/>
          </a:xfrm>
        </p:grpSpPr>
        <p:sp>
          <p:nvSpPr>
            <p:cNvPr id="65"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72" name="Group 71"/>
          <p:cNvGrpSpPr>
            <a:grpSpLocks noChangeAspect="1"/>
          </p:cNvGrpSpPr>
          <p:nvPr/>
        </p:nvGrpSpPr>
        <p:grpSpPr>
          <a:xfrm>
            <a:off x="6408198" y="4464170"/>
            <a:ext cx="519098" cy="346065"/>
            <a:chOff x="4876697" y="2895703"/>
            <a:chExt cx="294510" cy="196340"/>
          </a:xfrm>
          <a:solidFill>
            <a:srgbClr val="0078EF"/>
          </a:solidFill>
        </p:grpSpPr>
        <p:sp>
          <p:nvSpPr>
            <p:cNvPr id="73" name="Freeform 74"/>
            <p:cNvSpPr>
              <a:spLocks noChangeArrowheads="1"/>
            </p:cNvSpPr>
            <p:nvPr/>
          </p:nvSpPr>
          <p:spPr bwMode="auto">
            <a:xfrm>
              <a:off x="4876697" y="2895703"/>
              <a:ext cx="294510" cy="196340"/>
            </a:xfrm>
            <a:custGeom>
              <a:avLst/>
              <a:gdLst>
                <a:gd name="T0" fmla="*/ 693 w 703"/>
                <a:gd name="T1" fmla="*/ 294 h 469"/>
                <a:gd name="T2" fmla="*/ 693 w 703"/>
                <a:gd name="T3" fmla="*/ 294 h 469"/>
                <a:gd name="T4" fmla="*/ 560 w 703"/>
                <a:gd name="T5" fmla="*/ 8 h 469"/>
                <a:gd name="T6" fmla="*/ 548 w 703"/>
                <a:gd name="T7" fmla="*/ 0 h 469"/>
                <a:gd name="T8" fmla="*/ 139 w 703"/>
                <a:gd name="T9" fmla="*/ 0 h 469"/>
                <a:gd name="T10" fmla="*/ 129 w 703"/>
                <a:gd name="T11" fmla="*/ 8 h 469"/>
                <a:gd name="T12" fmla="*/ 22 w 703"/>
                <a:gd name="T13" fmla="*/ 272 h 469"/>
                <a:gd name="T14" fmla="*/ 0 w 703"/>
                <a:gd name="T15" fmla="*/ 333 h 469"/>
                <a:gd name="T16" fmla="*/ 0 w 703"/>
                <a:gd name="T17" fmla="*/ 369 h 469"/>
                <a:gd name="T18" fmla="*/ 99 w 703"/>
                <a:gd name="T19" fmla="*/ 468 h 469"/>
                <a:gd name="T20" fmla="*/ 602 w 703"/>
                <a:gd name="T21" fmla="*/ 468 h 469"/>
                <a:gd name="T22" fmla="*/ 702 w 703"/>
                <a:gd name="T23" fmla="*/ 369 h 469"/>
                <a:gd name="T24" fmla="*/ 702 w 703"/>
                <a:gd name="T25" fmla="*/ 333 h 469"/>
                <a:gd name="T26" fmla="*/ 693 w 703"/>
                <a:gd name="T27" fmla="*/ 295 h 469"/>
                <a:gd name="T28" fmla="*/ 693 w 703"/>
                <a:gd name="T29" fmla="*/ 294 h 469"/>
                <a:gd name="T30" fmla="*/ 148 w 703"/>
                <a:gd name="T31" fmla="*/ 24 h 469"/>
                <a:gd name="T32" fmla="*/ 148 w 703"/>
                <a:gd name="T33" fmla="*/ 24 h 469"/>
                <a:gd name="T34" fmla="*/ 541 w 703"/>
                <a:gd name="T35" fmla="*/ 24 h 469"/>
                <a:gd name="T36" fmla="*/ 644 w 703"/>
                <a:gd name="T37" fmla="*/ 244 h 469"/>
                <a:gd name="T38" fmla="*/ 602 w 703"/>
                <a:gd name="T39" fmla="*/ 235 h 469"/>
                <a:gd name="T40" fmla="*/ 99 w 703"/>
                <a:gd name="T41" fmla="*/ 235 h 469"/>
                <a:gd name="T42" fmla="*/ 58 w 703"/>
                <a:gd name="T43" fmla="*/ 243 h 469"/>
                <a:gd name="T44" fmla="*/ 148 w 703"/>
                <a:gd name="T45" fmla="*/ 24 h 469"/>
                <a:gd name="T46" fmla="*/ 678 w 703"/>
                <a:gd name="T47" fmla="*/ 369 h 469"/>
                <a:gd name="T48" fmla="*/ 678 w 703"/>
                <a:gd name="T49" fmla="*/ 369 h 469"/>
                <a:gd name="T50" fmla="*/ 602 w 703"/>
                <a:gd name="T51" fmla="*/ 445 h 469"/>
                <a:gd name="T52" fmla="*/ 99 w 703"/>
                <a:gd name="T53" fmla="*/ 445 h 469"/>
                <a:gd name="T54" fmla="*/ 23 w 703"/>
                <a:gd name="T55" fmla="*/ 369 h 469"/>
                <a:gd name="T56" fmla="*/ 23 w 703"/>
                <a:gd name="T57" fmla="*/ 333 h 469"/>
                <a:gd name="T58" fmla="*/ 99 w 703"/>
                <a:gd name="T59" fmla="*/ 257 h 469"/>
                <a:gd name="T60" fmla="*/ 602 w 703"/>
                <a:gd name="T61" fmla="*/ 257 h 469"/>
                <a:gd name="T62" fmla="*/ 678 w 703"/>
                <a:gd name="T63" fmla="*/ 333 h 469"/>
                <a:gd name="T64" fmla="*/ 678 w 703"/>
                <a:gd name="T65"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3" h="469">
                  <a:moveTo>
                    <a:pt x="693" y="294"/>
                  </a:moveTo>
                  <a:lnTo>
                    <a:pt x="693" y="294"/>
                  </a:lnTo>
                  <a:cubicBezTo>
                    <a:pt x="560" y="8"/>
                    <a:pt x="560" y="8"/>
                    <a:pt x="560" y="8"/>
                  </a:cubicBezTo>
                  <a:cubicBezTo>
                    <a:pt x="558" y="3"/>
                    <a:pt x="554" y="0"/>
                    <a:pt x="548" y="0"/>
                  </a:cubicBezTo>
                  <a:cubicBezTo>
                    <a:pt x="139" y="0"/>
                    <a:pt x="139" y="0"/>
                    <a:pt x="139" y="0"/>
                  </a:cubicBezTo>
                  <a:cubicBezTo>
                    <a:pt x="135" y="0"/>
                    <a:pt x="131" y="3"/>
                    <a:pt x="129" y="8"/>
                  </a:cubicBezTo>
                  <a:cubicBezTo>
                    <a:pt x="22" y="272"/>
                    <a:pt x="22" y="272"/>
                    <a:pt x="22" y="272"/>
                  </a:cubicBezTo>
                  <a:cubicBezTo>
                    <a:pt x="8" y="290"/>
                    <a:pt x="0" y="311"/>
                    <a:pt x="0" y="333"/>
                  </a:cubicBezTo>
                  <a:cubicBezTo>
                    <a:pt x="0" y="369"/>
                    <a:pt x="0" y="369"/>
                    <a:pt x="0" y="369"/>
                  </a:cubicBezTo>
                  <a:cubicBezTo>
                    <a:pt x="0" y="423"/>
                    <a:pt x="45" y="468"/>
                    <a:pt x="99" y="468"/>
                  </a:cubicBezTo>
                  <a:cubicBezTo>
                    <a:pt x="602" y="468"/>
                    <a:pt x="602" y="468"/>
                    <a:pt x="602" y="468"/>
                  </a:cubicBezTo>
                  <a:cubicBezTo>
                    <a:pt x="657" y="468"/>
                    <a:pt x="702" y="423"/>
                    <a:pt x="702" y="369"/>
                  </a:cubicBezTo>
                  <a:cubicBezTo>
                    <a:pt x="702" y="333"/>
                    <a:pt x="702" y="333"/>
                    <a:pt x="702" y="333"/>
                  </a:cubicBezTo>
                  <a:cubicBezTo>
                    <a:pt x="702" y="320"/>
                    <a:pt x="698" y="306"/>
                    <a:pt x="693" y="295"/>
                  </a:cubicBezTo>
                  <a:cubicBezTo>
                    <a:pt x="693" y="294"/>
                    <a:pt x="693" y="294"/>
                    <a:pt x="693" y="294"/>
                  </a:cubicBezTo>
                  <a:close/>
                  <a:moveTo>
                    <a:pt x="148" y="24"/>
                  </a:moveTo>
                  <a:lnTo>
                    <a:pt x="148" y="24"/>
                  </a:lnTo>
                  <a:cubicBezTo>
                    <a:pt x="541" y="24"/>
                    <a:pt x="541" y="24"/>
                    <a:pt x="541" y="24"/>
                  </a:cubicBezTo>
                  <a:cubicBezTo>
                    <a:pt x="644" y="244"/>
                    <a:pt x="644" y="244"/>
                    <a:pt x="644" y="244"/>
                  </a:cubicBezTo>
                  <a:cubicBezTo>
                    <a:pt x="631" y="238"/>
                    <a:pt x="617" y="235"/>
                    <a:pt x="602" y="235"/>
                  </a:cubicBezTo>
                  <a:cubicBezTo>
                    <a:pt x="99" y="235"/>
                    <a:pt x="99" y="235"/>
                    <a:pt x="99" y="235"/>
                  </a:cubicBezTo>
                  <a:cubicBezTo>
                    <a:pt x="84" y="235"/>
                    <a:pt x="71" y="238"/>
                    <a:pt x="58" y="243"/>
                  </a:cubicBezTo>
                  <a:lnTo>
                    <a:pt x="148" y="24"/>
                  </a:lnTo>
                  <a:close/>
                  <a:moveTo>
                    <a:pt x="678" y="369"/>
                  </a:moveTo>
                  <a:lnTo>
                    <a:pt x="678" y="369"/>
                  </a:lnTo>
                  <a:cubicBezTo>
                    <a:pt x="678" y="410"/>
                    <a:pt x="643" y="445"/>
                    <a:pt x="602" y="445"/>
                  </a:cubicBezTo>
                  <a:cubicBezTo>
                    <a:pt x="99" y="445"/>
                    <a:pt x="99" y="445"/>
                    <a:pt x="99" y="445"/>
                  </a:cubicBezTo>
                  <a:cubicBezTo>
                    <a:pt x="57" y="445"/>
                    <a:pt x="23" y="410"/>
                    <a:pt x="23" y="369"/>
                  </a:cubicBezTo>
                  <a:cubicBezTo>
                    <a:pt x="23" y="333"/>
                    <a:pt x="23" y="333"/>
                    <a:pt x="23" y="333"/>
                  </a:cubicBezTo>
                  <a:cubicBezTo>
                    <a:pt x="23" y="292"/>
                    <a:pt x="57" y="257"/>
                    <a:pt x="99" y="257"/>
                  </a:cubicBezTo>
                  <a:cubicBezTo>
                    <a:pt x="602" y="257"/>
                    <a:pt x="602" y="257"/>
                    <a:pt x="602" y="257"/>
                  </a:cubicBezTo>
                  <a:cubicBezTo>
                    <a:pt x="643" y="257"/>
                    <a:pt x="678" y="292"/>
                    <a:pt x="678" y="333"/>
                  </a:cubicBezTo>
                  <a:lnTo>
                    <a:pt x="678" y="3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 name="Freeform 75"/>
            <p:cNvSpPr>
              <a:spLocks noChangeArrowheads="1"/>
            </p:cNvSpPr>
            <p:nvPr/>
          </p:nvSpPr>
          <p:spPr bwMode="auto">
            <a:xfrm>
              <a:off x="4900777" y="3042032"/>
              <a:ext cx="40750" cy="9261"/>
            </a:xfrm>
            <a:custGeom>
              <a:avLst/>
              <a:gdLst>
                <a:gd name="T0" fmla="*/ 82 w 95"/>
                <a:gd name="T1" fmla="*/ 0 h 24"/>
                <a:gd name="T2" fmla="*/ 82 w 95"/>
                <a:gd name="T3" fmla="*/ 0 h 24"/>
                <a:gd name="T4" fmla="*/ 12 w 95"/>
                <a:gd name="T5" fmla="*/ 0 h 24"/>
                <a:gd name="T6" fmla="*/ 0 w 95"/>
                <a:gd name="T7" fmla="*/ 12 h 24"/>
                <a:gd name="T8" fmla="*/ 12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2" y="0"/>
                    <a:pt x="12" y="0"/>
                    <a:pt x="12" y="0"/>
                  </a:cubicBezTo>
                  <a:cubicBezTo>
                    <a:pt x="5" y="0"/>
                    <a:pt x="0" y="5"/>
                    <a:pt x="0" y="12"/>
                  </a:cubicBezTo>
                  <a:cubicBezTo>
                    <a:pt x="0" y="18"/>
                    <a:pt x="5" y="23"/>
                    <a:pt x="12" y="23"/>
                  </a:cubicBezTo>
                  <a:cubicBezTo>
                    <a:pt x="82" y="23"/>
                    <a:pt x="82" y="23"/>
                    <a:pt x="82" y="23"/>
                  </a:cubicBezTo>
                  <a:cubicBezTo>
                    <a:pt x="89" y="23"/>
                    <a:pt x="94" y="18"/>
                    <a:pt x="94" y="12"/>
                  </a:cubicBezTo>
                  <a:cubicBezTo>
                    <a:pt x="94" y="5"/>
                    <a:pt x="89"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 name="Freeform 76"/>
            <p:cNvSpPr>
              <a:spLocks noChangeArrowheads="1"/>
            </p:cNvSpPr>
            <p:nvPr/>
          </p:nvSpPr>
          <p:spPr bwMode="auto">
            <a:xfrm>
              <a:off x="4950787" y="3042032"/>
              <a:ext cx="38898" cy="9261"/>
            </a:xfrm>
            <a:custGeom>
              <a:avLst/>
              <a:gdLst>
                <a:gd name="T0" fmla="*/ 81 w 93"/>
                <a:gd name="T1" fmla="*/ 0 h 24"/>
                <a:gd name="T2" fmla="*/ 81 w 93"/>
                <a:gd name="T3" fmla="*/ 0 h 24"/>
                <a:gd name="T4" fmla="*/ 11 w 93"/>
                <a:gd name="T5" fmla="*/ 0 h 24"/>
                <a:gd name="T6" fmla="*/ 0 w 93"/>
                <a:gd name="T7" fmla="*/ 12 h 24"/>
                <a:gd name="T8" fmla="*/ 11 w 93"/>
                <a:gd name="T9" fmla="*/ 23 h 24"/>
                <a:gd name="T10" fmla="*/ 81 w 93"/>
                <a:gd name="T11" fmla="*/ 23 h 24"/>
                <a:gd name="T12" fmla="*/ 92 w 93"/>
                <a:gd name="T13" fmla="*/ 12 h 24"/>
                <a:gd name="T14" fmla="*/ 81 w 9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4">
                  <a:moveTo>
                    <a:pt x="81" y="0"/>
                  </a:moveTo>
                  <a:lnTo>
                    <a:pt x="81" y="0"/>
                  </a:lnTo>
                  <a:cubicBezTo>
                    <a:pt x="11" y="0"/>
                    <a:pt x="11" y="0"/>
                    <a:pt x="11" y="0"/>
                  </a:cubicBezTo>
                  <a:cubicBezTo>
                    <a:pt x="4" y="0"/>
                    <a:pt x="0" y="5"/>
                    <a:pt x="0" y="12"/>
                  </a:cubicBezTo>
                  <a:cubicBezTo>
                    <a:pt x="0" y="18"/>
                    <a:pt x="4" y="23"/>
                    <a:pt x="11" y="23"/>
                  </a:cubicBezTo>
                  <a:cubicBezTo>
                    <a:pt x="81" y="23"/>
                    <a:pt x="81" y="23"/>
                    <a:pt x="81" y="23"/>
                  </a:cubicBezTo>
                  <a:cubicBezTo>
                    <a:pt x="87" y="23"/>
                    <a:pt x="92" y="18"/>
                    <a:pt x="92" y="12"/>
                  </a:cubicBezTo>
                  <a:cubicBezTo>
                    <a:pt x="92" y="5"/>
                    <a:pt x="87" y="0"/>
                    <a:pt x="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 name="Freeform 77"/>
            <p:cNvSpPr>
              <a:spLocks noChangeArrowheads="1"/>
            </p:cNvSpPr>
            <p:nvPr/>
          </p:nvSpPr>
          <p:spPr bwMode="auto">
            <a:xfrm>
              <a:off x="4998946" y="3042032"/>
              <a:ext cx="38898" cy="9261"/>
            </a:xfrm>
            <a:custGeom>
              <a:avLst/>
              <a:gdLst>
                <a:gd name="T0" fmla="*/ 82 w 94"/>
                <a:gd name="T1" fmla="*/ 0 h 24"/>
                <a:gd name="T2" fmla="*/ 82 w 94"/>
                <a:gd name="T3" fmla="*/ 0 h 24"/>
                <a:gd name="T4" fmla="*/ 12 w 94"/>
                <a:gd name="T5" fmla="*/ 0 h 24"/>
                <a:gd name="T6" fmla="*/ 0 w 94"/>
                <a:gd name="T7" fmla="*/ 12 h 24"/>
                <a:gd name="T8" fmla="*/ 12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2" y="0"/>
                    <a:pt x="12" y="0"/>
                    <a:pt x="12" y="0"/>
                  </a:cubicBezTo>
                  <a:cubicBezTo>
                    <a:pt x="6" y="0"/>
                    <a:pt x="0" y="5"/>
                    <a:pt x="0" y="12"/>
                  </a:cubicBezTo>
                  <a:cubicBezTo>
                    <a:pt x="0" y="18"/>
                    <a:pt x="6" y="23"/>
                    <a:pt x="12"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 name="Freeform 78"/>
            <p:cNvSpPr>
              <a:spLocks noChangeArrowheads="1"/>
            </p:cNvSpPr>
            <p:nvPr/>
          </p:nvSpPr>
          <p:spPr bwMode="auto">
            <a:xfrm>
              <a:off x="5048958" y="3042032"/>
              <a:ext cx="40750" cy="9261"/>
            </a:xfrm>
            <a:custGeom>
              <a:avLst/>
              <a:gdLst>
                <a:gd name="T0" fmla="*/ 82 w 95"/>
                <a:gd name="T1" fmla="*/ 0 h 24"/>
                <a:gd name="T2" fmla="*/ 82 w 95"/>
                <a:gd name="T3" fmla="*/ 0 h 24"/>
                <a:gd name="T4" fmla="*/ 11 w 95"/>
                <a:gd name="T5" fmla="*/ 0 h 24"/>
                <a:gd name="T6" fmla="*/ 0 w 95"/>
                <a:gd name="T7" fmla="*/ 12 h 24"/>
                <a:gd name="T8" fmla="*/ 11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4" y="18"/>
                    <a:pt x="94" y="12"/>
                  </a:cubicBezTo>
                  <a:cubicBezTo>
                    <a:pt x="94"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 name="Freeform 79"/>
            <p:cNvSpPr>
              <a:spLocks noChangeArrowheads="1"/>
            </p:cNvSpPr>
            <p:nvPr/>
          </p:nvSpPr>
          <p:spPr bwMode="auto">
            <a:xfrm>
              <a:off x="5097117" y="3042032"/>
              <a:ext cx="38897" cy="9261"/>
            </a:xfrm>
            <a:custGeom>
              <a:avLst/>
              <a:gdLst>
                <a:gd name="T0" fmla="*/ 82 w 94"/>
                <a:gd name="T1" fmla="*/ 0 h 24"/>
                <a:gd name="T2" fmla="*/ 82 w 94"/>
                <a:gd name="T3" fmla="*/ 0 h 24"/>
                <a:gd name="T4" fmla="*/ 11 w 94"/>
                <a:gd name="T5" fmla="*/ 0 h 24"/>
                <a:gd name="T6" fmla="*/ 0 w 94"/>
                <a:gd name="T7" fmla="*/ 12 h 24"/>
                <a:gd name="T8" fmla="*/ 11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82" name="Group 81"/>
          <p:cNvGrpSpPr>
            <a:grpSpLocks noChangeAspect="1"/>
          </p:cNvGrpSpPr>
          <p:nvPr/>
        </p:nvGrpSpPr>
        <p:grpSpPr>
          <a:xfrm>
            <a:off x="6408198" y="4879410"/>
            <a:ext cx="519098" cy="346065"/>
            <a:chOff x="4876697" y="2895703"/>
            <a:chExt cx="294510" cy="196340"/>
          </a:xfrm>
          <a:solidFill>
            <a:srgbClr val="0078EF"/>
          </a:solidFill>
        </p:grpSpPr>
        <p:sp>
          <p:nvSpPr>
            <p:cNvPr id="84" name="Freeform 74"/>
            <p:cNvSpPr>
              <a:spLocks noChangeArrowheads="1"/>
            </p:cNvSpPr>
            <p:nvPr/>
          </p:nvSpPr>
          <p:spPr bwMode="auto">
            <a:xfrm>
              <a:off x="4876697" y="2895703"/>
              <a:ext cx="294510" cy="196340"/>
            </a:xfrm>
            <a:custGeom>
              <a:avLst/>
              <a:gdLst>
                <a:gd name="T0" fmla="*/ 693 w 703"/>
                <a:gd name="T1" fmla="*/ 294 h 469"/>
                <a:gd name="T2" fmla="*/ 693 w 703"/>
                <a:gd name="T3" fmla="*/ 294 h 469"/>
                <a:gd name="T4" fmla="*/ 560 w 703"/>
                <a:gd name="T5" fmla="*/ 8 h 469"/>
                <a:gd name="T6" fmla="*/ 548 w 703"/>
                <a:gd name="T7" fmla="*/ 0 h 469"/>
                <a:gd name="T8" fmla="*/ 139 w 703"/>
                <a:gd name="T9" fmla="*/ 0 h 469"/>
                <a:gd name="T10" fmla="*/ 129 w 703"/>
                <a:gd name="T11" fmla="*/ 8 h 469"/>
                <a:gd name="T12" fmla="*/ 22 w 703"/>
                <a:gd name="T13" fmla="*/ 272 h 469"/>
                <a:gd name="T14" fmla="*/ 0 w 703"/>
                <a:gd name="T15" fmla="*/ 333 h 469"/>
                <a:gd name="T16" fmla="*/ 0 w 703"/>
                <a:gd name="T17" fmla="*/ 369 h 469"/>
                <a:gd name="T18" fmla="*/ 99 w 703"/>
                <a:gd name="T19" fmla="*/ 468 h 469"/>
                <a:gd name="T20" fmla="*/ 602 w 703"/>
                <a:gd name="T21" fmla="*/ 468 h 469"/>
                <a:gd name="T22" fmla="*/ 702 w 703"/>
                <a:gd name="T23" fmla="*/ 369 h 469"/>
                <a:gd name="T24" fmla="*/ 702 w 703"/>
                <a:gd name="T25" fmla="*/ 333 h 469"/>
                <a:gd name="T26" fmla="*/ 693 w 703"/>
                <a:gd name="T27" fmla="*/ 295 h 469"/>
                <a:gd name="T28" fmla="*/ 693 w 703"/>
                <a:gd name="T29" fmla="*/ 294 h 469"/>
                <a:gd name="T30" fmla="*/ 148 w 703"/>
                <a:gd name="T31" fmla="*/ 24 h 469"/>
                <a:gd name="T32" fmla="*/ 148 w 703"/>
                <a:gd name="T33" fmla="*/ 24 h 469"/>
                <a:gd name="T34" fmla="*/ 541 w 703"/>
                <a:gd name="T35" fmla="*/ 24 h 469"/>
                <a:gd name="T36" fmla="*/ 644 w 703"/>
                <a:gd name="T37" fmla="*/ 244 h 469"/>
                <a:gd name="T38" fmla="*/ 602 w 703"/>
                <a:gd name="T39" fmla="*/ 235 h 469"/>
                <a:gd name="T40" fmla="*/ 99 w 703"/>
                <a:gd name="T41" fmla="*/ 235 h 469"/>
                <a:gd name="T42" fmla="*/ 58 w 703"/>
                <a:gd name="T43" fmla="*/ 243 h 469"/>
                <a:gd name="T44" fmla="*/ 148 w 703"/>
                <a:gd name="T45" fmla="*/ 24 h 469"/>
                <a:gd name="T46" fmla="*/ 678 w 703"/>
                <a:gd name="T47" fmla="*/ 369 h 469"/>
                <a:gd name="T48" fmla="*/ 678 w 703"/>
                <a:gd name="T49" fmla="*/ 369 h 469"/>
                <a:gd name="T50" fmla="*/ 602 w 703"/>
                <a:gd name="T51" fmla="*/ 445 h 469"/>
                <a:gd name="T52" fmla="*/ 99 w 703"/>
                <a:gd name="T53" fmla="*/ 445 h 469"/>
                <a:gd name="T54" fmla="*/ 23 w 703"/>
                <a:gd name="T55" fmla="*/ 369 h 469"/>
                <a:gd name="T56" fmla="*/ 23 w 703"/>
                <a:gd name="T57" fmla="*/ 333 h 469"/>
                <a:gd name="T58" fmla="*/ 99 w 703"/>
                <a:gd name="T59" fmla="*/ 257 h 469"/>
                <a:gd name="T60" fmla="*/ 602 w 703"/>
                <a:gd name="T61" fmla="*/ 257 h 469"/>
                <a:gd name="T62" fmla="*/ 678 w 703"/>
                <a:gd name="T63" fmla="*/ 333 h 469"/>
                <a:gd name="T64" fmla="*/ 678 w 703"/>
                <a:gd name="T65"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3" h="469">
                  <a:moveTo>
                    <a:pt x="693" y="294"/>
                  </a:moveTo>
                  <a:lnTo>
                    <a:pt x="693" y="294"/>
                  </a:lnTo>
                  <a:cubicBezTo>
                    <a:pt x="560" y="8"/>
                    <a:pt x="560" y="8"/>
                    <a:pt x="560" y="8"/>
                  </a:cubicBezTo>
                  <a:cubicBezTo>
                    <a:pt x="558" y="3"/>
                    <a:pt x="554" y="0"/>
                    <a:pt x="548" y="0"/>
                  </a:cubicBezTo>
                  <a:cubicBezTo>
                    <a:pt x="139" y="0"/>
                    <a:pt x="139" y="0"/>
                    <a:pt x="139" y="0"/>
                  </a:cubicBezTo>
                  <a:cubicBezTo>
                    <a:pt x="135" y="0"/>
                    <a:pt x="131" y="3"/>
                    <a:pt x="129" y="8"/>
                  </a:cubicBezTo>
                  <a:cubicBezTo>
                    <a:pt x="22" y="272"/>
                    <a:pt x="22" y="272"/>
                    <a:pt x="22" y="272"/>
                  </a:cubicBezTo>
                  <a:cubicBezTo>
                    <a:pt x="8" y="290"/>
                    <a:pt x="0" y="311"/>
                    <a:pt x="0" y="333"/>
                  </a:cubicBezTo>
                  <a:cubicBezTo>
                    <a:pt x="0" y="369"/>
                    <a:pt x="0" y="369"/>
                    <a:pt x="0" y="369"/>
                  </a:cubicBezTo>
                  <a:cubicBezTo>
                    <a:pt x="0" y="423"/>
                    <a:pt x="45" y="468"/>
                    <a:pt x="99" y="468"/>
                  </a:cubicBezTo>
                  <a:cubicBezTo>
                    <a:pt x="602" y="468"/>
                    <a:pt x="602" y="468"/>
                    <a:pt x="602" y="468"/>
                  </a:cubicBezTo>
                  <a:cubicBezTo>
                    <a:pt x="657" y="468"/>
                    <a:pt x="702" y="423"/>
                    <a:pt x="702" y="369"/>
                  </a:cubicBezTo>
                  <a:cubicBezTo>
                    <a:pt x="702" y="333"/>
                    <a:pt x="702" y="333"/>
                    <a:pt x="702" y="333"/>
                  </a:cubicBezTo>
                  <a:cubicBezTo>
                    <a:pt x="702" y="320"/>
                    <a:pt x="698" y="306"/>
                    <a:pt x="693" y="295"/>
                  </a:cubicBezTo>
                  <a:cubicBezTo>
                    <a:pt x="693" y="294"/>
                    <a:pt x="693" y="294"/>
                    <a:pt x="693" y="294"/>
                  </a:cubicBezTo>
                  <a:close/>
                  <a:moveTo>
                    <a:pt x="148" y="24"/>
                  </a:moveTo>
                  <a:lnTo>
                    <a:pt x="148" y="24"/>
                  </a:lnTo>
                  <a:cubicBezTo>
                    <a:pt x="541" y="24"/>
                    <a:pt x="541" y="24"/>
                    <a:pt x="541" y="24"/>
                  </a:cubicBezTo>
                  <a:cubicBezTo>
                    <a:pt x="644" y="244"/>
                    <a:pt x="644" y="244"/>
                    <a:pt x="644" y="244"/>
                  </a:cubicBezTo>
                  <a:cubicBezTo>
                    <a:pt x="631" y="238"/>
                    <a:pt x="617" y="235"/>
                    <a:pt x="602" y="235"/>
                  </a:cubicBezTo>
                  <a:cubicBezTo>
                    <a:pt x="99" y="235"/>
                    <a:pt x="99" y="235"/>
                    <a:pt x="99" y="235"/>
                  </a:cubicBezTo>
                  <a:cubicBezTo>
                    <a:pt x="84" y="235"/>
                    <a:pt x="71" y="238"/>
                    <a:pt x="58" y="243"/>
                  </a:cubicBezTo>
                  <a:lnTo>
                    <a:pt x="148" y="24"/>
                  </a:lnTo>
                  <a:close/>
                  <a:moveTo>
                    <a:pt x="678" y="369"/>
                  </a:moveTo>
                  <a:lnTo>
                    <a:pt x="678" y="369"/>
                  </a:lnTo>
                  <a:cubicBezTo>
                    <a:pt x="678" y="410"/>
                    <a:pt x="643" y="445"/>
                    <a:pt x="602" y="445"/>
                  </a:cubicBezTo>
                  <a:cubicBezTo>
                    <a:pt x="99" y="445"/>
                    <a:pt x="99" y="445"/>
                    <a:pt x="99" y="445"/>
                  </a:cubicBezTo>
                  <a:cubicBezTo>
                    <a:pt x="57" y="445"/>
                    <a:pt x="23" y="410"/>
                    <a:pt x="23" y="369"/>
                  </a:cubicBezTo>
                  <a:cubicBezTo>
                    <a:pt x="23" y="333"/>
                    <a:pt x="23" y="333"/>
                    <a:pt x="23" y="333"/>
                  </a:cubicBezTo>
                  <a:cubicBezTo>
                    <a:pt x="23" y="292"/>
                    <a:pt x="57" y="257"/>
                    <a:pt x="99" y="257"/>
                  </a:cubicBezTo>
                  <a:cubicBezTo>
                    <a:pt x="602" y="257"/>
                    <a:pt x="602" y="257"/>
                    <a:pt x="602" y="257"/>
                  </a:cubicBezTo>
                  <a:cubicBezTo>
                    <a:pt x="643" y="257"/>
                    <a:pt x="678" y="292"/>
                    <a:pt x="678" y="333"/>
                  </a:cubicBezTo>
                  <a:lnTo>
                    <a:pt x="678" y="3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 name="Freeform 75"/>
            <p:cNvSpPr>
              <a:spLocks noChangeArrowheads="1"/>
            </p:cNvSpPr>
            <p:nvPr/>
          </p:nvSpPr>
          <p:spPr bwMode="auto">
            <a:xfrm>
              <a:off x="4900777" y="3042032"/>
              <a:ext cx="40750" cy="9261"/>
            </a:xfrm>
            <a:custGeom>
              <a:avLst/>
              <a:gdLst>
                <a:gd name="T0" fmla="*/ 82 w 95"/>
                <a:gd name="T1" fmla="*/ 0 h 24"/>
                <a:gd name="T2" fmla="*/ 82 w 95"/>
                <a:gd name="T3" fmla="*/ 0 h 24"/>
                <a:gd name="T4" fmla="*/ 12 w 95"/>
                <a:gd name="T5" fmla="*/ 0 h 24"/>
                <a:gd name="T6" fmla="*/ 0 w 95"/>
                <a:gd name="T7" fmla="*/ 12 h 24"/>
                <a:gd name="T8" fmla="*/ 12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2" y="0"/>
                    <a:pt x="12" y="0"/>
                    <a:pt x="12" y="0"/>
                  </a:cubicBezTo>
                  <a:cubicBezTo>
                    <a:pt x="5" y="0"/>
                    <a:pt x="0" y="5"/>
                    <a:pt x="0" y="12"/>
                  </a:cubicBezTo>
                  <a:cubicBezTo>
                    <a:pt x="0" y="18"/>
                    <a:pt x="5" y="23"/>
                    <a:pt x="12" y="23"/>
                  </a:cubicBezTo>
                  <a:cubicBezTo>
                    <a:pt x="82" y="23"/>
                    <a:pt x="82" y="23"/>
                    <a:pt x="82" y="23"/>
                  </a:cubicBezTo>
                  <a:cubicBezTo>
                    <a:pt x="89" y="23"/>
                    <a:pt x="94" y="18"/>
                    <a:pt x="94" y="12"/>
                  </a:cubicBezTo>
                  <a:cubicBezTo>
                    <a:pt x="94" y="5"/>
                    <a:pt x="89"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76"/>
            <p:cNvSpPr>
              <a:spLocks noChangeArrowheads="1"/>
            </p:cNvSpPr>
            <p:nvPr/>
          </p:nvSpPr>
          <p:spPr bwMode="auto">
            <a:xfrm>
              <a:off x="4950787" y="3042032"/>
              <a:ext cx="38898" cy="9261"/>
            </a:xfrm>
            <a:custGeom>
              <a:avLst/>
              <a:gdLst>
                <a:gd name="T0" fmla="*/ 81 w 93"/>
                <a:gd name="T1" fmla="*/ 0 h 24"/>
                <a:gd name="T2" fmla="*/ 81 w 93"/>
                <a:gd name="T3" fmla="*/ 0 h 24"/>
                <a:gd name="T4" fmla="*/ 11 w 93"/>
                <a:gd name="T5" fmla="*/ 0 h 24"/>
                <a:gd name="T6" fmla="*/ 0 w 93"/>
                <a:gd name="T7" fmla="*/ 12 h 24"/>
                <a:gd name="T8" fmla="*/ 11 w 93"/>
                <a:gd name="T9" fmla="*/ 23 h 24"/>
                <a:gd name="T10" fmla="*/ 81 w 93"/>
                <a:gd name="T11" fmla="*/ 23 h 24"/>
                <a:gd name="T12" fmla="*/ 92 w 93"/>
                <a:gd name="T13" fmla="*/ 12 h 24"/>
                <a:gd name="T14" fmla="*/ 81 w 9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4">
                  <a:moveTo>
                    <a:pt x="81" y="0"/>
                  </a:moveTo>
                  <a:lnTo>
                    <a:pt x="81" y="0"/>
                  </a:lnTo>
                  <a:cubicBezTo>
                    <a:pt x="11" y="0"/>
                    <a:pt x="11" y="0"/>
                    <a:pt x="11" y="0"/>
                  </a:cubicBezTo>
                  <a:cubicBezTo>
                    <a:pt x="4" y="0"/>
                    <a:pt x="0" y="5"/>
                    <a:pt x="0" y="12"/>
                  </a:cubicBezTo>
                  <a:cubicBezTo>
                    <a:pt x="0" y="18"/>
                    <a:pt x="4" y="23"/>
                    <a:pt x="11" y="23"/>
                  </a:cubicBezTo>
                  <a:cubicBezTo>
                    <a:pt x="81" y="23"/>
                    <a:pt x="81" y="23"/>
                    <a:pt x="81" y="23"/>
                  </a:cubicBezTo>
                  <a:cubicBezTo>
                    <a:pt x="87" y="23"/>
                    <a:pt x="92" y="18"/>
                    <a:pt x="92" y="12"/>
                  </a:cubicBezTo>
                  <a:cubicBezTo>
                    <a:pt x="92" y="5"/>
                    <a:pt x="87" y="0"/>
                    <a:pt x="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77"/>
            <p:cNvSpPr>
              <a:spLocks noChangeArrowheads="1"/>
            </p:cNvSpPr>
            <p:nvPr/>
          </p:nvSpPr>
          <p:spPr bwMode="auto">
            <a:xfrm>
              <a:off x="4998946" y="3042032"/>
              <a:ext cx="38898" cy="9261"/>
            </a:xfrm>
            <a:custGeom>
              <a:avLst/>
              <a:gdLst>
                <a:gd name="T0" fmla="*/ 82 w 94"/>
                <a:gd name="T1" fmla="*/ 0 h 24"/>
                <a:gd name="T2" fmla="*/ 82 w 94"/>
                <a:gd name="T3" fmla="*/ 0 h 24"/>
                <a:gd name="T4" fmla="*/ 12 w 94"/>
                <a:gd name="T5" fmla="*/ 0 h 24"/>
                <a:gd name="T6" fmla="*/ 0 w 94"/>
                <a:gd name="T7" fmla="*/ 12 h 24"/>
                <a:gd name="T8" fmla="*/ 12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2" y="0"/>
                    <a:pt x="12" y="0"/>
                    <a:pt x="12" y="0"/>
                  </a:cubicBezTo>
                  <a:cubicBezTo>
                    <a:pt x="6" y="0"/>
                    <a:pt x="0" y="5"/>
                    <a:pt x="0" y="12"/>
                  </a:cubicBezTo>
                  <a:cubicBezTo>
                    <a:pt x="0" y="18"/>
                    <a:pt x="6" y="23"/>
                    <a:pt x="12"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78"/>
            <p:cNvSpPr>
              <a:spLocks noChangeArrowheads="1"/>
            </p:cNvSpPr>
            <p:nvPr/>
          </p:nvSpPr>
          <p:spPr bwMode="auto">
            <a:xfrm>
              <a:off x="5048958" y="3042032"/>
              <a:ext cx="40750" cy="9261"/>
            </a:xfrm>
            <a:custGeom>
              <a:avLst/>
              <a:gdLst>
                <a:gd name="T0" fmla="*/ 82 w 95"/>
                <a:gd name="T1" fmla="*/ 0 h 24"/>
                <a:gd name="T2" fmla="*/ 82 w 95"/>
                <a:gd name="T3" fmla="*/ 0 h 24"/>
                <a:gd name="T4" fmla="*/ 11 w 95"/>
                <a:gd name="T5" fmla="*/ 0 h 24"/>
                <a:gd name="T6" fmla="*/ 0 w 95"/>
                <a:gd name="T7" fmla="*/ 12 h 24"/>
                <a:gd name="T8" fmla="*/ 11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4" y="18"/>
                    <a:pt x="94" y="12"/>
                  </a:cubicBezTo>
                  <a:cubicBezTo>
                    <a:pt x="94"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 name="Freeform 79"/>
            <p:cNvSpPr>
              <a:spLocks noChangeArrowheads="1"/>
            </p:cNvSpPr>
            <p:nvPr/>
          </p:nvSpPr>
          <p:spPr bwMode="auto">
            <a:xfrm>
              <a:off x="5097117" y="3042032"/>
              <a:ext cx="38897" cy="9261"/>
            </a:xfrm>
            <a:custGeom>
              <a:avLst/>
              <a:gdLst>
                <a:gd name="T0" fmla="*/ 82 w 94"/>
                <a:gd name="T1" fmla="*/ 0 h 24"/>
                <a:gd name="T2" fmla="*/ 82 w 94"/>
                <a:gd name="T3" fmla="*/ 0 h 24"/>
                <a:gd name="T4" fmla="*/ 11 w 94"/>
                <a:gd name="T5" fmla="*/ 0 h 24"/>
                <a:gd name="T6" fmla="*/ 0 w 94"/>
                <a:gd name="T7" fmla="*/ 12 h 24"/>
                <a:gd name="T8" fmla="*/ 11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96" name="Group 95"/>
          <p:cNvGrpSpPr>
            <a:grpSpLocks noChangeAspect="1"/>
          </p:cNvGrpSpPr>
          <p:nvPr/>
        </p:nvGrpSpPr>
        <p:grpSpPr>
          <a:xfrm>
            <a:off x="6408198" y="5298263"/>
            <a:ext cx="519098" cy="346065"/>
            <a:chOff x="4876697" y="2895703"/>
            <a:chExt cx="294510" cy="196340"/>
          </a:xfrm>
          <a:solidFill>
            <a:srgbClr val="0078EF"/>
          </a:solidFill>
        </p:grpSpPr>
        <p:sp>
          <p:nvSpPr>
            <p:cNvPr id="97" name="Freeform 74"/>
            <p:cNvSpPr>
              <a:spLocks noChangeArrowheads="1"/>
            </p:cNvSpPr>
            <p:nvPr/>
          </p:nvSpPr>
          <p:spPr bwMode="auto">
            <a:xfrm>
              <a:off x="4876697" y="2895703"/>
              <a:ext cx="294510" cy="196340"/>
            </a:xfrm>
            <a:custGeom>
              <a:avLst/>
              <a:gdLst>
                <a:gd name="T0" fmla="*/ 693 w 703"/>
                <a:gd name="T1" fmla="*/ 294 h 469"/>
                <a:gd name="T2" fmla="*/ 693 w 703"/>
                <a:gd name="T3" fmla="*/ 294 h 469"/>
                <a:gd name="T4" fmla="*/ 560 w 703"/>
                <a:gd name="T5" fmla="*/ 8 h 469"/>
                <a:gd name="T6" fmla="*/ 548 w 703"/>
                <a:gd name="T7" fmla="*/ 0 h 469"/>
                <a:gd name="T8" fmla="*/ 139 w 703"/>
                <a:gd name="T9" fmla="*/ 0 h 469"/>
                <a:gd name="T10" fmla="*/ 129 w 703"/>
                <a:gd name="T11" fmla="*/ 8 h 469"/>
                <a:gd name="T12" fmla="*/ 22 w 703"/>
                <a:gd name="T13" fmla="*/ 272 h 469"/>
                <a:gd name="T14" fmla="*/ 0 w 703"/>
                <a:gd name="T15" fmla="*/ 333 h 469"/>
                <a:gd name="T16" fmla="*/ 0 w 703"/>
                <a:gd name="T17" fmla="*/ 369 h 469"/>
                <a:gd name="T18" fmla="*/ 99 w 703"/>
                <a:gd name="T19" fmla="*/ 468 h 469"/>
                <a:gd name="T20" fmla="*/ 602 w 703"/>
                <a:gd name="T21" fmla="*/ 468 h 469"/>
                <a:gd name="T22" fmla="*/ 702 w 703"/>
                <a:gd name="T23" fmla="*/ 369 h 469"/>
                <a:gd name="T24" fmla="*/ 702 w 703"/>
                <a:gd name="T25" fmla="*/ 333 h 469"/>
                <a:gd name="T26" fmla="*/ 693 w 703"/>
                <a:gd name="T27" fmla="*/ 295 h 469"/>
                <a:gd name="T28" fmla="*/ 693 w 703"/>
                <a:gd name="T29" fmla="*/ 294 h 469"/>
                <a:gd name="T30" fmla="*/ 148 w 703"/>
                <a:gd name="T31" fmla="*/ 24 h 469"/>
                <a:gd name="T32" fmla="*/ 148 w 703"/>
                <a:gd name="T33" fmla="*/ 24 h 469"/>
                <a:gd name="T34" fmla="*/ 541 w 703"/>
                <a:gd name="T35" fmla="*/ 24 h 469"/>
                <a:gd name="T36" fmla="*/ 644 w 703"/>
                <a:gd name="T37" fmla="*/ 244 h 469"/>
                <a:gd name="T38" fmla="*/ 602 w 703"/>
                <a:gd name="T39" fmla="*/ 235 h 469"/>
                <a:gd name="T40" fmla="*/ 99 w 703"/>
                <a:gd name="T41" fmla="*/ 235 h 469"/>
                <a:gd name="T42" fmla="*/ 58 w 703"/>
                <a:gd name="T43" fmla="*/ 243 h 469"/>
                <a:gd name="T44" fmla="*/ 148 w 703"/>
                <a:gd name="T45" fmla="*/ 24 h 469"/>
                <a:gd name="T46" fmla="*/ 678 w 703"/>
                <a:gd name="T47" fmla="*/ 369 h 469"/>
                <a:gd name="T48" fmla="*/ 678 w 703"/>
                <a:gd name="T49" fmla="*/ 369 h 469"/>
                <a:gd name="T50" fmla="*/ 602 w 703"/>
                <a:gd name="T51" fmla="*/ 445 h 469"/>
                <a:gd name="T52" fmla="*/ 99 w 703"/>
                <a:gd name="T53" fmla="*/ 445 h 469"/>
                <a:gd name="T54" fmla="*/ 23 w 703"/>
                <a:gd name="T55" fmla="*/ 369 h 469"/>
                <a:gd name="T56" fmla="*/ 23 w 703"/>
                <a:gd name="T57" fmla="*/ 333 h 469"/>
                <a:gd name="T58" fmla="*/ 99 w 703"/>
                <a:gd name="T59" fmla="*/ 257 h 469"/>
                <a:gd name="T60" fmla="*/ 602 w 703"/>
                <a:gd name="T61" fmla="*/ 257 h 469"/>
                <a:gd name="T62" fmla="*/ 678 w 703"/>
                <a:gd name="T63" fmla="*/ 333 h 469"/>
                <a:gd name="T64" fmla="*/ 678 w 703"/>
                <a:gd name="T65"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3" h="469">
                  <a:moveTo>
                    <a:pt x="693" y="294"/>
                  </a:moveTo>
                  <a:lnTo>
                    <a:pt x="693" y="294"/>
                  </a:lnTo>
                  <a:cubicBezTo>
                    <a:pt x="560" y="8"/>
                    <a:pt x="560" y="8"/>
                    <a:pt x="560" y="8"/>
                  </a:cubicBezTo>
                  <a:cubicBezTo>
                    <a:pt x="558" y="3"/>
                    <a:pt x="554" y="0"/>
                    <a:pt x="548" y="0"/>
                  </a:cubicBezTo>
                  <a:cubicBezTo>
                    <a:pt x="139" y="0"/>
                    <a:pt x="139" y="0"/>
                    <a:pt x="139" y="0"/>
                  </a:cubicBezTo>
                  <a:cubicBezTo>
                    <a:pt x="135" y="0"/>
                    <a:pt x="131" y="3"/>
                    <a:pt x="129" y="8"/>
                  </a:cubicBezTo>
                  <a:cubicBezTo>
                    <a:pt x="22" y="272"/>
                    <a:pt x="22" y="272"/>
                    <a:pt x="22" y="272"/>
                  </a:cubicBezTo>
                  <a:cubicBezTo>
                    <a:pt x="8" y="290"/>
                    <a:pt x="0" y="311"/>
                    <a:pt x="0" y="333"/>
                  </a:cubicBezTo>
                  <a:cubicBezTo>
                    <a:pt x="0" y="369"/>
                    <a:pt x="0" y="369"/>
                    <a:pt x="0" y="369"/>
                  </a:cubicBezTo>
                  <a:cubicBezTo>
                    <a:pt x="0" y="423"/>
                    <a:pt x="45" y="468"/>
                    <a:pt x="99" y="468"/>
                  </a:cubicBezTo>
                  <a:cubicBezTo>
                    <a:pt x="602" y="468"/>
                    <a:pt x="602" y="468"/>
                    <a:pt x="602" y="468"/>
                  </a:cubicBezTo>
                  <a:cubicBezTo>
                    <a:pt x="657" y="468"/>
                    <a:pt x="702" y="423"/>
                    <a:pt x="702" y="369"/>
                  </a:cubicBezTo>
                  <a:cubicBezTo>
                    <a:pt x="702" y="333"/>
                    <a:pt x="702" y="333"/>
                    <a:pt x="702" y="333"/>
                  </a:cubicBezTo>
                  <a:cubicBezTo>
                    <a:pt x="702" y="320"/>
                    <a:pt x="698" y="306"/>
                    <a:pt x="693" y="295"/>
                  </a:cubicBezTo>
                  <a:cubicBezTo>
                    <a:pt x="693" y="294"/>
                    <a:pt x="693" y="294"/>
                    <a:pt x="693" y="294"/>
                  </a:cubicBezTo>
                  <a:close/>
                  <a:moveTo>
                    <a:pt x="148" y="24"/>
                  </a:moveTo>
                  <a:lnTo>
                    <a:pt x="148" y="24"/>
                  </a:lnTo>
                  <a:cubicBezTo>
                    <a:pt x="541" y="24"/>
                    <a:pt x="541" y="24"/>
                    <a:pt x="541" y="24"/>
                  </a:cubicBezTo>
                  <a:cubicBezTo>
                    <a:pt x="644" y="244"/>
                    <a:pt x="644" y="244"/>
                    <a:pt x="644" y="244"/>
                  </a:cubicBezTo>
                  <a:cubicBezTo>
                    <a:pt x="631" y="238"/>
                    <a:pt x="617" y="235"/>
                    <a:pt x="602" y="235"/>
                  </a:cubicBezTo>
                  <a:cubicBezTo>
                    <a:pt x="99" y="235"/>
                    <a:pt x="99" y="235"/>
                    <a:pt x="99" y="235"/>
                  </a:cubicBezTo>
                  <a:cubicBezTo>
                    <a:pt x="84" y="235"/>
                    <a:pt x="71" y="238"/>
                    <a:pt x="58" y="243"/>
                  </a:cubicBezTo>
                  <a:lnTo>
                    <a:pt x="148" y="24"/>
                  </a:lnTo>
                  <a:close/>
                  <a:moveTo>
                    <a:pt x="678" y="369"/>
                  </a:moveTo>
                  <a:lnTo>
                    <a:pt x="678" y="369"/>
                  </a:lnTo>
                  <a:cubicBezTo>
                    <a:pt x="678" y="410"/>
                    <a:pt x="643" y="445"/>
                    <a:pt x="602" y="445"/>
                  </a:cubicBezTo>
                  <a:cubicBezTo>
                    <a:pt x="99" y="445"/>
                    <a:pt x="99" y="445"/>
                    <a:pt x="99" y="445"/>
                  </a:cubicBezTo>
                  <a:cubicBezTo>
                    <a:pt x="57" y="445"/>
                    <a:pt x="23" y="410"/>
                    <a:pt x="23" y="369"/>
                  </a:cubicBezTo>
                  <a:cubicBezTo>
                    <a:pt x="23" y="333"/>
                    <a:pt x="23" y="333"/>
                    <a:pt x="23" y="333"/>
                  </a:cubicBezTo>
                  <a:cubicBezTo>
                    <a:pt x="23" y="292"/>
                    <a:pt x="57" y="257"/>
                    <a:pt x="99" y="257"/>
                  </a:cubicBezTo>
                  <a:cubicBezTo>
                    <a:pt x="602" y="257"/>
                    <a:pt x="602" y="257"/>
                    <a:pt x="602" y="257"/>
                  </a:cubicBezTo>
                  <a:cubicBezTo>
                    <a:pt x="643" y="257"/>
                    <a:pt x="678" y="292"/>
                    <a:pt x="678" y="333"/>
                  </a:cubicBezTo>
                  <a:lnTo>
                    <a:pt x="678" y="3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 name="Freeform 75"/>
            <p:cNvSpPr>
              <a:spLocks noChangeArrowheads="1"/>
            </p:cNvSpPr>
            <p:nvPr/>
          </p:nvSpPr>
          <p:spPr bwMode="auto">
            <a:xfrm>
              <a:off x="4900777" y="3042032"/>
              <a:ext cx="40750" cy="9261"/>
            </a:xfrm>
            <a:custGeom>
              <a:avLst/>
              <a:gdLst>
                <a:gd name="T0" fmla="*/ 82 w 95"/>
                <a:gd name="T1" fmla="*/ 0 h 24"/>
                <a:gd name="T2" fmla="*/ 82 w 95"/>
                <a:gd name="T3" fmla="*/ 0 h 24"/>
                <a:gd name="T4" fmla="*/ 12 w 95"/>
                <a:gd name="T5" fmla="*/ 0 h 24"/>
                <a:gd name="T6" fmla="*/ 0 w 95"/>
                <a:gd name="T7" fmla="*/ 12 h 24"/>
                <a:gd name="T8" fmla="*/ 12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2" y="0"/>
                    <a:pt x="12" y="0"/>
                    <a:pt x="12" y="0"/>
                  </a:cubicBezTo>
                  <a:cubicBezTo>
                    <a:pt x="5" y="0"/>
                    <a:pt x="0" y="5"/>
                    <a:pt x="0" y="12"/>
                  </a:cubicBezTo>
                  <a:cubicBezTo>
                    <a:pt x="0" y="18"/>
                    <a:pt x="5" y="23"/>
                    <a:pt x="12" y="23"/>
                  </a:cubicBezTo>
                  <a:cubicBezTo>
                    <a:pt x="82" y="23"/>
                    <a:pt x="82" y="23"/>
                    <a:pt x="82" y="23"/>
                  </a:cubicBezTo>
                  <a:cubicBezTo>
                    <a:pt x="89" y="23"/>
                    <a:pt x="94" y="18"/>
                    <a:pt x="94" y="12"/>
                  </a:cubicBezTo>
                  <a:cubicBezTo>
                    <a:pt x="94" y="5"/>
                    <a:pt x="89"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76"/>
            <p:cNvSpPr>
              <a:spLocks noChangeArrowheads="1"/>
            </p:cNvSpPr>
            <p:nvPr/>
          </p:nvSpPr>
          <p:spPr bwMode="auto">
            <a:xfrm>
              <a:off x="4950787" y="3042032"/>
              <a:ext cx="38898" cy="9261"/>
            </a:xfrm>
            <a:custGeom>
              <a:avLst/>
              <a:gdLst>
                <a:gd name="T0" fmla="*/ 81 w 93"/>
                <a:gd name="T1" fmla="*/ 0 h 24"/>
                <a:gd name="T2" fmla="*/ 81 w 93"/>
                <a:gd name="T3" fmla="*/ 0 h 24"/>
                <a:gd name="T4" fmla="*/ 11 w 93"/>
                <a:gd name="T5" fmla="*/ 0 h 24"/>
                <a:gd name="T6" fmla="*/ 0 w 93"/>
                <a:gd name="T7" fmla="*/ 12 h 24"/>
                <a:gd name="T8" fmla="*/ 11 w 93"/>
                <a:gd name="T9" fmla="*/ 23 h 24"/>
                <a:gd name="T10" fmla="*/ 81 w 93"/>
                <a:gd name="T11" fmla="*/ 23 h 24"/>
                <a:gd name="T12" fmla="*/ 92 w 93"/>
                <a:gd name="T13" fmla="*/ 12 h 24"/>
                <a:gd name="T14" fmla="*/ 81 w 9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4">
                  <a:moveTo>
                    <a:pt x="81" y="0"/>
                  </a:moveTo>
                  <a:lnTo>
                    <a:pt x="81" y="0"/>
                  </a:lnTo>
                  <a:cubicBezTo>
                    <a:pt x="11" y="0"/>
                    <a:pt x="11" y="0"/>
                    <a:pt x="11" y="0"/>
                  </a:cubicBezTo>
                  <a:cubicBezTo>
                    <a:pt x="4" y="0"/>
                    <a:pt x="0" y="5"/>
                    <a:pt x="0" y="12"/>
                  </a:cubicBezTo>
                  <a:cubicBezTo>
                    <a:pt x="0" y="18"/>
                    <a:pt x="4" y="23"/>
                    <a:pt x="11" y="23"/>
                  </a:cubicBezTo>
                  <a:cubicBezTo>
                    <a:pt x="81" y="23"/>
                    <a:pt x="81" y="23"/>
                    <a:pt x="81" y="23"/>
                  </a:cubicBezTo>
                  <a:cubicBezTo>
                    <a:pt x="87" y="23"/>
                    <a:pt x="92" y="18"/>
                    <a:pt x="92" y="12"/>
                  </a:cubicBezTo>
                  <a:cubicBezTo>
                    <a:pt x="92" y="5"/>
                    <a:pt x="87" y="0"/>
                    <a:pt x="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 name="Freeform 77"/>
            <p:cNvSpPr>
              <a:spLocks noChangeArrowheads="1"/>
            </p:cNvSpPr>
            <p:nvPr/>
          </p:nvSpPr>
          <p:spPr bwMode="auto">
            <a:xfrm>
              <a:off x="4998946" y="3042032"/>
              <a:ext cx="38898" cy="9261"/>
            </a:xfrm>
            <a:custGeom>
              <a:avLst/>
              <a:gdLst>
                <a:gd name="T0" fmla="*/ 82 w 94"/>
                <a:gd name="T1" fmla="*/ 0 h 24"/>
                <a:gd name="T2" fmla="*/ 82 w 94"/>
                <a:gd name="T3" fmla="*/ 0 h 24"/>
                <a:gd name="T4" fmla="*/ 12 w 94"/>
                <a:gd name="T5" fmla="*/ 0 h 24"/>
                <a:gd name="T6" fmla="*/ 0 w 94"/>
                <a:gd name="T7" fmla="*/ 12 h 24"/>
                <a:gd name="T8" fmla="*/ 12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2" y="0"/>
                    <a:pt x="12" y="0"/>
                    <a:pt x="12" y="0"/>
                  </a:cubicBezTo>
                  <a:cubicBezTo>
                    <a:pt x="6" y="0"/>
                    <a:pt x="0" y="5"/>
                    <a:pt x="0" y="12"/>
                  </a:cubicBezTo>
                  <a:cubicBezTo>
                    <a:pt x="0" y="18"/>
                    <a:pt x="6" y="23"/>
                    <a:pt x="12"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78"/>
            <p:cNvSpPr>
              <a:spLocks noChangeArrowheads="1"/>
            </p:cNvSpPr>
            <p:nvPr/>
          </p:nvSpPr>
          <p:spPr bwMode="auto">
            <a:xfrm>
              <a:off x="5048958" y="3042032"/>
              <a:ext cx="40750" cy="9261"/>
            </a:xfrm>
            <a:custGeom>
              <a:avLst/>
              <a:gdLst>
                <a:gd name="T0" fmla="*/ 82 w 95"/>
                <a:gd name="T1" fmla="*/ 0 h 24"/>
                <a:gd name="T2" fmla="*/ 82 w 95"/>
                <a:gd name="T3" fmla="*/ 0 h 24"/>
                <a:gd name="T4" fmla="*/ 11 w 95"/>
                <a:gd name="T5" fmla="*/ 0 h 24"/>
                <a:gd name="T6" fmla="*/ 0 w 95"/>
                <a:gd name="T7" fmla="*/ 12 h 24"/>
                <a:gd name="T8" fmla="*/ 11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4" y="18"/>
                    <a:pt x="94" y="12"/>
                  </a:cubicBezTo>
                  <a:cubicBezTo>
                    <a:pt x="94"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79"/>
            <p:cNvSpPr>
              <a:spLocks noChangeArrowheads="1"/>
            </p:cNvSpPr>
            <p:nvPr/>
          </p:nvSpPr>
          <p:spPr bwMode="auto">
            <a:xfrm>
              <a:off x="5097117" y="3042032"/>
              <a:ext cx="38897" cy="9261"/>
            </a:xfrm>
            <a:custGeom>
              <a:avLst/>
              <a:gdLst>
                <a:gd name="T0" fmla="*/ 82 w 94"/>
                <a:gd name="T1" fmla="*/ 0 h 24"/>
                <a:gd name="T2" fmla="*/ 82 w 94"/>
                <a:gd name="T3" fmla="*/ 0 h 24"/>
                <a:gd name="T4" fmla="*/ 11 w 94"/>
                <a:gd name="T5" fmla="*/ 0 h 24"/>
                <a:gd name="T6" fmla="*/ 0 w 94"/>
                <a:gd name="T7" fmla="*/ 12 h 24"/>
                <a:gd name="T8" fmla="*/ 11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04" name="Group 103"/>
          <p:cNvGrpSpPr>
            <a:grpSpLocks noChangeAspect="1"/>
          </p:cNvGrpSpPr>
          <p:nvPr/>
        </p:nvGrpSpPr>
        <p:grpSpPr>
          <a:xfrm>
            <a:off x="6408198" y="5710845"/>
            <a:ext cx="519098" cy="346065"/>
            <a:chOff x="4876697" y="2895703"/>
            <a:chExt cx="294510" cy="196340"/>
          </a:xfrm>
          <a:solidFill>
            <a:srgbClr val="0078EF"/>
          </a:solidFill>
        </p:grpSpPr>
        <p:sp>
          <p:nvSpPr>
            <p:cNvPr id="105" name="Freeform 74"/>
            <p:cNvSpPr>
              <a:spLocks noChangeArrowheads="1"/>
            </p:cNvSpPr>
            <p:nvPr/>
          </p:nvSpPr>
          <p:spPr bwMode="auto">
            <a:xfrm>
              <a:off x="4876697" y="2895703"/>
              <a:ext cx="294510" cy="196340"/>
            </a:xfrm>
            <a:custGeom>
              <a:avLst/>
              <a:gdLst>
                <a:gd name="T0" fmla="*/ 693 w 703"/>
                <a:gd name="T1" fmla="*/ 294 h 469"/>
                <a:gd name="T2" fmla="*/ 693 w 703"/>
                <a:gd name="T3" fmla="*/ 294 h 469"/>
                <a:gd name="T4" fmla="*/ 560 w 703"/>
                <a:gd name="T5" fmla="*/ 8 h 469"/>
                <a:gd name="T6" fmla="*/ 548 w 703"/>
                <a:gd name="T7" fmla="*/ 0 h 469"/>
                <a:gd name="T8" fmla="*/ 139 w 703"/>
                <a:gd name="T9" fmla="*/ 0 h 469"/>
                <a:gd name="T10" fmla="*/ 129 w 703"/>
                <a:gd name="T11" fmla="*/ 8 h 469"/>
                <a:gd name="T12" fmla="*/ 22 w 703"/>
                <a:gd name="T13" fmla="*/ 272 h 469"/>
                <a:gd name="T14" fmla="*/ 0 w 703"/>
                <a:gd name="T15" fmla="*/ 333 h 469"/>
                <a:gd name="T16" fmla="*/ 0 w 703"/>
                <a:gd name="T17" fmla="*/ 369 h 469"/>
                <a:gd name="T18" fmla="*/ 99 w 703"/>
                <a:gd name="T19" fmla="*/ 468 h 469"/>
                <a:gd name="T20" fmla="*/ 602 w 703"/>
                <a:gd name="T21" fmla="*/ 468 h 469"/>
                <a:gd name="T22" fmla="*/ 702 w 703"/>
                <a:gd name="T23" fmla="*/ 369 h 469"/>
                <a:gd name="T24" fmla="*/ 702 w 703"/>
                <a:gd name="T25" fmla="*/ 333 h 469"/>
                <a:gd name="T26" fmla="*/ 693 w 703"/>
                <a:gd name="T27" fmla="*/ 295 h 469"/>
                <a:gd name="T28" fmla="*/ 693 w 703"/>
                <a:gd name="T29" fmla="*/ 294 h 469"/>
                <a:gd name="T30" fmla="*/ 148 w 703"/>
                <a:gd name="T31" fmla="*/ 24 h 469"/>
                <a:gd name="T32" fmla="*/ 148 w 703"/>
                <a:gd name="T33" fmla="*/ 24 h 469"/>
                <a:gd name="T34" fmla="*/ 541 w 703"/>
                <a:gd name="T35" fmla="*/ 24 h 469"/>
                <a:gd name="T36" fmla="*/ 644 w 703"/>
                <a:gd name="T37" fmla="*/ 244 h 469"/>
                <a:gd name="T38" fmla="*/ 602 w 703"/>
                <a:gd name="T39" fmla="*/ 235 h 469"/>
                <a:gd name="T40" fmla="*/ 99 w 703"/>
                <a:gd name="T41" fmla="*/ 235 h 469"/>
                <a:gd name="T42" fmla="*/ 58 w 703"/>
                <a:gd name="T43" fmla="*/ 243 h 469"/>
                <a:gd name="T44" fmla="*/ 148 w 703"/>
                <a:gd name="T45" fmla="*/ 24 h 469"/>
                <a:gd name="T46" fmla="*/ 678 w 703"/>
                <a:gd name="T47" fmla="*/ 369 h 469"/>
                <a:gd name="T48" fmla="*/ 678 w 703"/>
                <a:gd name="T49" fmla="*/ 369 h 469"/>
                <a:gd name="T50" fmla="*/ 602 w 703"/>
                <a:gd name="T51" fmla="*/ 445 h 469"/>
                <a:gd name="T52" fmla="*/ 99 w 703"/>
                <a:gd name="T53" fmla="*/ 445 h 469"/>
                <a:gd name="T54" fmla="*/ 23 w 703"/>
                <a:gd name="T55" fmla="*/ 369 h 469"/>
                <a:gd name="T56" fmla="*/ 23 w 703"/>
                <a:gd name="T57" fmla="*/ 333 h 469"/>
                <a:gd name="T58" fmla="*/ 99 w 703"/>
                <a:gd name="T59" fmla="*/ 257 h 469"/>
                <a:gd name="T60" fmla="*/ 602 w 703"/>
                <a:gd name="T61" fmla="*/ 257 h 469"/>
                <a:gd name="T62" fmla="*/ 678 w 703"/>
                <a:gd name="T63" fmla="*/ 333 h 469"/>
                <a:gd name="T64" fmla="*/ 678 w 703"/>
                <a:gd name="T65"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3" h="469">
                  <a:moveTo>
                    <a:pt x="693" y="294"/>
                  </a:moveTo>
                  <a:lnTo>
                    <a:pt x="693" y="294"/>
                  </a:lnTo>
                  <a:cubicBezTo>
                    <a:pt x="560" y="8"/>
                    <a:pt x="560" y="8"/>
                    <a:pt x="560" y="8"/>
                  </a:cubicBezTo>
                  <a:cubicBezTo>
                    <a:pt x="558" y="3"/>
                    <a:pt x="554" y="0"/>
                    <a:pt x="548" y="0"/>
                  </a:cubicBezTo>
                  <a:cubicBezTo>
                    <a:pt x="139" y="0"/>
                    <a:pt x="139" y="0"/>
                    <a:pt x="139" y="0"/>
                  </a:cubicBezTo>
                  <a:cubicBezTo>
                    <a:pt x="135" y="0"/>
                    <a:pt x="131" y="3"/>
                    <a:pt x="129" y="8"/>
                  </a:cubicBezTo>
                  <a:cubicBezTo>
                    <a:pt x="22" y="272"/>
                    <a:pt x="22" y="272"/>
                    <a:pt x="22" y="272"/>
                  </a:cubicBezTo>
                  <a:cubicBezTo>
                    <a:pt x="8" y="290"/>
                    <a:pt x="0" y="311"/>
                    <a:pt x="0" y="333"/>
                  </a:cubicBezTo>
                  <a:cubicBezTo>
                    <a:pt x="0" y="369"/>
                    <a:pt x="0" y="369"/>
                    <a:pt x="0" y="369"/>
                  </a:cubicBezTo>
                  <a:cubicBezTo>
                    <a:pt x="0" y="423"/>
                    <a:pt x="45" y="468"/>
                    <a:pt x="99" y="468"/>
                  </a:cubicBezTo>
                  <a:cubicBezTo>
                    <a:pt x="602" y="468"/>
                    <a:pt x="602" y="468"/>
                    <a:pt x="602" y="468"/>
                  </a:cubicBezTo>
                  <a:cubicBezTo>
                    <a:pt x="657" y="468"/>
                    <a:pt x="702" y="423"/>
                    <a:pt x="702" y="369"/>
                  </a:cubicBezTo>
                  <a:cubicBezTo>
                    <a:pt x="702" y="333"/>
                    <a:pt x="702" y="333"/>
                    <a:pt x="702" y="333"/>
                  </a:cubicBezTo>
                  <a:cubicBezTo>
                    <a:pt x="702" y="320"/>
                    <a:pt x="698" y="306"/>
                    <a:pt x="693" y="295"/>
                  </a:cubicBezTo>
                  <a:cubicBezTo>
                    <a:pt x="693" y="294"/>
                    <a:pt x="693" y="294"/>
                    <a:pt x="693" y="294"/>
                  </a:cubicBezTo>
                  <a:close/>
                  <a:moveTo>
                    <a:pt x="148" y="24"/>
                  </a:moveTo>
                  <a:lnTo>
                    <a:pt x="148" y="24"/>
                  </a:lnTo>
                  <a:cubicBezTo>
                    <a:pt x="541" y="24"/>
                    <a:pt x="541" y="24"/>
                    <a:pt x="541" y="24"/>
                  </a:cubicBezTo>
                  <a:cubicBezTo>
                    <a:pt x="644" y="244"/>
                    <a:pt x="644" y="244"/>
                    <a:pt x="644" y="244"/>
                  </a:cubicBezTo>
                  <a:cubicBezTo>
                    <a:pt x="631" y="238"/>
                    <a:pt x="617" y="235"/>
                    <a:pt x="602" y="235"/>
                  </a:cubicBezTo>
                  <a:cubicBezTo>
                    <a:pt x="99" y="235"/>
                    <a:pt x="99" y="235"/>
                    <a:pt x="99" y="235"/>
                  </a:cubicBezTo>
                  <a:cubicBezTo>
                    <a:pt x="84" y="235"/>
                    <a:pt x="71" y="238"/>
                    <a:pt x="58" y="243"/>
                  </a:cubicBezTo>
                  <a:lnTo>
                    <a:pt x="148" y="24"/>
                  </a:lnTo>
                  <a:close/>
                  <a:moveTo>
                    <a:pt x="678" y="369"/>
                  </a:moveTo>
                  <a:lnTo>
                    <a:pt x="678" y="369"/>
                  </a:lnTo>
                  <a:cubicBezTo>
                    <a:pt x="678" y="410"/>
                    <a:pt x="643" y="445"/>
                    <a:pt x="602" y="445"/>
                  </a:cubicBezTo>
                  <a:cubicBezTo>
                    <a:pt x="99" y="445"/>
                    <a:pt x="99" y="445"/>
                    <a:pt x="99" y="445"/>
                  </a:cubicBezTo>
                  <a:cubicBezTo>
                    <a:pt x="57" y="445"/>
                    <a:pt x="23" y="410"/>
                    <a:pt x="23" y="369"/>
                  </a:cubicBezTo>
                  <a:cubicBezTo>
                    <a:pt x="23" y="333"/>
                    <a:pt x="23" y="333"/>
                    <a:pt x="23" y="333"/>
                  </a:cubicBezTo>
                  <a:cubicBezTo>
                    <a:pt x="23" y="292"/>
                    <a:pt x="57" y="257"/>
                    <a:pt x="99" y="257"/>
                  </a:cubicBezTo>
                  <a:cubicBezTo>
                    <a:pt x="602" y="257"/>
                    <a:pt x="602" y="257"/>
                    <a:pt x="602" y="257"/>
                  </a:cubicBezTo>
                  <a:cubicBezTo>
                    <a:pt x="643" y="257"/>
                    <a:pt x="678" y="292"/>
                    <a:pt x="678" y="333"/>
                  </a:cubicBezTo>
                  <a:lnTo>
                    <a:pt x="678" y="3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75"/>
            <p:cNvSpPr>
              <a:spLocks noChangeArrowheads="1"/>
            </p:cNvSpPr>
            <p:nvPr/>
          </p:nvSpPr>
          <p:spPr bwMode="auto">
            <a:xfrm>
              <a:off x="4900777" y="3042032"/>
              <a:ext cx="40750" cy="9261"/>
            </a:xfrm>
            <a:custGeom>
              <a:avLst/>
              <a:gdLst>
                <a:gd name="T0" fmla="*/ 82 w 95"/>
                <a:gd name="T1" fmla="*/ 0 h 24"/>
                <a:gd name="T2" fmla="*/ 82 w 95"/>
                <a:gd name="T3" fmla="*/ 0 h 24"/>
                <a:gd name="T4" fmla="*/ 12 w 95"/>
                <a:gd name="T5" fmla="*/ 0 h 24"/>
                <a:gd name="T6" fmla="*/ 0 w 95"/>
                <a:gd name="T7" fmla="*/ 12 h 24"/>
                <a:gd name="T8" fmla="*/ 12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2" y="0"/>
                    <a:pt x="12" y="0"/>
                    <a:pt x="12" y="0"/>
                  </a:cubicBezTo>
                  <a:cubicBezTo>
                    <a:pt x="5" y="0"/>
                    <a:pt x="0" y="5"/>
                    <a:pt x="0" y="12"/>
                  </a:cubicBezTo>
                  <a:cubicBezTo>
                    <a:pt x="0" y="18"/>
                    <a:pt x="5" y="23"/>
                    <a:pt x="12" y="23"/>
                  </a:cubicBezTo>
                  <a:cubicBezTo>
                    <a:pt x="82" y="23"/>
                    <a:pt x="82" y="23"/>
                    <a:pt x="82" y="23"/>
                  </a:cubicBezTo>
                  <a:cubicBezTo>
                    <a:pt x="89" y="23"/>
                    <a:pt x="94" y="18"/>
                    <a:pt x="94" y="12"/>
                  </a:cubicBezTo>
                  <a:cubicBezTo>
                    <a:pt x="94" y="5"/>
                    <a:pt x="89"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76"/>
            <p:cNvSpPr>
              <a:spLocks noChangeArrowheads="1"/>
            </p:cNvSpPr>
            <p:nvPr/>
          </p:nvSpPr>
          <p:spPr bwMode="auto">
            <a:xfrm>
              <a:off x="4950787" y="3042032"/>
              <a:ext cx="38898" cy="9261"/>
            </a:xfrm>
            <a:custGeom>
              <a:avLst/>
              <a:gdLst>
                <a:gd name="T0" fmla="*/ 81 w 93"/>
                <a:gd name="T1" fmla="*/ 0 h 24"/>
                <a:gd name="T2" fmla="*/ 81 w 93"/>
                <a:gd name="T3" fmla="*/ 0 h 24"/>
                <a:gd name="T4" fmla="*/ 11 w 93"/>
                <a:gd name="T5" fmla="*/ 0 h 24"/>
                <a:gd name="T6" fmla="*/ 0 w 93"/>
                <a:gd name="T7" fmla="*/ 12 h 24"/>
                <a:gd name="T8" fmla="*/ 11 w 93"/>
                <a:gd name="T9" fmla="*/ 23 h 24"/>
                <a:gd name="T10" fmla="*/ 81 w 93"/>
                <a:gd name="T11" fmla="*/ 23 h 24"/>
                <a:gd name="T12" fmla="*/ 92 w 93"/>
                <a:gd name="T13" fmla="*/ 12 h 24"/>
                <a:gd name="T14" fmla="*/ 81 w 9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4">
                  <a:moveTo>
                    <a:pt x="81" y="0"/>
                  </a:moveTo>
                  <a:lnTo>
                    <a:pt x="81" y="0"/>
                  </a:lnTo>
                  <a:cubicBezTo>
                    <a:pt x="11" y="0"/>
                    <a:pt x="11" y="0"/>
                    <a:pt x="11" y="0"/>
                  </a:cubicBezTo>
                  <a:cubicBezTo>
                    <a:pt x="4" y="0"/>
                    <a:pt x="0" y="5"/>
                    <a:pt x="0" y="12"/>
                  </a:cubicBezTo>
                  <a:cubicBezTo>
                    <a:pt x="0" y="18"/>
                    <a:pt x="4" y="23"/>
                    <a:pt x="11" y="23"/>
                  </a:cubicBezTo>
                  <a:cubicBezTo>
                    <a:pt x="81" y="23"/>
                    <a:pt x="81" y="23"/>
                    <a:pt x="81" y="23"/>
                  </a:cubicBezTo>
                  <a:cubicBezTo>
                    <a:pt x="87" y="23"/>
                    <a:pt x="92" y="18"/>
                    <a:pt x="92" y="12"/>
                  </a:cubicBezTo>
                  <a:cubicBezTo>
                    <a:pt x="92" y="5"/>
                    <a:pt x="87" y="0"/>
                    <a:pt x="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77"/>
            <p:cNvSpPr>
              <a:spLocks noChangeArrowheads="1"/>
            </p:cNvSpPr>
            <p:nvPr/>
          </p:nvSpPr>
          <p:spPr bwMode="auto">
            <a:xfrm>
              <a:off x="4998946" y="3042032"/>
              <a:ext cx="38898" cy="9261"/>
            </a:xfrm>
            <a:custGeom>
              <a:avLst/>
              <a:gdLst>
                <a:gd name="T0" fmla="*/ 82 w 94"/>
                <a:gd name="T1" fmla="*/ 0 h 24"/>
                <a:gd name="T2" fmla="*/ 82 w 94"/>
                <a:gd name="T3" fmla="*/ 0 h 24"/>
                <a:gd name="T4" fmla="*/ 12 w 94"/>
                <a:gd name="T5" fmla="*/ 0 h 24"/>
                <a:gd name="T6" fmla="*/ 0 w 94"/>
                <a:gd name="T7" fmla="*/ 12 h 24"/>
                <a:gd name="T8" fmla="*/ 12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2" y="0"/>
                    <a:pt x="12" y="0"/>
                    <a:pt x="12" y="0"/>
                  </a:cubicBezTo>
                  <a:cubicBezTo>
                    <a:pt x="6" y="0"/>
                    <a:pt x="0" y="5"/>
                    <a:pt x="0" y="12"/>
                  </a:cubicBezTo>
                  <a:cubicBezTo>
                    <a:pt x="0" y="18"/>
                    <a:pt x="6" y="23"/>
                    <a:pt x="12"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78"/>
            <p:cNvSpPr>
              <a:spLocks noChangeArrowheads="1"/>
            </p:cNvSpPr>
            <p:nvPr/>
          </p:nvSpPr>
          <p:spPr bwMode="auto">
            <a:xfrm>
              <a:off x="5048958" y="3042032"/>
              <a:ext cx="40750" cy="9261"/>
            </a:xfrm>
            <a:custGeom>
              <a:avLst/>
              <a:gdLst>
                <a:gd name="T0" fmla="*/ 82 w 95"/>
                <a:gd name="T1" fmla="*/ 0 h 24"/>
                <a:gd name="T2" fmla="*/ 82 w 95"/>
                <a:gd name="T3" fmla="*/ 0 h 24"/>
                <a:gd name="T4" fmla="*/ 11 w 95"/>
                <a:gd name="T5" fmla="*/ 0 h 24"/>
                <a:gd name="T6" fmla="*/ 0 w 95"/>
                <a:gd name="T7" fmla="*/ 12 h 24"/>
                <a:gd name="T8" fmla="*/ 11 w 95"/>
                <a:gd name="T9" fmla="*/ 23 h 24"/>
                <a:gd name="T10" fmla="*/ 82 w 95"/>
                <a:gd name="T11" fmla="*/ 23 h 24"/>
                <a:gd name="T12" fmla="*/ 94 w 95"/>
                <a:gd name="T13" fmla="*/ 12 h 24"/>
                <a:gd name="T14" fmla="*/ 82 w 95"/>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4" y="18"/>
                    <a:pt x="94" y="12"/>
                  </a:cubicBezTo>
                  <a:cubicBezTo>
                    <a:pt x="94"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79"/>
            <p:cNvSpPr>
              <a:spLocks noChangeArrowheads="1"/>
            </p:cNvSpPr>
            <p:nvPr/>
          </p:nvSpPr>
          <p:spPr bwMode="auto">
            <a:xfrm>
              <a:off x="5097117" y="3042032"/>
              <a:ext cx="38897" cy="9261"/>
            </a:xfrm>
            <a:custGeom>
              <a:avLst/>
              <a:gdLst>
                <a:gd name="T0" fmla="*/ 82 w 94"/>
                <a:gd name="T1" fmla="*/ 0 h 24"/>
                <a:gd name="T2" fmla="*/ 82 w 94"/>
                <a:gd name="T3" fmla="*/ 0 h 24"/>
                <a:gd name="T4" fmla="*/ 11 w 94"/>
                <a:gd name="T5" fmla="*/ 0 h 24"/>
                <a:gd name="T6" fmla="*/ 0 w 94"/>
                <a:gd name="T7" fmla="*/ 12 h 24"/>
                <a:gd name="T8" fmla="*/ 11 w 94"/>
                <a:gd name="T9" fmla="*/ 23 h 24"/>
                <a:gd name="T10" fmla="*/ 82 w 94"/>
                <a:gd name="T11" fmla="*/ 23 h 24"/>
                <a:gd name="T12" fmla="*/ 93 w 94"/>
                <a:gd name="T13" fmla="*/ 12 h 24"/>
                <a:gd name="T14" fmla="*/ 82 w 9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
                  <a:moveTo>
                    <a:pt x="82" y="0"/>
                  </a:moveTo>
                  <a:lnTo>
                    <a:pt x="82" y="0"/>
                  </a:lnTo>
                  <a:cubicBezTo>
                    <a:pt x="11" y="0"/>
                    <a:pt x="11" y="0"/>
                    <a:pt x="11" y="0"/>
                  </a:cubicBezTo>
                  <a:cubicBezTo>
                    <a:pt x="5" y="0"/>
                    <a:pt x="0" y="5"/>
                    <a:pt x="0" y="12"/>
                  </a:cubicBezTo>
                  <a:cubicBezTo>
                    <a:pt x="0" y="18"/>
                    <a:pt x="5" y="23"/>
                    <a:pt x="11" y="23"/>
                  </a:cubicBezTo>
                  <a:cubicBezTo>
                    <a:pt x="82" y="23"/>
                    <a:pt x="82" y="23"/>
                    <a:pt x="82" y="23"/>
                  </a:cubicBezTo>
                  <a:cubicBezTo>
                    <a:pt x="88" y="23"/>
                    <a:pt x="93" y="18"/>
                    <a:pt x="93" y="12"/>
                  </a:cubicBezTo>
                  <a:cubicBezTo>
                    <a:pt x="93" y="5"/>
                    <a:pt x="88"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11" name="Group 110"/>
          <p:cNvGrpSpPr>
            <a:grpSpLocks noChangeAspect="1"/>
          </p:cNvGrpSpPr>
          <p:nvPr/>
        </p:nvGrpSpPr>
        <p:grpSpPr>
          <a:xfrm>
            <a:off x="8012218" y="1417857"/>
            <a:ext cx="659541" cy="985914"/>
            <a:chOff x="6626861" y="1895839"/>
            <a:chExt cx="197055" cy="294568"/>
          </a:xfrm>
          <a:solidFill>
            <a:srgbClr val="0078EF"/>
          </a:solidFill>
        </p:grpSpPr>
        <p:sp>
          <p:nvSpPr>
            <p:cNvPr id="112"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3"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4"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5"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6"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7"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118" name="Group 117"/>
          <p:cNvGrpSpPr>
            <a:grpSpLocks noChangeAspect="1"/>
          </p:cNvGrpSpPr>
          <p:nvPr/>
        </p:nvGrpSpPr>
        <p:grpSpPr>
          <a:xfrm>
            <a:off x="6808059" y="2680309"/>
            <a:ext cx="659541" cy="985914"/>
            <a:chOff x="6626861" y="1895839"/>
            <a:chExt cx="197055" cy="294568"/>
          </a:xfrm>
          <a:solidFill>
            <a:srgbClr val="0078EF"/>
          </a:solidFill>
        </p:grpSpPr>
        <p:sp>
          <p:nvSpPr>
            <p:cNvPr id="119"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20"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21"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22"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23"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24"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125" name="Group 124"/>
          <p:cNvGrpSpPr>
            <a:grpSpLocks noChangeAspect="1"/>
          </p:cNvGrpSpPr>
          <p:nvPr/>
        </p:nvGrpSpPr>
        <p:grpSpPr>
          <a:xfrm>
            <a:off x="8491035" y="4964618"/>
            <a:ext cx="721084" cy="986390"/>
            <a:chOff x="6616703" y="8648539"/>
            <a:chExt cx="215339" cy="294568"/>
          </a:xfrm>
          <a:solidFill>
            <a:srgbClr val="0078EF"/>
          </a:solidFill>
        </p:grpSpPr>
        <p:sp>
          <p:nvSpPr>
            <p:cNvPr id="126" name="Freeform 101"/>
            <p:cNvSpPr>
              <a:spLocks noChangeArrowheads="1"/>
            </p:cNvSpPr>
            <p:nvPr/>
          </p:nvSpPr>
          <p:spPr bwMode="auto">
            <a:xfrm>
              <a:off x="6616703" y="8648539"/>
              <a:ext cx="215339" cy="294568"/>
            </a:xfrm>
            <a:custGeom>
              <a:avLst/>
              <a:gdLst>
                <a:gd name="T0" fmla="*/ 436 w 469"/>
                <a:gd name="T1" fmla="*/ 640 h 641"/>
                <a:gd name="T2" fmla="*/ 436 w 469"/>
                <a:gd name="T3" fmla="*/ 640 h 641"/>
                <a:gd name="T4" fmla="*/ 468 w 469"/>
                <a:gd name="T5" fmla="*/ 608 h 641"/>
                <a:gd name="T6" fmla="*/ 468 w 469"/>
                <a:gd name="T7" fmla="*/ 33 h 641"/>
                <a:gd name="T8" fmla="*/ 436 w 469"/>
                <a:gd name="T9" fmla="*/ 0 h 641"/>
                <a:gd name="T10" fmla="*/ 31 w 469"/>
                <a:gd name="T11" fmla="*/ 0 h 641"/>
                <a:gd name="T12" fmla="*/ 0 w 469"/>
                <a:gd name="T13" fmla="*/ 33 h 641"/>
                <a:gd name="T14" fmla="*/ 0 w 469"/>
                <a:gd name="T15" fmla="*/ 608 h 641"/>
                <a:gd name="T16" fmla="*/ 31 w 469"/>
                <a:gd name="T17" fmla="*/ 640 h 641"/>
                <a:gd name="T18" fmla="*/ 436 w 469"/>
                <a:gd name="T19" fmla="*/ 640 h 641"/>
                <a:gd name="T20" fmla="*/ 20 w 469"/>
                <a:gd name="T21" fmla="*/ 33 h 641"/>
                <a:gd name="T22" fmla="*/ 20 w 469"/>
                <a:gd name="T23" fmla="*/ 33 h 641"/>
                <a:gd name="T24" fmla="*/ 31 w 469"/>
                <a:gd name="T25" fmla="*/ 22 h 641"/>
                <a:gd name="T26" fmla="*/ 436 w 469"/>
                <a:gd name="T27" fmla="*/ 22 h 641"/>
                <a:gd name="T28" fmla="*/ 447 w 469"/>
                <a:gd name="T29" fmla="*/ 33 h 641"/>
                <a:gd name="T30" fmla="*/ 447 w 469"/>
                <a:gd name="T31" fmla="*/ 448 h 641"/>
                <a:gd name="T32" fmla="*/ 20 w 469"/>
                <a:gd name="T33" fmla="*/ 448 h 641"/>
                <a:gd name="T34" fmla="*/ 20 w 469"/>
                <a:gd name="T35" fmla="*/ 33 h 641"/>
                <a:gd name="T36" fmla="*/ 20 w 469"/>
                <a:gd name="T37" fmla="*/ 608 h 641"/>
                <a:gd name="T38" fmla="*/ 20 w 469"/>
                <a:gd name="T39" fmla="*/ 608 h 641"/>
                <a:gd name="T40" fmla="*/ 20 w 469"/>
                <a:gd name="T41" fmla="*/ 470 h 641"/>
                <a:gd name="T42" fmla="*/ 447 w 469"/>
                <a:gd name="T43" fmla="*/ 470 h 641"/>
                <a:gd name="T44" fmla="*/ 447 w 469"/>
                <a:gd name="T45" fmla="*/ 608 h 641"/>
                <a:gd name="T46" fmla="*/ 436 w 469"/>
                <a:gd name="T47" fmla="*/ 619 h 641"/>
                <a:gd name="T48" fmla="*/ 31 w 469"/>
                <a:gd name="T49" fmla="*/ 619 h 641"/>
                <a:gd name="T50" fmla="*/ 20 w 469"/>
                <a:gd name="T51" fmla="*/ 60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641">
                  <a:moveTo>
                    <a:pt x="436" y="640"/>
                  </a:moveTo>
                  <a:lnTo>
                    <a:pt x="436" y="640"/>
                  </a:lnTo>
                  <a:cubicBezTo>
                    <a:pt x="453" y="640"/>
                    <a:pt x="468" y="625"/>
                    <a:pt x="468" y="608"/>
                  </a:cubicBezTo>
                  <a:cubicBezTo>
                    <a:pt x="468" y="33"/>
                    <a:pt x="468" y="33"/>
                    <a:pt x="468" y="33"/>
                  </a:cubicBezTo>
                  <a:cubicBezTo>
                    <a:pt x="468" y="15"/>
                    <a:pt x="453" y="0"/>
                    <a:pt x="436" y="0"/>
                  </a:cubicBezTo>
                  <a:cubicBezTo>
                    <a:pt x="31" y="0"/>
                    <a:pt x="31" y="0"/>
                    <a:pt x="31" y="0"/>
                  </a:cubicBezTo>
                  <a:cubicBezTo>
                    <a:pt x="13" y="0"/>
                    <a:pt x="0" y="15"/>
                    <a:pt x="0" y="33"/>
                  </a:cubicBezTo>
                  <a:cubicBezTo>
                    <a:pt x="0" y="608"/>
                    <a:pt x="0" y="608"/>
                    <a:pt x="0" y="608"/>
                  </a:cubicBezTo>
                  <a:cubicBezTo>
                    <a:pt x="0" y="625"/>
                    <a:pt x="13" y="640"/>
                    <a:pt x="31" y="640"/>
                  </a:cubicBezTo>
                  <a:lnTo>
                    <a:pt x="436" y="640"/>
                  </a:lnTo>
                  <a:close/>
                  <a:moveTo>
                    <a:pt x="20" y="33"/>
                  </a:moveTo>
                  <a:lnTo>
                    <a:pt x="20" y="33"/>
                  </a:lnTo>
                  <a:cubicBezTo>
                    <a:pt x="20" y="26"/>
                    <a:pt x="25" y="22"/>
                    <a:pt x="31" y="22"/>
                  </a:cubicBezTo>
                  <a:cubicBezTo>
                    <a:pt x="436" y="22"/>
                    <a:pt x="436" y="22"/>
                    <a:pt x="436" y="22"/>
                  </a:cubicBezTo>
                  <a:cubicBezTo>
                    <a:pt x="442" y="22"/>
                    <a:pt x="447" y="26"/>
                    <a:pt x="447" y="33"/>
                  </a:cubicBezTo>
                  <a:cubicBezTo>
                    <a:pt x="447" y="448"/>
                    <a:pt x="447" y="448"/>
                    <a:pt x="447" y="448"/>
                  </a:cubicBezTo>
                  <a:cubicBezTo>
                    <a:pt x="20" y="448"/>
                    <a:pt x="20" y="448"/>
                    <a:pt x="20" y="448"/>
                  </a:cubicBezTo>
                  <a:lnTo>
                    <a:pt x="20" y="33"/>
                  </a:lnTo>
                  <a:close/>
                  <a:moveTo>
                    <a:pt x="20" y="608"/>
                  </a:moveTo>
                  <a:lnTo>
                    <a:pt x="20" y="608"/>
                  </a:lnTo>
                  <a:cubicBezTo>
                    <a:pt x="20" y="470"/>
                    <a:pt x="20" y="470"/>
                    <a:pt x="20" y="470"/>
                  </a:cubicBezTo>
                  <a:cubicBezTo>
                    <a:pt x="447" y="470"/>
                    <a:pt x="447" y="470"/>
                    <a:pt x="447" y="470"/>
                  </a:cubicBezTo>
                  <a:cubicBezTo>
                    <a:pt x="447" y="608"/>
                    <a:pt x="447" y="608"/>
                    <a:pt x="447" y="608"/>
                  </a:cubicBezTo>
                  <a:cubicBezTo>
                    <a:pt x="447" y="614"/>
                    <a:pt x="442" y="619"/>
                    <a:pt x="436" y="619"/>
                  </a:cubicBezTo>
                  <a:cubicBezTo>
                    <a:pt x="31" y="619"/>
                    <a:pt x="31" y="619"/>
                    <a:pt x="31" y="619"/>
                  </a:cubicBezTo>
                  <a:cubicBezTo>
                    <a:pt x="25" y="619"/>
                    <a:pt x="20" y="614"/>
                    <a:pt x="20" y="60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 name="Freeform 102"/>
            <p:cNvSpPr>
              <a:spLocks noChangeArrowheads="1"/>
            </p:cNvSpPr>
            <p:nvPr/>
          </p:nvSpPr>
          <p:spPr bwMode="auto">
            <a:xfrm>
              <a:off x="6649207" y="8672917"/>
              <a:ext cx="156426" cy="156426"/>
            </a:xfrm>
            <a:custGeom>
              <a:avLst/>
              <a:gdLst>
                <a:gd name="T0" fmla="*/ 170 w 341"/>
                <a:gd name="T1" fmla="*/ 0 h 340"/>
                <a:gd name="T2" fmla="*/ 170 w 341"/>
                <a:gd name="T3" fmla="*/ 0 h 340"/>
                <a:gd name="T4" fmla="*/ 0 w 341"/>
                <a:gd name="T5" fmla="*/ 169 h 340"/>
                <a:gd name="T6" fmla="*/ 57 w 341"/>
                <a:gd name="T7" fmla="*/ 295 h 340"/>
                <a:gd name="T8" fmla="*/ 57 w 341"/>
                <a:gd name="T9" fmla="*/ 296 h 340"/>
                <a:gd name="T10" fmla="*/ 58 w 341"/>
                <a:gd name="T11" fmla="*/ 297 h 340"/>
                <a:gd name="T12" fmla="*/ 170 w 341"/>
                <a:gd name="T13" fmla="*/ 339 h 340"/>
                <a:gd name="T14" fmla="*/ 340 w 341"/>
                <a:gd name="T15" fmla="*/ 169 h 340"/>
                <a:gd name="T16" fmla="*/ 170 w 341"/>
                <a:gd name="T17" fmla="*/ 0 h 340"/>
                <a:gd name="T18" fmla="*/ 170 w 341"/>
                <a:gd name="T19" fmla="*/ 318 h 340"/>
                <a:gd name="T20" fmla="*/ 170 w 341"/>
                <a:gd name="T21" fmla="*/ 318 h 340"/>
                <a:gd name="T22" fmla="*/ 79 w 341"/>
                <a:gd name="T23" fmla="*/ 287 h 340"/>
                <a:gd name="T24" fmla="*/ 125 w 341"/>
                <a:gd name="T25" fmla="*/ 236 h 340"/>
                <a:gd name="T26" fmla="*/ 124 w 341"/>
                <a:gd name="T27" fmla="*/ 222 h 340"/>
                <a:gd name="T28" fmla="*/ 109 w 341"/>
                <a:gd name="T29" fmla="*/ 222 h 340"/>
                <a:gd name="T30" fmla="*/ 63 w 341"/>
                <a:gd name="T31" fmla="*/ 274 h 340"/>
                <a:gd name="T32" fmla="*/ 20 w 341"/>
                <a:gd name="T33" fmla="*/ 169 h 340"/>
                <a:gd name="T34" fmla="*/ 170 w 341"/>
                <a:gd name="T35" fmla="*/ 20 h 340"/>
                <a:gd name="T36" fmla="*/ 319 w 341"/>
                <a:gd name="T37" fmla="*/ 169 h 340"/>
                <a:gd name="T38" fmla="*/ 170 w 341"/>
                <a:gd name="T39" fmla="*/ 31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40">
                  <a:moveTo>
                    <a:pt x="170" y="0"/>
                  </a:moveTo>
                  <a:lnTo>
                    <a:pt x="170" y="0"/>
                  </a:lnTo>
                  <a:cubicBezTo>
                    <a:pt x="76" y="0"/>
                    <a:pt x="0" y="75"/>
                    <a:pt x="0" y="169"/>
                  </a:cubicBezTo>
                  <a:cubicBezTo>
                    <a:pt x="0" y="220"/>
                    <a:pt x="22" y="264"/>
                    <a:pt x="57" y="295"/>
                  </a:cubicBezTo>
                  <a:lnTo>
                    <a:pt x="57" y="296"/>
                  </a:lnTo>
                  <a:cubicBezTo>
                    <a:pt x="57" y="297"/>
                    <a:pt x="58" y="297"/>
                    <a:pt x="58" y="297"/>
                  </a:cubicBezTo>
                  <a:cubicBezTo>
                    <a:pt x="88" y="324"/>
                    <a:pt x="127" y="339"/>
                    <a:pt x="170" y="339"/>
                  </a:cubicBezTo>
                  <a:cubicBezTo>
                    <a:pt x="264" y="339"/>
                    <a:pt x="340" y="264"/>
                    <a:pt x="340" y="169"/>
                  </a:cubicBezTo>
                  <a:cubicBezTo>
                    <a:pt x="340" y="75"/>
                    <a:pt x="264" y="0"/>
                    <a:pt x="170" y="0"/>
                  </a:cubicBezTo>
                  <a:close/>
                  <a:moveTo>
                    <a:pt x="170" y="318"/>
                  </a:moveTo>
                  <a:lnTo>
                    <a:pt x="170" y="318"/>
                  </a:lnTo>
                  <a:cubicBezTo>
                    <a:pt x="135" y="318"/>
                    <a:pt x="105" y="306"/>
                    <a:pt x="79" y="287"/>
                  </a:cubicBezTo>
                  <a:cubicBezTo>
                    <a:pt x="125" y="236"/>
                    <a:pt x="125" y="236"/>
                    <a:pt x="125" y="236"/>
                  </a:cubicBezTo>
                  <a:cubicBezTo>
                    <a:pt x="129" y="232"/>
                    <a:pt x="128" y="225"/>
                    <a:pt x="124" y="222"/>
                  </a:cubicBezTo>
                  <a:cubicBezTo>
                    <a:pt x="120" y="218"/>
                    <a:pt x="112" y="218"/>
                    <a:pt x="109" y="222"/>
                  </a:cubicBezTo>
                  <a:cubicBezTo>
                    <a:pt x="63" y="274"/>
                    <a:pt x="63" y="274"/>
                    <a:pt x="63" y="274"/>
                  </a:cubicBezTo>
                  <a:cubicBezTo>
                    <a:pt x="36" y="246"/>
                    <a:pt x="20" y="211"/>
                    <a:pt x="20" y="169"/>
                  </a:cubicBezTo>
                  <a:cubicBezTo>
                    <a:pt x="20" y="86"/>
                    <a:pt x="87" y="20"/>
                    <a:pt x="170" y="20"/>
                  </a:cubicBezTo>
                  <a:cubicBezTo>
                    <a:pt x="251" y="20"/>
                    <a:pt x="319" y="86"/>
                    <a:pt x="319" y="169"/>
                  </a:cubicBezTo>
                  <a:cubicBezTo>
                    <a:pt x="319" y="251"/>
                    <a:pt x="251" y="318"/>
                    <a:pt x="170" y="3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8" name="Freeform 103"/>
            <p:cNvSpPr>
              <a:spLocks noChangeArrowheads="1"/>
            </p:cNvSpPr>
            <p:nvPr/>
          </p:nvSpPr>
          <p:spPr bwMode="auto">
            <a:xfrm>
              <a:off x="6710152" y="8733862"/>
              <a:ext cx="34536" cy="34536"/>
            </a:xfrm>
            <a:custGeom>
              <a:avLst/>
              <a:gdLst>
                <a:gd name="T0" fmla="*/ 38 w 75"/>
                <a:gd name="T1" fmla="*/ 0 h 76"/>
                <a:gd name="T2" fmla="*/ 38 w 75"/>
                <a:gd name="T3" fmla="*/ 0 h 76"/>
                <a:gd name="T4" fmla="*/ 0 w 75"/>
                <a:gd name="T5" fmla="*/ 37 h 76"/>
                <a:gd name="T6" fmla="*/ 38 w 75"/>
                <a:gd name="T7" fmla="*/ 75 h 76"/>
                <a:gd name="T8" fmla="*/ 74 w 75"/>
                <a:gd name="T9" fmla="*/ 37 h 76"/>
                <a:gd name="T10" fmla="*/ 38 w 75"/>
                <a:gd name="T11" fmla="*/ 0 h 76"/>
                <a:gd name="T12" fmla="*/ 38 w 75"/>
                <a:gd name="T13" fmla="*/ 54 h 76"/>
                <a:gd name="T14" fmla="*/ 38 w 75"/>
                <a:gd name="T15" fmla="*/ 54 h 76"/>
                <a:gd name="T16" fmla="*/ 21 w 75"/>
                <a:gd name="T17" fmla="*/ 37 h 76"/>
                <a:gd name="T18" fmla="*/ 38 w 75"/>
                <a:gd name="T19" fmla="*/ 21 h 76"/>
                <a:gd name="T20" fmla="*/ 54 w 75"/>
                <a:gd name="T21" fmla="*/ 37 h 76"/>
                <a:gd name="T22" fmla="*/ 38 w 75"/>
                <a:gd name="T23"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6">
                  <a:moveTo>
                    <a:pt x="38" y="0"/>
                  </a:moveTo>
                  <a:lnTo>
                    <a:pt x="38" y="0"/>
                  </a:lnTo>
                  <a:cubicBezTo>
                    <a:pt x="17" y="0"/>
                    <a:pt x="0" y="16"/>
                    <a:pt x="0" y="37"/>
                  </a:cubicBezTo>
                  <a:cubicBezTo>
                    <a:pt x="0" y="58"/>
                    <a:pt x="17" y="75"/>
                    <a:pt x="38" y="75"/>
                  </a:cubicBezTo>
                  <a:cubicBezTo>
                    <a:pt x="59" y="75"/>
                    <a:pt x="74" y="58"/>
                    <a:pt x="74" y="37"/>
                  </a:cubicBezTo>
                  <a:cubicBezTo>
                    <a:pt x="74" y="16"/>
                    <a:pt x="59" y="0"/>
                    <a:pt x="38" y="0"/>
                  </a:cubicBezTo>
                  <a:close/>
                  <a:moveTo>
                    <a:pt x="38" y="54"/>
                  </a:moveTo>
                  <a:lnTo>
                    <a:pt x="38" y="54"/>
                  </a:lnTo>
                  <a:cubicBezTo>
                    <a:pt x="30" y="54"/>
                    <a:pt x="21" y="46"/>
                    <a:pt x="21" y="37"/>
                  </a:cubicBezTo>
                  <a:cubicBezTo>
                    <a:pt x="21" y="29"/>
                    <a:pt x="30" y="21"/>
                    <a:pt x="38" y="21"/>
                  </a:cubicBezTo>
                  <a:cubicBezTo>
                    <a:pt x="46" y="21"/>
                    <a:pt x="54" y="29"/>
                    <a:pt x="54" y="37"/>
                  </a:cubicBezTo>
                  <a:cubicBezTo>
                    <a:pt x="54" y="46"/>
                    <a:pt x="46" y="54"/>
                    <a:pt x="38" y="5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9" name="Freeform 104"/>
            <p:cNvSpPr>
              <a:spLocks noChangeArrowheads="1"/>
            </p:cNvSpPr>
            <p:nvPr/>
          </p:nvSpPr>
          <p:spPr bwMode="auto">
            <a:xfrm>
              <a:off x="6771097" y="8882162"/>
              <a:ext cx="34536" cy="34535"/>
            </a:xfrm>
            <a:custGeom>
              <a:avLst/>
              <a:gdLst>
                <a:gd name="T0" fmla="*/ 37 w 75"/>
                <a:gd name="T1" fmla="*/ 74 h 75"/>
                <a:gd name="T2" fmla="*/ 37 w 75"/>
                <a:gd name="T3" fmla="*/ 74 h 75"/>
                <a:gd name="T4" fmla="*/ 74 w 75"/>
                <a:gd name="T5" fmla="*/ 37 h 75"/>
                <a:gd name="T6" fmla="*/ 37 w 75"/>
                <a:gd name="T7" fmla="*/ 0 h 75"/>
                <a:gd name="T8" fmla="*/ 0 w 75"/>
                <a:gd name="T9" fmla="*/ 37 h 75"/>
                <a:gd name="T10" fmla="*/ 37 w 75"/>
                <a:gd name="T11" fmla="*/ 74 h 75"/>
                <a:gd name="T12" fmla="*/ 37 w 75"/>
                <a:gd name="T13" fmla="*/ 21 h 75"/>
                <a:gd name="T14" fmla="*/ 37 w 75"/>
                <a:gd name="T15" fmla="*/ 21 h 75"/>
                <a:gd name="T16" fmla="*/ 53 w 75"/>
                <a:gd name="T17" fmla="*/ 37 h 75"/>
                <a:gd name="T18" fmla="*/ 37 w 75"/>
                <a:gd name="T19" fmla="*/ 53 h 75"/>
                <a:gd name="T20" fmla="*/ 21 w 75"/>
                <a:gd name="T21" fmla="*/ 37 h 75"/>
                <a:gd name="T22" fmla="*/ 37 w 75"/>
                <a:gd name="T23"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37" y="74"/>
                  </a:moveTo>
                  <a:lnTo>
                    <a:pt x="37" y="74"/>
                  </a:lnTo>
                  <a:cubicBezTo>
                    <a:pt x="58" y="74"/>
                    <a:pt x="74" y="58"/>
                    <a:pt x="74" y="37"/>
                  </a:cubicBezTo>
                  <a:cubicBezTo>
                    <a:pt x="74" y="17"/>
                    <a:pt x="58" y="0"/>
                    <a:pt x="37" y="0"/>
                  </a:cubicBezTo>
                  <a:cubicBezTo>
                    <a:pt x="16" y="0"/>
                    <a:pt x="0" y="17"/>
                    <a:pt x="0" y="37"/>
                  </a:cubicBezTo>
                  <a:cubicBezTo>
                    <a:pt x="0" y="58"/>
                    <a:pt x="16" y="74"/>
                    <a:pt x="37" y="74"/>
                  </a:cubicBezTo>
                  <a:close/>
                  <a:moveTo>
                    <a:pt x="37" y="21"/>
                  </a:moveTo>
                  <a:lnTo>
                    <a:pt x="37" y="21"/>
                  </a:lnTo>
                  <a:cubicBezTo>
                    <a:pt x="45" y="21"/>
                    <a:pt x="53" y="28"/>
                    <a:pt x="53" y="37"/>
                  </a:cubicBezTo>
                  <a:cubicBezTo>
                    <a:pt x="53" y="46"/>
                    <a:pt x="45" y="53"/>
                    <a:pt x="37" y="53"/>
                  </a:cubicBezTo>
                  <a:cubicBezTo>
                    <a:pt x="28" y="53"/>
                    <a:pt x="21" y="46"/>
                    <a:pt x="21" y="37"/>
                  </a:cubicBezTo>
                  <a:cubicBezTo>
                    <a:pt x="21" y="28"/>
                    <a:pt x="28" y="21"/>
                    <a:pt x="37" y="2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0" name="Group 129"/>
          <p:cNvGrpSpPr>
            <a:grpSpLocks noChangeAspect="1"/>
          </p:cNvGrpSpPr>
          <p:nvPr/>
        </p:nvGrpSpPr>
        <p:grpSpPr>
          <a:xfrm>
            <a:off x="1107970" y="1371600"/>
            <a:ext cx="2168630" cy="1497388"/>
            <a:chOff x="5706591" y="2889242"/>
            <a:chExt cx="341292" cy="235654"/>
          </a:xfrm>
          <a:solidFill>
            <a:srgbClr val="0078EF"/>
          </a:solidFill>
        </p:grpSpPr>
        <p:sp>
          <p:nvSpPr>
            <p:cNvPr id="131" name="Freeform 295"/>
            <p:cNvSpPr>
              <a:spLocks noChangeArrowheads="1"/>
            </p:cNvSpPr>
            <p:nvPr/>
          </p:nvSpPr>
          <p:spPr bwMode="auto">
            <a:xfrm>
              <a:off x="5706591" y="3023321"/>
              <a:ext cx="341292" cy="101575"/>
            </a:xfrm>
            <a:custGeom>
              <a:avLst/>
              <a:gdLst>
                <a:gd name="T0" fmla="*/ 712 w 739"/>
                <a:gd name="T1" fmla="*/ 0 h 221"/>
                <a:gd name="T2" fmla="*/ 712 w 739"/>
                <a:gd name="T3" fmla="*/ 0 h 221"/>
                <a:gd name="T4" fmla="*/ 26 w 739"/>
                <a:gd name="T5" fmla="*/ 0 h 221"/>
                <a:gd name="T6" fmla="*/ 0 w 739"/>
                <a:gd name="T7" fmla="*/ 27 h 221"/>
                <a:gd name="T8" fmla="*/ 0 w 739"/>
                <a:gd name="T9" fmla="*/ 193 h 221"/>
                <a:gd name="T10" fmla="*/ 26 w 739"/>
                <a:gd name="T11" fmla="*/ 220 h 221"/>
                <a:gd name="T12" fmla="*/ 712 w 739"/>
                <a:gd name="T13" fmla="*/ 220 h 221"/>
                <a:gd name="T14" fmla="*/ 738 w 739"/>
                <a:gd name="T15" fmla="*/ 193 h 221"/>
                <a:gd name="T16" fmla="*/ 738 w 739"/>
                <a:gd name="T17" fmla="*/ 27 h 221"/>
                <a:gd name="T18" fmla="*/ 712 w 739"/>
                <a:gd name="T19" fmla="*/ 0 h 221"/>
                <a:gd name="T20" fmla="*/ 716 w 739"/>
                <a:gd name="T21" fmla="*/ 193 h 221"/>
                <a:gd name="T22" fmla="*/ 716 w 739"/>
                <a:gd name="T23" fmla="*/ 193 h 221"/>
                <a:gd name="T24" fmla="*/ 712 w 739"/>
                <a:gd name="T25" fmla="*/ 199 h 221"/>
                <a:gd name="T26" fmla="*/ 26 w 739"/>
                <a:gd name="T27" fmla="*/ 199 h 221"/>
                <a:gd name="T28" fmla="*/ 22 w 739"/>
                <a:gd name="T29" fmla="*/ 193 h 221"/>
                <a:gd name="T30" fmla="*/ 22 w 739"/>
                <a:gd name="T31" fmla="*/ 27 h 221"/>
                <a:gd name="T32" fmla="*/ 26 w 739"/>
                <a:gd name="T33" fmla="*/ 21 h 221"/>
                <a:gd name="T34" fmla="*/ 712 w 739"/>
                <a:gd name="T35" fmla="*/ 21 h 221"/>
                <a:gd name="T36" fmla="*/ 716 w 739"/>
                <a:gd name="T37" fmla="*/ 27 h 221"/>
                <a:gd name="T38" fmla="*/ 716 w 739"/>
                <a:gd name="T3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9" h="221">
                  <a:moveTo>
                    <a:pt x="712" y="0"/>
                  </a:moveTo>
                  <a:lnTo>
                    <a:pt x="712" y="0"/>
                  </a:lnTo>
                  <a:cubicBezTo>
                    <a:pt x="26" y="0"/>
                    <a:pt x="26" y="0"/>
                    <a:pt x="26" y="0"/>
                  </a:cubicBezTo>
                  <a:cubicBezTo>
                    <a:pt x="12" y="0"/>
                    <a:pt x="0" y="12"/>
                    <a:pt x="0" y="27"/>
                  </a:cubicBezTo>
                  <a:cubicBezTo>
                    <a:pt x="0" y="193"/>
                    <a:pt x="0" y="193"/>
                    <a:pt x="0" y="193"/>
                  </a:cubicBezTo>
                  <a:cubicBezTo>
                    <a:pt x="0" y="208"/>
                    <a:pt x="12" y="220"/>
                    <a:pt x="26" y="220"/>
                  </a:cubicBezTo>
                  <a:cubicBezTo>
                    <a:pt x="712" y="220"/>
                    <a:pt x="712" y="220"/>
                    <a:pt x="712" y="220"/>
                  </a:cubicBezTo>
                  <a:cubicBezTo>
                    <a:pt x="726" y="220"/>
                    <a:pt x="738" y="208"/>
                    <a:pt x="738" y="193"/>
                  </a:cubicBezTo>
                  <a:cubicBezTo>
                    <a:pt x="738" y="27"/>
                    <a:pt x="738" y="27"/>
                    <a:pt x="738" y="27"/>
                  </a:cubicBezTo>
                  <a:cubicBezTo>
                    <a:pt x="738" y="12"/>
                    <a:pt x="726" y="0"/>
                    <a:pt x="712" y="0"/>
                  </a:cubicBezTo>
                  <a:close/>
                  <a:moveTo>
                    <a:pt x="716" y="193"/>
                  </a:moveTo>
                  <a:lnTo>
                    <a:pt x="716" y="193"/>
                  </a:lnTo>
                  <a:cubicBezTo>
                    <a:pt x="716" y="197"/>
                    <a:pt x="714" y="199"/>
                    <a:pt x="712" y="199"/>
                  </a:cubicBezTo>
                  <a:cubicBezTo>
                    <a:pt x="26" y="199"/>
                    <a:pt x="26" y="199"/>
                    <a:pt x="26" y="199"/>
                  </a:cubicBezTo>
                  <a:cubicBezTo>
                    <a:pt x="24" y="199"/>
                    <a:pt x="22" y="197"/>
                    <a:pt x="22" y="193"/>
                  </a:cubicBezTo>
                  <a:cubicBezTo>
                    <a:pt x="22" y="27"/>
                    <a:pt x="22" y="27"/>
                    <a:pt x="22" y="27"/>
                  </a:cubicBezTo>
                  <a:cubicBezTo>
                    <a:pt x="22" y="23"/>
                    <a:pt x="24" y="21"/>
                    <a:pt x="26" y="21"/>
                  </a:cubicBezTo>
                  <a:cubicBezTo>
                    <a:pt x="712" y="21"/>
                    <a:pt x="712" y="21"/>
                    <a:pt x="712" y="21"/>
                  </a:cubicBezTo>
                  <a:cubicBezTo>
                    <a:pt x="714" y="21"/>
                    <a:pt x="716" y="23"/>
                    <a:pt x="716" y="27"/>
                  </a:cubicBezTo>
                  <a:lnTo>
                    <a:pt x="716" y="1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2" name="Freeform 296"/>
            <p:cNvSpPr>
              <a:spLocks noChangeArrowheads="1"/>
            </p:cNvSpPr>
            <p:nvPr/>
          </p:nvSpPr>
          <p:spPr bwMode="auto">
            <a:xfrm>
              <a:off x="5980844" y="3076140"/>
              <a:ext cx="22346" cy="22346"/>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3" name="Freeform 297"/>
            <p:cNvSpPr>
              <a:spLocks noChangeArrowheads="1"/>
            </p:cNvSpPr>
            <p:nvPr/>
          </p:nvSpPr>
          <p:spPr bwMode="auto">
            <a:xfrm>
              <a:off x="5942245" y="3076140"/>
              <a:ext cx="22347" cy="22346"/>
            </a:xfrm>
            <a:custGeom>
              <a:avLst/>
              <a:gdLst>
                <a:gd name="T0" fmla="*/ 0 w 50"/>
                <a:gd name="T1" fmla="*/ 49 h 50"/>
                <a:gd name="T2" fmla="*/ 49 w 50"/>
                <a:gd name="T3" fmla="*/ 49 h 50"/>
                <a:gd name="T4" fmla="*/ 49 w 50"/>
                <a:gd name="T5" fmla="*/ 0 h 50"/>
                <a:gd name="T6" fmla="*/ 0 w 50"/>
                <a:gd name="T7" fmla="*/ 0 h 50"/>
                <a:gd name="T8" fmla="*/ 0 w 50"/>
                <a:gd name="T9" fmla="*/ 49 h 50"/>
              </a:gdLst>
              <a:ahLst/>
              <a:cxnLst>
                <a:cxn ang="0">
                  <a:pos x="T0" y="T1"/>
                </a:cxn>
                <a:cxn ang="0">
                  <a:pos x="T2" y="T3"/>
                </a:cxn>
                <a:cxn ang="0">
                  <a:pos x="T4" y="T5"/>
                </a:cxn>
                <a:cxn ang="0">
                  <a:pos x="T6" y="T7"/>
                </a:cxn>
                <a:cxn ang="0">
                  <a:pos x="T8" y="T9"/>
                </a:cxn>
              </a:cxnLst>
              <a:rect l="0" t="0" r="r" b="b"/>
              <a:pathLst>
                <a:path w="50" h="50">
                  <a:moveTo>
                    <a:pt x="0" y="49"/>
                  </a:moveTo>
                  <a:lnTo>
                    <a:pt x="49" y="49"/>
                  </a:lnTo>
                  <a:lnTo>
                    <a:pt x="49"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4" name="Freeform 298"/>
            <p:cNvSpPr>
              <a:spLocks noChangeArrowheads="1"/>
            </p:cNvSpPr>
            <p:nvPr/>
          </p:nvSpPr>
          <p:spPr bwMode="auto">
            <a:xfrm>
              <a:off x="5942245" y="3045667"/>
              <a:ext cx="22347" cy="22347"/>
            </a:xfrm>
            <a:custGeom>
              <a:avLst/>
              <a:gdLst>
                <a:gd name="T0" fmla="*/ 0 w 50"/>
                <a:gd name="T1" fmla="*/ 48 h 49"/>
                <a:gd name="T2" fmla="*/ 49 w 50"/>
                <a:gd name="T3" fmla="*/ 48 h 49"/>
                <a:gd name="T4" fmla="*/ 49 w 50"/>
                <a:gd name="T5" fmla="*/ 0 h 49"/>
                <a:gd name="T6" fmla="*/ 0 w 50"/>
                <a:gd name="T7" fmla="*/ 0 h 49"/>
                <a:gd name="T8" fmla="*/ 0 w 50"/>
                <a:gd name="T9" fmla="*/ 48 h 49"/>
              </a:gdLst>
              <a:ahLst/>
              <a:cxnLst>
                <a:cxn ang="0">
                  <a:pos x="T0" y="T1"/>
                </a:cxn>
                <a:cxn ang="0">
                  <a:pos x="T2" y="T3"/>
                </a:cxn>
                <a:cxn ang="0">
                  <a:pos x="T4" y="T5"/>
                </a:cxn>
                <a:cxn ang="0">
                  <a:pos x="T6" y="T7"/>
                </a:cxn>
                <a:cxn ang="0">
                  <a:pos x="T8" y="T9"/>
                </a:cxn>
              </a:cxnLst>
              <a:rect l="0" t="0" r="r" b="b"/>
              <a:pathLst>
                <a:path w="50" h="49">
                  <a:moveTo>
                    <a:pt x="0" y="48"/>
                  </a:moveTo>
                  <a:lnTo>
                    <a:pt x="49" y="48"/>
                  </a:lnTo>
                  <a:lnTo>
                    <a:pt x="49"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5" name="Freeform 299"/>
            <p:cNvSpPr>
              <a:spLocks noChangeArrowheads="1"/>
            </p:cNvSpPr>
            <p:nvPr/>
          </p:nvSpPr>
          <p:spPr bwMode="auto">
            <a:xfrm>
              <a:off x="5903647" y="3045667"/>
              <a:ext cx="22346" cy="22347"/>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300"/>
            <p:cNvSpPr>
              <a:spLocks noChangeArrowheads="1"/>
            </p:cNvSpPr>
            <p:nvPr/>
          </p:nvSpPr>
          <p:spPr bwMode="auto">
            <a:xfrm>
              <a:off x="5745191" y="3043636"/>
              <a:ext cx="58913" cy="62976"/>
            </a:xfrm>
            <a:custGeom>
              <a:avLst/>
              <a:gdLst>
                <a:gd name="T0" fmla="*/ 118 w 130"/>
                <a:gd name="T1" fmla="*/ 0 h 137"/>
                <a:gd name="T2" fmla="*/ 118 w 130"/>
                <a:gd name="T3" fmla="*/ 0 h 137"/>
                <a:gd name="T4" fmla="*/ 112 w 130"/>
                <a:gd name="T5" fmla="*/ 0 h 137"/>
                <a:gd name="T6" fmla="*/ 102 w 130"/>
                <a:gd name="T7" fmla="*/ 7 h 137"/>
                <a:gd name="T8" fmla="*/ 65 w 130"/>
                <a:gd name="T9" fmla="*/ 92 h 137"/>
                <a:gd name="T10" fmla="*/ 26 w 130"/>
                <a:gd name="T11" fmla="*/ 7 h 137"/>
                <a:gd name="T12" fmla="*/ 16 w 130"/>
                <a:gd name="T13" fmla="*/ 0 h 137"/>
                <a:gd name="T14" fmla="*/ 11 w 130"/>
                <a:gd name="T15" fmla="*/ 0 h 137"/>
                <a:gd name="T16" fmla="*/ 2 w 130"/>
                <a:gd name="T17" fmla="*/ 5 h 137"/>
                <a:gd name="T18" fmla="*/ 1 w 130"/>
                <a:gd name="T19" fmla="*/ 16 h 137"/>
                <a:gd name="T20" fmla="*/ 52 w 130"/>
                <a:gd name="T21" fmla="*/ 130 h 137"/>
                <a:gd name="T22" fmla="*/ 61 w 130"/>
                <a:gd name="T23" fmla="*/ 136 h 137"/>
                <a:gd name="T24" fmla="*/ 67 w 130"/>
                <a:gd name="T25" fmla="*/ 136 h 137"/>
                <a:gd name="T26" fmla="*/ 77 w 130"/>
                <a:gd name="T27" fmla="*/ 130 h 137"/>
                <a:gd name="T28" fmla="*/ 127 w 130"/>
                <a:gd name="T29" fmla="*/ 16 h 137"/>
                <a:gd name="T30" fmla="*/ 126 w 130"/>
                <a:gd name="T31" fmla="*/ 5 h 137"/>
                <a:gd name="T32" fmla="*/ 118 w 130"/>
                <a:gd name="T3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7">
                  <a:moveTo>
                    <a:pt x="118" y="0"/>
                  </a:moveTo>
                  <a:lnTo>
                    <a:pt x="118" y="0"/>
                  </a:lnTo>
                  <a:cubicBezTo>
                    <a:pt x="112" y="0"/>
                    <a:pt x="112" y="0"/>
                    <a:pt x="112" y="0"/>
                  </a:cubicBezTo>
                  <a:cubicBezTo>
                    <a:pt x="108" y="0"/>
                    <a:pt x="104" y="2"/>
                    <a:pt x="102" y="7"/>
                  </a:cubicBezTo>
                  <a:cubicBezTo>
                    <a:pt x="65" y="92"/>
                    <a:pt x="65" y="92"/>
                    <a:pt x="65" y="92"/>
                  </a:cubicBezTo>
                  <a:cubicBezTo>
                    <a:pt x="26" y="7"/>
                    <a:pt x="26" y="7"/>
                    <a:pt x="26" y="7"/>
                  </a:cubicBezTo>
                  <a:cubicBezTo>
                    <a:pt x="25" y="2"/>
                    <a:pt x="22" y="0"/>
                    <a:pt x="16" y="0"/>
                  </a:cubicBezTo>
                  <a:cubicBezTo>
                    <a:pt x="11" y="0"/>
                    <a:pt x="11" y="0"/>
                    <a:pt x="11" y="0"/>
                  </a:cubicBezTo>
                  <a:cubicBezTo>
                    <a:pt x="7" y="0"/>
                    <a:pt x="4" y="2"/>
                    <a:pt x="2" y="5"/>
                  </a:cubicBezTo>
                  <a:cubicBezTo>
                    <a:pt x="0" y="8"/>
                    <a:pt x="0" y="12"/>
                    <a:pt x="1" y="16"/>
                  </a:cubicBezTo>
                  <a:cubicBezTo>
                    <a:pt x="52" y="130"/>
                    <a:pt x="52" y="130"/>
                    <a:pt x="52" y="130"/>
                  </a:cubicBezTo>
                  <a:cubicBezTo>
                    <a:pt x="54" y="133"/>
                    <a:pt x="57" y="136"/>
                    <a:pt x="61" y="136"/>
                  </a:cubicBezTo>
                  <a:cubicBezTo>
                    <a:pt x="67" y="136"/>
                    <a:pt x="67" y="136"/>
                    <a:pt x="67" y="136"/>
                  </a:cubicBezTo>
                  <a:cubicBezTo>
                    <a:pt x="71" y="136"/>
                    <a:pt x="75" y="133"/>
                    <a:pt x="77" y="130"/>
                  </a:cubicBezTo>
                  <a:cubicBezTo>
                    <a:pt x="127" y="16"/>
                    <a:pt x="127" y="16"/>
                    <a:pt x="127" y="16"/>
                  </a:cubicBezTo>
                  <a:cubicBezTo>
                    <a:pt x="129" y="12"/>
                    <a:pt x="129" y="8"/>
                    <a:pt x="126" y="5"/>
                  </a:cubicBezTo>
                  <a:cubicBezTo>
                    <a:pt x="124" y="2"/>
                    <a:pt x="121" y="0"/>
                    <a:pt x="11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7" name="Freeform 301"/>
            <p:cNvSpPr>
              <a:spLocks noChangeArrowheads="1"/>
            </p:cNvSpPr>
            <p:nvPr/>
          </p:nvSpPr>
          <p:spPr bwMode="auto">
            <a:xfrm>
              <a:off x="5808166" y="2889242"/>
              <a:ext cx="130016" cy="32504"/>
            </a:xfrm>
            <a:custGeom>
              <a:avLst/>
              <a:gdLst>
                <a:gd name="T0" fmla="*/ 33 w 281"/>
                <a:gd name="T1" fmla="*/ 69 h 70"/>
                <a:gd name="T2" fmla="*/ 33 w 281"/>
                <a:gd name="T3" fmla="*/ 69 h 70"/>
                <a:gd name="T4" fmla="*/ 246 w 281"/>
                <a:gd name="T5" fmla="*/ 69 h 70"/>
                <a:gd name="T6" fmla="*/ 280 w 281"/>
                <a:gd name="T7" fmla="*/ 34 h 70"/>
                <a:gd name="T8" fmla="*/ 246 w 281"/>
                <a:gd name="T9" fmla="*/ 0 h 70"/>
                <a:gd name="T10" fmla="*/ 33 w 281"/>
                <a:gd name="T11" fmla="*/ 0 h 70"/>
                <a:gd name="T12" fmla="*/ 0 w 281"/>
                <a:gd name="T13" fmla="*/ 34 h 70"/>
                <a:gd name="T14" fmla="*/ 33 w 281"/>
                <a:gd name="T15" fmla="*/ 69 h 70"/>
                <a:gd name="T16" fmla="*/ 33 w 281"/>
                <a:gd name="T17" fmla="*/ 22 h 70"/>
                <a:gd name="T18" fmla="*/ 33 w 281"/>
                <a:gd name="T19" fmla="*/ 22 h 70"/>
                <a:gd name="T20" fmla="*/ 246 w 281"/>
                <a:gd name="T21" fmla="*/ 22 h 70"/>
                <a:gd name="T22" fmla="*/ 259 w 281"/>
                <a:gd name="T23" fmla="*/ 34 h 70"/>
                <a:gd name="T24" fmla="*/ 246 w 281"/>
                <a:gd name="T25" fmla="*/ 47 h 70"/>
                <a:gd name="T26" fmla="*/ 33 w 281"/>
                <a:gd name="T27" fmla="*/ 47 h 70"/>
                <a:gd name="T28" fmla="*/ 21 w 281"/>
                <a:gd name="T29" fmla="*/ 34 h 70"/>
                <a:gd name="T30" fmla="*/ 33 w 281"/>
                <a:gd name="T31" fmla="*/ 2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1" h="70">
                  <a:moveTo>
                    <a:pt x="33" y="69"/>
                  </a:moveTo>
                  <a:lnTo>
                    <a:pt x="33" y="69"/>
                  </a:lnTo>
                  <a:cubicBezTo>
                    <a:pt x="246" y="69"/>
                    <a:pt x="246" y="69"/>
                    <a:pt x="246" y="69"/>
                  </a:cubicBezTo>
                  <a:cubicBezTo>
                    <a:pt x="265" y="69"/>
                    <a:pt x="280" y="53"/>
                    <a:pt x="280" y="34"/>
                  </a:cubicBezTo>
                  <a:cubicBezTo>
                    <a:pt x="280" y="15"/>
                    <a:pt x="265" y="0"/>
                    <a:pt x="246" y="0"/>
                  </a:cubicBezTo>
                  <a:cubicBezTo>
                    <a:pt x="33" y="0"/>
                    <a:pt x="33" y="0"/>
                    <a:pt x="33" y="0"/>
                  </a:cubicBezTo>
                  <a:cubicBezTo>
                    <a:pt x="15" y="0"/>
                    <a:pt x="0" y="15"/>
                    <a:pt x="0" y="34"/>
                  </a:cubicBezTo>
                  <a:cubicBezTo>
                    <a:pt x="0" y="53"/>
                    <a:pt x="15" y="69"/>
                    <a:pt x="33" y="69"/>
                  </a:cubicBezTo>
                  <a:close/>
                  <a:moveTo>
                    <a:pt x="33" y="22"/>
                  </a:moveTo>
                  <a:lnTo>
                    <a:pt x="33" y="22"/>
                  </a:lnTo>
                  <a:cubicBezTo>
                    <a:pt x="246" y="22"/>
                    <a:pt x="246" y="22"/>
                    <a:pt x="246" y="22"/>
                  </a:cubicBezTo>
                  <a:cubicBezTo>
                    <a:pt x="254" y="22"/>
                    <a:pt x="259" y="28"/>
                    <a:pt x="259" y="34"/>
                  </a:cubicBezTo>
                  <a:cubicBezTo>
                    <a:pt x="259" y="40"/>
                    <a:pt x="254" y="47"/>
                    <a:pt x="246" y="47"/>
                  </a:cubicBezTo>
                  <a:cubicBezTo>
                    <a:pt x="33" y="47"/>
                    <a:pt x="33" y="47"/>
                    <a:pt x="33" y="47"/>
                  </a:cubicBezTo>
                  <a:cubicBezTo>
                    <a:pt x="26" y="47"/>
                    <a:pt x="21" y="40"/>
                    <a:pt x="21" y="34"/>
                  </a:cubicBezTo>
                  <a:cubicBezTo>
                    <a:pt x="21" y="28"/>
                    <a:pt x="26" y="22"/>
                    <a:pt x="33"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302"/>
            <p:cNvSpPr>
              <a:spLocks noChangeArrowheads="1"/>
            </p:cNvSpPr>
            <p:nvPr/>
          </p:nvSpPr>
          <p:spPr bwMode="auto">
            <a:xfrm>
              <a:off x="5806135" y="2937998"/>
              <a:ext cx="134079" cy="22346"/>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7"/>
                    <a:pt x="11" y="47"/>
                    <a:pt x="23" y="47"/>
                  </a:cubicBezTo>
                  <a:cubicBezTo>
                    <a:pt x="268" y="47"/>
                    <a:pt x="268" y="47"/>
                    <a:pt x="268" y="47"/>
                  </a:cubicBezTo>
                  <a:cubicBezTo>
                    <a:pt x="280" y="47"/>
                    <a:pt x="291" y="37"/>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303"/>
            <p:cNvSpPr>
              <a:spLocks noChangeArrowheads="1"/>
            </p:cNvSpPr>
            <p:nvPr/>
          </p:nvSpPr>
          <p:spPr bwMode="auto">
            <a:xfrm>
              <a:off x="5806135" y="2980659"/>
              <a:ext cx="134079" cy="22347"/>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8"/>
                    <a:pt x="11" y="47"/>
                    <a:pt x="23" y="47"/>
                  </a:cubicBezTo>
                  <a:cubicBezTo>
                    <a:pt x="268" y="47"/>
                    <a:pt x="268" y="47"/>
                    <a:pt x="268" y="47"/>
                  </a:cubicBezTo>
                  <a:cubicBezTo>
                    <a:pt x="280" y="47"/>
                    <a:pt x="291" y="38"/>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34" name="Rectangle 33"/>
          <p:cNvSpPr/>
          <p:nvPr/>
        </p:nvSpPr>
        <p:spPr>
          <a:xfrm>
            <a:off x="1738844" y="1371600"/>
            <a:ext cx="851956" cy="25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Elbow Connector 35"/>
          <p:cNvCxnSpPr>
            <a:endCxn id="50" idx="0"/>
          </p:cNvCxnSpPr>
          <p:nvPr/>
        </p:nvCxnSpPr>
        <p:spPr>
          <a:xfrm rot="10800000">
            <a:off x="6710614" y="4403675"/>
            <a:ext cx="2132745" cy="565681"/>
          </a:xfrm>
          <a:prstGeom prst="bentConnector4">
            <a:avLst>
              <a:gd name="adj1" fmla="val 18"/>
              <a:gd name="adj2" fmla="val 204304"/>
            </a:avLst>
          </a:prstGeom>
          <a:ln w="28575" cap="rnd">
            <a:solidFill>
              <a:srgbClr val="0079E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stCxn id="43" idx="0"/>
            <a:endCxn id="50" idx="0"/>
          </p:cNvCxnSpPr>
          <p:nvPr/>
        </p:nvCxnSpPr>
        <p:spPr>
          <a:xfrm rot="16200000" flipV="1">
            <a:off x="8320981" y="2793306"/>
            <a:ext cx="549326" cy="3770062"/>
          </a:xfrm>
          <a:prstGeom prst="bentConnector3">
            <a:avLst>
              <a:gd name="adj1" fmla="val 210010"/>
            </a:avLst>
          </a:prstGeom>
          <a:ln w="285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7907049" y="3788805"/>
            <a:ext cx="764761" cy="318100"/>
          </a:xfrm>
          <a:prstGeom prst="rect">
            <a:avLst/>
          </a:prstGeom>
        </p:spPr>
        <p:txBody>
          <a:bodyPr vert="horz" wrap="none" lIns="91440" tIns="45720" rIns="91440" bIns="45720" rtlCol="0" anchor="t" anchorCtr="0">
            <a:spAutoFit/>
          </a:bodyPr>
          <a:lstStyle/>
          <a:p>
            <a:pPr algn="ctr"/>
            <a:r>
              <a:rPr lang="de-DE" sz="1467" dirty="0">
                <a:latin typeface="+mn-lt"/>
                <a:ea typeface="Roboto Light" charset="0"/>
                <a:cs typeface="Roboto Light" charset="0"/>
              </a:rPr>
              <a:t>Restore</a:t>
            </a:r>
            <a:endParaRPr lang="en-US" sz="1467" dirty="0">
              <a:latin typeface="+mn-lt"/>
              <a:ea typeface="Roboto Light" charset="0"/>
              <a:cs typeface="Roboto Light" charset="0"/>
            </a:endParaRPr>
          </a:p>
        </p:txBody>
      </p:sp>
      <p:cxnSp>
        <p:nvCxnSpPr>
          <p:cNvPr id="150" name="Straight Arrow Connector 149"/>
          <p:cNvCxnSpPr/>
          <p:nvPr/>
        </p:nvCxnSpPr>
        <p:spPr>
          <a:xfrm flipH="1">
            <a:off x="6974644" y="4590526"/>
            <a:ext cx="377368" cy="0"/>
          </a:xfrm>
          <a:prstGeom prst="straightConnector1">
            <a:avLst/>
          </a:prstGeom>
          <a:ln w="28575" cap="rnd">
            <a:solidFill>
              <a:srgbClr val="11BAB6"/>
            </a:solidFill>
            <a:round/>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0183215" y="4953000"/>
            <a:ext cx="607979" cy="865718"/>
            <a:chOff x="2904736" y="3777039"/>
            <a:chExt cx="380527" cy="541843"/>
          </a:xfrm>
          <a:solidFill>
            <a:schemeClr val="tx1"/>
          </a:solidFill>
        </p:grpSpPr>
        <p:sp>
          <p:nvSpPr>
            <p:cNvPr id="141" name="Freeform 5"/>
            <p:cNvSpPr>
              <a:spLocks noEditPoints="1"/>
            </p:cNvSpPr>
            <p:nvPr/>
          </p:nvSpPr>
          <p:spPr bwMode="auto">
            <a:xfrm>
              <a:off x="2904736" y="3906130"/>
              <a:ext cx="380527" cy="274107"/>
            </a:xfrm>
            <a:custGeom>
              <a:avLst/>
              <a:gdLst>
                <a:gd name="T0" fmla="*/ 562 w 993"/>
                <a:gd name="T1" fmla="*/ 715 h 715"/>
                <a:gd name="T2" fmla="*/ 431 w 993"/>
                <a:gd name="T3" fmla="*/ 715 h 715"/>
                <a:gd name="T4" fmla="*/ 297 w 993"/>
                <a:gd name="T5" fmla="*/ 599 h 715"/>
                <a:gd name="T6" fmla="*/ 297 w 993"/>
                <a:gd name="T7" fmla="*/ 470 h 715"/>
                <a:gd name="T8" fmla="*/ 295 w 993"/>
                <a:gd name="T9" fmla="*/ 468 h 715"/>
                <a:gd name="T10" fmla="*/ 18 w 993"/>
                <a:gd name="T11" fmla="*/ 108 h 715"/>
                <a:gd name="T12" fmla="*/ 11 w 993"/>
                <a:gd name="T13" fmla="*/ 38 h 715"/>
                <a:gd name="T14" fmla="*/ 72 w 993"/>
                <a:gd name="T15" fmla="*/ 0 h 715"/>
                <a:gd name="T16" fmla="*/ 921 w 993"/>
                <a:gd name="T17" fmla="*/ 0 h 715"/>
                <a:gd name="T18" fmla="*/ 981 w 993"/>
                <a:gd name="T19" fmla="*/ 38 h 715"/>
                <a:gd name="T20" fmla="*/ 974 w 993"/>
                <a:gd name="T21" fmla="*/ 108 h 715"/>
                <a:gd name="T22" fmla="*/ 698 w 993"/>
                <a:gd name="T23" fmla="*/ 468 h 715"/>
                <a:gd name="T24" fmla="*/ 696 w 993"/>
                <a:gd name="T25" fmla="*/ 470 h 715"/>
                <a:gd name="T26" fmla="*/ 696 w 993"/>
                <a:gd name="T27" fmla="*/ 599 h 715"/>
                <a:gd name="T28" fmla="*/ 562 w 993"/>
                <a:gd name="T29" fmla="*/ 715 h 715"/>
                <a:gd name="T30" fmla="*/ 322 w 993"/>
                <a:gd name="T31" fmla="*/ 435 h 715"/>
                <a:gd name="T32" fmla="*/ 339 w 993"/>
                <a:gd name="T33" fmla="*/ 455 h 715"/>
                <a:gd name="T34" fmla="*/ 339 w 993"/>
                <a:gd name="T35" fmla="*/ 599 h 715"/>
                <a:gd name="T36" fmla="*/ 431 w 993"/>
                <a:gd name="T37" fmla="*/ 673 h 715"/>
                <a:gd name="T38" fmla="*/ 562 w 993"/>
                <a:gd name="T39" fmla="*/ 673 h 715"/>
                <a:gd name="T40" fmla="*/ 654 w 993"/>
                <a:gd name="T41" fmla="*/ 599 h 715"/>
                <a:gd name="T42" fmla="*/ 654 w 993"/>
                <a:gd name="T43" fmla="*/ 455 h 715"/>
                <a:gd name="T44" fmla="*/ 671 w 993"/>
                <a:gd name="T45" fmla="*/ 435 h 715"/>
                <a:gd name="T46" fmla="*/ 941 w 993"/>
                <a:gd name="T47" fmla="*/ 83 h 715"/>
                <a:gd name="T48" fmla="*/ 944 w 993"/>
                <a:gd name="T49" fmla="*/ 56 h 715"/>
                <a:gd name="T50" fmla="*/ 921 w 993"/>
                <a:gd name="T51" fmla="*/ 42 h 715"/>
                <a:gd name="T52" fmla="*/ 72 w 993"/>
                <a:gd name="T53" fmla="*/ 42 h 715"/>
                <a:gd name="T54" fmla="*/ 49 w 993"/>
                <a:gd name="T55" fmla="*/ 56 h 715"/>
                <a:gd name="T56" fmla="*/ 52 w 993"/>
                <a:gd name="T57" fmla="*/ 83 h 715"/>
                <a:gd name="T58" fmla="*/ 322 w 993"/>
                <a:gd name="T59" fmla="*/ 43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715">
                  <a:moveTo>
                    <a:pt x="562" y="715"/>
                  </a:moveTo>
                  <a:cubicBezTo>
                    <a:pt x="431" y="715"/>
                    <a:pt x="431" y="715"/>
                    <a:pt x="431" y="715"/>
                  </a:cubicBezTo>
                  <a:cubicBezTo>
                    <a:pt x="357" y="715"/>
                    <a:pt x="297" y="663"/>
                    <a:pt x="297" y="599"/>
                  </a:cubicBezTo>
                  <a:cubicBezTo>
                    <a:pt x="297" y="470"/>
                    <a:pt x="297" y="470"/>
                    <a:pt x="297" y="470"/>
                  </a:cubicBezTo>
                  <a:cubicBezTo>
                    <a:pt x="296" y="470"/>
                    <a:pt x="295" y="469"/>
                    <a:pt x="295" y="468"/>
                  </a:cubicBezTo>
                  <a:cubicBezTo>
                    <a:pt x="18" y="108"/>
                    <a:pt x="18" y="108"/>
                    <a:pt x="18" y="108"/>
                  </a:cubicBezTo>
                  <a:cubicBezTo>
                    <a:pt x="3" y="88"/>
                    <a:pt x="0" y="61"/>
                    <a:pt x="11" y="38"/>
                  </a:cubicBezTo>
                  <a:cubicBezTo>
                    <a:pt x="23" y="15"/>
                    <a:pt x="46" y="0"/>
                    <a:pt x="72" y="0"/>
                  </a:cubicBezTo>
                  <a:cubicBezTo>
                    <a:pt x="921" y="0"/>
                    <a:pt x="921" y="0"/>
                    <a:pt x="921" y="0"/>
                  </a:cubicBezTo>
                  <a:cubicBezTo>
                    <a:pt x="947" y="0"/>
                    <a:pt x="970" y="15"/>
                    <a:pt x="981" y="38"/>
                  </a:cubicBezTo>
                  <a:cubicBezTo>
                    <a:pt x="993" y="61"/>
                    <a:pt x="990" y="88"/>
                    <a:pt x="974" y="108"/>
                  </a:cubicBezTo>
                  <a:cubicBezTo>
                    <a:pt x="698" y="468"/>
                    <a:pt x="698" y="468"/>
                    <a:pt x="698" y="468"/>
                  </a:cubicBezTo>
                  <a:cubicBezTo>
                    <a:pt x="697" y="469"/>
                    <a:pt x="697" y="470"/>
                    <a:pt x="696" y="470"/>
                  </a:cubicBezTo>
                  <a:cubicBezTo>
                    <a:pt x="696" y="599"/>
                    <a:pt x="696" y="599"/>
                    <a:pt x="696" y="599"/>
                  </a:cubicBezTo>
                  <a:cubicBezTo>
                    <a:pt x="696" y="663"/>
                    <a:pt x="636" y="715"/>
                    <a:pt x="562" y="715"/>
                  </a:cubicBezTo>
                  <a:close/>
                  <a:moveTo>
                    <a:pt x="322" y="435"/>
                  </a:moveTo>
                  <a:cubicBezTo>
                    <a:pt x="331" y="436"/>
                    <a:pt x="339" y="445"/>
                    <a:pt x="339" y="455"/>
                  </a:cubicBezTo>
                  <a:cubicBezTo>
                    <a:pt x="339" y="599"/>
                    <a:pt x="339" y="599"/>
                    <a:pt x="339" y="599"/>
                  </a:cubicBezTo>
                  <a:cubicBezTo>
                    <a:pt x="339" y="639"/>
                    <a:pt x="380" y="673"/>
                    <a:pt x="431" y="673"/>
                  </a:cubicBezTo>
                  <a:cubicBezTo>
                    <a:pt x="562" y="673"/>
                    <a:pt x="562" y="673"/>
                    <a:pt x="562" y="673"/>
                  </a:cubicBezTo>
                  <a:cubicBezTo>
                    <a:pt x="613" y="673"/>
                    <a:pt x="654" y="639"/>
                    <a:pt x="654" y="599"/>
                  </a:cubicBezTo>
                  <a:cubicBezTo>
                    <a:pt x="654" y="455"/>
                    <a:pt x="654" y="455"/>
                    <a:pt x="654" y="455"/>
                  </a:cubicBezTo>
                  <a:cubicBezTo>
                    <a:pt x="654" y="445"/>
                    <a:pt x="661" y="436"/>
                    <a:pt x="671" y="435"/>
                  </a:cubicBezTo>
                  <a:cubicBezTo>
                    <a:pt x="941" y="83"/>
                    <a:pt x="941" y="83"/>
                    <a:pt x="941" y="83"/>
                  </a:cubicBezTo>
                  <a:cubicBezTo>
                    <a:pt x="947" y="75"/>
                    <a:pt x="948" y="65"/>
                    <a:pt x="944" y="56"/>
                  </a:cubicBezTo>
                  <a:cubicBezTo>
                    <a:pt x="939" y="48"/>
                    <a:pt x="931" y="42"/>
                    <a:pt x="921" y="42"/>
                  </a:cubicBezTo>
                  <a:cubicBezTo>
                    <a:pt x="72" y="42"/>
                    <a:pt x="72" y="42"/>
                    <a:pt x="72" y="42"/>
                  </a:cubicBezTo>
                  <a:cubicBezTo>
                    <a:pt x="62" y="42"/>
                    <a:pt x="53" y="48"/>
                    <a:pt x="49" y="56"/>
                  </a:cubicBezTo>
                  <a:cubicBezTo>
                    <a:pt x="45" y="65"/>
                    <a:pt x="46" y="75"/>
                    <a:pt x="52" y="83"/>
                  </a:cubicBezTo>
                  <a:lnTo>
                    <a:pt x="322" y="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
            <p:cNvSpPr>
              <a:spLocks noEditPoints="1"/>
            </p:cNvSpPr>
            <p:nvPr/>
          </p:nvSpPr>
          <p:spPr bwMode="auto">
            <a:xfrm>
              <a:off x="2907359" y="3777039"/>
              <a:ext cx="70447"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
            <p:cNvSpPr>
              <a:spLocks noEditPoints="1"/>
            </p:cNvSpPr>
            <p:nvPr/>
          </p:nvSpPr>
          <p:spPr bwMode="auto">
            <a:xfrm>
              <a:off x="3060244" y="3777039"/>
              <a:ext cx="70635"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
            <p:cNvSpPr>
              <a:spLocks noEditPoints="1"/>
            </p:cNvSpPr>
            <p:nvPr/>
          </p:nvSpPr>
          <p:spPr bwMode="auto">
            <a:xfrm>
              <a:off x="3213317" y="3777039"/>
              <a:ext cx="70447"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
            <p:cNvSpPr>
              <a:spLocks noEditPoints="1"/>
            </p:cNvSpPr>
            <p:nvPr/>
          </p:nvSpPr>
          <p:spPr bwMode="auto">
            <a:xfrm>
              <a:off x="3059495" y="4248435"/>
              <a:ext cx="70635"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
            <p:cNvSpPr>
              <a:spLocks noEditPoints="1"/>
            </p:cNvSpPr>
            <p:nvPr/>
          </p:nvSpPr>
          <p:spPr bwMode="auto">
            <a:xfrm>
              <a:off x="3059495" y="4169744"/>
              <a:ext cx="70635" cy="70635"/>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
            <p:cNvSpPr>
              <a:spLocks noEditPoints="1"/>
            </p:cNvSpPr>
            <p:nvPr/>
          </p:nvSpPr>
          <p:spPr bwMode="auto">
            <a:xfrm>
              <a:off x="3136500" y="3849547"/>
              <a:ext cx="70635" cy="70447"/>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
            <p:cNvSpPr>
              <a:spLocks noEditPoints="1"/>
            </p:cNvSpPr>
            <p:nvPr/>
          </p:nvSpPr>
          <p:spPr bwMode="auto">
            <a:xfrm>
              <a:off x="2983614" y="3849547"/>
              <a:ext cx="70635" cy="70447"/>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0442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wipe(up)">
                                      <p:cBhvr>
                                        <p:cTn id="17" dur="500"/>
                                        <p:tgtEl>
                                          <p:spTgt spid="89"/>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down)">
                                      <p:cBhvr>
                                        <p:cTn id="21" dur="1000"/>
                                        <p:tgtEl>
                                          <p:spTgt spid="70"/>
                                        </p:tgtEl>
                                      </p:cBhvr>
                                    </p:animEffec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right)">
                                      <p:cBhvr>
                                        <p:cTn id="25" dur="1000"/>
                                        <p:tgtEl>
                                          <p:spTgt spid="92"/>
                                        </p:tgtEl>
                                      </p:cBhvr>
                                    </p:animEffect>
                                  </p:childTnLst>
                                </p:cTn>
                              </p:par>
                            </p:childTnLst>
                          </p:cTn>
                        </p:par>
                        <p:par>
                          <p:cTn id="26" fill="hold">
                            <p:stCondLst>
                              <p:cond delay="2500"/>
                            </p:stCondLst>
                            <p:childTnLst>
                              <p:par>
                                <p:cTn id="27" presetID="10" presetClass="exit" presetSubtype="0" fill="hold" nodeType="afterEffect">
                                  <p:stCondLst>
                                    <p:cond delay="0"/>
                                  </p:stCondLst>
                                  <p:childTnLst>
                                    <p:animEffect transition="out" filter="fade">
                                      <p:cBhvr>
                                        <p:cTn id="28" dur="500"/>
                                        <p:tgtEl>
                                          <p:spTgt spid="89"/>
                                        </p:tgtEl>
                                      </p:cBhvr>
                                    </p:animEffect>
                                    <p:set>
                                      <p:cBhvr>
                                        <p:cTn id="29" dur="1" fill="hold">
                                          <p:stCondLst>
                                            <p:cond delay="499"/>
                                          </p:stCondLst>
                                        </p:cTn>
                                        <p:tgtEl>
                                          <p:spTgt spid="89"/>
                                        </p:tgtEl>
                                        <p:attrNameLst>
                                          <p:attrName>style.visibility</p:attrName>
                                        </p:attrNameLst>
                                      </p:cBhvr>
                                      <p:to>
                                        <p:strVal val="hidden"/>
                                      </p:to>
                                    </p:set>
                                  </p:childTnLst>
                                </p:cTn>
                              </p:par>
                            </p:childTnLst>
                          </p:cTn>
                        </p:par>
                        <p:par>
                          <p:cTn id="30" fill="hold">
                            <p:stCondLst>
                              <p:cond delay="3000"/>
                            </p:stCondLst>
                            <p:childTnLst>
                              <p:par>
                                <p:cTn id="31" presetID="10" presetClass="exit" presetSubtype="0" fill="hold" grpId="1" nodeType="afterEffect">
                                  <p:stCondLst>
                                    <p:cond delay="0"/>
                                  </p:stCondLst>
                                  <p:childTnLst>
                                    <p:animEffect transition="out" filter="fade">
                                      <p:cBhvr>
                                        <p:cTn id="32" dur="500"/>
                                        <p:tgtEl>
                                          <p:spTgt spid="34"/>
                                        </p:tgtEl>
                                      </p:cBhvr>
                                    </p:animEffect>
                                    <p:set>
                                      <p:cBhvr>
                                        <p:cTn id="33" dur="1" fill="hold">
                                          <p:stCondLst>
                                            <p:cond delay="499"/>
                                          </p:stCondLst>
                                        </p:cTn>
                                        <p:tgtEl>
                                          <p:spTgt spid="34"/>
                                        </p:tgtEl>
                                        <p:attrNameLst>
                                          <p:attrName>style.visibility</p:attrName>
                                        </p:attrNameLst>
                                      </p:cBhvr>
                                      <p:to>
                                        <p:strVal val="hidden"/>
                                      </p:to>
                                    </p:se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right)">
                                      <p:cBhvr>
                                        <p:cTn id="37" dur="500"/>
                                        <p:tgtEl>
                                          <p:spTgt spid="3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wipe(left)">
                                      <p:cBhvr>
                                        <p:cTn id="40" dur="500"/>
                                        <p:tgtEl>
                                          <p:spTgt spid="14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92"/>
                                        </p:tgtEl>
                                      </p:cBhvr>
                                    </p:animEffect>
                                    <p:set>
                                      <p:cBhvr>
                                        <p:cTn id="45" dur="1" fill="hold">
                                          <p:stCondLst>
                                            <p:cond delay="499"/>
                                          </p:stCondLst>
                                        </p:cTn>
                                        <p:tgtEl>
                                          <p:spTgt spid="9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88"/>
                                        </p:tgtEl>
                                      </p:cBhvr>
                                    </p:animEffect>
                                    <p:set>
                                      <p:cBhvr>
                                        <p:cTn id="51" dur="1" fill="hold">
                                          <p:stCondLst>
                                            <p:cond delay="499"/>
                                          </p:stCondLst>
                                        </p:cTn>
                                        <p:tgtEl>
                                          <p:spTgt spid="88"/>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6"/>
                                        </p:tgtEl>
                                      </p:cBhvr>
                                    </p:animEffect>
                                    <p:set>
                                      <p:cBhvr>
                                        <p:cTn id="54" dur="1" fill="hold">
                                          <p:stCondLst>
                                            <p:cond delay="499"/>
                                          </p:stCondLst>
                                        </p:cTn>
                                        <p:tgtEl>
                                          <p:spTgt spid="36"/>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47"/>
                                        </p:tgtEl>
                                      </p:cBhvr>
                                    </p:animEffect>
                                    <p:set>
                                      <p:cBhvr>
                                        <p:cTn id="57" dur="1" fill="hold">
                                          <p:stCondLst>
                                            <p:cond delay="499"/>
                                          </p:stCondLst>
                                        </p:cTn>
                                        <p:tgtEl>
                                          <p:spTgt spid="14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wipe(left)">
                                      <p:cBhvr>
                                        <p:cTn id="62" dur="500"/>
                                        <p:tgtEl>
                                          <p:spTgt spid="9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2"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up)">
                                      <p:cBhvr>
                                        <p:cTn id="72" dur="500"/>
                                        <p:tgtEl>
                                          <p:spTgt spid="89"/>
                                        </p:tgtEl>
                                      </p:cBhvr>
                                    </p:animEffect>
                                  </p:childTnLst>
                                </p:cTn>
                              </p:par>
                            </p:childTnLst>
                          </p:cTn>
                        </p:par>
                        <p:par>
                          <p:cTn id="73" fill="hold">
                            <p:stCondLst>
                              <p:cond delay="500"/>
                            </p:stCondLst>
                            <p:childTnLst>
                              <p:par>
                                <p:cTn id="74" presetID="22" presetClass="entr" presetSubtype="4" fill="hold" nodeType="after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wipe(down)">
                                      <p:cBhvr>
                                        <p:cTn id="76" dur="750"/>
                                        <p:tgtEl>
                                          <p:spTgt spid="68"/>
                                        </p:tgtEl>
                                      </p:cBhvr>
                                    </p:animEffect>
                                  </p:childTnLst>
                                </p:cTn>
                              </p:par>
                            </p:childTnLst>
                          </p:cTn>
                        </p:par>
                        <p:par>
                          <p:cTn id="77" fill="hold">
                            <p:stCondLst>
                              <p:cond delay="1250"/>
                            </p:stCondLst>
                            <p:childTnLst>
                              <p:par>
                                <p:cTn id="78" presetID="22" presetClass="entr" presetSubtype="2" fill="hold" nodeType="after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wipe(right)">
                                      <p:cBhvr>
                                        <p:cTn id="80" dur="1000"/>
                                        <p:tgtEl>
                                          <p:spTgt spid="92"/>
                                        </p:tgtEl>
                                      </p:cBhvr>
                                    </p:animEffect>
                                  </p:childTnLst>
                                </p:cTn>
                              </p:par>
                            </p:childTnLst>
                          </p:cTn>
                        </p:par>
                        <p:par>
                          <p:cTn id="81" fill="hold">
                            <p:stCondLst>
                              <p:cond delay="2250"/>
                            </p:stCondLst>
                            <p:childTnLst>
                              <p:par>
                                <p:cTn id="82" presetID="10" presetClass="exit" presetSubtype="0" fill="hold" nodeType="afterEffect">
                                  <p:stCondLst>
                                    <p:cond delay="0"/>
                                  </p:stCondLst>
                                  <p:childTnLst>
                                    <p:animEffect transition="out" filter="fade">
                                      <p:cBhvr>
                                        <p:cTn id="83" dur="500"/>
                                        <p:tgtEl>
                                          <p:spTgt spid="89"/>
                                        </p:tgtEl>
                                      </p:cBhvr>
                                    </p:animEffect>
                                    <p:set>
                                      <p:cBhvr>
                                        <p:cTn id="84" dur="1" fill="hold">
                                          <p:stCondLst>
                                            <p:cond delay="499"/>
                                          </p:stCondLst>
                                        </p:cTn>
                                        <p:tgtEl>
                                          <p:spTgt spid="89"/>
                                        </p:tgtEl>
                                        <p:attrNameLst>
                                          <p:attrName>style.visibility</p:attrName>
                                        </p:attrNameLst>
                                      </p:cBhvr>
                                      <p:to>
                                        <p:strVal val="hidden"/>
                                      </p:to>
                                    </p:set>
                                  </p:childTnLst>
                                </p:cTn>
                              </p:par>
                            </p:childTnLst>
                          </p:cTn>
                        </p:par>
                        <p:par>
                          <p:cTn id="85" fill="hold">
                            <p:stCondLst>
                              <p:cond delay="2750"/>
                            </p:stCondLst>
                            <p:childTnLst>
                              <p:par>
                                <p:cTn id="86" presetID="10" presetClass="exit" presetSubtype="0" fill="hold" grpId="3" nodeType="afterEffect">
                                  <p:stCondLst>
                                    <p:cond delay="0"/>
                                  </p:stCondLst>
                                  <p:childTnLst>
                                    <p:animEffect transition="out" filter="fade">
                                      <p:cBhvr>
                                        <p:cTn id="87" dur="500"/>
                                        <p:tgtEl>
                                          <p:spTgt spid="34"/>
                                        </p:tgtEl>
                                      </p:cBhvr>
                                    </p:animEffect>
                                    <p:set>
                                      <p:cBhvr>
                                        <p:cTn id="88" dur="1" fill="hold">
                                          <p:stCondLst>
                                            <p:cond delay="499"/>
                                          </p:stCondLst>
                                        </p:cTn>
                                        <p:tgtEl>
                                          <p:spTgt spid="34"/>
                                        </p:tgtEl>
                                        <p:attrNameLst>
                                          <p:attrName>style.visibility</p:attrName>
                                        </p:attrNameLst>
                                      </p:cBhvr>
                                      <p:to>
                                        <p:strVal val="hidden"/>
                                      </p:to>
                                    </p:set>
                                  </p:childTnLst>
                                </p:cTn>
                              </p:par>
                            </p:childTnLst>
                          </p:cTn>
                        </p:par>
                        <p:par>
                          <p:cTn id="89" fill="hold">
                            <p:stCondLst>
                              <p:cond delay="3250"/>
                            </p:stCondLst>
                            <p:childTnLst>
                              <p:par>
                                <p:cTn id="90" presetID="10" presetClass="entr" presetSubtype="0" fill="hold" nodeType="afterEffect">
                                  <p:stCondLst>
                                    <p:cond delay="0"/>
                                  </p:stCondLst>
                                  <p:childTnLst>
                                    <p:set>
                                      <p:cBhvr>
                                        <p:cTn id="91" dur="1" fill="hold">
                                          <p:stCondLst>
                                            <p:cond delay="0"/>
                                          </p:stCondLst>
                                        </p:cTn>
                                        <p:tgtEl>
                                          <p:spTgt spid="150"/>
                                        </p:tgtEl>
                                        <p:attrNameLst>
                                          <p:attrName>style.visibility</p:attrName>
                                        </p:attrNameLst>
                                      </p:cBhvr>
                                      <p:to>
                                        <p:strVal val="visible"/>
                                      </p:to>
                                    </p:set>
                                    <p:animEffect transition="in" filter="fade">
                                      <p:cBhvr>
                                        <p:cTn id="92" dur="500"/>
                                        <p:tgtEl>
                                          <p:spTgt spid="15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98"/>
                                        </p:tgtEl>
                                      </p:cBhvr>
                                    </p:animEffect>
                                    <p:set>
                                      <p:cBhvr>
                                        <p:cTn id="97" dur="1" fill="hold">
                                          <p:stCondLst>
                                            <p:cond delay="499"/>
                                          </p:stCondLst>
                                        </p:cTn>
                                        <p:tgtEl>
                                          <p:spTgt spid="98"/>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92"/>
                                        </p:tgtEl>
                                      </p:cBhvr>
                                    </p:animEffect>
                                    <p:set>
                                      <p:cBhvr>
                                        <p:cTn id="100" dur="1" fill="hold">
                                          <p:stCondLst>
                                            <p:cond delay="499"/>
                                          </p:stCondLst>
                                        </p:cTn>
                                        <p:tgtEl>
                                          <p:spTgt spid="9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68"/>
                                        </p:tgtEl>
                                      </p:cBhvr>
                                    </p:animEffect>
                                    <p:set>
                                      <p:cBhvr>
                                        <p:cTn id="103" dur="1" fill="hold">
                                          <p:stCondLst>
                                            <p:cond delay="499"/>
                                          </p:stCondLst>
                                        </p:cTn>
                                        <p:tgtEl>
                                          <p:spTgt spid="6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50"/>
                                        </p:tgtEl>
                                      </p:cBhvr>
                                    </p:animEffect>
                                    <p:set>
                                      <p:cBhvr>
                                        <p:cTn id="106" dur="1" fill="hold">
                                          <p:stCondLst>
                                            <p:cond delay="499"/>
                                          </p:stCondLst>
                                        </p:cTn>
                                        <p:tgtEl>
                                          <p:spTgt spid="15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wipe(left)">
                                      <p:cBhvr>
                                        <p:cTn id="111" dur="500"/>
                                        <p:tgtEl>
                                          <p:spTgt spid="47"/>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4"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500"/>
                            </p:stCondLst>
                            <p:childTnLst>
                              <p:par>
                                <p:cTn id="123" presetID="22" presetClass="entr" presetSubtype="2" fill="hold" nodeType="after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wipe(right)">
                                      <p:cBhvr>
                                        <p:cTn id="125" dur="1000"/>
                                        <p:tgtEl>
                                          <p:spTgt spid="19"/>
                                        </p:tgtEl>
                                      </p:cBhvr>
                                    </p:animEffect>
                                  </p:childTnLst>
                                </p:cTn>
                              </p:par>
                            </p:childTnLst>
                          </p:cTn>
                        </p:par>
                        <p:par>
                          <p:cTn id="126" fill="hold">
                            <p:stCondLst>
                              <p:cond delay="1500"/>
                            </p:stCondLst>
                            <p:childTnLst>
                              <p:par>
                                <p:cTn id="127" presetID="22" presetClass="entr" presetSubtype="2"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right)">
                                      <p:cBhvr>
                                        <p:cTn id="129" dur="1000"/>
                                        <p:tgtEl>
                                          <p:spTgt spid="92"/>
                                        </p:tgtEl>
                                      </p:cBhvr>
                                    </p:animEffect>
                                  </p:childTnLst>
                                </p:cTn>
                              </p:par>
                            </p:childTnLst>
                          </p:cTn>
                        </p:par>
                        <p:par>
                          <p:cTn id="130" fill="hold">
                            <p:stCondLst>
                              <p:cond delay="2500"/>
                            </p:stCondLst>
                            <p:childTnLst>
                              <p:par>
                                <p:cTn id="131" presetID="10" presetClass="exit" presetSubtype="0" fill="hold" nodeType="afterEffect">
                                  <p:stCondLst>
                                    <p:cond delay="0"/>
                                  </p:stCondLst>
                                  <p:childTnLst>
                                    <p:animEffect transition="out" filter="fade">
                                      <p:cBhvr>
                                        <p:cTn id="132" dur="500"/>
                                        <p:tgtEl>
                                          <p:spTgt spid="89"/>
                                        </p:tgtEl>
                                      </p:cBhvr>
                                    </p:animEffect>
                                    <p:set>
                                      <p:cBhvr>
                                        <p:cTn id="133" dur="1" fill="hold">
                                          <p:stCondLst>
                                            <p:cond delay="499"/>
                                          </p:stCondLst>
                                        </p:cTn>
                                        <p:tgtEl>
                                          <p:spTgt spid="89"/>
                                        </p:tgtEl>
                                        <p:attrNameLst>
                                          <p:attrName>style.visibility</p:attrName>
                                        </p:attrNameLst>
                                      </p:cBhvr>
                                      <p:to>
                                        <p:strVal val="hidden"/>
                                      </p:to>
                                    </p:set>
                                  </p:childTnLst>
                                </p:cTn>
                              </p:par>
                            </p:childTnLst>
                          </p:cTn>
                        </p:par>
                        <p:par>
                          <p:cTn id="134" fill="hold">
                            <p:stCondLst>
                              <p:cond delay="3000"/>
                            </p:stCondLst>
                            <p:childTnLst>
                              <p:par>
                                <p:cTn id="135" presetID="10" presetClass="exit" presetSubtype="0" fill="hold" grpId="5" nodeType="afterEffect">
                                  <p:stCondLst>
                                    <p:cond delay="0"/>
                                  </p:stCondLst>
                                  <p:childTnLst>
                                    <p:animEffect transition="out" filter="fade">
                                      <p:cBhvr>
                                        <p:cTn id="136" dur="500"/>
                                        <p:tgtEl>
                                          <p:spTgt spid="34"/>
                                        </p:tgtEl>
                                      </p:cBhvr>
                                    </p:animEffect>
                                    <p:set>
                                      <p:cBhvr>
                                        <p:cTn id="137" dur="1" fill="hold">
                                          <p:stCondLst>
                                            <p:cond delay="499"/>
                                          </p:stCondLst>
                                        </p:cTn>
                                        <p:tgtEl>
                                          <p:spTgt spid="34"/>
                                        </p:tgtEl>
                                        <p:attrNameLst>
                                          <p:attrName>style.visibility</p:attrName>
                                        </p:attrNameLst>
                                      </p:cBhvr>
                                      <p:to>
                                        <p:strVal val="hidden"/>
                                      </p:to>
                                    </p:set>
                                  </p:childTnLst>
                                </p:cTn>
                              </p:par>
                            </p:childTnLst>
                          </p:cTn>
                        </p:par>
                        <p:par>
                          <p:cTn id="138" fill="hold">
                            <p:stCondLst>
                              <p:cond delay="3500"/>
                            </p:stCondLst>
                            <p:childTnLst>
                              <p:par>
                                <p:cTn id="139" presetID="22" presetClass="entr" presetSubtype="2" fill="hold" nodeType="afterEffect">
                                  <p:stCondLst>
                                    <p:cond delay="0"/>
                                  </p:stCondLst>
                                  <p:childTnLst>
                                    <p:set>
                                      <p:cBhvr>
                                        <p:cTn id="140" dur="1" fill="hold">
                                          <p:stCondLst>
                                            <p:cond delay="0"/>
                                          </p:stCondLst>
                                        </p:cTn>
                                        <p:tgtEl>
                                          <p:spTgt spid="140"/>
                                        </p:tgtEl>
                                        <p:attrNameLst>
                                          <p:attrName>style.visibility</p:attrName>
                                        </p:attrNameLst>
                                      </p:cBhvr>
                                      <p:to>
                                        <p:strVal val="visible"/>
                                      </p:to>
                                    </p:set>
                                    <p:animEffect transition="in" filter="wipe(right)">
                                      <p:cBhvr>
                                        <p:cTn id="141" dur="1000"/>
                                        <p:tgtEl>
                                          <p:spTgt spid="140"/>
                                        </p:tgtEl>
                                      </p:cBhvr>
                                    </p:animEffect>
                                  </p:childTnLst>
                                </p:cTn>
                              </p:par>
                              <p:par>
                                <p:cTn id="142" presetID="22" presetClass="entr" presetSubtype="8" fill="hold" grpId="2" nodeType="withEffect">
                                  <p:stCondLst>
                                    <p:cond delay="500"/>
                                  </p:stCondLst>
                                  <p:childTnLst>
                                    <p:set>
                                      <p:cBhvr>
                                        <p:cTn id="143" dur="1" fill="hold">
                                          <p:stCondLst>
                                            <p:cond delay="0"/>
                                          </p:stCondLst>
                                        </p:cTn>
                                        <p:tgtEl>
                                          <p:spTgt spid="147"/>
                                        </p:tgtEl>
                                        <p:attrNameLst>
                                          <p:attrName>style.visibility</p:attrName>
                                        </p:attrNameLst>
                                      </p:cBhvr>
                                      <p:to>
                                        <p:strVal val="visible"/>
                                      </p:to>
                                    </p:set>
                                    <p:animEffect transition="in" filter="wipe(left)">
                                      <p:cBhvr>
                                        <p:cTn id="144"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8" grpId="1"/>
      <p:bldP spid="98" grpId="0"/>
      <p:bldP spid="98" grpId="1"/>
      <p:bldP spid="47" grpId="0"/>
      <p:bldP spid="34" grpId="0" animBg="1"/>
      <p:bldP spid="34" grpId="1" animBg="1"/>
      <p:bldP spid="34" grpId="2" animBg="1"/>
      <p:bldP spid="34" grpId="3" animBg="1"/>
      <p:bldP spid="34" grpId="4" animBg="1"/>
      <p:bldP spid="34" grpId="5" animBg="1"/>
      <p:bldP spid="147" grpId="0"/>
      <p:bldP spid="147" grpId="1"/>
      <p:bldP spid="147" grpId="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27</a:t>
            </a:fld>
            <a:endParaRPr lang="en-US" dirty="0"/>
          </a:p>
        </p:txBody>
      </p:sp>
      <p:sp>
        <p:nvSpPr>
          <p:cNvPr id="7" name="Title 6"/>
          <p:cNvSpPr>
            <a:spLocks noGrp="1"/>
          </p:cNvSpPr>
          <p:nvPr>
            <p:ph type="title"/>
          </p:nvPr>
        </p:nvSpPr>
        <p:spPr/>
        <p:txBody>
          <a:bodyPr/>
          <a:lstStyle/>
          <a:p>
            <a:r>
              <a:rPr lang="de-DE" dirty="0"/>
              <a:t>KVM Hypervisor Protection</a:t>
            </a:r>
            <a:endParaRPr lang="en-US" dirty="0"/>
          </a:p>
        </p:txBody>
      </p:sp>
      <p:sp>
        <p:nvSpPr>
          <p:cNvPr id="13" name="Content Placeholder 1"/>
          <p:cNvSpPr>
            <a:spLocks noGrp="1"/>
          </p:cNvSpPr>
          <p:nvPr>
            <p:ph idx="4294967295"/>
          </p:nvPr>
        </p:nvSpPr>
        <p:spPr>
          <a:xfrm>
            <a:off x="946786" y="1655636"/>
            <a:ext cx="10312400" cy="4451350"/>
          </a:xfrm>
        </p:spPr>
        <p:txBody>
          <a:bodyPr>
            <a:normAutofit/>
          </a:bodyPr>
          <a:lstStyle/>
          <a:p>
            <a:pPr marL="0" indent="0">
              <a:buNone/>
            </a:pPr>
            <a:r>
              <a:rPr lang="de-DE" sz="2400" dirty="0"/>
              <a:t>KVM doesn‘t come with a backup API comparable to VMware or Hyper-V. Because of that a scripted solution is used instead.</a:t>
            </a:r>
            <a:br>
              <a:rPr lang="de-DE" sz="2400" dirty="0"/>
            </a:br>
            <a:endParaRPr lang="de-DE" sz="2400" dirty="0"/>
          </a:p>
          <a:p>
            <a:pPr marL="0" indent="0">
              <a:buNone/>
            </a:pPr>
            <a:r>
              <a:rPr lang="de-DE" sz="2400" dirty="0"/>
              <a:t>KVM (Kernel-based Virtual Machines) is an add-on that comes with RedHat Enterprise Linux or SUSE SLES (and others). Installation and usage is pretty much the same for both operating systems. </a:t>
            </a:r>
            <a:br>
              <a:rPr lang="de-DE" sz="2400" dirty="0"/>
            </a:br>
            <a:r>
              <a:rPr lang="de-DE" sz="2400" dirty="0"/>
              <a:t>Since some dependencies with KVM/QEMU exist it is recommended to use the very lastest versions of an operating system.</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832" y="5117160"/>
            <a:ext cx="2243860" cy="703838"/>
          </a:xfrm>
          <a:prstGeom prst="rect">
            <a:avLst/>
          </a:prstGeom>
          <a:ln w="12700">
            <a:solidFill>
              <a:schemeClr val="tx1"/>
            </a:solidFill>
          </a:ln>
        </p:spPr>
      </p:pic>
      <p:grpSp>
        <p:nvGrpSpPr>
          <p:cNvPr id="14" name="Group 13"/>
          <p:cNvGrpSpPr/>
          <p:nvPr/>
        </p:nvGrpSpPr>
        <p:grpSpPr>
          <a:xfrm>
            <a:off x="1085850" y="2765619"/>
            <a:ext cx="10029825" cy="1828800"/>
            <a:chOff x="946786" y="3671086"/>
            <a:chExt cx="10311764" cy="1078313"/>
          </a:xfrm>
        </p:grpSpPr>
        <p:cxnSp>
          <p:nvCxnSpPr>
            <p:cNvPr id="15" name="Straight Connector 14"/>
            <p:cNvCxnSpPr/>
            <p:nvPr/>
          </p:nvCxnSpPr>
          <p:spPr>
            <a:xfrm flipV="1">
              <a:off x="946786" y="3671086"/>
              <a:ext cx="10311764" cy="6758"/>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46786" y="4742641"/>
              <a:ext cx="10311764" cy="6758"/>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4248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28</a:t>
            </a:fld>
            <a:endParaRPr lang="en-US" dirty="0"/>
          </a:p>
        </p:txBody>
      </p:sp>
      <p:sp>
        <p:nvSpPr>
          <p:cNvPr id="7" name="Title 6"/>
          <p:cNvSpPr>
            <a:spLocks noGrp="1"/>
          </p:cNvSpPr>
          <p:nvPr>
            <p:ph type="title"/>
          </p:nvPr>
        </p:nvSpPr>
        <p:spPr/>
        <p:txBody>
          <a:bodyPr/>
          <a:lstStyle/>
          <a:p>
            <a:r>
              <a:rPr lang="de-DE"/>
              <a:t>Virtualization Integrations Summary</a:t>
            </a:r>
            <a:endParaRPr lang="en-US" dirty="0"/>
          </a:p>
        </p:txBody>
      </p:sp>
      <p:sp>
        <p:nvSpPr>
          <p:cNvPr id="3" name="Content Placeholder 2"/>
          <p:cNvSpPr>
            <a:spLocks noGrp="1"/>
          </p:cNvSpPr>
          <p:nvPr>
            <p:ph idx="4294967295"/>
          </p:nvPr>
        </p:nvSpPr>
        <p:spPr>
          <a:xfrm>
            <a:off x="919480" y="1728788"/>
            <a:ext cx="10312400" cy="4451350"/>
          </a:xfrm>
        </p:spPr>
        <p:txBody>
          <a:bodyPr/>
          <a:lstStyle/>
          <a:p>
            <a:pPr marL="0" indent="0">
              <a:spcAft>
                <a:spcPts val="3600"/>
              </a:spcAft>
              <a:buNone/>
            </a:pPr>
            <a:r>
              <a:rPr lang="de-DE" sz="2400" dirty="0"/>
              <a:t>Data Protector fully integrates with </a:t>
            </a:r>
            <a:r>
              <a:rPr lang="de-DE" sz="2400" dirty="0">
                <a:solidFill>
                  <a:schemeClr val="accent1"/>
                </a:solidFill>
              </a:rPr>
              <a:t>VMware vSpher</a:t>
            </a:r>
            <a:r>
              <a:rPr lang="de-DE" sz="2400" dirty="0"/>
              <a:t>e and </a:t>
            </a:r>
            <a:r>
              <a:rPr lang="de-DE" sz="2400" dirty="0">
                <a:solidFill>
                  <a:schemeClr val="accent1"/>
                </a:solidFill>
              </a:rPr>
              <a:t>MS Hyper-V </a:t>
            </a:r>
            <a:r>
              <a:rPr lang="de-DE" sz="2400" dirty="0"/>
              <a:t>virtualization platforms supporting various approaches such as local and remotesnapshot backup/recovery, Power-On and Life-Migration of VMs as well asgranular recovery of VM files using the same data protection infrastructure for all clients types (physical, virtual, cloud). </a:t>
            </a:r>
          </a:p>
          <a:p>
            <a:pPr marL="0" indent="0">
              <a:spcAft>
                <a:spcPts val="3600"/>
              </a:spcAft>
              <a:buNone/>
            </a:pPr>
            <a:r>
              <a:rPr lang="de-DE" sz="2400" dirty="0"/>
              <a:t>Data Protector reporting complements this functionality with virtualization reports, analytics and predictive analytics.</a:t>
            </a:r>
          </a:p>
          <a:p>
            <a:pPr marL="0" indent="0">
              <a:spcAft>
                <a:spcPts val="3600"/>
              </a:spcAft>
              <a:buNone/>
            </a:pPr>
            <a:r>
              <a:rPr lang="de-DE" sz="2400" dirty="0"/>
              <a:t>Other Hypervisors like </a:t>
            </a:r>
            <a:r>
              <a:rPr lang="de-DE" sz="2400" dirty="0">
                <a:solidFill>
                  <a:srgbClr val="0155EF"/>
                </a:solidFill>
              </a:rPr>
              <a:t>KVM</a:t>
            </a:r>
            <a:r>
              <a:rPr lang="de-DE" sz="2400" dirty="0"/>
              <a:t> can be addressed with scripts. This would benefit by the automation/orchestration approach of Data Protector.</a:t>
            </a:r>
            <a:endParaRPr lang="en-US" sz="2400" dirty="0"/>
          </a:p>
        </p:txBody>
      </p:sp>
      <p:grpSp>
        <p:nvGrpSpPr>
          <p:cNvPr id="10" name="Group 9"/>
          <p:cNvGrpSpPr/>
          <p:nvPr/>
        </p:nvGrpSpPr>
        <p:grpSpPr>
          <a:xfrm>
            <a:off x="1085850" y="3671086"/>
            <a:ext cx="10029825" cy="1078313"/>
            <a:chOff x="946786" y="3671086"/>
            <a:chExt cx="10311764" cy="1078313"/>
          </a:xfrm>
        </p:grpSpPr>
        <p:cxnSp>
          <p:nvCxnSpPr>
            <p:cNvPr id="9" name="Straight Connector 8"/>
            <p:cNvCxnSpPr/>
            <p:nvPr/>
          </p:nvCxnSpPr>
          <p:spPr>
            <a:xfrm flipV="1">
              <a:off x="946786" y="3671086"/>
              <a:ext cx="10311764" cy="6758"/>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46786" y="4742641"/>
              <a:ext cx="10311764" cy="6758"/>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0712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Best-in Class Platform Integrations: The Cloud  </a:t>
            </a:r>
          </a:p>
        </p:txBody>
      </p:sp>
    </p:spTree>
    <p:extLst>
      <p:ext uri="{BB962C8B-B14F-4D97-AF65-F5344CB8AC3E}">
        <p14:creationId xmlns:p14="http://schemas.microsoft.com/office/powerpoint/2010/main" val="426165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3372" y="2593"/>
          <a:ext cx="1587" cy="1587"/>
        </p:xfrm>
        <a:graphic>
          <a:graphicData uri="http://schemas.openxmlformats.org/presentationml/2006/ole">
            <mc:AlternateContent xmlns:mc="http://schemas.openxmlformats.org/markup-compatibility/2006">
              <mc:Choice xmlns:v="urn:schemas-microsoft-com:vml" Requires="v">
                <p:oleObj spid="_x0000_s2120" name="think-cell Slide" r:id="rId5" imgW="660" imgH="664" progId="TCLayout.ActiveDocument.1">
                  <p:embed/>
                </p:oleObj>
              </mc:Choice>
              <mc:Fallback>
                <p:oleObj name="think-cell Slide" r:id="rId5" imgW="660" imgH="664" progId="TCLayout.ActiveDocument.1">
                  <p:embed/>
                  <p:pic>
                    <p:nvPicPr>
                      <p:cNvPr id="3" name="Object 2" hidden="1"/>
                      <p:cNvPicPr/>
                      <p:nvPr/>
                    </p:nvPicPr>
                    <p:blipFill>
                      <a:blip r:embed="rId6"/>
                      <a:stretch>
                        <a:fillRect/>
                      </a:stretch>
                    </p:blipFill>
                    <p:spPr>
                      <a:xfrm>
                        <a:off x="3372" y="2593"/>
                        <a:ext cx="1587" cy="1587"/>
                      </a:xfrm>
                      <a:prstGeom prst="rect">
                        <a:avLst/>
                      </a:prstGeom>
                    </p:spPr>
                  </p:pic>
                </p:oleObj>
              </mc:Fallback>
            </mc:AlternateContent>
          </a:graphicData>
        </a:graphic>
      </p:graphicFrame>
      <p:sp>
        <p:nvSpPr>
          <p:cNvPr id="74" name="Title 1"/>
          <p:cNvSpPr>
            <a:spLocks noGrp="1"/>
          </p:cNvSpPr>
          <p:nvPr>
            <p:ph type="title"/>
          </p:nvPr>
        </p:nvSpPr>
        <p:spPr/>
        <p:txBody>
          <a:bodyPr/>
          <a:lstStyle/>
          <a:p>
            <a:r>
              <a:rPr lang="en-US"/>
              <a:t>IT Operations Management Products</a:t>
            </a:r>
            <a:endParaRPr lang="en-US" dirty="0"/>
          </a:p>
        </p:txBody>
      </p:sp>
      <p:grpSp>
        <p:nvGrpSpPr>
          <p:cNvPr id="69" name="Group 68"/>
          <p:cNvGrpSpPr/>
          <p:nvPr/>
        </p:nvGrpSpPr>
        <p:grpSpPr>
          <a:xfrm>
            <a:off x="944562" y="2405999"/>
            <a:ext cx="10313987" cy="2718098"/>
            <a:chOff x="475782" y="2290678"/>
            <a:chExt cx="11174916" cy="2967028"/>
          </a:xfrm>
        </p:grpSpPr>
        <p:grpSp>
          <p:nvGrpSpPr>
            <p:cNvPr id="70" name="Group 69"/>
            <p:cNvGrpSpPr/>
            <p:nvPr/>
          </p:nvGrpSpPr>
          <p:grpSpPr>
            <a:xfrm>
              <a:off x="2355042" y="2290678"/>
              <a:ext cx="1778892" cy="1868599"/>
              <a:chOff x="2355041" y="2646952"/>
              <a:chExt cx="1778892" cy="1868599"/>
            </a:xfrm>
          </p:grpSpPr>
          <p:sp>
            <p:nvSpPr>
              <p:cNvPr id="161" name="Rectangle 160"/>
              <p:cNvSpPr/>
              <p:nvPr/>
            </p:nvSpPr>
            <p:spPr>
              <a:xfrm>
                <a:off x="2355041" y="2646952"/>
                <a:ext cx="1778892" cy="1868599"/>
              </a:xfrm>
              <a:prstGeom prst="rect">
                <a:avLst/>
              </a:prstGeom>
              <a:noFill/>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37124" tIns="137124" rIns="137124" bIns="137124" rtlCol="0" anchor="b" anchorCtr="0">
                <a:normAutofit/>
              </a:bodyPr>
              <a:lstStyle/>
              <a:p>
                <a:pPr algn="ctr" defTabSz="913745">
                  <a:defRPr/>
                </a:pPr>
                <a:endParaRPr lang="en-US" sz="1100" kern="0" dirty="0">
                  <a:solidFill>
                    <a:srgbClr val="000000"/>
                  </a:solidFill>
                  <a:cs typeface="Calibri" panose="020F0502020204030204" pitchFamily="34" charset="0"/>
                </a:endParaRPr>
              </a:p>
            </p:txBody>
          </p:sp>
          <p:sp>
            <p:nvSpPr>
              <p:cNvPr id="162" name="TextBox 161"/>
              <p:cNvSpPr txBox="1"/>
              <p:nvPr/>
            </p:nvSpPr>
            <p:spPr>
              <a:xfrm>
                <a:off x="2447177" y="3822837"/>
                <a:ext cx="1590364" cy="431506"/>
              </a:xfrm>
              <a:prstGeom prst="rect">
                <a:avLst/>
              </a:prstGeom>
              <a:noFill/>
            </p:spPr>
            <p:txBody>
              <a:bodyPr wrap="square" lIns="0" tIns="0" rIns="0" bIns="0" rtlCol="0">
                <a:noAutofit/>
              </a:bodyPr>
              <a:lstStyle/>
              <a:p>
                <a:pPr algn="ctr">
                  <a:lnSpc>
                    <a:spcPct val="90000"/>
                  </a:lnSpc>
                </a:pPr>
                <a:r>
                  <a:rPr lang="en-US" sz="1200" b="1" spc="220" dirty="0">
                    <a:cs typeface="Calibri" panose="020F0502020204030204" pitchFamily="34" charset="0"/>
                  </a:rPr>
                  <a:t>HYBRID CLOUD MANAGEMENT</a:t>
                </a:r>
              </a:p>
            </p:txBody>
          </p:sp>
          <p:grpSp>
            <p:nvGrpSpPr>
              <p:cNvPr id="163" name="Group 162"/>
              <p:cNvGrpSpPr/>
              <p:nvPr/>
            </p:nvGrpSpPr>
            <p:grpSpPr>
              <a:xfrm>
                <a:off x="2817878" y="3015231"/>
                <a:ext cx="869096" cy="582383"/>
                <a:chOff x="1450255" y="2916272"/>
                <a:chExt cx="718940" cy="481763"/>
              </a:xfrm>
              <a:solidFill>
                <a:schemeClr val="accent1"/>
              </a:solidFill>
            </p:grpSpPr>
            <p:sp>
              <p:nvSpPr>
                <p:cNvPr id="164" name="Freeform 66"/>
                <p:cNvSpPr>
                  <a:spLocks noChangeArrowheads="1"/>
                </p:cNvSpPr>
                <p:nvPr/>
              </p:nvSpPr>
              <p:spPr bwMode="auto">
                <a:xfrm>
                  <a:off x="1450255" y="2916272"/>
                  <a:ext cx="718940" cy="481763"/>
                </a:xfrm>
                <a:custGeom>
                  <a:avLst/>
                  <a:gdLst>
                    <a:gd name="T0" fmla="*/ 764 w 857"/>
                    <a:gd name="T1" fmla="*/ 268 h 573"/>
                    <a:gd name="T2" fmla="*/ 764 w 857"/>
                    <a:gd name="T3" fmla="*/ 268 h 573"/>
                    <a:gd name="T4" fmla="*/ 765 w 857"/>
                    <a:gd name="T5" fmla="*/ 265 h 573"/>
                    <a:gd name="T6" fmla="*/ 594 w 857"/>
                    <a:gd name="T7" fmla="*/ 106 h 573"/>
                    <a:gd name="T8" fmla="*/ 550 w 857"/>
                    <a:gd name="T9" fmla="*/ 113 h 573"/>
                    <a:gd name="T10" fmla="*/ 387 w 857"/>
                    <a:gd name="T11" fmla="*/ 0 h 573"/>
                    <a:gd name="T12" fmla="*/ 215 w 857"/>
                    <a:gd name="T13" fmla="*/ 143 h 573"/>
                    <a:gd name="T14" fmla="*/ 158 w 857"/>
                    <a:gd name="T15" fmla="*/ 132 h 573"/>
                    <a:gd name="T16" fmla="*/ 0 w 857"/>
                    <a:gd name="T17" fmla="*/ 291 h 573"/>
                    <a:gd name="T18" fmla="*/ 135 w 857"/>
                    <a:gd name="T19" fmla="*/ 446 h 573"/>
                    <a:gd name="T20" fmla="*/ 141 w 857"/>
                    <a:gd name="T21" fmla="*/ 447 h 573"/>
                    <a:gd name="T22" fmla="*/ 268 w 857"/>
                    <a:gd name="T23" fmla="*/ 571 h 573"/>
                    <a:gd name="T24" fmla="*/ 708 w 857"/>
                    <a:gd name="T25" fmla="*/ 572 h 573"/>
                    <a:gd name="T26" fmla="*/ 856 w 857"/>
                    <a:gd name="T27" fmla="*/ 413 h 573"/>
                    <a:gd name="T28" fmla="*/ 764 w 857"/>
                    <a:gd name="T29" fmla="*/ 268 h 573"/>
                    <a:gd name="T30" fmla="*/ 23 w 857"/>
                    <a:gd name="T31" fmla="*/ 291 h 573"/>
                    <a:gd name="T32" fmla="*/ 23 w 857"/>
                    <a:gd name="T33" fmla="*/ 291 h 573"/>
                    <a:gd name="T34" fmla="*/ 158 w 857"/>
                    <a:gd name="T35" fmla="*/ 156 h 573"/>
                    <a:gd name="T36" fmla="*/ 220 w 857"/>
                    <a:gd name="T37" fmla="*/ 171 h 573"/>
                    <a:gd name="T38" fmla="*/ 231 w 857"/>
                    <a:gd name="T39" fmla="*/ 170 h 573"/>
                    <a:gd name="T40" fmla="*/ 236 w 857"/>
                    <a:gd name="T41" fmla="*/ 162 h 573"/>
                    <a:gd name="T42" fmla="*/ 387 w 857"/>
                    <a:gd name="T43" fmla="*/ 24 h 573"/>
                    <a:gd name="T44" fmla="*/ 532 w 857"/>
                    <a:gd name="T45" fmla="*/ 131 h 573"/>
                    <a:gd name="T46" fmla="*/ 538 w 857"/>
                    <a:gd name="T47" fmla="*/ 138 h 573"/>
                    <a:gd name="T48" fmla="*/ 546 w 857"/>
                    <a:gd name="T49" fmla="*/ 138 h 573"/>
                    <a:gd name="T50" fmla="*/ 594 w 857"/>
                    <a:gd name="T51" fmla="*/ 130 h 573"/>
                    <a:gd name="T52" fmla="*/ 742 w 857"/>
                    <a:gd name="T53" fmla="*/ 260 h 573"/>
                    <a:gd name="T54" fmla="*/ 695 w 857"/>
                    <a:gd name="T55" fmla="*/ 251 h 573"/>
                    <a:gd name="T56" fmla="*/ 654 w 857"/>
                    <a:gd name="T57" fmla="*/ 258 h 573"/>
                    <a:gd name="T58" fmla="*/ 502 w 857"/>
                    <a:gd name="T59" fmla="*/ 153 h 573"/>
                    <a:gd name="T60" fmla="*/ 340 w 857"/>
                    <a:gd name="T61" fmla="*/ 287 h 573"/>
                    <a:gd name="T62" fmla="*/ 288 w 857"/>
                    <a:gd name="T63" fmla="*/ 276 h 573"/>
                    <a:gd name="T64" fmla="*/ 139 w 857"/>
                    <a:gd name="T65" fmla="*/ 423 h 573"/>
                    <a:gd name="T66" fmla="*/ 139 w 857"/>
                    <a:gd name="T67" fmla="*/ 423 h 573"/>
                    <a:gd name="T68" fmla="*/ 23 w 857"/>
                    <a:gd name="T69" fmla="*/ 291 h 573"/>
                    <a:gd name="T70" fmla="*/ 707 w 857"/>
                    <a:gd name="T71" fmla="*/ 549 h 573"/>
                    <a:gd name="T72" fmla="*/ 707 w 857"/>
                    <a:gd name="T73" fmla="*/ 549 h 573"/>
                    <a:gd name="T74" fmla="*/ 269 w 857"/>
                    <a:gd name="T75" fmla="*/ 548 h 573"/>
                    <a:gd name="T76" fmla="*/ 162 w 857"/>
                    <a:gd name="T77" fmla="*/ 425 h 573"/>
                    <a:gd name="T78" fmla="*/ 288 w 857"/>
                    <a:gd name="T79" fmla="*/ 299 h 573"/>
                    <a:gd name="T80" fmla="*/ 344 w 857"/>
                    <a:gd name="T81" fmla="*/ 314 h 573"/>
                    <a:gd name="T82" fmla="*/ 356 w 857"/>
                    <a:gd name="T83" fmla="*/ 314 h 573"/>
                    <a:gd name="T84" fmla="*/ 361 w 857"/>
                    <a:gd name="T85" fmla="*/ 304 h 573"/>
                    <a:gd name="T86" fmla="*/ 502 w 857"/>
                    <a:gd name="T87" fmla="*/ 176 h 573"/>
                    <a:gd name="T88" fmla="*/ 636 w 857"/>
                    <a:gd name="T89" fmla="*/ 275 h 573"/>
                    <a:gd name="T90" fmla="*/ 641 w 857"/>
                    <a:gd name="T91" fmla="*/ 283 h 573"/>
                    <a:gd name="T92" fmla="*/ 651 w 857"/>
                    <a:gd name="T93" fmla="*/ 284 h 573"/>
                    <a:gd name="T94" fmla="*/ 695 w 857"/>
                    <a:gd name="T95" fmla="*/ 275 h 573"/>
                    <a:gd name="T96" fmla="*/ 833 w 857"/>
                    <a:gd name="T97" fmla="*/ 413 h 573"/>
                    <a:gd name="T98" fmla="*/ 707 w 857"/>
                    <a:gd name="T99" fmla="*/ 54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7" h="573">
                      <a:moveTo>
                        <a:pt x="764" y="268"/>
                      </a:moveTo>
                      <a:lnTo>
                        <a:pt x="764" y="268"/>
                      </a:lnTo>
                      <a:cubicBezTo>
                        <a:pt x="764" y="267"/>
                        <a:pt x="765" y="266"/>
                        <a:pt x="765" y="265"/>
                      </a:cubicBezTo>
                      <a:cubicBezTo>
                        <a:pt x="765" y="172"/>
                        <a:pt x="693" y="106"/>
                        <a:pt x="594" y="106"/>
                      </a:cubicBezTo>
                      <a:cubicBezTo>
                        <a:pt x="580" y="106"/>
                        <a:pt x="565" y="108"/>
                        <a:pt x="550" y="113"/>
                      </a:cubicBezTo>
                      <a:cubicBezTo>
                        <a:pt x="524" y="45"/>
                        <a:pt x="460" y="0"/>
                        <a:pt x="387" y="0"/>
                      </a:cubicBezTo>
                      <a:cubicBezTo>
                        <a:pt x="303" y="0"/>
                        <a:pt x="231" y="61"/>
                        <a:pt x="215" y="143"/>
                      </a:cubicBezTo>
                      <a:cubicBezTo>
                        <a:pt x="197" y="136"/>
                        <a:pt x="178" y="132"/>
                        <a:pt x="158" y="132"/>
                      </a:cubicBezTo>
                      <a:cubicBezTo>
                        <a:pt x="71" y="132"/>
                        <a:pt x="0" y="203"/>
                        <a:pt x="0" y="291"/>
                      </a:cubicBezTo>
                      <a:cubicBezTo>
                        <a:pt x="0" y="368"/>
                        <a:pt x="58" y="436"/>
                        <a:pt x="135" y="446"/>
                      </a:cubicBezTo>
                      <a:cubicBezTo>
                        <a:pt x="141" y="447"/>
                        <a:pt x="141" y="447"/>
                        <a:pt x="141" y="447"/>
                      </a:cubicBezTo>
                      <a:cubicBezTo>
                        <a:pt x="151" y="511"/>
                        <a:pt x="202" y="562"/>
                        <a:pt x="268" y="571"/>
                      </a:cubicBezTo>
                      <a:cubicBezTo>
                        <a:pt x="708" y="572"/>
                        <a:pt x="708" y="572"/>
                        <a:pt x="708" y="572"/>
                      </a:cubicBezTo>
                      <a:cubicBezTo>
                        <a:pt x="791" y="566"/>
                        <a:pt x="856" y="495"/>
                        <a:pt x="856" y="413"/>
                      </a:cubicBezTo>
                      <a:cubicBezTo>
                        <a:pt x="856" y="348"/>
                        <a:pt x="818" y="294"/>
                        <a:pt x="764" y="268"/>
                      </a:cubicBezTo>
                      <a:close/>
                      <a:moveTo>
                        <a:pt x="23" y="291"/>
                      </a:moveTo>
                      <a:lnTo>
                        <a:pt x="23" y="291"/>
                      </a:lnTo>
                      <a:cubicBezTo>
                        <a:pt x="23" y="216"/>
                        <a:pt x="84" y="156"/>
                        <a:pt x="158" y="156"/>
                      </a:cubicBezTo>
                      <a:cubicBezTo>
                        <a:pt x="179" y="156"/>
                        <a:pt x="200" y="161"/>
                        <a:pt x="220" y="171"/>
                      </a:cubicBezTo>
                      <a:cubicBezTo>
                        <a:pt x="223" y="172"/>
                        <a:pt x="227" y="172"/>
                        <a:pt x="231" y="170"/>
                      </a:cubicBezTo>
                      <a:cubicBezTo>
                        <a:pt x="234" y="169"/>
                        <a:pt x="236" y="165"/>
                        <a:pt x="236" y="162"/>
                      </a:cubicBezTo>
                      <a:cubicBezTo>
                        <a:pt x="244" y="83"/>
                        <a:pt x="309" y="24"/>
                        <a:pt x="387" y="24"/>
                      </a:cubicBezTo>
                      <a:cubicBezTo>
                        <a:pt x="454" y="24"/>
                        <a:pt x="511" y="67"/>
                        <a:pt x="532" y="131"/>
                      </a:cubicBezTo>
                      <a:cubicBezTo>
                        <a:pt x="533" y="134"/>
                        <a:pt x="535" y="136"/>
                        <a:pt x="538" y="138"/>
                      </a:cubicBezTo>
                      <a:cubicBezTo>
                        <a:pt x="540" y="139"/>
                        <a:pt x="543" y="139"/>
                        <a:pt x="546" y="138"/>
                      </a:cubicBezTo>
                      <a:cubicBezTo>
                        <a:pt x="563" y="133"/>
                        <a:pt x="579" y="130"/>
                        <a:pt x="594" y="130"/>
                      </a:cubicBezTo>
                      <a:cubicBezTo>
                        <a:pt x="679" y="130"/>
                        <a:pt x="739" y="184"/>
                        <a:pt x="742" y="260"/>
                      </a:cubicBezTo>
                      <a:cubicBezTo>
                        <a:pt x="727" y="254"/>
                        <a:pt x="712" y="251"/>
                        <a:pt x="695" y="251"/>
                      </a:cubicBezTo>
                      <a:cubicBezTo>
                        <a:pt x="682" y="251"/>
                        <a:pt x="668" y="253"/>
                        <a:pt x="654" y="258"/>
                      </a:cubicBezTo>
                      <a:cubicBezTo>
                        <a:pt x="630" y="195"/>
                        <a:pt x="569" y="153"/>
                        <a:pt x="502" y="153"/>
                      </a:cubicBezTo>
                      <a:cubicBezTo>
                        <a:pt x="423" y="153"/>
                        <a:pt x="356" y="210"/>
                        <a:pt x="340" y="287"/>
                      </a:cubicBezTo>
                      <a:cubicBezTo>
                        <a:pt x="324" y="279"/>
                        <a:pt x="306" y="276"/>
                        <a:pt x="288" y="276"/>
                      </a:cubicBezTo>
                      <a:cubicBezTo>
                        <a:pt x="206" y="276"/>
                        <a:pt x="139" y="342"/>
                        <a:pt x="139" y="423"/>
                      </a:cubicBezTo>
                      <a:lnTo>
                        <a:pt x="139" y="423"/>
                      </a:lnTo>
                      <a:cubicBezTo>
                        <a:pt x="73" y="414"/>
                        <a:pt x="23" y="356"/>
                        <a:pt x="23" y="291"/>
                      </a:cubicBezTo>
                      <a:close/>
                      <a:moveTo>
                        <a:pt x="707" y="549"/>
                      </a:moveTo>
                      <a:lnTo>
                        <a:pt x="707" y="549"/>
                      </a:lnTo>
                      <a:cubicBezTo>
                        <a:pt x="269" y="548"/>
                        <a:pt x="269" y="548"/>
                        <a:pt x="269" y="548"/>
                      </a:cubicBezTo>
                      <a:cubicBezTo>
                        <a:pt x="208" y="540"/>
                        <a:pt x="162" y="487"/>
                        <a:pt x="162" y="425"/>
                      </a:cubicBezTo>
                      <a:cubicBezTo>
                        <a:pt x="162" y="355"/>
                        <a:pt x="218" y="299"/>
                        <a:pt x="288" y="299"/>
                      </a:cubicBezTo>
                      <a:cubicBezTo>
                        <a:pt x="307" y="299"/>
                        <a:pt x="326" y="304"/>
                        <a:pt x="344" y="314"/>
                      </a:cubicBezTo>
                      <a:cubicBezTo>
                        <a:pt x="349" y="315"/>
                        <a:pt x="352" y="315"/>
                        <a:pt x="356" y="314"/>
                      </a:cubicBezTo>
                      <a:cubicBezTo>
                        <a:pt x="359" y="312"/>
                        <a:pt x="361" y="309"/>
                        <a:pt x="361" y="304"/>
                      </a:cubicBezTo>
                      <a:cubicBezTo>
                        <a:pt x="368" y="232"/>
                        <a:pt x="429" y="176"/>
                        <a:pt x="502" y="176"/>
                      </a:cubicBezTo>
                      <a:cubicBezTo>
                        <a:pt x="563" y="176"/>
                        <a:pt x="617" y="217"/>
                        <a:pt x="636" y="275"/>
                      </a:cubicBezTo>
                      <a:cubicBezTo>
                        <a:pt x="637" y="278"/>
                        <a:pt x="639" y="282"/>
                        <a:pt x="641" y="283"/>
                      </a:cubicBezTo>
                      <a:cubicBezTo>
                        <a:pt x="644" y="284"/>
                        <a:pt x="647" y="285"/>
                        <a:pt x="651" y="284"/>
                      </a:cubicBezTo>
                      <a:cubicBezTo>
                        <a:pt x="666" y="277"/>
                        <a:pt x="681" y="275"/>
                        <a:pt x="695" y="275"/>
                      </a:cubicBezTo>
                      <a:cubicBezTo>
                        <a:pt x="771" y="275"/>
                        <a:pt x="833" y="337"/>
                        <a:pt x="833" y="413"/>
                      </a:cubicBezTo>
                      <a:cubicBezTo>
                        <a:pt x="833" y="483"/>
                        <a:pt x="778" y="543"/>
                        <a:pt x="707" y="549"/>
                      </a:cubicBezTo>
                      <a:close/>
                    </a:path>
                  </a:pathLst>
                </a:custGeom>
                <a:grpFill/>
                <a:ln>
                  <a:noFill/>
                </a:ln>
                <a:effectLst/>
              </p:spPr>
              <p:txBody>
                <a:bodyPr wrap="none" anchor="ctr"/>
                <a:lstStyle/>
                <a:p>
                  <a:endParaRPr lang="en-US" sz="1400" dirty="0">
                    <a:solidFill>
                      <a:srgbClr val="212E35"/>
                    </a:solidFill>
                  </a:endParaRPr>
                </a:p>
              </p:txBody>
            </p:sp>
            <p:sp>
              <p:nvSpPr>
                <p:cNvPr id="165" name="Freeform 54"/>
                <p:cNvSpPr>
                  <a:spLocks noChangeArrowheads="1"/>
                </p:cNvSpPr>
                <p:nvPr/>
              </p:nvSpPr>
              <p:spPr bwMode="auto">
                <a:xfrm>
                  <a:off x="1777267" y="3166787"/>
                  <a:ext cx="186794" cy="112075"/>
                </a:xfrm>
                <a:custGeom>
                  <a:avLst/>
                  <a:gdLst>
                    <a:gd name="T0" fmla="*/ 114 w 285"/>
                    <a:gd name="T1" fmla="*/ 67 h 170"/>
                    <a:gd name="T2" fmla="*/ 114 w 285"/>
                    <a:gd name="T3" fmla="*/ 67 h 170"/>
                    <a:gd name="T4" fmla="*/ 245 w 285"/>
                    <a:gd name="T5" fmla="*/ 67 h 170"/>
                    <a:gd name="T6" fmla="*/ 224 w 285"/>
                    <a:gd name="T7" fmla="*/ 88 h 170"/>
                    <a:gd name="T8" fmla="*/ 225 w 285"/>
                    <a:gd name="T9" fmla="*/ 105 h 170"/>
                    <a:gd name="T10" fmla="*/ 233 w 285"/>
                    <a:gd name="T11" fmla="*/ 108 h 170"/>
                    <a:gd name="T12" fmla="*/ 242 w 285"/>
                    <a:gd name="T13" fmla="*/ 104 h 170"/>
                    <a:gd name="T14" fmla="*/ 280 w 285"/>
                    <a:gd name="T15" fmla="*/ 62 h 170"/>
                    <a:gd name="T16" fmla="*/ 280 w 285"/>
                    <a:gd name="T17" fmla="*/ 47 h 170"/>
                    <a:gd name="T18" fmla="*/ 242 w 285"/>
                    <a:gd name="T19" fmla="*/ 5 h 170"/>
                    <a:gd name="T20" fmla="*/ 225 w 285"/>
                    <a:gd name="T21" fmla="*/ 4 h 170"/>
                    <a:gd name="T22" fmla="*/ 224 w 285"/>
                    <a:gd name="T23" fmla="*/ 21 h 170"/>
                    <a:gd name="T24" fmla="*/ 245 w 285"/>
                    <a:gd name="T25" fmla="*/ 43 h 170"/>
                    <a:gd name="T26" fmla="*/ 114 w 285"/>
                    <a:gd name="T27" fmla="*/ 43 h 170"/>
                    <a:gd name="T28" fmla="*/ 0 w 285"/>
                    <a:gd name="T29" fmla="*/ 157 h 170"/>
                    <a:gd name="T30" fmla="*/ 12 w 285"/>
                    <a:gd name="T31" fmla="*/ 169 h 170"/>
                    <a:gd name="T32" fmla="*/ 23 w 285"/>
                    <a:gd name="T33" fmla="*/ 157 h 170"/>
                    <a:gd name="T34" fmla="*/ 114 w 285"/>
                    <a:gd name="T35" fmla="*/ 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70">
                      <a:moveTo>
                        <a:pt x="114" y="67"/>
                      </a:moveTo>
                      <a:lnTo>
                        <a:pt x="114" y="67"/>
                      </a:lnTo>
                      <a:cubicBezTo>
                        <a:pt x="245" y="67"/>
                        <a:pt x="245" y="67"/>
                        <a:pt x="245" y="67"/>
                      </a:cubicBezTo>
                      <a:cubicBezTo>
                        <a:pt x="224" y="88"/>
                        <a:pt x="224" y="88"/>
                        <a:pt x="224" y="88"/>
                      </a:cubicBezTo>
                      <a:cubicBezTo>
                        <a:pt x="220" y="94"/>
                        <a:pt x="220" y="101"/>
                        <a:pt x="225" y="105"/>
                      </a:cubicBezTo>
                      <a:cubicBezTo>
                        <a:pt x="227" y="107"/>
                        <a:pt x="230" y="108"/>
                        <a:pt x="233" y="108"/>
                      </a:cubicBezTo>
                      <a:cubicBezTo>
                        <a:pt x="236" y="108"/>
                        <a:pt x="240" y="107"/>
                        <a:pt x="242" y="104"/>
                      </a:cubicBezTo>
                      <a:cubicBezTo>
                        <a:pt x="280" y="62"/>
                        <a:pt x="280" y="62"/>
                        <a:pt x="280" y="62"/>
                      </a:cubicBezTo>
                      <a:cubicBezTo>
                        <a:pt x="284" y="58"/>
                        <a:pt x="284" y="51"/>
                        <a:pt x="280" y="47"/>
                      </a:cubicBezTo>
                      <a:cubicBezTo>
                        <a:pt x="242" y="5"/>
                        <a:pt x="242" y="5"/>
                        <a:pt x="242" y="5"/>
                      </a:cubicBezTo>
                      <a:cubicBezTo>
                        <a:pt x="238" y="0"/>
                        <a:pt x="229" y="0"/>
                        <a:pt x="225" y="4"/>
                      </a:cubicBezTo>
                      <a:cubicBezTo>
                        <a:pt x="220" y="8"/>
                        <a:pt x="220" y="16"/>
                        <a:pt x="224" y="21"/>
                      </a:cubicBezTo>
                      <a:cubicBezTo>
                        <a:pt x="245" y="43"/>
                        <a:pt x="245" y="43"/>
                        <a:pt x="245" y="43"/>
                      </a:cubicBezTo>
                      <a:cubicBezTo>
                        <a:pt x="114" y="43"/>
                        <a:pt x="114" y="43"/>
                        <a:pt x="114" y="43"/>
                      </a:cubicBezTo>
                      <a:cubicBezTo>
                        <a:pt x="51" y="43"/>
                        <a:pt x="0" y="94"/>
                        <a:pt x="0" y="157"/>
                      </a:cubicBezTo>
                      <a:cubicBezTo>
                        <a:pt x="0" y="163"/>
                        <a:pt x="5" y="169"/>
                        <a:pt x="12" y="169"/>
                      </a:cubicBezTo>
                      <a:cubicBezTo>
                        <a:pt x="18" y="169"/>
                        <a:pt x="23" y="163"/>
                        <a:pt x="23" y="157"/>
                      </a:cubicBezTo>
                      <a:cubicBezTo>
                        <a:pt x="23" y="107"/>
                        <a:pt x="64" y="67"/>
                        <a:pt x="114" y="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400" dirty="0">
                    <a:solidFill>
                      <a:srgbClr val="212E35"/>
                    </a:solidFill>
                  </a:endParaRPr>
                </a:p>
              </p:txBody>
            </p:sp>
            <p:sp>
              <p:nvSpPr>
                <p:cNvPr id="166" name="Freeform 55"/>
                <p:cNvSpPr>
                  <a:spLocks noChangeArrowheads="1"/>
                </p:cNvSpPr>
                <p:nvPr/>
              </p:nvSpPr>
              <p:spPr bwMode="auto">
                <a:xfrm>
                  <a:off x="1794511" y="3235447"/>
                  <a:ext cx="183919" cy="109202"/>
                </a:xfrm>
                <a:custGeom>
                  <a:avLst/>
                  <a:gdLst>
                    <a:gd name="T0" fmla="*/ 271 w 284"/>
                    <a:gd name="T1" fmla="*/ 0 h 168"/>
                    <a:gd name="T2" fmla="*/ 271 w 284"/>
                    <a:gd name="T3" fmla="*/ 0 h 168"/>
                    <a:gd name="T4" fmla="*/ 259 w 284"/>
                    <a:gd name="T5" fmla="*/ 12 h 168"/>
                    <a:gd name="T6" fmla="*/ 171 w 284"/>
                    <a:gd name="T7" fmla="*/ 102 h 168"/>
                    <a:gd name="T8" fmla="*/ 40 w 284"/>
                    <a:gd name="T9" fmla="*/ 102 h 168"/>
                    <a:gd name="T10" fmla="*/ 61 w 284"/>
                    <a:gd name="T11" fmla="*/ 79 h 168"/>
                    <a:gd name="T12" fmla="*/ 60 w 284"/>
                    <a:gd name="T13" fmla="*/ 63 h 168"/>
                    <a:gd name="T14" fmla="*/ 43 w 284"/>
                    <a:gd name="T15" fmla="*/ 64 h 168"/>
                    <a:gd name="T16" fmla="*/ 4 w 284"/>
                    <a:gd name="T17" fmla="*/ 105 h 168"/>
                    <a:gd name="T18" fmla="*/ 4 w 284"/>
                    <a:gd name="T19" fmla="*/ 122 h 168"/>
                    <a:gd name="T20" fmla="*/ 43 w 284"/>
                    <a:gd name="T21" fmla="*/ 164 h 168"/>
                    <a:gd name="T22" fmla="*/ 51 w 284"/>
                    <a:gd name="T23" fmla="*/ 167 h 168"/>
                    <a:gd name="T24" fmla="*/ 60 w 284"/>
                    <a:gd name="T25" fmla="*/ 165 h 168"/>
                    <a:gd name="T26" fmla="*/ 61 w 284"/>
                    <a:gd name="T27" fmla="*/ 148 h 168"/>
                    <a:gd name="T28" fmla="*/ 40 w 284"/>
                    <a:gd name="T29" fmla="*/ 125 h 168"/>
                    <a:gd name="T30" fmla="*/ 171 w 284"/>
                    <a:gd name="T31" fmla="*/ 125 h 168"/>
                    <a:gd name="T32" fmla="*/ 283 w 284"/>
                    <a:gd name="T33" fmla="*/ 12 h 168"/>
                    <a:gd name="T34" fmla="*/ 271 w 284"/>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168">
                      <a:moveTo>
                        <a:pt x="271" y="0"/>
                      </a:moveTo>
                      <a:lnTo>
                        <a:pt x="271" y="0"/>
                      </a:lnTo>
                      <a:cubicBezTo>
                        <a:pt x="265" y="0"/>
                        <a:pt x="259" y="5"/>
                        <a:pt x="259" y="12"/>
                      </a:cubicBezTo>
                      <a:cubicBezTo>
                        <a:pt x="259" y="63"/>
                        <a:pt x="221" y="102"/>
                        <a:pt x="171" y="102"/>
                      </a:cubicBezTo>
                      <a:cubicBezTo>
                        <a:pt x="40" y="102"/>
                        <a:pt x="40" y="102"/>
                        <a:pt x="40" y="102"/>
                      </a:cubicBezTo>
                      <a:cubicBezTo>
                        <a:pt x="61" y="79"/>
                        <a:pt x="61" y="79"/>
                        <a:pt x="61" y="79"/>
                      </a:cubicBezTo>
                      <a:cubicBezTo>
                        <a:pt x="65" y="75"/>
                        <a:pt x="65" y="68"/>
                        <a:pt x="60" y="63"/>
                      </a:cubicBezTo>
                      <a:cubicBezTo>
                        <a:pt x="55" y="58"/>
                        <a:pt x="47" y="60"/>
                        <a:pt x="43" y="64"/>
                      </a:cubicBezTo>
                      <a:cubicBezTo>
                        <a:pt x="4" y="105"/>
                        <a:pt x="4" y="105"/>
                        <a:pt x="4" y="105"/>
                      </a:cubicBezTo>
                      <a:cubicBezTo>
                        <a:pt x="0" y="111"/>
                        <a:pt x="0" y="117"/>
                        <a:pt x="4" y="122"/>
                      </a:cubicBezTo>
                      <a:cubicBezTo>
                        <a:pt x="43" y="164"/>
                        <a:pt x="43" y="164"/>
                        <a:pt x="43" y="164"/>
                      </a:cubicBezTo>
                      <a:cubicBezTo>
                        <a:pt x="45" y="166"/>
                        <a:pt x="48" y="167"/>
                        <a:pt x="51" y="167"/>
                      </a:cubicBezTo>
                      <a:cubicBezTo>
                        <a:pt x="54" y="167"/>
                        <a:pt x="57" y="167"/>
                        <a:pt x="60" y="165"/>
                      </a:cubicBezTo>
                      <a:cubicBezTo>
                        <a:pt x="65" y="159"/>
                        <a:pt x="65" y="152"/>
                        <a:pt x="61" y="148"/>
                      </a:cubicBezTo>
                      <a:cubicBezTo>
                        <a:pt x="40" y="125"/>
                        <a:pt x="40" y="125"/>
                        <a:pt x="40" y="125"/>
                      </a:cubicBezTo>
                      <a:cubicBezTo>
                        <a:pt x="171" y="125"/>
                        <a:pt x="171" y="125"/>
                        <a:pt x="171" y="125"/>
                      </a:cubicBezTo>
                      <a:cubicBezTo>
                        <a:pt x="233" y="125"/>
                        <a:pt x="283" y="75"/>
                        <a:pt x="283" y="12"/>
                      </a:cubicBezTo>
                      <a:cubicBezTo>
                        <a:pt x="283" y="5"/>
                        <a:pt x="278" y="0"/>
                        <a:pt x="27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400" dirty="0">
                    <a:solidFill>
                      <a:srgbClr val="212E35"/>
                    </a:solidFill>
                  </a:endParaRPr>
                </a:p>
              </p:txBody>
            </p:sp>
          </p:grpSp>
        </p:grpSp>
        <p:grpSp>
          <p:nvGrpSpPr>
            <p:cNvPr id="75" name="Group 74"/>
            <p:cNvGrpSpPr/>
            <p:nvPr/>
          </p:nvGrpSpPr>
          <p:grpSpPr>
            <a:xfrm>
              <a:off x="475782" y="2290678"/>
              <a:ext cx="1778709" cy="1868599"/>
              <a:chOff x="475781" y="2646952"/>
              <a:chExt cx="1778709" cy="1868599"/>
            </a:xfrm>
          </p:grpSpPr>
          <p:sp>
            <p:nvSpPr>
              <p:cNvPr id="155" name="Rectangle 154"/>
              <p:cNvSpPr/>
              <p:nvPr/>
            </p:nvSpPr>
            <p:spPr>
              <a:xfrm>
                <a:off x="475781" y="2646952"/>
                <a:ext cx="1778709" cy="1868599"/>
              </a:xfrm>
              <a:prstGeom prst="rect">
                <a:avLst/>
              </a:prstGeom>
              <a:noFill/>
              <a:ln w="25400"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lIns="137124" tIns="137124" rIns="137124" bIns="137124" rtlCol="0" anchor="b" anchorCtr="0"/>
              <a:lstStyle/>
              <a:p>
                <a:pPr algn="ctr" defTabSz="913745">
                  <a:defRPr/>
                </a:pPr>
                <a:endParaRPr lang="en-US" sz="1200" b="1" kern="0" dirty="0">
                  <a:solidFill>
                    <a:srgbClr val="000000"/>
                  </a:solidFill>
                  <a:cs typeface="Calibri" panose="020F0502020204030204" pitchFamily="34" charset="0"/>
                </a:endParaRPr>
              </a:p>
              <a:p>
                <a:pPr algn="ctr" defTabSz="913745">
                  <a:defRPr/>
                </a:pPr>
                <a:endParaRPr lang="en-US" sz="1200" b="1" kern="0" dirty="0">
                  <a:solidFill>
                    <a:srgbClr val="000000"/>
                  </a:solidFill>
                  <a:cs typeface="Calibri" panose="020F0502020204030204" pitchFamily="34" charset="0"/>
                </a:endParaRPr>
              </a:p>
            </p:txBody>
          </p:sp>
          <p:grpSp>
            <p:nvGrpSpPr>
              <p:cNvPr id="156" name="Group 155"/>
              <p:cNvGrpSpPr/>
              <p:nvPr/>
            </p:nvGrpSpPr>
            <p:grpSpPr>
              <a:xfrm>
                <a:off x="1135161" y="2952928"/>
                <a:ext cx="459947" cy="644223"/>
                <a:chOff x="7891463" y="20637"/>
                <a:chExt cx="239712" cy="339726"/>
              </a:xfrm>
              <a:solidFill>
                <a:schemeClr val="accent5"/>
              </a:solidFill>
            </p:grpSpPr>
            <p:sp>
              <p:nvSpPr>
                <p:cNvPr id="158" name="Freeform 146"/>
                <p:cNvSpPr>
                  <a:spLocks/>
                </p:cNvSpPr>
                <p:nvPr/>
              </p:nvSpPr>
              <p:spPr bwMode="auto">
                <a:xfrm>
                  <a:off x="7916863" y="20637"/>
                  <a:ext cx="188912" cy="160338"/>
                </a:xfrm>
                <a:custGeom>
                  <a:avLst/>
                  <a:gdLst>
                    <a:gd name="T0" fmla="*/ 7 w 101"/>
                    <a:gd name="T1" fmla="*/ 71 h 85"/>
                    <a:gd name="T2" fmla="*/ 29 w 101"/>
                    <a:gd name="T3" fmla="*/ 85 h 85"/>
                    <a:gd name="T4" fmla="*/ 33 w 101"/>
                    <a:gd name="T5" fmla="*/ 84 h 85"/>
                    <a:gd name="T6" fmla="*/ 37 w 101"/>
                    <a:gd name="T7" fmla="*/ 84 h 85"/>
                    <a:gd name="T8" fmla="*/ 39 w 101"/>
                    <a:gd name="T9" fmla="*/ 84 h 85"/>
                    <a:gd name="T10" fmla="*/ 43 w 101"/>
                    <a:gd name="T11" fmla="*/ 79 h 85"/>
                    <a:gd name="T12" fmla="*/ 38 w 101"/>
                    <a:gd name="T13" fmla="*/ 74 h 85"/>
                    <a:gd name="T14" fmla="*/ 33 w 101"/>
                    <a:gd name="T15" fmla="*/ 78 h 85"/>
                    <a:gd name="T16" fmla="*/ 12 w 101"/>
                    <a:gd name="T17" fmla="*/ 68 h 85"/>
                    <a:gd name="T18" fmla="*/ 11 w 101"/>
                    <a:gd name="T19" fmla="*/ 67 h 85"/>
                    <a:gd name="T20" fmla="*/ 9 w 101"/>
                    <a:gd name="T21" fmla="*/ 65 h 85"/>
                    <a:gd name="T22" fmla="*/ 6 w 101"/>
                    <a:gd name="T23" fmla="*/ 61 h 85"/>
                    <a:gd name="T24" fmla="*/ 6 w 101"/>
                    <a:gd name="T25" fmla="*/ 45 h 85"/>
                    <a:gd name="T26" fmla="*/ 9 w 101"/>
                    <a:gd name="T27" fmla="*/ 41 h 85"/>
                    <a:gd name="T28" fmla="*/ 12 w 101"/>
                    <a:gd name="T29" fmla="*/ 39 h 85"/>
                    <a:gd name="T30" fmla="*/ 48 w 101"/>
                    <a:gd name="T31" fmla="*/ 7 h 85"/>
                    <a:gd name="T32" fmla="*/ 89 w 101"/>
                    <a:gd name="T33" fmla="*/ 39 h 85"/>
                    <a:gd name="T34" fmla="*/ 91 w 101"/>
                    <a:gd name="T35" fmla="*/ 41 h 85"/>
                    <a:gd name="T36" fmla="*/ 95 w 101"/>
                    <a:gd name="T37" fmla="*/ 45 h 85"/>
                    <a:gd name="T38" fmla="*/ 95 w 101"/>
                    <a:gd name="T39" fmla="*/ 61 h 85"/>
                    <a:gd name="T40" fmla="*/ 91 w 101"/>
                    <a:gd name="T41" fmla="*/ 65 h 85"/>
                    <a:gd name="T42" fmla="*/ 88 w 101"/>
                    <a:gd name="T43" fmla="*/ 68 h 85"/>
                    <a:gd name="T44" fmla="*/ 91 w 101"/>
                    <a:gd name="T45" fmla="*/ 71 h 85"/>
                    <a:gd name="T46" fmla="*/ 101 w 101"/>
                    <a:gd name="T47" fmla="*/ 61 h 85"/>
                    <a:gd name="T48" fmla="*/ 101 w 101"/>
                    <a:gd name="T49" fmla="*/ 45 h 85"/>
                    <a:gd name="T50" fmla="*/ 94 w 101"/>
                    <a:gd name="T51" fmla="*/ 36 h 85"/>
                    <a:gd name="T52" fmla="*/ 48 w 101"/>
                    <a:gd name="T53" fmla="*/ 1 h 85"/>
                    <a:gd name="T54" fmla="*/ 7 w 101"/>
                    <a:gd name="T55" fmla="*/ 36 h 85"/>
                    <a:gd name="T56" fmla="*/ 0 w 101"/>
                    <a:gd name="T57" fmla="*/ 45 h 85"/>
                    <a:gd name="T58" fmla="*/ 0 w 101"/>
                    <a:gd name="T59" fmla="*/ 61 h 85"/>
                    <a:gd name="T60" fmla="*/ 7 w 101"/>
                    <a:gd name="T61"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85">
                      <a:moveTo>
                        <a:pt x="7" y="71"/>
                      </a:moveTo>
                      <a:cubicBezTo>
                        <a:pt x="11" y="83"/>
                        <a:pt x="20" y="85"/>
                        <a:pt x="29" y="85"/>
                      </a:cubicBezTo>
                      <a:cubicBezTo>
                        <a:pt x="30" y="85"/>
                        <a:pt x="32" y="84"/>
                        <a:pt x="33" y="84"/>
                      </a:cubicBezTo>
                      <a:cubicBezTo>
                        <a:pt x="35" y="84"/>
                        <a:pt x="36" y="84"/>
                        <a:pt x="37" y="84"/>
                      </a:cubicBezTo>
                      <a:cubicBezTo>
                        <a:pt x="38" y="84"/>
                        <a:pt x="39" y="84"/>
                        <a:pt x="39" y="84"/>
                      </a:cubicBezTo>
                      <a:cubicBezTo>
                        <a:pt x="41" y="83"/>
                        <a:pt x="43" y="81"/>
                        <a:pt x="43" y="79"/>
                      </a:cubicBezTo>
                      <a:cubicBezTo>
                        <a:pt x="43" y="76"/>
                        <a:pt x="41" y="74"/>
                        <a:pt x="38" y="74"/>
                      </a:cubicBezTo>
                      <a:cubicBezTo>
                        <a:pt x="35" y="74"/>
                        <a:pt x="33" y="76"/>
                        <a:pt x="33" y="78"/>
                      </a:cubicBezTo>
                      <a:cubicBezTo>
                        <a:pt x="23" y="79"/>
                        <a:pt x="16" y="79"/>
                        <a:pt x="12" y="68"/>
                      </a:cubicBezTo>
                      <a:cubicBezTo>
                        <a:pt x="11" y="67"/>
                        <a:pt x="11" y="67"/>
                        <a:pt x="11" y="67"/>
                      </a:cubicBezTo>
                      <a:cubicBezTo>
                        <a:pt x="11" y="66"/>
                        <a:pt x="10" y="65"/>
                        <a:pt x="9" y="65"/>
                      </a:cubicBezTo>
                      <a:cubicBezTo>
                        <a:pt x="7" y="65"/>
                        <a:pt x="6" y="63"/>
                        <a:pt x="6" y="61"/>
                      </a:cubicBezTo>
                      <a:cubicBezTo>
                        <a:pt x="6" y="45"/>
                        <a:pt x="6" y="45"/>
                        <a:pt x="6" y="45"/>
                      </a:cubicBezTo>
                      <a:cubicBezTo>
                        <a:pt x="6" y="43"/>
                        <a:pt x="7" y="41"/>
                        <a:pt x="9" y="41"/>
                      </a:cubicBezTo>
                      <a:cubicBezTo>
                        <a:pt x="11" y="41"/>
                        <a:pt x="12" y="40"/>
                        <a:pt x="12" y="39"/>
                      </a:cubicBezTo>
                      <a:cubicBezTo>
                        <a:pt x="15" y="21"/>
                        <a:pt x="30" y="7"/>
                        <a:pt x="48" y="7"/>
                      </a:cubicBezTo>
                      <a:cubicBezTo>
                        <a:pt x="68" y="7"/>
                        <a:pt x="84" y="20"/>
                        <a:pt x="89" y="39"/>
                      </a:cubicBezTo>
                      <a:cubicBezTo>
                        <a:pt x="89" y="40"/>
                        <a:pt x="90" y="41"/>
                        <a:pt x="91" y="41"/>
                      </a:cubicBezTo>
                      <a:cubicBezTo>
                        <a:pt x="93" y="41"/>
                        <a:pt x="95" y="43"/>
                        <a:pt x="95" y="45"/>
                      </a:cubicBezTo>
                      <a:cubicBezTo>
                        <a:pt x="95" y="61"/>
                        <a:pt x="95" y="61"/>
                        <a:pt x="95" y="61"/>
                      </a:cubicBezTo>
                      <a:cubicBezTo>
                        <a:pt x="95" y="63"/>
                        <a:pt x="93" y="65"/>
                        <a:pt x="91" y="65"/>
                      </a:cubicBezTo>
                      <a:cubicBezTo>
                        <a:pt x="89" y="65"/>
                        <a:pt x="88" y="67"/>
                        <a:pt x="88" y="68"/>
                      </a:cubicBezTo>
                      <a:cubicBezTo>
                        <a:pt x="88" y="70"/>
                        <a:pt x="89" y="71"/>
                        <a:pt x="91" y="71"/>
                      </a:cubicBezTo>
                      <a:cubicBezTo>
                        <a:pt x="96" y="71"/>
                        <a:pt x="101" y="67"/>
                        <a:pt x="101" y="61"/>
                      </a:cubicBezTo>
                      <a:cubicBezTo>
                        <a:pt x="101" y="45"/>
                        <a:pt x="101" y="45"/>
                        <a:pt x="101" y="45"/>
                      </a:cubicBezTo>
                      <a:cubicBezTo>
                        <a:pt x="101" y="41"/>
                        <a:pt x="98" y="37"/>
                        <a:pt x="94" y="36"/>
                      </a:cubicBezTo>
                      <a:cubicBezTo>
                        <a:pt x="88" y="15"/>
                        <a:pt x="70" y="0"/>
                        <a:pt x="48" y="1"/>
                      </a:cubicBezTo>
                      <a:cubicBezTo>
                        <a:pt x="28" y="1"/>
                        <a:pt x="11" y="16"/>
                        <a:pt x="7" y="36"/>
                      </a:cubicBezTo>
                      <a:cubicBezTo>
                        <a:pt x="3" y="37"/>
                        <a:pt x="0" y="41"/>
                        <a:pt x="0" y="45"/>
                      </a:cubicBezTo>
                      <a:cubicBezTo>
                        <a:pt x="0" y="61"/>
                        <a:pt x="0" y="61"/>
                        <a:pt x="0" y="61"/>
                      </a:cubicBezTo>
                      <a:cubicBezTo>
                        <a:pt x="0" y="66"/>
                        <a:pt x="3" y="69"/>
                        <a:pt x="7"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715" tIns="42857" rIns="85715" bIns="42857" numCol="1" anchor="t" anchorCtr="0" compatLnSpc="1">
                  <a:prstTxWarp prst="textNoShape">
                    <a:avLst/>
                  </a:prstTxWarp>
                </a:bodyPr>
                <a:lstStyle/>
                <a:p>
                  <a:endParaRPr lang="en-US" sz="1400" dirty="0">
                    <a:solidFill>
                      <a:srgbClr val="212E35"/>
                    </a:solidFill>
                  </a:endParaRPr>
                </a:p>
              </p:txBody>
            </p:sp>
            <p:sp>
              <p:nvSpPr>
                <p:cNvPr id="159" name="Freeform 148"/>
                <p:cNvSpPr>
                  <a:spLocks/>
                </p:cNvSpPr>
                <p:nvPr/>
              </p:nvSpPr>
              <p:spPr bwMode="auto">
                <a:xfrm>
                  <a:off x="7950200" y="49212"/>
                  <a:ext cx="120650" cy="160338"/>
                </a:xfrm>
                <a:custGeom>
                  <a:avLst/>
                  <a:gdLst>
                    <a:gd name="T0" fmla="*/ 32 w 64"/>
                    <a:gd name="T1" fmla="*/ 79 h 85"/>
                    <a:gd name="T2" fmla="*/ 18 w 64"/>
                    <a:gd name="T3" fmla="*/ 75 h 85"/>
                    <a:gd name="T4" fmla="*/ 14 w 64"/>
                    <a:gd name="T5" fmla="*/ 76 h 85"/>
                    <a:gd name="T6" fmla="*/ 15 w 64"/>
                    <a:gd name="T7" fmla="*/ 80 h 85"/>
                    <a:gd name="T8" fmla="*/ 32 w 64"/>
                    <a:gd name="T9" fmla="*/ 85 h 85"/>
                    <a:gd name="T10" fmla="*/ 64 w 64"/>
                    <a:gd name="T11" fmla="*/ 53 h 85"/>
                    <a:gd name="T12" fmla="*/ 64 w 64"/>
                    <a:gd name="T13" fmla="*/ 32 h 85"/>
                    <a:gd name="T14" fmla="*/ 32 w 64"/>
                    <a:gd name="T15" fmla="*/ 0 h 85"/>
                    <a:gd name="T16" fmla="*/ 0 w 64"/>
                    <a:gd name="T17" fmla="*/ 32 h 85"/>
                    <a:gd name="T18" fmla="*/ 0 w 64"/>
                    <a:gd name="T19" fmla="*/ 53 h 85"/>
                    <a:gd name="T20" fmla="*/ 3 w 64"/>
                    <a:gd name="T21" fmla="*/ 56 h 85"/>
                    <a:gd name="T22" fmla="*/ 6 w 64"/>
                    <a:gd name="T23" fmla="*/ 53 h 85"/>
                    <a:gd name="T24" fmla="*/ 6 w 64"/>
                    <a:gd name="T25" fmla="*/ 32 h 85"/>
                    <a:gd name="T26" fmla="*/ 32 w 64"/>
                    <a:gd name="T27" fmla="*/ 6 h 85"/>
                    <a:gd name="T28" fmla="*/ 58 w 64"/>
                    <a:gd name="T29" fmla="*/ 32 h 85"/>
                    <a:gd name="T30" fmla="*/ 58 w 64"/>
                    <a:gd name="T31" fmla="*/ 53 h 85"/>
                    <a:gd name="T32" fmla="*/ 32 w 64"/>
                    <a:gd name="T33"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85">
                      <a:moveTo>
                        <a:pt x="32" y="79"/>
                      </a:moveTo>
                      <a:cubicBezTo>
                        <a:pt x="27" y="79"/>
                        <a:pt x="22" y="77"/>
                        <a:pt x="18" y="75"/>
                      </a:cubicBezTo>
                      <a:cubicBezTo>
                        <a:pt x="17" y="74"/>
                        <a:pt x="15" y="74"/>
                        <a:pt x="14" y="76"/>
                      </a:cubicBezTo>
                      <a:cubicBezTo>
                        <a:pt x="13" y="77"/>
                        <a:pt x="14" y="79"/>
                        <a:pt x="15" y="80"/>
                      </a:cubicBezTo>
                      <a:cubicBezTo>
                        <a:pt x="20" y="83"/>
                        <a:pt x="26" y="85"/>
                        <a:pt x="32" y="85"/>
                      </a:cubicBezTo>
                      <a:cubicBezTo>
                        <a:pt x="50" y="85"/>
                        <a:pt x="64" y="71"/>
                        <a:pt x="64" y="53"/>
                      </a:cubicBezTo>
                      <a:cubicBezTo>
                        <a:pt x="64" y="32"/>
                        <a:pt x="64" y="32"/>
                        <a:pt x="64" y="32"/>
                      </a:cubicBezTo>
                      <a:cubicBezTo>
                        <a:pt x="64" y="14"/>
                        <a:pt x="50" y="0"/>
                        <a:pt x="32" y="0"/>
                      </a:cubicBezTo>
                      <a:cubicBezTo>
                        <a:pt x="15" y="0"/>
                        <a:pt x="0" y="14"/>
                        <a:pt x="0" y="32"/>
                      </a:cubicBezTo>
                      <a:cubicBezTo>
                        <a:pt x="0" y="53"/>
                        <a:pt x="0" y="53"/>
                        <a:pt x="0" y="53"/>
                      </a:cubicBezTo>
                      <a:cubicBezTo>
                        <a:pt x="0" y="55"/>
                        <a:pt x="2" y="56"/>
                        <a:pt x="3" y="56"/>
                      </a:cubicBezTo>
                      <a:cubicBezTo>
                        <a:pt x="5" y="56"/>
                        <a:pt x="6" y="55"/>
                        <a:pt x="6" y="53"/>
                      </a:cubicBezTo>
                      <a:cubicBezTo>
                        <a:pt x="6" y="32"/>
                        <a:pt x="6" y="32"/>
                        <a:pt x="6" y="32"/>
                      </a:cubicBezTo>
                      <a:cubicBezTo>
                        <a:pt x="6" y="17"/>
                        <a:pt x="18" y="6"/>
                        <a:pt x="32" y="6"/>
                      </a:cubicBezTo>
                      <a:cubicBezTo>
                        <a:pt x="46" y="6"/>
                        <a:pt x="58" y="17"/>
                        <a:pt x="58" y="32"/>
                      </a:cubicBezTo>
                      <a:cubicBezTo>
                        <a:pt x="58" y="53"/>
                        <a:pt x="58" y="53"/>
                        <a:pt x="58" y="53"/>
                      </a:cubicBezTo>
                      <a:cubicBezTo>
                        <a:pt x="58" y="67"/>
                        <a:pt x="46" y="79"/>
                        <a:pt x="32" y="7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715" tIns="42857" rIns="85715" bIns="42857" numCol="1" anchor="t" anchorCtr="0" compatLnSpc="1">
                  <a:prstTxWarp prst="textNoShape">
                    <a:avLst/>
                  </a:prstTxWarp>
                </a:bodyPr>
                <a:lstStyle/>
                <a:p>
                  <a:endParaRPr lang="en-US" sz="1400" dirty="0">
                    <a:solidFill>
                      <a:srgbClr val="212E35"/>
                    </a:solidFill>
                  </a:endParaRPr>
                </a:p>
              </p:txBody>
            </p:sp>
            <p:sp>
              <p:nvSpPr>
                <p:cNvPr id="160" name="Freeform 149"/>
                <p:cNvSpPr>
                  <a:spLocks/>
                </p:cNvSpPr>
                <p:nvPr/>
              </p:nvSpPr>
              <p:spPr bwMode="auto">
                <a:xfrm>
                  <a:off x="7891463" y="231775"/>
                  <a:ext cx="239712" cy="128588"/>
                </a:xfrm>
                <a:custGeom>
                  <a:avLst/>
                  <a:gdLst>
                    <a:gd name="T0" fmla="*/ 64 w 129"/>
                    <a:gd name="T1" fmla="*/ 0 h 68"/>
                    <a:gd name="T2" fmla="*/ 0 w 129"/>
                    <a:gd name="T3" fmla="*/ 65 h 68"/>
                    <a:gd name="T4" fmla="*/ 3 w 129"/>
                    <a:gd name="T5" fmla="*/ 68 h 68"/>
                    <a:gd name="T6" fmla="*/ 36 w 129"/>
                    <a:gd name="T7" fmla="*/ 68 h 68"/>
                    <a:gd name="T8" fmla="*/ 39 w 129"/>
                    <a:gd name="T9" fmla="*/ 65 h 68"/>
                    <a:gd name="T10" fmla="*/ 36 w 129"/>
                    <a:gd name="T11" fmla="*/ 62 h 68"/>
                    <a:gd name="T12" fmla="*/ 6 w 129"/>
                    <a:gd name="T13" fmla="*/ 62 h 68"/>
                    <a:gd name="T14" fmla="*/ 64 w 129"/>
                    <a:gd name="T15" fmla="*/ 6 h 68"/>
                    <a:gd name="T16" fmla="*/ 122 w 129"/>
                    <a:gd name="T17" fmla="*/ 62 h 68"/>
                    <a:gd name="T18" fmla="*/ 92 w 129"/>
                    <a:gd name="T19" fmla="*/ 62 h 68"/>
                    <a:gd name="T20" fmla="*/ 89 w 129"/>
                    <a:gd name="T21" fmla="*/ 65 h 68"/>
                    <a:gd name="T22" fmla="*/ 92 w 129"/>
                    <a:gd name="T23" fmla="*/ 68 h 68"/>
                    <a:gd name="T24" fmla="*/ 126 w 129"/>
                    <a:gd name="T25" fmla="*/ 68 h 68"/>
                    <a:gd name="T26" fmla="*/ 129 w 129"/>
                    <a:gd name="T27" fmla="*/ 65 h 68"/>
                    <a:gd name="T28" fmla="*/ 64 w 129"/>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9" h="68">
                      <a:moveTo>
                        <a:pt x="64" y="0"/>
                      </a:moveTo>
                      <a:cubicBezTo>
                        <a:pt x="26" y="0"/>
                        <a:pt x="0" y="27"/>
                        <a:pt x="0" y="65"/>
                      </a:cubicBezTo>
                      <a:cubicBezTo>
                        <a:pt x="0" y="66"/>
                        <a:pt x="1" y="68"/>
                        <a:pt x="3" y="68"/>
                      </a:cubicBezTo>
                      <a:cubicBezTo>
                        <a:pt x="36" y="68"/>
                        <a:pt x="36" y="68"/>
                        <a:pt x="36" y="68"/>
                      </a:cubicBezTo>
                      <a:cubicBezTo>
                        <a:pt x="37" y="68"/>
                        <a:pt x="39" y="66"/>
                        <a:pt x="39" y="65"/>
                      </a:cubicBezTo>
                      <a:cubicBezTo>
                        <a:pt x="39" y="63"/>
                        <a:pt x="37" y="62"/>
                        <a:pt x="36" y="62"/>
                      </a:cubicBezTo>
                      <a:cubicBezTo>
                        <a:pt x="6" y="62"/>
                        <a:pt x="6" y="62"/>
                        <a:pt x="6" y="62"/>
                      </a:cubicBezTo>
                      <a:cubicBezTo>
                        <a:pt x="7" y="28"/>
                        <a:pt x="30" y="6"/>
                        <a:pt x="64" y="6"/>
                      </a:cubicBezTo>
                      <a:cubicBezTo>
                        <a:pt x="98" y="6"/>
                        <a:pt x="121" y="28"/>
                        <a:pt x="122" y="62"/>
                      </a:cubicBezTo>
                      <a:cubicBezTo>
                        <a:pt x="92" y="62"/>
                        <a:pt x="92" y="62"/>
                        <a:pt x="92" y="62"/>
                      </a:cubicBezTo>
                      <a:cubicBezTo>
                        <a:pt x="91" y="62"/>
                        <a:pt x="89" y="63"/>
                        <a:pt x="89" y="65"/>
                      </a:cubicBezTo>
                      <a:cubicBezTo>
                        <a:pt x="89" y="66"/>
                        <a:pt x="91" y="68"/>
                        <a:pt x="92" y="68"/>
                      </a:cubicBezTo>
                      <a:cubicBezTo>
                        <a:pt x="126" y="68"/>
                        <a:pt x="126" y="68"/>
                        <a:pt x="126" y="68"/>
                      </a:cubicBezTo>
                      <a:cubicBezTo>
                        <a:pt x="127" y="68"/>
                        <a:pt x="129" y="66"/>
                        <a:pt x="129" y="65"/>
                      </a:cubicBezTo>
                      <a:cubicBezTo>
                        <a:pt x="129" y="27"/>
                        <a:pt x="102" y="0"/>
                        <a:pt x="6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715" tIns="42857" rIns="85715" bIns="42857" numCol="1" anchor="t" anchorCtr="0" compatLnSpc="1">
                  <a:prstTxWarp prst="textNoShape">
                    <a:avLst/>
                  </a:prstTxWarp>
                </a:bodyPr>
                <a:lstStyle/>
                <a:p>
                  <a:endParaRPr lang="en-US" sz="1400" dirty="0">
                    <a:solidFill>
                      <a:srgbClr val="212E35"/>
                    </a:solidFill>
                  </a:endParaRPr>
                </a:p>
              </p:txBody>
            </p:sp>
          </p:grpSp>
          <p:sp>
            <p:nvSpPr>
              <p:cNvPr id="157" name="TextBox 156"/>
              <p:cNvSpPr txBox="1"/>
              <p:nvPr/>
            </p:nvSpPr>
            <p:spPr>
              <a:xfrm>
                <a:off x="659154" y="3822837"/>
                <a:ext cx="1445786" cy="692074"/>
              </a:xfrm>
              <a:prstGeom prst="rect">
                <a:avLst/>
              </a:prstGeom>
              <a:noFill/>
            </p:spPr>
            <p:txBody>
              <a:bodyPr wrap="square" lIns="0" tIns="0" rIns="0" bIns="0" rtlCol="0">
                <a:noAutofit/>
              </a:bodyPr>
              <a:lstStyle/>
              <a:p>
                <a:pPr algn="ctr">
                  <a:lnSpc>
                    <a:spcPct val="90000"/>
                  </a:lnSpc>
                </a:pPr>
                <a:r>
                  <a:rPr lang="en-US" sz="1200" b="1" spc="220" dirty="0">
                    <a:cs typeface="Calibri" panose="020F0502020204030204" pitchFamily="34" charset="0"/>
                  </a:rPr>
                  <a:t>SERVICE MANAGEMENT AUTOMATION</a:t>
                </a:r>
              </a:p>
            </p:txBody>
          </p:sp>
        </p:grpSp>
        <p:grpSp>
          <p:nvGrpSpPr>
            <p:cNvPr id="77" name="Group 76"/>
            <p:cNvGrpSpPr/>
            <p:nvPr/>
          </p:nvGrpSpPr>
          <p:grpSpPr>
            <a:xfrm>
              <a:off x="9871988" y="2290678"/>
              <a:ext cx="1778709" cy="1868599"/>
              <a:chOff x="9871988" y="2646952"/>
              <a:chExt cx="1778709" cy="1868599"/>
            </a:xfrm>
          </p:grpSpPr>
          <p:sp>
            <p:nvSpPr>
              <p:cNvPr id="135" name="Rectangle 134"/>
              <p:cNvSpPr/>
              <p:nvPr/>
            </p:nvSpPr>
            <p:spPr>
              <a:xfrm>
                <a:off x="9871988" y="2646952"/>
                <a:ext cx="1778709" cy="1868599"/>
              </a:xfrm>
              <a:prstGeom prst="rect">
                <a:avLst/>
              </a:prstGeom>
              <a:solidFill>
                <a:schemeClr val="bg1">
                  <a:alpha val="80000"/>
                </a:schemeClr>
              </a:solidFill>
              <a:ln w="508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txBody>
              <a:bodyPr lIns="137124" tIns="137124" rIns="137124" bIns="137124" rtlCol="0" anchor="b" anchorCtr="0"/>
              <a:lstStyle/>
              <a:p>
                <a:pPr algn="ctr" defTabSz="913745">
                  <a:defRPr/>
                </a:pPr>
                <a:endParaRPr lang="en-US" sz="1200" b="1" kern="0" dirty="0">
                  <a:solidFill>
                    <a:srgbClr val="000000"/>
                  </a:solidFill>
                  <a:cs typeface="Calibri" panose="020F0502020204030204" pitchFamily="34" charset="0"/>
                </a:endParaRPr>
              </a:p>
              <a:p>
                <a:pPr algn="ctr" defTabSz="913745">
                  <a:defRPr/>
                </a:pPr>
                <a:endParaRPr lang="en-US" sz="1200" b="1" kern="0" dirty="0">
                  <a:solidFill>
                    <a:srgbClr val="000000"/>
                  </a:solidFill>
                  <a:cs typeface="Calibri" panose="020F0502020204030204" pitchFamily="34" charset="0"/>
                </a:endParaRPr>
              </a:p>
            </p:txBody>
          </p:sp>
          <p:sp>
            <p:nvSpPr>
              <p:cNvPr id="137" name="TextBox 136"/>
              <p:cNvSpPr txBox="1"/>
              <p:nvPr/>
            </p:nvSpPr>
            <p:spPr>
              <a:xfrm>
                <a:off x="10070352" y="3822837"/>
                <a:ext cx="1445786" cy="692073"/>
              </a:xfrm>
              <a:prstGeom prst="rect">
                <a:avLst/>
              </a:prstGeom>
              <a:noFill/>
            </p:spPr>
            <p:txBody>
              <a:bodyPr wrap="square" lIns="0" tIns="0" rIns="0" bIns="0" rtlCol="0">
                <a:noAutofit/>
              </a:bodyPr>
              <a:lstStyle/>
              <a:p>
                <a:pPr algn="ctr">
                  <a:lnSpc>
                    <a:spcPct val="90000"/>
                  </a:lnSpc>
                </a:pPr>
                <a:r>
                  <a:rPr lang="en-US" sz="1200" b="1" spc="220" dirty="0">
                    <a:cs typeface="Calibri" panose="020F0502020204030204" pitchFamily="34" charset="0"/>
                  </a:rPr>
                  <a:t>DATA</a:t>
                </a:r>
                <a:br>
                  <a:rPr lang="en-US" sz="1200" b="1" spc="220" dirty="0">
                    <a:cs typeface="Calibri" panose="020F0502020204030204" pitchFamily="34" charset="0"/>
                  </a:rPr>
                </a:br>
                <a:r>
                  <a:rPr lang="en-US" sz="1200" b="1" spc="220" dirty="0">
                    <a:cs typeface="Calibri" panose="020F0502020204030204" pitchFamily="34" charset="0"/>
                  </a:rPr>
                  <a:t>PROTECTION</a:t>
                </a:r>
              </a:p>
            </p:txBody>
          </p:sp>
          <p:grpSp>
            <p:nvGrpSpPr>
              <p:cNvPr id="149" name="Group 148"/>
              <p:cNvGrpSpPr/>
              <p:nvPr/>
            </p:nvGrpSpPr>
            <p:grpSpPr>
              <a:xfrm>
                <a:off x="10525311" y="3032116"/>
                <a:ext cx="494508" cy="591910"/>
                <a:chOff x="9940600" y="2744744"/>
                <a:chExt cx="590885" cy="707269"/>
              </a:xfrm>
              <a:solidFill>
                <a:schemeClr val="accent4">
                  <a:lumMod val="75000"/>
                </a:schemeClr>
              </a:solidFill>
            </p:grpSpPr>
            <p:grpSp>
              <p:nvGrpSpPr>
                <p:cNvPr id="150" name="Group 149"/>
                <p:cNvGrpSpPr/>
                <p:nvPr/>
              </p:nvGrpSpPr>
              <p:grpSpPr>
                <a:xfrm>
                  <a:off x="10000705" y="2906375"/>
                  <a:ext cx="431773" cy="413565"/>
                  <a:chOff x="6575221" y="7587482"/>
                  <a:chExt cx="307476" cy="294510"/>
                </a:xfrm>
                <a:grpFill/>
              </p:grpSpPr>
              <p:sp>
                <p:nvSpPr>
                  <p:cNvPr id="152" name="Freeform 113"/>
                  <p:cNvSpPr>
                    <a:spLocks noChangeArrowheads="1"/>
                  </p:cNvSpPr>
                  <p:nvPr/>
                </p:nvSpPr>
                <p:spPr bwMode="auto">
                  <a:xfrm>
                    <a:off x="6658573" y="7802344"/>
                    <a:ext cx="181522" cy="79648"/>
                  </a:xfrm>
                  <a:custGeom>
                    <a:avLst/>
                    <a:gdLst>
                      <a:gd name="T0" fmla="*/ 56 w 431"/>
                      <a:gd name="T1" fmla="*/ 28 h 190"/>
                      <a:gd name="T2" fmla="*/ 56 w 431"/>
                      <a:gd name="T3" fmla="*/ 28 h 190"/>
                      <a:gd name="T4" fmla="*/ 0 w 431"/>
                      <a:gd name="T5" fmla="*/ 84 h 190"/>
                      <a:gd name="T6" fmla="*/ 56 w 431"/>
                      <a:gd name="T7" fmla="*/ 141 h 190"/>
                      <a:gd name="T8" fmla="*/ 99 w 431"/>
                      <a:gd name="T9" fmla="*/ 122 h 190"/>
                      <a:gd name="T10" fmla="*/ 204 w 431"/>
                      <a:gd name="T11" fmla="*/ 144 h 190"/>
                      <a:gd name="T12" fmla="*/ 407 w 431"/>
                      <a:gd name="T13" fmla="*/ 42 h 190"/>
                      <a:gd name="T14" fmla="*/ 407 w 431"/>
                      <a:gd name="T15" fmla="*/ 178 h 190"/>
                      <a:gd name="T16" fmla="*/ 419 w 431"/>
                      <a:gd name="T17" fmla="*/ 189 h 190"/>
                      <a:gd name="T18" fmla="*/ 419 w 431"/>
                      <a:gd name="T19" fmla="*/ 189 h 190"/>
                      <a:gd name="T20" fmla="*/ 430 w 431"/>
                      <a:gd name="T21" fmla="*/ 178 h 190"/>
                      <a:gd name="T22" fmla="*/ 430 w 431"/>
                      <a:gd name="T23" fmla="*/ 11 h 190"/>
                      <a:gd name="T24" fmla="*/ 427 w 431"/>
                      <a:gd name="T25" fmla="*/ 3 h 190"/>
                      <a:gd name="T26" fmla="*/ 419 w 431"/>
                      <a:gd name="T27" fmla="*/ 0 h 190"/>
                      <a:gd name="T28" fmla="*/ 419 w 431"/>
                      <a:gd name="T29" fmla="*/ 0 h 190"/>
                      <a:gd name="T30" fmla="*/ 252 w 431"/>
                      <a:gd name="T31" fmla="*/ 0 h 190"/>
                      <a:gd name="T32" fmla="*/ 241 w 431"/>
                      <a:gd name="T33" fmla="*/ 11 h 190"/>
                      <a:gd name="T34" fmla="*/ 252 w 431"/>
                      <a:gd name="T35" fmla="*/ 24 h 190"/>
                      <a:gd name="T36" fmla="*/ 252 w 431"/>
                      <a:gd name="T37" fmla="*/ 24 h 190"/>
                      <a:gd name="T38" fmla="*/ 392 w 431"/>
                      <a:gd name="T39" fmla="*/ 23 h 190"/>
                      <a:gd name="T40" fmla="*/ 204 w 431"/>
                      <a:gd name="T41" fmla="*/ 121 h 190"/>
                      <a:gd name="T42" fmla="*/ 111 w 431"/>
                      <a:gd name="T43" fmla="*/ 101 h 190"/>
                      <a:gd name="T44" fmla="*/ 113 w 431"/>
                      <a:gd name="T45" fmla="*/ 84 h 190"/>
                      <a:gd name="T46" fmla="*/ 56 w 431"/>
                      <a:gd name="T47"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1" h="190">
                        <a:moveTo>
                          <a:pt x="56" y="28"/>
                        </a:moveTo>
                        <a:lnTo>
                          <a:pt x="56" y="28"/>
                        </a:lnTo>
                        <a:cubicBezTo>
                          <a:pt x="25" y="28"/>
                          <a:pt x="0" y="53"/>
                          <a:pt x="0" y="84"/>
                        </a:cubicBezTo>
                        <a:cubicBezTo>
                          <a:pt x="0" y="115"/>
                          <a:pt x="25" y="141"/>
                          <a:pt x="56" y="141"/>
                        </a:cubicBezTo>
                        <a:cubicBezTo>
                          <a:pt x="73" y="141"/>
                          <a:pt x="89" y="133"/>
                          <a:pt x="99" y="122"/>
                        </a:cubicBezTo>
                        <a:cubicBezTo>
                          <a:pt x="131" y="134"/>
                          <a:pt x="168" y="144"/>
                          <a:pt x="204" y="144"/>
                        </a:cubicBezTo>
                        <a:cubicBezTo>
                          <a:pt x="276" y="144"/>
                          <a:pt x="350" y="106"/>
                          <a:pt x="407" y="42"/>
                        </a:cubicBezTo>
                        <a:cubicBezTo>
                          <a:pt x="407" y="178"/>
                          <a:pt x="407" y="178"/>
                          <a:pt x="407" y="178"/>
                        </a:cubicBezTo>
                        <a:cubicBezTo>
                          <a:pt x="407" y="184"/>
                          <a:pt x="412" y="189"/>
                          <a:pt x="419" y="189"/>
                        </a:cubicBezTo>
                        <a:lnTo>
                          <a:pt x="419" y="189"/>
                        </a:lnTo>
                        <a:cubicBezTo>
                          <a:pt x="425" y="189"/>
                          <a:pt x="430" y="184"/>
                          <a:pt x="430" y="178"/>
                        </a:cubicBezTo>
                        <a:cubicBezTo>
                          <a:pt x="430" y="11"/>
                          <a:pt x="430" y="11"/>
                          <a:pt x="430" y="11"/>
                        </a:cubicBezTo>
                        <a:cubicBezTo>
                          <a:pt x="430" y="8"/>
                          <a:pt x="429" y="5"/>
                          <a:pt x="427" y="3"/>
                        </a:cubicBezTo>
                        <a:cubicBezTo>
                          <a:pt x="425" y="1"/>
                          <a:pt x="422" y="0"/>
                          <a:pt x="419" y="0"/>
                        </a:cubicBezTo>
                        <a:lnTo>
                          <a:pt x="419" y="0"/>
                        </a:lnTo>
                        <a:cubicBezTo>
                          <a:pt x="252" y="0"/>
                          <a:pt x="252" y="0"/>
                          <a:pt x="252" y="0"/>
                        </a:cubicBezTo>
                        <a:cubicBezTo>
                          <a:pt x="246" y="0"/>
                          <a:pt x="241" y="5"/>
                          <a:pt x="241" y="11"/>
                        </a:cubicBezTo>
                        <a:cubicBezTo>
                          <a:pt x="241" y="19"/>
                          <a:pt x="246" y="24"/>
                          <a:pt x="252" y="24"/>
                        </a:cubicBezTo>
                        <a:lnTo>
                          <a:pt x="252" y="24"/>
                        </a:lnTo>
                        <a:cubicBezTo>
                          <a:pt x="392" y="23"/>
                          <a:pt x="392" y="23"/>
                          <a:pt x="392" y="23"/>
                        </a:cubicBezTo>
                        <a:cubicBezTo>
                          <a:pt x="339" y="85"/>
                          <a:pt x="271" y="121"/>
                          <a:pt x="204" y="121"/>
                        </a:cubicBezTo>
                        <a:cubicBezTo>
                          <a:pt x="172" y="121"/>
                          <a:pt x="139" y="112"/>
                          <a:pt x="111" y="101"/>
                        </a:cubicBezTo>
                        <a:cubicBezTo>
                          <a:pt x="112" y="96"/>
                          <a:pt x="113" y="90"/>
                          <a:pt x="113" y="84"/>
                        </a:cubicBezTo>
                        <a:cubicBezTo>
                          <a:pt x="113" y="53"/>
                          <a:pt x="88" y="28"/>
                          <a:pt x="56" y="28"/>
                        </a:cubicBezTo>
                      </a:path>
                    </a:pathLst>
                  </a:custGeom>
                  <a:solidFill>
                    <a:schemeClr val="accent1">
                      <a:lumMod val="75000"/>
                    </a:schemeClr>
                  </a:solidFill>
                  <a:ln w="317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white"/>
                      </a:solidFill>
                    </a:endParaRPr>
                  </a:p>
                </p:txBody>
              </p:sp>
              <p:sp>
                <p:nvSpPr>
                  <p:cNvPr id="153" name="Freeform 114"/>
                  <p:cNvSpPr>
                    <a:spLocks noChangeArrowheads="1"/>
                  </p:cNvSpPr>
                  <p:nvPr/>
                </p:nvSpPr>
                <p:spPr bwMode="auto">
                  <a:xfrm>
                    <a:off x="6738221" y="7587482"/>
                    <a:ext cx="144476" cy="181522"/>
                  </a:xfrm>
                  <a:custGeom>
                    <a:avLst/>
                    <a:gdLst>
                      <a:gd name="T0" fmla="*/ 285 w 344"/>
                      <a:gd name="T1" fmla="*/ 308 h 430"/>
                      <a:gd name="T2" fmla="*/ 285 w 344"/>
                      <a:gd name="T3" fmla="*/ 308 h 430"/>
                      <a:gd name="T4" fmla="*/ 243 w 344"/>
                      <a:gd name="T5" fmla="*/ 209 h 430"/>
                      <a:gd name="T6" fmla="*/ 43 w 344"/>
                      <a:gd name="T7" fmla="*/ 101 h 430"/>
                      <a:gd name="T8" fmla="*/ 156 w 344"/>
                      <a:gd name="T9" fmla="*/ 23 h 430"/>
                      <a:gd name="T10" fmla="*/ 159 w 344"/>
                      <a:gd name="T11" fmla="*/ 6 h 430"/>
                      <a:gd name="T12" fmla="*/ 143 w 344"/>
                      <a:gd name="T13" fmla="*/ 4 h 430"/>
                      <a:gd name="T14" fmla="*/ 6 w 344"/>
                      <a:gd name="T15" fmla="*/ 99 h 430"/>
                      <a:gd name="T16" fmla="*/ 3 w 344"/>
                      <a:gd name="T17" fmla="*/ 114 h 430"/>
                      <a:gd name="T18" fmla="*/ 98 w 344"/>
                      <a:gd name="T19" fmla="*/ 251 h 430"/>
                      <a:gd name="T20" fmla="*/ 108 w 344"/>
                      <a:gd name="T21" fmla="*/ 256 h 430"/>
                      <a:gd name="T22" fmla="*/ 114 w 344"/>
                      <a:gd name="T23" fmla="*/ 254 h 430"/>
                      <a:gd name="T24" fmla="*/ 117 w 344"/>
                      <a:gd name="T25" fmla="*/ 238 h 430"/>
                      <a:gd name="T26" fmla="*/ 37 w 344"/>
                      <a:gd name="T27" fmla="*/ 124 h 430"/>
                      <a:gd name="T28" fmla="*/ 225 w 344"/>
                      <a:gd name="T29" fmla="*/ 222 h 430"/>
                      <a:gd name="T30" fmla="*/ 261 w 344"/>
                      <a:gd name="T31" fmla="*/ 311 h 430"/>
                      <a:gd name="T32" fmla="*/ 248 w 344"/>
                      <a:gd name="T33" fmla="*/ 318 h 430"/>
                      <a:gd name="T34" fmla="*/ 233 w 344"/>
                      <a:gd name="T35" fmla="*/ 396 h 430"/>
                      <a:gd name="T36" fmla="*/ 311 w 344"/>
                      <a:gd name="T37" fmla="*/ 411 h 430"/>
                      <a:gd name="T38" fmla="*/ 326 w 344"/>
                      <a:gd name="T39" fmla="*/ 332 h 430"/>
                      <a:gd name="T40" fmla="*/ 285 w 344"/>
                      <a:gd name="T41" fmla="*/ 30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4" h="430">
                        <a:moveTo>
                          <a:pt x="285" y="308"/>
                        </a:moveTo>
                        <a:lnTo>
                          <a:pt x="285" y="308"/>
                        </a:lnTo>
                        <a:cubicBezTo>
                          <a:pt x="277" y="275"/>
                          <a:pt x="264" y="239"/>
                          <a:pt x="243" y="209"/>
                        </a:cubicBezTo>
                        <a:cubicBezTo>
                          <a:pt x="202" y="148"/>
                          <a:pt x="131" y="110"/>
                          <a:pt x="43" y="101"/>
                        </a:cubicBezTo>
                        <a:cubicBezTo>
                          <a:pt x="156" y="23"/>
                          <a:pt x="156" y="23"/>
                          <a:pt x="156" y="23"/>
                        </a:cubicBezTo>
                        <a:cubicBezTo>
                          <a:pt x="161" y="18"/>
                          <a:pt x="163" y="11"/>
                          <a:pt x="159" y="6"/>
                        </a:cubicBezTo>
                        <a:cubicBezTo>
                          <a:pt x="156" y="1"/>
                          <a:pt x="149" y="0"/>
                          <a:pt x="143" y="4"/>
                        </a:cubicBezTo>
                        <a:cubicBezTo>
                          <a:pt x="6" y="99"/>
                          <a:pt x="6" y="99"/>
                          <a:pt x="6" y="99"/>
                        </a:cubicBezTo>
                        <a:cubicBezTo>
                          <a:pt x="1" y="102"/>
                          <a:pt x="0" y="109"/>
                          <a:pt x="3" y="114"/>
                        </a:cubicBezTo>
                        <a:cubicBezTo>
                          <a:pt x="98" y="251"/>
                          <a:pt x="98" y="251"/>
                          <a:pt x="98" y="251"/>
                        </a:cubicBezTo>
                        <a:cubicBezTo>
                          <a:pt x="101" y="255"/>
                          <a:pt x="104" y="256"/>
                          <a:pt x="108" y="256"/>
                        </a:cubicBezTo>
                        <a:cubicBezTo>
                          <a:pt x="110" y="256"/>
                          <a:pt x="112" y="256"/>
                          <a:pt x="114" y="254"/>
                        </a:cubicBezTo>
                        <a:cubicBezTo>
                          <a:pt x="119" y="251"/>
                          <a:pt x="121" y="243"/>
                          <a:pt x="117" y="238"/>
                        </a:cubicBezTo>
                        <a:cubicBezTo>
                          <a:pt x="37" y="124"/>
                          <a:pt x="37" y="124"/>
                          <a:pt x="37" y="124"/>
                        </a:cubicBezTo>
                        <a:cubicBezTo>
                          <a:pt x="87" y="128"/>
                          <a:pt x="173" y="148"/>
                          <a:pt x="225" y="222"/>
                        </a:cubicBezTo>
                        <a:cubicBezTo>
                          <a:pt x="243" y="249"/>
                          <a:pt x="255" y="281"/>
                          <a:pt x="261" y="311"/>
                        </a:cubicBezTo>
                        <a:cubicBezTo>
                          <a:pt x="257" y="313"/>
                          <a:pt x="252" y="315"/>
                          <a:pt x="248" y="318"/>
                        </a:cubicBezTo>
                        <a:cubicBezTo>
                          <a:pt x="222" y="336"/>
                          <a:pt x="215" y="370"/>
                          <a:pt x="233" y="396"/>
                        </a:cubicBezTo>
                        <a:cubicBezTo>
                          <a:pt x="251" y="422"/>
                          <a:pt x="286" y="429"/>
                          <a:pt x="311" y="411"/>
                        </a:cubicBezTo>
                        <a:cubicBezTo>
                          <a:pt x="337" y="393"/>
                          <a:pt x="343" y="358"/>
                          <a:pt x="326" y="332"/>
                        </a:cubicBezTo>
                        <a:cubicBezTo>
                          <a:pt x="316" y="318"/>
                          <a:pt x="301" y="310"/>
                          <a:pt x="285" y="308"/>
                        </a:cubicBezTo>
                      </a:path>
                    </a:pathLst>
                  </a:custGeom>
                  <a:solidFill>
                    <a:schemeClr val="accent1">
                      <a:lumMod val="75000"/>
                    </a:schemeClr>
                  </a:solidFill>
                  <a:ln w="317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white"/>
                      </a:solidFill>
                    </a:endParaRPr>
                  </a:p>
                </p:txBody>
              </p:sp>
              <p:sp>
                <p:nvSpPr>
                  <p:cNvPr id="154" name="Freeform 115"/>
                  <p:cNvSpPr>
                    <a:spLocks noChangeArrowheads="1"/>
                  </p:cNvSpPr>
                  <p:nvPr/>
                </p:nvSpPr>
                <p:spPr bwMode="auto">
                  <a:xfrm>
                    <a:off x="6575221" y="7615266"/>
                    <a:ext cx="131510" cy="183373"/>
                  </a:xfrm>
                  <a:custGeom>
                    <a:avLst/>
                    <a:gdLst>
                      <a:gd name="T0" fmla="*/ 2 w 315"/>
                      <a:gd name="T1" fmla="*/ 350 h 438"/>
                      <a:gd name="T2" fmla="*/ 2 w 315"/>
                      <a:gd name="T3" fmla="*/ 350 h 438"/>
                      <a:gd name="T4" fmla="*/ 9 w 315"/>
                      <a:gd name="T5" fmla="*/ 366 h 438"/>
                      <a:gd name="T6" fmla="*/ 160 w 315"/>
                      <a:gd name="T7" fmla="*/ 436 h 438"/>
                      <a:gd name="T8" fmla="*/ 165 w 315"/>
                      <a:gd name="T9" fmla="*/ 437 h 438"/>
                      <a:gd name="T10" fmla="*/ 175 w 315"/>
                      <a:gd name="T11" fmla="*/ 429 h 438"/>
                      <a:gd name="T12" fmla="*/ 244 w 315"/>
                      <a:gd name="T13" fmla="*/ 278 h 438"/>
                      <a:gd name="T14" fmla="*/ 239 w 315"/>
                      <a:gd name="T15" fmla="*/ 263 h 438"/>
                      <a:gd name="T16" fmla="*/ 223 w 315"/>
                      <a:gd name="T17" fmla="*/ 268 h 438"/>
                      <a:gd name="T18" fmla="*/ 165 w 315"/>
                      <a:gd name="T19" fmla="*/ 397 h 438"/>
                      <a:gd name="T20" fmla="*/ 154 w 315"/>
                      <a:gd name="T21" fmla="*/ 184 h 438"/>
                      <a:gd name="T22" fmla="*/ 213 w 315"/>
                      <a:gd name="T23" fmla="*/ 107 h 438"/>
                      <a:gd name="T24" fmla="*/ 226 w 315"/>
                      <a:gd name="T25" fmla="*/ 116 h 438"/>
                      <a:gd name="T26" fmla="*/ 301 w 315"/>
                      <a:gd name="T27" fmla="*/ 88 h 438"/>
                      <a:gd name="T28" fmla="*/ 273 w 315"/>
                      <a:gd name="T29" fmla="*/ 13 h 438"/>
                      <a:gd name="T30" fmla="*/ 198 w 315"/>
                      <a:gd name="T31" fmla="*/ 41 h 438"/>
                      <a:gd name="T32" fmla="*/ 198 w 315"/>
                      <a:gd name="T33" fmla="*/ 88 h 438"/>
                      <a:gd name="T34" fmla="*/ 134 w 315"/>
                      <a:gd name="T35" fmla="*/ 174 h 438"/>
                      <a:gd name="T36" fmla="*/ 141 w 315"/>
                      <a:gd name="T37" fmla="*/ 401 h 438"/>
                      <a:gd name="T38" fmla="*/ 18 w 315"/>
                      <a:gd name="T39" fmla="*/ 345 h 438"/>
                      <a:gd name="T40" fmla="*/ 2 w 315"/>
                      <a:gd name="T41" fmla="*/ 35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5" h="438">
                        <a:moveTo>
                          <a:pt x="2" y="350"/>
                        </a:moveTo>
                        <a:lnTo>
                          <a:pt x="2" y="350"/>
                        </a:lnTo>
                        <a:cubicBezTo>
                          <a:pt x="0" y="356"/>
                          <a:pt x="2" y="363"/>
                          <a:pt x="9" y="366"/>
                        </a:cubicBezTo>
                        <a:cubicBezTo>
                          <a:pt x="160" y="436"/>
                          <a:pt x="160" y="436"/>
                          <a:pt x="160" y="436"/>
                        </a:cubicBezTo>
                        <a:cubicBezTo>
                          <a:pt x="162" y="436"/>
                          <a:pt x="163" y="437"/>
                          <a:pt x="165" y="437"/>
                        </a:cubicBezTo>
                        <a:cubicBezTo>
                          <a:pt x="169" y="437"/>
                          <a:pt x="173" y="433"/>
                          <a:pt x="175" y="429"/>
                        </a:cubicBezTo>
                        <a:cubicBezTo>
                          <a:pt x="244" y="278"/>
                          <a:pt x="244" y="278"/>
                          <a:pt x="244" y="278"/>
                        </a:cubicBezTo>
                        <a:cubicBezTo>
                          <a:pt x="247" y="272"/>
                          <a:pt x="245" y="266"/>
                          <a:pt x="239" y="263"/>
                        </a:cubicBezTo>
                        <a:cubicBezTo>
                          <a:pt x="233" y="260"/>
                          <a:pt x="226" y="263"/>
                          <a:pt x="223" y="268"/>
                        </a:cubicBezTo>
                        <a:cubicBezTo>
                          <a:pt x="165" y="397"/>
                          <a:pt x="165" y="397"/>
                          <a:pt x="165" y="397"/>
                        </a:cubicBezTo>
                        <a:cubicBezTo>
                          <a:pt x="144" y="352"/>
                          <a:pt x="116" y="269"/>
                          <a:pt x="154" y="184"/>
                        </a:cubicBezTo>
                        <a:cubicBezTo>
                          <a:pt x="168" y="154"/>
                          <a:pt x="190" y="128"/>
                          <a:pt x="213" y="107"/>
                        </a:cubicBezTo>
                        <a:cubicBezTo>
                          <a:pt x="217" y="111"/>
                          <a:pt x="221" y="114"/>
                          <a:pt x="226" y="116"/>
                        </a:cubicBezTo>
                        <a:cubicBezTo>
                          <a:pt x="254" y="128"/>
                          <a:pt x="288" y="117"/>
                          <a:pt x="301" y="88"/>
                        </a:cubicBezTo>
                        <a:cubicBezTo>
                          <a:pt x="314" y="60"/>
                          <a:pt x="301" y="26"/>
                          <a:pt x="273" y="13"/>
                        </a:cubicBezTo>
                        <a:cubicBezTo>
                          <a:pt x="245" y="0"/>
                          <a:pt x="211" y="13"/>
                          <a:pt x="198" y="41"/>
                        </a:cubicBezTo>
                        <a:cubicBezTo>
                          <a:pt x="191" y="57"/>
                          <a:pt x="192" y="73"/>
                          <a:pt x="198" y="88"/>
                        </a:cubicBezTo>
                        <a:cubicBezTo>
                          <a:pt x="173" y="112"/>
                          <a:pt x="149" y="141"/>
                          <a:pt x="134" y="174"/>
                        </a:cubicBezTo>
                        <a:cubicBezTo>
                          <a:pt x="102" y="242"/>
                          <a:pt x="105" y="322"/>
                          <a:pt x="141" y="401"/>
                        </a:cubicBezTo>
                        <a:cubicBezTo>
                          <a:pt x="18" y="345"/>
                          <a:pt x="18" y="345"/>
                          <a:pt x="18" y="345"/>
                        </a:cubicBezTo>
                        <a:cubicBezTo>
                          <a:pt x="13" y="342"/>
                          <a:pt x="6" y="345"/>
                          <a:pt x="2" y="350"/>
                        </a:cubicBezTo>
                      </a:path>
                    </a:pathLst>
                  </a:custGeom>
                  <a:solidFill>
                    <a:schemeClr val="accent1">
                      <a:lumMod val="75000"/>
                    </a:schemeClr>
                  </a:solidFill>
                  <a:ln w="3175" cap="flat">
                    <a:solidFill>
                      <a:schemeClr val="accent1">
                        <a:lumMod val="75000"/>
                      </a:scheme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white"/>
                      </a:solidFill>
                    </a:endParaRPr>
                  </a:p>
                </p:txBody>
              </p:sp>
            </p:grpSp>
            <p:sp>
              <p:nvSpPr>
                <p:cNvPr id="151" name="Freeform 188"/>
                <p:cNvSpPr>
                  <a:spLocks noChangeArrowheads="1"/>
                </p:cNvSpPr>
                <p:nvPr/>
              </p:nvSpPr>
              <p:spPr bwMode="auto">
                <a:xfrm>
                  <a:off x="9940600" y="2744744"/>
                  <a:ext cx="590885" cy="707269"/>
                </a:xfrm>
                <a:custGeom>
                  <a:avLst/>
                  <a:gdLst>
                    <a:gd name="T0" fmla="*/ 299 w 584"/>
                    <a:gd name="T1" fmla="*/ 4 h 697"/>
                    <a:gd name="T2" fmla="*/ 299 w 584"/>
                    <a:gd name="T3" fmla="*/ 4 h 697"/>
                    <a:gd name="T4" fmla="*/ 283 w 584"/>
                    <a:gd name="T5" fmla="*/ 4 h 697"/>
                    <a:gd name="T6" fmla="*/ 11 w 584"/>
                    <a:gd name="T7" fmla="*/ 89 h 697"/>
                    <a:gd name="T8" fmla="*/ 3 w 584"/>
                    <a:gd name="T9" fmla="*/ 92 h 697"/>
                    <a:gd name="T10" fmla="*/ 0 w 584"/>
                    <a:gd name="T11" fmla="*/ 100 h 697"/>
                    <a:gd name="T12" fmla="*/ 0 w 584"/>
                    <a:gd name="T13" fmla="*/ 406 h 697"/>
                    <a:gd name="T14" fmla="*/ 291 w 584"/>
                    <a:gd name="T15" fmla="*/ 696 h 697"/>
                    <a:gd name="T16" fmla="*/ 583 w 584"/>
                    <a:gd name="T17" fmla="*/ 406 h 697"/>
                    <a:gd name="T18" fmla="*/ 583 w 584"/>
                    <a:gd name="T19" fmla="*/ 100 h 697"/>
                    <a:gd name="T20" fmla="*/ 579 w 584"/>
                    <a:gd name="T21" fmla="*/ 92 h 697"/>
                    <a:gd name="T22" fmla="*/ 570 w 584"/>
                    <a:gd name="T23" fmla="*/ 89 h 697"/>
                    <a:gd name="T24" fmla="*/ 299 w 584"/>
                    <a:gd name="T25" fmla="*/ 4 h 697"/>
                    <a:gd name="T26" fmla="*/ 560 w 584"/>
                    <a:gd name="T27" fmla="*/ 406 h 697"/>
                    <a:gd name="T28" fmla="*/ 560 w 584"/>
                    <a:gd name="T29" fmla="*/ 406 h 697"/>
                    <a:gd name="T30" fmla="*/ 291 w 584"/>
                    <a:gd name="T31" fmla="*/ 672 h 697"/>
                    <a:gd name="T32" fmla="*/ 23 w 584"/>
                    <a:gd name="T33" fmla="*/ 406 h 697"/>
                    <a:gd name="T34" fmla="*/ 23 w 584"/>
                    <a:gd name="T35" fmla="*/ 113 h 697"/>
                    <a:gd name="T36" fmla="*/ 291 w 584"/>
                    <a:gd name="T37" fmla="*/ 28 h 697"/>
                    <a:gd name="T38" fmla="*/ 560 w 584"/>
                    <a:gd name="T39" fmla="*/ 113 h 697"/>
                    <a:gd name="T40" fmla="*/ 560 w 584"/>
                    <a:gd name="T41" fmla="*/ 4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697">
                      <a:moveTo>
                        <a:pt x="299" y="4"/>
                      </a:moveTo>
                      <a:lnTo>
                        <a:pt x="299" y="4"/>
                      </a:lnTo>
                      <a:cubicBezTo>
                        <a:pt x="294" y="0"/>
                        <a:pt x="287" y="0"/>
                        <a:pt x="283" y="4"/>
                      </a:cubicBezTo>
                      <a:cubicBezTo>
                        <a:pt x="224" y="62"/>
                        <a:pt x="155" y="97"/>
                        <a:pt x="11" y="89"/>
                      </a:cubicBezTo>
                      <a:cubicBezTo>
                        <a:pt x="9" y="89"/>
                        <a:pt x="5" y="90"/>
                        <a:pt x="3" y="92"/>
                      </a:cubicBezTo>
                      <a:cubicBezTo>
                        <a:pt x="1" y="94"/>
                        <a:pt x="0" y="97"/>
                        <a:pt x="0" y="100"/>
                      </a:cubicBezTo>
                      <a:cubicBezTo>
                        <a:pt x="0" y="406"/>
                        <a:pt x="0" y="406"/>
                        <a:pt x="0" y="406"/>
                      </a:cubicBezTo>
                      <a:cubicBezTo>
                        <a:pt x="0" y="566"/>
                        <a:pt x="130" y="696"/>
                        <a:pt x="291" y="696"/>
                      </a:cubicBezTo>
                      <a:cubicBezTo>
                        <a:pt x="452" y="696"/>
                        <a:pt x="583" y="566"/>
                        <a:pt x="583" y="406"/>
                      </a:cubicBezTo>
                      <a:cubicBezTo>
                        <a:pt x="583" y="100"/>
                        <a:pt x="583" y="100"/>
                        <a:pt x="583" y="100"/>
                      </a:cubicBezTo>
                      <a:cubicBezTo>
                        <a:pt x="583" y="97"/>
                        <a:pt x="582" y="94"/>
                        <a:pt x="579" y="92"/>
                      </a:cubicBezTo>
                      <a:cubicBezTo>
                        <a:pt x="577" y="90"/>
                        <a:pt x="573" y="89"/>
                        <a:pt x="570" y="89"/>
                      </a:cubicBezTo>
                      <a:cubicBezTo>
                        <a:pt x="414" y="97"/>
                        <a:pt x="366" y="68"/>
                        <a:pt x="299" y="4"/>
                      </a:cubicBezTo>
                      <a:close/>
                      <a:moveTo>
                        <a:pt x="560" y="406"/>
                      </a:moveTo>
                      <a:lnTo>
                        <a:pt x="560" y="406"/>
                      </a:lnTo>
                      <a:cubicBezTo>
                        <a:pt x="560" y="553"/>
                        <a:pt x="439" y="672"/>
                        <a:pt x="291" y="672"/>
                      </a:cubicBezTo>
                      <a:cubicBezTo>
                        <a:pt x="144" y="672"/>
                        <a:pt x="23" y="553"/>
                        <a:pt x="23" y="406"/>
                      </a:cubicBezTo>
                      <a:cubicBezTo>
                        <a:pt x="23" y="113"/>
                        <a:pt x="23" y="113"/>
                        <a:pt x="23" y="113"/>
                      </a:cubicBezTo>
                      <a:cubicBezTo>
                        <a:pt x="140" y="117"/>
                        <a:pt x="220" y="93"/>
                        <a:pt x="291" y="28"/>
                      </a:cubicBezTo>
                      <a:cubicBezTo>
                        <a:pt x="352" y="86"/>
                        <a:pt x="406" y="119"/>
                        <a:pt x="560" y="113"/>
                      </a:cubicBezTo>
                      <a:lnTo>
                        <a:pt x="560" y="406"/>
                      </a:lnTo>
                      <a:close/>
                    </a:path>
                  </a:pathLst>
                </a:custGeom>
                <a:solidFill>
                  <a:schemeClr val="accent1">
                    <a:lumMod val="75000"/>
                  </a:schemeClr>
                </a:solidFill>
                <a:ln w="3175" cap="flat">
                  <a:noFill/>
                  <a:bevel/>
                  <a:headEnd/>
                  <a:tailEnd/>
                </a:ln>
                <a:effectLst/>
                <a:extLst/>
              </p:spPr>
              <p:txBody>
                <a:bodyPr wrap="none" anchor="ctr"/>
                <a:lstStyle/>
                <a:p>
                  <a:endParaRPr lang="en-US" dirty="0">
                    <a:solidFill>
                      <a:prstClr val="white"/>
                    </a:solidFill>
                  </a:endParaRPr>
                </a:p>
              </p:txBody>
            </p:sp>
          </p:grpSp>
        </p:grpSp>
        <p:grpSp>
          <p:nvGrpSpPr>
            <p:cNvPr id="78" name="Group 77"/>
            <p:cNvGrpSpPr/>
            <p:nvPr/>
          </p:nvGrpSpPr>
          <p:grpSpPr>
            <a:xfrm>
              <a:off x="4234484" y="2290678"/>
              <a:ext cx="1778709" cy="1868599"/>
              <a:chOff x="4234483" y="2646953"/>
              <a:chExt cx="1778709" cy="1868599"/>
            </a:xfrm>
          </p:grpSpPr>
          <p:sp>
            <p:nvSpPr>
              <p:cNvPr id="121" name="Rectangle 120"/>
              <p:cNvSpPr/>
              <p:nvPr/>
            </p:nvSpPr>
            <p:spPr>
              <a:xfrm>
                <a:off x="4234483" y="2646953"/>
                <a:ext cx="1778709" cy="1868599"/>
              </a:xfrm>
              <a:prstGeom prst="rect">
                <a:avLst/>
              </a:prstGeom>
              <a:noFill/>
              <a:ln w="25400"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lIns="137124" tIns="137124" rIns="137124" bIns="137124" rtlCol="0" anchor="b" anchorCtr="0"/>
              <a:lstStyle/>
              <a:p>
                <a:pPr algn="ctr" defTabSz="913745">
                  <a:defRPr/>
                </a:pPr>
                <a:endParaRPr lang="en-US" sz="1200" b="1" kern="0" dirty="0">
                  <a:solidFill>
                    <a:srgbClr val="000000"/>
                  </a:solidFill>
                  <a:cs typeface="Calibri" panose="020F0502020204030204" pitchFamily="34" charset="0"/>
                </a:endParaRPr>
              </a:p>
              <a:p>
                <a:pPr algn="ctr" defTabSz="913745">
                  <a:defRPr/>
                </a:pPr>
                <a:endParaRPr lang="en-US" sz="1000" kern="0" dirty="0">
                  <a:solidFill>
                    <a:srgbClr val="000000"/>
                  </a:solidFill>
                  <a:cs typeface="Calibri" panose="020F0502020204030204" pitchFamily="34" charset="0"/>
                </a:endParaRPr>
              </a:p>
            </p:txBody>
          </p:sp>
          <p:sp>
            <p:nvSpPr>
              <p:cNvPr id="122" name="TextBox 121"/>
              <p:cNvSpPr txBox="1"/>
              <p:nvPr/>
            </p:nvSpPr>
            <p:spPr>
              <a:xfrm>
                <a:off x="4467401" y="3822837"/>
                <a:ext cx="1314351" cy="431505"/>
              </a:xfrm>
              <a:prstGeom prst="rect">
                <a:avLst/>
              </a:prstGeom>
              <a:noFill/>
            </p:spPr>
            <p:txBody>
              <a:bodyPr wrap="square" lIns="0" tIns="0" rIns="0" bIns="0" rtlCol="0">
                <a:noAutofit/>
              </a:bodyPr>
              <a:lstStyle/>
              <a:p>
                <a:pPr algn="ctr">
                  <a:lnSpc>
                    <a:spcPct val="90000"/>
                  </a:lnSpc>
                </a:pPr>
                <a:r>
                  <a:rPr lang="en-US" sz="1200" b="1" spc="220" dirty="0">
                    <a:cs typeface="Calibri" panose="020F0502020204030204" pitchFamily="34" charset="0"/>
                  </a:rPr>
                  <a:t>OPERATIONS </a:t>
                </a:r>
                <a:br>
                  <a:rPr lang="en-US" sz="1200" b="1" spc="220" dirty="0">
                    <a:cs typeface="Calibri" panose="020F0502020204030204" pitchFamily="34" charset="0"/>
                  </a:rPr>
                </a:br>
                <a:r>
                  <a:rPr lang="en-US" sz="1200" b="1" spc="220" dirty="0">
                    <a:cs typeface="Calibri" panose="020F0502020204030204" pitchFamily="34" charset="0"/>
                  </a:rPr>
                  <a:t>BRIDGE</a:t>
                </a:r>
              </a:p>
            </p:txBody>
          </p:sp>
          <p:grpSp>
            <p:nvGrpSpPr>
              <p:cNvPr id="123" name="Group 122"/>
              <p:cNvGrpSpPr/>
              <p:nvPr/>
            </p:nvGrpSpPr>
            <p:grpSpPr>
              <a:xfrm>
                <a:off x="4745795" y="3032116"/>
                <a:ext cx="733005" cy="602689"/>
                <a:chOff x="7488923" y="-1334519"/>
                <a:chExt cx="1279157" cy="1051740"/>
              </a:xfrm>
              <a:solidFill>
                <a:schemeClr val="accent2"/>
              </a:solidFill>
            </p:grpSpPr>
            <p:sp>
              <p:nvSpPr>
                <p:cNvPr id="124" name="Freeform 251"/>
                <p:cNvSpPr>
                  <a:spLocks noChangeArrowheads="1"/>
                </p:cNvSpPr>
                <p:nvPr/>
              </p:nvSpPr>
              <p:spPr bwMode="auto">
                <a:xfrm>
                  <a:off x="8036618" y="-988280"/>
                  <a:ext cx="461652" cy="312292"/>
                </a:xfrm>
                <a:custGeom>
                  <a:avLst/>
                  <a:gdLst>
                    <a:gd name="T0" fmla="*/ 137 w 300"/>
                    <a:gd name="T1" fmla="*/ 137 h 205"/>
                    <a:gd name="T2" fmla="*/ 137 w 300"/>
                    <a:gd name="T3" fmla="*/ 137 h 205"/>
                    <a:gd name="T4" fmla="*/ 299 w 300"/>
                    <a:gd name="T5" fmla="*/ 5 h 205"/>
                    <a:gd name="T6" fmla="*/ 296 w 300"/>
                    <a:gd name="T7" fmla="*/ 0 h 205"/>
                    <a:gd name="T8" fmla="*/ 105 w 300"/>
                    <a:gd name="T9" fmla="*/ 76 h 205"/>
                    <a:gd name="T10" fmla="*/ 69 w 300"/>
                    <a:gd name="T11" fmla="*/ 65 h 205"/>
                    <a:gd name="T12" fmla="*/ 0 w 300"/>
                    <a:gd name="T13" fmla="*/ 134 h 205"/>
                    <a:gd name="T14" fmla="*/ 69 w 300"/>
                    <a:gd name="T15" fmla="*/ 204 h 205"/>
                    <a:gd name="T16" fmla="*/ 137 w 300"/>
                    <a:gd name="T17" fmla="*/ 137 h 205"/>
                    <a:gd name="T18" fmla="*/ 23 w 300"/>
                    <a:gd name="T19" fmla="*/ 134 h 205"/>
                    <a:gd name="T20" fmla="*/ 23 w 300"/>
                    <a:gd name="T21" fmla="*/ 134 h 205"/>
                    <a:gd name="T22" fmla="*/ 69 w 300"/>
                    <a:gd name="T23" fmla="*/ 88 h 205"/>
                    <a:gd name="T24" fmla="*/ 115 w 300"/>
                    <a:gd name="T25" fmla="*/ 134 h 205"/>
                    <a:gd name="T26" fmla="*/ 69 w 300"/>
                    <a:gd name="T27" fmla="*/ 181 h 205"/>
                    <a:gd name="T28" fmla="*/ 23 w 300"/>
                    <a:gd name="T29" fmla="*/ 13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0" h="205">
                      <a:moveTo>
                        <a:pt x="137" y="137"/>
                      </a:moveTo>
                      <a:lnTo>
                        <a:pt x="137" y="137"/>
                      </a:lnTo>
                      <a:cubicBezTo>
                        <a:pt x="299" y="5"/>
                        <a:pt x="299" y="5"/>
                        <a:pt x="299" y="5"/>
                      </a:cubicBezTo>
                      <a:cubicBezTo>
                        <a:pt x="296" y="0"/>
                        <a:pt x="296" y="0"/>
                        <a:pt x="296" y="0"/>
                      </a:cubicBezTo>
                      <a:cubicBezTo>
                        <a:pt x="105" y="76"/>
                        <a:pt x="105" y="76"/>
                        <a:pt x="105" y="76"/>
                      </a:cubicBezTo>
                      <a:cubicBezTo>
                        <a:pt x="94" y="69"/>
                        <a:pt x="81" y="65"/>
                        <a:pt x="69" y="65"/>
                      </a:cubicBezTo>
                      <a:cubicBezTo>
                        <a:pt x="30" y="65"/>
                        <a:pt x="0" y="96"/>
                        <a:pt x="0" y="134"/>
                      </a:cubicBezTo>
                      <a:cubicBezTo>
                        <a:pt x="0" y="172"/>
                        <a:pt x="30" y="204"/>
                        <a:pt x="69" y="204"/>
                      </a:cubicBezTo>
                      <a:cubicBezTo>
                        <a:pt x="106" y="204"/>
                        <a:pt x="137" y="174"/>
                        <a:pt x="137" y="137"/>
                      </a:cubicBezTo>
                      <a:close/>
                      <a:moveTo>
                        <a:pt x="23" y="134"/>
                      </a:moveTo>
                      <a:lnTo>
                        <a:pt x="23" y="134"/>
                      </a:lnTo>
                      <a:cubicBezTo>
                        <a:pt x="23" y="110"/>
                        <a:pt x="43" y="88"/>
                        <a:pt x="69" y="88"/>
                      </a:cubicBezTo>
                      <a:cubicBezTo>
                        <a:pt x="94" y="88"/>
                        <a:pt x="115" y="110"/>
                        <a:pt x="115" y="134"/>
                      </a:cubicBezTo>
                      <a:cubicBezTo>
                        <a:pt x="115" y="160"/>
                        <a:pt x="94" y="181"/>
                        <a:pt x="69" y="181"/>
                      </a:cubicBezTo>
                      <a:cubicBezTo>
                        <a:pt x="43" y="181"/>
                        <a:pt x="23" y="160"/>
                        <a:pt x="23" y="1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751" dirty="0">
                    <a:solidFill>
                      <a:srgbClr val="212E35"/>
                    </a:solidFill>
                  </a:endParaRPr>
                </a:p>
              </p:txBody>
            </p:sp>
            <p:sp>
              <p:nvSpPr>
                <p:cNvPr id="125" name="Freeform 252"/>
                <p:cNvSpPr>
                  <a:spLocks noChangeArrowheads="1"/>
                </p:cNvSpPr>
                <p:nvPr/>
              </p:nvSpPr>
              <p:spPr bwMode="auto">
                <a:xfrm>
                  <a:off x="7588543" y="-1334519"/>
                  <a:ext cx="1106609" cy="868990"/>
                </a:xfrm>
                <a:custGeom>
                  <a:avLst/>
                  <a:gdLst>
                    <a:gd name="T0" fmla="*/ 48 w 718"/>
                    <a:gd name="T1" fmla="*/ 537 h 565"/>
                    <a:gd name="T2" fmla="*/ 61 w 718"/>
                    <a:gd name="T3" fmla="*/ 557 h 565"/>
                    <a:gd name="T4" fmla="*/ 80 w 718"/>
                    <a:gd name="T5" fmla="*/ 544 h 565"/>
                    <a:gd name="T6" fmla="*/ 102 w 718"/>
                    <a:gd name="T7" fmla="*/ 519 h 565"/>
                    <a:gd name="T8" fmla="*/ 90 w 718"/>
                    <a:gd name="T9" fmla="*/ 499 h 565"/>
                    <a:gd name="T10" fmla="*/ 25 w 718"/>
                    <a:gd name="T11" fmla="*/ 370 h 565"/>
                    <a:gd name="T12" fmla="*/ 67 w 718"/>
                    <a:gd name="T13" fmla="*/ 357 h 565"/>
                    <a:gd name="T14" fmla="*/ 25 w 718"/>
                    <a:gd name="T15" fmla="*/ 347 h 565"/>
                    <a:gd name="T16" fmla="*/ 90 w 718"/>
                    <a:gd name="T17" fmla="*/ 216 h 565"/>
                    <a:gd name="T18" fmla="*/ 106 w 718"/>
                    <a:gd name="T19" fmla="*/ 212 h 565"/>
                    <a:gd name="T20" fmla="*/ 75 w 718"/>
                    <a:gd name="T21" fmla="*/ 181 h 565"/>
                    <a:gd name="T22" fmla="*/ 197 w 718"/>
                    <a:gd name="T23" fmla="*/ 100 h 565"/>
                    <a:gd name="T24" fmla="*/ 212 w 718"/>
                    <a:gd name="T25" fmla="*/ 104 h 565"/>
                    <a:gd name="T26" fmla="*/ 201 w 718"/>
                    <a:gd name="T27" fmla="*/ 62 h 565"/>
                    <a:gd name="T28" fmla="*/ 347 w 718"/>
                    <a:gd name="T29" fmla="*/ 54 h 565"/>
                    <a:gd name="T30" fmla="*/ 370 w 718"/>
                    <a:gd name="T31" fmla="*/ 54 h 565"/>
                    <a:gd name="T32" fmla="*/ 516 w 718"/>
                    <a:gd name="T33" fmla="*/ 62 h 565"/>
                    <a:gd name="T34" fmla="*/ 505 w 718"/>
                    <a:gd name="T35" fmla="*/ 104 h 565"/>
                    <a:gd name="T36" fmla="*/ 520 w 718"/>
                    <a:gd name="T37" fmla="*/ 100 h 565"/>
                    <a:gd name="T38" fmla="*/ 642 w 718"/>
                    <a:gd name="T39" fmla="*/ 181 h 565"/>
                    <a:gd name="T40" fmla="*/ 611 w 718"/>
                    <a:gd name="T41" fmla="*/ 212 h 565"/>
                    <a:gd name="T42" fmla="*/ 627 w 718"/>
                    <a:gd name="T43" fmla="*/ 216 h 565"/>
                    <a:gd name="T44" fmla="*/ 694 w 718"/>
                    <a:gd name="T45" fmla="*/ 347 h 565"/>
                    <a:gd name="T46" fmla="*/ 650 w 718"/>
                    <a:gd name="T47" fmla="*/ 357 h 565"/>
                    <a:gd name="T48" fmla="*/ 693 w 718"/>
                    <a:gd name="T49" fmla="*/ 370 h 565"/>
                    <a:gd name="T50" fmla="*/ 627 w 718"/>
                    <a:gd name="T51" fmla="*/ 499 h 565"/>
                    <a:gd name="T52" fmla="*/ 615 w 718"/>
                    <a:gd name="T53" fmla="*/ 519 h 565"/>
                    <a:gd name="T54" fmla="*/ 638 w 718"/>
                    <a:gd name="T55" fmla="*/ 544 h 565"/>
                    <a:gd name="T56" fmla="*/ 648 w 718"/>
                    <a:gd name="T57" fmla="*/ 561 h 565"/>
                    <a:gd name="T58" fmla="*/ 667 w 718"/>
                    <a:gd name="T59" fmla="*/ 540 h 565"/>
                    <a:gd name="T60" fmla="*/ 669 w 718"/>
                    <a:gd name="T61" fmla="*/ 534 h 565"/>
                    <a:gd name="T62" fmla="*/ 669 w 718"/>
                    <a:gd name="T63" fmla="*/ 179 h 565"/>
                    <a:gd name="T64" fmla="*/ 668 w 718"/>
                    <a:gd name="T65" fmla="*/ 178 h 565"/>
                    <a:gd name="T66" fmla="*/ 537 w 718"/>
                    <a:gd name="T67" fmla="*/ 47 h 565"/>
                    <a:gd name="T68" fmla="*/ 359 w 718"/>
                    <a:gd name="T69" fmla="*/ 0 h 565"/>
                    <a:gd name="T70" fmla="*/ 180 w 718"/>
                    <a:gd name="T71" fmla="*/ 47 h 565"/>
                    <a:gd name="T72" fmla="*/ 49 w 718"/>
                    <a:gd name="T73" fmla="*/ 178 h 565"/>
                    <a:gd name="T74" fmla="*/ 48 w 718"/>
                    <a:gd name="T75" fmla="*/ 179 h 565"/>
                    <a:gd name="T76" fmla="*/ 48 w 718"/>
                    <a:gd name="T77" fmla="*/ 5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8" h="565">
                      <a:moveTo>
                        <a:pt x="48" y="537"/>
                      </a:moveTo>
                      <a:lnTo>
                        <a:pt x="48" y="537"/>
                      </a:lnTo>
                      <a:cubicBezTo>
                        <a:pt x="49" y="538"/>
                        <a:pt x="50" y="538"/>
                        <a:pt x="50" y="540"/>
                      </a:cubicBezTo>
                      <a:cubicBezTo>
                        <a:pt x="54" y="545"/>
                        <a:pt x="57" y="551"/>
                        <a:pt x="61" y="557"/>
                      </a:cubicBezTo>
                      <a:cubicBezTo>
                        <a:pt x="64" y="563"/>
                        <a:pt x="71" y="564"/>
                        <a:pt x="76" y="560"/>
                      </a:cubicBezTo>
                      <a:cubicBezTo>
                        <a:pt x="82" y="556"/>
                        <a:pt x="83" y="549"/>
                        <a:pt x="80" y="544"/>
                      </a:cubicBezTo>
                      <a:cubicBezTo>
                        <a:pt x="78" y="541"/>
                        <a:pt x="76" y="538"/>
                        <a:pt x="75" y="536"/>
                      </a:cubicBezTo>
                      <a:cubicBezTo>
                        <a:pt x="102" y="519"/>
                        <a:pt x="102" y="519"/>
                        <a:pt x="102" y="519"/>
                      </a:cubicBezTo>
                      <a:cubicBezTo>
                        <a:pt x="108" y="517"/>
                        <a:pt x="109" y="510"/>
                        <a:pt x="106" y="504"/>
                      </a:cubicBezTo>
                      <a:cubicBezTo>
                        <a:pt x="102" y="498"/>
                        <a:pt x="95" y="496"/>
                        <a:pt x="90" y="499"/>
                      </a:cubicBezTo>
                      <a:cubicBezTo>
                        <a:pt x="64" y="515"/>
                        <a:pt x="64" y="515"/>
                        <a:pt x="64" y="515"/>
                      </a:cubicBezTo>
                      <a:cubicBezTo>
                        <a:pt x="40" y="470"/>
                        <a:pt x="26" y="421"/>
                        <a:pt x="25" y="370"/>
                      </a:cubicBezTo>
                      <a:cubicBezTo>
                        <a:pt x="56" y="370"/>
                        <a:pt x="56" y="370"/>
                        <a:pt x="56" y="370"/>
                      </a:cubicBezTo>
                      <a:cubicBezTo>
                        <a:pt x="61" y="370"/>
                        <a:pt x="67" y="364"/>
                        <a:pt x="67" y="357"/>
                      </a:cubicBezTo>
                      <a:cubicBezTo>
                        <a:pt x="67" y="352"/>
                        <a:pt x="61" y="347"/>
                        <a:pt x="56" y="347"/>
                      </a:cubicBezTo>
                      <a:cubicBezTo>
                        <a:pt x="25" y="347"/>
                        <a:pt x="25" y="347"/>
                        <a:pt x="25" y="347"/>
                      </a:cubicBezTo>
                      <a:cubicBezTo>
                        <a:pt x="26" y="293"/>
                        <a:pt x="40" y="244"/>
                        <a:pt x="63" y="201"/>
                      </a:cubicBezTo>
                      <a:cubicBezTo>
                        <a:pt x="90" y="216"/>
                        <a:pt x="90" y="216"/>
                        <a:pt x="90" y="216"/>
                      </a:cubicBezTo>
                      <a:cubicBezTo>
                        <a:pt x="93" y="217"/>
                        <a:pt x="94" y="217"/>
                        <a:pt x="95" y="217"/>
                      </a:cubicBezTo>
                      <a:cubicBezTo>
                        <a:pt x="99" y="217"/>
                        <a:pt x="103" y="216"/>
                        <a:pt x="106" y="212"/>
                      </a:cubicBezTo>
                      <a:cubicBezTo>
                        <a:pt x="109" y="206"/>
                        <a:pt x="108" y="200"/>
                        <a:pt x="102" y="195"/>
                      </a:cubicBezTo>
                      <a:cubicBezTo>
                        <a:pt x="75" y="181"/>
                        <a:pt x="75" y="181"/>
                        <a:pt x="75" y="181"/>
                      </a:cubicBezTo>
                      <a:cubicBezTo>
                        <a:pt x="102" y="137"/>
                        <a:pt x="139" y="100"/>
                        <a:pt x="181" y="74"/>
                      </a:cubicBezTo>
                      <a:cubicBezTo>
                        <a:pt x="197" y="100"/>
                        <a:pt x="197" y="100"/>
                        <a:pt x="197" y="100"/>
                      </a:cubicBezTo>
                      <a:cubicBezTo>
                        <a:pt x="199" y="104"/>
                        <a:pt x="203" y="107"/>
                        <a:pt x="207" y="107"/>
                      </a:cubicBezTo>
                      <a:cubicBezTo>
                        <a:pt x="210" y="107"/>
                        <a:pt x="211" y="106"/>
                        <a:pt x="212" y="104"/>
                      </a:cubicBezTo>
                      <a:cubicBezTo>
                        <a:pt x="218" y="102"/>
                        <a:pt x="220" y="95"/>
                        <a:pt x="216" y="89"/>
                      </a:cubicBezTo>
                      <a:cubicBezTo>
                        <a:pt x="201" y="62"/>
                        <a:pt x="201" y="62"/>
                        <a:pt x="201" y="62"/>
                      </a:cubicBezTo>
                      <a:cubicBezTo>
                        <a:pt x="245" y="39"/>
                        <a:pt x="294" y="25"/>
                        <a:pt x="347" y="23"/>
                      </a:cubicBezTo>
                      <a:cubicBezTo>
                        <a:pt x="347" y="54"/>
                        <a:pt x="347" y="54"/>
                        <a:pt x="347" y="54"/>
                      </a:cubicBezTo>
                      <a:cubicBezTo>
                        <a:pt x="347" y="61"/>
                        <a:pt x="352" y="66"/>
                        <a:pt x="359" y="66"/>
                      </a:cubicBezTo>
                      <a:cubicBezTo>
                        <a:pt x="365" y="66"/>
                        <a:pt x="370" y="61"/>
                        <a:pt x="370" y="54"/>
                      </a:cubicBezTo>
                      <a:cubicBezTo>
                        <a:pt x="370" y="23"/>
                        <a:pt x="370" y="23"/>
                        <a:pt x="370" y="23"/>
                      </a:cubicBezTo>
                      <a:cubicBezTo>
                        <a:pt x="423" y="25"/>
                        <a:pt x="472" y="39"/>
                        <a:pt x="516" y="62"/>
                      </a:cubicBezTo>
                      <a:cubicBezTo>
                        <a:pt x="501" y="89"/>
                        <a:pt x="501" y="89"/>
                        <a:pt x="501" y="89"/>
                      </a:cubicBezTo>
                      <a:cubicBezTo>
                        <a:pt x="497" y="95"/>
                        <a:pt x="499" y="102"/>
                        <a:pt x="505" y="104"/>
                      </a:cubicBezTo>
                      <a:cubicBezTo>
                        <a:pt x="506" y="106"/>
                        <a:pt x="509" y="107"/>
                        <a:pt x="510" y="107"/>
                      </a:cubicBezTo>
                      <a:cubicBezTo>
                        <a:pt x="514" y="107"/>
                        <a:pt x="518" y="104"/>
                        <a:pt x="520" y="100"/>
                      </a:cubicBezTo>
                      <a:cubicBezTo>
                        <a:pt x="536" y="74"/>
                        <a:pt x="536" y="74"/>
                        <a:pt x="536" y="74"/>
                      </a:cubicBezTo>
                      <a:cubicBezTo>
                        <a:pt x="580" y="100"/>
                        <a:pt x="615" y="137"/>
                        <a:pt x="642" y="181"/>
                      </a:cubicBezTo>
                      <a:cubicBezTo>
                        <a:pt x="616" y="195"/>
                        <a:pt x="616" y="195"/>
                        <a:pt x="616" y="195"/>
                      </a:cubicBezTo>
                      <a:cubicBezTo>
                        <a:pt x="610" y="200"/>
                        <a:pt x="608" y="206"/>
                        <a:pt x="611" y="212"/>
                      </a:cubicBezTo>
                      <a:cubicBezTo>
                        <a:pt x="614" y="216"/>
                        <a:pt x="618" y="217"/>
                        <a:pt x="622" y="217"/>
                      </a:cubicBezTo>
                      <a:cubicBezTo>
                        <a:pt x="623" y="217"/>
                        <a:pt x="626" y="217"/>
                        <a:pt x="627" y="216"/>
                      </a:cubicBezTo>
                      <a:cubicBezTo>
                        <a:pt x="654" y="201"/>
                        <a:pt x="654" y="201"/>
                        <a:pt x="654" y="201"/>
                      </a:cubicBezTo>
                      <a:cubicBezTo>
                        <a:pt x="678" y="244"/>
                        <a:pt x="691" y="293"/>
                        <a:pt x="694" y="347"/>
                      </a:cubicBezTo>
                      <a:cubicBezTo>
                        <a:pt x="663" y="347"/>
                        <a:pt x="663" y="347"/>
                        <a:pt x="663" y="347"/>
                      </a:cubicBezTo>
                      <a:cubicBezTo>
                        <a:pt x="656" y="347"/>
                        <a:pt x="650" y="352"/>
                        <a:pt x="650" y="357"/>
                      </a:cubicBezTo>
                      <a:cubicBezTo>
                        <a:pt x="650" y="364"/>
                        <a:pt x="656" y="370"/>
                        <a:pt x="663" y="370"/>
                      </a:cubicBezTo>
                      <a:cubicBezTo>
                        <a:pt x="693" y="370"/>
                        <a:pt x="693" y="370"/>
                        <a:pt x="693" y="370"/>
                      </a:cubicBezTo>
                      <a:cubicBezTo>
                        <a:pt x="691" y="420"/>
                        <a:pt x="678" y="470"/>
                        <a:pt x="654" y="515"/>
                      </a:cubicBezTo>
                      <a:cubicBezTo>
                        <a:pt x="627" y="499"/>
                        <a:pt x="627" y="499"/>
                        <a:pt x="627" y="499"/>
                      </a:cubicBezTo>
                      <a:cubicBezTo>
                        <a:pt x="622" y="496"/>
                        <a:pt x="615" y="499"/>
                        <a:pt x="611" y="504"/>
                      </a:cubicBezTo>
                      <a:cubicBezTo>
                        <a:pt x="608" y="510"/>
                        <a:pt x="610" y="517"/>
                        <a:pt x="615" y="519"/>
                      </a:cubicBezTo>
                      <a:cubicBezTo>
                        <a:pt x="642" y="536"/>
                        <a:pt x="642" y="536"/>
                        <a:pt x="642" y="536"/>
                      </a:cubicBezTo>
                      <a:cubicBezTo>
                        <a:pt x="641" y="538"/>
                        <a:pt x="639" y="541"/>
                        <a:pt x="638" y="544"/>
                      </a:cubicBezTo>
                      <a:cubicBezTo>
                        <a:pt x="634" y="549"/>
                        <a:pt x="635" y="556"/>
                        <a:pt x="641" y="560"/>
                      </a:cubicBezTo>
                      <a:cubicBezTo>
                        <a:pt x="642" y="561"/>
                        <a:pt x="645" y="561"/>
                        <a:pt x="648" y="561"/>
                      </a:cubicBezTo>
                      <a:cubicBezTo>
                        <a:pt x="650" y="561"/>
                        <a:pt x="654" y="560"/>
                        <a:pt x="657" y="557"/>
                      </a:cubicBezTo>
                      <a:cubicBezTo>
                        <a:pt x="660" y="552"/>
                        <a:pt x="663" y="545"/>
                        <a:pt x="667" y="540"/>
                      </a:cubicBezTo>
                      <a:cubicBezTo>
                        <a:pt x="668" y="538"/>
                        <a:pt x="668" y="538"/>
                        <a:pt x="669" y="537"/>
                      </a:cubicBezTo>
                      <a:cubicBezTo>
                        <a:pt x="669" y="536"/>
                        <a:pt x="669" y="536"/>
                        <a:pt x="669" y="534"/>
                      </a:cubicBezTo>
                      <a:cubicBezTo>
                        <a:pt x="699" y="481"/>
                        <a:pt x="717" y="420"/>
                        <a:pt x="717" y="357"/>
                      </a:cubicBezTo>
                      <a:cubicBezTo>
                        <a:pt x="717" y="293"/>
                        <a:pt x="699" y="232"/>
                        <a:pt x="669" y="179"/>
                      </a:cubicBezTo>
                      <a:lnTo>
                        <a:pt x="669" y="179"/>
                      </a:lnTo>
                      <a:cubicBezTo>
                        <a:pt x="669" y="178"/>
                        <a:pt x="668" y="178"/>
                        <a:pt x="668" y="178"/>
                      </a:cubicBezTo>
                      <a:cubicBezTo>
                        <a:pt x="637" y="125"/>
                        <a:pt x="592" y="80"/>
                        <a:pt x="539" y="49"/>
                      </a:cubicBezTo>
                      <a:cubicBezTo>
                        <a:pt x="539" y="49"/>
                        <a:pt x="539" y="47"/>
                        <a:pt x="537" y="47"/>
                      </a:cubicBezTo>
                      <a:lnTo>
                        <a:pt x="537" y="47"/>
                      </a:lnTo>
                      <a:cubicBezTo>
                        <a:pt x="484" y="17"/>
                        <a:pt x="423" y="0"/>
                        <a:pt x="359" y="0"/>
                      </a:cubicBezTo>
                      <a:cubicBezTo>
                        <a:pt x="294" y="0"/>
                        <a:pt x="233" y="17"/>
                        <a:pt x="181" y="47"/>
                      </a:cubicBezTo>
                      <a:cubicBezTo>
                        <a:pt x="180" y="47"/>
                        <a:pt x="180" y="47"/>
                        <a:pt x="180" y="47"/>
                      </a:cubicBezTo>
                      <a:cubicBezTo>
                        <a:pt x="180" y="47"/>
                        <a:pt x="180" y="49"/>
                        <a:pt x="178" y="49"/>
                      </a:cubicBezTo>
                      <a:cubicBezTo>
                        <a:pt x="125" y="80"/>
                        <a:pt x="80" y="125"/>
                        <a:pt x="49" y="178"/>
                      </a:cubicBezTo>
                      <a:cubicBezTo>
                        <a:pt x="49" y="178"/>
                        <a:pt x="49" y="178"/>
                        <a:pt x="48" y="179"/>
                      </a:cubicBezTo>
                      <a:lnTo>
                        <a:pt x="48" y="179"/>
                      </a:lnTo>
                      <a:cubicBezTo>
                        <a:pt x="18" y="232"/>
                        <a:pt x="0" y="293"/>
                        <a:pt x="0" y="357"/>
                      </a:cubicBezTo>
                      <a:cubicBezTo>
                        <a:pt x="0" y="420"/>
                        <a:pt x="18" y="481"/>
                        <a:pt x="48" y="534"/>
                      </a:cubicBezTo>
                      <a:cubicBezTo>
                        <a:pt x="48" y="536"/>
                        <a:pt x="48" y="536"/>
                        <a:pt x="48" y="5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751" dirty="0">
                    <a:solidFill>
                      <a:srgbClr val="212E35"/>
                    </a:solidFill>
                  </a:endParaRPr>
                </a:p>
              </p:txBody>
            </p:sp>
            <p:grpSp>
              <p:nvGrpSpPr>
                <p:cNvPr id="126" name="Group 125"/>
                <p:cNvGrpSpPr/>
                <p:nvPr/>
              </p:nvGrpSpPr>
              <p:grpSpPr>
                <a:xfrm>
                  <a:off x="7488923" y="-812995"/>
                  <a:ext cx="1279157" cy="530216"/>
                  <a:chOff x="4882986" y="1522851"/>
                  <a:chExt cx="1298074" cy="530216"/>
                </a:xfrm>
                <a:grpFill/>
              </p:grpSpPr>
              <p:sp>
                <p:nvSpPr>
                  <p:cNvPr id="127" name="Rectangle 126"/>
                  <p:cNvSpPr/>
                  <p:nvPr/>
                </p:nvSpPr>
                <p:spPr>
                  <a:xfrm>
                    <a:off x="4919330" y="1573673"/>
                    <a:ext cx="1261730" cy="303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grpSp>
                <p:nvGrpSpPr>
                  <p:cNvPr id="128" name="Group 127"/>
                  <p:cNvGrpSpPr/>
                  <p:nvPr/>
                </p:nvGrpSpPr>
                <p:grpSpPr>
                  <a:xfrm>
                    <a:off x="4957763" y="1638300"/>
                    <a:ext cx="1160106" cy="373855"/>
                    <a:chOff x="4983127" y="1638300"/>
                    <a:chExt cx="1113864" cy="373855"/>
                  </a:xfrm>
                  <a:grpFill/>
                </p:grpSpPr>
                <p:sp>
                  <p:nvSpPr>
                    <p:cNvPr id="131" name="Freeform 130"/>
                    <p:cNvSpPr/>
                    <p:nvPr/>
                  </p:nvSpPr>
                  <p:spPr>
                    <a:xfrm>
                      <a:off x="4998719" y="1710214"/>
                      <a:ext cx="1095952" cy="301941"/>
                    </a:xfrm>
                    <a:custGeom>
                      <a:avLst/>
                      <a:gdLst>
                        <a:gd name="connsiteX0" fmla="*/ 0 w 1117600"/>
                        <a:gd name="connsiteY0" fmla="*/ 279405 h 279405"/>
                        <a:gd name="connsiteX1" fmla="*/ 474133 w 1117600"/>
                        <a:gd name="connsiteY1" fmla="*/ 5 h 279405"/>
                        <a:gd name="connsiteX2" fmla="*/ 1117600 w 1117600"/>
                        <a:gd name="connsiteY2" fmla="*/ 270938 h 279405"/>
                        <a:gd name="connsiteX3" fmla="*/ 1117600 w 1117600"/>
                        <a:gd name="connsiteY3" fmla="*/ 270938 h 279405"/>
                        <a:gd name="connsiteX0" fmla="*/ 0 w 1117600"/>
                        <a:gd name="connsiteY0" fmla="*/ 279405 h 279405"/>
                        <a:gd name="connsiteX1" fmla="*/ 474133 w 1117600"/>
                        <a:gd name="connsiteY1" fmla="*/ 5 h 279405"/>
                        <a:gd name="connsiteX2" fmla="*/ 1117600 w 1117600"/>
                        <a:gd name="connsiteY2" fmla="*/ 270938 h 279405"/>
                        <a:gd name="connsiteX3" fmla="*/ 1117600 w 1117600"/>
                        <a:gd name="connsiteY3" fmla="*/ 270938 h 279405"/>
                        <a:gd name="connsiteX4" fmla="*/ 1112838 w 1117600"/>
                        <a:gd name="connsiteY4" fmla="*/ 268557 h 279405"/>
                        <a:gd name="connsiteX0" fmla="*/ 0 w 1312863"/>
                        <a:gd name="connsiteY0" fmla="*/ 279405 h 344757"/>
                        <a:gd name="connsiteX1" fmla="*/ 474133 w 1312863"/>
                        <a:gd name="connsiteY1" fmla="*/ 5 h 344757"/>
                        <a:gd name="connsiteX2" fmla="*/ 1117600 w 1312863"/>
                        <a:gd name="connsiteY2" fmla="*/ 270938 h 344757"/>
                        <a:gd name="connsiteX3" fmla="*/ 1117600 w 1312863"/>
                        <a:gd name="connsiteY3" fmla="*/ 270938 h 344757"/>
                        <a:gd name="connsiteX4" fmla="*/ 1312863 w 1312863"/>
                        <a:gd name="connsiteY4" fmla="*/ 344757 h 344757"/>
                        <a:gd name="connsiteX0" fmla="*/ 0 w 1312863"/>
                        <a:gd name="connsiteY0" fmla="*/ 279405 h 344757"/>
                        <a:gd name="connsiteX1" fmla="*/ 474133 w 1312863"/>
                        <a:gd name="connsiteY1" fmla="*/ 5 h 344757"/>
                        <a:gd name="connsiteX2" fmla="*/ 1117600 w 1312863"/>
                        <a:gd name="connsiteY2" fmla="*/ 270938 h 344757"/>
                        <a:gd name="connsiteX3" fmla="*/ 1312863 w 1312863"/>
                        <a:gd name="connsiteY3" fmla="*/ 344757 h 344757"/>
                        <a:gd name="connsiteX0" fmla="*/ 0 w 1312863"/>
                        <a:gd name="connsiteY0" fmla="*/ 279955 h 345307"/>
                        <a:gd name="connsiteX1" fmla="*/ 474133 w 1312863"/>
                        <a:gd name="connsiteY1" fmla="*/ 555 h 345307"/>
                        <a:gd name="connsiteX2" fmla="*/ 1312863 w 1312863"/>
                        <a:gd name="connsiteY2" fmla="*/ 345307 h 345307"/>
                        <a:gd name="connsiteX0" fmla="*/ 0 w 1110457"/>
                        <a:gd name="connsiteY0" fmla="*/ 279401 h 280459"/>
                        <a:gd name="connsiteX1" fmla="*/ 474133 w 1110457"/>
                        <a:gd name="connsiteY1" fmla="*/ 1 h 280459"/>
                        <a:gd name="connsiteX2" fmla="*/ 1110457 w 1110457"/>
                        <a:gd name="connsiteY2" fmla="*/ 280459 h 280459"/>
                        <a:gd name="connsiteX0" fmla="*/ 0 w 1110457"/>
                        <a:gd name="connsiteY0" fmla="*/ 279401 h 280459"/>
                        <a:gd name="connsiteX1" fmla="*/ 474133 w 1110457"/>
                        <a:gd name="connsiteY1" fmla="*/ 1 h 280459"/>
                        <a:gd name="connsiteX2" fmla="*/ 1110457 w 1110457"/>
                        <a:gd name="connsiteY2" fmla="*/ 280459 h 280459"/>
                        <a:gd name="connsiteX0" fmla="*/ 0 w 1110457"/>
                        <a:gd name="connsiteY0" fmla="*/ 281781 h 282839"/>
                        <a:gd name="connsiteX1" fmla="*/ 559858 w 1110457"/>
                        <a:gd name="connsiteY1" fmla="*/ 0 h 282839"/>
                        <a:gd name="connsiteX2" fmla="*/ 1110457 w 1110457"/>
                        <a:gd name="connsiteY2" fmla="*/ 282839 h 282839"/>
                        <a:gd name="connsiteX0" fmla="*/ 0 w 1110457"/>
                        <a:gd name="connsiteY0" fmla="*/ 281781 h 282839"/>
                        <a:gd name="connsiteX1" fmla="*/ 559858 w 1110457"/>
                        <a:gd name="connsiteY1" fmla="*/ 0 h 282839"/>
                        <a:gd name="connsiteX2" fmla="*/ 1110457 w 1110457"/>
                        <a:gd name="connsiteY2" fmla="*/ 282839 h 282839"/>
                        <a:gd name="connsiteX0" fmla="*/ 0 w 1112839"/>
                        <a:gd name="connsiteY0" fmla="*/ 255746 h 282998"/>
                        <a:gd name="connsiteX1" fmla="*/ 562240 w 1112839"/>
                        <a:gd name="connsiteY1" fmla="*/ 159 h 282998"/>
                        <a:gd name="connsiteX2" fmla="*/ 1112839 w 1112839"/>
                        <a:gd name="connsiteY2" fmla="*/ 282998 h 282998"/>
                        <a:gd name="connsiteX0" fmla="*/ 0 w 1112839"/>
                        <a:gd name="connsiteY0" fmla="*/ 286546 h 286546"/>
                        <a:gd name="connsiteX1" fmla="*/ 562240 w 1112839"/>
                        <a:gd name="connsiteY1" fmla="*/ 3 h 286546"/>
                        <a:gd name="connsiteX2" fmla="*/ 1112839 w 1112839"/>
                        <a:gd name="connsiteY2" fmla="*/ 282842 h 286546"/>
                        <a:gd name="connsiteX0" fmla="*/ 0 w 1112839"/>
                        <a:gd name="connsiteY0" fmla="*/ 286546 h 286546"/>
                        <a:gd name="connsiteX1" fmla="*/ 562240 w 1112839"/>
                        <a:gd name="connsiteY1" fmla="*/ 3 h 286546"/>
                        <a:gd name="connsiteX2" fmla="*/ 1112839 w 1112839"/>
                        <a:gd name="connsiteY2" fmla="*/ 282842 h 286546"/>
                        <a:gd name="connsiteX0" fmla="*/ 0 w 1112839"/>
                        <a:gd name="connsiteY0" fmla="*/ 286546 h 286546"/>
                        <a:gd name="connsiteX1" fmla="*/ 562240 w 1112839"/>
                        <a:gd name="connsiteY1" fmla="*/ 3 h 286546"/>
                        <a:gd name="connsiteX2" fmla="*/ 1112839 w 1112839"/>
                        <a:gd name="connsiteY2" fmla="*/ 282842 h 286546"/>
                        <a:gd name="connsiteX0" fmla="*/ 0 w 1129508"/>
                        <a:gd name="connsiteY0" fmla="*/ 286549 h 286549"/>
                        <a:gd name="connsiteX1" fmla="*/ 562240 w 1129508"/>
                        <a:gd name="connsiteY1" fmla="*/ 6 h 286549"/>
                        <a:gd name="connsiteX2" fmla="*/ 1129508 w 1129508"/>
                        <a:gd name="connsiteY2" fmla="*/ 280464 h 286549"/>
                        <a:gd name="connsiteX0" fmla="*/ 0 w 1129508"/>
                        <a:gd name="connsiteY0" fmla="*/ 286549 h 286549"/>
                        <a:gd name="connsiteX1" fmla="*/ 562240 w 1129508"/>
                        <a:gd name="connsiteY1" fmla="*/ 6 h 286549"/>
                        <a:gd name="connsiteX2" fmla="*/ 1129508 w 1129508"/>
                        <a:gd name="connsiteY2" fmla="*/ 280464 h 286549"/>
                        <a:gd name="connsiteX0" fmla="*/ 0 w 1129508"/>
                        <a:gd name="connsiteY0" fmla="*/ 286549 h 286549"/>
                        <a:gd name="connsiteX1" fmla="*/ 562240 w 1129508"/>
                        <a:gd name="connsiteY1" fmla="*/ 6 h 286549"/>
                        <a:gd name="connsiteX2" fmla="*/ 1129508 w 1129508"/>
                        <a:gd name="connsiteY2" fmla="*/ 280464 h 286549"/>
                        <a:gd name="connsiteX0" fmla="*/ 0 w 1127122"/>
                        <a:gd name="connsiteY0" fmla="*/ 286595 h 301941"/>
                        <a:gd name="connsiteX1" fmla="*/ 562240 w 1127122"/>
                        <a:gd name="connsiteY1" fmla="*/ 52 h 301941"/>
                        <a:gd name="connsiteX2" fmla="*/ 1127122 w 1127122"/>
                        <a:gd name="connsiteY2" fmla="*/ 301941 h 301941"/>
                      </a:gdLst>
                      <a:ahLst/>
                      <a:cxnLst>
                        <a:cxn ang="0">
                          <a:pos x="connsiteX0" y="connsiteY0"/>
                        </a:cxn>
                        <a:cxn ang="0">
                          <a:pos x="connsiteX1" y="connsiteY1"/>
                        </a:cxn>
                        <a:cxn ang="0">
                          <a:pos x="connsiteX2" y="connsiteY2"/>
                        </a:cxn>
                      </a:cxnLst>
                      <a:rect l="l" t="t" r="r" b="b"/>
                      <a:pathLst>
                        <a:path w="1127122" h="301941">
                          <a:moveTo>
                            <a:pt x="0" y="286595"/>
                          </a:moveTo>
                          <a:cubicBezTo>
                            <a:pt x="170127" y="88069"/>
                            <a:pt x="374386" y="-2506"/>
                            <a:pt x="562240" y="52"/>
                          </a:cubicBezTo>
                          <a:cubicBezTo>
                            <a:pt x="750094" y="2610"/>
                            <a:pt x="971437" y="139630"/>
                            <a:pt x="1127122" y="301941"/>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cxnSp>
                  <p:nvCxnSpPr>
                    <p:cNvPr id="132" name="Straight Connector 131"/>
                    <p:cNvCxnSpPr/>
                    <p:nvPr/>
                  </p:nvCxnSpPr>
                  <p:spPr>
                    <a:xfrm flipV="1">
                      <a:off x="4983127" y="1638300"/>
                      <a:ext cx="1113864" cy="0"/>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3" name="Freeform 132"/>
                    <p:cNvSpPr/>
                    <p:nvPr/>
                  </p:nvSpPr>
                  <p:spPr>
                    <a:xfrm>
                      <a:off x="4986337" y="1695339"/>
                      <a:ext cx="166687" cy="216806"/>
                    </a:xfrm>
                    <a:custGeom>
                      <a:avLst/>
                      <a:gdLst>
                        <a:gd name="connsiteX0" fmla="*/ 0 w 164306"/>
                        <a:gd name="connsiteY0" fmla="*/ 22699 h 239393"/>
                        <a:gd name="connsiteX1" fmla="*/ 164306 w 164306"/>
                        <a:gd name="connsiteY1" fmla="*/ 20318 h 239393"/>
                        <a:gd name="connsiteX2" fmla="*/ 0 w 164306"/>
                        <a:gd name="connsiteY2" fmla="*/ 239393 h 239393"/>
                        <a:gd name="connsiteX3" fmla="*/ 0 w 164306"/>
                        <a:gd name="connsiteY3" fmla="*/ 239393 h 239393"/>
                        <a:gd name="connsiteX0" fmla="*/ 0 w 176212"/>
                        <a:gd name="connsiteY0" fmla="*/ 12895 h 229589"/>
                        <a:gd name="connsiteX1" fmla="*/ 176212 w 176212"/>
                        <a:gd name="connsiteY1" fmla="*/ 29564 h 229589"/>
                        <a:gd name="connsiteX2" fmla="*/ 0 w 176212"/>
                        <a:gd name="connsiteY2" fmla="*/ 229589 h 229589"/>
                        <a:gd name="connsiteX3" fmla="*/ 0 w 176212"/>
                        <a:gd name="connsiteY3" fmla="*/ 229589 h 229589"/>
                        <a:gd name="connsiteX0" fmla="*/ 0 w 176212"/>
                        <a:gd name="connsiteY0" fmla="*/ 5301 h 221995"/>
                        <a:gd name="connsiteX1" fmla="*/ 176212 w 176212"/>
                        <a:gd name="connsiteY1" fmla="*/ 21970 h 221995"/>
                        <a:gd name="connsiteX2" fmla="*/ 0 w 176212"/>
                        <a:gd name="connsiteY2" fmla="*/ 221995 h 221995"/>
                        <a:gd name="connsiteX3" fmla="*/ 0 w 176212"/>
                        <a:gd name="connsiteY3" fmla="*/ 221995 h 221995"/>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Lst>
                      <a:ahLst/>
                      <a:cxnLst>
                        <a:cxn ang="0">
                          <a:pos x="connsiteX0" y="connsiteY0"/>
                        </a:cxn>
                        <a:cxn ang="0">
                          <a:pos x="connsiteX1" y="connsiteY1"/>
                        </a:cxn>
                        <a:cxn ang="0">
                          <a:pos x="connsiteX2" y="connsiteY2"/>
                        </a:cxn>
                        <a:cxn ang="0">
                          <a:pos x="connsiteX3" y="connsiteY3"/>
                        </a:cxn>
                      </a:cxnLst>
                      <a:rect l="l" t="t" r="r" b="b"/>
                      <a:pathLst>
                        <a:path w="166687" h="216806">
                          <a:moveTo>
                            <a:pt x="0" y="112"/>
                          </a:moveTo>
                          <a:cubicBezTo>
                            <a:pt x="84535" y="-87"/>
                            <a:pt x="166687" y="-2666"/>
                            <a:pt x="166687" y="33450"/>
                          </a:cubicBezTo>
                          <a:cubicBezTo>
                            <a:pt x="166687" y="69566"/>
                            <a:pt x="99217" y="117191"/>
                            <a:pt x="0" y="216806"/>
                          </a:cubicBezTo>
                          <a:lnTo>
                            <a:pt x="0" y="216806"/>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sp>
                  <p:nvSpPr>
                    <p:cNvPr id="134" name="Freeform 133"/>
                    <p:cNvSpPr/>
                    <p:nvPr/>
                  </p:nvSpPr>
                  <p:spPr>
                    <a:xfrm flipH="1">
                      <a:off x="5925905" y="1697720"/>
                      <a:ext cx="166687" cy="216806"/>
                    </a:xfrm>
                    <a:custGeom>
                      <a:avLst/>
                      <a:gdLst>
                        <a:gd name="connsiteX0" fmla="*/ 0 w 164306"/>
                        <a:gd name="connsiteY0" fmla="*/ 22699 h 239393"/>
                        <a:gd name="connsiteX1" fmla="*/ 164306 w 164306"/>
                        <a:gd name="connsiteY1" fmla="*/ 20318 h 239393"/>
                        <a:gd name="connsiteX2" fmla="*/ 0 w 164306"/>
                        <a:gd name="connsiteY2" fmla="*/ 239393 h 239393"/>
                        <a:gd name="connsiteX3" fmla="*/ 0 w 164306"/>
                        <a:gd name="connsiteY3" fmla="*/ 239393 h 239393"/>
                        <a:gd name="connsiteX0" fmla="*/ 0 w 176212"/>
                        <a:gd name="connsiteY0" fmla="*/ 12895 h 229589"/>
                        <a:gd name="connsiteX1" fmla="*/ 176212 w 176212"/>
                        <a:gd name="connsiteY1" fmla="*/ 29564 h 229589"/>
                        <a:gd name="connsiteX2" fmla="*/ 0 w 176212"/>
                        <a:gd name="connsiteY2" fmla="*/ 229589 h 229589"/>
                        <a:gd name="connsiteX3" fmla="*/ 0 w 176212"/>
                        <a:gd name="connsiteY3" fmla="*/ 229589 h 229589"/>
                        <a:gd name="connsiteX0" fmla="*/ 0 w 176212"/>
                        <a:gd name="connsiteY0" fmla="*/ 5301 h 221995"/>
                        <a:gd name="connsiteX1" fmla="*/ 176212 w 176212"/>
                        <a:gd name="connsiteY1" fmla="*/ 21970 h 221995"/>
                        <a:gd name="connsiteX2" fmla="*/ 0 w 176212"/>
                        <a:gd name="connsiteY2" fmla="*/ 221995 h 221995"/>
                        <a:gd name="connsiteX3" fmla="*/ 0 w 176212"/>
                        <a:gd name="connsiteY3" fmla="*/ 221995 h 221995"/>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 name="connsiteX0" fmla="*/ 0 w 166687"/>
                        <a:gd name="connsiteY0" fmla="*/ 112 h 216806"/>
                        <a:gd name="connsiteX1" fmla="*/ 166687 w 166687"/>
                        <a:gd name="connsiteY1" fmla="*/ 33450 h 216806"/>
                        <a:gd name="connsiteX2" fmla="*/ 0 w 166687"/>
                        <a:gd name="connsiteY2" fmla="*/ 216806 h 216806"/>
                        <a:gd name="connsiteX3" fmla="*/ 0 w 166687"/>
                        <a:gd name="connsiteY3" fmla="*/ 216806 h 216806"/>
                      </a:gdLst>
                      <a:ahLst/>
                      <a:cxnLst>
                        <a:cxn ang="0">
                          <a:pos x="connsiteX0" y="connsiteY0"/>
                        </a:cxn>
                        <a:cxn ang="0">
                          <a:pos x="connsiteX1" y="connsiteY1"/>
                        </a:cxn>
                        <a:cxn ang="0">
                          <a:pos x="connsiteX2" y="connsiteY2"/>
                        </a:cxn>
                        <a:cxn ang="0">
                          <a:pos x="connsiteX3" y="connsiteY3"/>
                        </a:cxn>
                      </a:cxnLst>
                      <a:rect l="l" t="t" r="r" b="b"/>
                      <a:pathLst>
                        <a:path w="166687" h="216806">
                          <a:moveTo>
                            <a:pt x="0" y="112"/>
                          </a:moveTo>
                          <a:cubicBezTo>
                            <a:pt x="84535" y="-87"/>
                            <a:pt x="166687" y="-2666"/>
                            <a:pt x="166687" y="33450"/>
                          </a:cubicBezTo>
                          <a:cubicBezTo>
                            <a:pt x="166687" y="69566"/>
                            <a:pt x="99217" y="117191"/>
                            <a:pt x="0" y="216806"/>
                          </a:cubicBezTo>
                          <a:lnTo>
                            <a:pt x="0" y="216806"/>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grpSp>
              <p:sp>
                <p:nvSpPr>
                  <p:cNvPr id="129" name="Rectangle 128"/>
                  <p:cNvSpPr/>
                  <p:nvPr/>
                </p:nvSpPr>
                <p:spPr>
                  <a:xfrm>
                    <a:off x="4882986" y="1590919"/>
                    <a:ext cx="87722" cy="4621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sp>
                <p:nvSpPr>
                  <p:cNvPr id="130" name="Rectangle 129"/>
                  <p:cNvSpPr/>
                  <p:nvPr/>
                </p:nvSpPr>
                <p:spPr>
                  <a:xfrm>
                    <a:off x="6119619" y="1522851"/>
                    <a:ext cx="54832" cy="5147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grpSp>
          </p:grpSp>
        </p:grpSp>
        <p:grpSp>
          <p:nvGrpSpPr>
            <p:cNvPr id="79" name="Group 78"/>
            <p:cNvGrpSpPr/>
            <p:nvPr/>
          </p:nvGrpSpPr>
          <p:grpSpPr>
            <a:xfrm>
              <a:off x="6116023" y="2290678"/>
              <a:ext cx="1778892" cy="1868599"/>
              <a:chOff x="6116023" y="2646952"/>
              <a:chExt cx="1778892" cy="1868599"/>
            </a:xfrm>
          </p:grpSpPr>
          <p:sp>
            <p:nvSpPr>
              <p:cNvPr id="94" name="Rectangle 93"/>
              <p:cNvSpPr/>
              <p:nvPr/>
            </p:nvSpPr>
            <p:spPr>
              <a:xfrm>
                <a:off x="6116023" y="2646952"/>
                <a:ext cx="1778892" cy="1868599"/>
              </a:xfrm>
              <a:prstGeom prst="rect">
                <a:avLst/>
              </a:prstGeom>
              <a:noFill/>
              <a:ln w="25400"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lIns="137124" tIns="137124" rIns="137124" bIns="137124" rtlCol="0" anchor="b" anchorCtr="0"/>
              <a:lstStyle/>
              <a:p>
                <a:pPr algn="ctr" defTabSz="913745">
                  <a:defRPr/>
                </a:pPr>
                <a:endParaRPr lang="en-US" sz="1100" kern="0" dirty="0">
                  <a:solidFill>
                    <a:srgbClr val="000000"/>
                  </a:solidFill>
                  <a:cs typeface="Calibri" panose="020F0502020204030204" pitchFamily="34" charset="0"/>
                </a:endParaRPr>
              </a:p>
            </p:txBody>
          </p:sp>
          <p:sp>
            <p:nvSpPr>
              <p:cNvPr id="97" name="TextBox 96"/>
              <p:cNvSpPr txBox="1"/>
              <p:nvPr/>
            </p:nvSpPr>
            <p:spPr>
              <a:xfrm>
                <a:off x="6347159" y="3822837"/>
                <a:ext cx="1314351" cy="431506"/>
              </a:xfrm>
              <a:prstGeom prst="rect">
                <a:avLst/>
              </a:prstGeom>
              <a:noFill/>
            </p:spPr>
            <p:txBody>
              <a:bodyPr wrap="square" lIns="0" tIns="0" rIns="0" bIns="0" rtlCol="0">
                <a:noAutofit/>
              </a:bodyPr>
              <a:lstStyle/>
              <a:p>
                <a:pPr algn="ctr">
                  <a:lnSpc>
                    <a:spcPct val="90000"/>
                  </a:lnSpc>
                </a:pPr>
                <a:r>
                  <a:rPr lang="en-US" sz="1200" b="1" spc="220" dirty="0">
                    <a:cs typeface="Calibri" panose="020F0502020204030204" pitchFamily="34" charset="0"/>
                  </a:rPr>
                  <a:t>DATA CENTER AUTOMATION</a:t>
                </a:r>
              </a:p>
            </p:txBody>
          </p:sp>
          <p:grpSp>
            <p:nvGrpSpPr>
              <p:cNvPr id="98" name="Group 97"/>
              <p:cNvGrpSpPr/>
              <p:nvPr/>
            </p:nvGrpSpPr>
            <p:grpSpPr>
              <a:xfrm>
                <a:off x="6813577" y="3061576"/>
                <a:ext cx="364813" cy="545340"/>
                <a:chOff x="2328211" y="8648539"/>
                <a:chExt cx="197055" cy="294568"/>
              </a:xfrm>
              <a:solidFill>
                <a:schemeClr val="accent4"/>
              </a:solidFill>
            </p:grpSpPr>
            <p:sp>
              <p:nvSpPr>
                <p:cNvPr id="99" name="Freeform 117"/>
                <p:cNvSpPr>
                  <a:spLocks noChangeArrowheads="1"/>
                </p:cNvSpPr>
                <p:nvPr/>
              </p:nvSpPr>
              <p:spPr bwMode="auto">
                <a:xfrm>
                  <a:off x="2460257" y="8666823"/>
                  <a:ext cx="34536" cy="34535"/>
                </a:xfrm>
                <a:custGeom>
                  <a:avLst/>
                  <a:gdLst>
                    <a:gd name="T0" fmla="*/ 39 w 76"/>
                    <a:gd name="T1" fmla="*/ 0 h 76"/>
                    <a:gd name="T2" fmla="*/ 39 w 76"/>
                    <a:gd name="T3" fmla="*/ 0 h 76"/>
                    <a:gd name="T4" fmla="*/ 0 w 76"/>
                    <a:gd name="T5" fmla="*/ 38 h 76"/>
                    <a:gd name="T6" fmla="*/ 39 w 76"/>
                    <a:gd name="T7" fmla="*/ 75 h 76"/>
                    <a:gd name="T8" fmla="*/ 75 w 76"/>
                    <a:gd name="T9" fmla="*/ 38 h 76"/>
                    <a:gd name="T10" fmla="*/ 39 w 76"/>
                    <a:gd name="T11" fmla="*/ 0 h 76"/>
                    <a:gd name="T12" fmla="*/ 39 w 76"/>
                    <a:gd name="T13" fmla="*/ 54 h 76"/>
                    <a:gd name="T14" fmla="*/ 39 w 76"/>
                    <a:gd name="T15" fmla="*/ 54 h 76"/>
                    <a:gd name="T16" fmla="*/ 22 w 76"/>
                    <a:gd name="T17" fmla="*/ 38 h 76"/>
                    <a:gd name="T18" fmla="*/ 39 w 76"/>
                    <a:gd name="T19" fmla="*/ 22 h 76"/>
                    <a:gd name="T20" fmla="*/ 53 w 76"/>
                    <a:gd name="T21" fmla="*/ 38 h 76"/>
                    <a:gd name="T22" fmla="*/ 39 w 76"/>
                    <a:gd name="T23"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6">
                      <a:moveTo>
                        <a:pt x="39" y="0"/>
                      </a:moveTo>
                      <a:lnTo>
                        <a:pt x="39" y="0"/>
                      </a:lnTo>
                      <a:cubicBezTo>
                        <a:pt x="18" y="0"/>
                        <a:pt x="0" y="17"/>
                        <a:pt x="0" y="38"/>
                      </a:cubicBezTo>
                      <a:cubicBezTo>
                        <a:pt x="0" y="58"/>
                        <a:pt x="18" y="75"/>
                        <a:pt x="39" y="75"/>
                      </a:cubicBezTo>
                      <a:cubicBezTo>
                        <a:pt x="59" y="75"/>
                        <a:pt x="75" y="58"/>
                        <a:pt x="75" y="38"/>
                      </a:cubicBezTo>
                      <a:cubicBezTo>
                        <a:pt x="75" y="17"/>
                        <a:pt x="59" y="0"/>
                        <a:pt x="39" y="0"/>
                      </a:cubicBezTo>
                      <a:close/>
                      <a:moveTo>
                        <a:pt x="39" y="54"/>
                      </a:moveTo>
                      <a:lnTo>
                        <a:pt x="39" y="54"/>
                      </a:lnTo>
                      <a:cubicBezTo>
                        <a:pt x="29" y="54"/>
                        <a:pt x="22" y="47"/>
                        <a:pt x="22" y="38"/>
                      </a:cubicBezTo>
                      <a:cubicBezTo>
                        <a:pt x="22" y="28"/>
                        <a:pt x="29" y="22"/>
                        <a:pt x="39" y="22"/>
                      </a:cubicBezTo>
                      <a:cubicBezTo>
                        <a:pt x="47" y="22"/>
                        <a:pt x="53" y="28"/>
                        <a:pt x="53" y="38"/>
                      </a:cubicBezTo>
                      <a:cubicBezTo>
                        <a:pt x="53" y="47"/>
                        <a:pt x="47" y="54"/>
                        <a:pt x="39" y="5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3" name="Freeform 118"/>
                <p:cNvSpPr>
                  <a:spLocks noChangeArrowheads="1"/>
                </p:cNvSpPr>
                <p:nvPr/>
              </p:nvSpPr>
              <p:spPr bwMode="auto">
                <a:xfrm>
                  <a:off x="2362745" y="8687138"/>
                  <a:ext cx="79229" cy="10157"/>
                </a:xfrm>
                <a:custGeom>
                  <a:avLst/>
                  <a:gdLst>
                    <a:gd name="T0" fmla="*/ 160 w 171"/>
                    <a:gd name="T1" fmla="*/ 0 h 23"/>
                    <a:gd name="T2" fmla="*/ 160 w 171"/>
                    <a:gd name="T3" fmla="*/ 0 h 23"/>
                    <a:gd name="T4" fmla="*/ 11 w 171"/>
                    <a:gd name="T5" fmla="*/ 0 h 23"/>
                    <a:gd name="T6" fmla="*/ 0 w 171"/>
                    <a:gd name="T7" fmla="*/ 10 h 23"/>
                    <a:gd name="T8" fmla="*/ 11 w 171"/>
                    <a:gd name="T9" fmla="*/ 22 h 23"/>
                    <a:gd name="T10" fmla="*/ 160 w 171"/>
                    <a:gd name="T11" fmla="*/ 22 h 23"/>
                    <a:gd name="T12" fmla="*/ 170 w 171"/>
                    <a:gd name="T13" fmla="*/ 10 h 23"/>
                    <a:gd name="T14" fmla="*/ 160 w 171"/>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3">
                      <a:moveTo>
                        <a:pt x="160" y="0"/>
                      </a:moveTo>
                      <a:lnTo>
                        <a:pt x="160" y="0"/>
                      </a:lnTo>
                      <a:cubicBezTo>
                        <a:pt x="11" y="0"/>
                        <a:pt x="11" y="0"/>
                        <a:pt x="11" y="0"/>
                      </a:cubicBezTo>
                      <a:cubicBezTo>
                        <a:pt x="4" y="0"/>
                        <a:pt x="0" y="4"/>
                        <a:pt x="0" y="10"/>
                      </a:cubicBezTo>
                      <a:cubicBezTo>
                        <a:pt x="0" y="17"/>
                        <a:pt x="4" y="22"/>
                        <a:pt x="11" y="22"/>
                      </a:cubicBezTo>
                      <a:cubicBezTo>
                        <a:pt x="160" y="22"/>
                        <a:pt x="160" y="22"/>
                        <a:pt x="160" y="22"/>
                      </a:cubicBezTo>
                      <a:cubicBezTo>
                        <a:pt x="166" y="22"/>
                        <a:pt x="170" y="17"/>
                        <a:pt x="170" y="10"/>
                      </a:cubicBezTo>
                      <a:cubicBezTo>
                        <a:pt x="170" y="4"/>
                        <a:pt x="166" y="0"/>
                        <a:pt x="16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4" name="Freeform 119"/>
                <p:cNvSpPr>
                  <a:spLocks noChangeArrowheads="1"/>
                </p:cNvSpPr>
                <p:nvPr/>
              </p:nvSpPr>
              <p:spPr bwMode="auto">
                <a:xfrm>
                  <a:off x="2460257" y="8727768"/>
                  <a:ext cx="34536" cy="34535"/>
                </a:xfrm>
                <a:custGeom>
                  <a:avLst/>
                  <a:gdLst>
                    <a:gd name="T0" fmla="*/ 39 w 76"/>
                    <a:gd name="T1" fmla="*/ 0 h 75"/>
                    <a:gd name="T2" fmla="*/ 39 w 76"/>
                    <a:gd name="T3" fmla="*/ 0 h 75"/>
                    <a:gd name="T4" fmla="*/ 0 w 76"/>
                    <a:gd name="T5" fmla="*/ 37 h 75"/>
                    <a:gd name="T6" fmla="*/ 39 w 76"/>
                    <a:gd name="T7" fmla="*/ 74 h 75"/>
                    <a:gd name="T8" fmla="*/ 75 w 76"/>
                    <a:gd name="T9" fmla="*/ 37 h 75"/>
                    <a:gd name="T10" fmla="*/ 39 w 76"/>
                    <a:gd name="T11" fmla="*/ 0 h 75"/>
                    <a:gd name="T12" fmla="*/ 39 w 76"/>
                    <a:gd name="T13" fmla="*/ 53 h 75"/>
                    <a:gd name="T14" fmla="*/ 39 w 76"/>
                    <a:gd name="T15" fmla="*/ 53 h 75"/>
                    <a:gd name="T16" fmla="*/ 22 w 76"/>
                    <a:gd name="T17" fmla="*/ 37 h 75"/>
                    <a:gd name="T18" fmla="*/ 39 w 76"/>
                    <a:gd name="T19" fmla="*/ 21 h 75"/>
                    <a:gd name="T20" fmla="*/ 53 w 76"/>
                    <a:gd name="T21" fmla="*/ 37 h 75"/>
                    <a:gd name="T22" fmla="*/ 39 w 76"/>
                    <a:gd name="T23" fmla="*/ 5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5">
                      <a:moveTo>
                        <a:pt x="39" y="0"/>
                      </a:moveTo>
                      <a:lnTo>
                        <a:pt x="39" y="0"/>
                      </a:lnTo>
                      <a:cubicBezTo>
                        <a:pt x="18" y="0"/>
                        <a:pt x="0" y="16"/>
                        <a:pt x="0" y="37"/>
                      </a:cubicBezTo>
                      <a:cubicBezTo>
                        <a:pt x="0" y="58"/>
                        <a:pt x="18" y="74"/>
                        <a:pt x="39" y="74"/>
                      </a:cubicBezTo>
                      <a:cubicBezTo>
                        <a:pt x="59" y="74"/>
                        <a:pt x="75" y="58"/>
                        <a:pt x="75" y="37"/>
                      </a:cubicBezTo>
                      <a:cubicBezTo>
                        <a:pt x="75" y="16"/>
                        <a:pt x="59" y="0"/>
                        <a:pt x="39" y="0"/>
                      </a:cubicBezTo>
                      <a:close/>
                      <a:moveTo>
                        <a:pt x="39" y="53"/>
                      </a:moveTo>
                      <a:lnTo>
                        <a:pt x="39" y="53"/>
                      </a:lnTo>
                      <a:cubicBezTo>
                        <a:pt x="29" y="53"/>
                        <a:pt x="22" y="46"/>
                        <a:pt x="22" y="37"/>
                      </a:cubicBezTo>
                      <a:cubicBezTo>
                        <a:pt x="22" y="29"/>
                        <a:pt x="29" y="21"/>
                        <a:pt x="39" y="21"/>
                      </a:cubicBezTo>
                      <a:cubicBezTo>
                        <a:pt x="47" y="21"/>
                        <a:pt x="53" y="29"/>
                        <a:pt x="53" y="37"/>
                      </a:cubicBezTo>
                      <a:cubicBezTo>
                        <a:pt x="53" y="46"/>
                        <a:pt x="47" y="53"/>
                        <a:pt x="39"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5" name="Freeform 120"/>
                <p:cNvSpPr>
                  <a:spLocks noChangeArrowheads="1"/>
                </p:cNvSpPr>
                <p:nvPr/>
              </p:nvSpPr>
              <p:spPr bwMode="auto">
                <a:xfrm>
                  <a:off x="2362745" y="8746051"/>
                  <a:ext cx="79229" cy="10158"/>
                </a:xfrm>
                <a:custGeom>
                  <a:avLst/>
                  <a:gdLst>
                    <a:gd name="T0" fmla="*/ 160 w 171"/>
                    <a:gd name="T1" fmla="*/ 0 h 22"/>
                    <a:gd name="T2" fmla="*/ 160 w 171"/>
                    <a:gd name="T3" fmla="*/ 0 h 22"/>
                    <a:gd name="T4" fmla="*/ 11 w 171"/>
                    <a:gd name="T5" fmla="*/ 0 h 22"/>
                    <a:gd name="T6" fmla="*/ 0 w 171"/>
                    <a:gd name="T7" fmla="*/ 10 h 22"/>
                    <a:gd name="T8" fmla="*/ 11 w 171"/>
                    <a:gd name="T9" fmla="*/ 21 h 22"/>
                    <a:gd name="T10" fmla="*/ 160 w 171"/>
                    <a:gd name="T11" fmla="*/ 21 h 22"/>
                    <a:gd name="T12" fmla="*/ 170 w 171"/>
                    <a:gd name="T13" fmla="*/ 10 h 22"/>
                    <a:gd name="T14" fmla="*/ 160 w 171"/>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2">
                      <a:moveTo>
                        <a:pt x="160" y="0"/>
                      </a:moveTo>
                      <a:lnTo>
                        <a:pt x="160" y="0"/>
                      </a:lnTo>
                      <a:cubicBezTo>
                        <a:pt x="11" y="0"/>
                        <a:pt x="11" y="0"/>
                        <a:pt x="11" y="0"/>
                      </a:cubicBezTo>
                      <a:cubicBezTo>
                        <a:pt x="4" y="0"/>
                        <a:pt x="0" y="5"/>
                        <a:pt x="0" y="10"/>
                      </a:cubicBezTo>
                      <a:cubicBezTo>
                        <a:pt x="0" y="16"/>
                        <a:pt x="4" y="21"/>
                        <a:pt x="11" y="21"/>
                      </a:cubicBezTo>
                      <a:cubicBezTo>
                        <a:pt x="160" y="21"/>
                        <a:pt x="160" y="21"/>
                        <a:pt x="160" y="21"/>
                      </a:cubicBezTo>
                      <a:cubicBezTo>
                        <a:pt x="166" y="21"/>
                        <a:pt x="170" y="16"/>
                        <a:pt x="170" y="10"/>
                      </a:cubicBezTo>
                      <a:cubicBezTo>
                        <a:pt x="170" y="5"/>
                        <a:pt x="166" y="0"/>
                        <a:pt x="16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6" name="Freeform 121"/>
                <p:cNvSpPr>
                  <a:spLocks noChangeArrowheads="1"/>
                </p:cNvSpPr>
                <p:nvPr/>
              </p:nvSpPr>
              <p:spPr bwMode="auto">
                <a:xfrm>
                  <a:off x="2460257" y="8788713"/>
                  <a:ext cx="34536" cy="34535"/>
                </a:xfrm>
                <a:custGeom>
                  <a:avLst/>
                  <a:gdLst>
                    <a:gd name="T0" fmla="*/ 39 w 76"/>
                    <a:gd name="T1" fmla="*/ 0 h 76"/>
                    <a:gd name="T2" fmla="*/ 39 w 76"/>
                    <a:gd name="T3" fmla="*/ 0 h 76"/>
                    <a:gd name="T4" fmla="*/ 0 w 76"/>
                    <a:gd name="T5" fmla="*/ 37 h 76"/>
                    <a:gd name="T6" fmla="*/ 39 w 76"/>
                    <a:gd name="T7" fmla="*/ 75 h 76"/>
                    <a:gd name="T8" fmla="*/ 75 w 76"/>
                    <a:gd name="T9" fmla="*/ 37 h 76"/>
                    <a:gd name="T10" fmla="*/ 39 w 76"/>
                    <a:gd name="T11" fmla="*/ 0 h 76"/>
                    <a:gd name="T12" fmla="*/ 39 w 76"/>
                    <a:gd name="T13" fmla="*/ 54 h 76"/>
                    <a:gd name="T14" fmla="*/ 39 w 76"/>
                    <a:gd name="T15" fmla="*/ 54 h 76"/>
                    <a:gd name="T16" fmla="*/ 22 w 76"/>
                    <a:gd name="T17" fmla="*/ 37 h 76"/>
                    <a:gd name="T18" fmla="*/ 39 w 76"/>
                    <a:gd name="T19" fmla="*/ 21 h 76"/>
                    <a:gd name="T20" fmla="*/ 53 w 76"/>
                    <a:gd name="T21" fmla="*/ 37 h 76"/>
                    <a:gd name="T22" fmla="*/ 39 w 76"/>
                    <a:gd name="T23"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6">
                      <a:moveTo>
                        <a:pt x="39" y="0"/>
                      </a:moveTo>
                      <a:lnTo>
                        <a:pt x="39" y="0"/>
                      </a:lnTo>
                      <a:cubicBezTo>
                        <a:pt x="18" y="0"/>
                        <a:pt x="0" y="16"/>
                        <a:pt x="0" y="37"/>
                      </a:cubicBezTo>
                      <a:cubicBezTo>
                        <a:pt x="0" y="58"/>
                        <a:pt x="18" y="75"/>
                        <a:pt x="39" y="75"/>
                      </a:cubicBezTo>
                      <a:cubicBezTo>
                        <a:pt x="59" y="75"/>
                        <a:pt x="75" y="58"/>
                        <a:pt x="75" y="37"/>
                      </a:cubicBezTo>
                      <a:cubicBezTo>
                        <a:pt x="75" y="16"/>
                        <a:pt x="59" y="0"/>
                        <a:pt x="39" y="0"/>
                      </a:cubicBezTo>
                      <a:close/>
                      <a:moveTo>
                        <a:pt x="39" y="54"/>
                      </a:moveTo>
                      <a:lnTo>
                        <a:pt x="39" y="54"/>
                      </a:lnTo>
                      <a:cubicBezTo>
                        <a:pt x="29" y="54"/>
                        <a:pt x="22" y="45"/>
                        <a:pt x="22" y="37"/>
                      </a:cubicBezTo>
                      <a:cubicBezTo>
                        <a:pt x="22" y="29"/>
                        <a:pt x="29" y="21"/>
                        <a:pt x="39" y="21"/>
                      </a:cubicBezTo>
                      <a:cubicBezTo>
                        <a:pt x="47" y="21"/>
                        <a:pt x="53" y="29"/>
                        <a:pt x="53" y="37"/>
                      </a:cubicBezTo>
                      <a:cubicBezTo>
                        <a:pt x="53" y="45"/>
                        <a:pt x="47" y="54"/>
                        <a:pt x="39" y="5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7" name="Freeform 122"/>
                <p:cNvSpPr>
                  <a:spLocks noChangeArrowheads="1"/>
                </p:cNvSpPr>
                <p:nvPr/>
              </p:nvSpPr>
              <p:spPr bwMode="auto">
                <a:xfrm>
                  <a:off x="2362745" y="8804965"/>
                  <a:ext cx="79229" cy="10157"/>
                </a:xfrm>
                <a:custGeom>
                  <a:avLst/>
                  <a:gdLst>
                    <a:gd name="T0" fmla="*/ 160 w 171"/>
                    <a:gd name="T1" fmla="*/ 0 h 23"/>
                    <a:gd name="T2" fmla="*/ 160 w 171"/>
                    <a:gd name="T3" fmla="*/ 0 h 23"/>
                    <a:gd name="T4" fmla="*/ 11 w 171"/>
                    <a:gd name="T5" fmla="*/ 0 h 23"/>
                    <a:gd name="T6" fmla="*/ 0 w 171"/>
                    <a:gd name="T7" fmla="*/ 10 h 23"/>
                    <a:gd name="T8" fmla="*/ 11 w 171"/>
                    <a:gd name="T9" fmla="*/ 22 h 23"/>
                    <a:gd name="T10" fmla="*/ 160 w 171"/>
                    <a:gd name="T11" fmla="*/ 22 h 23"/>
                    <a:gd name="T12" fmla="*/ 170 w 171"/>
                    <a:gd name="T13" fmla="*/ 10 h 23"/>
                    <a:gd name="T14" fmla="*/ 160 w 171"/>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3">
                      <a:moveTo>
                        <a:pt x="160" y="0"/>
                      </a:moveTo>
                      <a:lnTo>
                        <a:pt x="160" y="0"/>
                      </a:lnTo>
                      <a:cubicBezTo>
                        <a:pt x="11" y="0"/>
                        <a:pt x="11" y="0"/>
                        <a:pt x="11" y="0"/>
                      </a:cubicBezTo>
                      <a:cubicBezTo>
                        <a:pt x="4" y="0"/>
                        <a:pt x="0" y="5"/>
                        <a:pt x="0" y="10"/>
                      </a:cubicBezTo>
                      <a:cubicBezTo>
                        <a:pt x="0" y="18"/>
                        <a:pt x="4" y="22"/>
                        <a:pt x="11" y="22"/>
                      </a:cubicBezTo>
                      <a:cubicBezTo>
                        <a:pt x="160" y="22"/>
                        <a:pt x="160" y="22"/>
                        <a:pt x="160" y="22"/>
                      </a:cubicBezTo>
                      <a:cubicBezTo>
                        <a:pt x="166" y="22"/>
                        <a:pt x="170" y="18"/>
                        <a:pt x="170" y="10"/>
                      </a:cubicBezTo>
                      <a:cubicBezTo>
                        <a:pt x="170" y="5"/>
                        <a:pt x="166" y="0"/>
                        <a:pt x="16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8" name="Freeform 123"/>
                <p:cNvSpPr>
                  <a:spLocks noChangeArrowheads="1"/>
                </p:cNvSpPr>
                <p:nvPr/>
              </p:nvSpPr>
              <p:spPr bwMode="auto">
                <a:xfrm>
                  <a:off x="2328211" y="8648539"/>
                  <a:ext cx="197055" cy="294568"/>
                </a:xfrm>
                <a:custGeom>
                  <a:avLst/>
                  <a:gdLst>
                    <a:gd name="T0" fmla="*/ 398 w 426"/>
                    <a:gd name="T1" fmla="*/ 640 h 641"/>
                    <a:gd name="T2" fmla="*/ 398 w 426"/>
                    <a:gd name="T3" fmla="*/ 640 h 641"/>
                    <a:gd name="T4" fmla="*/ 425 w 426"/>
                    <a:gd name="T5" fmla="*/ 612 h 641"/>
                    <a:gd name="T6" fmla="*/ 425 w 426"/>
                    <a:gd name="T7" fmla="*/ 544 h 641"/>
                    <a:gd name="T8" fmla="*/ 425 w 426"/>
                    <a:gd name="T9" fmla="*/ 416 h 641"/>
                    <a:gd name="T10" fmla="*/ 425 w 426"/>
                    <a:gd name="T11" fmla="*/ 288 h 641"/>
                    <a:gd name="T12" fmla="*/ 425 w 426"/>
                    <a:gd name="T13" fmla="*/ 139 h 641"/>
                    <a:gd name="T14" fmla="*/ 425 w 426"/>
                    <a:gd name="T15" fmla="*/ 27 h 641"/>
                    <a:gd name="T16" fmla="*/ 398 w 426"/>
                    <a:gd name="T17" fmla="*/ 0 h 641"/>
                    <a:gd name="T18" fmla="*/ 27 w 426"/>
                    <a:gd name="T19" fmla="*/ 0 h 641"/>
                    <a:gd name="T20" fmla="*/ 0 w 426"/>
                    <a:gd name="T21" fmla="*/ 27 h 641"/>
                    <a:gd name="T22" fmla="*/ 0 w 426"/>
                    <a:gd name="T23" fmla="*/ 139 h 641"/>
                    <a:gd name="T24" fmla="*/ 0 w 426"/>
                    <a:gd name="T25" fmla="*/ 288 h 641"/>
                    <a:gd name="T26" fmla="*/ 0 w 426"/>
                    <a:gd name="T27" fmla="*/ 416 h 641"/>
                    <a:gd name="T28" fmla="*/ 0 w 426"/>
                    <a:gd name="T29" fmla="*/ 544 h 641"/>
                    <a:gd name="T30" fmla="*/ 0 w 426"/>
                    <a:gd name="T31" fmla="*/ 612 h 641"/>
                    <a:gd name="T32" fmla="*/ 27 w 426"/>
                    <a:gd name="T33" fmla="*/ 640 h 641"/>
                    <a:gd name="T34" fmla="*/ 398 w 426"/>
                    <a:gd name="T35" fmla="*/ 640 h 641"/>
                    <a:gd name="T36" fmla="*/ 21 w 426"/>
                    <a:gd name="T37" fmla="*/ 27 h 641"/>
                    <a:gd name="T38" fmla="*/ 21 w 426"/>
                    <a:gd name="T39" fmla="*/ 27 h 641"/>
                    <a:gd name="T40" fmla="*/ 27 w 426"/>
                    <a:gd name="T41" fmla="*/ 22 h 641"/>
                    <a:gd name="T42" fmla="*/ 398 w 426"/>
                    <a:gd name="T43" fmla="*/ 22 h 641"/>
                    <a:gd name="T44" fmla="*/ 404 w 426"/>
                    <a:gd name="T45" fmla="*/ 27 h 641"/>
                    <a:gd name="T46" fmla="*/ 404 w 426"/>
                    <a:gd name="T47" fmla="*/ 129 h 641"/>
                    <a:gd name="T48" fmla="*/ 21 w 426"/>
                    <a:gd name="T49" fmla="*/ 129 h 641"/>
                    <a:gd name="T50" fmla="*/ 21 w 426"/>
                    <a:gd name="T51" fmla="*/ 27 h 641"/>
                    <a:gd name="T52" fmla="*/ 21 w 426"/>
                    <a:gd name="T53" fmla="*/ 150 h 641"/>
                    <a:gd name="T54" fmla="*/ 21 w 426"/>
                    <a:gd name="T55" fmla="*/ 150 h 641"/>
                    <a:gd name="T56" fmla="*/ 404 w 426"/>
                    <a:gd name="T57" fmla="*/ 150 h 641"/>
                    <a:gd name="T58" fmla="*/ 404 w 426"/>
                    <a:gd name="T59" fmla="*/ 277 h 641"/>
                    <a:gd name="T60" fmla="*/ 21 w 426"/>
                    <a:gd name="T61" fmla="*/ 277 h 641"/>
                    <a:gd name="T62" fmla="*/ 21 w 426"/>
                    <a:gd name="T63" fmla="*/ 150 h 641"/>
                    <a:gd name="T64" fmla="*/ 21 w 426"/>
                    <a:gd name="T65" fmla="*/ 298 h 641"/>
                    <a:gd name="T66" fmla="*/ 21 w 426"/>
                    <a:gd name="T67" fmla="*/ 298 h 641"/>
                    <a:gd name="T68" fmla="*/ 404 w 426"/>
                    <a:gd name="T69" fmla="*/ 298 h 641"/>
                    <a:gd name="T70" fmla="*/ 404 w 426"/>
                    <a:gd name="T71" fmla="*/ 406 h 641"/>
                    <a:gd name="T72" fmla="*/ 21 w 426"/>
                    <a:gd name="T73" fmla="*/ 406 h 641"/>
                    <a:gd name="T74" fmla="*/ 21 w 426"/>
                    <a:gd name="T75" fmla="*/ 298 h 641"/>
                    <a:gd name="T76" fmla="*/ 21 w 426"/>
                    <a:gd name="T77" fmla="*/ 427 h 641"/>
                    <a:gd name="T78" fmla="*/ 21 w 426"/>
                    <a:gd name="T79" fmla="*/ 427 h 641"/>
                    <a:gd name="T80" fmla="*/ 404 w 426"/>
                    <a:gd name="T81" fmla="*/ 427 h 641"/>
                    <a:gd name="T82" fmla="*/ 404 w 426"/>
                    <a:gd name="T83" fmla="*/ 533 h 641"/>
                    <a:gd name="T84" fmla="*/ 21 w 426"/>
                    <a:gd name="T85" fmla="*/ 533 h 641"/>
                    <a:gd name="T86" fmla="*/ 21 w 426"/>
                    <a:gd name="T87" fmla="*/ 427 h 641"/>
                    <a:gd name="T88" fmla="*/ 21 w 426"/>
                    <a:gd name="T89" fmla="*/ 612 h 641"/>
                    <a:gd name="T90" fmla="*/ 21 w 426"/>
                    <a:gd name="T91" fmla="*/ 612 h 641"/>
                    <a:gd name="T92" fmla="*/ 21 w 426"/>
                    <a:gd name="T93" fmla="*/ 554 h 641"/>
                    <a:gd name="T94" fmla="*/ 404 w 426"/>
                    <a:gd name="T95" fmla="*/ 554 h 641"/>
                    <a:gd name="T96" fmla="*/ 404 w 426"/>
                    <a:gd name="T97" fmla="*/ 612 h 641"/>
                    <a:gd name="T98" fmla="*/ 398 w 426"/>
                    <a:gd name="T99" fmla="*/ 619 h 641"/>
                    <a:gd name="T100" fmla="*/ 27 w 426"/>
                    <a:gd name="T101" fmla="*/ 619 h 641"/>
                    <a:gd name="T102" fmla="*/ 21 w 426"/>
                    <a:gd name="T103" fmla="*/ 61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6" h="641">
                      <a:moveTo>
                        <a:pt x="398" y="640"/>
                      </a:moveTo>
                      <a:lnTo>
                        <a:pt x="398" y="640"/>
                      </a:lnTo>
                      <a:cubicBezTo>
                        <a:pt x="413" y="640"/>
                        <a:pt x="425" y="627"/>
                        <a:pt x="425" y="612"/>
                      </a:cubicBezTo>
                      <a:cubicBezTo>
                        <a:pt x="425" y="544"/>
                        <a:pt x="425" y="544"/>
                        <a:pt x="425" y="544"/>
                      </a:cubicBezTo>
                      <a:cubicBezTo>
                        <a:pt x="425" y="416"/>
                        <a:pt x="425" y="416"/>
                        <a:pt x="425" y="416"/>
                      </a:cubicBezTo>
                      <a:cubicBezTo>
                        <a:pt x="425" y="288"/>
                        <a:pt x="425" y="288"/>
                        <a:pt x="425" y="288"/>
                      </a:cubicBezTo>
                      <a:cubicBezTo>
                        <a:pt x="425" y="139"/>
                        <a:pt x="425" y="139"/>
                        <a:pt x="425" y="139"/>
                      </a:cubicBezTo>
                      <a:cubicBezTo>
                        <a:pt x="425" y="27"/>
                        <a:pt x="425" y="27"/>
                        <a:pt x="425" y="27"/>
                      </a:cubicBezTo>
                      <a:cubicBezTo>
                        <a:pt x="425" y="13"/>
                        <a:pt x="413" y="0"/>
                        <a:pt x="398" y="0"/>
                      </a:cubicBezTo>
                      <a:cubicBezTo>
                        <a:pt x="27" y="0"/>
                        <a:pt x="27" y="0"/>
                        <a:pt x="27" y="0"/>
                      </a:cubicBezTo>
                      <a:cubicBezTo>
                        <a:pt x="12" y="0"/>
                        <a:pt x="0" y="13"/>
                        <a:pt x="0" y="27"/>
                      </a:cubicBezTo>
                      <a:cubicBezTo>
                        <a:pt x="0" y="139"/>
                        <a:pt x="0" y="139"/>
                        <a:pt x="0" y="139"/>
                      </a:cubicBezTo>
                      <a:cubicBezTo>
                        <a:pt x="0" y="288"/>
                        <a:pt x="0" y="288"/>
                        <a:pt x="0" y="288"/>
                      </a:cubicBezTo>
                      <a:cubicBezTo>
                        <a:pt x="0" y="416"/>
                        <a:pt x="0" y="416"/>
                        <a:pt x="0" y="416"/>
                      </a:cubicBezTo>
                      <a:cubicBezTo>
                        <a:pt x="0" y="544"/>
                        <a:pt x="0" y="544"/>
                        <a:pt x="0" y="544"/>
                      </a:cubicBezTo>
                      <a:cubicBezTo>
                        <a:pt x="0" y="612"/>
                        <a:pt x="0" y="612"/>
                        <a:pt x="0" y="612"/>
                      </a:cubicBezTo>
                      <a:cubicBezTo>
                        <a:pt x="0" y="627"/>
                        <a:pt x="12" y="640"/>
                        <a:pt x="27" y="640"/>
                      </a:cubicBezTo>
                      <a:lnTo>
                        <a:pt x="398" y="640"/>
                      </a:lnTo>
                      <a:close/>
                      <a:moveTo>
                        <a:pt x="21" y="27"/>
                      </a:moveTo>
                      <a:lnTo>
                        <a:pt x="21" y="27"/>
                      </a:lnTo>
                      <a:cubicBezTo>
                        <a:pt x="21" y="25"/>
                        <a:pt x="23" y="22"/>
                        <a:pt x="27" y="22"/>
                      </a:cubicBezTo>
                      <a:cubicBezTo>
                        <a:pt x="398" y="22"/>
                        <a:pt x="398" y="22"/>
                        <a:pt x="398" y="22"/>
                      </a:cubicBezTo>
                      <a:cubicBezTo>
                        <a:pt x="401" y="22"/>
                        <a:pt x="404" y="25"/>
                        <a:pt x="404" y="27"/>
                      </a:cubicBezTo>
                      <a:cubicBezTo>
                        <a:pt x="404" y="129"/>
                        <a:pt x="404" y="129"/>
                        <a:pt x="404" y="129"/>
                      </a:cubicBezTo>
                      <a:cubicBezTo>
                        <a:pt x="21" y="129"/>
                        <a:pt x="21" y="129"/>
                        <a:pt x="21" y="129"/>
                      </a:cubicBezTo>
                      <a:lnTo>
                        <a:pt x="21" y="27"/>
                      </a:lnTo>
                      <a:close/>
                      <a:moveTo>
                        <a:pt x="21" y="150"/>
                      </a:moveTo>
                      <a:lnTo>
                        <a:pt x="21" y="150"/>
                      </a:lnTo>
                      <a:cubicBezTo>
                        <a:pt x="404" y="150"/>
                        <a:pt x="404" y="150"/>
                        <a:pt x="404" y="150"/>
                      </a:cubicBezTo>
                      <a:cubicBezTo>
                        <a:pt x="404" y="277"/>
                        <a:pt x="404" y="277"/>
                        <a:pt x="404" y="277"/>
                      </a:cubicBezTo>
                      <a:cubicBezTo>
                        <a:pt x="21" y="277"/>
                        <a:pt x="21" y="277"/>
                        <a:pt x="21" y="277"/>
                      </a:cubicBezTo>
                      <a:lnTo>
                        <a:pt x="21" y="150"/>
                      </a:lnTo>
                      <a:close/>
                      <a:moveTo>
                        <a:pt x="21" y="298"/>
                      </a:moveTo>
                      <a:lnTo>
                        <a:pt x="21" y="298"/>
                      </a:lnTo>
                      <a:cubicBezTo>
                        <a:pt x="404" y="298"/>
                        <a:pt x="404" y="298"/>
                        <a:pt x="404" y="298"/>
                      </a:cubicBezTo>
                      <a:cubicBezTo>
                        <a:pt x="404" y="406"/>
                        <a:pt x="404" y="406"/>
                        <a:pt x="404" y="406"/>
                      </a:cubicBezTo>
                      <a:cubicBezTo>
                        <a:pt x="21" y="406"/>
                        <a:pt x="21" y="406"/>
                        <a:pt x="21" y="406"/>
                      </a:cubicBezTo>
                      <a:lnTo>
                        <a:pt x="21" y="298"/>
                      </a:lnTo>
                      <a:close/>
                      <a:moveTo>
                        <a:pt x="21" y="427"/>
                      </a:moveTo>
                      <a:lnTo>
                        <a:pt x="21" y="427"/>
                      </a:lnTo>
                      <a:cubicBezTo>
                        <a:pt x="404" y="427"/>
                        <a:pt x="404" y="427"/>
                        <a:pt x="404" y="427"/>
                      </a:cubicBezTo>
                      <a:cubicBezTo>
                        <a:pt x="404" y="533"/>
                        <a:pt x="404" y="533"/>
                        <a:pt x="404" y="533"/>
                      </a:cubicBezTo>
                      <a:cubicBezTo>
                        <a:pt x="21" y="533"/>
                        <a:pt x="21" y="533"/>
                        <a:pt x="21" y="533"/>
                      </a:cubicBezTo>
                      <a:lnTo>
                        <a:pt x="21" y="427"/>
                      </a:lnTo>
                      <a:close/>
                      <a:moveTo>
                        <a:pt x="21" y="612"/>
                      </a:moveTo>
                      <a:lnTo>
                        <a:pt x="21" y="612"/>
                      </a:lnTo>
                      <a:cubicBezTo>
                        <a:pt x="21" y="554"/>
                        <a:pt x="21" y="554"/>
                        <a:pt x="21" y="554"/>
                      </a:cubicBezTo>
                      <a:cubicBezTo>
                        <a:pt x="404" y="554"/>
                        <a:pt x="404" y="554"/>
                        <a:pt x="404" y="554"/>
                      </a:cubicBezTo>
                      <a:cubicBezTo>
                        <a:pt x="404" y="612"/>
                        <a:pt x="404" y="612"/>
                        <a:pt x="404" y="612"/>
                      </a:cubicBezTo>
                      <a:cubicBezTo>
                        <a:pt x="404" y="616"/>
                        <a:pt x="401" y="619"/>
                        <a:pt x="398" y="619"/>
                      </a:cubicBezTo>
                      <a:cubicBezTo>
                        <a:pt x="27" y="619"/>
                        <a:pt x="27" y="619"/>
                        <a:pt x="27" y="619"/>
                      </a:cubicBezTo>
                      <a:cubicBezTo>
                        <a:pt x="23" y="619"/>
                        <a:pt x="21" y="616"/>
                        <a:pt x="21" y="61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9" name="Freeform 124"/>
                <p:cNvSpPr>
                  <a:spLocks noChangeArrowheads="1"/>
                </p:cNvSpPr>
                <p:nvPr/>
              </p:nvSpPr>
              <p:spPr bwMode="auto">
                <a:xfrm>
                  <a:off x="2460257" y="8851689"/>
                  <a:ext cx="34536" cy="34536"/>
                </a:xfrm>
                <a:custGeom>
                  <a:avLst/>
                  <a:gdLst>
                    <a:gd name="T0" fmla="*/ 39 w 76"/>
                    <a:gd name="T1" fmla="*/ 0 h 75"/>
                    <a:gd name="T2" fmla="*/ 39 w 76"/>
                    <a:gd name="T3" fmla="*/ 0 h 75"/>
                    <a:gd name="T4" fmla="*/ 0 w 76"/>
                    <a:gd name="T5" fmla="*/ 37 h 75"/>
                    <a:gd name="T6" fmla="*/ 39 w 76"/>
                    <a:gd name="T7" fmla="*/ 74 h 75"/>
                    <a:gd name="T8" fmla="*/ 75 w 76"/>
                    <a:gd name="T9" fmla="*/ 37 h 75"/>
                    <a:gd name="T10" fmla="*/ 39 w 76"/>
                    <a:gd name="T11" fmla="*/ 0 h 75"/>
                    <a:gd name="T12" fmla="*/ 39 w 76"/>
                    <a:gd name="T13" fmla="*/ 54 h 75"/>
                    <a:gd name="T14" fmla="*/ 39 w 76"/>
                    <a:gd name="T15" fmla="*/ 54 h 75"/>
                    <a:gd name="T16" fmla="*/ 22 w 76"/>
                    <a:gd name="T17" fmla="*/ 37 h 75"/>
                    <a:gd name="T18" fmla="*/ 39 w 76"/>
                    <a:gd name="T19" fmla="*/ 21 h 75"/>
                    <a:gd name="T20" fmla="*/ 53 w 76"/>
                    <a:gd name="T21" fmla="*/ 37 h 75"/>
                    <a:gd name="T22" fmla="*/ 39 w 76"/>
                    <a:gd name="T23"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5">
                      <a:moveTo>
                        <a:pt x="39" y="0"/>
                      </a:moveTo>
                      <a:lnTo>
                        <a:pt x="39" y="0"/>
                      </a:lnTo>
                      <a:cubicBezTo>
                        <a:pt x="18" y="0"/>
                        <a:pt x="0" y="17"/>
                        <a:pt x="0" y="37"/>
                      </a:cubicBezTo>
                      <a:cubicBezTo>
                        <a:pt x="0" y="58"/>
                        <a:pt x="18" y="74"/>
                        <a:pt x="39" y="74"/>
                      </a:cubicBezTo>
                      <a:cubicBezTo>
                        <a:pt x="59" y="74"/>
                        <a:pt x="75" y="58"/>
                        <a:pt x="75" y="37"/>
                      </a:cubicBezTo>
                      <a:cubicBezTo>
                        <a:pt x="75" y="17"/>
                        <a:pt x="59" y="0"/>
                        <a:pt x="39" y="0"/>
                      </a:cubicBezTo>
                      <a:close/>
                      <a:moveTo>
                        <a:pt x="39" y="54"/>
                      </a:moveTo>
                      <a:lnTo>
                        <a:pt x="39" y="54"/>
                      </a:lnTo>
                      <a:cubicBezTo>
                        <a:pt x="29" y="54"/>
                        <a:pt x="22" y="46"/>
                        <a:pt x="22" y="37"/>
                      </a:cubicBezTo>
                      <a:cubicBezTo>
                        <a:pt x="22" y="28"/>
                        <a:pt x="29" y="21"/>
                        <a:pt x="39" y="21"/>
                      </a:cubicBezTo>
                      <a:cubicBezTo>
                        <a:pt x="47" y="21"/>
                        <a:pt x="53" y="28"/>
                        <a:pt x="53" y="37"/>
                      </a:cubicBezTo>
                      <a:cubicBezTo>
                        <a:pt x="53" y="46"/>
                        <a:pt x="47" y="54"/>
                        <a:pt x="39" y="5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20" name="Freeform 125"/>
                <p:cNvSpPr>
                  <a:spLocks noChangeArrowheads="1"/>
                </p:cNvSpPr>
                <p:nvPr/>
              </p:nvSpPr>
              <p:spPr bwMode="auto">
                <a:xfrm>
                  <a:off x="2362745" y="8874036"/>
                  <a:ext cx="79229" cy="10157"/>
                </a:xfrm>
                <a:custGeom>
                  <a:avLst/>
                  <a:gdLst>
                    <a:gd name="T0" fmla="*/ 160 w 171"/>
                    <a:gd name="T1" fmla="*/ 0 h 23"/>
                    <a:gd name="T2" fmla="*/ 160 w 171"/>
                    <a:gd name="T3" fmla="*/ 0 h 23"/>
                    <a:gd name="T4" fmla="*/ 11 w 171"/>
                    <a:gd name="T5" fmla="*/ 0 h 23"/>
                    <a:gd name="T6" fmla="*/ 0 w 171"/>
                    <a:gd name="T7" fmla="*/ 11 h 23"/>
                    <a:gd name="T8" fmla="*/ 11 w 171"/>
                    <a:gd name="T9" fmla="*/ 22 h 23"/>
                    <a:gd name="T10" fmla="*/ 160 w 171"/>
                    <a:gd name="T11" fmla="*/ 22 h 23"/>
                    <a:gd name="T12" fmla="*/ 170 w 171"/>
                    <a:gd name="T13" fmla="*/ 11 h 23"/>
                    <a:gd name="T14" fmla="*/ 160 w 171"/>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3">
                      <a:moveTo>
                        <a:pt x="160" y="0"/>
                      </a:moveTo>
                      <a:lnTo>
                        <a:pt x="160" y="0"/>
                      </a:lnTo>
                      <a:cubicBezTo>
                        <a:pt x="11" y="0"/>
                        <a:pt x="11" y="0"/>
                        <a:pt x="11" y="0"/>
                      </a:cubicBezTo>
                      <a:cubicBezTo>
                        <a:pt x="4" y="0"/>
                        <a:pt x="0" y="6"/>
                        <a:pt x="0" y="11"/>
                      </a:cubicBezTo>
                      <a:cubicBezTo>
                        <a:pt x="0" y="17"/>
                        <a:pt x="4" y="22"/>
                        <a:pt x="11" y="22"/>
                      </a:cubicBezTo>
                      <a:cubicBezTo>
                        <a:pt x="160" y="22"/>
                        <a:pt x="160" y="22"/>
                        <a:pt x="160" y="22"/>
                      </a:cubicBezTo>
                      <a:cubicBezTo>
                        <a:pt x="166" y="22"/>
                        <a:pt x="170" y="17"/>
                        <a:pt x="170" y="11"/>
                      </a:cubicBezTo>
                      <a:cubicBezTo>
                        <a:pt x="170" y="6"/>
                        <a:pt x="166" y="0"/>
                        <a:pt x="16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sp>
          <p:nvSpPr>
            <p:cNvPr id="82" name="Rectangle 81"/>
            <p:cNvSpPr/>
            <p:nvPr/>
          </p:nvSpPr>
          <p:spPr>
            <a:xfrm>
              <a:off x="475782" y="4239715"/>
              <a:ext cx="11174916" cy="1017991"/>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endParaRPr lang="en-US" sz="1200" dirty="0">
                <a:solidFill>
                  <a:prstClr val="white"/>
                </a:solidFill>
              </a:endParaRPr>
            </a:p>
          </p:txBody>
        </p:sp>
        <p:sp>
          <p:nvSpPr>
            <p:cNvPr id="83" name="TextBox 82"/>
            <p:cNvSpPr txBox="1"/>
            <p:nvPr/>
          </p:nvSpPr>
          <p:spPr>
            <a:xfrm>
              <a:off x="2420161" y="4611151"/>
              <a:ext cx="7186063" cy="522531"/>
            </a:xfrm>
            <a:prstGeom prst="rect">
              <a:avLst/>
            </a:prstGeom>
            <a:noFill/>
          </p:spPr>
          <p:txBody>
            <a:bodyPr wrap="square" lIns="0" tIns="0" rIns="0" bIns="0" rtlCol="0">
              <a:noAutofit/>
            </a:bodyPr>
            <a:lstStyle/>
            <a:p>
              <a:pPr algn="ctr">
                <a:lnSpc>
                  <a:spcPct val="90000"/>
                </a:lnSpc>
              </a:pPr>
              <a:r>
                <a:rPr lang="en-US" sz="2000" spc="300" dirty="0">
                  <a:cs typeface="Arial"/>
                </a:rPr>
                <a:t>ITOM PLATFORM</a:t>
              </a:r>
            </a:p>
          </p:txBody>
        </p:sp>
        <p:grpSp>
          <p:nvGrpSpPr>
            <p:cNvPr id="85" name="Group 84"/>
            <p:cNvGrpSpPr/>
            <p:nvPr/>
          </p:nvGrpSpPr>
          <p:grpSpPr>
            <a:xfrm>
              <a:off x="7994098" y="2290678"/>
              <a:ext cx="1778709" cy="1868599"/>
              <a:chOff x="7994098" y="2290678"/>
              <a:chExt cx="1778709" cy="1868599"/>
            </a:xfrm>
          </p:grpSpPr>
          <p:grpSp>
            <p:nvGrpSpPr>
              <p:cNvPr id="87" name="Group 86"/>
              <p:cNvGrpSpPr/>
              <p:nvPr/>
            </p:nvGrpSpPr>
            <p:grpSpPr>
              <a:xfrm>
                <a:off x="7994098" y="2290678"/>
                <a:ext cx="1778709" cy="1868599"/>
                <a:chOff x="7994097" y="2646952"/>
                <a:chExt cx="1778709" cy="1868599"/>
              </a:xfrm>
            </p:grpSpPr>
            <p:sp>
              <p:nvSpPr>
                <p:cNvPr id="91" name="Rectangle 90"/>
                <p:cNvSpPr/>
                <p:nvPr/>
              </p:nvSpPr>
              <p:spPr>
                <a:xfrm>
                  <a:off x="7994097" y="2646952"/>
                  <a:ext cx="1778709" cy="1868599"/>
                </a:xfrm>
                <a:prstGeom prst="rect">
                  <a:avLst/>
                </a:prstGeom>
                <a:noFill/>
                <a:ln w="25400" cmpd="sng">
                  <a:solidFill>
                    <a:schemeClr val="accent6"/>
                  </a:solidFill>
                </a:ln>
                <a:effectLst/>
              </p:spPr>
              <p:style>
                <a:lnRef idx="2">
                  <a:schemeClr val="accent1"/>
                </a:lnRef>
                <a:fillRef idx="0">
                  <a:schemeClr val="accent1"/>
                </a:fillRef>
                <a:effectRef idx="1">
                  <a:schemeClr val="accent1"/>
                </a:effectRef>
                <a:fontRef idx="minor">
                  <a:schemeClr val="tx1"/>
                </a:fontRef>
              </p:style>
              <p:txBody>
                <a:bodyPr lIns="137124" tIns="137124" rIns="137124" bIns="137124" rtlCol="0" anchor="b" anchorCtr="0"/>
                <a:lstStyle/>
                <a:p>
                  <a:pPr algn="ctr" defTabSz="913745">
                    <a:defRPr/>
                  </a:pPr>
                  <a:endParaRPr lang="en-US" sz="1200" b="1" kern="0" dirty="0">
                    <a:solidFill>
                      <a:srgbClr val="000000"/>
                    </a:solidFill>
                    <a:cs typeface="Calibri" panose="020F0502020204030204" pitchFamily="34" charset="0"/>
                  </a:endParaRPr>
                </a:p>
                <a:p>
                  <a:pPr algn="ctr" defTabSz="913745">
                    <a:defRPr/>
                  </a:pPr>
                  <a:endParaRPr lang="en-US" sz="1200" b="1" kern="0" dirty="0">
                    <a:solidFill>
                      <a:srgbClr val="000000"/>
                    </a:solidFill>
                    <a:cs typeface="Calibri" panose="020F0502020204030204" pitchFamily="34" charset="0"/>
                  </a:endParaRPr>
                </a:p>
              </p:txBody>
            </p:sp>
            <p:sp>
              <p:nvSpPr>
                <p:cNvPr id="93" name="TextBox 92"/>
                <p:cNvSpPr txBox="1"/>
                <p:nvPr/>
              </p:nvSpPr>
              <p:spPr>
                <a:xfrm>
                  <a:off x="8099295" y="3822837"/>
                  <a:ext cx="1590364" cy="692074"/>
                </a:xfrm>
                <a:prstGeom prst="rect">
                  <a:avLst/>
                </a:prstGeom>
                <a:noFill/>
              </p:spPr>
              <p:txBody>
                <a:bodyPr wrap="square" lIns="0" tIns="0" rIns="0" bIns="0" rtlCol="0">
                  <a:noAutofit/>
                </a:bodyPr>
                <a:lstStyle/>
                <a:p>
                  <a:pPr algn="ctr">
                    <a:lnSpc>
                      <a:spcPct val="90000"/>
                    </a:lnSpc>
                  </a:pPr>
                  <a:r>
                    <a:rPr lang="en-US" sz="1200" b="1" spc="220" dirty="0">
                      <a:cs typeface="Calibri" panose="020F0502020204030204" pitchFamily="34" charset="0"/>
                    </a:rPr>
                    <a:t>NETWORK OPERATIONS MANAGEMENT</a:t>
                  </a:r>
                </a:p>
              </p:txBody>
            </p:sp>
          </p:grpSp>
          <p:sp>
            <p:nvSpPr>
              <p:cNvPr id="90" name="Freeform 200"/>
              <p:cNvSpPr>
                <a:spLocks noChangeArrowheads="1"/>
              </p:cNvSpPr>
              <p:nvPr/>
            </p:nvSpPr>
            <p:spPr bwMode="auto">
              <a:xfrm>
                <a:off x="8641633" y="2747313"/>
                <a:ext cx="508545" cy="472456"/>
              </a:xfrm>
              <a:custGeom>
                <a:avLst/>
                <a:gdLst>
                  <a:gd name="T0" fmla="*/ 671 w 684"/>
                  <a:gd name="T1" fmla="*/ 153 h 637"/>
                  <a:gd name="T2" fmla="*/ 533 w 684"/>
                  <a:gd name="T3" fmla="*/ 165 h 637"/>
                  <a:gd name="T4" fmla="*/ 424 w 684"/>
                  <a:gd name="T5" fmla="*/ 304 h 637"/>
                  <a:gd name="T6" fmla="*/ 348 w 684"/>
                  <a:gd name="T7" fmla="*/ 151 h 637"/>
                  <a:gd name="T8" fmla="*/ 412 w 684"/>
                  <a:gd name="T9" fmla="*/ 139 h 637"/>
                  <a:gd name="T10" fmla="*/ 400 w 684"/>
                  <a:gd name="T11" fmla="*/ 0 h 637"/>
                  <a:gd name="T12" fmla="*/ 261 w 684"/>
                  <a:gd name="T13" fmla="*/ 12 h 637"/>
                  <a:gd name="T14" fmla="*/ 273 w 684"/>
                  <a:gd name="T15" fmla="*/ 151 h 637"/>
                  <a:gd name="T16" fmla="*/ 325 w 684"/>
                  <a:gd name="T17" fmla="*/ 255 h 637"/>
                  <a:gd name="T18" fmla="*/ 150 w 684"/>
                  <a:gd name="T19" fmla="*/ 266 h 637"/>
                  <a:gd name="T20" fmla="*/ 138 w 684"/>
                  <a:gd name="T21" fmla="*/ 153 h 637"/>
                  <a:gd name="T22" fmla="*/ 0 w 684"/>
                  <a:gd name="T23" fmla="*/ 165 h 637"/>
                  <a:gd name="T24" fmla="*/ 11 w 684"/>
                  <a:gd name="T25" fmla="*/ 303 h 637"/>
                  <a:gd name="T26" fmla="*/ 150 w 684"/>
                  <a:gd name="T27" fmla="*/ 292 h 637"/>
                  <a:gd name="T28" fmla="*/ 248 w 684"/>
                  <a:gd name="T29" fmla="*/ 329 h 637"/>
                  <a:gd name="T30" fmla="*/ 266 w 684"/>
                  <a:gd name="T31" fmla="*/ 405 h 637"/>
                  <a:gd name="T32" fmla="*/ 193 w 684"/>
                  <a:gd name="T33" fmla="*/ 485 h 637"/>
                  <a:gd name="T34" fmla="*/ 55 w 684"/>
                  <a:gd name="T35" fmla="*/ 498 h 637"/>
                  <a:gd name="T36" fmla="*/ 66 w 684"/>
                  <a:gd name="T37" fmla="*/ 636 h 637"/>
                  <a:gd name="T38" fmla="*/ 205 w 684"/>
                  <a:gd name="T39" fmla="*/ 625 h 637"/>
                  <a:gd name="T40" fmla="*/ 283 w 684"/>
                  <a:gd name="T41" fmla="*/ 422 h 637"/>
                  <a:gd name="T42" fmla="*/ 394 w 684"/>
                  <a:gd name="T43" fmla="*/ 427 h 637"/>
                  <a:gd name="T44" fmla="*/ 452 w 684"/>
                  <a:gd name="T45" fmla="*/ 498 h 637"/>
                  <a:gd name="T46" fmla="*/ 464 w 684"/>
                  <a:gd name="T47" fmla="*/ 636 h 637"/>
                  <a:gd name="T48" fmla="*/ 602 w 684"/>
                  <a:gd name="T49" fmla="*/ 625 h 637"/>
                  <a:gd name="T50" fmla="*/ 591 w 684"/>
                  <a:gd name="T51" fmla="*/ 485 h 637"/>
                  <a:gd name="T52" fmla="*/ 411 w 684"/>
                  <a:gd name="T53" fmla="*/ 411 h 637"/>
                  <a:gd name="T54" fmla="*/ 433 w 684"/>
                  <a:gd name="T55" fmla="*/ 326 h 637"/>
                  <a:gd name="T56" fmla="*/ 533 w 684"/>
                  <a:gd name="T57" fmla="*/ 292 h 637"/>
                  <a:gd name="T58" fmla="*/ 671 w 684"/>
                  <a:gd name="T59" fmla="*/ 303 h 637"/>
                  <a:gd name="T60" fmla="*/ 683 w 684"/>
                  <a:gd name="T61" fmla="*/ 165 h 637"/>
                  <a:gd name="T62" fmla="*/ 127 w 684"/>
                  <a:gd name="T63" fmla="*/ 280 h 637"/>
                  <a:gd name="T64" fmla="*/ 23 w 684"/>
                  <a:gd name="T65" fmla="*/ 280 h 637"/>
                  <a:gd name="T66" fmla="*/ 127 w 684"/>
                  <a:gd name="T67" fmla="*/ 176 h 637"/>
                  <a:gd name="T68" fmla="*/ 182 w 684"/>
                  <a:gd name="T69" fmla="*/ 612 h 637"/>
                  <a:gd name="T70" fmla="*/ 78 w 684"/>
                  <a:gd name="T71" fmla="*/ 612 h 637"/>
                  <a:gd name="T72" fmla="*/ 182 w 684"/>
                  <a:gd name="T73" fmla="*/ 509 h 637"/>
                  <a:gd name="T74" fmla="*/ 285 w 684"/>
                  <a:gd name="T75" fmla="*/ 127 h 637"/>
                  <a:gd name="T76" fmla="*/ 285 w 684"/>
                  <a:gd name="T77" fmla="*/ 24 h 637"/>
                  <a:gd name="T78" fmla="*/ 388 w 684"/>
                  <a:gd name="T79" fmla="*/ 127 h 637"/>
                  <a:gd name="T80" fmla="*/ 475 w 684"/>
                  <a:gd name="T81" fmla="*/ 509 h 637"/>
                  <a:gd name="T82" fmla="*/ 579 w 684"/>
                  <a:gd name="T83" fmla="*/ 509 h 637"/>
                  <a:gd name="T84" fmla="*/ 475 w 684"/>
                  <a:gd name="T85" fmla="*/ 612 h 637"/>
                  <a:gd name="T86" fmla="*/ 660 w 684"/>
                  <a:gd name="T87" fmla="*/ 280 h 637"/>
                  <a:gd name="T88" fmla="*/ 555 w 684"/>
                  <a:gd name="T89" fmla="*/ 280 h 637"/>
                  <a:gd name="T90" fmla="*/ 660 w 684"/>
                  <a:gd name="T91" fmla="*/ 176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4" h="637">
                    <a:moveTo>
                      <a:pt x="671" y="153"/>
                    </a:moveTo>
                    <a:lnTo>
                      <a:pt x="671" y="153"/>
                    </a:lnTo>
                    <a:cubicBezTo>
                      <a:pt x="544" y="153"/>
                      <a:pt x="544" y="153"/>
                      <a:pt x="544" y="153"/>
                    </a:cubicBezTo>
                    <a:cubicBezTo>
                      <a:pt x="538" y="153"/>
                      <a:pt x="533" y="158"/>
                      <a:pt x="533" y="165"/>
                    </a:cubicBezTo>
                    <a:cubicBezTo>
                      <a:pt x="533" y="262"/>
                      <a:pt x="533" y="262"/>
                      <a:pt x="533" y="262"/>
                    </a:cubicBezTo>
                    <a:cubicBezTo>
                      <a:pt x="424" y="304"/>
                      <a:pt x="424" y="304"/>
                      <a:pt x="424" y="304"/>
                    </a:cubicBezTo>
                    <a:cubicBezTo>
                      <a:pt x="409" y="276"/>
                      <a:pt x="382" y="257"/>
                      <a:pt x="348" y="254"/>
                    </a:cubicBezTo>
                    <a:cubicBezTo>
                      <a:pt x="348" y="151"/>
                      <a:pt x="348" y="151"/>
                      <a:pt x="348" y="151"/>
                    </a:cubicBezTo>
                    <a:cubicBezTo>
                      <a:pt x="400" y="151"/>
                      <a:pt x="400" y="151"/>
                      <a:pt x="400" y="151"/>
                    </a:cubicBezTo>
                    <a:cubicBezTo>
                      <a:pt x="407" y="151"/>
                      <a:pt x="412" y="146"/>
                      <a:pt x="412" y="139"/>
                    </a:cubicBezTo>
                    <a:cubicBezTo>
                      <a:pt x="412" y="12"/>
                      <a:pt x="412" y="12"/>
                      <a:pt x="412" y="12"/>
                    </a:cubicBezTo>
                    <a:cubicBezTo>
                      <a:pt x="412" y="5"/>
                      <a:pt x="407" y="0"/>
                      <a:pt x="400" y="0"/>
                    </a:cubicBezTo>
                    <a:cubicBezTo>
                      <a:pt x="273" y="0"/>
                      <a:pt x="273" y="0"/>
                      <a:pt x="273" y="0"/>
                    </a:cubicBezTo>
                    <a:cubicBezTo>
                      <a:pt x="266" y="0"/>
                      <a:pt x="261" y="5"/>
                      <a:pt x="261" y="12"/>
                    </a:cubicBezTo>
                    <a:cubicBezTo>
                      <a:pt x="261" y="139"/>
                      <a:pt x="261" y="139"/>
                      <a:pt x="261" y="139"/>
                    </a:cubicBezTo>
                    <a:cubicBezTo>
                      <a:pt x="261" y="146"/>
                      <a:pt x="266" y="151"/>
                      <a:pt x="273" y="151"/>
                    </a:cubicBezTo>
                    <a:cubicBezTo>
                      <a:pt x="325" y="151"/>
                      <a:pt x="325" y="151"/>
                      <a:pt x="325" y="151"/>
                    </a:cubicBezTo>
                    <a:cubicBezTo>
                      <a:pt x="325" y="255"/>
                      <a:pt x="325" y="255"/>
                      <a:pt x="325" y="255"/>
                    </a:cubicBezTo>
                    <a:cubicBezTo>
                      <a:pt x="295" y="261"/>
                      <a:pt x="269" y="280"/>
                      <a:pt x="257" y="307"/>
                    </a:cubicBezTo>
                    <a:cubicBezTo>
                      <a:pt x="150" y="266"/>
                      <a:pt x="150" y="266"/>
                      <a:pt x="150" y="266"/>
                    </a:cubicBezTo>
                    <a:cubicBezTo>
                      <a:pt x="150" y="165"/>
                      <a:pt x="150" y="165"/>
                      <a:pt x="150" y="165"/>
                    </a:cubicBezTo>
                    <a:cubicBezTo>
                      <a:pt x="150" y="158"/>
                      <a:pt x="145" y="153"/>
                      <a:pt x="138" y="153"/>
                    </a:cubicBezTo>
                    <a:cubicBezTo>
                      <a:pt x="11" y="153"/>
                      <a:pt x="11" y="153"/>
                      <a:pt x="11" y="153"/>
                    </a:cubicBezTo>
                    <a:cubicBezTo>
                      <a:pt x="5" y="153"/>
                      <a:pt x="0" y="158"/>
                      <a:pt x="0" y="165"/>
                    </a:cubicBezTo>
                    <a:cubicBezTo>
                      <a:pt x="0" y="292"/>
                      <a:pt x="0" y="292"/>
                      <a:pt x="0" y="292"/>
                    </a:cubicBezTo>
                    <a:cubicBezTo>
                      <a:pt x="0" y="298"/>
                      <a:pt x="5" y="303"/>
                      <a:pt x="11" y="303"/>
                    </a:cubicBezTo>
                    <a:cubicBezTo>
                      <a:pt x="138" y="303"/>
                      <a:pt x="138" y="303"/>
                      <a:pt x="138" y="303"/>
                    </a:cubicBezTo>
                    <a:cubicBezTo>
                      <a:pt x="145" y="303"/>
                      <a:pt x="150" y="298"/>
                      <a:pt x="150" y="292"/>
                    </a:cubicBezTo>
                    <a:cubicBezTo>
                      <a:pt x="150" y="291"/>
                      <a:pt x="150" y="291"/>
                      <a:pt x="150" y="291"/>
                    </a:cubicBezTo>
                    <a:cubicBezTo>
                      <a:pt x="248" y="329"/>
                      <a:pt x="248" y="329"/>
                      <a:pt x="248" y="329"/>
                    </a:cubicBezTo>
                    <a:cubicBezTo>
                      <a:pt x="247" y="335"/>
                      <a:pt x="246" y="342"/>
                      <a:pt x="246" y="348"/>
                    </a:cubicBezTo>
                    <a:cubicBezTo>
                      <a:pt x="246" y="370"/>
                      <a:pt x="255" y="390"/>
                      <a:pt x="266" y="405"/>
                    </a:cubicBezTo>
                    <a:cubicBezTo>
                      <a:pt x="194" y="486"/>
                      <a:pt x="194" y="486"/>
                      <a:pt x="194" y="486"/>
                    </a:cubicBezTo>
                    <a:cubicBezTo>
                      <a:pt x="194" y="486"/>
                      <a:pt x="194" y="485"/>
                      <a:pt x="193" y="485"/>
                    </a:cubicBezTo>
                    <a:cubicBezTo>
                      <a:pt x="66" y="485"/>
                      <a:pt x="66" y="485"/>
                      <a:pt x="66" y="485"/>
                    </a:cubicBezTo>
                    <a:cubicBezTo>
                      <a:pt x="60" y="485"/>
                      <a:pt x="55" y="491"/>
                      <a:pt x="55" y="498"/>
                    </a:cubicBezTo>
                    <a:cubicBezTo>
                      <a:pt x="55" y="625"/>
                      <a:pt x="55" y="625"/>
                      <a:pt x="55" y="625"/>
                    </a:cubicBezTo>
                    <a:cubicBezTo>
                      <a:pt x="55" y="631"/>
                      <a:pt x="60" y="636"/>
                      <a:pt x="66" y="636"/>
                    </a:cubicBezTo>
                    <a:cubicBezTo>
                      <a:pt x="193" y="636"/>
                      <a:pt x="193" y="636"/>
                      <a:pt x="193" y="636"/>
                    </a:cubicBezTo>
                    <a:cubicBezTo>
                      <a:pt x="199" y="636"/>
                      <a:pt x="205" y="631"/>
                      <a:pt x="205" y="625"/>
                    </a:cubicBezTo>
                    <a:cubicBezTo>
                      <a:pt x="205" y="509"/>
                      <a:pt x="205" y="509"/>
                      <a:pt x="205" y="509"/>
                    </a:cubicBezTo>
                    <a:cubicBezTo>
                      <a:pt x="283" y="422"/>
                      <a:pt x="283" y="422"/>
                      <a:pt x="283" y="422"/>
                    </a:cubicBezTo>
                    <a:cubicBezTo>
                      <a:pt x="299" y="434"/>
                      <a:pt x="319" y="443"/>
                      <a:pt x="341" y="443"/>
                    </a:cubicBezTo>
                    <a:cubicBezTo>
                      <a:pt x="361" y="443"/>
                      <a:pt x="379" y="436"/>
                      <a:pt x="394" y="427"/>
                    </a:cubicBezTo>
                    <a:cubicBezTo>
                      <a:pt x="453" y="494"/>
                      <a:pt x="453" y="494"/>
                      <a:pt x="453" y="494"/>
                    </a:cubicBezTo>
                    <a:cubicBezTo>
                      <a:pt x="453" y="495"/>
                      <a:pt x="452" y="496"/>
                      <a:pt x="452" y="498"/>
                    </a:cubicBezTo>
                    <a:cubicBezTo>
                      <a:pt x="452" y="625"/>
                      <a:pt x="452" y="625"/>
                      <a:pt x="452" y="625"/>
                    </a:cubicBezTo>
                    <a:cubicBezTo>
                      <a:pt x="452" y="631"/>
                      <a:pt x="458" y="636"/>
                      <a:pt x="464" y="636"/>
                    </a:cubicBezTo>
                    <a:cubicBezTo>
                      <a:pt x="591" y="636"/>
                      <a:pt x="591" y="636"/>
                      <a:pt x="591" y="636"/>
                    </a:cubicBezTo>
                    <a:cubicBezTo>
                      <a:pt x="597" y="636"/>
                      <a:pt x="602" y="631"/>
                      <a:pt x="602" y="625"/>
                    </a:cubicBezTo>
                    <a:cubicBezTo>
                      <a:pt x="602" y="498"/>
                      <a:pt x="602" y="498"/>
                      <a:pt x="602" y="498"/>
                    </a:cubicBezTo>
                    <a:cubicBezTo>
                      <a:pt x="602" y="491"/>
                      <a:pt x="597" y="485"/>
                      <a:pt x="591" y="485"/>
                    </a:cubicBezTo>
                    <a:cubicBezTo>
                      <a:pt x="478" y="485"/>
                      <a:pt x="478" y="485"/>
                      <a:pt x="478" y="485"/>
                    </a:cubicBezTo>
                    <a:cubicBezTo>
                      <a:pt x="411" y="411"/>
                      <a:pt x="411" y="411"/>
                      <a:pt x="411" y="411"/>
                    </a:cubicBezTo>
                    <a:cubicBezTo>
                      <a:pt x="426" y="395"/>
                      <a:pt x="436" y="373"/>
                      <a:pt x="436" y="348"/>
                    </a:cubicBezTo>
                    <a:cubicBezTo>
                      <a:pt x="436" y="341"/>
                      <a:pt x="434" y="333"/>
                      <a:pt x="433" y="326"/>
                    </a:cubicBezTo>
                    <a:cubicBezTo>
                      <a:pt x="533" y="287"/>
                      <a:pt x="533" y="287"/>
                      <a:pt x="533" y="287"/>
                    </a:cubicBezTo>
                    <a:cubicBezTo>
                      <a:pt x="533" y="292"/>
                      <a:pt x="533" y="292"/>
                      <a:pt x="533" y="292"/>
                    </a:cubicBezTo>
                    <a:cubicBezTo>
                      <a:pt x="533" y="298"/>
                      <a:pt x="538" y="303"/>
                      <a:pt x="544" y="303"/>
                    </a:cubicBezTo>
                    <a:cubicBezTo>
                      <a:pt x="671" y="303"/>
                      <a:pt x="671" y="303"/>
                      <a:pt x="671" y="303"/>
                    </a:cubicBezTo>
                    <a:cubicBezTo>
                      <a:pt x="677" y="303"/>
                      <a:pt x="683" y="298"/>
                      <a:pt x="683" y="292"/>
                    </a:cubicBezTo>
                    <a:cubicBezTo>
                      <a:pt x="683" y="165"/>
                      <a:pt x="683" y="165"/>
                      <a:pt x="683" y="165"/>
                    </a:cubicBezTo>
                    <a:cubicBezTo>
                      <a:pt x="683" y="158"/>
                      <a:pt x="677" y="153"/>
                      <a:pt x="671" y="153"/>
                    </a:cubicBezTo>
                    <a:close/>
                    <a:moveTo>
                      <a:pt x="127" y="280"/>
                    </a:moveTo>
                    <a:lnTo>
                      <a:pt x="127" y="280"/>
                    </a:lnTo>
                    <a:cubicBezTo>
                      <a:pt x="23" y="280"/>
                      <a:pt x="23" y="280"/>
                      <a:pt x="23" y="280"/>
                    </a:cubicBezTo>
                    <a:cubicBezTo>
                      <a:pt x="23" y="176"/>
                      <a:pt x="23" y="176"/>
                      <a:pt x="23" y="176"/>
                    </a:cubicBezTo>
                    <a:cubicBezTo>
                      <a:pt x="127" y="176"/>
                      <a:pt x="127" y="176"/>
                      <a:pt x="127" y="176"/>
                    </a:cubicBezTo>
                    <a:lnTo>
                      <a:pt x="127" y="280"/>
                    </a:lnTo>
                    <a:close/>
                    <a:moveTo>
                      <a:pt x="182" y="612"/>
                    </a:moveTo>
                    <a:lnTo>
                      <a:pt x="182" y="612"/>
                    </a:lnTo>
                    <a:cubicBezTo>
                      <a:pt x="78" y="612"/>
                      <a:pt x="78" y="612"/>
                      <a:pt x="78" y="612"/>
                    </a:cubicBezTo>
                    <a:cubicBezTo>
                      <a:pt x="78" y="509"/>
                      <a:pt x="78" y="509"/>
                      <a:pt x="78" y="509"/>
                    </a:cubicBezTo>
                    <a:cubicBezTo>
                      <a:pt x="182" y="509"/>
                      <a:pt x="182" y="509"/>
                      <a:pt x="182" y="509"/>
                    </a:cubicBezTo>
                    <a:lnTo>
                      <a:pt x="182" y="612"/>
                    </a:lnTo>
                    <a:close/>
                    <a:moveTo>
                      <a:pt x="285" y="127"/>
                    </a:moveTo>
                    <a:lnTo>
                      <a:pt x="285" y="127"/>
                    </a:lnTo>
                    <a:cubicBezTo>
                      <a:pt x="285" y="24"/>
                      <a:pt x="285" y="24"/>
                      <a:pt x="285" y="24"/>
                    </a:cubicBezTo>
                    <a:cubicBezTo>
                      <a:pt x="388" y="24"/>
                      <a:pt x="388" y="24"/>
                      <a:pt x="388" y="24"/>
                    </a:cubicBezTo>
                    <a:cubicBezTo>
                      <a:pt x="388" y="127"/>
                      <a:pt x="388" y="127"/>
                      <a:pt x="388" y="127"/>
                    </a:cubicBezTo>
                    <a:lnTo>
                      <a:pt x="285" y="127"/>
                    </a:lnTo>
                    <a:close/>
                    <a:moveTo>
                      <a:pt x="475" y="509"/>
                    </a:moveTo>
                    <a:lnTo>
                      <a:pt x="475" y="509"/>
                    </a:lnTo>
                    <a:cubicBezTo>
                      <a:pt x="579" y="509"/>
                      <a:pt x="579" y="509"/>
                      <a:pt x="579" y="509"/>
                    </a:cubicBezTo>
                    <a:cubicBezTo>
                      <a:pt x="579" y="612"/>
                      <a:pt x="579" y="612"/>
                      <a:pt x="579" y="612"/>
                    </a:cubicBezTo>
                    <a:cubicBezTo>
                      <a:pt x="475" y="612"/>
                      <a:pt x="475" y="612"/>
                      <a:pt x="475" y="612"/>
                    </a:cubicBezTo>
                    <a:lnTo>
                      <a:pt x="475" y="509"/>
                    </a:lnTo>
                    <a:close/>
                    <a:moveTo>
                      <a:pt x="660" y="280"/>
                    </a:moveTo>
                    <a:lnTo>
                      <a:pt x="660" y="280"/>
                    </a:lnTo>
                    <a:cubicBezTo>
                      <a:pt x="555" y="280"/>
                      <a:pt x="555" y="280"/>
                      <a:pt x="555" y="280"/>
                    </a:cubicBezTo>
                    <a:cubicBezTo>
                      <a:pt x="555" y="176"/>
                      <a:pt x="555" y="176"/>
                      <a:pt x="555" y="176"/>
                    </a:cubicBezTo>
                    <a:cubicBezTo>
                      <a:pt x="660" y="176"/>
                      <a:pt x="660" y="176"/>
                      <a:pt x="660" y="176"/>
                    </a:cubicBezTo>
                    <a:lnTo>
                      <a:pt x="660" y="280"/>
                    </a:lnTo>
                    <a:close/>
                  </a:path>
                </a:pathLst>
              </a:custGeom>
              <a:solidFill>
                <a:schemeClr val="accent6"/>
              </a:solidFill>
              <a:ln>
                <a:noFill/>
              </a:ln>
              <a:effectLst/>
            </p:spPr>
            <p:txBody>
              <a:bodyPr wrap="none" anchor="ctr"/>
              <a:lstStyle/>
              <a:p>
                <a:endParaRPr lang="en-US" sz="1425" dirty="0"/>
              </a:p>
            </p:txBody>
          </p:sp>
        </p:grpSp>
      </p:grpSp>
    </p:spTree>
    <p:extLst>
      <p:ext uri="{BB962C8B-B14F-4D97-AF65-F5344CB8AC3E}">
        <p14:creationId xmlns:p14="http://schemas.microsoft.com/office/powerpoint/2010/main" val="3635344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30</a:t>
            </a:fld>
            <a:endParaRPr lang="en-US" dirty="0"/>
          </a:p>
        </p:txBody>
      </p:sp>
      <p:sp>
        <p:nvSpPr>
          <p:cNvPr id="7" name="Title 6"/>
          <p:cNvSpPr>
            <a:spLocks noGrp="1"/>
          </p:cNvSpPr>
          <p:nvPr>
            <p:ph type="title"/>
          </p:nvPr>
        </p:nvSpPr>
        <p:spPr/>
        <p:txBody>
          <a:bodyPr/>
          <a:lstStyle/>
          <a:p>
            <a:r>
              <a:rPr lang="de-DE" dirty="0"/>
              <a:t>Cloud Integrations for Backup and Archive</a:t>
            </a:r>
            <a:endParaRPr lang="en-US" dirty="0"/>
          </a:p>
        </p:txBody>
      </p:sp>
      <p:grpSp>
        <p:nvGrpSpPr>
          <p:cNvPr id="12" name="Group 11"/>
          <p:cNvGrpSpPr/>
          <p:nvPr/>
        </p:nvGrpSpPr>
        <p:grpSpPr>
          <a:xfrm>
            <a:off x="944563" y="1257300"/>
            <a:ext cx="10291264" cy="1581262"/>
            <a:chOff x="944563" y="1257300"/>
            <a:chExt cx="10291264" cy="1581262"/>
          </a:xfrm>
        </p:grpSpPr>
        <p:pic>
          <p:nvPicPr>
            <p:cNvPr id="71" name="Picture 4" descr="http://www.internetsociety.org/deploy360/wp-content/uploads/2016/08/AmazonWebservices_Logo.svg_.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86959" y="1782972"/>
              <a:ext cx="925317" cy="28174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6959" y="2553654"/>
              <a:ext cx="1022247" cy="225395"/>
            </a:xfrm>
            <a:prstGeom prst="rect">
              <a:avLst/>
            </a:prstGeom>
          </p:spPr>
        </p:pic>
        <p:pic>
          <p:nvPicPr>
            <p:cNvPr id="73" name="Picture 72"/>
            <p:cNvPicPr>
              <a:picLocks noChangeAspect="1"/>
            </p:cNvPicPr>
            <p:nvPr/>
          </p:nvPicPr>
          <p:blipFill>
            <a:blip r:embed="rId5"/>
            <a:stretch>
              <a:fillRect/>
            </a:stretch>
          </p:blipFill>
          <p:spPr>
            <a:xfrm>
              <a:off x="9286959" y="2196487"/>
              <a:ext cx="1024387" cy="225395"/>
            </a:xfrm>
            <a:prstGeom prst="rect">
              <a:avLst/>
            </a:prstGeom>
          </p:spPr>
        </p:pic>
        <p:pic>
          <p:nvPicPr>
            <p:cNvPr id="74" name="Picture 2" descr="Image result for Azur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2996" b="26763"/>
            <a:stretch/>
          </p:blipFill>
          <p:spPr bwMode="auto">
            <a:xfrm>
              <a:off x="9223588" y="1302728"/>
              <a:ext cx="1142026" cy="348473"/>
            </a:xfrm>
            <a:prstGeom prst="rect">
              <a:avLst/>
            </a:prstGeom>
            <a:noFill/>
            <a:extLst>
              <a:ext uri="{909E8E84-426E-40DD-AFC4-6F175D3DCCD1}">
                <a14:hiddenFill xmlns:a14="http://schemas.microsoft.com/office/drawing/2010/main">
                  <a:solidFill>
                    <a:srgbClr val="FFFFFF"/>
                  </a:solidFill>
                </a14:hiddenFill>
              </a:ext>
            </a:extLst>
          </p:spPr>
        </p:pic>
        <p:sp>
          <p:nvSpPr>
            <p:cNvPr id="80" name="Freeform 265"/>
            <p:cNvSpPr>
              <a:spLocks noChangeAspect="1" noChangeArrowheads="1"/>
            </p:cNvSpPr>
            <p:nvPr/>
          </p:nvSpPr>
          <p:spPr bwMode="auto">
            <a:xfrm>
              <a:off x="3995979" y="1474267"/>
              <a:ext cx="1014107" cy="821223"/>
            </a:xfrm>
            <a:custGeom>
              <a:avLst/>
              <a:gdLst>
                <a:gd name="T0" fmla="*/ 21 w 514"/>
                <a:gd name="T1" fmla="*/ 513 h 514"/>
                <a:gd name="T2" fmla="*/ 21 w 514"/>
                <a:gd name="T3" fmla="*/ 513 h 514"/>
                <a:gd name="T4" fmla="*/ 492 w 514"/>
                <a:gd name="T5" fmla="*/ 513 h 514"/>
                <a:gd name="T6" fmla="*/ 513 w 514"/>
                <a:gd name="T7" fmla="*/ 492 h 514"/>
                <a:gd name="T8" fmla="*/ 513 w 514"/>
                <a:gd name="T9" fmla="*/ 410 h 514"/>
                <a:gd name="T10" fmla="*/ 510 w 514"/>
                <a:gd name="T11" fmla="*/ 400 h 514"/>
                <a:gd name="T12" fmla="*/ 513 w 514"/>
                <a:gd name="T13" fmla="*/ 389 h 514"/>
                <a:gd name="T14" fmla="*/ 513 w 514"/>
                <a:gd name="T15" fmla="*/ 308 h 514"/>
                <a:gd name="T16" fmla="*/ 510 w 514"/>
                <a:gd name="T17" fmla="*/ 298 h 514"/>
                <a:gd name="T18" fmla="*/ 513 w 514"/>
                <a:gd name="T19" fmla="*/ 288 h 514"/>
                <a:gd name="T20" fmla="*/ 513 w 514"/>
                <a:gd name="T21" fmla="*/ 206 h 514"/>
                <a:gd name="T22" fmla="*/ 511 w 514"/>
                <a:gd name="T23" fmla="*/ 196 h 514"/>
                <a:gd name="T24" fmla="*/ 454 w 514"/>
                <a:gd name="T25" fmla="*/ 17 h 514"/>
                <a:gd name="T26" fmla="*/ 434 w 514"/>
                <a:gd name="T27" fmla="*/ 0 h 514"/>
                <a:gd name="T28" fmla="*/ 78 w 514"/>
                <a:gd name="T29" fmla="*/ 0 h 514"/>
                <a:gd name="T30" fmla="*/ 60 w 514"/>
                <a:gd name="T31" fmla="*/ 15 h 514"/>
                <a:gd name="T32" fmla="*/ 1 w 514"/>
                <a:gd name="T33" fmla="*/ 197 h 514"/>
                <a:gd name="T34" fmla="*/ 1 w 514"/>
                <a:gd name="T35" fmla="*/ 198 h 514"/>
                <a:gd name="T36" fmla="*/ 0 w 514"/>
                <a:gd name="T37" fmla="*/ 206 h 514"/>
                <a:gd name="T38" fmla="*/ 0 w 514"/>
                <a:gd name="T39" fmla="*/ 288 h 514"/>
                <a:gd name="T40" fmla="*/ 2 w 514"/>
                <a:gd name="T41" fmla="*/ 298 h 514"/>
                <a:gd name="T42" fmla="*/ 0 w 514"/>
                <a:gd name="T43" fmla="*/ 308 h 514"/>
                <a:gd name="T44" fmla="*/ 0 w 514"/>
                <a:gd name="T45" fmla="*/ 389 h 514"/>
                <a:gd name="T46" fmla="*/ 2 w 514"/>
                <a:gd name="T47" fmla="*/ 400 h 514"/>
                <a:gd name="T48" fmla="*/ 0 w 514"/>
                <a:gd name="T49" fmla="*/ 410 h 514"/>
                <a:gd name="T50" fmla="*/ 0 w 514"/>
                <a:gd name="T51" fmla="*/ 492 h 514"/>
                <a:gd name="T52" fmla="*/ 21 w 514"/>
                <a:gd name="T53" fmla="*/ 513 h 514"/>
                <a:gd name="T54" fmla="*/ 78 w 514"/>
                <a:gd name="T55" fmla="*/ 22 h 514"/>
                <a:gd name="T56" fmla="*/ 78 w 514"/>
                <a:gd name="T57" fmla="*/ 22 h 514"/>
                <a:gd name="T58" fmla="*/ 433 w 514"/>
                <a:gd name="T59" fmla="*/ 22 h 514"/>
                <a:gd name="T60" fmla="*/ 484 w 514"/>
                <a:gd name="T61" fmla="*/ 185 h 514"/>
                <a:gd name="T62" fmla="*/ 28 w 514"/>
                <a:gd name="T63" fmla="*/ 185 h 514"/>
                <a:gd name="T64" fmla="*/ 78 w 514"/>
                <a:gd name="T65" fmla="*/ 22 h 514"/>
                <a:gd name="T66" fmla="*/ 492 w 514"/>
                <a:gd name="T67" fmla="*/ 206 h 514"/>
                <a:gd name="T68" fmla="*/ 492 w 514"/>
                <a:gd name="T69" fmla="*/ 206 h 514"/>
                <a:gd name="T70" fmla="*/ 492 w 514"/>
                <a:gd name="T71" fmla="*/ 287 h 514"/>
                <a:gd name="T72" fmla="*/ 21 w 514"/>
                <a:gd name="T73" fmla="*/ 287 h 514"/>
                <a:gd name="T74" fmla="*/ 21 w 514"/>
                <a:gd name="T75" fmla="*/ 207 h 514"/>
                <a:gd name="T76" fmla="*/ 492 w 514"/>
                <a:gd name="T77" fmla="*/ 206 h 514"/>
                <a:gd name="T78" fmla="*/ 492 w 514"/>
                <a:gd name="T79" fmla="*/ 309 h 514"/>
                <a:gd name="T80" fmla="*/ 492 w 514"/>
                <a:gd name="T81" fmla="*/ 309 h 514"/>
                <a:gd name="T82" fmla="*/ 492 w 514"/>
                <a:gd name="T83" fmla="*/ 389 h 514"/>
                <a:gd name="T84" fmla="*/ 21 w 514"/>
                <a:gd name="T85" fmla="*/ 389 h 514"/>
                <a:gd name="T86" fmla="*/ 21 w 514"/>
                <a:gd name="T87" fmla="*/ 309 h 514"/>
                <a:gd name="T88" fmla="*/ 492 w 514"/>
                <a:gd name="T89" fmla="*/ 309 h 514"/>
                <a:gd name="T90" fmla="*/ 492 w 514"/>
                <a:gd name="T91" fmla="*/ 410 h 514"/>
                <a:gd name="T92" fmla="*/ 492 w 514"/>
                <a:gd name="T93" fmla="*/ 410 h 514"/>
                <a:gd name="T94" fmla="*/ 492 w 514"/>
                <a:gd name="T95" fmla="*/ 492 h 514"/>
                <a:gd name="T96" fmla="*/ 21 w 514"/>
                <a:gd name="T97" fmla="*/ 492 h 514"/>
                <a:gd name="T98" fmla="*/ 21 w 514"/>
                <a:gd name="T99" fmla="*/ 410 h 514"/>
                <a:gd name="T100" fmla="*/ 492 w 514"/>
                <a:gd name="T101" fmla="*/ 4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514">
                  <a:moveTo>
                    <a:pt x="21" y="513"/>
                  </a:moveTo>
                  <a:lnTo>
                    <a:pt x="21" y="513"/>
                  </a:lnTo>
                  <a:cubicBezTo>
                    <a:pt x="492" y="513"/>
                    <a:pt x="492" y="513"/>
                    <a:pt x="492" y="513"/>
                  </a:cubicBezTo>
                  <a:cubicBezTo>
                    <a:pt x="503" y="513"/>
                    <a:pt x="513" y="503"/>
                    <a:pt x="513" y="492"/>
                  </a:cubicBezTo>
                  <a:cubicBezTo>
                    <a:pt x="513" y="410"/>
                    <a:pt x="513" y="410"/>
                    <a:pt x="513" y="410"/>
                  </a:cubicBezTo>
                  <a:cubicBezTo>
                    <a:pt x="513" y="406"/>
                    <a:pt x="512" y="403"/>
                    <a:pt x="510" y="400"/>
                  </a:cubicBezTo>
                  <a:cubicBezTo>
                    <a:pt x="512" y="397"/>
                    <a:pt x="513" y="394"/>
                    <a:pt x="513" y="389"/>
                  </a:cubicBezTo>
                  <a:cubicBezTo>
                    <a:pt x="513" y="308"/>
                    <a:pt x="513" y="308"/>
                    <a:pt x="513" y="308"/>
                  </a:cubicBezTo>
                  <a:cubicBezTo>
                    <a:pt x="513" y="304"/>
                    <a:pt x="512" y="301"/>
                    <a:pt x="510" y="298"/>
                  </a:cubicBezTo>
                  <a:cubicBezTo>
                    <a:pt x="512" y="294"/>
                    <a:pt x="513" y="291"/>
                    <a:pt x="513" y="288"/>
                  </a:cubicBezTo>
                  <a:cubicBezTo>
                    <a:pt x="513" y="206"/>
                    <a:pt x="513" y="206"/>
                    <a:pt x="513" y="206"/>
                  </a:cubicBezTo>
                  <a:cubicBezTo>
                    <a:pt x="513" y="202"/>
                    <a:pt x="512" y="199"/>
                    <a:pt x="511" y="196"/>
                  </a:cubicBezTo>
                  <a:cubicBezTo>
                    <a:pt x="454" y="17"/>
                    <a:pt x="454" y="17"/>
                    <a:pt x="454" y="17"/>
                  </a:cubicBezTo>
                  <a:cubicBezTo>
                    <a:pt x="452" y="8"/>
                    <a:pt x="443" y="0"/>
                    <a:pt x="434" y="0"/>
                  </a:cubicBezTo>
                  <a:cubicBezTo>
                    <a:pt x="78" y="0"/>
                    <a:pt x="78" y="0"/>
                    <a:pt x="78" y="0"/>
                  </a:cubicBezTo>
                  <a:cubicBezTo>
                    <a:pt x="69" y="0"/>
                    <a:pt x="62" y="8"/>
                    <a:pt x="60" y="15"/>
                  </a:cubicBezTo>
                  <a:cubicBezTo>
                    <a:pt x="1" y="197"/>
                    <a:pt x="1" y="197"/>
                    <a:pt x="1" y="197"/>
                  </a:cubicBezTo>
                  <a:lnTo>
                    <a:pt x="1" y="198"/>
                  </a:lnTo>
                  <a:cubicBezTo>
                    <a:pt x="0" y="200"/>
                    <a:pt x="0" y="203"/>
                    <a:pt x="0" y="206"/>
                  </a:cubicBezTo>
                  <a:cubicBezTo>
                    <a:pt x="0" y="288"/>
                    <a:pt x="0" y="288"/>
                    <a:pt x="0" y="288"/>
                  </a:cubicBezTo>
                  <a:cubicBezTo>
                    <a:pt x="0" y="291"/>
                    <a:pt x="1" y="294"/>
                    <a:pt x="2" y="298"/>
                  </a:cubicBezTo>
                  <a:cubicBezTo>
                    <a:pt x="1" y="301"/>
                    <a:pt x="0" y="304"/>
                    <a:pt x="0" y="308"/>
                  </a:cubicBezTo>
                  <a:cubicBezTo>
                    <a:pt x="0" y="389"/>
                    <a:pt x="0" y="389"/>
                    <a:pt x="0" y="389"/>
                  </a:cubicBezTo>
                  <a:cubicBezTo>
                    <a:pt x="0" y="394"/>
                    <a:pt x="1" y="397"/>
                    <a:pt x="2" y="400"/>
                  </a:cubicBezTo>
                  <a:cubicBezTo>
                    <a:pt x="1" y="403"/>
                    <a:pt x="0" y="406"/>
                    <a:pt x="0" y="410"/>
                  </a:cubicBezTo>
                  <a:cubicBezTo>
                    <a:pt x="0" y="492"/>
                    <a:pt x="0" y="492"/>
                    <a:pt x="0" y="492"/>
                  </a:cubicBezTo>
                  <a:cubicBezTo>
                    <a:pt x="0" y="503"/>
                    <a:pt x="9" y="513"/>
                    <a:pt x="21" y="513"/>
                  </a:cubicBezTo>
                  <a:close/>
                  <a:moveTo>
                    <a:pt x="78" y="22"/>
                  </a:moveTo>
                  <a:lnTo>
                    <a:pt x="78" y="22"/>
                  </a:lnTo>
                  <a:cubicBezTo>
                    <a:pt x="433" y="22"/>
                    <a:pt x="433" y="22"/>
                    <a:pt x="433" y="22"/>
                  </a:cubicBezTo>
                  <a:cubicBezTo>
                    <a:pt x="484" y="185"/>
                    <a:pt x="484" y="185"/>
                    <a:pt x="484" y="185"/>
                  </a:cubicBezTo>
                  <a:cubicBezTo>
                    <a:pt x="28" y="185"/>
                    <a:pt x="28" y="185"/>
                    <a:pt x="28" y="185"/>
                  </a:cubicBezTo>
                  <a:lnTo>
                    <a:pt x="78" y="22"/>
                  </a:lnTo>
                  <a:close/>
                  <a:moveTo>
                    <a:pt x="492" y="206"/>
                  </a:moveTo>
                  <a:lnTo>
                    <a:pt x="492" y="206"/>
                  </a:lnTo>
                  <a:cubicBezTo>
                    <a:pt x="492" y="287"/>
                    <a:pt x="492" y="287"/>
                    <a:pt x="492" y="287"/>
                  </a:cubicBezTo>
                  <a:cubicBezTo>
                    <a:pt x="21" y="287"/>
                    <a:pt x="21" y="287"/>
                    <a:pt x="21" y="287"/>
                  </a:cubicBezTo>
                  <a:cubicBezTo>
                    <a:pt x="21" y="207"/>
                    <a:pt x="21" y="207"/>
                    <a:pt x="21" y="207"/>
                  </a:cubicBezTo>
                  <a:lnTo>
                    <a:pt x="492" y="206"/>
                  </a:lnTo>
                  <a:close/>
                  <a:moveTo>
                    <a:pt x="492" y="309"/>
                  </a:moveTo>
                  <a:lnTo>
                    <a:pt x="492" y="309"/>
                  </a:lnTo>
                  <a:cubicBezTo>
                    <a:pt x="492" y="389"/>
                    <a:pt x="492" y="389"/>
                    <a:pt x="492" y="389"/>
                  </a:cubicBezTo>
                  <a:cubicBezTo>
                    <a:pt x="21" y="389"/>
                    <a:pt x="21" y="389"/>
                    <a:pt x="21" y="389"/>
                  </a:cubicBezTo>
                  <a:cubicBezTo>
                    <a:pt x="21" y="309"/>
                    <a:pt x="21" y="309"/>
                    <a:pt x="21" y="309"/>
                  </a:cubicBezTo>
                  <a:lnTo>
                    <a:pt x="492" y="309"/>
                  </a:lnTo>
                  <a:close/>
                  <a:moveTo>
                    <a:pt x="492" y="410"/>
                  </a:moveTo>
                  <a:lnTo>
                    <a:pt x="492" y="410"/>
                  </a:lnTo>
                  <a:cubicBezTo>
                    <a:pt x="492" y="492"/>
                    <a:pt x="492" y="492"/>
                    <a:pt x="492" y="492"/>
                  </a:cubicBezTo>
                  <a:cubicBezTo>
                    <a:pt x="21" y="492"/>
                    <a:pt x="21" y="492"/>
                    <a:pt x="21" y="492"/>
                  </a:cubicBezTo>
                  <a:cubicBezTo>
                    <a:pt x="21" y="410"/>
                    <a:pt x="21" y="410"/>
                    <a:pt x="21" y="410"/>
                  </a:cubicBezTo>
                  <a:lnTo>
                    <a:pt x="492" y="410"/>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 name="Rectangle 80"/>
            <p:cNvSpPr/>
            <p:nvPr/>
          </p:nvSpPr>
          <p:spPr>
            <a:xfrm>
              <a:off x="3295731" y="2303097"/>
              <a:ext cx="2412630" cy="441339"/>
            </a:xfrm>
            <a:prstGeom prst="rect">
              <a:avLst/>
            </a:prstGeom>
          </p:spPr>
          <p:txBody>
            <a:bodyPr wrap="square">
              <a:spAutoFit/>
            </a:bodyPr>
            <a:lstStyle/>
            <a:p>
              <a:pPr algn="ctr">
                <a:lnSpc>
                  <a:spcPct val="80000"/>
                </a:lnSpc>
              </a:pPr>
              <a:r>
                <a:rPr lang="de-DE" sz="1400" b="1" dirty="0">
                  <a:ea typeface="Roboto Light" charset="0"/>
                  <a:cs typeface="Roboto Light" charset="0"/>
                </a:rPr>
                <a:t>Any server with a DP Media acts as a cloud gateway</a:t>
              </a:r>
              <a:endParaRPr lang="en-US" sz="1400" b="1" dirty="0">
                <a:ea typeface="Roboto Light" charset="0"/>
                <a:cs typeface="Roboto Light" charset="0"/>
              </a:endParaRPr>
            </a:p>
          </p:txBody>
        </p:sp>
        <p:grpSp>
          <p:nvGrpSpPr>
            <p:cNvPr id="9" name="Group 8"/>
            <p:cNvGrpSpPr/>
            <p:nvPr/>
          </p:nvGrpSpPr>
          <p:grpSpPr>
            <a:xfrm>
              <a:off x="5008112" y="1485899"/>
              <a:ext cx="4233753" cy="1198773"/>
              <a:chOff x="5008113" y="1256179"/>
              <a:chExt cx="2965214" cy="1326407"/>
            </a:xfrm>
          </p:grpSpPr>
          <p:cxnSp>
            <p:nvCxnSpPr>
              <p:cNvPr id="82" name="Elbow Connector 81"/>
              <p:cNvCxnSpPr>
                <a:cxnSpLocks/>
              </p:cNvCxnSpPr>
              <p:nvPr/>
            </p:nvCxnSpPr>
            <p:spPr>
              <a:xfrm flipV="1">
                <a:off x="5008113" y="1256179"/>
                <a:ext cx="2965214" cy="678228"/>
              </a:xfrm>
              <a:prstGeom prst="bentConnector3">
                <a:avLst>
                  <a:gd name="adj1" fmla="val 50000"/>
                </a:avLst>
              </a:prstGeom>
              <a:ln w="19050" cap="rnd">
                <a:solidFill>
                  <a:schemeClr val="bg2">
                    <a:lumMod val="75000"/>
                    <a:lumOff val="25000"/>
                  </a:schemeClr>
                </a:solidFill>
                <a:round/>
                <a:tailEnd type="triangle"/>
              </a:ln>
            </p:spPr>
            <p:style>
              <a:lnRef idx="1">
                <a:schemeClr val="dk1"/>
              </a:lnRef>
              <a:fillRef idx="0">
                <a:schemeClr val="dk1"/>
              </a:fillRef>
              <a:effectRef idx="0">
                <a:schemeClr val="dk1"/>
              </a:effectRef>
              <a:fontRef idx="minor">
                <a:schemeClr val="tx1"/>
              </a:fontRef>
            </p:style>
          </p:cxnSp>
          <p:cxnSp>
            <p:nvCxnSpPr>
              <p:cNvPr id="83" name="Elbow Connector 82"/>
              <p:cNvCxnSpPr>
                <a:cxnSpLocks/>
              </p:cNvCxnSpPr>
              <p:nvPr/>
            </p:nvCxnSpPr>
            <p:spPr>
              <a:xfrm flipV="1">
                <a:off x="5008113" y="1718456"/>
                <a:ext cx="2963219" cy="215952"/>
              </a:xfrm>
              <a:prstGeom prst="bentConnector3">
                <a:avLst/>
              </a:prstGeom>
              <a:ln w="19050" cap="rnd">
                <a:solidFill>
                  <a:schemeClr val="bg2">
                    <a:lumMod val="75000"/>
                    <a:lumOff val="25000"/>
                  </a:schemeClr>
                </a:solidFill>
                <a:round/>
                <a:tailEnd type="triangle"/>
              </a:ln>
            </p:spPr>
            <p:style>
              <a:lnRef idx="1">
                <a:schemeClr val="dk1"/>
              </a:lnRef>
              <a:fillRef idx="0">
                <a:schemeClr val="dk1"/>
              </a:fillRef>
              <a:effectRef idx="0">
                <a:schemeClr val="dk1"/>
              </a:effectRef>
              <a:fontRef idx="minor">
                <a:schemeClr val="tx1"/>
              </a:fontRef>
            </p:style>
          </p:cxnSp>
          <p:cxnSp>
            <p:nvCxnSpPr>
              <p:cNvPr id="84" name="Elbow Connector 83"/>
              <p:cNvCxnSpPr>
                <a:cxnSpLocks/>
              </p:cNvCxnSpPr>
              <p:nvPr/>
            </p:nvCxnSpPr>
            <p:spPr>
              <a:xfrm>
                <a:off x="5008113" y="1934408"/>
                <a:ext cx="2963219" cy="238316"/>
              </a:xfrm>
              <a:prstGeom prst="bentConnector3">
                <a:avLst/>
              </a:prstGeom>
              <a:ln w="19050" cap="rnd">
                <a:solidFill>
                  <a:schemeClr val="bg2">
                    <a:lumMod val="75000"/>
                    <a:lumOff val="25000"/>
                  </a:schemeClr>
                </a:solidFill>
                <a:round/>
                <a:tailEnd type="triangle"/>
              </a:ln>
            </p:spPr>
            <p:style>
              <a:lnRef idx="1">
                <a:schemeClr val="dk1"/>
              </a:lnRef>
              <a:fillRef idx="0">
                <a:schemeClr val="dk1"/>
              </a:fillRef>
              <a:effectRef idx="0">
                <a:schemeClr val="dk1"/>
              </a:effectRef>
              <a:fontRef idx="minor">
                <a:schemeClr val="tx1"/>
              </a:fontRef>
            </p:style>
          </p:cxnSp>
          <p:cxnSp>
            <p:nvCxnSpPr>
              <p:cNvPr id="85" name="Elbow Connector 84"/>
              <p:cNvCxnSpPr>
                <a:cxnSpLocks/>
              </p:cNvCxnSpPr>
              <p:nvPr/>
            </p:nvCxnSpPr>
            <p:spPr>
              <a:xfrm>
                <a:off x="5008113" y="1934408"/>
                <a:ext cx="2963219" cy="648178"/>
              </a:xfrm>
              <a:prstGeom prst="bentConnector3">
                <a:avLst>
                  <a:gd name="adj1" fmla="val 50000"/>
                </a:avLst>
              </a:prstGeom>
              <a:ln w="19050" cap="rnd">
                <a:solidFill>
                  <a:schemeClr val="bg2">
                    <a:lumMod val="75000"/>
                    <a:lumOff val="25000"/>
                  </a:schemeClr>
                </a:solidFill>
                <a:round/>
                <a:headEnd type="triangle"/>
                <a:tailEnd type="triangle"/>
              </a:ln>
            </p:spPr>
            <p:style>
              <a:lnRef idx="1">
                <a:schemeClr val="dk1"/>
              </a:lnRef>
              <a:fillRef idx="0">
                <a:schemeClr val="dk1"/>
              </a:fillRef>
              <a:effectRef idx="0">
                <a:schemeClr val="dk1"/>
              </a:effectRef>
              <a:fontRef idx="minor">
                <a:schemeClr val="tx1"/>
              </a:fontRef>
            </p:style>
          </p:cxnSp>
        </p:grpSp>
        <p:sp>
          <p:nvSpPr>
            <p:cNvPr id="69" name="Rectangle 68"/>
            <p:cNvSpPr/>
            <p:nvPr/>
          </p:nvSpPr>
          <p:spPr>
            <a:xfrm>
              <a:off x="944563" y="1257300"/>
              <a:ext cx="10291264" cy="1581262"/>
            </a:xfrm>
            <a:prstGeom prst="rect">
              <a:avLst/>
            </a:prstGeom>
            <a:noFill/>
            <a:ln w="19050" cap="rnd">
              <a:solidFill>
                <a:srgbClr val="0155E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1036772" y="1320831"/>
              <a:ext cx="1876539" cy="14637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Native Integration</a:t>
              </a:r>
            </a:p>
          </p:txBody>
        </p:sp>
      </p:grpSp>
      <p:grpSp>
        <p:nvGrpSpPr>
          <p:cNvPr id="13" name="Group 12"/>
          <p:cNvGrpSpPr/>
          <p:nvPr/>
        </p:nvGrpSpPr>
        <p:grpSpPr>
          <a:xfrm>
            <a:off x="944563" y="2921014"/>
            <a:ext cx="10291264" cy="1588836"/>
            <a:chOff x="944563" y="2921014"/>
            <a:chExt cx="10291264" cy="1588836"/>
          </a:xfrm>
        </p:grpSpPr>
        <p:pic>
          <p:nvPicPr>
            <p:cNvPr id="86" name="Picture 4" descr="http://www.internetsociety.org/deploy360/wp-content/uploads/2016/08/AmazonWebservices_Logo.svg_.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86959" y="3968571"/>
              <a:ext cx="856276" cy="29308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Azur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2996" b="26763"/>
            <a:stretch/>
          </p:blipFill>
          <p:spPr bwMode="auto">
            <a:xfrm>
              <a:off x="9223588" y="2970026"/>
              <a:ext cx="1055644" cy="362097"/>
            </a:xfrm>
            <a:prstGeom prst="rect">
              <a:avLst/>
            </a:prstGeom>
            <a:noFill/>
            <a:extLst>
              <a:ext uri="{909E8E84-426E-40DD-AFC4-6F175D3DCCD1}">
                <a14:hiddenFill xmlns:a14="http://schemas.microsoft.com/office/drawing/2010/main">
                  <a:solidFill>
                    <a:srgbClr val="FFFFFF"/>
                  </a:solidFill>
                </a14:hiddenFill>
              </a:ext>
            </a:extLst>
          </p:spPr>
        </p:pic>
        <p:sp>
          <p:nvSpPr>
            <p:cNvPr id="88" name="Freeform 265"/>
            <p:cNvSpPr>
              <a:spLocks noChangeAspect="1" noChangeArrowheads="1"/>
            </p:cNvSpPr>
            <p:nvPr/>
          </p:nvSpPr>
          <p:spPr bwMode="auto">
            <a:xfrm>
              <a:off x="3989735" y="3102302"/>
              <a:ext cx="1014107" cy="923156"/>
            </a:xfrm>
            <a:custGeom>
              <a:avLst/>
              <a:gdLst>
                <a:gd name="T0" fmla="*/ 21 w 514"/>
                <a:gd name="T1" fmla="*/ 513 h 514"/>
                <a:gd name="T2" fmla="*/ 21 w 514"/>
                <a:gd name="T3" fmla="*/ 513 h 514"/>
                <a:gd name="T4" fmla="*/ 492 w 514"/>
                <a:gd name="T5" fmla="*/ 513 h 514"/>
                <a:gd name="T6" fmla="*/ 513 w 514"/>
                <a:gd name="T7" fmla="*/ 492 h 514"/>
                <a:gd name="T8" fmla="*/ 513 w 514"/>
                <a:gd name="T9" fmla="*/ 410 h 514"/>
                <a:gd name="T10" fmla="*/ 510 w 514"/>
                <a:gd name="T11" fmla="*/ 400 h 514"/>
                <a:gd name="T12" fmla="*/ 513 w 514"/>
                <a:gd name="T13" fmla="*/ 389 h 514"/>
                <a:gd name="T14" fmla="*/ 513 w 514"/>
                <a:gd name="T15" fmla="*/ 308 h 514"/>
                <a:gd name="T16" fmla="*/ 510 w 514"/>
                <a:gd name="T17" fmla="*/ 298 h 514"/>
                <a:gd name="T18" fmla="*/ 513 w 514"/>
                <a:gd name="T19" fmla="*/ 288 h 514"/>
                <a:gd name="T20" fmla="*/ 513 w 514"/>
                <a:gd name="T21" fmla="*/ 206 h 514"/>
                <a:gd name="T22" fmla="*/ 511 w 514"/>
                <a:gd name="T23" fmla="*/ 196 h 514"/>
                <a:gd name="T24" fmla="*/ 454 w 514"/>
                <a:gd name="T25" fmla="*/ 17 h 514"/>
                <a:gd name="T26" fmla="*/ 434 w 514"/>
                <a:gd name="T27" fmla="*/ 0 h 514"/>
                <a:gd name="T28" fmla="*/ 78 w 514"/>
                <a:gd name="T29" fmla="*/ 0 h 514"/>
                <a:gd name="T30" fmla="*/ 60 w 514"/>
                <a:gd name="T31" fmla="*/ 15 h 514"/>
                <a:gd name="T32" fmla="*/ 1 w 514"/>
                <a:gd name="T33" fmla="*/ 197 h 514"/>
                <a:gd name="T34" fmla="*/ 1 w 514"/>
                <a:gd name="T35" fmla="*/ 198 h 514"/>
                <a:gd name="T36" fmla="*/ 0 w 514"/>
                <a:gd name="T37" fmla="*/ 206 h 514"/>
                <a:gd name="T38" fmla="*/ 0 w 514"/>
                <a:gd name="T39" fmla="*/ 288 h 514"/>
                <a:gd name="T40" fmla="*/ 2 w 514"/>
                <a:gd name="T41" fmla="*/ 298 h 514"/>
                <a:gd name="T42" fmla="*/ 0 w 514"/>
                <a:gd name="T43" fmla="*/ 308 h 514"/>
                <a:gd name="T44" fmla="*/ 0 w 514"/>
                <a:gd name="T45" fmla="*/ 389 h 514"/>
                <a:gd name="T46" fmla="*/ 2 w 514"/>
                <a:gd name="T47" fmla="*/ 400 h 514"/>
                <a:gd name="T48" fmla="*/ 0 w 514"/>
                <a:gd name="T49" fmla="*/ 410 h 514"/>
                <a:gd name="T50" fmla="*/ 0 w 514"/>
                <a:gd name="T51" fmla="*/ 492 h 514"/>
                <a:gd name="T52" fmla="*/ 21 w 514"/>
                <a:gd name="T53" fmla="*/ 513 h 514"/>
                <a:gd name="T54" fmla="*/ 78 w 514"/>
                <a:gd name="T55" fmla="*/ 22 h 514"/>
                <a:gd name="T56" fmla="*/ 78 w 514"/>
                <a:gd name="T57" fmla="*/ 22 h 514"/>
                <a:gd name="T58" fmla="*/ 433 w 514"/>
                <a:gd name="T59" fmla="*/ 22 h 514"/>
                <a:gd name="T60" fmla="*/ 484 w 514"/>
                <a:gd name="T61" fmla="*/ 185 h 514"/>
                <a:gd name="T62" fmla="*/ 28 w 514"/>
                <a:gd name="T63" fmla="*/ 185 h 514"/>
                <a:gd name="T64" fmla="*/ 78 w 514"/>
                <a:gd name="T65" fmla="*/ 22 h 514"/>
                <a:gd name="T66" fmla="*/ 492 w 514"/>
                <a:gd name="T67" fmla="*/ 206 h 514"/>
                <a:gd name="T68" fmla="*/ 492 w 514"/>
                <a:gd name="T69" fmla="*/ 206 h 514"/>
                <a:gd name="T70" fmla="*/ 492 w 514"/>
                <a:gd name="T71" fmla="*/ 287 h 514"/>
                <a:gd name="T72" fmla="*/ 21 w 514"/>
                <a:gd name="T73" fmla="*/ 287 h 514"/>
                <a:gd name="T74" fmla="*/ 21 w 514"/>
                <a:gd name="T75" fmla="*/ 207 h 514"/>
                <a:gd name="T76" fmla="*/ 492 w 514"/>
                <a:gd name="T77" fmla="*/ 206 h 514"/>
                <a:gd name="T78" fmla="*/ 492 w 514"/>
                <a:gd name="T79" fmla="*/ 309 h 514"/>
                <a:gd name="T80" fmla="*/ 492 w 514"/>
                <a:gd name="T81" fmla="*/ 309 h 514"/>
                <a:gd name="T82" fmla="*/ 492 w 514"/>
                <a:gd name="T83" fmla="*/ 389 h 514"/>
                <a:gd name="T84" fmla="*/ 21 w 514"/>
                <a:gd name="T85" fmla="*/ 389 h 514"/>
                <a:gd name="T86" fmla="*/ 21 w 514"/>
                <a:gd name="T87" fmla="*/ 309 h 514"/>
                <a:gd name="T88" fmla="*/ 492 w 514"/>
                <a:gd name="T89" fmla="*/ 309 h 514"/>
                <a:gd name="T90" fmla="*/ 492 w 514"/>
                <a:gd name="T91" fmla="*/ 410 h 514"/>
                <a:gd name="T92" fmla="*/ 492 w 514"/>
                <a:gd name="T93" fmla="*/ 410 h 514"/>
                <a:gd name="T94" fmla="*/ 492 w 514"/>
                <a:gd name="T95" fmla="*/ 492 h 514"/>
                <a:gd name="T96" fmla="*/ 21 w 514"/>
                <a:gd name="T97" fmla="*/ 492 h 514"/>
                <a:gd name="T98" fmla="*/ 21 w 514"/>
                <a:gd name="T99" fmla="*/ 410 h 514"/>
                <a:gd name="T100" fmla="*/ 492 w 514"/>
                <a:gd name="T101" fmla="*/ 4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514">
                  <a:moveTo>
                    <a:pt x="21" y="513"/>
                  </a:moveTo>
                  <a:lnTo>
                    <a:pt x="21" y="513"/>
                  </a:lnTo>
                  <a:cubicBezTo>
                    <a:pt x="492" y="513"/>
                    <a:pt x="492" y="513"/>
                    <a:pt x="492" y="513"/>
                  </a:cubicBezTo>
                  <a:cubicBezTo>
                    <a:pt x="503" y="513"/>
                    <a:pt x="513" y="503"/>
                    <a:pt x="513" y="492"/>
                  </a:cubicBezTo>
                  <a:cubicBezTo>
                    <a:pt x="513" y="410"/>
                    <a:pt x="513" y="410"/>
                    <a:pt x="513" y="410"/>
                  </a:cubicBezTo>
                  <a:cubicBezTo>
                    <a:pt x="513" y="406"/>
                    <a:pt x="512" y="403"/>
                    <a:pt x="510" y="400"/>
                  </a:cubicBezTo>
                  <a:cubicBezTo>
                    <a:pt x="512" y="397"/>
                    <a:pt x="513" y="394"/>
                    <a:pt x="513" y="389"/>
                  </a:cubicBezTo>
                  <a:cubicBezTo>
                    <a:pt x="513" y="308"/>
                    <a:pt x="513" y="308"/>
                    <a:pt x="513" y="308"/>
                  </a:cubicBezTo>
                  <a:cubicBezTo>
                    <a:pt x="513" y="304"/>
                    <a:pt x="512" y="301"/>
                    <a:pt x="510" y="298"/>
                  </a:cubicBezTo>
                  <a:cubicBezTo>
                    <a:pt x="512" y="294"/>
                    <a:pt x="513" y="291"/>
                    <a:pt x="513" y="288"/>
                  </a:cubicBezTo>
                  <a:cubicBezTo>
                    <a:pt x="513" y="206"/>
                    <a:pt x="513" y="206"/>
                    <a:pt x="513" y="206"/>
                  </a:cubicBezTo>
                  <a:cubicBezTo>
                    <a:pt x="513" y="202"/>
                    <a:pt x="512" y="199"/>
                    <a:pt x="511" y="196"/>
                  </a:cubicBezTo>
                  <a:cubicBezTo>
                    <a:pt x="454" y="17"/>
                    <a:pt x="454" y="17"/>
                    <a:pt x="454" y="17"/>
                  </a:cubicBezTo>
                  <a:cubicBezTo>
                    <a:pt x="452" y="8"/>
                    <a:pt x="443" y="0"/>
                    <a:pt x="434" y="0"/>
                  </a:cubicBezTo>
                  <a:cubicBezTo>
                    <a:pt x="78" y="0"/>
                    <a:pt x="78" y="0"/>
                    <a:pt x="78" y="0"/>
                  </a:cubicBezTo>
                  <a:cubicBezTo>
                    <a:pt x="69" y="0"/>
                    <a:pt x="62" y="8"/>
                    <a:pt x="60" y="15"/>
                  </a:cubicBezTo>
                  <a:cubicBezTo>
                    <a:pt x="1" y="197"/>
                    <a:pt x="1" y="197"/>
                    <a:pt x="1" y="197"/>
                  </a:cubicBezTo>
                  <a:lnTo>
                    <a:pt x="1" y="198"/>
                  </a:lnTo>
                  <a:cubicBezTo>
                    <a:pt x="0" y="200"/>
                    <a:pt x="0" y="203"/>
                    <a:pt x="0" y="206"/>
                  </a:cubicBezTo>
                  <a:cubicBezTo>
                    <a:pt x="0" y="288"/>
                    <a:pt x="0" y="288"/>
                    <a:pt x="0" y="288"/>
                  </a:cubicBezTo>
                  <a:cubicBezTo>
                    <a:pt x="0" y="291"/>
                    <a:pt x="1" y="294"/>
                    <a:pt x="2" y="298"/>
                  </a:cubicBezTo>
                  <a:cubicBezTo>
                    <a:pt x="1" y="301"/>
                    <a:pt x="0" y="304"/>
                    <a:pt x="0" y="308"/>
                  </a:cubicBezTo>
                  <a:cubicBezTo>
                    <a:pt x="0" y="389"/>
                    <a:pt x="0" y="389"/>
                    <a:pt x="0" y="389"/>
                  </a:cubicBezTo>
                  <a:cubicBezTo>
                    <a:pt x="0" y="394"/>
                    <a:pt x="1" y="397"/>
                    <a:pt x="2" y="400"/>
                  </a:cubicBezTo>
                  <a:cubicBezTo>
                    <a:pt x="1" y="403"/>
                    <a:pt x="0" y="406"/>
                    <a:pt x="0" y="410"/>
                  </a:cubicBezTo>
                  <a:cubicBezTo>
                    <a:pt x="0" y="492"/>
                    <a:pt x="0" y="492"/>
                    <a:pt x="0" y="492"/>
                  </a:cubicBezTo>
                  <a:cubicBezTo>
                    <a:pt x="0" y="503"/>
                    <a:pt x="9" y="513"/>
                    <a:pt x="21" y="513"/>
                  </a:cubicBezTo>
                  <a:close/>
                  <a:moveTo>
                    <a:pt x="78" y="22"/>
                  </a:moveTo>
                  <a:lnTo>
                    <a:pt x="78" y="22"/>
                  </a:lnTo>
                  <a:cubicBezTo>
                    <a:pt x="433" y="22"/>
                    <a:pt x="433" y="22"/>
                    <a:pt x="433" y="22"/>
                  </a:cubicBezTo>
                  <a:cubicBezTo>
                    <a:pt x="484" y="185"/>
                    <a:pt x="484" y="185"/>
                    <a:pt x="484" y="185"/>
                  </a:cubicBezTo>
                  <a:cubicBezTo>
                    <a:pt x="28" y="185"/>
                    <a:pt x="28" y="185"/>
                    <a:pt x="28" y="185"/>
                  </a:cubicBezTo>
                  <a:lnTo>
                    <a:pt x="78" y="22"/>
                  </a:lnTo>
                  <a:close/>
                  <a:moveTo>
                    <a:pt x="492" y="206"/>
                  </a:moveTo>
                  <a:lnTo>
                    <a:pt x="492" y="206"/>
                  </a:lnTo>
                  <a:cubicBezTo>
                    <a:pt x="492" y="287"/>
                    <a:pt x="492" y="287"/>
                    <a:pt x="492" y="287"/>
                  </a:cubicBezTo>
                  <a:cubicBezTo>
                    <a:pt x="21" y="287"/>
                    <a:pt x="21" y="287"/>
                    <a:pt x="21" y="287"/>
                  </a:cubicBezTo>
                  <a:cubicBezTo>
                    <a:pt x="21" y="207"/>
                    <a:pt x="21" y="207"/>
                    <a:pt x="21" y="207"/>
                  </a:cubicBezTo>
                  <a:lnTo>
                    <a:pt x="492" y="206"/>
                  </a:lnTo>
                  <a:close/>
                  <a:moveTo>
                    <a:pt x="492" y="309"/>
                  </a:moveTo>
                  <a:lnTo>
                    <a:pt x="492" y="309"/>
                  </a:lnTo>
                  <a:cubicBezTo>
                    <a:pt x="492" y="389"/>
                    <a:pt x="492" y="389"/>
                    <a:pt x="492" y="389"/>
                  </a:cubicBezTo>
                  <a:cubicBezTo>
                    <a:pt x="21" y="389"/>
                    <a:pt x="21" y="389"/>
                    <a:pt x="21" y="389"/>
                  </a:cubicBezTo>
                  <a:cubicBezTo>
                    <a:pt x="21" y="309"/>
                    <a:pt x="21" y="309"/>
                    <a:pt x="21" y="309"/>
                  </a:cubicBezTo>
                  <a:lnTo>
                    <a:pt x="492" y="309"/>
                  </a:lnTo>
                  <a:close/>
                  <a:moveTo>
                    <a:pt x="492" y="410"/>
                  </a:moveTo>
                  <a:lnTo>
                    <a:pt x="492" y="410"/>
                  </a:lnTo>
                  <a:cubicBezTo>
                    <a:pt x="492" y="492"/>
                    <a:pt x="492" y="492"/>
                    <a:pt x="492" y="492"/>
                  </a:cubicBezTo>
                  <a:cubicBezTo>
                    <a:pt x="21" y="492"/>
                    <a:pt x="21" y="492"/>
                    <a:pt x="21" y="492"/>
                  </a:cubicBezTo>
                  <a:cubicBezTo>
                    <a:pt x="21" y="410"/>
                    <a:pt x="21" y="410"/>
                    <a:pt x="21" y="410"/>
                  </a:cubicBezTo>
                  <a:lnTo>
                    <a:pt x="492" y="410"/>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89" name="Picture 88"/>
            <p:cNvPicPr>
              <a:picLocks noChangeAspect="1"/>
            </p:cNvPicPr>
            <p:nvPr/>
          </p:nvPicPr>
          <p:blipFill>
            <a:blip r:embed="rId8"/>
            <a:stretch>
              <a:fillRect/>
            </a:stretch>
          </p:blipFill>
          <p:spPr>
            <a:xfrm>
              <a:off x="7185041" y="2993425"/>
              <a:ext cx="467954" cy="406524"/>
            </a:xfrm>
            <a:prstGeom prst="rect">
              <a:avLst/>
            </a:prstGeom>
          </p:spPr>
        </p:pic>
        <p:pic>
          <p:nvPicPr>
            <p:cNvPr id="90" name="Picture 89"/>
            <p:cNvPicPr>
              <a:picLocks noChangeAspect="1"/>
            </p:cNvPicPr>
            <p:nvPr/>
          </p:nvPicPr>
          <p:blipFill>
            <a:blip r:embed="rId8"/>
            <a:stretch>
              <a:fillRect/>
            </a:stretch>
          </p:blipFill>
          <p:spPr>
            <a:xfrm>
              <a:off x="7185040" y="3866355"/>
              <a:ext cx="467954" cy="406524"/>
            </a:xfrm>
            <a:prstGeom prst="rect">
              <a:avLst/>
            </a:prstGeom>
          </p:spPr>
        </p:pic>
        <p:cxnSp>
          <p:nvCxnSpPr>
            <p:cNvPr id="93" name="Elbow Connector 92"/>
            <p:cNvCxnSpPr>
              <a:cxnSpLocks/>
              <a:stCxn id="88" idx="7"/>
              <a:endCxn id="89" idx="1"/>
            </p:cNvCxnSpPr>
            <p:nvPr/>
          </p:nvCxnSpPr>
          <p:spPr>
            <a:xfrm flipV="1">
              <a:off x="5001869" y="3196687"/>
              <a:ext cx="2183172" cy="458790"/>
            </a:xfrm>
            <a:prstGeom prst="bentConnector3">
              <a:avLst/>
            </a:prstGeom>
            <a:ln w="19050" cap="rnd">
              <a:solidFill>
                <a:schemeClr val="bg2">
                  <a:lumMod val="75000"/>
                  <a:lumOff val="25000"/>
                </a:schemeClr>
              </a:solidFill>
              <a:round/>
              <a:headEnd type="triangle"/>
              <a:tailEnd type="triangle"/>
            </a:ln>
          </p:spPr>
          <p:style>
            <a:lnRef idx="1">
              <a:schemeClr val="dk1"/>
            </a:lnRef>
            <a:fillRef idx="0">
              <a:schemeClr val="dk1"/>
            </a:fillRef>
            <a:effectRef idx="0">
              <a:schemeClr val="dk1"/>
            </a:effectRef>
            <a:fontRef idx="minor">
              <a:schemeClr val="tx1"/>
            </a:fontRef>
          </p:style>
        </p:cxnSp>
        <p:cxnSp>
          <p:nvCxnSpPr>
            <p:cNvPr id="94" name="Elbow Connector 93"/>
            <p:cNvCxnSpPr>
              <a:cxnSpLocks/>
              <a:stCxn id="88" idx="7"/>
              <a:endCxn id="90" idx="1"/>
            </p:cNvCxnSpPr>
            <p:nvPr/>
          </p:nvCxnSpPr>
          <p:spPr>
            <a:xfrm>
              <a:off x="5001869" y="3655477"/>
              <a:ext cx="2183171" cy="414140"/>
            </a:xfrm>
            <a:prstGeom prst="bentConnector3">
              <a:avLst/>
            </a:prstGeom>
            <a:ln w="19050" cap="rnd">
              <a:solidFill>
                <a:schemeClr val="bg2">
                  <a:lumMod val="75000"/>
                  <a:lumOff val="25000"/>
                </a:schemeClr>
              </a:solidFill>
              <a:round/>
              <a:headEnd type="triangle"/>
              <a:tailEnd type="triangle"/>
            </a:ln>
          </p:spPr>
          <p:style>
            <a:lnRef idx="1">
              <a:schemeClr val="dk1"/>
            </a:lnRef>
            <a:fillRef idx="0">
              <a:schemeClr val="dk1"/>
            </a:fillRef>
            <a:effectRef idx="0">
              <a:schemeClr val="dk1"/>
            </a:effectRef>
            <a:fontRef idx="minor">
              <a:schemeClr val="tx1"/>
            </a:fontRef>
          </p:style>
        </p:cxnSp>
        <p:sp>
          <p:nvSpPr>
            <p:cNvPr id="95" name="TextBox 94"/>
            <p:cNvSpPr txBox="1"/>
            <p:nvPr/>
          </p:nvSpPr>
          <p:spPr>
            <a:xfrm>
              <a:off x="6711883" y="4282868"/>
              <a:ext cx="1411219" cy="166199"/>
            </a:xfrm>
            <a:prstGeom prst="rect">
              <a:avLst/>
            </a:prstGeom>
            <a:noFill/>
          </p:spPr>
          <p:txBody>
            <a:bodyPr wrap="none" lIns="0" tIns="0" rIns="0" bIns="0" rtlCol="0">
              <a:spAutoFit/>
            </a:bodyPr>
            <a:lstStyle/>
            <a:p>
              <a:pPr algn="ctr">
                <a:lnSpc>
                  <a:spcPct val="90000"/>
                </a:lnSpc>
              </a:pPr>
              <a:r>
                <a:rPr lang="de-DE" sz="1200" dirty="0"/>
                <a:t>Amazon AWS Gateway</a:t>
              </a:r>
              <a:endParaRPr lang="en-US" sz="1200" dirty="0"/>
            </a:p>
          </p:txBody>
        </p:sp>
        <p:sp>
          <p:nvSpPr>
            <p:cNvPr id="96" name="TextBox 95"/>
            <p:cNvSpPr txBox="1"/>
            <p:nvPr/>
          </p:nvSpPr>
          <p:spPr>
            <a:xfrm>
              <a:off x="6470649" y="3416792"/>
              <a:ext cx="1896737" cy="166199"/>
            </a:xfrm>
            <a:prstGeom prst="rect">
              <a:avLst/>
            </a:prstGeom>
            <a:noFill/>
          </p:spPr>
          <p:txBody>
            <a:bodyPr wrap="none" lIns="0" tIns="0" rIns="0" bIns="0" rtlCol="0">
              <a:spAutoFit/>
            </a:bodyPr>
            <a:lstStyle/>
            <a:p>
              <a:pPr algn="ctr">
                <a:lnSpc>
                  <a:spcPct val="90000"/>
                </a:lnSpc>
              </a:pPr>
              <a:r>
                <a:rPr lang="de-DE" sz="1200" dirty="0"/>
                <a:t>Microsoft StorSimple Gateway</a:t>
              </a:r>
              <a:endParaRPr lang="en-US" sz="1200" dirty="0"/>
            </a:p>
          </p:txBody>
        </p:sp>
        <p:sp>
          <p:nvSpPr>
            <p:cNvPr id="97" name="Rectangle 96"/>
            <p:cNvSpPr/>
            <p:nvPr/>
          </p:nvSpPr>
          <p:spPr>
            <a:xfrm>
              <a:off x="4986163" y="2976132"/>
              <a:ext cx="610295" cy="420260"/>
            </a:xfrm>
            <a:prstGeom prst="rect">
              <a:avLst/>
            </a:prstGeom>
          </p:spPr>
          <p:txBody>
            <a:bodyPr wrap="none">
              <a:spAutoFit/>
            </a:bodyPr>
            <a:lstStyle/>
            <a:p>
              <a:pPr algn="ctr"/>
              <a:r>
                <a:rPr lang="de-DE" sz="1200" dirty="0"/>
                <a:t>File </a:t>
              </a:r>
            </a:p>
            <a:p>
              <a:pPr algn="ctr"/>
              <a:r>
                <a:rPr lang="de-DE" sz="1200" dirty="0"/>
                <a:t>Library</a:t>
              </a:r>
              <a:endParaRPr lang="en-US" sz="1200" dirty="0"/>
            </a:p>
          </p:txBody>
        </p:sp>
        <p:sp>
          <p:nvSpPr>
            <p:cNvPr id="98" name="Rectangle 97"/>
            <p:cNvSpPr/>
            <p:nvPr/>
          </p:nvSpPr>
          <p:spPr>
            <a:xfrm>
              <a:off x="5085965" y="3914561"/>
              <a:ext cx="410690" cy="252156"/>
            </a:xfrm>
            <a:prstGeom prst="rect">
              <a:avLst/>
            </a:prstGeom>
          </p:spPr>
          <p:txBody>
            <a:bodyPr wrap="none">
              <a:spAutoFit/>
            </a:bodyPr>
            <a:lstStyle/>
            <a:p>
              <a:r>
                <a:rPr lang="de-DE" sz="1200" dirty="0"/>
                <a:t>VTL</a:t>
              </a:r>
              <a:endParaRPr lang="en-US" sz="1200" dirty="0"/>
            </a:p>
          </p:txBody>
        </p:sp>
        <p:sp>
          <p:nvSpPr>
            <p:cNvPr id="70" name="Rectangle 69"/>
            <p:cNvSpPr/>
            <p:nvPr/>
          </p:nvSpPr>
          <p:spPr>
            <a:xfrm>
              <a:off x="944563" y="2921014"/>
              <a:ext cx="10291264" cy="1588836"/>
            </a:xfrm>
            <a:prstGeom prst="rect">
              <a:avLst/>
            </a:prstGeom>
            <a:noFill/>
            <a:ln w="19050" cap="rnd">
              <a:solidFill>
                <a:srgbClr val="0155E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1068793" y="2987064"/>
              <a:ext cx="1876539" cy="1450338"/>
            </a:xfrm>
            <a:prstGeom prst="rect">
              <a:avLst/>
            </a:prstGeom>
            <a:solidFill>
              <a:srgbClr val="00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Cloud Gateways</a:t>
              </a:r>
            </a:p>
          </p:txBody>
        </p:sp>
        <p:cxnSp>
          <p:nvCxnSpPr>
            <p:cNvPr id="91" name="Elbow Connector 90"/>
            <p:cNvCxnSpPr>
              <a:cxnSpLocks/>
            </p:cNvCxnSpPr>
            <p:nvPr/>
          </p:nvCxnSpPr>
          <p:spPr>
            <a:xfrm flipV="1">
              <a:off x="7668914" y="3196340"/>
              <a:ext cx="1585931" cy="348"/>
            </a:xfrm>
            <a:prstGeom prst="bentConnector3">
              <a:avLst/>
            </a:prstGeom>
            <a:ln w="19050" cap="rnd">
              <a:solidFill>
                <a:schemeClr val="bg2">
                  <a:lumMod val="75000"/>
                  <a:lumOff val="25000"/>
                </a:schemeClr>
              </a:solidFill>
              <a:round/>
              <a:headEnd type="triangle"/>
              <a:tailEnd type="triangle"/>
            </a:ln>
          </p:spPr>
          <p:style>
            <a:lnRef idx="1">
              <a:schemeClr val="dk1"/>
            </a:lnRef>
            <a:fillRef idx="0">
              <a:schemeClr val="dk1"/>
            </a:fillRef>
            <a:effectRef idx="0">
              <a:schemeClr val="dk1"/>
            </a:effectRef>
            <a:fontRef idx="minor">
              <a:schemeClr val="tx1"/>
            </a:fontRef>
          </p:style>
        </p:cxnSp>
        <p:cxnSp>
          <p:nvCxnSpPr>
            <p:cNvPr id="92" name="Elbow Connector 91"/>
            <p:cNvCxnSpPr>
              <a:cxnSpLocks/>
            </p:cNvCxnSpPr>
            <p:nvPr/>
          </p:nvCxnSpPr>
          <p:spPr>
            <a:xfrm>
              <a:off x="7668914" y="4069617"/>
              <a:ext cx="1584210" cy="230"/>
            </a:xfrm>
            <a:prstGeom prst="bentConnector3">
              <a:avLst/>
            </a:prstGeom>
            <a:ln w="19050" cap="rnd">
              <a:solidFill>
                <a:schemeClr val="bg2">
                  <a:lumMod val="75000"/>
                  <a:lumOff val="25000"/>
                </a:schemeClr>
              </a:solidFill>
              <a:round/>
              <a:headEnd type="triangle"/>
              <a:tailEnd type="triangle"/>
            </a:ln>
          </p:spPr>
          <p:style>
            <a:lnRef idx="1">
              <a:schemeClr val="dk1"/>
            </a:lnRef>
            <a:fillRef idx="0">
              <a:schemeClr val="dk1"/>
            </a:fillRef>
            <a:effectRef idx="0">
              <a:schemeClr val="dk1"/>
            </a:effectRef>
            <a:fontRef idx="minor">
              <a:schemeClr val="tx1"/>
            </a:fontRef>
          </p:style>
        </p:cxnSp>
      </p:grpSp>
      <p:grpSp>
        <p:nvGrpSpPr>
          <p:cNvPr id="14" name="Group 13"/>
          <p:cNvGrpSpPr/>
          <p:nvPr/>
        </p:nvGrpSpPr>
        <p:grpSpPr>
          <a:xfrm>
            <a:off x="944563" y="4591302"/>
            <a:ext cx="10291264" cy="1592628"/>
            <a:chOff x="944563" y="4591302"/>
            <a:chExt cx="10291264" cy="1592628"/>
          </a:xfrm>
        </p:grpSpPr>
        <p:sp>
          <p:nvSpPr>
            <p:cNvPr id="100" name="Rectangle 99"/>
            <p:cNvSpPr/>
            <p:nvPr/>
          </p:nvSpPr>
          <p:spPr>
            <a:xfrm>
              <a:off x="944563" y="4591302"/>
              <a:ext cx="10291264" cy="1588836"/>
            </a:xfrm>
            <a:prstGeom prst="rect">
              <a:avLst/>
            </a:prstGeom>
            <a:noFill/>
            <a:ln w="19050" cap="rnd">
              <a:solidFill>
                <a:srgbClr val="0155E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p:cNvSpPr/>
            <p:nvPr/>
          </p:nvSpPr>
          <p:spPr>
            <a:xfrm>
              <a:off x="1091517" y="4657351"/>
              <a:ext cx="1876539" cy="145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Backup Appliances</a:t>
              </a:r>
            </a:p>
          </p:txBody>
        </p:sp>
        <p:pic>
          <p:nvPicPr>
            <p:cNvPr id="102" name="Picture 4" descr="http://www.internetsociety.org/deploy360/wp-content/uploads/2016/08/AmazonWebservices_Logo.svg_.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86959" y="5619257"/>
              <a:ext cx="856276" cy="29308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Image result for Azur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2996" b="26763"/>
            <a:stretch/>
          </p:blipFill>
          <p:spPr bwMode="auto">
            <a:xfrm>
              <a:off x="9223588" y="4700446"/>
              <a:ext cx="1055644" cy="362097"/>
            </a:xfrm>
            <a:prstGeom prst="rect">
              <a:avLst/>
            </a:prstGeom>
            <a:noFill/>
            <a:extLst>
              <a:ext uri="{909E8E84-426E-40DD-AFC4-6F175D3DCCD1}">
                <a14:hiddenFill xmlns:a14="http://schemas.microsoft.com/office/drawing/2010/main">
                  <a:solidFill>
                    <a:srgbClr val="FFFFFF"/>
                  </a:solidFill>
                </a14:hiddenFill>
              </a:ext>
            </a:extLst>
          </p:spPr>
        </p:pic>
        <p:sp>
          <p:nvSpPr>
            <p:cNvPr id="104" name="Freeform 265"/>
            <p:cNvSpPr>
              <a:spLocks noChangeAspect="1" noChangeArrowheads="1"/>
            </p:cNvSpPr>
            <p:nvPr/>
          </p:nvSpPr>
          <p:spPr bwMode="auto">
            <a:xfrm>
              <a:off x="4008013" y="4832722"/>
              <a:ext cx="1014107" cy="923156"/>
            </a:xfrm>
            <a:custGeom>
              <a:avLst/>
              <a:gdLst>
                <a:gd name="T0" fmla="*/ 21 w 514"/>
                <a:gd name="T1" fmla="*/ 513 h 514"/>
                <a:gd name="T2" fmla="*/ 21 w 514"/>
                <a:gd name="T3" fmla="*/ 513 h 514"/>
                <a:gd name="T4" fmla="*/ 492 w 514"/>
                <a:gd name="T5" fmla="*/ 513 h 514"/>
                <a:gd name="T6" fmla="*/ 513 w 514"/>
                <a:gd name="T7" fmla="*/ 492 h 514"/>
                <a:gd name="T8" fmla="*/ 513 w 514"/>
                <a:gd name="T9" fmla="*/ 410 h 514"/>
                <a:gd name="T10" fmla="*/ 510 w 514"/>
                <a:gd name="T11" fmla="*/ 400 h 514"/>
                <a:gd name="T12" fmla="*/ 513 w 514"/>
                <a:gd name="T13" fmla="*/ 389 h 514"/>
                <a:gd name="T14" fmla="*/ 513 w 514"/>
                <a:gd name="T15" fmla="*/ 308 h 514"/>
                <a:gd name="T16" fmla="*/ 510 w 514"/>
                <a:gd name="T17" fmla="*/ 298 h 514"/>
                <a:gd name="T18" fmla="*/ 513 w 514"/>
                <a:gd name="T19" fmla="*/ 288 h 514"/>
                <a:gd name="T20" fmla="*/ 513 w 514"/>
                <a:gd name="T21" fmla="*/ 206 h 514"/>
                <a:gd name="T22" fmla="*/ 511 w 514"/>
                <a:gd name="T23" fmla="*/ 196 h 514"/>
                <a:gd name="T24" fmla="*/ 454 w 514"/>
                <a:gd name="T25" fmla="*/ 17 h 514"/>
                <a:gd name="T26" fmla="*/ 434 w 514"/>
                <a:gd name="T27" fmla="*/ 0 h 514"/>
                <a:gd name="T28" fmla="*/ 78 w 514"/>
                <a:gd name="T29" fmla="*/ 0 h 514"/>
                <a:gd name="T30" fmla="*/ 60 w 514"/>
                <a:gd name="T31" fmla="*/ 15 h 514"/>
                <a:gd name="T32" fmla="*/ 1 w 514"/>
                <a:gd name="T33" fmla="*/ 197 h 514"/>
                <a:gd name="T34" fmla="*/ 1 w 514"/>
                <a:gd name="T35" fmla="*/ 198 h 514"/>
                <a:gd name="T36" fmla="*/ 0 w 514"/>
                <a:gd name="T37" fmla="*/ 206 h 514"/>
                <a:gd name="T38" fmla="*/ 0 w 514"/>
                <a:gd name="T39" fmla="*/ 288 h 514"/>
                <a:gd name="T40" fmla="*/ 2 w 514"/>
                <a:gd name="T41" fmla="*/ 298 h 514"/>
                <a:gd name="T42" fmla="*/ 0 w 514"/>
                <a:gd name="T43" fmla="*/ 308 h 514"/>
                <a:gd name="T44" fmla="*/ 0 w 514"/>
                <a:gd name="T45" fmla="*/ 389 h 514"/>
                <a:gd name="T46" fmla="*/ 2 w 514"/>
                <a:gd name="T47" fmla="*/ 400 h 514"/>
                <a:gd name="T48" fmla="*/ 0 w 514"/>
                <a:gd name="T49" fmla="*/ 410 h 514"/>
                <a:gd name="T50" fmla="*/ 0 w 514"/>
                <a:gd name="T51" fmla="*/ 492 h 514"/>
                <a:gd name="T52" fmla="*/ 21 w 514"/>
                <a:gd name="T53" fmla="*/ 513 h 514"/>
                <a:gd name="T54" fmla="*/ 78 w 514"/>
                <a:gd name="T55" fmla="*/ 22 h 514"/>
                <a:gd name="T56" fmla="*/ 78 w 514"/>
                <a:gd name="T57" fmla="*/ 22 h 514"/>
                <a:gd name="T58" fmla="*/ 433 w 514"/>
                <a:gd name="T59" fmla="*/ 22 h 514"/>
                <a:gd name="T60" fmla="*/ 484 w 514"/>
                <a:gd name="T61" fmla="*/ 185 h 514"/>
                <a:gd name="T62" fmla="*/ 28 w 514"/>
                <a:gd name="T63" fmla="*/ 185 h 514"/>
                <a:gd name="T64" fmla="*/ 78 w 514"/>
                <a:gd name="T65" fmla="*/ 22 h 514"/>
                <a:gd name="T66" fmla="*/ 492 w 514"/>
                <a:gd name="T67" fmla="*/ 206 h 514"/>
                <a:gd name="T68" fmla="*/ 492 w 514"/>
                <a:gd name="T69" fmla="*/ 206 h 514"/>
                <a:gd name="T70" fmla="*/ 492 w 514"/>
                <a:gd name="T71" fmla="*/ 287 h 514"/>
                <a:gd name="T72" fmla="*/ 21 w 514"/>
                <a:gd name="T73" fmla="*/ 287 h 514"/>
                <a:gd name="T74" fmla="*/ 21 w 514"/>
                <a:gd name="T75" fmla="*/ 207 h 514"/>
                <a:gd name="T76" fmla="*/ 492 w 514"/>
                <a:gd name="T77" fmla="*/ 206 h 514"/>
                <a:gd name="T78" fmla="*/ 492 w 514"/>
                <a:gd name="T79" fmla="*/ 309 h 514"/>
                <a:gd name="T80" fmla="*/ 492 w 514"/>
                <a:gd name="T81" fmla="*/ 309 h 514"/>
                <a:gd name="T82" fmla="*/ 492 w 514"/>
                <a:gd name="T83" fmla="*/ 389 h 514"/>
                <a:gd name="T84" fmla="*/ 21 w 514"/>
                <a:gd name="T85" fmla="*/ 389 h 514"/>
                <a:gd name="T86" fmla="*/ 21 w 514"/>
                <a:gd name="T87" fmla="*/ 309 h 514"/>
                <a:gd name="T88" fmla="*/ 492 w 514"/>
                <a:gd name="T89" fmla="*/ 309 h 514"/>
                <a:gd name="T90" fmla="*/ 492 w 514"/>
                <a:gd name="T91" fmla="*/ 410 h 514"/>
                <a:gd name="T92" fmla="*/ 492 w 514"/>
                <a:gd name="T93" fmla="*/ 410 h 514"/>
                <a:gd name="T94" fmla="*/ 492 w 514"/>
                <a:gd name="T95" fmla="*/ 492 h 514"/>
                <a:gd name="T96" fmla="*/ 21 w 514"/>
                <a:gd name="T97" fmla="*/ 492 h 514"/>
                <a:gd name="T98" fmla="*/ 21 w 514"/>
                <a:gd name="T99" fmla="*/ 410 h 514"/>
                <a:gd name="T100" fmla="*/ 492 w 514"/>
                <a:gd name="T101" fmla="*/ 4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514">
                  <a:moveTo>
                    <a:pt x="21" y="513"/>
                  </a:moveTo>
                  <a:lnTo>
                    <a:pt x="21" y="513"/>
                  </a:lnTo>
                  <a:cubicBezTo>
                    <a:pt x="492" y="513"/>
                    <a:pt x="492" y="513"/>
                    <a:pt x="492" y="513"/>
                  </a:cubicBezTo>
                  <a:cubicBezTo>
                    <a:pt x="503" y="513"/>
                    <a:pt x="513" y="503"/>
                    <a:pt x="513" y="492"/>
                  </a:cubicBezTo>
                  <a:cubicBezTo>
                    <a:pt x="513" y="410"/>
                    <a:pt x="513" y="410"/>
                    <a:pt x="513" y="410"/>
                  </a:cubicBezTo>
                  <a:cubicBezTo>
                    <a:pt x="513" y="406"/>
                    <a:pt x="512" y="403"/>
                    <a:pt x="510" y="400"/>
                  </a:cubicBezTo>
                  <a:cubicBezTo>
                    <a:pt x="512" y="397"/>
                    <a:pt x="513" y="394"/>
                    <a:pt x="513" y="389"/>
                  </a:cubicBezTo>
                  <a:cubicBezTo>
                    <a:pt x="513" y="308"/>
                    <a:pt x="513" y="308"/>
                    <a:pt x="513" y="308"/>
                  </a:cubicBezTo>
                  <a:cubicBezTo>
                    <a:pt x="513" y="304"/>
                    <a:pt x="512" y="301"/>
                    <a:pt x="510" y="298"/>
                  </a:cubicBezTo>
                  <a:cubicBezTo>
                    <a:pt x="512" y="294"/>
                    <a:pt x="513" y="291"/>
                    <a:pt x="513" y="288"/>
                  </a:cubicBezTo>
                  <a:cubicBezTo>
                    <a:pt x="513" y="206"/>
                    <a:pt x="513" y="206"/>
                    <a:pt x="513" y="206"/>
                  </a:cubicBezTo>
                  <a:cubicBezTo>
                    <a:pt x="513" y="202"/>
                    <a:pt x="512" y="199"/>
                    <a:pt x="511" y="196"/>
                  </a:cubicBezTo>
                  <a:cubicBezTo>
                    <a:pt x="454" y="17"/>
                    <a:pt x="454" y="17"/>
                    <a:pt x="454" y="17"/>
                  </a:cubicBezTo>
                  <a:cubicBezTo>
                    <a:pt x="452" y="8"/>
                    <a:pt x="443" y="0"/>
                    <a:pt x="434" y="0"/>
                  </a:cubicBezTo>
                  <a:cubicBezTo>
                    <a:pt x="78" y="0"/>
                    <a:pt x="78" y="0"/>
                    <a:pt x="78" y="0"/>
                  </a:cubicBezTo>
                  <a:cubicBezTo>
                    <a:pt x="69" y="0"/>
                    <a:pt x="62" y="8"/>
                    <a:pt x="60" y="15"/>
                  </a:cubicBezTo>
                  <a:cubicBezTo>
                    <a:pt x="1" y="197"/>
                    <a:pt x="1" y="197"/>
                    <a:pt x="1" y="197"/>
                  </a:cubicBezTo>
                  <a:lnTo>
                    <a:pt x="1" y="198"/>
                  </a:lnTo>
                  <a:cubicBezTo>
                    <a:pt x="0" y="200"/>
                    <a:pt x="0" y="203"/>
                    <a:pt x="0" y="206"/>
                  </a:cubicBezTo>
                  <a:cubicBezTo>
                    <a:pt x="0" y="288"/>
                    <a:pt x="0" y="288"/>
                    <a:pt x="0" y="288"/>
                  </a:cubicBezTo>
                  <a:cubicBezTo>
                    <a:pt x="0" y="291"/>
                    <a:pt x="1" y="294"/>
                    <a:pt x="2" y="298"/>
                  </a:cubicBezTo>
                  <a:cubicBezTo>
                    <a:pt x="1" y="301"/>
                    <a:pt x="0" y="304"/>
                    <a:pt x="0" y="308"/>
                  </a:cubicBezTo>
                  <a:cubicBezTo>
                    <a:pt x="0" y="389"/>
                    <a:pt x="0" y="389"/>
                    <a:pt x="0" y="389"/>
                  </a:cubicBezTo>
                  <a:cubicBezTo>
                    <a:pt x="0" y="394"/>
                    <a:pt x="1" y="397"/>
                    <a:pt x="2" y="400"/>
                  </a:cubicBezTo>
                  <a:cubicBezTo>
                    <a:pt x="1" y="403"/>
                    <a:pt x="0" y="406"/>
                    <a:pt x="0" y="410"/>
                  </a:cubicBezTo>
                  <a:cubicBezTo>
                    <a:pt x="0" y="492"/>
                    <a:pt x="0" y="492"/>
                    <a:pt x="0" y="492"/>
                  </a:cubicBezTo>
                  <a:cubicBezTo>
                    <a:pt x="0" y="503"/>
                    <a:pt x="9" y="513"/>
                    <a:pt x="21" y="513"/>
                  </a:cubicBezTo>
                  <a:close/>
                  <a:moveTo>
                    <a:pt x="78" y="22"/>
                  </a:moveTo>
                  <a:lnTo>
                    <a:pt x="78" y="22"/>
                  </a:lnTo>
                  <a:cubicBezTo>
                    <a:pt x="433" y="22"/>
                    <a:pt x="433" y="22"/>
                    <a:pt x="433" y="22"/>
                  </a:cubicBezTo>
                  <a:cubicBezTo>
                    <a:pt x="484" y="185"/>
                    <a:pt x="484" y="185"/>
                    <a:pt x="484" y="185"/>
                  </a:cubicBezTo>
                  <a:cubicBezTo>
                    <a:pt x="28" y="185"/>
                    <a:pt x="28" y="185"/>
                    <a:pt x="28" y="185"/>
                  </a:cubicBezTo>
                  <a:lnTo>
                    <a:pt x="78" y="22"/>
                  </a:lnTo>
                  <a:close/>
                  <a:moveTo>
                    <a:pt x="492" y="206"/>
                  </a:moveTo>
                  <a:lnTo>
                    <a:pt x="492" y="206"/>
                  </a:lnTo>
                  <a:cubicBezTo>
                    <a:pt x="492" y="287"/>
                    <a:pt x="492" y="287"/>
                    <a:pt x="492" y="287"/>
                  </a:cubicBezTo>
                  <a:cubicBezTo>
                    <a:pt x="21" y="287"/>
                    <a:pt x="21" y="287"/>
                    <a:pt x="21" y="287"/>
                  </a:cubicBezTo>
                  <a:cubicBezTo>
                    <a:pt x="21" y="207"/>
                    <a:pt x="21" y="207"/>
                    <a:pt x="21" y="207"/>
                  </a:cubicBezTo>
                  <a:lnTo>
                    <a:pt x="492" y="206"/>
                  </a:lnTo>
                  <a:close/>
                  <a:moveTo>
                    <a:pt x="492" y="309"/>
                  </a:moveTo>
                  <a:lnTo>
                    <a:pt x="492" y="309"/>
                  </a:lnTo>
                  <a:cubicBezTo>
                    <a:pt x="492" y="389"/>
                    <a:pt x="492" y="389"/>
                    <a:pt x="492" y="389"/>
                  </a:cubicBezTo>
                  <a:cubicBezTo>
                    <a:pt x="21" y="389"/>
                    <a:pt x="21" y="389"/>
                    <a:pt x="21" y="389"/>
                  </a:cubicBezTo>
                  <a:cubicBezTo>
                    <a:pt x="21" y="309"/>
                    <a:pt x="21" y="309"/>
                    <a:pt x="21" y="309"/>
                  </a:cubicBezTo>
                  <a:lnTo>
                    <a:pt x="492" y="309"/>
                  </a:lnTo>
                  <a:close/>
                  <a:moveTo>
                    <a:pt x="492" y="410"/>
                  </a:moveTo>
                  <a:lnTo>
                    <a:pt x="492" y="410"/>
                  </a:lnTo>
                  <a:cubicBezTo>
                    <a:pt x="492" y="492"/>
                    <a:pt x="492" y="492"/>
                    <a:pt x="492" y="492"/>
                  </a:cubicBezTo>
                  <a:cubicBezTo>
                    <a:pt x="21" y="492"/>
                    <a:pt x="21" y="492"/>
                    <a:pt x="21" y="492"/>
                  </a:cubicBezTo>
                  <a:cubicBezTo>
                    <a:pt x="21" y="410"/>
                    <a:pt x="21" y="410"/>
                    <a:pt x="21" y="410"/>
                  </a:cubicBezTo>
                  <a:lnTo>
                    <a:pt x="492" y="410"/>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107" name="Elbow Connector 106"/>
            <p:cNvCxnSpPr>
              <a:cxnSpLocks/>
            </p:cNvCxnSpPr>
            <p:nvPr/>
          </p:nvCxnSpPr>
          <p:spPr>
            <a:xfrm flipV="1">
              <a:off x="7668914" y="4881495"/>
              <a:ext cx="1585931" cy="348"/>
            </a:xfrm>
            <a:prstGeom prst="bentConnector3">
              <a:avLst/>
            </a:prstGeom>
            <a:ln w="19050" cap="rnd">
              <a:solidFill>
                <a:schemeClr val="bg2">
                  <a:lumMod val="75000"/>
                  <a:lumOff val="25000"/>
                </a:schemeClr>
              </a:solidFill>
              <a:round/>
              <a:headEnd type="triangle"/>
              <a:tailEnd type="triangle"/>
            </a:ln>
          </p:spPr>
          <p:style>
            <a:lnRef idx="1">
              <a:schemeClr val="dk1"/>
            </a:lnRef>
            <a:fillRef idx="0">
              <a:schemeClr val="dk1"/>
            </a:fillRef>
            <a:effectRef idx="0">
              <a:schemeClr val="dk1"/>
            </a:effectRef>
            <a:fontRef idx="minor">
              <a:schemeClr val="tx1"/>
            </a:fontRef>
          </p:style>
        </p:cxnSp>
        <p:cxnSp>
          <p:nvCxnSpPr>
            <p:cNvPr id="108" name="Elbow Connector 107"/>
            <p:cNvCxnSpPr>
              <a:cxnSpLocks/>
            </p:cNvCxnSpPr>
            <p:nvPr/>
          </p:nvCxnSpPr>
          <p:spPr>
            <a:xfrm>
              <a:off x="7668914" y="5771904"/>
              <a:ext cx="1584210" cy="230"/>
            </a:xfrm>
            <a:prstGeom prst="bentConnector3">
              <a:avLst/>
            </a:prstGeom>
            <a:ln w="19050" cap="rnd">
              <a:solidFill>
                <a:schemeClr val="bg2">
                  <a:lumMod val="75000"/>
                  <a:lumOff val="25000"/>
                </a:schemeClr>
              </a:solidFill>
              <a:round/>
              <a:headEnd type="triangle"/>
              <a:tailEnd type="triangl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5020146" y="4881842"/>
              <a:ext cx="2158481" cy="888187"/>
              <a:chOff x="5020147" y="5108169"/>
              <a:chExt cx="1169593" cy="963460"/>
            </a:xfrm>
          </p:grpSpPr>
          <p:cxnSp>
            <p:nvCxnSpPr>
              <p:cNvPr id="109" name="Elbow Connector 108"/>
              <p:cNvCxnSpPr>
                <a:cxnSpLocks/>
                <a:stCxn id="104" idx="7"/>
              </p:cNvCxnSpPr>
              <p:nvPr/>
            </p:nvCxnSpPr>
            <p:spPr>
              <a:xfrm flipV="1">
                <a:off x="5020148" y="5108169"/>
                <a:ext cx="1169592" cy="504055"/>
              </a:xfrm>
              <a:prstGeom prst="bentConnector3">
                <a:avLst/>
              </a:prstGeom>
              <a:ln w="19050" cap="rnd">
                <a:solidFill>
                  <a:schemeClr val="bg2">
                    <a:lumMod val="75000"/>
                    <a:lumOff val="25000"/>
                  </a:schemeClr>
                </a:solidFill>
                <a:round/>
                <a:headEnd type="triangle"/>
                <a:tailEnd type="triangle"/>
              </a:ln>
            </p:spPr>
            <p:style>
              <a:lnRef idx="1">
                <a:schemeClr val="dk1"/>
              </a:lnRef>
              <a:fillRef idx="0">
                <a:schemeClr val="dk1"/>
              </a:fillRef>
              <a:effectRef idx="0">
                <a:schemeClr val="dk1"/>
              </a:effectRef>
              <a:fontRef idx="minor">
                <a:schemeClr val="tx1"/>
              </a:fontRef>
            </p:style>
          </p:cxnSp>
          <p:cxnSp>
            <p:nvCxnSpPr>
              <p:cNvPr id="110" name="Elbow Connector 109"/>
              <p:cNvCxnSpPr>
                <a:cxnSpLocks/>
                <a:stCxn id="104" idx="7"/>
              </p:cNvCxnSpPr>
              <p:nvPr/>
            </p:nvCxnSpPr>
            <p:spPr>
              <a:xfrm>
                <a:off x="5020147" y="5612224"/>
                <a:ext cx="1169591" cy="459405"/>
              </a:xfrm>
              <a:prstGeom prst="bentConnector3">
                <a:avLst/>
              </a:prstGeom>
              <a:ln w="19050" cap="rnd">
                <a:solidFill>
                  <a:schemeClr val="bg2">
                    <a:lumMod val="75000"/>
                    <a:lumOff val="25000"/>
                  </a:schemeClr>
                </a:solidFill>
                <a:round/>
                <a:headEnd type="triangle"/>
                <a:tailEnd type="triangle"/>
              </a:ln>
            </p:spPr>
            <p:style>
              <a:lnRef idx="1">
                <a:schemeClr val="dk1"/>
              </a:lnRef>
              <a:fillRef idx="0">
                <a:schemeClr val="dk1"/>
              </a:fillRef>
              <a:effectRef idx="0">
                <a:schemeClr val="dk1"/>
              </a:effectRef>
              <a:fontRef idx="minor">
                <a:schemeClr val="tx1"/>
              </a:fontRef>
            </p:style>
          </p:cxnSp>
        </p:grpSp>
        <p:sp>
          <p:nvSpPr>
            <p:cNvPr id="111" name="TextBox 110"/>
            <p:cNvSpPr txBox="1"/>
            <p:nvPr/>
          </p:nvSpPr>
          <p:spPr>
            <a:xfrm>
              <a:off x="6374770" y="5976487"/>
              <a:ext cx="2085443" cy="166199"/>
            </a:xfrm>
            <a:prstGeom prst="rect">
              <a:avLst/>
            </a:prstGeom>
            <a:noFill/>
          </p:spPr>
          <p:txBody>
            <a:bodyPr wrap="none" lIns="0" tIns="0" rIns="0" bIns="0" rtlCol="0">
              <a:spAutoFit/>
            </a:bodyPr>
            <a:lstStyle/>
            <a:p>
              <a:pPr algn="ctr">
                <a:lnSpc>
                  <a:spcPct val="90000"/>
                </a:lnSpc>
              </a:pPr>
              <a:r>
                <a:rPr lang="de-DE" sz="1200" dirty="0"/>
                <a:t>Dell EMC Data Domain Cloud Tier</a:t>
              </a:r>
              <a:endParaRPr lang="en-US" sz="1200" dirty="0"/>
            </a:p>
          </p:txBody>
        </p:sp>
        <p:sp>
          <p:nvSpPr>
            <p:cNvPr id="112" name="TextBox 111"/>
            <p:cNvSpPr txBox="1"/>
            <p:nvPr/>
          </p:nvSpPr>
          <p:spPr>
            <a:xfrm>
              <a:off x="6585155" y="5092983"/>
              <a:ext cx="1679626" cy="166199"/>
            </a:xfrm>
            <a:prstGeom prst="rect">
              <a:avLst/>
            </a:prstGeom>
            <a:noFill/>
          </p:spPr>
          <p:txBody>
            <a:bodyPr wrap="none" lIns="0" tIns="0" rIns="0" bIns="0" rtlCol="0">
              <a:spAutoFit/>
            </a:bodyPr>
            <a:lstStyle/>
            <a:p>
              <a:pPr algn="ctr">
                <a:lnSpc>
                  <a:spcPct val="90000"/>
                </a:lnSpc>
              </a:pPr>
              <a:r>
                <a:rPr lang="de-DE" sz="1200" dirty="0"/>
                <a:t>HPE StoreOnce Cloud Bank</a:t>
              </a:r>
              <a:endParaRPr lang="en-US" sz="1200" dirty="0"/>
            </a:p>
          </p:txBody>
        </p:sp>
        <p:sp>
          <p:nvSpPr>
            <p:cNvPr id="113" name="Rectangle 112"/>
            <p:cNvSpPr/>
            <p:nvPr/>
          </p:nvSpPr>
          <p:spPr>
            <a:xfrm>
              <a:off x="4728874" y="4599181"/>
              <a:ext cx="1126912" cy="461665"/>
            </a:xfrm>
            <a:prstGeom prst="rect">
              <a:avLst/>
            </a:prstGeom>
          </p:spPr>
          <p:txBody>
            <a:bodyPr wrap="none">
              <a:spAutoFit/>
            </a:bodyPr>
            <a:lstStyle/>
            <a:p>
              <a:pPr algn="ctr"/>
              <a:r>
                <a:rPr lang="de-DE" sz="1200" dirty="0"/>
                <a:t>HPE StoreOnce</a:t>
              </a:r>
            </a:p>
            <a:p>
              <a:pPr algn="ctr"/>
              <a:r>
                <a:rPr lang="de-DE" sz="1200" dirty="0"/>
                <a:t>Catalyst</a:t>
              </a:r>
              <a:endParaRPr lang="en-US" sz="1200" dirty="0"/>
            </a:p>
          </p:txBody>
        </p:sp>
        <p:sp>
          <p:nvSpPr>
            <p:cNvPr id="114" name="Rectangle 113"/>
            <p:cNvSpPr/>
            <p:nvPr/>
          </p:nvSpPr>
          <p:spPr>
            <a:xfrm>
              <a:off x="4809479" y="5722265"/>
              <a:ext cx="963662" cy="461665"/>
            </a:xfrm>
            <a:prstGeom prst="rect">
              <a:avLst/>
            </a:prstGeom>
          </p:spPr>
          <p:txBody>
            <a:bodyPr wrap="none">
              <a:spAutoFit/>
            </a:bodyPr>
            <a:lstStyle/>
            <a:p>
              <a:pPr algn="ctr"/>
              <a:r>
                <a:rPr lang="de-DE" sz="1200" dirty="0"/>
                <a:t>DataDomain</a:t>
              </a:r>
            </a:p>
            <a:p>
              <a:pPr algn="ctr"/>
              <a:r>
                <a:rPr lang="de-DE" sz="1200" dirty="0"/>
                <a:t>Boost</a:t>
              </a:r>
              <a:endParaRPr lang="en-US" sz="1200" dirty="0"/>
            </a:p>
          </p:txBody>
        </p:sp>
        <p:pic>
          <p:nvPicPr>
            <p:cNvPr id="116" name="Picture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6959" y="5228202"/>
              <a:ext cx="1022247" cy="225395"/>
            </a:xfrm>
            <a:prstGeom prst="rect">
              <a:avLst/>
            </a:prstGeom>
          </p:spPr>
        </p:pic>
        <p:grpSp>
          <p:nvGrpSpPr>
            <p:cNvPr id="118" name="Group 117"/>
            <p:cNvGrpSpPr>
              <a:grpSpLocks noChangeAspect="1"/>
            </p:cNvGrpSpPr>
            <p:nvPr/>
          </p:nvGrpSpPr>
          <p:grpSpPr>
            <a:xfrm>
              <a:off x="7187614" y="4676819"/>
              <a:ext cx="474711" cy="413531"/>
              <a:chOff x="5730590" y="4755374"/>
              <a:chExt cx="290805" cy="275988"/>
            </a:xfrm>
            <a:solidFill>
              <a:srgbClr val="0078EF"/>
            </a:solidFill>
          </p:grpSpPr>
          <p:sp>
            <p:nvSpPr>
              <p:cNvPr id="119" name="Freeform 132"/>
              <p:cNvSpPr>
                <a:spLocks noChangeArrowheads="1"/>
              </p:cNvSpPr>
              <p:nvPr/>
            </p:nvSpPr>
            <p:spPr bwMode="auto">
              <a:xfrm>
                <a:off x="5823203" y="4794272"/>
                <a:ext cx="103727" cy="116692"/>
              </a:xfrm>
              <a:custGeom>
                <a:avLst/>
                <a:gdLst>
                  <a:gd name="T0" fmla="*/ 120 w 247"/>
                  <a:gd name="T1" fmla="*/ 275 h 276"/>
                  <a:gd name="T2" fmla="*/ 120 w 247"/>
                  <a:gd name="T3" fmla="*/ 275 h 276"/>
                  <a:gd name="T4" fmla="*/ 123 w 247"/>
                  <a:gd name="T5" fmla="*/ 275 h 276"/>
                  <a:gd name="T6" fmla="*/ 126 w 247"/>
                  <a:gd name="T7" fmla="*/ 275 h 276"/>
                  <a:gd name="T8" fmla="*/ 246 w 247"/>
                  <a:gd name="T9" fmla="*/ 43 h 276"/>
                  <a:gd name="T10" fmla="*/ 234 w 247"/>
                  <a:gd name="T11" fmla="*/ 32 h 276"/>
                  <a:gd name="T12" fmla="*/ 131 w 247"/>
                  <a:gd name="T13" fmla="*/ 4 h 276"/>
                  <a:gd name="T14" fmla="*/ 114 w 247"/>
                  <a:gd name="T15" fmla="*/ 4 h 276"/>
                  <a:gd name="T16" fmla="*/ 11 w 247"/>
                  <a:gd name="T17" fmla="*/ 32 h 276"/>
                  <a:gd name="T18" fmla="*/ 0 w 247"/>
                  <a:gd name="T19" fmla="*/ 43 h 276"/>
                  <a:gd name="T20" fmla="*/ 120 w 247"/>
                  <a:gd name="T21" fmla="*/ 275 h 276"/>
                  <a:gd name="T22" fmla="*/ 123 w 247"/>
                  <a:gd name="T23" fmla="*/ 27 h 276"/>
                  <a:gd name="T24" fmla="*/ 123 w 247"/>
                  <a:gd name="T25" fmla="*/ 27 h 276"/>
                  <a:gd name="T26" fmla="*/ 222 w 247"/>
                  <a:gd name="T27" fmla="*/ 55 h 276"/>
                  <a:gd name="T28" fmla="*/ 123 w 247"/>
                  <a:gd name="T29" fmla="*/ 251 h 276"/>
                  <a:gd name="T30" fmla="*/ 24 w 247"/>
                  <a:gd name="T31" fmla="*/ 55 h 276"/>
                  <a:gd name="T32" fmla="*/ 123 w 247"/>
                  <a:gd name="T33" fmla="*/ 2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276">
                    <a:moveTo>
                      <a:pt x="120" y="275"/>
                    </a:moveTo>
                    <a:lnTo>
                      <a:pt x="120" y="275"/>
                    </a:lnTo>
                    <a:cubicBezTo>
                      <a:pt x="121" y="275"/>
                      <a:pt x="122" y="275"/>
                      <a:pt x="123" y="275"/>
                    </a:cubicBezTo>
                    <a:cubicBezTo>
                      <a:pt x="124" y="275"/>
                      <a:pt x="125" y="275"/>
                      <a:pt x="126" y="275"/>
                    </a:cubicBezTo>
                    <a:cubicBezTo>
                      <a:pt x="242" y="239"/>
                      <a:pt x="246" y="63"/>
                      <a:pt x="246" y="43"/>
                    </a:cubicBezTo>
                    <a:cubicBezTo>
                      <a:pt x="246" y="37"/>
                      <a:pt x="240" y="32"/>
                      <a:pt x="234" y="32"/>
                    </a:cubicBezTo>
                    <a:cubicBezTo>
                      <a:pt x="198" y="32"/>
                      <a:pt x="149" y="22"/>
                      <a:pt x="131" y="4"/>
                    </a:cubicBezTo>
                    <a:cubicBezTo>
                      <a:pt x="127" y="0"/>
                      <a:pt x="119" y="0"/>
                      <a:pt x="114" y="4"/>
                    </a:cubicBezTo>
                    <a:cubicBezTo>
                      <a:pt x="97" y="22"/>
                      <a:pt x="48" y="32"/>
                      <a:pt x="11" y="32"/>
                    </a:cubicBezTo>
                    <a:cubicBezTo>
                      <a:pt x="5" y="32"/>
                      <a:pt x="0" y="37"/>
                      <a:pt x="0" y="43"/>
                    </a:cubicBezTo>
                    <a:cubicBezTo>
                      <a:pt x="0" y="63"/>
                      <a:pt x="4" y="239"/>
                      <a:pt x="120" y="275"/>
                    </a:cubicBezTo>
                    <a:close/>
                    <a:moveTo>
                      <a:pt x="123" y="27"/>
                    </a:moveTo>
                    <a:lnTo>
                      <a:pt x="123" y="27"/>
                    </a:lnTo>
                    <a:cubicBezTo>
                      <a:pt x="147" y="45"/>
                      <a:pt x="187" y="53"/>
                      <a:pt x="222" y="55"/>
                    </a:cubicBezTo>
                    <a:cubicBezTo>
                      <a:pt x="221" y="96"/>
                      <a:pt x="208" y="223"/>
                      <a:pt x="123" y="251"/>
                    </a:cubicBezTo>
                    <a:cubicBezTo>
                      <a:pt x="37" y="223"/>
                      <a:pt x="25" y="96"/>
                      <a:pt x="24" y="55"/>
                    </a:cubicBezTo>
                    <a:cubicBezTo>
                      <a:pt x="58" y="53"/>
                      <a:pt x="99" y="45"/>
                      <a:pt x="123" y="2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133"/>
              <p:cNvSpPr>
                <a:spLocks noChangeArrowheads="1"/>
              </p:cNvSpPr>
              <p:nvPr/>
            </p:nvSpPr>
            <p:spPr bwMode="auto">
              <a:xfrm>
                <a:off x="5952862" y="4957271"/>
                <a:ext cx="35192" cy="35192"/>
              </a:xfrm>
              <a:custGeom>
                <a:avLst/>
                <a:gdLst>
                  <a:gd name="T0" fmla="*/ 41 w 82"/>
                  <a:gd name="T1" fmla="*/ 0 h 82"/>
                  <a:gd name="T2" fmla="*/ 41 w 82"/>
                  <a:gd name="T3" fmla="*/ 0 h 82"/>
                  <a:gd name="T4" fmla="*/ 0 w 82"/>
                  <a:gd name="T5" fmla="*/ 41 h 82"/>
                  <a:gd name="T6" fmla="*/ 41 w 82"/>
                  <a:gd name="T7" fmla="*/ 81 h 82"/>
                  <a:gd name="T8" fmla="*/ 81 w 82"/>
                  <a:gd name="T9" fmla="*/ 41 h 82"/>
                  <a:gd name="T10" fmla="*/ 41 w 82"/>
                  <a:gd name="T11" fmla="*/ 0 h 82"/>
                  <a:gd name="T12" fmla="*/ 41 w 82"/>
                  <a:gd name="T13" fmla="*/ 59 h 82"/>
                  <a:gd name="T14" fmla="*/ 41 w 82"/>
                  <a:gd name="T15" fmla="*/ 59 h 82"/>
                  <a:gd name="T16" fmla="*/ 23 w 82"/>
                  <a:gd name="T17" fmla="*/ 41 h 82"/>
                  <a:gd name="T18" fmla="*/ 41 w 82"/>
                  <a:gd name="T19" fmla="*/ 23 h 82"/>
                  <a:gd name="T20" fmla="*/ 58 w 82"/>
                  <a:gd name="T21" fmla="*/ 41 h 82"/>
                  <a:gd name="T22" fmla="*/ 41 w 82"/>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1" y="0"/>
                    </a:moveTo>
                    <a:lnTo>
                      <a:pt x="41" y="0"/>
                    </a:lnTo>
                    <a:cubicBezTo>
                      <a:pt x="18" y="0"/>
                      <a:pt x="0" y="18"/>
                      <a:pt x="0" y="41"/>
                    </a:cubicBezTo>
                    <a:cubicBezTo>
                      <a:pt x="0" y="64"/>
                      <a:pt x="18" y="81"/>
                      <a:pt x="41" y="81"/>
                    </a:cubicBezTo>
                    <a:cubicBezTo>
                      <a:pt x="62" y="81"/>
                      <a:pt x="81" y="64"/>
                      <a:pt x="81" y="41"/>
                    </a:cubicBezTo>
                    <a:cubicBezTo>
                      <a:pt x="81" y="18"/>
                      <a:pt x="62" y="0"/>
                      <a:pt x="41" y="0"/>
                    </a:cubicBezTo>
                    <a:close/>
                    <a:moveTo>
                      <a:pt x="41" y="59"/>
                    </a:moveTo>
                    <a:lnTo>
                      <a:pt x="41" y="59"/>
                    </a:lnTo>
                    <a:cubicBezTo>
                      <a:pt x="31" y="59"/>
                      <a:pt x="23" y="50"/>
                      <a:pt x="23" y="41"/>
                    </a:cubicBezTo>
                    <a:cubicBezTo>
                      <a:pt x="23" y="31"/>
                      <a:pt x="31" y="23"/>
                      <a:pt x="41" y="23"/>
                    </a:cubicBezTo>
                    <a:cubicBezTo>
                      <a:pt x="50" y="23"/>
                      <a:pt x="58" y="31"/>
                      <a:pt x="58" y="41"/>
                    </a:cubicBezTo>
                    <a:cubicBezTo>
                      <a:pt x="58"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134"/>
              <p:cNvSpPr>
                <a:spLocks noChangeArrowheads="1"/>
              </p:cNvSpPr>
              <p:nvPr/>
            </p:nvSpPr>
            <p:spPr bwMode="auto">
              <a:xfrm>
                <a:off x="5730590" y="4755374"/>
                <a:ext cx="290805" cy="275988"/>
              </a:xfrm>
              <a:custGeom>
                <a:avLst/>
                <a:gdLst>
                  <a:gd name="T0" fmla="*/ 688 w 692"/>
                  <a:gd name="T1" fmla="*/ 526 h 655"/>
                  <a:gd name="T2" fmla="*/ 688 w 692"/>
                  <a:gd name="T3" fmla="*/ 526 h 655"/>
                  <a:gd name="T4" fmla="*/ 688 w 692"/>
                  <a:gd name="T5" fmla="*/ 524 h 655"/>
                  <a:gd name="T6" fmla="*/ 687 w 692"/>
                  <a:gd name="T7" fmla="*/ 519 h 655"/>
                  <a:gd name="T8" fmla="*/ 634 w 692"/>
                  <a:gd name="T9" fmla="*/ 95 h 655"/>
                  <a:gd name="T10" fmla="*/ 525 w 692"/>
                  <a:gd name="T11" fmla="*/ 0 h 655"/>
                  <a:gd name="T12" fmla="*/ 167 w 692"/>
                  <a:gd name="T13" fmla="*/ 0 h 655"/>
                  <a:gd name="T14" fmla="*/ 58 w 692"/>
                  <a:gd name="T15" fmla="*/ 95 h 655"/>
                  <a:gd name="T16" fmla="*/ 4 w 692"/>
                  <a:gd name="T17" fmla="*/ 519 h 655"/>
                  <a:gd name="T18" fmla="*/ 3 w 692"/>
                  <a:gd name="T19" fmla="*/ 524 h 655"/>
                  <a:gd name="T20" fmla="*/ 3 w 692"/>
                  <a:gd name="T21" fmla="*/ 526 h 655"/>
                  <a:gd name="T22" fmla="*/ 3 w 692"/>
                  <a:gd name="T23" fmla="*/ 527 h 655"/>
                  <a:gd name="T24" fmla="*/ 27 w 692"/>
                  <a:gd name="T25" fmla="*/ 618 h 655"/>
                  <a:gd name="T26" fmla="*/ 118 w 692"/>
                  <a:gd name="T27" fmla="*/ 654 h 655"/>
                  <a:gd name="T28" fmla="*/ 121 w 692"/>
                  <a:gd name="T29" fmla="*/ 654 h 655"/>
                  <a:gd name="T30" fmla="*/ 571 w 692"/>
                  <a:gd name="T31" fmla="*/ 654 h 655"/>
                  <a:gd name="T32" fmla="*/ 596 w 692"/>
                  <a:gd name="T33" fmla="*/ 652 h 655"/>
                  <a:gd name="T34" fmla="*/ 597 w 692"/>
                  <a:gd name="T35" fmla="*/ 652 h 655"/>
                  <a:gd name="T36" fmla="*/ 609 w 692"/>
                  <a:gd name="T37" fmla="*/ 650 h 655"/>
                  <a:gd name="T38" fmla="*/ 613 w 692"/>
                  <a:gd name="T39" fmla="*/ 648 h 655"/>
                  <a:gd name="T40" fmla="*/ 625 w 692"/>
                  <a:gd name="T41" fmla="*/ 645 h 655"/>
                  <a:gd name="T42" fmla="*/ 631 w 692"/>
                  <a:gd name="T43" fmla="*/ 641 h 655"/>
                  <a:gd name="T44" fmla="*/ 640 w 692"/>
                  <a:gd name="T45" fmla="*/ 637 h 655"/>
                  <a:gd name="T46" fmla="*/ 647 w 692"/>
                  <a:gd name="T47" fmla="*/ 633 h 655"/>
                  <a:gd name="T48" fmla="*/ 655 w 692"/>
                  <a:gd name="T49" fmla="*/ 627 h 655"/>
                  <a:gd name="T50" fmla="*/ 662 w 692"/>
                  <a:gd name="T51" fmla="*/ 621 h 655"/>
                  <a:gd name="T52" fmla="*/ 665 w 692"/>
                  <a:gd name="T53" fmla="*/ 618 h 655"/>
                  <a:gd name="T54" fmla="*/ 668 w 692"/>
                  <a:gd name="T55" fmla="*/ 613 h 655"/>
                  <a:gd name="T56" fmla="*/ 674 w 692"/>
                  <a:gd name="T57" fmla="*/ 607 h 655"/>
                  <a:gd name="T58" fmla="*/ 674 w 692"/>
                  <a:gd name="T59" fmla="*/ 605 h 655"/>
                  <a:gd name="T60" fmla="*/ 688 w 692"/>
                  <a:gd name="T61" fmla="*/ 527 h 655"/>
                  <a:gd name="T62" fmla="*/ 688 w 692"/>
                  <a:gd name="T63" fmla="*/ 526 h 655"/>
                  <a:gd name="T64" fmla="*/ 81 w 692"/>
                  <a:gd name="T65" fmla="*/ 98 h 655"/>
                  <a:gd name="T66" fmla="*/ 81 w 692"/>
                  <a:gd name="T67" fmla="*/ 98 h 655"/>
                  <a:gd name="T68" fmla="*/ 167 w 692"/>
                  <a:gd name="T69" fmla="*/ 23 h 655"/>
                  <a:gd name="T70" fmla="*/ 525 w 692"/>
                  <a:gd name="T71" fmla="*/ 23 h 655"/>
                  <a:gd name="T72" fmla="*/ 611 w 692"/>
                  <a:gd name="T73" fmla="*/ 98 h 655"/>
                  <a:gd name="T74" fmla="*/ 658 w 692"/>
                  <a:gd name="T75" fmla="*/ 467 h 655"/>
                  <a:gd name="T76" fmla="*/ 572 w 692"/>
                  <a:gd name="T77" fmla="*/ 436 h 655"/>
                  <a:gd name="T78" fmla="*/ 121 w 692"/>
                  <a:gd name="T79" fmla="*/ 436 h 655"/>
                  <a:gd name="T80" fmla="*/ 34 w 692"/>
                  <a:gd name="T81" fmla="*/ 467 h 655"/>
                  <a:gd name="T82" fmla="*/ 81 w 692"/>
                  <a:gd name="T83" fmla="*/ 98 h 655"/>
                  <a:gd name="T84" fmla="*/ 650 w 692"/>
                  <a:gd name="T85" fmla="*/ 599 h 655"/>
                  <a:gd name="T86" fmla="*/ 650 w 692"/>
                  <a:gd name="T87" fmla="*/ 599 h 655"/>
                  <a:gd name="T88" fmla="*/ 645 w 692"/>
                  <a:gd name="T89" fmla="*/ 605 h 655"/>
                  <a:gd name="T90" fmla="*/ 640 w 692"/>
                  <a:gd name="T91" fmla="*/ 609 h 655"/>
                  <a:gd name="T92" fmla="*/ 633 w 692"/>
                  <a:gd name="T93" fmla="*/ 614 h 655"/>
                  <a:gd name="T94" fmla="*/ 628 w 692"/>
                  <a:gd name="T95" fmla="*/ 618 h 655"/>
                  <a:gd name="T96" fmla="*/ 621 w 692"/>
                  <a:gd name="T97" fmla="*/ 622 h 655"/>
                  <a:gd name="T98" fmla="*/ 614 w 692"/>
                  <a:gd name="T99" fmla="*/ 624 h 655"/>
                  <a:gd name="T100" fmla="*/ 607 w 692"/>
                  <a:gd name="T101" fmla="*/ 626 h 655"/>
                  <a:gd name="T102" fmla="*/ 601 w 692"/>
                  <a:gd name="T103" fmla="*/ 628 h 655"/>
                  <a:gd name="T104" fmla="*/ 597 w 692"/>
                  <a:gd name="T105" fmla="*/ 629 h 655"/>
                  <a:gd name="T106" fmla="*/ 589 w 692"/>
                  <a:gd name="T107" fmla="*/ 630 h 655"/>
                  <a:gd name="T108" fmla="*/ 587 w 692"/>
                  <a:gd name="T109" fmla="*/ 630 h 655"/>
                  <a:gd name="T110" fmla="*/ 572 w 692"/>
                  <a:gd name="T111" fmla="*/ 631 h 655"/>
                  <a:gd name="T112" fmla="*/ 120 w 692"/>
                  <a:gd name="T113" fmla="*/ 631 h 655"/>
                  <a:gd name="T114" fmla="*/ 44 w 692"/>
                  <a:gd name="T115" fmla="*/ 602 h 655"/>
                  <a:gd name="T116" fmla="*/ 26 w 692"/>
                  <a:gd name="T117" fmla="*/ 528 h 655"/>
                  <a:gd name="T118" fmla="*/ 121 w 692"/>
                  <a:gd name="T119" fmla="*/ 459 h 655"/>
                  <a:gd name="T120" fmla="*/ 572 w 692"/>
                  <a:gd name="T121" fmla="*/ 459 h 655"/>
                  <a:gd name="T122" fmla="*/ 665 w 692"/>
                  <a:gd name="T123" fmla="*/ 528 h 655"/>
                  <a:gd name="T124" fmla="*/ 650 w 692"/>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2" h="655">
                    <a:moveTo>
                      <a:pt x="688" y="526"/>
                    </a:moveTo>
                    <a:lnTo>
                      <a:pt x="688" y="526"/>
                    </a:lnTo>
                    <a:cubicBezTo>
                      <a:pt x="688" y="525"/>
                      <a:pt x="688" y="525"/>
                      <a:pt x="688" y="524"/>
                    </a:cubicBezTo>
                    <a:cubicBezTo>
                      <a:pt x="688" y="522"/>
                      <a:pt x="688" y="521"/>
                      <a:pt x="687" y="519"/>
                    </a:cubicBezTo>
                    <a:cubicBezTo>
                      <a:pt x="634" y="95"/>
                      <a:pt x="634" y="95"/>
                      <a:pt x="634" y="95"/>
                    </a:cubicBezTo>
                    <a:cubicBezTo>
                      <a:pt x="627" y="41"/>
                      <a:pt x="580" y="0"/>
                      <a:pt x="525" y="0"/>
                    </a:cubicBezTo>
                    <a:cubicBezTo>
                      <a:pt x="167" y="0"/>
                      <a:pt x="167" y="0"/>
                      <a:pt x="167" y="0"/>
                    </a:cubicBezTo>
                    <a:cubicBezTo>
                      <a:pt x="112" y="0"/>
                      <a:pt x="66" y="41"/>
                      <a:pt x="58" y="95"/>
                    </a:cubicBezTo>
                    <a:cubicBezTo>
                      <a:pt x="4" y="519"/>
                      <a:pt x="4" y="519"/>
                      <a:pt x="4" y="519"/>
                    </a:cubicBezTo>
                    <a:cubicBezTo>
                      <a:pt x="4" y="521"/>
                      <a:pt x="4" y="522"/>
                      <a:pt x="3" y="524"/>
                    </a:cubicBezTo>
                    <a:cubicBezTo>
                      <a:pt x="3" y="525"/>
                      <a:pt x="3" y="526"/>
                      <a:pt x="3" y="526"/>
                    </a:cubicBezTo>
                    <a:cubicBezTo>
                      <a:pt x="3" y="527"/>
                      <a:pt x="3" y="527"/>
                      <a:pt x="3" y="527"/>
                    </a:cubicBezTo>
                    <a:cubicBezTo>
                      <a:pt x="0" y="566"/>
                      <a:pt x="7" y="596"/>
                      <a:pt x="27" y="618"/>
                    </a:cubicBezTo>
                    <a:cubicBezTo>
                      <a:pt x="57" y="652"/>
                      <a:pt x="106" y="654"/>
                      <a:pt x="118" y="654"/>
                    </a:cubicBezTo>
                    <a:cubicBezTo>
                      <a:pt x="120" y="654"/>
                      <a:pt x="120" y="654"/>
                      <a:pt x="121" y="654"/>
                    </a:cubicBezTo>
                    <a:cubicBezTo>
                      <a:pt x="571" y="654"/>
                      <a:pt x="571" y="654"/>
                      <a:pt x="571" y="654"/>
                    </a:cubicBezTo>
                    <a:cubicBezTo>
                      <a:pt x="572" y="654"/>
                      <a:pt x="582" y="654"/>
                      <a:pt x="596" y="652"/>
                    </a:cubicBezTo>
                    <a:lnTo>
                      <a:pt x="597" y="652"/>
                    </a:lnTo>
                    <a:cubicBezTo>
                      <a:pt x="601" y="652"/>
                      <a:pt x="605" y="651"/>
                      <a:pt x="609" y="650"/>
                    </a:cubicBezTo>
                    <a:cubicBezTo>
                      <a:pt x="610" y="649"/>
                      <a:pt x="612" y="649"/>
                      <a:pt x="613" y="648"/>
                    </a:cubicBezTo>
                    <a:cubicBezTo>
                      <a:pt x="617" y="647"/>
                      <a:pt x="621" y="646"/>
                      <a:pt x="625" y="645"/>
                    </a:cubicBezTo>
                    <a:cubicBezTo>
                      <a:pt x="627" y="644"/>
                      <a:pt x="629" y="643"/>
                      <a:pt x="631" y="641"/>
                    </a:cubicBezTo>
                    <a:cubicBezTo>
                      <a:pt x="634" y="640"/>
                      <a:pt x="637" y="639"/>
                      <a:pt x="640" y="637"/>
                    </a:cubicBezTo>
                    <a:cubicBezTo>
                      <a:pt x="642" y="636"/>
                      <a:pt x="645" y="634"/>
                      <a:pt x="647" y="633"/>
                    </a:cubicBezTo>
                    <a:cubicBezTo>
                      <a:pt x="650" y="631"/>
                      <a:pt x="653" y="629"/>
                      <a:pt x="655" y="627"/>
                    </a:cubicBezTo>
                    <a:cubicBezTo>
                      <a:pt x="657" y="625"/>
                      <a:pt x="660" y="623"/>
                      <a:pt x="662" y="621"/>
                    </a:cubicBezTo>
                    <a:cubicBezTo>
                      <a:pt x="663" y="620"/>
                      <a:pt x="664" y="619"/>
                      <a:pt x="665" y="618"/>
                    </a:cubicBezTo>
                    <a:cubicBezTo>
                      <a:pt x="666" y="617"/>
                      <a:pt x="667" y="614"/>
                      <a:pt x="668" y="613"/>
                    </a:cubicBezTo>
                    <a:cubicBezTo>
                      <a:pt x="669" y="611"/>
                      <a:pt x="672" y="609"/>
                      <a:pt x="674" y="607"/>
                    </a:cubicBezTo>
                    <a:cubicBezTo>
                      <a:pt x="674" y="606"/>
                      <a:pt x="674" y="606"/>
                      <a:pt x="674" y="605"/>
                    </a:cubicBezTo>
                    <a:cubicBezTo>
                      <a:pt x="686" y="584"/>
                      <a:pt x="691" y="558"/>
                      <a:pt x="688" y="527"/>
                    </a:cubicBezTo>
                    <a:cubicBezTo>
                      <a:pt x="688" y="526"/>
                      <a:pt x="688" y="526"/>
                      <a:pt x="688" y="526"/>
                    </a:cubicBezTo>
                    <a:close/>
                    <a:moveTo>
                      <a:pt x="81" y="98"/>
                    </a:moveTo>
                    <a:lnTo>
                      <a:pt x="81" y="98"/>
                    </a:lnTo>
                    <a:cubicBezTo>
                      <a:pt x="86" y="55"/>
                      <a:pt x="124" y="23"/>
                      <a:pt x="167" y="23"/>
                    </a:cubicBezTo>
                    <a:cubicBezTo>
                      <a:pt x="525" y="23"/>
                      <a:pt x="525" y="23"/>
                      <a:pt x="525" y="23"/>
                    </a:cubicBezTo>
                    <a:cubicBezTo>
                      <a:pt x="568" y="23"/>
                      <a:pt x="605" y="55"/>
                      <a:pt x="611" y="98"/>
                    </a:cubicBezTo>
                    <a:cubicBezTo>
                      <a:pt x="658" y="467"/>
                      <a:pt x="658" y="467"/>
                      <a:pt x="658" y="467"/>
                    </a:cubicBezTo>
                    <a:cubicBezTo>
                      <a:pt x="631" y="443"/>
                      <a:pt x="593" y="435"/>
                      <a:pt x="572" y="436"/>
                    </a:cubicBezTo>
                    <a:cubicBezTo>
                      <a:pt x="121" y="436"/>
                      <a:pt x="121" y="436"/>
                      <a:pt x="121" y="436"/>
                    </a:cubicBezTo>
                    <a:cubicBezTo>
                      <a:pt x="98" y="436"/>
                      <a:pt x="60" y="443"/>
                      <a:pt x="34" y="467"/>
                    </a:cubicBezTo>
                    <a:lnTo>
                      <a:pt x="81" y="98"/>
                    </a:lnTo>
                    <a:close/>
                    <a:moveTo>
                      <a:pt x="650" y="599"/>
                    </a:moveTo>
                    <a:lnTo>
                      <a:pt x="650" y="599"/>
                    </a:lnTo>
                    <a:cubicBezTo>
                      <a:pt x="649" y="601"/>
                      <a:pt x="647" y="603"/>
                      <a:pt x="645" y="605"/>
                    </a:cubicBezTo>
                    <a:cubicBezTo>
                      <a:pt x="643" y="606"/>
                      <a:pt x="641" y="608"/>
                      <a:pt x="640" y="609"/>
                    </a:cubicBezTo>
                    <a:cubicBezTo>
                      <a:pt x="637" y="611"/>
                      <a:pt x="635" y="612"/>
                      <a:pt x="633" y="614"/>
                    </a:cubicBezTo>
                    <a:cubicBezTo>
                      <a:pt x="631" y="615"/>
                      <a:pt x="629" y="617"/>
                      <a:pt x="628" y="618"/>
                    </a:cubicBezTo>
                    <a:cubicBezTo>
                      <a:pt x="625" y="619"/>
                      <a:pt x="623" y="621"/>
                      <a:pt x="621" y="622"/>
                    </a:cubicBezTo>
                    <a:cubicBezTo>
                      <a:pt x="618" y="622"/>
                      <a:pt x="616" y="623"/>
                      <a:pt x="614" y="624"/>
                    </a:cubicBezTo>
                    <a:cubicBezTo>
                      <a:pt x="612" y="625"/>
                      <a:pt x="610" y="625"/>
                      <a:pt x="607" y="626"/>
                    </a:cubicBezTo>
                    <a:cubicBezTo>
                      <a:pt x="605" y="627"/>
                      <a:pt x="603" y="627"/>
                      <a:pt x="601" y="628"/>
                    </a:cubicBezTo>
                    <a:cubicBezTo>
                      <a:pt x="600" y="628"/>
                      <a:pt x="598" y="628"/>
                      <a:pt x="597" y="629"/>
                    </a:cubicBezTo>
                    <a:cubicBezTo>
                      <a:pt x="593" y="629"/>
                      <a:pt x="591" y="629"/>
                      <a:pt x="589" y="630"/>
                    </a:cubicBezTo>
                    <a:cubicBezTo>
                      <a:pt x="588" y="630"/>
                      <a:pt x="588" y="630"/>
                      <a:pt x="587" y="630"/>
                    </a:cubicBezTo>
                    <a:cubicBezTo>
                      <a:pt x="578" y="631"/>
                      <a:pt x="572" y="631"/>
                      <a:pt x="572" y="631"/>
                    </a:cubicBezTo>
                    <a:cubicBezTo>
                      <a:pt x="120" y="631"/>
                      <a:pt x="120" y="631"/>
                      <a:pt x="120" y="631"/>
                    </a:cubicBezTo>
                    <a:cubicBezTo>
                      <a:pt x="119" y="631"/>
                      <a:pt x="71" y="632"/>
                      <a:pt x="44" y="602"/>
                    </a:cubicBezTo>
                    <a:cubicBezTo>
                      <a:pt x="28" y="585"/>
                      <a:pt x="23" y="559"/>
                      <a:pt x="26" y="528"/>
                    </a:cubicBezTo>
                    <a:cubicBezTo>
                      <a:pt x="38" y="457"/>
                      <a:pt x="117" y="459"/>
                      <a:pt x="121" y="459"/>
                    </a:cubicBezTo>
                    <a:cubicBezTo>
                      <a:pt x="572" y="459"/>
                      <a:pt x="572" y="459"/>
                      <a:pt x="572" y="459"/>
                    </a:cubicBezTo>
                    <a:cubicBezTo>
                      <a:pt x="575" y="459"/>
                      <a:pt x="654" y="457"/>
                      <a:pt x="665" y="528"/>
                    </a:cubicBezTo>
                    <a:cubicBezTo>
                      <a:pt x="668" y="557"/>
                      <a:pt x="663" y="581"/>
                      <a:pt x="650"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2" name="Group 121"/>
            <p:cNvGrpSpPr>
              <a:grpSpLocks noChangeAspect="1"/>
            </p:cNvGrpSpPr>
            <p:nvPr/>
          </p:nvGrpSpPr>
          <p:grpSpPr>
            <a:xfrm>
              <a:off x="7181649" y="5548805"/>
              <a:ext cx="474711" cy="413531"/>
              <a:chOff x="5730590" y="4755374"/>
              <a:chExt cx="290805" cy="275988"/>
            </a:xfrm>
            <a:solidFill>
              <a:srgbClr val="0078EF"/>
            </a:solidFill>
          </p:grpSpPr>
          <p:sp>
            <p:nvSpPr>
              <p:cNvPr id="123" name="Freeform 132"/>
              <p:cNvSpPr>
                <a:spLocks noChangeArrowheads="1"/>
              </p:cNvSpPr>
              <p:nvPr/>
            </p:nvSpPr>
            <p:spPr bwMode="auto">
              <a:xfrm>
                <a:off x="5823203" y="4794272"/>
                <a:ext cx="103727" cy="116692"/>
              </a:xfrm>
              <a:custGeom>
                <a:avLst/>
                <a:gdLst>
                  <a:gd name="T0" fmla="*/ 120 w 247"/>
                  <a:gd name="T1" fmla="*/ 275 h 276"/>
                  <a:gd name="T2" fmla="*/ 120 w 247"/>
                  <a:gd name="T3" fmla="*/ 275 h 276"/>
                  <a:gd name="T4" fmla="*/ 123 w 247"/>
                  <a:gd name="T5" fmla="*/ 275 h 276"/>
                  <a:gd name="T6" fmla="*/ 126 w 247"/>
                  <a:gd name="T7" fmla="*/ 275 h 276"/>
                  <a:gd name="T8" fmla="*/ 246 w 247"/>
                  <a:gd name="T9" fmla="*/ 43 h 276"/>
                  <a:gd name="T10" fmla="*/ 234 w 247"/>
                  <a:gd name="T11" fmla="*/ 32 h 276"/>
                  <a:gd name="T12" fmla="*/ 131 w 247"/>
                  <a:gd name="T13" fmla="*/ 4 h 276"/>
                  <a:gd name="T14" fmla="*/ 114 w 247"/>
                  <a:gd name="T15" fmla="*/ 4 h 276"/>
                  <a:gd name="T16" fmla="*/ 11 w 247"/>
                  <a:gd name="T17" fmla="*/ 32 h 276"/>
                  <a:gd name="T18" fmla="*/ 0 w 247"/>
                  <a:gd name="T19" fmla="*/ 43 h 276"/>
                  <a:gd name="T20" fmla="*/ 120 w 247"/>
                  <a:gd name="T21" fmla="*/ 275 h 276"/>
                  <a:gd name="T22" fmla="*/ 123 w 247"/>
                  <a:gd name="T23" fmla="*/ 27 h 276"/>
                  <a:gd name="T24" fmla="*/ 123 w 247"/>
                  <a:gd name="T25" fmla="*/ 27 h 276"/>
                  <a:gd name="T26" fmla="*/ 222 w 247"/>
                  <a:gd name="T27" fmla="*/ 55 h 276"/>
                  <a:gd name="T28" fmla="*/ 123 w 247"/>
                  <a:gd name="T29" fmla="*/ 251 h 276"/>
                  <a:gd name="T30" fmla="*/ 24 w 247"/>
                  <a:gd name="T31" fmla="*/ 55 h 276"/>
                  <a:gd name="T32" fmla="*/ 123 w 247"/>
                  <a:gd name="T33" fmla="*/ 2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276">
                    <a:moveTo>
                      <a:pt x="120" y="275"/>
                    </a:moveTo>
                    <a:lnTo>
                      <a:pt x="120" y="275"/>
                    </a:lnTo>
                    <a:cubicBezTo>
                      <a:pt x="121" y="275"/>
                      <a:pt x="122" y="275"/>
                      <a:pt x="123" y="275"/>
                    </a:cubicBezTo>
                    <a:cubicBezTo>
                      <a:pt x="124" y="275"/>
                      <a:pt x="125" y="275"/>
                      <a:pt x="126" y="275"/>
                    </a:cubicBezTo>
                    <a:cubicBezTo>
                      <a:pt x="242" y="239"/>
                      <a:pt x="246" y="63"/>
                      <a:pt x="246" y="43"/>
                    </a:cubicBezTo>
                    <a:cubicBezTo>
                      <a:pt x="246" y="37"/>
                      <a:pt x="240" y="32"/>
                      <a:pt x="234" y="32"/>
                    </a:cubicBezTo>
                    <a:cubicBezTo>
                      <a:pt x="198" y="32"/>
                      <a:pt x="149" y="22"/>
                      <a:pt x="131" y="4"/>
                    </a:cubicBezTo>
                    <a:cubicBezTo>
                      <a:pt x="127" y="0"/>
                      <a:pt x="119" y="0"/>
                      <a:pt x="114" y="4"/>
                    </a:cubicBezTo>
                    <a:cubicBezTo>
                      <a:pt x="97" y="22"/>
                      <a:pt x="48" y="32"/>
                      <a:pt x="11" y="32"/>
                    </a:cubicBezTo>
                    <a:cubicBezTo>
                      <a:pt x="5" y="32"/>
                      <a:pt x="0" y="37"/>
                      <a:pt x="0" y="43"/>
                    </a:cubicBezTo>
                    <a:cubicBezTo>
                      <a:pt x="0" y="63"/>
                      <a:pt x="4" y="239"/>
                      <a:pt x="120" y="275"/>
                    </a:cubicBezTo>
                    <a:close/>
                    <a:moveTo>
                      <a:pt x="123" y="27"/>
                    </a:moveTo>
                    <a:lnTo>
                      <a:pt x="123" y="27"/>
                    </a:lnTo>
                    <a:cubicBezTo>
                      <a:pt x="147" y="45"/>
                      <a:pt x="187" y="53"/>
                      <a:pt x="222" y="55"/>
                    </a:cubicBezTo>
                    <a:cubicBezTo>
                      <a:pt x="221" y="96"/>
                      <a:pt x="208" y="223"/>
                      <a:pt x="123" y="251"/>
                    </a:cubicBezTo>
                    <a:cubicBezTo>
                      <a:pt x="37" y="223"/>
                      <a:pt x="25" y="96"/>
                      <a:pt x="24" y="55"/>
                    </a:cubicBezTo>
                    <a:cubicBezTo>
                      <a:pt x="58" y="53"/>
                      <a:pt x="99" y="45"/>
                      <a:pt x="123" y="2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133"/>
              <p:cNvSpPr>
                <a:spLocks noChangeArrowheads="1"/>
              </p:cNvSpPr>
              <p:nvPr/>
            </p:nvSpPr>
            <p:spPr bwMode="auto">
              <a:xfrm>
                <a:off x="5952862" y="4957271"/>
                <a:ext cx="35192" cy="35192"/>
              </a:xfrm>
              <a:custGeom>
                <a:avLst/>
                <a:gdLst>
                  <a:gd name="T0" fmla="*/ 41 w 82"/>
                  <a:gd name="T1" fmla="*/ 0 h 82"/>
                  <a:gd name="T2" fmla="*/ 41 w 82"/>
                  <a:gd name="T3" fmla="*/ 0 h 82"/>
                  <a:gd name="T4" fmla="*/ 0 w 82"/>
                  <a:gd name="T5" fmla="*/ 41 h 82"/>
                  <a:gd name="T6" fmla="*/ 41 w 82"/>
                  <a:gd name="T7" fmla="*/ 81 h 82"/>
                  <a:gd name="T8" fmla="*/ 81 w 82"/>
                  <a:gd name="T9" fmla="*/ 41 h 82"/>
                  <a:gd name="T10" fmla="*/ 41 w 82"/>
                  <a:gd name="T11" fmla="*/ 0 h 82"/>
                  <a:gd name="T12" fmla="*/ 41 w 82"/>
                  <a:gd name="T13" fmla="*/ 59 h 82"/>
                  <a:gd name="T14" fmla="*/ 41 w 82"/>
                  <a:gd name="T15" fmla="*/ 59 h 82"/>
                  <a:gd name="T16" fmla="*/ 23 w 82"/>
                  <a:gd name="T17" fmla="*/ 41 h 82"/>
                  <a:gd name="T18" fmla="*/ 41 w 82"/>
                  <a:gd name="T19" fmla="*/ 23 h 82"/>
                  <a:gd name="T20" fmla="*/ 58 w 82"/>
                  <a:gd name="T21" fmla="*/ 41 h 82"/>
                  <a:gd name="T22" fmla="*/ 41 w 82"/>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1" y="0"/>
                    </a:moveTo>
                    <a:lnTo>
                      <a:pt x="41" y="0"/>
                    </a:lnTo>
                    <a:cubicBezTo>
                      <a:pt x="18" y="0"/>
                      <a:pt x="0" y="18"/>
                      <a:pt x="0" y="41"/>
                    </a:cubicBezTo>
                    <a:cubicBezTo>
                      <a:pt x="0" y="64"/>
                      <a:pt x="18" y="81"/>
                      <a:pt x="41" y="81"/>
                    </a:cubicBezTo>
                    <a:cubicBezTo>
                      <a:pt x="62" y="81"/>
                      <a:pt x="81" y="64"/>
                      <a:pt x="81" y="41"/>
                    </a:cubicBezTo>
                    <a:cubicBezTo>
                      <a:pt x="81" y="18"/>
                      <a:pt x="62" y="0"/>
                      <a:pt x="41" y="0"/>
                    </a:cubicBezTo>
                    <a:close/>
                    <a:moveTo>
                      <a:pt x="41" y="59"/>
                    </a:moveTo>
                    <a:lnTo>
                      <a:pt x="41" y="59"/>
                    </a:lnTo>
                    <a:cubicBezTo>
                      <a:pt x="31" y="59"/>
                      <a:pt x="23" y="50"/>
                      <a:pt x="23" y="41"/>
                    </a:cubicBezTo>
                    <a:cubicBezTo>
                      <a:pt x="23" y="31"/>
                      <a:pt x="31" y="23"/>
                      <a:pt x="41" y="23"/>
                    </a:cubicBezTo>
                    <a:cubicBezTo>
                      <a:pt x="50" y="23"/>
                      <a:pt x="58" y="31"/>
                      <a:pt x="58" y="41"/>
                    </a:cubicBezTo>
                    <a:cubicBezTo>
                      <a:pt x="58"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134"/>
              <p:cNvSpPr>
                <a:spLocks noChangeArrowheads="1"/>
              </p:cNvSpPr>
              <p:nvPr/>
            </p:nvSpPr>
            <p:spPr bwMode="auto">
              <a:xfrm>
                <a:off x="5730590" y="4755374"/>
                <a:ext cx="290805" cy="275988"/>
              </a:xfrm>
              <a:custGeom>
                <a:avLst/>
                <a:gdLst>
                  <a:gd name="T0" fmla="*/ 688 w 692"/>
                  <a:gd name="T1" fmla="*/ 526 h 655"/>
                  <a:gd name="T2" fmla="*/ 688 w 692"/>
                  <a:gd name="T3" fmla="*/ 526 h 655"/>
                  <a:gd name="T4" fmla="*/ 688 w 692"/>
                  <a:gd name="T5" fmla="*/ 524 h 655"/>
                  <a:gd name="T6" fmla="*/ 687 w 692"/>
                  <a:gd name="T7" fmla="*/ 519 h 655"/>
                  <a:gd name="T8" fmla="*/ 634 w 692"/>
                  <a:gd name="T9" fmla="*/ 95 h 655"/>
                  <a:gd name="T10" fmla="*/ 525 w 692"/>
                  <a:gd name="T11" fmla="*/ 0 h 655"/>
                  <a:gd name="T12" fmla="*/ 167 w 692"/>
                  <a:gd name="T13" fmla="*/ 0 h 655"/>
                  <a:gd name="T14" fmla="*/ 58 w 692"/>
                  <a:gd name="T15" fmla="*/ 95 h 655"/>
                  <a:gd name="T16" fmla="*/ 4 w 692"/>
                  <a:gd name="T17" fmla="*/ 519 h 655"/>
                  <a:gd name="T18" fmla="*/ 3 w 692"/>
                  <a:gd name="T19" fmla="*/ 524 h 655"/>
                  <a:gd name="T20" fmla="*/ 3 w 692"/>
                  <a:gd name="T21" fmla="*/ 526 h 655"/>
                  <a:gd name="T22" fmla="*/ 3 w 692"/>
                  <a:gd name="T23" fmla="*/ 527 h 655"/>
                  <a:gd name="T24" fmla="*/ 27 w 692"/>
                  <a:gd name="T25" fmla="*/ 618 h 655"/>
                  <a:gd name="T26" fmla="*/ 118 w 692"/>
                  <a:gd name="T27" fmla="*/ 654 h 655"/>
                  <a:gd name="T28" fmla="*/ 121 w 692"/>
                  <a:gd name="T29" fmla="*/ 654 h 655"/>
                  <a:gd name="T30" fmla="*/ 571 w 692"/>
                  <a:gd name="T31" fmla="*/ 654 h 655"/>
                  <a:gd name="T32" fmla="*/ 596 w 692"/>
                  <a:gd name="T33" fmla="*/ 652 h 655"/>
                  <a:gd name="T34" fmla="*/ 597 w 692"/>
                  <a:gd name="T35" fmla="*/ 652 h 655"/>
                  <a:gd name="T36" fmla="*/ 609 w 692"/>
                  <a:gd name="T37" fmla="*/ 650 h 655"/>
                  <a:gd name="T38" fmla="*/ 613 w 692"/>
                  <a:gd name="T39" fmla="*/ 648 h 655"/>
                  <a:gd name="T40" fmla="*/ 625 w 692"/>
                  <a:gd name="T41" fmla="*/ 645 h 655"/>
                  <a:gd name="T42" fmla="*/ 631 w 692"/>
                  <a:gd name="T43" fmla="*/ 641 h 655"/>
                  <a:gd name="T44" fmla="*/ 640 w 692"/>
                  <a:gd name="T45" fmla="*/ 637 h 655"/>
                  <a:gd name="T46" fmla="*/ 647 w 692"/>
                  <a:gd name="T47" fmla="*/ 633 h 655"/>
                  <a:gd name="T48" fmla="*/ 655 w 692"/>
                  <a:gd name="T49" fmla="*/ 627 h 655"/>
                  <a:gd name="T50" fmla="*/ 662 w 692"/>
                  <a:gd name="T51" fmla="*/ 621 h 655"/>
                  <a:gd name="T52" fmla="*/ 665 w 692"/>
                  <a:gd name="T53" fmla="*/ 618 h 655"/>
                  <a:gd name="T54" fmla="*/ 668 w 692"/>
                  <a:gd name="T55" fmla="*/ 613 h 655"/>
                  <a:gd name="T56" fmla="*/ 674 w 692"/>
                  <a:gd name="T57" fmla="*/ 607 h 655"/>
                  <a:gd name="T58" fmla="*/ 674 w 692"/>
                  <a:gd name="T59" fmla="*/ 605 h 655"/>
                  <a:gd name="T60" fmla="*/ 688 w 692"/>
                  <a:gd name="T61" fmla="*/ 527 h 655"/>
                  <a:gd name="T62" fmla="*/ 688 w 692"/>
                  <a:gd name="T63" fmla="*/ 526 h 655"/>
                  <a:gd name="T64" fmla="*/ 81 w 692"/>
                  <a:gd name="T65" fmla="*/ 98 h 655"/>
                  <a:gd name="T66" fmla="*/ 81 w 692"/>
                  <a:gd name="T67" fmla="*/ 98 h 655"/>
                  <a:gd name="T68" fmla="*/ 167 w 692"/>
                  <a:gd name="T69" fmla="*/ 23 h 655"/>
                  <a:gd name="T70" fmla="*/ 525 w 692"/>
                  <a:gd name="T71" fmla="*/ 23 h 655"/>
                  <a:gd name="T72" fmla="*/ 611 w 692"/>
                  <a:gd name="T73" fmla="*/ 98 h 655"/>
                  <a:gd name="T74" fmla="*/ 658 w 692"/>
                  <a:gd name="T75" fmla="*/ 467 h 655"/>
                  <a:gd name="T76" fmla="*/ 572 w 692"/>
                  <a:gd name="T77" fmla="*/ 436 h 655"/>
                  <a:gd name="T78" fmla="*/ 121 w 692"/>
                  <a:gd name="T79" fmla="*/ 436 h 655"/>
                  <a:gd name="T80" fmla="*/ 34 w 692"/>
                  <a:gd name="T81" fmla="*/ 467 h 655"/>
                  <a:gd name="T82" fmla="*/ 81 w 692"/>
                  <a:gd name="T83" fmla="*/ 98 h 655"/>
                  <a:gd name="T84" fmla="*/ 650 w 692"/>
                  <a:gd name="T85" fmla="*/ 599 h 655"/>
                  <a:gd name="T86" fmla="*/ 650 w 692"/>
                  <a:gd name="T87" fmla="*/ 599 h 655"/>
                  <a:gd name="T88" fmla="*/ 645 w 692"/>
                  <a:gd name="T89" fmla="*/ 605 h 655"/>
                  <a:gd name="T90" fmla="*/ 640 w 692"/>
                  <a:gd name="T91" fmla="*/ 609 h 655"/>
                  <a:gd name="T92" fmla="*/ 633 w 692"/>
                  <a:gd name="T93" fmla="*/ 614 h 655"/>
                  <a:gd name="T94" fmla="*/ 628 w 692"/>
                  <a:gd name="T95" fmla="*/ 618 h 655"/>
                  <a:gd name="T96" fmla="*/ 621 w 692"/>
                  <a:gd name="T97" fmla="*/ 622 h 655"/>
                  <a:gd name="T98" fmla="*/ 614 w 692"/>
                  <a:gd name="T99" fmla="*/ 624 h 655"/>
                  <a:gd name="T100" fmla="*/ 607 w 692"/>
                  <a:gd name="T101" fmla="*/ 626 h 655"/>
                  <a:gd name="T102" fmla="*/ 601 w 692"/>
                  <a:gd name="T103" fmla="*/ 628 h 655"/>
                  <a:gd name="T104" fmla="*/ 597 w 692"/>
                  <a:gd name="T105" fmla="*/ 629 h 655"/>
                  <a:gd name="T106" fmla="*/ 589 w 692"/>
                  <a:gd name="T107" fmla="*/ 630 h 655"/>
                  <a:gd name="T108" fmla="*/ 587 w 692"/>
                  <a:gd name="T109" fmla="*/ 630 h 655"/>
                  <a:gd name="T110" fmla="*/ 572 w 692"/>
                  <a:gd name="T111" fmla="*/ 631 h 655"/>
                  <a:gd name="T112" fmla="*/ 120 w 692"/>
                  <a:gd name="T113" fmla="*/ 631 h 655"/>
                  <a:gd name="T114" fmla="*/ 44 w 692"/>
                  <a:gd name="T115" fmla="*/ 602 h 655"/>
                  <a:gd name="T116" fmla="*/ 26 w 692"/>
                  <a:gd name="T117" fmla="*/ 528 h 655"/>
                  <a:gd name="T118" fmla="*/ 121 w 692"/>
                  <a:gd name="T119" fmla="*/ 459 h 655"/>
                  <a:gd name="T120" fmla="*/ 572 w 692"/>
                  <a:gd name="T121" fmla="*/ 459 h 655"/>
                  <a:gd name="T122" fmla="*/ 665 w 692"/>
                  <a:gd name="T123" fmla="*/ 528 h 655"/>
                  <a:gd name="T124" fmla="*/ 650 w 692"/>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2" h="655">
                    <a:moveTo>
                      <a:pt x="688" y="526"/>
                    </a:moveTo>
                    <a:lnTo>
                      <a:pt x="688" y="526"/>
                    </a:lnTo>
                    <a:cubicBezTo>
                      <a:pt x="688" y="525"/>
                      <a:pt x="688" y="525"/>
                      <a:pt x="688" y="524"/>
                    </a:cubicBezTo>
                    <a:cubicBezTo>
                      <a:pt x="688" y="522"/>
                      <a:pt x="688" y="521"/>
                      <a:pt x="687" y="519"/>
                    </a:cubicBezTo>
                    <a:cubicBezTo>
                      <a:pt x="634" y="95"/>
                      <a:pt x="634" y="95"/>
                      <a:pt x="634" y="95"/>
                    </a:cubicBezTo>
                    <a:cubicBezTo>
                      <a:pt x="627" y="41"/>
                      <a:pt x="580" y="0"/>
                      <a:pt x="525" y="0"/>
                    </a:cubicBezTo>
                    <a:cubicBezTo>
                      <a:pt x="167" y="0"/>
                      <a:pt x="167" y="0"/>
                      <a:pt x="167" y="0"/>
                    </a:cubicBezTo>
                    <a:cubicBezTo>
                      <a:pt x="112" y="0"/>
                      <a:pt x="66" y="41"/>
                      <a:pt x="58" y="95"/>
                    </a:cubicBezTo>
                    <a:cubicBezTo>
                      <a:pt x="4" y="519"/>
                      <a:pt x="4" y="519"/>
                      <a:pt x="4" y="519"/>
                    </a:cubicBezTo>
                    <a:cubicBezTo>
                      <a:pt x="4" y="521"/>
                      <a:pt x="4" y="522"/>
                      <a:pt x="3" y="524"/>
                    </a:cubicBezTo>
                    <a:cubicBezTo>
                      <a:pt x="3" y="525"/>
                      <a:pt x="3" y="526"/>
                      <a:pt x="3" y="526"/>
                    </a:cubicBezTo>
                    <a:cubicBezTo>
                      <a:pt x="3" y="527"/>
                      <a:pt x="3" y="527"/>
                      <a:pt x="3" y="527"/>
                    </a:cubicBezTo>
                    <a:cubicBezTo>
                      <a:pt x="0" y="566"/>
                      <a:pt x="7" y="596"/>
                      <a:pt x="27" y="618"/>
                    </a:cubicBezTo>
                    <a:cubicBezTo>
                      <a:pt x="57" y="652"/>
                      <a:pt x="106" y="654"/>
                      <a:pt x="118" y="654"/>
                    </a:cubicBezTo>
                    <a:cubicBezTo>
                      <a:pt x="120" y="654"/>
                      <a:pt x="120" y="654"/>
                      <a:pt x="121" y="654"/>
                    </a:cubicBezTo>
                    <a:cubicBezTo>
                      <a:pt x="571" y="654"/>
                      <a:pt x="571" y="654"/>
                      <a:pt x="571" y="654"/>
                    </a:cubicBezTo>
                    <a:cubicBezTo>
                      <a:pt x="572" y="654"/>
                      <a:pt x="582" y="654"/>
                      <a:pt x="596" y="652"/>
                    </a:cubicBezTo>
                    <a:lnTo>
                      <a:pt x="597" y="652"/>
                    </a:lnTo>
                    <a:cubicBezTo>
                      <a:pt x="601" y="652"/>
                      <a:pt x="605" y="651"/>
                      <a:pt x="609" y="650"/>
                    </a:cubicBezTo>
                    <a:cubicBezTo>
                      <a:pt x="610" y="649"/>
                      <a:pt x="612" y="649"/>
                      <a:pt x="613" y="648"/>
                    </a:cubicBezTo>
                    <a:cubicBezTo>
                      <a:pt x="617" y="647"/>
                      <a:pt x="621" y="646"/>
                      <a:pt x="625" y="645"/>
                    </a:cubicBezTo>
                    <a:cubicBezTo>
                      <a:pt x="627" y="644"/>
                      <a:pt x="629" y="643"/>
                      <a:pt x="631" y="641"/>
                    </a:cubicBezTo>
                    <a:cubicBezTo>
                      <a:pt x="634" y="640"/>
                      <a:pt x="637" y="639"/>
                      <a:pt x="640" y="637"/>
                    </a:cubicBezTo>
                    <a:cubicBezTo>
                      <a:pt x="642" y="636"/>
                      <a:pt x="645" y="634"/>
                      <a:pt x="647" y="633"/>
                    </a:cubicBezTo>
                    <a:cubicBezTo>
                      <a:pt x="650" y="631"/>
                      <a:pt x="653" y="629"/>
                      <a:pt x="655" y="627"/>
                    </a:cubicBezTo>
                    <a:cubicBezTo>
                      <a:pt x="657" y="625"/>
                      <a:pt x="660" y="623"/>
                      <a:pt x="662" y="621"/>
                    </a:cubicBezTo>
                    <a:cubicBezTo>
                      <a:pt x="663" y="620"/>
                      <a:pt x="664" y="619"/>
                      <a:pt x="665" y="618"/>
                    </a:cubicBezTo>
                    <a:cubicBezTo>
                      <a:pt x="666" y="617"/>
                      <a:pt x="667" y="614"/>
                      <a:pt x="668" y="613"/>
                    </a:cubicBezTo>
                    <a:cubicBezTo>
                      <a:pt x="669" y="611"/>
                      <a:pt x="672" y="609"/>
                      <a:pt x="674" y="607"/>
                    </a:cubicBezTo>
                    <a:cubicBezTo>
                      <a:pt x="674" y="606"/>
                      <a:pt x="674" y="606"/>
                      <a:pt x="674" y="605"/>
                    </a:cubicBezTo>
                    <a:cubicBezTo>
                      <a:pt x="686" y="584"/>
                      <a:pt x="691" y="558"/>
                      <a:pt x="688" y="527"/>
                    </a:cubicBezTo>
                    <a:cubicBezTo>
                      <a:pt x="688" y="526"/>
                      <a:pt x="688" y="526"/>
                      <a:pt x="688" y="526"/>
                    </a:cubicBezTo>
                    <a:close/>
                    <a:moveTo>
                      <a:pt x="81" y="98"/>
                    </a:moveTo>
                    <a:lnTo>
                      <a:pt x="81" y="98"/>
                    </a:lnTo>
                    <a:cubicBezTo>
                      <a:pt x="86" y="55"/>
                      <a:pt x="124" y="23"/>
                      <a:pt x="167" y="23"/>
                    </a:cubicBezTo>
                    <a:cubicBezTo>
                      <a:pt x="525" y="23"/>
                      <a:pt x="525" y="23"/>
                      <a:pt x="525" y="23"/>
                    </a:cubicBezTo>
                    <a:cubicBezTo>
                      <a:pt x="568" y="23"/>
                      <a:pt x="605" y="55"/>
                      <a:pt x="611" y="98"/>
                    </a:cubicBezTo>
                    <a:cubicBezTo>
                      <a:pt x="658" y="467"/>
                      <a:pt x="658" y="467"/>
                      <a:pt x="658" y="467"/>
                    </a:cubicBezTo>
                    <a:cubicBezTo>
                      <a:pt x="631" y="443"/>
                      <a:pt x="593" y="435"/>
                      <a:pt x="572" y="436"/>
                    </a:cubicBezTo>
                    <a:cubicBezTo>
                      <a:pt x="121" y="436"/>
                      <a:pt x="121" y="436"/>
                      <a:pt x="121" y="436"/>
                    </a:cubicBezTo>
                    <a:cubicBezTo>
                      <a:pt x="98" y="436"/>
                      <a:pt x="60" y="443"/>
                      <a:pt x="34" y="467"/>
                    </a:cubicBezTo>
                    <a:lnTo>
                      <a:pt x="81" y="98"/>
                    </a:lnTo>
                    <a:close/>
                    <a:moveTo>
                      <a:pt x="650" y="599"/>
                    </a:moveTo>
                    <a:lnTo>
                      <a:pt x="650" y="599"/>
                    </a:lnTo>
                    <a:cubicBezTo>
                      <a:pt x="649" y="601"/>
                      <a:pt x="647" y="603"/>
                      <a:pt x="645" y="605"/>
                    </a:cubicBezTo>
                    <a:cubicBezTo>
                      <a:pt x="643" y="606"/>
                      <a:pt x="641" y="608"/>
                      <a:pt x="640" y="609"/>
                    </a:cubicBezTo>
                    <a:cubicBezTo>
                      <a:pt x="637" y="611"/>
                      <a:pt x="635" y="612"/>
                      <a:pt x="633" y="614"/>
                    </a:cubicBezTo>
                    <a:cubicBezTo>
                      <a:pt x="631" y="615"/>
                      <a:pt x="629" y="617"/>
                      <a:pt x="628" y="618"/>
                    </a:cubicBezTo>
                    <a:cubicBezTo>
                      <a:pt x="625" y="619"/>
                      <a:pt x="623" y="621"/>
                      <a:pt x="621" y="622"/>
                    </a:cubicBezTo>
                    <a:cubicBezTo>
                      <a:pt x="618" y="622"/>
                      <a:pt x="616" y="623"/>
                      <a:pt x="614" y="624"/>
                    </a:cubicBezTo>
                    <a:cubicBezTo>
                      <a:pt x="612" y="625"/>
                      <a:pt x="610" y="625"/>
                      <a:pt x="607" y="626"/>
                    </a:cubicBezTo>
                    <a:cubicBezTo>
                      <a:pt x="605" y="627"/>
                      <a:pt x="603" y="627"/>
                      <a:pt x="601" y="628"/>
                    </a:cubicBezTo>
                    <a:cubicBezTo>
                      <a:pt x="600" y="628"/>
                      <a:pt x="598" y="628"/>
                      <a:pt x="597" y="629"/>
                    </a:cubicBezTo>
                    <a:cubicBezTo>
                      <a:pt x="593" y="629"/>
                      <a:pt x="591" y="629"/>
                      <a:pt x="589" y="630"/>
                    </a:cubicBezTo>
                    <a:cubicBezTo>
                      <a:pt x="588" y="630"/>
                      <a:pt x="588" y="630"/>
                      <a:pt x="587" y="630"/>
                    </a:cubicBezTo>
                    <a:cubicBezTo>
                      <a:pt x="578" y="631"/>
                      <a:pt x="572" y="631"/>
                      <a:pt x="572" y="631"/>
                    </a:cubicBezTo>
                    <a:cubicBezTo>
                      <a:pt x="120" y="631"/>
                      <a:pt x="120" y="631"/>
                      <a:pt x="120" y="631"/>
                    </a:cubicBezTo>
                    <a:cubicBezTo>
                      <a:pt x="119" y="631"/>
                      <a:pt x="71" y="632"/>
                      <a:pt x="44" y="602"/>
                    </a:cubicBezTo>
                    <a:cubicBezTo>
                      <a:pt x="28" y="585"/>
                      <a:pt x="23" y="559"/>
                      <a:pt x="26" y="528"/>
                    </a:cubicBezTo>
                    <a:cubicBezTo>
                      <a:pt x="38" y="457"/>
                      <a:pt x="117" y="459"/>
                      <a:pt x="121" y="459"/>
                    </a:cubicBezTo>
                    <a:cubicBezTo>
                      <a:pt x="572" y="459"/>
                      <a:pt x="572" y="459"/>
                      <a:pt x="572" y="459"/>
                    </a:cubicBezTo>
                    <a:cubicBezTo>
                      <a:pt x="575" y="459"/>
                      <a:pt x="654" y="457"/>
                      <a:pt x="665" y="528"/>
                    </a:cubicBezTo>
                    <a:cubicBezTo>
                      <a:pt x="668" y="557"/>
                      <a:pt x="663" y="581"/>
                      <a:pt x="650"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spTree>
    <p:extLst>
      <p:ext uri="{BB962C8B-B14F-4D97-AF65-F5344CB8AC3E}">
        <p14:creationId xmlns:p14="http://schemas.microsoft.com/office/powerpoint/2010/main" val="254871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dirty="0"/>
              <a:t>HPE StoreOnce Cloud Bank operation</a:t>
            </a:r>
            <a:endParaRPr lang="en-US" dirty="0"/>
          </a:p>
        </p:txBody>
      </p:sp>
      <p:sp>
        <p:nvSpPr>
          <p:cNvPr id="7" name="Rectangle 6"/>
          <p:cNvSpPr/>
          <p:nvPr/>
        </p:nvSpPr>
        <p:spPr bwMode="ltGray">
          <a:xfrm>
            <a:off x="3799887" y="1820616"/>
            <a:ext cx="3959409" cy="2591613"/>
          </a:xfrm>
          <a:prstGeom prst="rect">
            <a:avLst/>
          </a:prstGeom>
          <a:noFill/>
          <a:ln w="635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799" dirty="0">
              <a:solidFill>
                <a:prstClr val="white"/>
              </a:solidFill>
            </a:endParaRPr>
          </a:p>
        </p:txBody>
      </p:sp>
      <p:grpSp>
        <p:nvGrpSpPr>
          <p:cNvPr id="2" name="Group 1"/>
          <p:cNvGrpSpPr/>
          <p:nvPr/>
        </p:nvGrpSpPr>
        <p:grpSpPr>
          <a:xfrm>
            <a:off x="4769507" y="1963933"/>
            <a:ext cx="1943710" cy="712254"/>
            <a:chOff x="4787613" y="1963933"/>
            <a:chExt cx="1943710" cy="712254"/>
          </a:xfrm>
        </p:grpSpPr>
        <p:cxnSp>
          <p:nvCxnSpPr>
            <p:cNvPr id="15" name="Elbow Connector 14"/>
            <p:cNvCxnSpPr/>
            <p:nvPr/>
          </p:nvCxnSpPr>
          <p:spPr>
            <a:xfrm rot="5400000" flipH="1" flipV="1">
              <a:off x="5753119" y="1697984"/>
              <a:ext cx="12697" cy="1943710"/>
            </a:xfrm>
            <a:prstGeom prst="bentConnector3">
              <a:avLst>
                <a:gd name="adj1" fmla="val 3240000"/>
              </a:avLst>
            </a:prstGeom>
            <a:ln w="31750" cap="rnd">
              <a:solidFill>
                <a:srgbClr val="00B0F0"/>
              </a:solidFill>
              <a:prstDash val="sysDash"/>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90373" y="1963933"/>
              <a:ext cx="1141787" cy="553741"/>
            </a:xfrm>
            <a:prstGeom prst="rect">
              <a:avLst/>
            </a:prstGeom>
            <a:noFill/>
          </p:spPr>
          <p:txBody>
            <a:bodyPr wrap="none" lIns="0" tIns="0" rIns="0" bIns="0" rtlCol="0">
              <a:spAutoFit/>
            </a:bodyPr>
            <a:lstStyle/>
            <a:p>
              <a:pPr algn="ctr" defTabSz="914400"/>
              <a:r>
                <a:rPr lang="de-DE" sz="1799" dirty="0">
                  <a:solidFill>
                    <a:prstClr val="black"/>
                  </a:solidFill>
                </a:rPr>
                <a:t>Object Copy</a:t>
              </a:r>
            </a:p>
            <a:p>
              <a:pPr algn="ctr" defTabSz="914400"/>
              <a:r>
                <a:rPr lang="de-DE" sz="1799" dirty="0">
                  <a:solidFill>
                    <a:prstClr val="black"/>
                  </a:solidFill>
                </a:rPr>
                <a:t>Replication</a:t>
              </a:r>
              <a:endParaRPr lang="en-US" sz="1799" dirty="0">
                <a:solidFill>
                  <a:prstClr val="black"/>
                </a:solidFill>
              </a:endParaRPr>
            </a:p>
          </p:txBody>
        </p:sp>
      </p:grpSp>
      <p:grpSp>
        <p:nvGrpSpPr>
          <p:cNvPr id="3" name="Group 2"/>
          <p:cNvGrpSpPr/>
          <p:nvPr/>
        </p:nvGrpSpPr>
        <p:grpSpPr>
          <a:xfrm>
            <a:off x="2575244" y="2769240"/>
            <a:ext cx="1526897" cy="359946"/>
            <a:chOff x="2927648" y="3081819"/>
            <a:chExt cx="1526897" cy="359946"/>
          </a:xfrm>
        </p:grpSpPr>
        <p:cxnSp>
          <p:nvCxnSpPr>
            <p:cNvPr id="14" name="Straight Arrow Connector 13"/>
            <p:cNvCxnSpPr/>
            <p:nvPr/>
          </p:nvCxnSpPr>
          <p:spPr>
            <a:xfrm flipV="1">
              <a:off x="2927648" y="3414575"/>
              <a:ext cx="1526897" cy="0"/>
            </a:xfrm>
            <a:prstGeom prst="straightConnector1">
              <a:avLst/>
            </a:prstGeom>
            <a:ln w="3810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43672" y="3081819"/>
              <a:ext cx="791882" cy="359946"/>
            </a:xfrm>
            <a:prstGeom prst="rect">
              <a:avLst/>
            </a:prstGeom>
            <a:noFill/>
            <a:ln>
              <a:noFill/>
            </a:ln>
          </p:spPr>
          <p:txBody>
            <a:bodyPr wrap="none" lIns="0" tIns="0" rIns="0" bIns="0" rtlCol="0">
              <a:noAutofit/>
            </a:bodyPr>
            <a:lstStyle/>
            <a:p>
              <a:pPr defTabSz="914400">
                <a:lnSpc>
                  <a:spcPct val="90000"/>
                </a:lnSpc>
              </a:pPr>
              <a:r>
                <a:rPr lang="de-DE" sz="1799" dirty="0">
                  <a:solidFill>
                    <a:prstClr val="black"/>
                  </a:solidFill>
                </a:rPr>
                <a:t>Backup</a:t>
              </a:r>
              <a:endParaRPr lang="en-US" sz="1799" dirty="0">
                <a:solidFill>
                  <a:prstClr val="black"/>
                </a:solidFill>
              </a:endParaRPr>
            </a:p>
          </p:txBody>
        </p:sp>
      </p:grpSp>
      <p:sp>
        <p:nvSpPr>
          <p:cNvPr id="20" name="Rectangle 19"/>
          <p:cNvSpPr/>
          <p:nvPr/>
        </p:nvSpPr>
        <p:spPr>
          <a:xfrm>
            <a:off x="8999752" y="3224530"/>
            <a:ext cx="1567160" cy="646331"/>
          </a:xfrm>
          <a:prstGeom prst="rect">
            <a:avLst/>
          </a:prstGeom>
        </p:spPr>
        <p:txBody>
          <a:bodyPr wrap="none">
            <a:spAutoFit/>
          </a:bodyPr>
          <a:lstStyle/>
          <a:p>
            <a:pPr algn="ctr" defTabSz="914400"/>
            <a:r>
              <a:rPr lang="de-DE" dirty="0">
                <a:solidFill>
                  <a:srgbClr val="212E35"/>
                </a:solidFill>
              </a:rPr>
              <a:t>Cloud</a:t>
            </a:r>
          </a:p>
          <a:p>
            <a:pPr algn="ctr" defTabSz="914400"/>
            <a:r>
              <a:rPr lang="de-DE" dirty="0">
                <a:solidFill>
                  <a:srgbClr val="212E35"/>
                </a:solidFill>
              </a:rPr>
              <a:t>Object Storage</a:t>
            </a:r>
            <a:endParaRPr lang="en-US" dirty="0">
              <a:solidFill>
                <a:srgbClr val="212E35"/>
              </a:solidFill>
            </a:endParaRPr>
          </a:p>
        </p:txBody>
      </p:sp>
      <p:sp>
        <p:nvSpPr>
          <p:cNvPr id="22" name="TextBox 21"/>
          <p:cNvSpPr txBox="1"/>
          <p:nvPr/>
        </p:nvSpPr>
        <p:spPr>
          <a:xfrm>
            <a:off x="956191" y="4780857"/>
            <a:ext cx="10715989" cy="1476696"/>
          </a:xfrm>
          <a:prstGeom prst="rect">
            <a:avLst/>
          </a:prstGeom>
          <a:noFill/>
        </p:spPr>
        <p:txBody>
          <a:bodyPr wrap="none" lIns="0" tIns="0" rIns="0" bIns="0" rtlCol="0">
            <a:noAutofit/>
          </a:bodyPr>
          <a:lstStyle/>
          <a:p>
            <a:pPr marL="171450" indent="-171450" defTabSz="914400">
              <a:lnSpc>
                <a:spcPct val="90000"/>
              </a:lnSpc>
              <a:spcAft>
                <a:spcPts val="1200"/>
              </a:spcAft>
              <a:buSzPct val="80000"/>
              <a:buFont typeface="Wingdings" panose="05000000000000000000" pitchFamily="2" charset="2"/>
              <a:buChar char="§"/>
            </a:pPr>
            <a:r>
              <a:rPr lang="de-DE" dirty="0">
                <a:solidFill>
                  <a:prstClr val="black"/>
                </a:solidFill>
              </a:rPr>
              <a:t>Data Protector backs up data to the HPE StoreOnce appliance using Catalyst and block data is store on local disk</a:t>
            </a:r>
          </a:p>
          <a:p>
            <a:pPr marL="171450" indent="-171450" defTabSz="914400">
              <a:lnSpc>
                <a:spcPct val="90000"/>
              </a:lnSpc>
              <a:spcAft>
                <a:spcPts val="1200"/>
              </a:spcAft>
              <a:buSzPct val="80000"/>
              <a:buFont typeface="Wingdings" panose="05000000000000000000" pitchFamily="2" charset="2"/>
              <a:buChar char="§"/>
            </a:pPr>
            <a:r>
              <a:rPr lang="de-DE" dirty="0">
                <a:solidFill>
                  <a:prstClr val="black"/>
                </a:solidFill>
              </a:rPr>
              <a:t>Next Object Copy job is executed to replicate from the primary store into the cloud gateway store </a:t>
            </a:r>
          </a:p>
          <a:p>
            <a:pPr marL="171450" indent="-171450" defTabSz="914400">
              <a:lnSpc>
                <a:spcPct val="90000"/>
              </a:lnSpc>
              <a:spcAft>
                <a:spcPts val="1200"/>
              </a:spcAft>
              <a:buSzPct val="80000"/>
              <a:buFont typeface="Wingdings" panose="05000000000000000000" pitchFamily="2" charset="2"/>
              <a:buChar char="§"/>
            </a:pPr>
            <a:r>
              <a:rPr lang="de-DE" dirty="0">
                <a:solidFill>
                  <a:prstClr val="black"/>
                </a:solidFill>
              </a:rPr>
              <a:t>This triggers the appliance to upload to the cloud vendor so no local disk storage is used </a:t>
            </a:r>
          </a:p>
          <a:p>
            <a:pPr marL="171450" indent="-171450" defTabSz="914400">
              <a:lnSpc>
                <a:spcPct val="90000"/>
              </a:lnSpc>
              <a:spcAft>
                <a:spcPts val="1200"/>
              </a:spcAft>
              <a:buSzPct val="80000"/>
              <a:buFont typeface="Wingdings" panose="05000000000000000000" pitchFamily="2" charset="2"/>
              <a:buChar char="§"/>
            </a:pPr>
            <a:r>
              <a:rPr lang="de-DE" dirty="0">
                <a:solidFill>
                  <a:prstClr val="black"/>
                </a:solidFill>
              </a:rPr>
              <a:t>Only delta-blocks are moved into or read from the cloud to optimize cost  </a:t>
            </a:r>
            <a:endParaRPr lang="en-US" dirty="0">
              <a:solidFill>
                <a:prstClr val="black"/>
              </a:solidFill>
            </a:endParaRPr>
          </a:p>
        </p:txBody>
      </p:sp>
      <p:sp>
        <p:nvSpPr>
          <p:cNvPr id="4" name="TextBox 3"/>
          <p:cNvSpPr txBox="1"/>
          <p:nvPr/>
        </p:nvSpPr>
        <p:spPr>
          <a:xfrm>
            <a:off x="4075564" y="3654271"/>
            <a:ext cx="1387883" cy="498186"/>
          </a:xfrm>
          <a:prstGeom prst="rect">
            <a:avLst/>
          </a:prstGeom>
          <a:noFill/>
        </p:spPr>
        <p:txBody>
          <a:bodyPr wrap="none" lIns="0" tIns="0" rIns="0" bIns="0" rtlCol="0">
            <a:noAutofit/>
          </a:bodyPr>
          <a:lstStyle/>
          <a:p>
            <a:pPr algn="ctr" defTabSz="914400">
              <a:lnSpc>
                <a:spcPct val="90000"/>
              </a:lnSpc>
            </a:pPr>
            <a:r>
              <a:rPr lang="de-DE" dirty="0">
                <a:solidFill>
                  <a:srgbClr val="212E35"/>
                </a:solidFill>
              </a:rPr>
              <a:t>Catalyst Store</a:t>
            </a:r>
          </a:p>
          <a:p>
            <a:pPr algn="ctr" defTabSz="914400">
              <a:lnSpc>
                <a:spcPct val="90000"/>
              </a:lnSpc>
            </a:pPr>
            <a:r>
              <a:rPr lang="de-DE" dirty="0">
                <a:solidFill>
                  <a:srgbClr val="212E35"/>
                </a:solidFill>
              </a:rPr>
              <a:t>Local Disk</a:t>
            </a:r>
            <a:endParaRPr lang="en-US" dirty="0">
              <a:solidFill>
                <a:srgbClr val="212E35"/>
              </a:solidFill>
            </a:endParaRPr>
          </a:p>
        </p:txBody>
      </p:sp>
      <p:sp>
        <p:nvSpPr>
          <p:cNvPr id="23" name="TextBox 22"/>
          <p:cNvSpPr txBox="1"/>
          <p:nvPr/>
        </p:nvSpPr>
        <p:spPr>
          <a:xfrm>
            <a:off x="5999229" y="3660295"/>
            <a:ext cx="1411225" cy="234835"/>
          </a:xfrm>
          <a:prstGeom prst="rect">
            <a:avLst/>
          </a:prstGeom>
          <a:noFill/>
        </p:spPr>
        <p:txBody>
          <a:bodyPr wrap="none" lIns="0" tIns="0" rIns="0" bIns="0" rtlCol="0">
            <a:noAutofit/>
          </a:bodyPr>
          <a:lstStyle/>
          <a:p>
            <a:pPr algn="ctr" defTabSz="914400">
              <a:lnSpc>
                <a:spcPct val="90000"/>
              </a:lnSpc>
            </a:pPr>
            <a:r>
              <a:rPr lang="de-DE" dirty="0">
                <a:solidFill>
                  <a:srgbClr val="212E35"/>
                </a:solidFill>
              </a:rPr>
              <a:t>Cloud Bank</a:t>
            </a:r>
            <a:endParaRPr lang="en-US" dirty="0">
              <a:solidFill>
                <a:srgbClr val="212E35"/>
              </a:solidFill>
            </a:endParaRPr>
          </a:p>
        </p:txBody>
      </p:sp>
      <p:grpSp>
        <p:nvGrpSpPr>
          <p:cNvPr id="24" name="Group 23"/>
          <p:cNvGrpSpPr>
            <a:grpSpLocks noChangeAspect="1"/>
          </p:cNvGrpSpPr>
          <p:nvPr/>
        </p:nvGrpSpPr>
        <p:grpSpPr>
          <a:xfrm>
            <a:off x="1451038" y="2746711"/>
            <a:ext cx="954756" cy="1427214"/>
            <a:chOff x="6626861" y="1895839"/>
            <a:chExt cx="197055" cy="294568"/>
          </a:xfrm>
          <a:solidFill>
            <a:srgbClr val="0078EF"/>
          </a:solidFill>
        </p:grpSpPr>
        <p:sp>
          <p:nvSpPr>
            <p:cNvPr id="25"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6"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7"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8"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9"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30"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31" name="Group 30"/>
          <p:cNvGrpSpPr/>
          <p:nvPr/>
        </p:nvGrpSpPr>
        <p:grpSpPr>
          <a:xfrm>
            <a:off x="1553534" y="1805018"/>
            <a:ext cx="718041" cy="859472"/>
            <a:chOff x="5736979" y="1614649"/>
            <a:chExt cx="718041" cy="859472"/>
          </a:xfrm>
        </p:grpSpPr>
        <p:sp>
          <p:nvSpPr>
            <p:cNvPr id="32" name="Freeform 113"/>
            <p:cNvSpPr>
              <a:spLocks noChangeArrowheads="1"/>
            </p:cNvSpPr>
            <p:nvPr/>
          </p:nvSpPr>
          <p:spPr bwMode="auto">
            <a:xfrm>
              <a:off x="5952254" y="2177712"/>
              <a:ext cx="309756" cy="135915"/>
            </a:xfrm>
            <a:custGeom>
              <a:avLst/>
              <a:gdLst>
                <a:gd name="T0" fmla="*/ 56 w 431"/>
                <a:gd name="T1" fmla="*/ 28 h 190"/>
                <a:gd name="T2" fmla="*/ 56 w 431"/>
                <a:gd name="T3" fmla="*/ 28 h 190"/>
                <a:gd name="T4" fmla="*/ 0 w 431"/>
                <a:gd name="T5" fmla="*/ 84 h 190"/>
                <a:gd name="T6" fmla="*/ 56 w 431"/>
                <a:gd name="T7" fmla="*/ 141 h 190"/>
                <a:gd name="T8" fmla="*/ 99 w 431"/>
                <a:gd name="T9" fmla="*/ 122 h 190"/>
                <a:gd name="T10" fmla="*/ 204 w 431"/>
                <a:gd name="T11" fmla="*/ 144 h 190"/>
                <a:gd name="T12" fmla="*/ 407 w 431"/>
                <a:gd name="T13" fmla="*/ 42 h 190"/>
                <a:gd name="T14" fmla="*/ 407 w 431"/>
                <a:gd name="T15" fmla="*/ 178 h 190"/>
                <a:gd name="T16" fmla="*/ 419 w 431"/>
                <a:gd name="T17" fmla="*/ 189 h 190"/>
                <a:gd name="T18" fmla="*/ 419 w 431"/>
                <a:gd name="T19" fmla="*/ 189 h 190"/>
                <a:gd name="T20" fmla="*/ 430 w 431"/>
                <a:gd name="T21" fmla="*/ 178 h 190"/>
                <a:gd name="T22" fmla="*/ 430 w 431"/>
                <a:gd name="T23" fmla="*/ 11 h 190"/>
                <a:gd name="T24" fmla="*/ 427 w 431"/>
                <a:gd name="T25" fmla="*/ 3 h 190"/>
                <a:gd name="T26" fmla="*/ 419 w 431"/>
                <a:gd name="T27" fmla="*/ 0 h 190"/>
                <a:gd name="T28" fmla="*/ 419 w 431"/>
                <a:gd name="T29" fmla="*/ 0 h 190"/>
                <a:gd name="T30" fmla="*/ 252 w 431"/>
                <a:gd name="T31" fmla="*/ 0 h 190"/>
                <a:gd name="T32" fmla="*/ 241 w 431"/>
                <a:gd name="T33" fmla="*/ 11 h 190"/>
                <a:gd name="T34" fmla="*/ 252 w 431"/>
                <a:gd name="T35" fmla="*/ 24 h 190"/>
                <a:gd name="T36" fmla="*/ 252 w 431"/>
                <a:gd name="T37" fmla="*/ 24 h 190"/>
                <a:gd name="T38" fmla="*/ 392 w 431"/>
                <a:gd name="T39" fmla="*/ 23 h 190"/>
                <a:gd name="T40" fmla="*/ 204 w 431"/>
                <a:gd name="T41" fmla="*/ 121 h 190"/>
                <a:gd name="T42" fmla="*/ 111 w 431"/>
                <a:gd name="T43" fmla="*/ 101 h 190"/>
                <a:gd name="T44" fmla="*/ 113 w 431"/>
                <a:gd name="T45" fmla="*/ 84 h 190"/>
                <a:gd name="T46" fmla="*/ 56 w 431"/>
                <a:gd name="T47"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1" h="190">
                  <a:moveTo>
                    <a:pt x="56" y="28"/>
                  </a:moveTo>
                  <a:lnTo>
                    <a:pt x="56" y="28"/>
                  </a:lnTo>
                  <a:cubicBezTo>
                    <a:pt x="25" y="28"/>
                    <a:pt x="0" y="53"/>
                    <a:pt x="0" y="84"/>
                  </a:cubicBezTo>
                  <a:cubicBezTo>
                    <a:pt x="0" y="115"/>
                    <a:pt x="25" y="141"/>
                    <a:pt x="56" y="141"/>
                  </a:cubicBezTo>
                  <a:cubicBezTo>
                    <a:pt x="73" y="141"/>
                    <a:pt x="89" y="133"/>
                    <a:pt x="99" y="122"/>
                  </a:cubicBezTo>
                  <a:cubicBezTo>
                    <a:pt x="131" y="134"/>
                    <a:pt x="168" y="144"/>
                    <a:pt x="204" y="144"/>
                  </a:cubicBezTo>
                  <a:cubicBezTo>
                    <a:pt x="276" y="144"/>
                    <a:pt x="350" y="106"/>
                    <a:pt x="407" y="42"/>
                  </a:cubicBezTo>
                  <a:cubicBezTo>
                    <a:pt x="407" y="178"/>
                    <a:pt x="407" y="178"/>
                    <a:pt x="407" y="178"/>
                  </a:cubicBezTo>
                  <a:cubicBezTo>
                    <a:pt x="407" y="184"/>
                    <a:pt x="412" y="189"/>
                    <a:pt x="419" y="189"/>
                  </a:cubicBezTo>
                  <a:lnTo>
                    <a:pt x="419" y="189"/>
                  </a:lnTo>
                  <a:cubicBezTo>
                    <a:pt x="425" y="189"/>
                    <a:pt x="430" y="184"/>
                    <a:pt x="430" y="178"/>
                  </a:cubicBezTo>
                  <a:cubicBezTo>
                    <a:pt x="430" y="11"/>
                    <a:pt x="430" y="11"/>
                    <a:pt x="430" y="11"/>
                  </a:cubicBezTo>
                  <a:cubicBezTo>
                    <a:pt x="430" y="8"/>
                    <a:pt x="429" y="5"/>
                    <a:pt x="427" y="3"/>
                  </a:cubicBezTo>
                  <a:cubicBezTo>
                    <a:pt x="425" y="1"/>
                    <a:pt x="422" y="0"/>
                    <a:pt x="419" y="0"/>
                  </a:cubicBezTo>
                  <a:lnTo>
                    <a:pt x="419" y="0"/>
                  </a:lnTo>
                  <a:cubicBezTo>
                    <a:pt x="252" y="0"/>
                    <a:pt x="252" y="0"/>
                    <a:pt x="252" y="0"/>
                  </a:cubicBezTo>
                  <a:cubicBezTo>
                    <a:pt x="246" y="0"/>
                    <a:pt x="241" y="5"/>
                    <a:pt x="241" y="11"/>
                  </a:cubicBezTo>
                  <a:cubicBezTo>
                    <a:pt x="241" y="19"/>
                    <a:pt x="246" y="24"/>
                    <a:pt x="252" y="24"/>
                  </a:cubicBezTo>
                  <a:lnTo>
                    <a:pt x="252" y="24"/>
                  </a:lnTo>
                  <a:cubicBezTo>
                    <a:pt x="392" y="23"/>
                    <a:pt x="392" y="23"/>
                    <a:pt x="392" y="23"/>
                  </a:cubicBezTo>
                  <a:cubicBezTo>
                    <a:pt x="339" y="85"/>
                    <a:pt x="271" y="121"/>
                    <a:pt x="204" y="121"/>
                  </a:cubicBezTo>
                  <a:cubicBezTo>
                    <a:pt x="172" y="121"/>
                    <a:pt x="139" y="112"/>
                    <a:pt x="111" y="101"/>
                  </a:cubicBezTo>
                  <a:cubicBezTo>
                    <a:pt x="112" y="96"/>
                    <a:pt x="113" y="90"/>
                    <a:pt x="113" y="84"/>
                  </a:cubicBezTo>
                  <a:cubicBezTo>
                    <a:pt x="113" y="53"/>
                    <a:pt x="88" y="28"/>
                    <a:pt x="56" y="28"/>
                  </a:cubicBezTo>
                </a:path>
              </a:pathLst>
            </a:custGeom>
            <a:solidFill>
              <a:srgbClr val="0079EF">
                <a:lumMod val="75000"/>
              </a:srgbClr>
            </a:solidFill>
            <a:ln w="3175" cap="flat">
              <a:solidFill>
                <a:srgbClr val="0079EF">
                  <a:lumMod val="75000"/>
                </a:srgb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kern="0" dirty="0">
                <a:solidFill>
                  <a:prstClr val="white"/>
                </a:solidFill>
              </a:endParaRPr>
            </a:p>
          </p:txBody>
        </p:sp>
        <p:sp>
          <p:nvSpPr>
            <p:cNvPr id="33" name="Freeform 114"/>
            <p:cNvSpPr>
              <a:spLocks noChangeArrowheads="1"/>
            </p:cNvSpPr>
            <p:nvPr/>
          </p:nvSpPr>
          <p:spPr bwMode="auto">
            <a:xfrm>
              <a:off x="6088169" y="1811062"/>
              <a:ext cx="246539" cy="309756"/>
            </a:xfrm>
            <a:custGeom>
              <a:avLst/>
              <a:gdLst>
                <a:gd name="T0" fmla="*/ 285 w 344"/>
                <a:gd name="T1" fmla="*/ 308 h 430"/>
                <a:gd name="T2" fmla="*/ 285 w 344"/>
                <a:gd name="T3" fmla="*/ 308 h 430"/>
                <a:gd name="T4" fmla="*/ 243 w 344"/>
                <a:gd name="T5" fmla="*/ 209 h 430"/>
                <a:gd name="T6" fmla="*/ 43 w 344"/>
                <a:gd name="T7" fmla="*/ 101 h 430"/>
                <a:gd name="T8" fmla="*/ 156 w 344"/>
                <a:gd name="T9" fmla="*/ 23 h 430"/>
                <a:gd name="T10" fmla="*/ 159 w 344"/>
                <a:gd name="T11" fmla="*/ 6 h 430"/>
                <a:gd name="T12" fmla="*/ 143 w 344"/>
                <a:gd name="T13" fmla="*/ 4 h 430"/>
                <a:gd name="T14" fmla="*/ 6 w 344"/>
                <a:gd name="T15" fmla="*/ 99 h 430"/>
                <a:gd name="T16" fmla="*/ 3 w 344"/>
                <a:gd name="T17" fmla="*/ 114 h 430"/>
                <a:gd name="T18" fmla="*/ 98 w 344"/>
                <a:gd name="T19" fmla="*/ 251 h 430"/>
                <a:gd name="T20" fmla="*/ 108 w 344"/>
                <a:gd name="T21" fmla="*/ 256 h 430"/>
                <a:gd name="T22" fmla="*/ 114 w 344"/>
                <a:gd name="T23" fmla="*/ 254 h 430"/>
                <a:gd name="T24" fmla="*/ 117 w 344"/>
                <a:gd name="T25" fmla="*/ 238 h 430"/>
                <a:gd name="T26" fmla="*/ 37 w 344"/>
                <a:gd name="T27" fmla="*/ 124 h 430"/>
                <a:gd name="T28" fmla="*/ 225 w 344"/>
                <a:gd name="T29" fmla="*/ 222 h 430"/>
                <a:gd name="T30" fmla="*/ 261 w 344"/>
                <a:gd name="T31" fmla="*/ 311 h 430"/>
                <a:gd name="T32" fmla="*/ 248 w 344"/>
                <a:gd name="T33" fmla="*/ 318 h 430"/>
                <a:gd name="T34" fmla="*/ 233 w 344"/>
                <a:gd name="T35" fmla="*/ 396 h 430"/>
                <a:gd name="T36" fmla="*/ 311 w 344"/>
                <a:gd name="T37" fmla="*/ 411 h 430"/>
                <a:gd name="T38" fmla="*/ 326 w 344"/>
                <a:gd name="T39" fmla="*/ 332 h 430"/>
                <a:gd name="T40" fmla="*/ 285 w 344"/>
                <a:gd name="T41" fmla="*/ 30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4" h="430">
                  <a:moveTo>
                    <a:pt x="285" y="308"/>
                  </a:moveTo>
                  <a:lnTo>
                    <a:pt x="285" y="308"/>
                  </a:lnTo>
                  <a:cubicBezTo>
                    <a:pt x="277" y="275"/>
                    <a:pt x="264" y="239"/>
                    <a:pt x="243" y="209"/>
                  </a:cubicBezTo>
                  <a:cubicBezTo>
                    <a:pt x="202" y="148"/>
                    <a:pt x="131" y="110"/>
                    <a:pt x="43" y="101"/>
                  </a:cubicBezTo>
                  <a:cubicBezTo>
                    <a:pt x="156" y="23"/>
                    <a:pt x="156" y="23"/>
                    <a:pt x="156" y="23"/>
                  </a:cubicBezTo>
                  <a:cubicBezTo>
                    <a:pt x="161" y="18"/>
                    <a:pt x="163" y="11"/>
                    <a:pt x="159" y="6"/>
                  </a:cubicBezTo>
                  <a:cubicBezTo>
                    <a:pt x="156" y="1"/>
                    <a:pt x="149" y="0"/>
                    <a:pt x="143" y="4"/>
                  </a:cubicBezTo>
                  <a:cubicBezTo>
                    <a:pt x="6" y="99"/>
                    <a:pt x="6" y="99"/>
                    <a:pt x="6" y="99"/>
                  </a:cubicBezTo>
                  <a:cubicBezTo>
                    <a:pt x="1" y="102"/>
                    <a:pt x="0" y="109"/>
                    <a:pt x="3" y="114"/>
                  </a:cubicBezTo>
                  <a:cubicBezTo>
                    <a:pt x="98" y="251"/>
                    <a:pt x="98" y="251"/>
                    <a:pt x="98" y="251"/>
                  </a:cubicBezTo>
                  <a:cubicBezTo>
                    <a:pt x="101" y="255"/>
                    <a:pt x="104" y="256"/>
                    <a:pt x="108" y="256"/>
                  </a:cubicBezTo>
                  <a:cubicBezTo>
                    <a:pt x="110" y="256"/>
                    <a:pt x="112" y="256"/>
                    <a:pt x="114" y="254"/>
                  </a:cubicBezTo>
                  <a:cubicBezTo>
                    <a:pt x="119" y="251"/>
                    <a:pt x="121" y="243"/>
                    <a:pt x="117" y="238"/>
                  </a:cubicBezTo>
                  <a:cubicBezTo>
                    <a:pt x="37" y="124"/>
                    <a:pt x="37" y="124"/>
                    <a:pt x="37" y="124"/>
                  </a:cubicBezTo>
                  <a:cubicBezTo>
                    <a:pt x="87" y="128"/>
                    <a:pt x="173" y="148"/>
                    <a:pt x="225" y="222"/>
                  </a:cubicBezTo>
                  <a:cubicBezTo>
                    <a:pt x="243" y="249"/>
                    <a:pt x="255" y="281"/>
                    <a:pt x="261" y="311"/>
                  </a:cubicBezTo>
                  <a:cubicBezTo>
                    <a:pt x="257" y="313"/>
                    <a:pt x="252" y="315"/>
                    <a:pt x="248" y="318"/>
                  </a:cubicBezTo>
                  <a:cubicBezTo>
                    <a:pt x="222" y="336"/>
                    <a:pt x="215" y="370"/>
                    <a:pt x="233" y="396"/>
                  </a:cubicBezTo>
                  <a:cubicBezTo>
                    <a:pt x="251" y="422"/>
                    <a:pt x="286" y="429"/>
                    <a:pt x="311" y="411"/>
                  </a:cubicBezTo>
                  <a:cubicBezTo>
                    <a:pt x="337" y="393"/>
                    <a:pt x="343" y="358"/>
                    <a:pt x="326" y="332"/>
                  </a:cubicBezTo>
                  <a:cubicBezTo>
                    <a:pt x="316" y="318"/>
                    <a:pt x="301" y="310"/>
                    <a:pt x="285" y="308"/>
                  </a:cubicBezTo>
                </a:path>
              </a:pathLst>
            </a:custGeom>
            <a:solidFill>
              <a:srgbClr val="0079EF">
                <a:lumMod val="75000"/>
              </a:srgbClr>
            </a:solidFill>
            <a:ln w="3175" cap="flat">
              <a:solidFill>
                <a:srgbClr val="0079EF">
                  <a:lumMod val="75000"/>
                </a:srgb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kern="0" dirty="0">
                <a:solidFill>
                  <a:prstClr val="white"/>
                </a:solidFill>
              </a:endParaRPr>
            </a:p>
          </p:txBody>
        </p:sp>
        <p:sp>
          <p:nvSpPr>
            <p:cNvPr id="34" name="Freeform 115"/>
            <p:cNvSpPr>
              <a:spLocks noChangeArrowheads="1"/>
            </p:cNvSpPr>
            <p:nvPr/>
          </p:nvSpPr>
          <p:spPr bwMode="auto">
            <a:xfrm>
              <a:off x="5810019" y="1858474"/>
              <a:ext cx="224413" cy="312916"/>
            </a:xfrm>
            <a:custGeom>
              <a:avLst/>
              <a:gdLst>
                <a:gd name="T0" fmla="*/ 2 w 315"/>
                <a:gd name="T1" fmla="*/ 350 h 438"/>
                <a:gd name="T2" fmla="*/ 2 w 315"/>
                <a:gd name="T3" fmla="*/ 350 h 438"/>
                <a:gd name="T4" fmla="*/ 9 w 315"/>
                <a:gd name="T5" fmla="*/ 366 h 438"/>
                <a:gd name="T6" fmla="*/ 160 w 315"/>
                <a:gd name="T7" fmla="*/ 436 h 438"/>
                <a:gd name="T8" fmla="*/ 165 w 315"/>
                <a:gd name="T9" fmla="*/ 437 h 438"/>
                <a:gd name="T10" fmla="*/ 175 w 315"/>
                <a:gd name="T11" fmla="*/ 429 h 438"/>
                <a:gd name="T12" fmla="*/ 244 w 315"/>
                <a:gd name="T13" fmla="*/ 278 h 438"/>
                <a:gd name="T14" fmla="*/ 239 w 315"/>
                <a:gd name="T15" fmla="*/ 263 h 438"/>
                <a:gd name="T16" fmla="*/ 223 w 315"/>
                <a:gd name="T17" fmla="*/ 268 h 438"/>
                <a:gd name="T18" fmla="*/ 165 w 315"/>
                <a:gd name="T19" fmla="*/ 397 h 438"/>
                <a:gd name="T20" fmla="*/ 154 w 315"/>
                <a:gd name="T21" fmla="*/ 184 h 438"/>
                <a:gd name="T22" fmla="*/ 213 w 315"/>
                <a:gd name="T23" fmla="*/ 107 h 438"/>
                <a:gd name="T24" fmla="*/ 226 w 315"/>
                <a:gd name="T25" fmla="*/ 116 h 438"/>
                <a:gd name="T26" fmla="*/ 301 w 315"/>
                <a:gd name="T27" fmla="*/ 88 h 438"/>
                <a:gd name="T28" fmla="*/ 273 w 315"/>
                <a:gd name="T29" fmla="*/ 13 h 438"/>
                <a:gd name="T30" fmla="*/ 198 w 315"/>
                <a:gd name="T31" fmla="*/ 41 h 438"/>
                <a:gd name="T32" fmla="*/ 198 w 315"/>
                <a:gd name="T33" fmla="*/ 88 h 438"/>
                <a:gd name="T34" fmla="*/ 134 w 315"/>
                <a:gd name="T35" fmla="*/ 174 h 438"/>
                <a:gd name="T36" fmla="*/ 141 w 315"/>
                <a:gd name="T37" fmla="*/ 401 h 438"/>
                <a:gd name="T38" fmla="*/ 18 w 315"/>
                <a:gd name="T39" fmla="*/ 345 h 438"/>
                <a:gd name="T40" fmla="*/ 2 w 315"/>
                <a:gd name="T41" fmla="*/ 35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5" h="438">
                  <a:moveTo>
                    <a:pt x="2" y="350"/>
                  </a:moveTo>
                  <a:lnTo>
                    <a:pt x="2" y="350"/>
                  </a:lnTo>
                  <a:cubicBezTo>
                    <a:pt x="0" y="356"/>
                    <a:pt x="2" y="363"/>
                    <a:pt x="9" y="366"/>
                  </a:cubicBezTo>
                  <a:cubicBezTo>
                    <a:pt x="160" y="436"/>
                    <a:pt x="160" y="436"/>
                    <a:pt x="160" y="436"/>
                  </a:cubicBezTo>
                  <a:cubicBezTo>
                    <a:pt x="162" y="436"/>
                    <a:pt x="163" y="437"/>
                    <a:pt x="165" y="437"/>
                  </a:cubicBezTo>
                  <a:cubicBezTo>
                    <a:pt x="169" y="437"/>
                    <a:pt x="173" y="433"/>
                    <a:pt x="175" y="429"/>
                  </a:cubicBezTo>
                  <a:cubicBezTo>
                    <a:pt x="244" y="278"/>
                    <a:pt x="244" y="278"/>
                    <a:pt x="244" y="278"/>
                  </a:cubicBezTo>
                  <a:cubicBezTo>
                    <a:pt x="247" y="272"/>
                    <a:pt x="245" y="266"/>
                    <a:pt x="239" y="263"/>
                  </a:cubicBezTo>
                  <a:cubicBezTo>
                    <a:pt x="233" y="260"/>
                    <a:pt x="226" y="263"/>
                    <a:pt x="223" y="268"/>
                  </a:cubicBezTo>
                  <a:cubicBezTo>
                    <a:pt x="165" y="397"/>
                    <a:pt x="165" y="397"/>
                    <a:pt x="165" y="397"/>
                  </a:cubicBezTo>
                  <a:cubicBezTo>
                    <a:pt x="144" y="352"/>
                    <a:pt x="116" y="269"/>
                    <a:pt x="154" y="184"/>
                  </a:cubicBezTo>
                  <a:cubicBezTo>
                    <a:pt x="168" y="154"/>
                    <a:pt x="190" y="128"/>
                    <a:pt x="213" y="107"/>
                  </a:cubicBezTo>
                  <a:cubicBezTo>
                    <a:pt x="217" y="111"/>
                    <a:pt x="221" y="114"/>
                    <a:pt x="226" y="116"/>
                  </a:cubicBezTo>
                  <a:cubicBezTo>
                    <a:pt x="254" y="128"/>
                    <a:pt x="288" y="117"/>
                    <a:pt x="301" y="88"/>
                  </a:cubicBezTo>
                  <a:cubicBezTo>
                    <a:pt x="314" y="60"/>
                    <a:pt x="301" y="26"/>
                    <a:pt x="273" y="13"/>
                  </a:cubicBezTo>
                  <a:cubicBezTo>
                    <a:pt x="245" y="0"/>
                    <a:pt x="211" y="13"/>
                    <a:pt x="198" y="41"/>
                  </a:cubicBezTo>
                  <a:cubicBezTo>
                    <a:pt x="191" y="57"/>
                    <a:pt x="192" y="73"/>
                    <a:pt x="198" y="88"/>
                  </a:cubicBezTo>
                  <a:cubicBezTo>
                    <a:pt x="173" y="112"/>
                    <a:pt x="149" y="141"/>
                    <a:pt x="134" y="174"/>
                  </a:cubicBezTo>
                  <a:cubicBezTo>
                    <a:pt x="102" y="242"/>
                    <a:pt x="105" y="322"/>
                    <a:pt x="141" y="401"/>
                  </a:cubicBezTo>
                  <a:cubicBezTo>
                    <a:pt x="18" y="345"/>
                    <a:pt x="18" y="345"/>
                    <a:pt x="18" y="345"/>
                  </a:cubicBezTo>
                  <a:cubicBezTo>
                    <a:pt x="13" y="342"/>
                    <a:pt x="6" y="345"/>
                    <a:pt x="2" y="350"/>
                  </a:cubicBezTo>
                </a:path>
              </a:pathLst>
            </a:custGeom>
            <a:solidFill>
              <a:srgbClr val="0079EF">
                <a:lumMod val="75000"/>
              </a:srgbClr>
            </a:solidFill>
            <a:ln w="3175" cap="flat">
              <a:solidFill>
                <a:srgbClr val="0079EF">
                  <a:lumMod val="75000"/>
                </a:srgb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kern="0" dirty="0">
                <a:solidFill>
                  <a:prstClr val="white"/>
                </a:solidFill>
              </a:endParaRPr>
            </a:p>
          </p:txBody>
        </p:sp>
        <p:sp>
          <p:nvSpPr>
            <p:cNvPr id="35" name="Freeform 188"/>
            <p:cNvSpPr>
              <a:spLocks noChangeArrowheads="1"/>
            </p:cNvSpPr>
            <p:nvPr/>
          </p:nvSpPr>
          <p:spPr bwMode="auto">
            <a:xfrm>
              <a:off x="5736979" y="1614649"/>
              <a:ext cx="718041" cy="859472"/>
            </a:xfrm>
            <a:custGeom>
              <a:avLst/>
              <a:gdLst>
                <a:gd name="T0" fmla="*/ 299 w 584"/>
                <a:gd name="T1" fmla="*/ 4 h 697"/>
                <a:gd name="T2" fmla="*/ 299 w 584"/>
                <a:gd name="T3" fmla="*/ 4 h 697"/>
                <a:gd name="T4" fmla="*/ 283 w 584"/>
                <a:gd name="T5" fmla="*/ 4 h 697"/>
                <a:gd name="T6" fmla="*/ 11 w 584"/>
                <a:gd name="T7" fmla="*/ 89 h 697"/>
                <a:gd name="T8" fmla="*/ 3 w 584"/>
                <a:gd name="T9" fmla="*/ 92 h 697"/>
                <a:gd name="T10" fmla="*/ 0 w 584"/>
                <a:gd name="T11" fmla="*/ 100 h 697"/>
                <a:gd name="T12" fmla="*/ 0 w 584"/>
                <a:gd name="T13" fmla="*/ 406 h 697"/>
                <a:gd name="T14" fmla="*/ 291 w 584"/>
                <a:gd name="T15" fmla="*/ 696 h 697"/>
                <a:gd name="T16" fmla="*/ 583 w 584"/>
                <a:gd name="T17" fmla="*/ 406 h 697"/>
                <a:gd name="T18" fmla="*/ 583 w 584"/>
                <a:gd name="T19" fmla="*/ 100 h 697"/>
                <a:gd name="T20" fmla="*/ 579 w 584"/>
                <a:gd name="T21" fmla="*/ 92 h 697"/>
                <a:gd name="T22" fmla="*/ 570 w 584"/>
                <a:gd name="T23" fmla="*/ 89 h 697"/>
                <a:gd name="T24" fmla="*/ 299 w 584"/>
                <a:gd name="T25" fmla="*/ 4 h 697"/>
                <a:gd name="T26" fmla="*/ 560 w 584"/>
                <a:gd name="T27" fmla="*/ 406 h 697"/>
                <a:gd name="T28" fmla="*/ 560 w 584"/>
                <a:gd name="T29" fmla="*/ 406 h 697"/>
                <a:gd name="T30" fmla="*/ 291 w 584"/>
                <a:gd name="T31" fmla="*/ 672 h 697"/>
                <a:gd name="T32" fmla="*/ 23 w 584"/>
                <a:gd name="T33" fmla="*/ 406 h 697"/>
                <a:gd name="T34" fmla="*/ 23 w 584"/>
                <a:gd name="T35" fmla="*/ 113 h 697"/>
                <a:gd name="T36" fmla="*/ 291 w 584"/>
                <a:gd name="T37" fmla="*/ 28 h 697"/>
                <a:gd name="T38" fmla="*/ 560 w 584"/>
                <a:gd name="T39" fmla="*/ 113 h 697"/>
                <a:gd name="T40" fmla="*/ 560 w 584"/>
                <a:gd name="T41" fmla="*/ 4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697">
                  <a:moveTo>
                    <a:pt x="299" y="4"/>
                  </a:moveTo>
                  <a:lnTo>
                    <a:pt x="299" y="4"/>
                  </a:lnTo>
                  <a:cubicBezTo>
                    <a:pt x="294" y="0"/>
                    <a:pt x="287" y="0"/>
                    <a:pt x="283" y="4"/>
                  </a:cubicBezTo>
                  <a:cubicBezTo>
                    <a:pt x="224" y="62"/>
                    <a:pt x="155" y="97"/>
                    <a:pt x="11" y="89"/>
                  </a:cubicBezTo>
                  <a:cubicBezTo>
                    <a:pt x="9" y="89"/>
                    <a:pt x="5" y="90"/>
                    <a:pt x="3" y="92"/>
                  </a:cubicBezTo>
                  <a:cubicBezTo>
                    <a:pt x="1" y="94"/>
                    <a:pt x="0" y="97"/>
                    <a:pt x="0" y="100"/>
                  </a:cubicBezTo>
                  <a:cubicBezTo>
                    <a:pt x="0" y="406"/>
                    <a:pt x="0" y="406"/>
                    <a:pt x="0" y="406"/>
                  </a:cubicBezTo>
                  <a:cubicBezTo>
                    <a:pt x="0" y="566"/>
                    <a:pt x="130" y="696"/>
                    <a:pt x="291" y="696"/>
                  </a:cubicBezTo>
                  <a:cubicBezTo>
                    <a:pt x="452" y="696"/>
                    <a:pt x="583" y="566"/>
                    <a:pt x="583" y="406"/>
                  </a:cubicBezTo>
                  <a:cubicBezTo>
                    <a:pt x="583" y="100"/>
                    <a:pt x="583" y="100"/>
                    <a:pt x="583" y="100"/>
                  </a:cubicBezTo>
                  <a:cubicBezTo>
                    <a:pt x="583" y="97"/>
                    <a:pt x="582" y="94"/>
                    <a:pt x="579" y="92"/>
                  </a:cubicBezTo>
                  <a:cubicBezTo>
                    <a:pt x="577" y="90"/>
                    <a:pt x="573" y="89"/>
                    <a:pt x="570" y="89"/>
                  </a:cubicBezTo>
                  <a:cubicBezTo>
                    <a:pt x="414" y="97"/>
                    <a:pt x="366" y="68"/>
                    <a:pt x="299" y="4"/>
                  </a:cubicBezTo>
                  <a:close/>
                  <a:moveTo>
                    <a:pt x="560" y="406"/>
                  </a:moveTo>
                  <a:lnTo>
                    <a:pt x="560" y="406"/>
                  </a:lnTo>
                  <a:cubicBezTo>
                    <a:pt x="560" y="553"/>
                    <a:pt x="439" y="672"/>
                    <a:pt x="291" y="672"/>
                  </a:cubicBezTo>
                  <a:cubicBezTo>
                    <a:pt x="144" y="672"/>
                    <a:pt x="23" y="553"/>
                    <a:pt x="23" y="406"/>
                  </a:cubicBezTo>
                  <a:cubicBezTo>
                    <a:pt x="23" y="113"/>
                    <a:pt x="23" y="113"/>
                    <a:pt x="23" y="113"/>
                  </a:cubicBezTo>
                  <a:cubicBezTo>
                    <a:pt x="140" y="117"/>
                    <a:pt x="220" y="93"/>
                    <a:pt x="291" y="28"/>
                  </a:cubicBezTo>
                  <a:cubicBezTo>
                    <a:pt x="352" y="86"/>
                    <a:pt x="406" y="119"/>
                    <a:pt x="560" y="113"/>
                  </a:cubicBezTo>
                  <a:lnTo>
                    <a:pt x="560" y="406"/>
                  </a:lnTo>
                  <a:close/>
                </a:path>
              </a:pathLst>
            </a:custGeom>
            <a:solidFill>
              <a:srgbClr val="0079EF">
                <a:lumMod val="75000"/>
              </a:srgbClr>
            </a:solidFill>
            <a:ln w="3175" cap="flat">
              <a:noFill/>
              <a:bevel/>
              <a:headEnd/>
              <a:tailEnd/>
            </a:ln>
            <a:effectLst/>
            <a:extLst/>
          </p:spPr>
          <p:txBody>
            <a:bodyPr wrap="none" anchor="ctr"/>
            <a:lstStyle/>
            <a:p>
              <a:pPr>
                <a:defRPr/>
              </a:pPr>
              <a:endParaRPr lang="en-US" kern="0" dirty="0">
                <a:solidFill>
                  <a:prstClr val="white"/>
                </a:solidFill>
              </a:endParaRPr>
            </a:p>
          </p:txBody>
        </p:sp>
      </p:grpSp>
      <p:sp>
        <p:nvSpPr>
          <p:cNvPr id="36" name="TextBox 35"/>
          <p:cNvSpPr txBox="1"/>
          <p:nvPr/>
        </p:nvSpPr>
        <p:spPr>
          <a:xfrm>
            <a:off x="1259306" y="1508413"/>
            <a:ext cx="1328762" cy="318100"/>
          </a:xfrm>
          <a:prstGeom prst="rect">
            <a:avLst/>
          </a:prstGeom>
        </p:spPr>
        <p:txBody>
          <a:bodyPr vert="horz" wrap="none" lIns="91440" tIns="45720" rIns="91440" bIns="45720" rtlCol="0" anchor="t" anchorCtr="0">
            <a:spAutoFit/>
          </a:bodyPr>
          <a:lstStyle/>
          <a:p>
            <a:pPr algn="ctr" defTabSz="914400"/>
            <a:r>
              <a:rPr lang="de-DE" sz="1467" b="1" dirty="0">
                <a:solidFill>
                  <a:schemeClr val="accent1">
                    <a:lumMod val="75000"/>
                  </a:schemeClr>
                </a:solidFill>
                <a:ea typeface="Roboto Light" charset="0"/>
                <a:cs typeface="Roboto Light" charset="0"/>
              </a:rPr>
              <a:t>Data Protector</a:t>
            </a:r>
            <a:endParaRPr lang="en-US" sz="1467" b="1" dirty="0">
              <a:solidFill>
                <a:schemeClr val="accent1">
                  <a:lumMod val="75000"/>
                </a:schemeClr>
              </a:solidFill>
              <a:ea typeface="Roboto Light" charset="0"/>
              <a:cs typeface="Roboto Light" charset="0"/>
            </a:endParaRPr>
          </a:p>
        </p:txBody>
      </p:sp>
      <p:sp>
        <p:nvSpPr>
          <p:cNvPr id="37" name="Freeform 56"/>
          <p:cNvSpPr>
            <a:spLocks noChangeArrowheads="1"/>
          </p:cNvSpPr>
          <p:nvPr/>
        </p:nvSpPr>
        <p:spPr bwMode="auto">
          <a:xfrm>
            <a:off x="8812744" y="2950903"/>
            <a:ext cx="1941177" cy="1156690"/>
          </a:xfrm>
          <a:custGeom>
            <a:avLst/>
            <a:gdLst>
              <a:gd name="T0" fmla="*/ 628 w 810"/>
              <a:gd name="T1" fmla="*/ 111 h 471"/>
              <a:gd name="T2" fmla="*/ 628 w 810"/>
              <a:gd name="T3" fmla="*/ 111 h 471"/>
              <a:gd name="T4" fmla="*/ 581 w 810"/>
              <a:gd name="T5" fmla="*/ 117 h 471"/>
              <a:gd name="T6" fmla="*/ 408 w 810"/>
              <a:gd name="T7" fmla="*/ 0 h 471"/>
              <a:gd name="T8" fmla="*/ 228 w 810"/>
              <a:gd name="T9" fmla="*/ 151 h 471"/>
              <a:gd name="T10" fmla="*/ 167 w 810"/>
              <a:gd name="T11" fmla="*/ 138 h 471"/>
              <a:gd name="T12" fmla="*/ 0 w 810"/>
              <a:gd name="T13" fmla="*/ 305 h 471"/>
              <a:gd name="T14" fmla="*/ 144 w 810"/>
              <a:gd name="T15" fmla="*/ 469 h 471"/>
              <a:gd name="T16" fmla="*/ 643 w 810"/>
              <a:gd name="T17" fmla="*/ 470 h 471"/>
              <a:gd name="T18" fmla="*/ 809 w 810"/>
              <a:gd name="T19" fmla="*/ 291 h 471"/>
              <a:gd name="T20" fmla="*/ 628 w 810"/>
              <a:gd name="T21" fmla="*/ 111 h 471"/>
              <a:gd name="T22" fmla="*/ 642 w 810"/>
              <a:gd name="T23" fmla="*/ 447 h 471"/>
              <a:gd name="T24" fmla="*/ 642 w 810"/>
              <a:gd name="T25" fmla="*/ 447 h 471"/>
              <a:gd name="T26" fmla="*/ 146 w 810"/>
              <a:gd name="T27" fmla="*/ 446 h 471"/>
              <a:gd name="T28" fmla="*/ 23 w 810"/>
              <a:gd name="T29" fmla="*/ 305 h 471"/>
              <a:gd name="T30" fmla="*/ 167 w 810"/>
              <a:gd name="T31" fmla="*/ 161 h 471"/>
              <a:gd name="T32" fmla="*/ 232 w 810"/>
              <a:gd name="T33" fmla="*/ 178 h 471"/>
              <a:gd name="T34" fmla="*/ 243 w 810"/>
              <a:gd name="T35" fmla="*/ 178 h 471"/>
              <a:gd name="T36" fmla="*/ 249 w 810"/>
              <a:gd name="T37" fmla="*/ 168 h 471"/>
              <a:gd name="T38" fmla="*/ 408 w 810"/>
              <a:gd name="T39" fmla="*/ 23 h 471"/>
              <a:gd name="T40" fmla="*/ 563 w 810"/>
              <a:gd name="T41" fmla="*/ 136 h 471"/>
              <a:gd name="T42" fmla="*/ 569 w 810"/>
              <a:gd name="T43" fmla="*/ 142 h 471"/>
              <a:gd name="T44" fmla="*/ 577 w 810"/>
              <a:gd name="T45" fmla="*/ 143 h 471"/>
              <a:gd name="T46" fmla="*/ 628 w 810"/>
              <a:gd name="T47" fmla="*/ 134 h 471"/>
              <a:gd name="T48" fmla="*/ 785 w 810"/>
              <a:gd name="T49" fmla="*/ 291 h 471"/>
              <a:gd name="T50" fmla="*/ 642 w 810"/>
              <a:gd name="T51" fmla="*/ 44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0" h="471">
                <a:moveTo>
                  <a:pt x="628" y="111"/>
                </a:moveTo>
                <a:lnTo>
                  <a:pt x="628" y="111"/>
                </a:lnTo>
                <a:cubicBezTo>
                  <a:pt x="612" y="111"/>
                  <a:pt x="597" y="113"/>
                  <a:pt x="581" y="117"/>
                </a:cubicBezTo>
                <a:cubicBezTo>
                  <a:pt x="553" y="47"/>
                  <a:pt x="485" y="0"/>
                  <a:pt x="408" y="0"/>
                </a:cubicBezTo>
                <a:cubicBezTo>
                  <a:pt x="319" y="0"/>
                  <a:pt x="244" y="63"/>
                  <a:pt x="228" y="151"/>
                </a:cubicBezTo>
                <a:cubicBezTo>
                  <a:pt x="207" y="142"/>
                  <a:pt x="188" y="138"/>
                  <a:pt x="167" y="138"/>
                </a:cubicBezTo>
                <a:cubicBezTo>
                  <a:pt x="75" y="138"/>
                  <a:pt x="0" y="213"/>
                  <a:pt x="0" y="305"/>
                </a:cubicBezTo>
                <a:cubicBezTo>
                  <a:pt x="0" y="387"/>
                  <a:pt x="62" y="458"/>
                  <a:pt x="144" y="469"/>
                </a:cubicBezTo>
                <a:cubicBezTo>
                  <a:pt x="643" y="470"/>
                  <a:pt x="643" y="470"/>
                  <a:pt x="643" y="470"/>
                </a:cubicBezTo>
                <a:cubicBezTo>
                  <a:pt x="736" y="463"/>
                  <a:pt x="809" y="384"/>
                  <a:pt x="809" y="291"/>
                </a:cubicBezTo>
                <a:cubicBezTo>
                  <a:pt x="809" y="191"/>
                  <a:pt x="728" y="111"/>
                  <a:pt x="628" y="111"/>
                </a:cubicBezTo>
                <a:close/>
                <a:moveTo>
                  <a:pt x="642" y="447"/>
                </a:moveTo>
                <a:lnTo>
                  <a:pt x="642" y="447"/>
                </a:lnTo>
                <a:cubicBezTo>
                  <a:pt x="146" y="446"/>
                  <a:pt x="146" y="446"/>
                  <a:pt x="146" y="446"/>
                </a:cubicBezTo>
                <a:cubicBezTo>
                  <a:pt x="76" y="436"/>
                  <a:pt x="23" y="376"/>
                  <a:pt x="23" y="305"/>
                </a:cubicBezTo>
                <a:cubicBezTo>
                  <a:pt x="23" y="226"/>
                  <a:pt x="88" y="161"/>
                  <a:pt x="167" y="161"/>
                </a:cubicBezTo>
                <a:cubicBezTo>
                  <a:pt x="189" y="161"/>
                  <a:pt x="211" y="167"/>
                  <a:pt x="232" y="178"/>
                </a:cubicBezTo>
                <a:cubicBezTo>
                  <a:pt x="236" y="180"/>
                  <a:pt x="240" y="180"/>
                  <a:pt x="243" y="178"/>
                </a:cubicBezTo>
                <a:cubicBezTo>
                  <a:pt x="246" y="176"/>
                  <a:pt x="248" y="173"/>
                  <a:pt x="249" y="168"/>
                </a:cubicBezTo>
                <a:cubicBezTo>
                  <a:pt x="257" y="85"/>
                  <a:pt x="326" y="23"/>
                  <a:pt x="408" y="23"/>
                </a:cubicBezTo>
                <a:cubicBezTo>
                  <a:pt x="479" y="23"/>
                  <a:pt x="541" y="69"/>
                  <a:pt x="563" y="136"/>
                </a:cubicBezTo>
                <a:cubicBezTo>
                  <a:pt x="564" y="139"/>
                  <a:pt x="566" y="141"/>
                  <a:pt x="569" y="142"/>
                </a:cubicBezTo>
                <a:cubicBezTo>
                  <a:pt x="571" y="145"/>
                  <a:pt x="574" y="145"/>
                  <a:pt x="577" y="143"/>
                </a:cubicBezTo>
                <a:cubicBezTo>
                  <a:pt x="595" y="137"/>
                  <a:pt x="611" y="134"/>
                  <a:pt x="628" y="134"/>
                </a:cubicBezTo>
                <a:cubicBezTo>
                  <a:pt x="716" y="134"/>
                  <a:pt x="785" y="205"/>
                  <a:pt x="785" y="291"/>
                </a:cubicBezTo>
                <a:cubicBezTo>
                  <a:pt x="785" y="373"/>
                  <a:pt x="722" y="441"/>
                  <a:pt x="642" y="44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 name="TextBox 4"/>
          <p:cNvSpPr txBox="1"/>
          <p:nvPr/>
        </p:nvSpPr>
        <p:spPr>
          <a:xfrm>
            <a:off x="4801302" y="1477707"/>
            <a:ext cx="2170018" cy="318100"/>
          </a:xfrm>
          <a:prstGeom prst="rect">
            <a:avLst/>
          </a:prstGeom>
        </p:spPr>
        <p:txBody>
          <a:bodyPr vert="horz" wrap="none" lIns="91440" tIns="45720" rIns="91440" bIns="45720" rtlCol="0" anchor="t" anchorCtr="0">
            <a:spAutoFit/>
          </a:bodyPr>
          <a:lstStyle/>
          <a:p>
            <a:pPr algn="ctr"/>
            <a:r>
              <a:rPr lang="de-DE" sz="1467" b="1" dirty="0">
                <a:solidFill>
                  <a:schemeClr val="accent1"/>
                </a:solidFill>
                <a:ea typeface="Roboto Light" charset="0"/>
                <a:cs typeface="Roboto Light" charset="0"/>
              </a:rPr>
              <a:t>HPE StoreOnce Appliance</a:t>
            </a:r>
            <a:endParaRPr lang="en-US" sz="1467" b="1" dirty="0">
              <a:solidFill>
                <a:schemeClr val="accent1"/>
              </a:solidFill>
              <a:ea typeface="Roboto Light" charset="0"/>
              <a:cs typeface="Roboto Light" charset="0"/>
            </a:endParaRPr>
          </a:p>
        </p:txBody>
      </p:sp>
      <p:cxnSp>
        <p:nvCxnSpPr>
          <p:cNvPr id="9" name="Elbow Connector 8"/>
          <p:cNvCxnSpPr/>
          <p:nvPr/>
        </p:nvCxnSpPr>
        <p:spPr>
          <a:xfrm rot="5400000">
            <a:off x="5231620" y="3798746"/>
            <a:ext cx="282248" cy="152400"/>
          </a:xfrm>
          <a:prstGeom prst="bentConnector3">
            <a:avLst>
              <a:gd name="adj1" fmla="val 99045"/>
            </a:avLst>
          </a:prstGeom>
          <a:ln w="28575"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392981" y="2676549"/>
            <a:ext cx="640471" cy="911984"/>
            <a:chOff x="2904736" y="3777039"/>
            <a:chExt cx="380527" cy="541843"/>
          </a:xfrm>
          <a:solidFill>
            <a:schemeClr val="tx1"/>
          </a:solidFill>
        </p:grpSpPr>
        <p:sp>
          <p:nvSpPr>
            <p:cNvPr id="39" name="Freeform 5"/>
            <p:cNvSpPr>
              <a:spLocks noEditPoints="1"/>
            </p:cNvSpPr>
            <p:nvPr/>
          </p:nvSpPr>
          <p:spPr bwMode="auto">
            <a:xfrm>
              <a:off x="2904736" y="3906130"/>
              <a:ext cx="380527" cy="274107"/>
            </a:xfrm>
            <a:custGeom>
              <a:avLst/>
              <a:gdLst>
                <a:gd name="T0" fmla="*/ 562 w 993"/>
                <a:gd name="T1" fmla="*/ 715 h 715"/>
                <a:gd name="T2" fmla="*/ 431 w 993"/>
                <a:gd name="T3" fmla="*/ 715 h 715"/>
                <a:gd name="T4" fmla="*/ 297 w 993"/>
                <a:gd name="T5" fmla="*/ 599 h 715"/>
                <a:gd name="T6" fmla="*/ 297 w 993"/>
                <a:gd name="T7" fmla="*/ 470 h 715"/>
                <a:gd name="T8" fmla="*/ 295 w 993"/>
                <a:gd name="T9" fmla="*/ 468 h 715"/>
                <a:gd name="T10" fmla="*/ 18 w 993"/>
                <a:gd name="T11" fmla="*/ 108 h 715"/>
                <a:gd name="T12" fmla="*/ 11 w 993"/>
                <a:gd name="T13" fmla="*/ 38 h 715"/>
                <a:gd name="T14" fmla="*/ 72 w 993"/>
                <a:gd name="T15" fmla="*/ 0 h 715"/>
                <a:gd name="T16" fmla="*/ 921 w 993"/>
                <a:gd name="T17" fmla="*/ 0 h 715"/>
                <a:gd name="T18" fmla="*/ 981 w 993"/>
                <a:gd name="T19" fmla="*/ 38 h 715"/>
                <a:gd name="T20" fmla="*/ 974 w 993"/>
                <a:gd name="T21" fmla="*/ 108 h 715"/>
                <a:gd name="T22" fmla="*/ 698 w 993"/>
                <a:gd name="T23" fmla="*/ 468 h 715"/>
                <a:gd name="T24" fmla="*/ 696 w 993"/>
                <a:gd name="T25" fmla="*/ 470 h 715"/>
                <a:gd name="T26" fmla="*/ 696 w 993"/>
                <a:gd name="T27" fmla="*/ 599 h 715"/>
                <a:gd name="T28" fmla="*/ 562 w 993"/>
                <a:gd name="T29" fmla="*/ 715 h 715"/>
                <a:gd name="T30" fmla="*/ 322 w 993"/>
                <a:gd name="T31" fmla="*/ 435 h 715"/>
                <a:gd name="T32" fmla="*/ 339 w 993"/>
                <a:gd name="T33" fmla="*/ 455 h 715"/>
                <a:gd name="T34" fmla="*/ 339 w 993"/>
                <a:gd name="T35" fmla="*/ 599 h 715"/>
                <a:gd name="T36" fmla="*/ 431 w 993"/>
                <a:gd name="T37" fmla="*/ 673 h 715"/>
                <a:gd name="T38" fmla="*/ 562 w 993"/>
                <a:gd name="T39" fmla="*/ 673 h 715"/>
                <a:gd name="T40" fmla="*/ 654 w 993"/>
                <a:gd name="T41" fmla="*/ 599 h 715"/>
                <a:gd name="T42" fmla="*/ 654 w 993"/>
                <a:gd name="T43" fmla="*/ 455 h 715"/>
                <a:gd name="T44" fmla="*/ 671 w 993"/>
                <a:gd name="T45" fmla="*/ 435 h 715"/>
                <a:gd name="T46" fmla="*/ 941 w 993"/>
                <a:gd name="T47" fmla="*/ 83 h 715"/>
                <a:gd name="T48" fmla="*/ 944 w 993"/>
                <a:gd name="T49" fmla="*/ 56 h 715"/>
                <a:gd name="T50" fmla="*/ 921 w 993"/>
                <a:gd name="T51" fmla="*/ 42 h 715"/>
                <a:gd name="T52" fmla="*/ 72 w 993"/>
                <a:gd name="T53" fmla="*/ 42 h 715"/>
                <a:gd name="T54" fmla="*/ 49 w 993"/>
                <a:gd name="T55" fmla="*/ 56 h 715"/>
                <a:gd name="T56" fmla="*/ 52 w 993"/>
                <a:gd name="T57" fmla="*/ 83 h 715"/>
                <a:gd name="T58" fmla="*/ 322 w 993"/>
                <a:gd name="T59" fmla="*/ 43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715">
                  <a:moveTo>
                    <a:pt x="562" y="715"/>
                  </a:moveTo>
                  <a:cubicBezTo>
                    <a:pt x="431" y="715"/>
                    <a:pt x="431" y="715"/>
                    <a:pt x="431" y="715"/>
                  </a:cubicBezTo>
                  <a:cubicBezTo>
                    <a:pt x="357" y="715"/>
                    <a:pt x="297" y="663"/>
                    <a:pt x="297" y="599"/>
                  </a:cubicBezTo>
                  <a:cubicBezTo>
                    <a:pt x="297" y="470"/>
                    <a:pt x="297" y="470"/>
                    <a:pt x="297" y="470"/>
                  </a:cubicBezTo>
                  <a:cubicBezTo>
                    <a:pt x="296" y="470"/>
                    <a:pt x="295" y="469"/>
                    <a:pt x="295" y="468"/>
                  </a:cubicBezTo>
                  <a:cubicBezTo>
                    <a:pt x="18" y="108"/>
                    <a:pt x="18" y="108"/>
                    <a:pt x="18" y="108"/>
                  </a:cubicBezTo>
                  <a:cubicBezTo>
                    <a:pt x="3" y="88"/>
                    <a:pt x="0" y="61"/>
                    <a:pt x="11" y="38"/>
                  </a:cubicBezTo>
                  <a:cubicBezTo>
                    <a:pt x="23" y="15"/>
                    <a:pt x="46" y="0"/>
                    <a:pt x="72" y="0"/>
                  </a:cubicBezTo>
                  <a:cubicBezTo>
                    <a:pt x="921" y="0"/>
                    <a:pt x="921" y="0"/>
                    <a:pt x="921" y="0"/>
                  </a:cubicBezTo>
                  <a:cubicBezTo>
                    <a:pt x="947" y="0"/>
                    <a:pt x="970" y="15"/>
                    <a:pt x="981" y="38"/>
                  </a:cubicBezTo>
                  <a:cubicBezTo>
                    <a:pt x="993" y="61"/>
                    <a:pt x="990" y="88"/>
                    <a:pt x="974" y="108"/>
                  </a:cubicBezTo>
                  <a:cubicBezTo>
                    <a:pt x="698" y="468"/>
                    <a:pt x="698" y="468"/>
                    <a:pt x="698" y="468"/>
                  </a:cubicBezTo>
                  <a:cubicBezTo>
                    <a:pt x="697" y="469"/>
                    <a:pt x="697" y="470"/>
                    <a:pt x="696" y="470"/>
                  </a:cubicBezTo>
                  <a:cubicBezTo>
                    <a:pt x="696" y="599"/>
                    <a:pt x="696" y="599"/>
                    <a:pt x="696" y="599"/>
                  </a:cubicBezTo>
                  <a:cubicBezTo>
                    <a:pt x="696" y="663"/>
                    <a:pt x="636" y="715"/>
                    <a:pt x="562" y="715"/>
                  </a:cubicBezTo>
                  <a:close/>
                  <a:moveTo>
                    <a:pt x="322" y="435"/>
                  </a:moveTo>
                  <a:cubicBezTo>
                    <a:pt x="331" y="436"/>
                    <a:pt x="339" y="445"/>
                    <a:pt x="339" y="455"/>
                  </a:cubicBezTo>
                  <a:cubicBezTo>
                    <a:pt x="339" y="599"/>
                    <a:pt x="339" y="599"/>
                    <a:pt x="339" y="599"/>
                  </a:cubicBezTo>
                  <a:cubicBezTo>
                    <a:pt x="339" y="639"/>
                    <a:pt x="380" y="673"/>
                    <a:pt x="431" y="673"/>
                  </a:cubicBezTo>
                  <a:cubicBezTo>
                    <a:pt x="562" y="673"/>
                    <a:pt x="562" y="673"/>
                    <a:pt x="562" y="673"/>
                  </a:cubicBezTo>
                  <a:cubicBezTo>
                    <a:pt x="613" y="673"/>
                    <a:pt x="654" y="639"/>
                    <a:pt x="654" y="599"/>
                  </a:cubicBezTo>
                  <a:cubicBezTo>
                    <a:pt x="654" y="455"/>
                    <a:pt x="654" y="455"/>
                    <a:pt x="654" y="455"/>
                  </a:cubicBezTo>
                  <a:cubicBezTo>
                    <a:pt x="654" y="445"/>
                    <a:pt x="661" y="436"/>
                    <a:pt x="671" y="435"/>
                  </a:cubicBezTo>
                  <a:cubicBezTo>
                    <a:pt x="941" y="83"/>
                    <a:pt x="941" y="83"/>
                    <a:pt x="941" y="83"/>
                  </a:cubicBezTo>
                  <a:cubicBezTo>
                    <a:pt x="947" y="75"/>
                    <a:pt x="948" y="65"/>
                    <a:pt x="944" y="56"/>
                  </a:cubicBezTo>
                  <a:cubicBezTo>
                    <a:pt x="939" y="48"/>
                    <a:pt x="931" y="42"/>
                    <a:pt x="921" y="42"/>
                  </a:cubicBezTo>
                  <a:cubicBezTo>
                    <a:pt x="72" y="42"/>
                    <a:pt x="72" y="42"/>
                    <a:pt x="72" y="42"/>
                  </a:cubicBezTo>
                  <a:cubicBezTo>
                    <a:pt x="62" y="42"/>
                    <a:pt x="53" y="48"/>
                    <a:pt x="49" y="56"/>
                  </a:cubicBezTo>
                  <a:cubicBezTo>
                    <a:pt x="45" y="65"/>
                    <a:pt x="46" y="75"/>
                    <a:pt x="52" y="83"/>
                  </a:cubicBezTo>
                  <a:lnTo>
                    <a:pt x="322" y="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p:cNvSpPr>
              <a:spLocks noEditPoints="1"/>
            </p:cNvSpPr>
            <p:nvPr/>
          </p:nvSpPr>
          <p:spPr bwMode="auto">
            <a:xfrm>
              <a:off x="2907359" y="3777039"/>
              <a:ext cx="70447"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
            <p:cNvSpPr>
              <a:spLocks noEditPoints="1"/>
            </p:cNvSpPr>
            <p:nvPr/>
          </p:nvSpPr>
          <p:spPr bwMode="auto">
            <a:xfrm>
              <a:off x="3060244" y="3777039"/>
              <a:ext cx="70635"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noEditPoints="1"/>
            </p:cNvSpPr>
            <p:nvPr/>
          </p:nvSpPr>
          <p:spPr bwMode="auto">
            <a:xfrm>
              <a:off x="3213317" y="3777039"/>
              <a:ext cx="70447"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
            <p:cNvSpPr>
              <a:spLocks noEditPoints="1"/>
            </p:cNvSpPr>
            <p:nvPr/>
          </p:nvSpPr>
          <p:spPr bwMode="auto">
            <a:xfrm>
              <a:off x="3059495" y="4248435"/>
              <a:ext cx="70635"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p:cNvSpPr>
              <a:spLocks noEditPoints="1"/>
            </p:cNvSpPr>
            <p:nvPr/>
          </p:nvSpPr>
          <p:spPr bwMode="auto">
            <a:xfrm>
              <a:off x="3059495" y="4169744"/>
              <a:ext cx="70635" cy="70635"/>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p:cNvSpPr>
              <a:spLocks noEditPoints="1"/>
            </p:cNvSpPr>
            <p:nvPr/>
          </p:nvSpPr>
          <p:spPr bwMode="auto">
            <a:xfrm>
              <a:off x="3136500" y="3849547"/>
              <a:ext cx="70635" cy="70447"/>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p:cNvSpPr>
              <a:spLocks noEditPoints="1"/>
            </p:cNvSpPr>
            <p:nvPr/>
          </p:nvSpPr>
          <p:spPr bwMode="auto">
            <a:xfrm>
              <a:off x="2983614" y="3849547"/>
              <a:ext cx="70635" cy="70447"/>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55"/>
          <p:cNvGrpSpPr/>
          <p:nvPr/>
        </p:nvGrpSpPr>
        <p:grpSpPr>
          <a:xfrm>
            <a:off x="4442922" y="2676549"/>
            <a:ext cx="640471" cy="911984"/>
            <a:chOff x="2904736" y="3777039"/>
            <a:chExt cx="380527" cy="541843"/>
          </a:xfrm>
          <a:solidFill>
            <a:schemeClr val="tx1"/>
          </a:solidFill>
        </p:grpSpPr>
        <p:sp>
          <p:nvSpPr>
            <p:cNvPr id="57" name="Freeform 5"/>
            <p:cNvSpPr>
              <a:spLocks noEditPoints="1"/>
            </p:cNvSpPr>
            <p:nvPr/>
          </p:nvSpPr>
          <p:spPr bwMode="auto">
            <a:xfrm>
              <a:off x="2904736" y="3906130"/>
              <a:ext cx="380527" cy="274107"/>
            </a:xfrm>
            <a:custGeom>
              <a:avLst/>
              <a:gdLst>
                <a:gd name="T0" fmla="*/ 562 w 993"/>
                <a:gd name="T1" fmla="*/ 715 h 715"/>
                <a:gd name="T2" fmla="*/ 431 w 993"/>
                <a:gd name="T3" fmla="*/ 715 h 715"/>
                <a:gd name="T4" fmla="*/ 297 w 993"/>
                <a:gd name="T5" fmla="*/ 599 h 715"/>
                <a:gd name="T6" fmla="*/ 297 w 993"/>
                <a:gd name="T7" fmla="*/ 470 h 715"/>
                <a:gd name="T8" fmla="*/ 295 w 993"/>
                <a:gd name="T9" fmla="*/ 468 h 715"/>
                <a:gd name="T10" fmla="*/ 18 w 993"/>
                <a:gd name="T11" fmla="*/ 108 h 715"/>
                <a:gd name="T12" fmla="*/ 11 w 993"/>
                <a:gd name="T13" fmla="*/ 38 h 715"/>
                <a:gd name="T14" fmla="*/ 72 w 993"/>
                <a:gd name="T15" fmla="*/ 0 h 715"/>
                <a:gd name="T16" fmla="*/ 921 w 993"/>
                <a:gd name="T17" fmla="*/ 0 h 715"/>
                <a:gd name="T18" fmla="*/ 981 w 993"/>
                <a:gd name="T19" fmla="*/ 38 h 715"/>
                <a:gd name="T20" fmla="*/ 974 w 993"/>
                <a:gd name="T21" fmla="*/ 108 h 715"/>
                <a:gd name="T22" fmla="*/ 698 w 993"/>
                <a:gd name="T23" fmla="*/ 468 h 715"/>
                <a:gd name="T24" fmla="*/ 696 w 993"/>
                <a:gd name="T25" fmla="*/ 470 h 715"/>
                <a:gd name="T26" fmla="*/ 696 w 993"/>
                <a:gd name="T27" fmla="*/ 599 h 715"/>
                <a:gd name="T28" fmla="*/ 562 w 993"/>
                <a:gd name="T29" fmla="*/ 715 h 715"/>
                <a:gd name="T30" fmla="*/ 322 w 993"/>
                <a:gd name="T31" fmla="*/ 435 h 715"/>
                <a:gd name="T32" fmla="*/ 339 w 993"/>
                <a:gd name="T33" fmla="*/ 455 h 715"/>
                <a:gd name="T34" fmla="*/ 339 w 993"/>
                <a:gd name="T35" fmla="*/ 599 h 715"/>
                <a:gd name="T36" fmla="*/ 431 w 993"/>
                <a:gd name="T37" fmla="*/ 673 h 715"/>
                <a:gd name="T38" fmla="*/ 562 w 993"/>
                <a:gd name="T39" fmla="*/ 673 h 715"/>
                <a:gd name="T40" fmla="*/ 654 w 993"/>
                <a:gd name="T41" fmla="*/ 599 h 715"/>
                <a:gd name="T42" fmla="*/ 654 w 993"/>
                <a:gd name="T43" fmla="*/ 455 h 715"/>
                <a:gd name="T44" fmla="*/ 671 w 993"/>
                <a:gd name="T45" fmla="*/ 435 h 715"/>
                <a:gd name="T46" fmla="*/ 941 w 993"/>
                <a:gd name="T47" fmla="*/ 83 h 715"/>
                <a:gd name="T48" fmla="*/ 944 w 993"/>
                <a:gd name="T49" fmla="*/ 56 h 715"/>
                <a:gd name="T50" fmla="*/ 921 w 993"/>
                <a:gd name="T51" fmla="*/ 42 h 715"/>
                <a:gd name="T52" fmla="*/ 72 w 993"/>
                <a:gd name="T53" fmla="*/ 42 h 715"/>
                <a:gd name="T54" fmla="*/ 49 w 993"/>
                <a:gd name="T55" fmla="*/ 56 h 715"/>
                <a:gd name="T56" fmla="*/ 52 w 993"/>
                <a:gd name="T57" fmla="*/ 83 h 715"/>
                <a:gd name="T58" fmla="*/ 322 w 993"/>
                <a:gd name="T59" fmla="*/ 43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715">
                  <a:moveTo>
                    <a:pt x="562" y="715"/>
                  </a:moveTo>
                  <a:cubicBezTo>
                    <a:pt x="431" y="715"/>
                    <a:pt x="431" y="715"/>
                    <a:pt x="431" y="715"/>
                  </a:cubicBezTo>
                  <a:cubicBezTo>
                    <a:pt x="357" y="715"/>
                    <a:pt x="297" y="663"/>
                    <a:pt x="297" y="599"/>
                  </a:cubicBezTo>
                  <a:cubicBezTo>
                    <a:pt x="297" y="470"/>
                    <a:pt x="297" y="470"/>
                    <a:pt x="297" y="470"/>
                  </a:cubicBezTo>
                  <a:cubicBezTo>
                    <a:pt x="296" y="470"/>
                    <a:pt x="295" y="469"/>
                    <a:pt x="295" y="468"/>
                  </a:cubicBezTo>
                  <a:cubicBezTo>
                    <a:pt x="18" y="108"/>
                    <a:pt x="18" y="108"/>
                    <a:pt x="18" y="108"/>
                  </a:cubicBezTo>
                  <a:cubicBezTo>
                    <a:pt x="3" y="88"/>
                    <a:pt x="0" y="61"/>
                    <a:pt x="11" y="38"/>
                  </a:cubicBezTo>
                  <a:cubicBezTo>
                    <a:pt x="23" y="15"/>
                    <a:pt x="46" y="0"/>
                    <a:pt x="72" y="0"/>
                  </a:cubicBezTo>
                  <a:cubicBezTo>
                    <a:pt x="921" y="0"/>
                    <a:pt x="921" y="0"/>
                    <a:pt x="921" y="0"/>
                  </a:cubicBezTo>
                  <a:cubicBezTo>
                    <a:pt x="947" y="0"/>
                    <a:pt x="970" y="15"/>
                    <a:pt x="981" y="38"/>
                  </a:cubicBezTo>
                  <a:cubicBezTo>
                    <a:pt x="993" y="61"/>
                    <a:pt x="990" y="88"/>
                    <a:pt x="974" y="108"/>
                  </a:cubicBezTo>
                  <a:cubicBezTo>
                    <a:pt x="698" y="468"/>
                    <a:pt x="698" y="468"/>
                    <a:pt x="698" y="468"/>
                  </a:cubicBezTo>
                  <a:cubicBezTo>
                    <a:pt x="697" y="469"/>
                    <a:pt x="697" y="470"/>
                    <a:pt x="696" y="470"/>
                  </a:cubicBezTo>
                  <a:cubicBezTo>
                    <a:pt x="696" y="599"/>
                    <a:pt x="696" y="599"/>
                    <a:pt x="696" y="599"/>
                  </a:cubicBezTo>
                  <a:cubicBezTo>
                    <a:pt x="696" y="663"/>
                    <a:pt x="636" y="715"/>
                    <a:pt x="562" y="715"/>
                  </a:cubicBezTo>
                  <a:close/>
                  <a:moveTo>
                    <a:pt x="322" y="435"/>
                  </a:moveTo>
                  <a:cubicBezTo>
                    <a:pt x="331" y="436"/>
                    <a:pt x="339" y="445"/>
                    <a:pt x="339" y="455"/>
                  </a:cubicBezTo>
                  <a:cubicBezTo>
                    <a:pt x="339" y="599"/>
                    <a:pt x="339" y="599"/>
                    <a:pt x="339" y="599"/>
                  </a:cubicBezTo>
                  <a:cubicBezTo>
                    <a:pt x="339" y="639"/>
                    <a:pt x="380" y="673"/>
                    <a:pt x="431" y="673"/>
                  </a:cubicBezTo>
                  <a:cubicBezTo>
                    <a:pt x="562" y="673"/>
                    <a:pt x="562" y="673"/>
                    <a:pt x="562" y="673"/>
                  </a:cubicBezTo>
                  <a:cubicBezTo>
                    <a:pt x="613" y="673"/>
                    <a:pt x="654" y="639"/>
                    <a:pt x="654" y="599"/>
                  </a:cubicBezTo>
                  <a:cubicBezTo>
                    <a:pt x="654" y="455"/>
                    <a:pt x="654" y="455"/>
                    <a:pt x="654" y="455"/>
                  </a:cubicBezTo>
                  <a:cubicBezTo>
                    <a:pt x="654" y="445"/>
                    <a:pt x="661" y="436"/>
                    <a:pt x="671" y="435"/>
                  </a:cubicBezTo>
                  <a:cubicBezTo>
                    <a:pt x="941" y="83"/>
                    <a:pt x="941" y="83"/>
                    <a:pt x="941" y="83"/>
                  </a:cubicBezTo>
                  <a:cubicBezTo>
                    <a:pt x="947" y="75"/>
                    <a:pt x="948" y="65"/>
                    <a:pt x="944" y="56"/>
                  </a:cubicBezTo>
                  <a:cubicBezTo>
                    <a:pt x="939" y="48"/>
                    <a:pt x="931" y="42"/>
                    <a:pt x="921" y="42"/>
                  </a:cubicBezTo>
                  <a:cubicBezTo>
                    <a:pt x="72" y="42"/>
                    <a:pt x="72" y="42"/>
                    <a:pt x="72" y="42"/>
                  </a:cubicBezTo>
                  <a:cubicBezTo>
                    <a:pt x="62" y="42"/>
                    <a:pt x="53" y="48"/>
                    <a:pt x="49" y="56"/>
                  </a:cubicBezTo>
                  <a:cubicBezTo>
                    <a:pt x="45" y="65"/>
                    <a:pt x="46" y="75"/>
                    <a:pt x="52" y="83"/>
                  </a:cubicBezTo>
                  <a:lnTo>
                    <a:pt x="322" y="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
            <p:cNvSpPr>
              <a:spLocks noEditPoints="1"/>
            </p:cNvSpPr>
            <p:nvPr/>
          </p:nvSpPr>
          <p:spPr bwMode="auto">
            <a:xfrm>
              <a:off x="2907359" y="3777039"/>
              <a:ext cx="70447"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
            <p:cNvSpPr>
              <a:spLocks noEditPoints="1"/>
            </p:cNvSpPr>
            <p:nvPr/>
          </p:nvSpPr>
          <p:spPr bwMode="auto">
            <a:xfrm>
              <a:off x="3060244" y="3777039"/>
              <a:ext cx="70635"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8"/>
            <p:cNvSpPr>
              <a:spLocks noEditPoints="1"/>
            </p:cNvSpPr>
            <p:nvPr/>
          </p:nvSpPr>
          <p:spPr bwMode="auto">
            <a:xfrm>
              <a:off x="3213317" y="3777039"/>
              <a:ext cx="70447"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
            <p:cNvSpPr>
              <a:spLocks noEditPoints="1"/>
            </p:cNvSpPr>
            <p:nvPr/>
          </p:nvSpPr>
          <p:spPr bwMode="auto">
            <a:xfrm>
              <a:off x="3059495" y="4248435"/>
              <a:ext cx="70635"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
            <p:cNvSpPr>
              <a:spLocks noEditPoints="1"/>
            </p:cNvSpPr>
            <p:nvPr/>
          </p:nvSpPr>
          <p:spPr bwMode="auto">
            <a:xfrm>
              <a:off x="3059495" y="4169744"/>
              <a:ext cx="70635" cy="70635"/>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
            <p:cNvSpPr>
              <a:spLocks noEditPoints="1"/>
            </p:cNvSpPr>
            <p:nvPr/>
          </p:nvSpPr>
          <p:spPr bwMode="auto">
            <a:xfrm>
              <a:off x="3136500" y="3849547"/>
              <a:ext cx="70635" cy="70447"/>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
            <p:cNvSpPr>
              <a:spLocks noEditPoints="1"/>
            </p:cNvSpPr>
            <p:nvPr/>
          </p:nvSpPr>
          <p:spPr bwMode="auto">
            <a:xfrm>
              <a:off x="2983614" y="3849547"/>
              <a:ext cx="70635" cy="70447"/>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7" name="Straight Arrow Connector 16"/>
          <p:cNvCxnSpPr/>
          <p:nvPr/>
        </p:nvCxnSpPr>
        <p:spPr>
          <a:xfrm>
            <a:off x="7297351" y="3777712"/>
            <a:ext cx="1448297" cy="0"/>
          </a:xfrm>
          <a:prstGeom prst="straightConnector1">
            <a:avLst/>
          </a:prstGeom>
          <a:ln w="31750" cap="rnd">
            <a:solidFill>
              <a:srgbClr val="00B0F0"/>
            </a:solidFill>
            <a:prstDash val="sysDash"/>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49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Dell EMC Data Domain Cloud Tier operation</a:t>
            </a:r>
            <a:endParaRPr lang="en-US" dirty="0"/>
          </a:p>
        </p:txBody>
      </p:sp>
      <p:sp>
        <p:nvSpPr>
          <p:cNvPr id="7" name="TextBox 6"/>
          <p:cNvSpPr txBox="1"/>
          <p:nvPr/>
        </p:nvSpPr>
        <p:spPr>
          <a:xfrm>
            <a:off x="944564" y="4868215"/>
            <a:ext cx="10313988" cy="1343988"/>
          </a:xfrm>
          <a:prstGeom prst="rect">
            <a:avLst/>
          </a:prstGeom>
          <a:noFill/>
        </p:spPr>
        <p:txBody>
          <a:bodyPr wrap="none" lIns="0" tIns="0" rIns="0" bIns="0" rtlCol="0">
            <a:noAutofit/>
          </a:bodyPr>
          <a:lstStyle/>
          <a:p>
            <a:pPr marL="171450" indent="-171450" defTabSz="914400">
              <a:lnSpc>
                <a:spcPct val="90000"/>
              </a:lnSpc>
              <a:spcAft>
                <a:spcPts val="1200"/>
              </a:spcAft>
              <a:buSzPct val="80000"/>
              <a:buFont typeface="Wingdings" panose="05000000000000000000" pitchFamily="2" charset="2"/>
              <a:buChar char="§"/>
            </a:pPr>
            <a:r>
              <a:rPr lang="de-DE" sz="2000" dirty="0">
                <a:solidFill>
                  <a:prstClr val="black"/>
                </a:solidFill>
              </a:rPr>
              <a:t>Data Protector backs up data to the Dell EMC Data Domain appliance using DD Boost</a:t>
            </a:r>
          </a:p>
          <a:p>
            <a:pPr marL="171450" indent="-171450" defTabSz="914400">
              <a:lnSpc>
                <a:spcPct val="90000"/>
              </a:lnSpc>
              <a:spcAft>
                <a:spcPts val="1200"/>
              </a:spcAft>
              <a:buSzPct val="80000"/>
              <a:buFont typeface="Wingdings" panose="05000000000000000000" pitchFamily="2" charset="2"/>
              <a:buChar char="§"/>
            </a:pPr>
            <a:r>
              <a:rPr lang="de-DE" sz="2000" dirty="0">
                <a:solidFill>
                  <a:prstClr val="black"/>
                </a:solidFill>
              </a:rPr>
              <a:t>The appliance manages the upload and download into or from the Cloud in deduplicated format</a:t>
            </a:r>
          </a:p>
          <a:p>
            <a:pPr marL="171450" indent="-171450" defTabSz="914400">
              <a:lnSpc>
                <a:spcPct val="90000"/>
              </a:lnSpc>
              <a:spcAft>
                <a:spcPts val="1200"/>
              </a:spcAft>
              <a:buSzPct val="80000"/>
              <a:buFont typeface="Wingdings" panose="05000000000000000000" pitchFamily="2" charset="2"/>
              <a:buChar char="§"/>
            </a:pPr>
            <a:r>
              <a:rPr lang="de-DE" sz="2000" dirty="0">
                <a:solidFill>
                  <a:prstClr val="black"/>
                </a:solidFill>
              </a:rPr>
              <a:t>This process is done by internal policies not controlled and therefore transparent to Data Protector </a:t>
            </a:r>
            <a:endParaRPr lang="en-US" sz="2000" dirty="0">
              <a:solidFill>
                <a:prstClr val="black"/>
              </a:solidFill>
            </a:endParaRPr>
          </a:p>
        </p:txBody>
      </p:sp>
      <p:sp>
        <p:nvSpPr>
          <p:cNvPr id="34" name="Rectangle 33"/>
          <p:cNvSpPr/>
          <p:nvPr/>
        </p:nvSpPr>
        <p:spPr bwMode="ltGray">
          <a:xfrm>
            <a:off x="3799887" y="1820616"/>
            <a:ext cx="3959409" cy="2591613"/>
          </a:xfrm>
          <a:prstGeom prst="rect">
            <a:avLst/>
          </a:prstGeom>
          <a:noFill/>
          <a:ln w="635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799" dirty="0">
              <a:solidFill>
                <a:prstClr val="white"/>
              </a:solidFill>
            </a:endParaRPr>
          </a:p>
        </p:txBody>
      </p:sp>
      <p:grpSp>
        <p:nvGrpSpPr>
          <p:cNvPr id="38" name="Group 37"/>
          <p:cNvGrpSpPr/>
          <p:nvPr/>
        </p:nvGrpSpPr>
        <p:grpSpPr>
          <a:xfrm>
            <a:off x="2575244" y="3080644"/>
            <a:ext cx="2422269" cy="359946"/>
            <a:chOff x="2927648" y="3081819"/>
            <a:chExt cx="2422269" cy="359946"/>
          </a:xfrm>
        </p:grpSpPr>
        <p:cxnSp>
          <p:nvCxnSpPr>
            <p:cNvPr id="39" name="Straight Arrow Connector 38"/>
            <p:cNvCxnSpPr/>
            <p:nvPr/>
          </p:nvCxnSpPr>
          <p:spPr>
            <a:xfrm>
              <a:off x="2927648" y="3414575"/>
              <a:ext cx="2422269" cy="0"/>
            </a:xfrm>
            <a:prstGeom prst="straightConnector1">
              <a:avLst/>
            </a:prstGeom>
            <a:ln w="3810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143672" y="3081819"/>
              <a:ext cx="791882" cy="359946"/>
            </a:xfrm>
            <a:prstGeom prst="rect">
              <a:avLst/>
            </a:prstGeom>
            <a:noFill/>
            <a:ln>
              <a:noFill/>
            </a:ln>
          </p:spPr>
          <p:txBody>
            <a:bodyPr wrap="none" lIns="0" tIns="0" rIns="0" bIns="0" rtlCol="0">
              <a:noAutofit/>
            </a:bodyPr>
            <a:lstStyle/>
            <a:p>
              <a:pPr defTabSz="914400">
                <a:lnSpc>
                  <a:spcPct val="90000"/>
                </a:lnSpc>
              </a:pPr>
              <a:r>
                <a:rPr lang="de-DE" sz="1799" dirty="0">
                  <a:solidFill>
                    <a:prstClr val="black"/>
                  </a:solidFill>
                </a:rPr>
                <a:t>Backup</a:t>
              </a:r>
              <a:endParaRPr lang="en-US" sz="1799" dirty="0">
                <a:solidFill>
                  <a:prstClr val="black"/>
                </a:solidFill>
              </a:endParaRPr>
            </a:p>
          </p:txBody>
        </p:sp>
      </p:grpSp>
      <p:grpSp>
        <p:nvGrpSpPr>
          <p:cNvPr id="43" name="Group 42"/>
          <p:cNvGrpSpPr>
            <a:grpSpLocks noChangeAspect="1"/>
          </p:cNvGrpSpPr>
          <p:nvPr/>
        </p:nvGrpSpPr>
        <p:grpSpPr>
          <a:xfrm>
            <a:off x="1451038" y="2746711"/>
            <a:ext cx="954756" cy="1427214"/>
            <a:chOff x="6626861" y="1895839"/>
            <a:chExt cx="197055" cy="294568"/>
          </a:xfrm>
          <a:solidFill>
            <a:srgbClr val="0078EF"/>
          </a:solidFill>
        </p:grpSpPr>
        <p:sp>
          <p:nvSpPr>
            <p:cNvPr id="44"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5"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6"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7"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8"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9"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50" name="Group 49"/>
          <p:cNvGrpSpPr/>
          <p:nvPr/>
        </p:nvGrpSpPr>
        <p:grpSpPr>
          <a:xfrm>
            <a:off x="1553534" y="1805018"/>
            <a:ext cx="718041" cy="859472"/>
            <a:chOff x="5736979" y="1614649"/>
            <a:chExt cx="718041" cy="859472"/>
          </a:xfrm>
        </p:grpSpPr>
        <p:sp>
          <p:nvSpPr>
            <p:cNvPr id="51" name="Freeform 113"/>
            <p:cNvSpPr>
              <a:spLocks noChangeArrowheads="1"/>
            </p:cNvSpPr>
            <p:nvPr/>
          </p:nvSpPr>
          <p:spPr bwMode="auto">
            <a:xfrm>
              <a:off x="5952254" y="2177712"/>
              <a:ext cx="309756" cy="135915"/>
            </a:xfrm>
            <a:custGeom>
              <a:avLst/>
              <a:gdLst>
                <a:gd name="T0" fmla="*/ 56 w 431"/>
                <a:gd name="T1" fmla="*/ 28 h 190"/>
                <a:gd name="T2" fmla="*/ 56 w 431"/>
                <a:gd name="T3" fmla="*/ 28 h 190"/>
                <a:gd name="T4" fmla="*/ 0 w 431"/>
                <a:gd name="T5" fmla="*/ 84 h 190"/>
                <a:gd name="T6" fmla="*/ 56 w 431"/>
                <a:gd name="T7" fmla="*/ 141 h 190"/>
                <a:gd name="T8" fmla="*/ 99 w 431"/>
                <a:gd name="T9" fmla="*/ 122 h 190"/>
                <a:gd name="T10" fmla="*/ 204 w 431"/>
                <a:gd name="T11" fmla="*/ 144 h 190"/>
                <a:gd name="T12" fmla="*/ 407 w 431"/>
                <a:gd name="T13" fmla="*/ 42 h 190"/>
                <a:gd name="T14" fmla="*/ 407 w 431"/>
                <a:gd name="T15" fmla="*/ 178 h 190"/>
                <a:gd name="T16" fmla="*/ 419 w 431"/>
                <a:gd name="T17" fmla="*/ 189 h 190"/>
                <a:gd name="T18" fmla="*/ 419 w 431"/>
                <a:gd name="T19" fmla="*/ 189 h 190"/>
                <a:gd name="T20" fmla="*/ 430 w 431"/>
                <a:gd name="T21" fmla="*/ 178 h 190"/>
                <a:gd name="T22" fmla="*/ 430 w 431"/>
                <a:gd name="T23" fmla="*/ 11 h 190"/>
                <a:gd name="T24" fmla="*/ 427 w 431"/>
                <a:gd name="T25" fmla="*/ 3 h 190"/>
                <a:gd name="T26" fmla="*/ 419 w 431"/>
                <a:gd name="T27" fmla="*/ 0 h 190"/>
                <a:gd name="T28" fmla="*/ 419 w 431"/>
                <a:gd name="T29" fmla="*/ 0 h 190"/>
                <a:gd name="T30" fmla="*/ 252 w 431"/>
                <a:gd name="T31" fmla="*/ 0 h 190"/>
                <a:gd name="T32" fmla="*/ 241 w 431"/>
                <a:gd name="T33" fmla="*/ 11 h 190"/>
                <a:gd name="T34" fmla="*/ 252 w 431"/>
                <a:gd name="T35" fmla="*/ 24 h 190"/>
                <a:gd name="T36" fmla="*/ 252 w 431"/>
                <a:gd name="T37" fmla="*/ 24 h 190"/>
                <a:gd name="T38" fmla="*/ 392 w 431"/>
                <a:gd name="T39" fmla="*/ 23 h 190"/>
                <a:gd name="T40" fmla="*/ 204 w 431"/>
                <a:gd name="T41" fmla="*/ 121 h 190"/>
                <a:gd name="T42" fmla="*/ 111 w 431"/>
                <a:gd name="T43" fmla="*/ 101 h 190"/>
                <a:gd name="T44" fmla="*/ 113 w 431"/>
                <a:gd name="T45" fmla="*/ 84 h 190"/>
                <a:gd name="T46" fmla="*/ 56 w 431"/>
                <a:gd name="T47"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1" h="190">
                  <a:moveTo>
                    <a:pt x="56" y="28"/>
                  </a:moveTo>
                  <a:lnTo>
                    <a:pt x="56" y="28"/>
                  </a:lnTo>
                  <a:cubicBezTo>
                    <a:pt x="25" y="28"/>
                    <a:pt x="0" y="53"/>
                    <a:pt x="0" y="84"/>
                  </a:cubicBezTo>
                  <a:cubicBezTo>
                    <a:pt x="0" y="115"/>
                    <a:pt x="25" y="141"/>
                    <a:pt x="56" y="141"/>
                  </a:cubicBezTo>
                  <a:cubicBezTo>
                    <a:pt x="73" y="141"/>
                    <a:pt x="89" y="133"/>
                    <a:pt x="99" y="122"/>
                  </a:cubicBezTo>
                  <a:cubicBezTo>
                    <a:pt x="131" y="134"/>
                    <a:pt x="168" y="144"/>
                    <a:pt x="204" y="144"/>
                  </a:cubicBezTo>
                  <a:cubicBezTo>
                    <a:pt x="276" y="144"/>
                    <a:pt x="350" y="106"/>
                    <a:pt x="407" y="42"/>
                  </a:cubicBezTo>
                  <a:cubicBezTo>
                    <a:pt x="407" y="178"/>
                    <a:pt x="407" y="178"/>
                    <a:pt x="407" y="178"/>
                  </a:cubicBezTo>
                  <a:cubicBezTo>
                    <a:pt x="407" y="184"/>
                    <a:pt x="412" y="189"/>
                    <a:pt x="419" y="189"/>
                  </a:cubicBezTo>
                  <a:lnTo>
                    <a:pt x="419" y="189"/>
                  </a:lnTo>
                  <a:cubicBezTo>
                    <a:pt x="425" y="189"/>
                    <a:pt x="430" y="184"/>
                    <a:pt x="430" y="178"/>
                  </a:cubicBezTo>
                  <a:cubicBezTo>
                    <a:pt x="430" y="11"/>
                    <a:pt x="430" y="11"/>
                    <a:pt x="430" y="11"/>
                  </a:cubicBezTo>
                  <a:cubicBezTo>
                    <a:pt x="430" y="8"/>
                    <a:pt x="429" y="5"/>
                    <a:pt x="427" y="3"/>
                  </a:cubicBezTo>
                  <a:cubicBezTo>
                    <a:pt x="425" y="1"/>
                    <a:pt x="422" y="0"/>
                    <a:pt x="419" y="0"/>
                  </a:cubicBezTo>
                  <a:lnTo>
                    <a:pt x="419" y="0"/>
                  </a:lnTo>
                  <a:cubicBezTo>
                    <a:pt x="252" y="0"/>
                    <a:pt x="252" y="0"/>
                    <a:pt x="252" y="0"/>
                  </a:cubicBezTo>
                  <a:cubicBezTo>
                    <a:pt x="246" y="0"/>
                    <a:pt x="241" y="5"/>
                    <a:pt x="241" y="11"/>
                  </a:cubicBezTo>
                  <a:cubicBezTo>
                    <a:pt x="241" y="19"/>
                    <a:pt x="246" y="24"/>
                    <a:pt x="252" y="24"/>
                  </a:cubicBezTo>
                  <a:lnTo>
                    <a:pt x="252" y="24"/>
                  </a:lnTo>
                  <a:cubicBezTo>
                    <a:pt x="392" y="23"/>
                    <a:pt x="392" y="23"/>
                    <a:pt x="392" y="23"/>
                  </a:cubicBezTo>
                  <a:cubicBezTo>
                    <a:pt x="339" y="85"/>
                    <a:pt x="271" y="121"/>
                    <a:pt x="204" y="121"/>
                  </a:cubicBezTo>
                  <a:cubicBezTo>
                    <a:pt x="172" y="121"/>
                    <a:pt x="139" y="112"/>
                    <a:pt x="111" y="101"/>
                  </a:cubicBezTo>
                  <a:cubicBezTo>
                    <a:pt x="112" y="96"/>
                    <a:pt x="113" y="90"/>
                    <a:pt x="113" y="84"/>
                  </a:cubicBezTo>
                  <a:cubicBezTo>
                    <a:pt x="113" y="53"/>
                    <a:pt x="88" y="28"/>
                    <a:pt x="56" y="28"/>
                  </a:cubicBezTo>
                </a:path>
              </a:pathLst>
            </a:custGeom>
            <a:solidFill>
              <a:srgbClr val="0079EF">
                <a:lumMod val="75000"/>
              </a:srgbClr>
            </a:solidFill>
            <a:ln w="3175" cap="flat">
              <a:solidFill>
                <a:srgbClr val="0079EF">
                  <a:lumMod val="75000"/>
                </a:srgb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kern="0" dirty="0">
                <a:solidFill>
                  <a:prstClr val="white"/>
                </a:solidFill>
              </a:endParaRPr>
            </a:p>
          </p:txBody>
        </p:sp>
        <p:sp>
          <p:nvSpPr>
            <p:cNvPr id="52" name="Freeform 114"/>
            <p:cNvSpPr>
              <a:spLocks noChangeArrowheads="1"/>
            </p:cNvSpPr>
            <p:nvPr/>
          </p:nvSpPr>
          <p:spPr bwMode="auto">
            <a:xfrm>
              <a:off x="6088169" y="1811062"/>
              <a:ext cx="246539" cy="309756"/>
            </a:xfrm>
            <a:custGeom>
              <a:avLst/>
              <a:gdLst>
                <a:gd name="T0" fmla="*/ 285 w 344"/>
                <a:gd name="T1" fmla="*/ 308 h 430"/>
                <a:gd name="T2" fmla="*/ 285 w 344"/>
                <a:gd name="T3" fmla="*/ 308 h 430"/>
                <a:gd name="T4" fmla="*/ 243 w 344"/>
                <a:gd name="T5" fmla="*/ 209 h 430"/>
                <a:gd name="T6" fmla="*/ 43 w 344"/>
                <a:gd name="T7" fmla="*/ 101 h 430"/>
                <a:gd name="T8" fmla="*/ 156 w 344"/>
                <a:gd name="T9" fmla="*/ 23 h 430"/>
                <a:gd name="T10" fmla="*/ 159 w 344"/>
                <a:gd name="T11" fmla="*/ 6 h 430"/>
                <a:gd name="T12" fmla="*/ 143 w 344"/>
                <a:gd name="T13" fmla="*/ 4 h 430"/>
                <a:gd name="T14" fmla="*/ 6 w 344"/>
                <a:gd name="T15" fmla="*/ 99 h 430"/>
                <a:gd name="T16" fmla="*/ 3 w 344"/>
                <a:gd name="T17" fmla="*/ 114 h 430"/>
                <a:gd name="T18" fmla="*/ 98 w 344"/>
                <a:gd name="T19" fmla="*/ 251 h 430"/>
                <a:gd name="T20" fmla="*/ 108 w 344"/>
                <a:gd name="T21" fmla="*/ 256 h 430"/>
                <a:gd name="T22" fmla="*/ 114 w 344"/>
                <a:gd name="T23" fmla="*/ 254 h 430"/>
                <a:gd name="T24" fmla="*/ 117 w 344"/>
                <a:gd name="T25" fmla="*/ 238 h 430"/>
                <a:gd name="T26" fmla="*/ 37 w 344"/>
                <a:gd name="T27" fmla="*/ 124 h 430"/>
                <a:gd name="T28" fmla="*/ 225 w 344"/>
                <a:gd name="T29" fmla="*/ 222 h 430"/>
                <a:gd name="T30" fmla="*/ 261 w 344"/>
                <a:gd name="T31" fmla="*/ 311 h 430"/>
                <a:gd name="T32" fmla="*/ 248 w 344"/>
                <a:gd name="T33" fmla="*/ 318 h 430"/>
                <a:gd name="T34" fmla="*/ 233 w 344"/>
                <a:gd name="T35" fmla="*/ 396 h 430"/>
                <a:gd name="T36" fmla="*/ 311 w 344"/>
                <a:gd name="T37" fmla="*/ 411 h 430"/>
                <a:gd name="T38" fmla="*/ 326 w 344"/>
                <a:gd name="T39" fmla="*/ 332 h 430"/>
                <a:gd name="T40" fmla="*/ 285 w 344"/>
                <a:gd name="T41" fmla="*/ 30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4" h="430">
                  <a:moveTo>
                    <a:pt x="285" y="308"/>
                  </a:moveTo>
                  <a:lnTo>
                    <a:pt x="285" y="308"/>
                  </a:lnTo>
                  <a:cubicBezTo>
                    <a:pt x="277" y="275"/>
                    <a:pt x="264" y="239"/>
                    <a:pt x="243" y="209"/>
                  </a:cubicBezTo>
                  <a:cubicBezTo>
                    <a:pt x="202" y="148"/>
                    <a:pt x="131" y="110"/>
                    <a:pt x="43" y="101"/>
                  </a:cubicBezTo>
                  <a:cubicBezTo>
                    <a:pt x="156" y="23"/>
                    <a:pt x="156" y="23"/>
                    <a:pt x="156" y="23"/>
                  </a:cubicBezTo>
                  <a:cubicBezTo>
                    <a:pt x="161" y="18"/>
                    <a:pt x="163" y="11"/>
                    <a:pt x="159" y="6"/>
                  </a:cubicBezTo>
                  <a:cubicBezTo>
                    <a:pt x="156" y="1"/>
                    <a:pt x="149" y="0"/>
                    <a:pt x="143" y="4"/>
                  </a:cubicBezTo>
                  <a:cubicBezTo>
                    <a:pt x="6" y="99"/>
                    <a:pt x="6" y="99"/>
                    <a:pt x="6" y="99"/>
                  </a:cubicBezTo>
                  <a:cubicBezTo>
                    <a:pt x="1" y="102"/>
                    <a:pt x="0" y="109"/>
                    <a:pt x="3" y="114"/>
                  </a:cubicBezTo>
                  <a:cubicBezTo>
                    <a:pt x="98" y="251"/>
                    <a:pt x="98" y="251"/>
                    <a:pt x="98" y="251"/>
                  </a:cubicBezTo>
                  <a:cubicBezTo>
                    <a:pt x="101" y="255"/>
                    <a:pt x="104" y="256"/>
                    <a:pt x="108" y="256"/>
                  </a:cubicBezTo>
                  <a:cubicBezTo>
                    <a:pt x="110" y="256"/>
                    <a:pt x="112" y="256"/>
                    <a:pt x="114" y="254"/>
                  </a:cubicBezTo>
                  <a:cubicBezTo>
                    <a:pt x="119" y="251"/>
                    <a:pt x="121" y="243"/>
                    <a:pt x="117" y="238"/>
                  </a:cubicBezTo>
                  <a:cubicBezTo>
                    <a:pt x="37" y="124"/>
                    <a:pt x="37" y="124"/>
                    <a:pt x="37" y="124"/>
                  </a:cubicBezTo>
                  <a:cubicBezTo>
                    <a:pt x="87" y="128"/>
                    <a:pt x="173" y="148"/>
                    <a:pt x="225" y="222"/>
                  </a:cubicBezTo>
                  <a:cubicBezTo>
                    <a:pt x="243" y="249"/>
                    <a:pt x="255" y="281"/>
                    <a:pt x="261" y="311"/>
                  </a:cubicBezTo>
                  <a:cubicBezTo>
                    <a:pt x="257" y="313"/>
                    <a:pt x="252" y="315"/>
                    <a:pt x="248" y="318"/>
                  </a:cubicBezTo>
                  <a:cubicBezTo>
                    <a:pt x="222" y="336"/>
                    <a:pt x="215" y="370"/>
                    <a:pt x="233" y="396"/>
                  </a:cubicBezTo>
                  <a:cubicBezTo>
                    <a:pt x="251" y="422"/>
                    <a:pt x="286" y="429"/>
                    <a:pt x="311" y="411"/>
                  </a:cubicBezTo>
                  <a:cubicBezTo>
                    <a:pt x="337" y="393"/>
                    <a:pt x="343" y="358"/>
                    <a:pt x="326" y="332"/>
                  </a:cubicBezTo>
                  <a:cubicBezTo>
                    <a:pt x="316" y="318"/>
                    <a:pt x="301" y="310"/>
                    <a:pt x="285" y="308"/>
                  </a:cubicBezTo>
                </a:path>
              </a:pathLst>
            </a:custGeom>
            <a:solidFill>
              <a:srgbClr val="0079EF">
                <a:lumMod val="75000"/>
              </a:srgbClr>
            </a:solidFill>
            <a:ln w="3175" cap="flat">
              <a:solidFill>
                <a:srgbClr val="0079EF">
                  <a:lumMod val="75000"/>
                </a:srgb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kern="0" dirty="0">
                <a:solidFill>
                  <a:prstClr val="white"/>
                </a:solidFill>
              </a:endParaRPr>
            </a:p>
          </p:txBody>
        </p:sp>
        <p:sp>
          <p:nvSpPr>
            <p:cNvPr id="53" name="Freeform 115"/>
            <p:cNvSpPr>
              <a:spLocks noChangeArrowheads="1"/>
            </p:cNvSpPr>
            <p:nvPr/>
          </p:nvSpPr>
          <p:spPr bwMode="auto">
            <a:xfrm>
              <a:off x="5810019" y="1858474"/>
              <a:ext cx="224413" cy="312916"/>
            </a:xfrm>
            <a:custGeom>
              <a:avLst/>
              <a:gdLst>
                <a:gd name="T0" fmla="*/ 2 w 315"/>
                <a:gd name="T1" fmla="*/ 350 h 438"/>
                <a:gd name="T2" fmla="*/ 2 w 315"/>
                <a:gd name="T3" fmla="*/ 350 h 438"/>
                <a:gd name="T4" fmla="*/ 9 w 315"/>
                <a:gd name="T5" fmla="*/ 366 h 438"/>
                <a:gd name="T6" fmla="*/ 160 w 315"/>
                <a:gd name="T7" fmla="*/ 436 h 438"/>
                <a:gd name="T8" fmla="*/ 165 w 315"/>
                <a:gd name="T9" fmla="*/ 437 h 438"/>
                <a:gd name="T10" fmla="*/ 175 w 315"/>
                <a:gd name="T11" fmla="*/ 429 h 438"/>
                <a:gd name="T12" fmla="*/ 244 w 315"/>
                <a:gd name="T13" fmla="*/ 278 h 438"/>
                <a:gd name="T14" fmla="*/ 239 w 315"/>
                <a:gd name="T15" fmla="*/ 263 h 438"/>
                <a:gd name="T16" fmla="*/ 223 w 315"/>
                <a:gd name="T17" fmla="*/ 268 h 438"/>
                <a:gd name="T18" fmla="*/ 165 w 315"/>
                <a:gd name="T19" fmla="*/ 397 h 438"/>
                <a:gd name="T20" fmla="*/ 154 w 315"/>
                <a:gd name="T21" fmla="*/ 184 h 438"/>
                <a:gd name="T22" fmla="*/ 213 w 315"/>
                <a:gd name="T23" fmla="*/ 107 h 438"/>
                <a:gd name="T24" fmla="*/ 226 w 315"/>
                <a:gd name="T25" fmla="*/ 116 h 438"/>
                <a:gd name="T26" fmla="*/ 301 w 315"/>
                <a:gd name="T27" fmla="*/ 88 h 438"/>
                <a:gd name="T28" fmla="*/ 273 w 315"/>
                <a:gd name="T29" fmla="*/ 13 h 438"/>
                <a:gd name="T30" fmla="*/ 198 w 315"/>
                <a:gd name="T31" fmla="*/ 41 h 438"/>
                <a:gd name="T32" fmla="*/ 198 w 315"/>
                <a:gd name="T33" fmla="*/ 88 h 438"/>
                <a:gd name="T34" fmla="*/ 134 w 315"/>
                <a:gd name="T35" fmla="*/ 174 h 438"/>
                <a:gd name="T36" fmla="*/ 141 w 315"/>
                <a:gd name="T37" fmla="*/ 401 h 438"/>
                <a:gd name="T38" fmla="*/ 18 w 315"/>
                <a:gd name="T39" fmla="*/ 345 h 438"/>
                <a:gd name="T40" fmla="*/ 2 w 315"/>
                <a:gd name="T41" fmla="*/ 35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5" h="438">
                  <a:moveTo>
                    <a:pt x="2" y="350"/>
                  </a:moveTo>
                  <a:lnTo>
                    <a:pt x="2" y="350"/>
                  </a:lnTo>
                  <a:cubicBezTo>
                    <a:pt x="0" y="356"/>
                    <a:pt x="2" y="363"/>
                    <a:pt x="9" y="366"/>
                  </a:cubicBezTo>
                  <a:cubicBezTo>
                    <a:pt x="160" y="436"/>
                    <a:pt x="160" y="436"/>
                    <a:pt x="160" y="436"/>
                  </a:cubicBezTo>
                  <a:cubicBezTo>
                    <a:pt x="162" y="436"/>
                    <a:pt x="163" y="437"/>
                    <a:pt x="165" y="437"/>
                  </a:cubicBezTo>
                  <a:cubicBezTo>
                    <a:pt x="169" y="437"/>
                    <a:pt x="173" y="433"/>
                    <a:pt x="175" y="429"/>
                  </a:cubicBezTo>
                  <a:cubicBezTo>
                    <a:pt x="244" y="278"/>
                    <a:pt x="244" y="278"/>
                    <a:pt x="244" y="278"/>
                  </a:cubicBezTo>
                  <a:cubicBezTo>
                    <a:pt x="247" y="272"/>
                    <a:pt x="245" y="266"/>
                    <a:pt x="239" y="263"/>
                  </a:cubicBezTo>
                  <a:cubicBezTo>
                    <a:pt x="233" y="260"/>
                    <a:pt x="226" y="263"/>
                    <a:pt x="223" y="268"/>
                  </a:cubicBezTo>
                  <a:cubicBezTo>
                    <a:pt x="165" y="397"/>
                    <a:pt x="165" y="397"/>
                    <a:pt x="165" y="397"/>
                  </a:cubicBezTo>
                  <a:cubicBezTo>
                    <a:pt x="144" y="352"/>
                    <a:pt x="116" y="269"/>
                    <a:pt x="154" y="184"/>
                  </a:cubicBezTo>
                  <a:cubicBezTo>
                    <a:pt x="168" y="154"/>
                    <a:pt x="190" y="128"/>
                    <a:pt x="213" y="107"/>
                  </a:cubicBezTo>
                  <a:cubicBezTo>
                    <a:pt x="217" y="111"/>
                    <a:pt x="221" y="114"/>
                    <a:pt x="226" y="116"/>
                  </a:cubicBezTo>
                  <a:cubicBezTo>
                    <a:pt x="254" y="128"/>
                    <a:pt x="288" y="117"/>
                    <a:pt x="301" y="88"/>
                  </a:cubicBezTo>
                  <a:cubicBezTo>
                    <a:pt x="314" y="60"/>
                    <a:pt x="301" y="26"/>
                    <a:pt x="273" y="13"/>
                  </a:cubicBezTo>
                  <a:cubicBezTo>
                    <a:pt x="245" y="0"/>
                    <a:pt x="211" y="13"/>
                    <a:pt x="198" y="41"/>
                  </a:cubicBezTo>
                  <a:cubicBezTo>
                    <a:pt x="191" y="57"/>
                    <a:pt x="192" y="73"/>
                    <a:pt x="198" y="88"/>
                  </a:cubicBezTo>
                  <a:cubicBezTo>
                    <a:pt x="173" y="112"/>
                    <a:pt x="149" y="141"/>
                    <a:pt x="134" y="174"/>
                  </a:cubicBezTo>
                  <a:cubicBezTo>
                    <a:pt x="102" y="242"/>
                    <a:pt x="105" y="322"/>
                    <a:pt x="141" y="401"/>
                  </a:cubicBezTo>
                  <a:cubicBezTo>
                    <a:pt x="18" y="345"/>
                    <a:pt x="18" y="345"/>
                    <a:pt x="18" y="345"/>
                  </a:cubicBezTo>
                  <a:cubicBezTo>
                    <a:pt x="13" y="342"/>
                    <a:pt x="6" y="345"/>
                    <a:pt x="2" y="350"/>
                  </a:cubicBezTo>
                </a:path>
              </a:pathLst>
            </a:custGeom>
            <a:solidFill>
              <a:srgbClr val="0079EF">
                <a:lumMod val="75000"/>
              </a:srgbClr>
            </a:solidFill>
            <a:ln w="3175" cap="flat">
              <a:solidFill>
                <a:srgbClr val="0079EF">
                  <a:lumMod val="75000"/>
                </a:srgbClr>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kern="0" dirty="0">
                <a:solidFill>
                  <a:prstClr val="white"/>
                </a:solidFill>
              </a:endParaRPr>
            </a:p>
          </p:txBody>
        </p:sp>
        <p:sp>
          <p:nvSpPr>
            <p:cNvPr id="54" name="Freeform 188"/>
            <p:cNvSpPr>
              <a:spLocks noChangeArrowheads="1"/>
            </p:cNvSpPr>
            <p:nvPr/>
          </p:nvSpPr>
          <p:spPr bwMode="auto">
            <a:xfrm>
              <a:off x="5736979" y="1614649"/>
              <a:ext cx="718041" cy="859472"/>
            </a:xfrm>
            <a:custGeom>
              <a:avLst/>
              <a:gdLst>
                <a:gd name="T0" fmla="*/ 299 w 584"/>
                <a:gd name="T1" fmla="*/ 4 h 697"/>
                <a:gd name="T2" fmla="*/ 299 w 584"/>
                <a:gd name="T3" fmla="*/ 4 h 697"/>
                <a:gd name="T4" fmla="*/ 283 w 584"/>
                <a:gd name="T5" fmla="*/ 4 h 697"/>
                <a:gd name="T6" fmla="*/ 11 w 584"/>
                <a:gd name="T7" fmla="*/ 89 h 697"/>
                <a:gd name="T8" fmla="*/ 3 w 584"/>
                <a:gd name="T9" fmla="*/ 92 h 697"/>
                <a:gd name="T10" fmla="*/ 0 w 584"/>
                <a:gd name="T11" fmla="*/ 100 h 697"/>
                <a:gd name="T12" fmla="*/ 0 w 584"/>
                <a:gd name="T13" fmla="*/ 406 h 697"/>
                <a:gd name="T14" fmla="*/ 291 w 584"/>
                <a:gd name="T15" fmla="*/ 696 h 697"/>
                <a:gd name="T16" fmla="*/ 583 w 584"/>
                <a:gd name="T17" fmla="*/ 406 h 697"/>
                <a:gd name="T18" fmla="*/ 583 w 584"/>
                <a:gd name="T19" fmla="*/ 100 h 697"/>
                <a:gd name="T20" fmla="*/ 579 w 584"/>
                <a:gd name="T21" fmla="*/ 92 h 697"/>
                <a:gd name="T22" fmla="*/ 570 w 584"/>
                <a:gd name="T23" fmla="*/ 89 h 697"/>
                <a:gd name="T24" fmla="*/ 299 w 584"/>
                <a:gd name="T25" fmla="*/ 4 h 697"/>
                <a:gd name="T26" fmla="*/ 560 w 584"/>
                <a:gd name="T27" fmla="*/ 406 h 697"/>
                <a:gd name="T28" fmla="*/ 560 w 584"/>
                <a:gd name="T29" fmla="*/ 406 h 697"/>
                <a:gd name="T30" fmla="*/ 291 w 584"/>
                <a:gd name="T31" fmla="*/ 672 h 697"/>
                <a:gd name="T32" fmla="*/ 23 w 584"/>
                <a:gd name="T33" fmla="*/ 406 h 697"/>
                <a:gd name="T34" fmla="*/ 23 w 584"/>
                <a:gd name="T35" fmla="*/ 113 h 697"/>
                <a:gd name="T36" fmla="*/ 291 w 584"/>
                <a:gd name="T37" fmla="*/ 28 h 697"/>
                <a:gd name="T38" fmla="*/ 560 w 584"/>
                <a:gd name="T39" fmla="*/ 113 h 697"/>
                <a:gd name="T40" fmla="*/ 560 w 584"/>
                <a:gd name="T41" fmla="*/ 4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697">
                  <a:moveTo>
                    <a:pt x="299" y="4"/>
                  </a:moveTo>
                  <a:lnTo>
                    <a:pt x="299" y="4"/>
                  </a:lnTo>
                  <a:cubicBezTo>
                    <a:pt x="294" y="0"/>
                    <a:pt x="287" y="0"/>
                    <a:pt x="283" y="4"/>
                  </a:cubicBezTo>
                  <a:cubicBezTo>
                    <a:pt x="224" y="62"/>
                    <a:pt x="155" y="97"/>
                    <a:pt x="11" y="89"/>
                  </a:cubicBezTo>
                  <a:cubicBezTo>
                    <a:pt x="9" y="89"/>
                    <a:pt x="5" y="90"/>
                    <a:pt x="3" y="92"/>
                  </a:cubicBezTo>
                  <a:cubicBezTo>
                    <a:pt x="1" y="94"/>
                    <a:pt x="0" y="97"/>
                    <a:pt x="0" y="100"/>
                  </a:cubicBezTo>
                  <a:cubicBezTo>
                    <a:pt x="0" y="406"/>
                    <a:pt x="0" y="406"/>
                    <a:pt x="0" y="406"/>
                  </a:cubicBezTo>
                  <a:cubicBezTo>
                    <a:pt x="0" y="566"/>
                    <a:pt x="130" y="696"/>
                    <a:pt x="291" y="696"/>
                  </a:cubicBezTo>
                  <a:cubicBezTo>
                    <a:pt x="452" y="696"/>
                    <a:pt x="583" y="566"/>
                    <a:pt x="583" y="406"/>
                  </a:cubicBezTo>
                  <a:cubicBezTo>
                    <a:pt x="583" y="100"/>
                    <a:pt x="583" y="100"/>
                    <a:pt x="583" y="100"/>
                  </a:cubicBezTo>
                  <a:cubicBezTo>
                    <a:pt x="583" y="97"/>
                    <a:pt x="582" y="94"/>
                    <a:pt x="579" y="92"/>
                  </a:cubicBezTo>
                  <a:cubicBezTo>
                    <a:pt x="577" y="90"/>
                    <a:pt x="573" y="89"/>
                    <a:pt x="570" y="89"/>
                  </a:cubicBezTo>
                  <a:cubicBezTo>
                    <a:pt x="414" y="97"/>
                    <a:pt x="366" y="68"/>
                    <a:pt x="299" y="4"/>
                  </a:cubicBezTo>
                  <a:close/>
                  <a:moveTo>
                    <a:pt x="560" y="406"/>
                  </a:moveTo>
                  <a:lnTo>
                    <a:pt x="560" y="406"/>
                  </a:lnTo>
                  <a:cubicBezTo>
                    <a:pt x="560" y="553"/>
                    <a:pt x="439" y="672"/>
                    <a:pt x="291" y="672"/>
                  </a:cubicBezTo>
                  <a:cubicBezTo>
                    <a:pt x="144" y="672"/>
                    <a:pt x="23" y="553"/>
                    <a:pt x="23" y="406"/>
                  </a:cubicBezTo>
                  <a:cubicBezTo>
                    <a:pt x="23" y="113"/>
                    <a:pt x="23" y="113"/>
                    <a:pt x="23" y="113"/>
                  </a:cubicBezTo>
                  <a:cubicBezTo>
                    <a:pt x="140" y="117"/>
                    <a:pt x="220" y="93"/>
                    <a:pt x="291" y="28"/>
                  </a:cubicBezTo>
                  <a:cubicBezTo>
                    <a:pt x="352" y="86"/>
                    <a:pt x="406" y="119"/>
                    <a:pt x="560" y="113"/>
                  </a:cubicBezTo>
                  <a:lnTo>
                    <a:pt x="560" y="406"/>
                  </a:lnTo>
                  <a:close/>
                </a:path>
              </a:pathLst>
            </a:custGeom>
            <a:solidFill>
              <a:srgbClr val="0079EF">
                <a:lumMod val="75000"/>
              </a:srgbClr>
            </a:solidFill>
            <a:ln w="3175" cap="flat">
              <a:noFill/>
              <a:bevel/>
              <a:headEnd/>
              <a:tailEnd/>
            </a:ln>
            <a:effectLst/>
            <a:extLst/>
          </p:spPr>
          <p:txBody>
            <a:bodyPr wrap="none" anchor="ctr"/>
            <a:lstStyle/>
            <a:p>
              <a:pPr>
                <a:defRPr/>
              </a:pPr>
              <a:endParaRPr lang="en-US" kern="0" dirty="0">
                <a:solidFill>
                  <a:prstClr val="white"/>
                </a:solidFill>
              </a:endParaRPr>
            </a:p>
          </p:txBody>
        </p:sp>
      </p:grpSp>
      <p:sp>
        <p:nvSpPr>
          <p:cNvPr id="55" name="TextBox 54"/>
          <p:cNvSpPr txBox="1"/>
          <p:nvPr/>
        </p:nvSpPr>
        <p:spPr>
          <a:xfrm>
            <a:off x="1259306" y="1508413"/>
            <a:ext cx="1328762" cy="318100"/>
          </a:xfrm>
          <a:prstGeom prst="rect">
            <a:avLst/>
          </a:prstGeom>
        </p:spPr>
        <p:txBody>
          <a:bodyPr vert="horz" wrap="none" lIns="91440" tIns="45720" rIns="91440" bIns="45720" rtlCol="0" anchor="t" anchorCtr="0">
            <a:spAutoFit/>
          </a:bodyPr>
          <a:lstStyle/>
          <a:p>
            <a:pPr algn="ctr" defTabSz="914400"/>
            <a:r>
              <a:rPr lang="de-DE" sz="1467" b="1" dirty="0">
                <a:solidFill>
                  <a:schemeClr val="accent1">
                    <a:lumMod val="75000"/>
                  </a:schemeClr>
                </a:solidFill>
                <a:ea typeface="Roboto Light" charset="0"/>
                <a:cs typeface="Roboto Light" charset="0"/>
              </a:rPr>
              <a:t>Data Protector</a:t>
            </a:r>
            <a:endParaRPr lang="en-US" sz="1467" b="1" dirty="0">
              <a:solidFill>
                <a:schemeClr val="accent1">
                  <a:lumMod val="75000"/>
                </a:schemeClr>
              </a:solidFill>
              <a:ea typeface="Roboto Light" charset="0"/>
              <a:cs typeface="Roboto Light" charset="0"/>
            </a:endParaRPr>
          </a:p>
        </p:txBody>
      </p:sp>
      <p:sp>
        <p:nvSpPr>
          <p:cNvPr id="56" name="Freeform 56"/>
          <p:cNvSpPr>
            <a:spLocks noChangeArrowheads="1"/>
          </p:cNvSpPr>
          <p:nvPr/>
        </p:nvSpPr>
        <p:spPr bwMode="auto">
          <a:xfrm>
            <a:off x="8812744" y="2611986"/>
            <a:ext cx="1941177" cy="1156690"/>
          </a:xfrm>
          <a:custGeom>
            <a:avLst/>
            <a:gdLst>
              <a:gd name="T0" fmla="*/ 628 w 810"/>
              <a:gd name="T1" fmla="*/ 111 h 471"/>
              <a:gd name="T2" fmla="*/ 628 w 810"/>
              <a:gd name="T3" fmla="*/ 111 h 471"/>
              <a:gd name="T4" fmla="*/ 581 w 810"/>
              <a:gd name="T5" fmla="*/ 117 h 471"/>
              <a:gd name="T6" fmla="*/ 408 w 810"/>
              <a:gd name="T7" fmla="*/ 0 h 471"/>
              <a:gd name="T8" fmla="*/ 228 w 810"/>
              <a:gd name="T9" fmla="*/ 151 h 471"/>
              <a:gd name="T10" fmla="*/ 167 w 810"/>
              <a:gd name="T11" fmla="*/ 138 h 471"/>
              <a:gd name="T12" fmla="*/ 0 w 810"/>
              <a:gd name="T13" fmla="*/ 305 h 471"/>
              <a:gd name="T14" fmla="*/ 144 w 810"/>
              <a:gd name="T15" fmla="*/ 469 h 471"/>
              <a:gd name="T16" fmla="*/ 643 w 810"/>
              <a:gd name="T17" fmla="*/ 470 h 471"/>
              <a:gd name="T18" fmla="*/ 809 w 810"/>
              <a:gd name="T19" fmla="*/ 291 h 471"/>
              <a:gd name="T20" fmla="*/ 628 w 810"/>
              <a:gd name="T21" fmla="*/ 111 h 471"/>
              <a:gd name="T22" fmla="*/ 642 w 810"/>
              <a:gd name="T23" fmla="*/ 447 h 471"/>
              <a:gd name="T24" fmla="*/ 642 w 810"/>
              <a:gd name="T25" fmla="*/ 447 h 471"/>
              <a:gd name="T26" fmla="*/ 146 w 810"/>
              <a:gd name="T27" fmla="*/ 446 h 471"/>
              <a:gd name="T28" fmla="*/ 23 w 810"/>
              <a:gd name="T29" fmla="*/ 305 h 471"/>
              <a:gd name="T30" fmla="*/ 167 w 810"/>
              <a:gd name="T31" fmla="*/ 161 h 471"/>
              <a:gd name="T32" fmla="*/ 232 w 810"/>
              <a:gd name="T33" fmla="*/ 178 h 471"/>
              <a:gd name="T34" fmla="*/ 243 w 810"/>
              <a:gd name="T35" fmla="*/ 178 h 471"/>
              <a:gd name="T36" fmla="*/ 249 w 810"/>
              <a:gd name="T37" fmla="*/ 168 h 471"/>
              <a:gd name="T38" fmla="*/ 408 w 810"/>
              <a:gd name="T39" fmla="*/ 23 h 471"/>
              <a:gd name="T40" fmla="*/ 563 w 810"/>
              <a:gd name="T41" fmla="*/ 136 h 471"/>
              <a:gd name="T42" fmla="*/ 569 w 810"/>
              <a:gd name="T43" fmla="*/ 142 h 471"/>
              <a:gd name="T44" fmla="*/ 577 w 810"/>
              <a:gd name="T45" fmla="*/ 143 h 471"/>
              <a:gd name="T46" fmla="*/ 628 w 810"/>
              <a:gd name="T47" fmla="*/ 134 h 471"/>
              <a:gd name="T48" fmla="*/ 785 w 810"/>
              <a:gd name="T49" fmla="*/ 291 h 471"/>
              <a:gd name="T50" fmla="*/ 642 w 810"/>
              <a:gd name="T51" fmla="*/ 44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0" h="471">
                <a:moveTo>
                  <a:pt x="628" y="111"/>
                </a:moveTo>
                <a:lnTo>
                  <a:pt x="628" y="111"/>
                </a:lnTo>
                <a:cubicBezTo>
                  <a:pt x="612" y="111"/>
                  <a:pt x="597" y="113"/>
                  <a:pt x="581" y="117"/>
                </a:cubicBezTo>
                <a:cubicBezTo>
                  <a:pt x="553" y="47"/>
                  <a:pt x="485" y="0"/>
                  <a:pt x="408" y="0"/>
                </a:cubicBezTo>
                <a:cubicBezTo>
                  <a:pt x="319" y="0"/>
                  <a:pt x="244" y="63"/>
                  <a:pt x="228" y="151"/>
                </a:cubicBezTo>
                <a:cubicBezTo>
                  <a:pt x="207" y="142"/>
                  <a:pt x="188" y="138"/>
                  <a:pt x="167" y="138"/>
                </a:cubicBezTo>
                <a:cubicBezTo>
                  <a:pt x="75" y="138"/>
                  <a:pt x="0" y="213"/>
                  <a:pt x="0" y="305"/>
                </a:cubicBezTo>
                <a:cubicBezTo>
                  <a:pt x="0" y="387"/>
                  <a:pt x="62" y="458"/>
                  <a:pt x="144" y="469"/>
                </a:cubicBezTo>
                <a:cubicBezTo>
                  <a:pt x="643" y="470"/>
                  <a:pt x="643" y="470"/>
                  <a:pt x="643" y="470"/>
                </a:cubicBezTo>
                <a:cubicBezTo>
                  <a:pt x="736" y="463"/>
                  <a:pt x="809" y="384"/>
                  <a:pt x="809" y="291"/>
                </a:cubicBezTo>
                <a:cubicBezTo>
                  <a:pt x="809" y="191"/>
                  <a:pt x="728" y="111"/>
                  <a:pt x="628" y="111"/>
                </a:cubicBezTo>
                <a:close/>
                <a:moveTo>
                  <a:pt x="642" y="447"/>
                </a:moveTo>
                <a:lnTo>
                  <a:pt x="642" y="447"/>
                </a:lnTo>
                <a:cubicBezTo>
                  <a:pt x="146" y="446"/>
                  <a:pt x="146" y="446"/>
                  <a:pt x="146" y="446"/>
                </a:cubicBezTo>
                <a:cubicBezTo>
                  <a:pt x="76" y="436"/>
                  <a:pt x="23" y="376"/>
                  <a:pt x="23" y="305"/>
                </a:cubicBezTo>
                <a:cubicBezTo>
                  <a:pt x="23" y="226"/>
                  <a:pt x="88" y="161"/>
                  <a:pt x="167" y="161"/>
                </a:cubicBezTo>
                <a:cubicBezTo>
                  <a:pt x="189" y="161"/>
                  <a:pt x="211" y="167"/>
                  <a:pt x="232" y="178"/>
                </a:cubicBezTo>
                <a:cubicBezTo>
                  <a:pt x="236" y="180"/>
                  <a:pt x="240" y="180"/>
                  <a:pt x="243" y="178"/>
                </a:cubicBezTo>
                <a:cubicBezTo>
                  <a:pt x="246" y="176"/>
                  <a:pt x="248" y="173"/>
                  <a:pt x="249" y="168"/>
                </a:cubicBezTo>
                <a:cubicBezTo>
                  <a:pt x="257" y="85"/>
                  <a:pt x="326" y="23"/>
                  <a:pt x="408" y="23"/>
                </a:cubicBezTo>
                <a:cubicBezTo>
                  <a:pt x="479" y="23"/>
                  <a:pt x="541" y="69"/>
                  <a:pt x="563" y="136"/>
                </a:cubicBezTo>
                <a:cubicBezTo>
                  <a:pt x="564" y="139"/>
                  <a:pt x="566" y="141"/>
                  <a:pt x="569" y="142"/>
                </a:cubicBezTo>
                <a:cubicBezTo>
                  <a:pt x="571" y="145"/>
                  <a:pt x="574" y="145"/>
                  <a:pt x="577" y="143"/>
                </a:cubicBezTo>
                <a:cubicBezTo>
                  <a:pt x="595" y="137"/>
                  <a:pt x="611" y="134"/>
                  <a:pt x="628" y="134"/>
                </a:cubicBezTo>
                <a:cubicBezTo>
                  <a:pt x="716" y="134"/>
                  <a:pt x="785" y="205"/>
                  <a:pt x="785" y="291"/>
                </a:cubicBezTo>
                <a:cubicBezTo>
                  <a:pt x="785" y="373"/>
                  <a:pt x="722" y="441"/>
                  <a:pt x="642" y="44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7" name="TextBox 56"/>
          <p:cNvSpPr txBox="1"/>
          <p:nvPr/>
        </p:nvSpPr>
        <p:spPr>
          <a:xfrm>
            <a:off x="4908516" y="1477707"/>
            <a:ext cx="1955600" cy="318100"/>
          </a:xfrm>
          <a:prstGeom prst="rect">
            <a:avLst/>
          </a:prstGeom>
        </p:spPr>
        <p:txBody>
          <a:bodyPr vert="horz" wrap="none" lIns="91440" tIns="45720" rIns="91440" bIns="45720" rtlCol="0" anchor="t" anchorCtr="0">
            <a:spAutoFit/>
          </a:bodyPr>
          <a:lstStyle/>
          <a:p>
            <a:pPr algn="ctr"/>
            <a:r>
              <a:rPr lang="de-DE" sz="1467" b="1" dirty="0">
                <a:solidFill>
                  <a:schemeClr val="accent1"/>
                </a:solidFill>
                <a:ea typeface="Roboto Light" charset="0"/>
                <a:cs typeface="Roboto Light" charset="0"/>
              </a:rPr>
              <a:t>Dell EMC Data Domain</a:t>
            </a:r>
            <a:endParaRPr lang="en-US" sz="1467" b="1" dirty="0">
              <a:solidFill>
                <a:schemeClr val="accent1"/>
              </a:solidFill>
              <a:ea typeface="Roboto Light" charset="0"/>
              <a:cs typeface="Roboto Light" charset="0"/>
            </a:endParaRPr>
          </a:p>
        </p:txBody>
      </p:sp>
      <p:grpSp>
        <p:nvGrpSpPr>
          <p:cNvPr id="59" name="Group 58"/>
          <p:cNvGrpSpPr/>
          <p:nvPr/>
        </p:nvGrpSpPr>
        <p:grpSpPr>
          <a:xfrm>
            <a:off x="5252208" y="2378721"/>
            <a:ext cx="1058792" cy="1507640"/>
            <a:chOff x="2904736" y="3777039"/>
            <a:chExt cx="380527" cy="541843"/>
          </a:xfrm>
          <a:solidFill>
            <a:schemeClr val="tx1"/>
          </a:solidFill>
        </p:grpSpPr>
        <p:sp>
          <p:nvSpPr>
            <p:cNvPr id="60" name="Freeform 5"/>
            <p:cNvSpPr>
              <a:spLocks noEditPoints="1"/>
            </p:cNvSpPr>
            <p:nvPr/>
          </p:nvSpPr>
          <p:spPr bwMode="auto">
            <a:xfrm>
              <a:off x="2904736" y="3906130"/>
              <a:ext cx="380527" cy="274107"/>
            </a:xfrm>
            <a:custGeom>
              <a:avLst/>
              <a:gdLst>
                <a:gd name="T0" fmla="*/ 562 w 993"/>
                <a:gd name="T1" fmla="*/ 715 h 715"/>
                <a:gd name="T2" fmla="*/ 431 w 993"/>
                <a:gd name="T3" fmla="*/ 715 h 715"/>
                <a:gd name="T4" fmla="*/ 297 w 993"/>
                <a:gd name="T5" fmla="*/ 599 h 715"/>
                <a:gd name="T6" fmla="*/ 297 w 993"/>
                <a:gd name="T7" fmla="*/ 470 h 715"/>
                <a:gd name="T8" fmla="*/ 295 w 993"/>
                <a:gd name="T9" fmla="*/ 468 h 715"/>
                <a:gd name="T10" fmla="*/ 18 w 993"/>
                <a:gd name="T11" fmla="*/ 108 h 715"/>
                <a:gd name="T12" fmla="*/ 11 w 993"/>
                <a:gd name="T13" fmla="*/ 38 h 715"/>
                <a:gd name="T14" fmla="*/ 72 w 993"/>
                <a:gd name="T15" fmla="*/ 0 h 715"/>
                <a:gd name="T16" fmla="*/ 921 w 993"/>
                <a:gd name="T17" fmla="*/ 0 h 715"/>
                <a:gd name="T18" fmla="*/ 981 w 993"/>
                <a:gd name="T19" fmla="*/ 38 h 715"/>
                <a:gd name="T20" fmla="*/ 974 w 993"/>
                <a:gd name="T21" fmla="*/ 108 h 715"/>
                <a:gd name="T22" fmla="*/ 698 w 993"/>
                <a:gd name="T23" fmla="*/ 468 h 715"/>
                <a:gd name="T24" fmla="*/ 696 w 993"/>
                <a:gd name="T25" fmla="*/ 470 h 715"/>
                <a:gd name="T26" fmla="*/ 696 w 993"/>
                <a:gd name="T27" fmla="*/ 599 h 715"/>
                <a:gd name="T28" fmla="*/ 562 w 993"/>
                <a:gd name="T29" fmla="*/ 715 h 715"/>
                <a:gd name="T30" fmla="*/ 322 w 993"/>
                <a:gd name="T31" fmla="*/ 435 h 715"/>
                <a:gd name="T32" fmla="*/ 339 w 993"/>
                <a:gd name="T33" fmla="*/ 455 h 715"/>
                <a:gd name="T34" fmla="*/ 339 w 993"/>
                <a:gd name="T35" fmla="*/ 599 h 715"/>
                <a:gd name="T36" fmla="*/ 431 w 993"/>
                <a:gd name="T37" fmla="*/ 673 h 715"/>
                <a:gd name="T38" fmla="*/ 562 w 993"/>
                <a:gd name="T39" fmla="*/ 673 h 715"/>
                <a:gd name="T40" fmla="*/ 654 w 993"/>
                <a:gd name="T41" fmla="*/ 599 h 715"/>
                <a:gd name="T42" fmla="*/ 654 w 993"/>
                <a:gd name="T43" fmla="*/ 455 h 715"/>
                <a:gd name="T44" fmla="*/ 671 w 993"/>
                <a:gd name="T45" fmla="*/ 435 h 715"/>
                <a:gd name="T46" fmla="*/ 941 w 993"/>
                <a:gd name="T47" fmla="*/ 83 h 715"/>
                <a:gd name="T48" fmla="*/ 944 w 993"/>
                <a:gd name="T49" fmla="*/ 56 h 715"/>
                <a:gd name="T50" fmla="*/ 921 w 993"/>
                <a:gd name="T51" fmla="*/ 42 h 715"/>
                <a:gd name="T52" fmla="*/ 72 w 993"/>
                <a:gd name="T53" fmla="*/ 42 h 715"/>
                <a:gd name="T54" fmla="*/ 49 w 993"/>
                <a:gd name="T55" fmla="*/ 56 h 715"/>
                <a:gd name="T56" fmla="*/ 52 w 993"/>
                <a:gd name="T57" fmla="*/ 83 h 715"/>
                <a:gd name="T58" fmla="*/ 322 w 993"/>
                <a:gd name="T59" fmla="*/ 43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715">
                  <a:moveTo>
                    <a:pt x="562" y="715"/>
                  </a:moveTo>
                  <a:cubicBezTo>
                    <a:pt x="431" y="715"/>
                    <a:pt x="431" y="715"/>
                    <a:pt x="431" y="715"/>
                  </a:cubicBezTo>
                  <a:cubicBezTo>
                    <a:pt x="357" y="715"/>
                    <a:pt x="297" y="663"/>
                    <a:pt x="297" y="599"/>
                  </a:cubicBezTo>
                  <a:cubicBezTo>
                    <a:pt x="297" y="470"/>
                    <a:pt x="297" y="470"/>
                    <a:pt x="297" y="470"/>
                  </a:cubicBezTo>
                  <a:cubicBezTo>
                    <a:pt x="296" y="470"/>
                    <a:pt x="295" y="469"/>
                    <a:pt x="295" y="468"/>
                  </a:cubicBezTo>
                  <a:cubicBezTo>
                    <a:pt x="18" y="108"/>
                    <a:pt x="18" y="108"/>
                    <a:pt x="18" y="108"/>
                  </a:cubicBezTo>
                  <a:cubicBezTo>
                    <a:pt x="3" y="88"/>
                    <a:pt x="0" y="61"/>
                    <a:pt x="11" y="38"/>
                  </a:cubicBezTo>
                  <a:cubicBezTo>
                    <a:pt x="23" y="15"/>
                    <a:pt x="46" y="0"/>
                    <a:pt x="72" y="0"/>
                  </a:cubicBezTo>
                  <a:cubicBezTo>
                    <a:pt x="921" y="0"/>
                    <a:pt x="921" y="0"/>
                    <a:pt x="921" y="0"/>
                  </a:cubicBezTo>
                  <a:cubicBezTo>
                    <a:pt x="947" y="0"/>
                    <a:pt x="970" y="15"/>
                    <a:pt x="981" y="38"/>
                  </a:cubicBezTo>
                  <a:cubicBezTo>
                    <a:pt x="993" y="61"/>
                    <a:pt x="990" y="88"/>
                    <a:pt x="974" y="108"/>
                  </a:cubicBezTo>
                  <a:cubicBezTo>
                    <a:pt x="698" y="468"/>
                    <a:pt x="698" y="468"/>
                    <a:pt x="698" y="468"/>
                  </a:cubicBezTo>
                  <a:cubicBezTo>
                    <a:pt x="697" y="469"/>
                    <a:pt x="697" y="470"/>
                    <a:pt x="696" y="470"/>
                  </a:cubicBezTo>
                  <a:cubicBezTo>
                    <a:pt x="696" y="599"/>
                    <a:pt x="696" y="599"/>
                    <a:pt x="696" y="599"/>
                  </a:cubicBezTo>
                  <a:cubicBezTo>
                    <a:pt x="696" y="663"/>
                    <a:pt x="636" y="715"/>
                    <a:pt x="562" y="715"/>
                  </a:cubicBezTo>
                  <a:close/>
                  <a:moveTo>
                    <a:pt x="322" y="435"/>
                  </a:moveTo>
                  <a:cubicBezTo>
                    <a:pt x="331" y="436"/>
                    <a:pt x="339" y="445"/>
                    <a:pt x="339" y="455"/>
                  </a:cubicBezTo>
                  <a:cubicBezTo>
                    <a:pt x="339" y="599"/>
                    <a:pt x="339" y="599"/>
                    <a:pt x="339" y="599"/>
                  </a:cubicBezTo>
                  <a:cubicBezTo>
                    <a:pt x="339" y="639"/>
                    <a:pt x="380" y="673"/>
                    <a:pt x="431" y="673"/>
                  </a:cubicBezTo>
                  <a:cubicBezTo>
                    <a:pt x="562" y="673"/>
                    <a:pt x="562" y="673"/>
                    <a:pt x="562" y="673"/>
                  </a:cubicBezTo>
                  <a:cubicBezTo>
                    <a:pt x="613" y="673"/>
                    <a:pt x="654" y="639"/>
                    <a:pt x="654" y="599"/>
                  </a:cubicBezTo>
                  <a:cubicBezTo>
                    <a:pt x="654" y="455"/>
                    <a:pt x="654" y="455"/>
                    <a:pt x="654" y="455"/>
                  </a:cubicBezTo>
                  <a:cubicBezTo>
                    <a:pt x="654" y="445"/>
                    <a:pt x="661" y="436"/>
                    <a:pt x="671" y="435"/>
                  </a:cubicBezTo>
                  <a:cubicBezTo>
                    <a:pt x="941" y="83"/>
                    <a:pt x="941" y="83"/>
                    <a:pt x="941" y="83"/>
                  </a:cubicBezTo>
                  <a:cubicBezTo>
                    <a:pt x="947" y="75"/>
                    <a:pt x="948" y="65"/>
                    <a:pt x="944" y="56"/>
                  </a:cubicBezTo>
                  <a:cubicBezTo>
                    <a:pt x="939" y="48"/>
                    <a:pt x="931" y="42"/>
                    <a:pt x="921" y="42"/>
                  </a:cubicBezTo>
                  <a:cubicBezTo>
                    <a:pt x="72" y="42"/>
                    <a:pt x="72" y="42"/>
                    <a:pt x="72" y="42"/>
                  </a:cubicBezTo>
                  <a:cubicBezTo>
                    <a:pt x="62" y="42"/>
                    <a:pt x="53" y="48"/>
                    <a:pt x="49" y="56"/>
                  </a:cubicBezTo>
                  <a:cubicBezTo>
                    <a:pt x="45" y="65"/>
                    <a:pt x="46" y="75"/>
                    <a:pt x="52" y="83"/>
                  </a:cubicBezTo>
                  <a:lnTo>
                    <a:pt x="322" y="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
            <p:cNvSpPr>
              <a:spLocks noEditPoints="1"/>
            </p:cNvSpPr>
            <p:nvPr/>
          </p:nvSpPr>
          <p:spPr bwMode="auto">
            <a:xfrm>
              <a:off x="2907359" y="3777039"/>
              <a:ext cx="70447"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
            <p:cNvSpPr>
              <a:spLocks noEditPoints="1"/>
            </p:cNvSpPr>
            <p:nvPr/>
          </p:nvSpPr>
          <p:spPr bwMode="auto">
            <a:xfrm>
              <a:off x="3060244" y="3777039"/>
              <a:ext cx="70635"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8"/>
            <p:cNvSpPr>
              <a:spLocks noEditPoints="1"/>
            </p:cNvSpPr>
            <p:nvPr/>
          </p:nvSpPr>
          <p:spPr bwMode="auto">
            <a:xfrm>
              <a:off x="3213317" y="3777039"/>
              <a:ext cx="70447"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
            <p:cNvSpPr>
              <a:spLocks noEditPoints="1"/>
            </p:cNvSpPr>
            <p:nvPr/>
          </p:nvSpPr>
          <p:spPr bwMode="auto">
            <a:xfrm>
              <a:off x="3059495" y="4248435"/>
              <a:ext cx="70635" cy="70447"/>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
            <p:cNvSpPr>
              <a:spLocks noEditPoints="1"/>
            </p:cNvSpPr>
            <p:nvPr/>
          </p:nvSpPr>
          <p:spPr bwMode="auto">
            <a:xfrm>
              <a:off x="3059495" y="4169744"/>
              <a:ext cx="70635" cy="70635"/>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1"/>
            <p:cNvSpPr>
              <a:spLocks noEditPoints="1"/>
            </p:cNvSpPr>
            <p:nvPr/>
          </p:nvSpPr>
          <p:spPr bwMode="auto">
            <a:xfrm>
              <a:off x="3136500" y="3849547"/>
              <a:ext cx="70635" cy="70447"/>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
            <p:cNvSpPr>
              <a:spLocks noEditPoints="1"/>
            </p:cNvSpPr>
            <p:nvPr/>
          </p:nvSpPr>
          <p:spPr bwMode="auto">
            <a:xfrm>
              <a:off x="2983614" y="3849547"/>
              <a:ext cx="70635" cy="70447"/>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306829" y="2890526"/>
            <a:ext cx="2438819" cy="599610"/>
            <a:chOff x="6306829" y="2890526"/>
            <a:chExt cx="2438819" cy="599610"/>
          </a:xfrm>
        </p:grpSpPr>
        <p:sp>
          <p:nvSpPr>
            <p:cNvPr id="17" name="TextBox 16"/>
            <p:cNvSpPr txBox="1"/>
            <p:nvPr/>
          </p:nvSpPr>
          <p:spPr>
            <a:xfrm>
              <a:off x="6539735" y="2890526"/>
              <a:ext cx="1295806" cy="599610"/>
            </a:xfrm>
            <a:prstGeom prst="rect">
              <a:avLst/>
            </a:prstGeom>
            <a:noFill/>
          </p:spPr>
          <p:txBody>
            <a:bodyPr wrap="none" lIns="0" tIns="0" rIns="0" bIns="0" rtlCol="0">
              <a:noAutofit/>
            </a:bodyPr>
            <a:lstStyle/>
            <a:p>
              <a:pPr algn="ctr" defTabSz="914400">
                <a:lnSpc>
                  <a:spcPct val="90000"/>
                </a:lnSpc>
              </a:pPr>
              <a:r>
                <a:rPr lang="de-DE" sz="1799" dirty="0">
                  <a:solidFill>
                    <a:prstClr val="black"/>
                  </a:solidFill>
                </a:rPr>
                <a:t>Cloud Tier</a:t>
              </a:r>
            </a:p>
            <a:p>
              <a:pPr algn="ctr" defTabSz="914400">
                <a:lnSpc>
                  <a:spcPct val="90000"/>
                </a:lnSpc>
              </a:pPr>
              <a:r>
                <a:rPr lang="de-DE" sz="1799" dirty="0">
                  <a:solidFill>
                    <a:prstClr val="black"/>
                  </a:solidFill>
                </a:rPr>
                <a:t>Policy</a:t>
              </a:r>
              <a:endParaRPr lang="en-US" sz="1799" dirty="0">
                <a:solidFill>
                  <a:prstClr val="black"/>
                </a:solidFill>
              </a:endParaRPr>
            </a:p>
          </p:txBody>
        </p:sp>
        <p:cxnSp>
          <p:nvCxnSpPr>
            <p:cNvPr id="77" name="Straight Arrow Connector 76"/>
            <p:cNvCxnSpPr/>
            <p:nvPr/>
          </p:nvCxnSpPr>
          <p:spPr>
            <a:xfrm>
              <a:off x="6306829" y="3420689"/>
              <a:ext cx="2438819" cy="0"/>
            </a:xfrm>
            <a:prstGeom prst="straightConnector1">
              <a:avLst/>
            </a:prstGeom>
            <a:ln w="38100" cap="rnd">
              <a:solidFill>
                <a:schemeClr val="bg2">
                  <a:lumMod val="75000"/>
                  <a:lumOff val="25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993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19354" y="432448"/>
            <a:ext cx="10311765" cy="1080000"/>
          </a:xfrm>
        </p:spPr>
        <p:txBody>
          <a:bodyPr/>
          <a:lstStyle/>
          <a:p>
            <a:r>
              <a:rPr lang="de-DE" dirty="0"/>
              <a:t>Backup to HPE StoreOnce VSA Cloud Instance</a:t>
            </a:r>
            <a:endParaRPr lang="en-US" dirty="0"/>
          </a:p>
        </p:txBody>
      </p:sp>
      <p:grpSp>
        <p:nvGrpSpPr>
          <p:cNvPr id="51" name="Group 50"/>
          <p:cNvGrpSpPr>
            <a:grpSpLocks noChangeAspect="1"/>
          </p:cNvGrpSpPr>
          <p:nvPr/>
        </p:nvGrpSpPr>
        <p:grpSpPr>
          <a:xfrm>
            <a:off x="3462255" y="2036070"/>
            <a:ext cx="708750" cy="1059473"/>
            <a:chOff x="6626861" y="1895839"/>
            <a:chExt cx="197055" cy="294568"/>
          </a:xfrm>
          <a:solidFill>
            <a:srgbClr val="0078EF"/>
          </a:solidFill>
        </p:grpSpPr>
        <p:sp>
          <p:nvSpPr>
            <p:cNvPr id="52"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3"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4"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5"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6"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7"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58" name="Group 57"/>
          <p:cNvGrpSpPr>
            <a:grpSpLocks noChangeAspect="1"/>
          </p:cNvGrpSpPr>
          <p:nvPr/>
        </p:nvGrpSpPr>
        <p:grpSpPr>
          <a:xfrm>
            <a:off x="1231090" y="2036070"/>
            <a:ext cx="1064773" cy="1064773"/>
            <a:chOff x="4908213" y="2889242"/>
            <a:chExt cx="237685" cy="237685"/>
          </a:xfrm>
          <a:solidFill>
            <a:srgbClr val="0078EF"/>
          </a:solidFill>
        </p:grpSpPr>
        <p:sp>
          <p:nvSpPr>
            <p:cNvPr id="59" name="Freeform 262"/>
            <p:cNvSpPr>
              <a:spLocks noChangeArrowheads="1"/>
            </p:cNvSpPr>
            <p:nvPr/>
          </p:nvSpPr>
          <p:spPr bwMode="auto">
            <a:xfrm>
              <a:off x="5101205" y="2994880"/>
              <a:ext cx="18284" cy="18283"/>
            </a:xfrm>
            <a:custGeom>
              <a:avLst/>
              <a:gdLst>
                <a:gd name="T0" fmla="*/ 18 w 39"/>
                <a:gd name="T1" fmla="*/ 37 h 38"/>
                <a:gd name="T2" fmla="*/ 18 w 39"/>
                <a:gd name="T3" fmla="*/ 37 h 38"/>
                <a:gd name="T4" fmla="*/ 38 w 39"/>
                <a:gd name="T5" fmla="*/ 18 h 38"/>
                <a:gd name="T6" fmla="*/ 18 w 39"/>
                <a:gd name="T7" fmla="*/ 0 h 38"/>
                <a:gd name="T8" fmla="*/ 0 w 39"/>
                <a:gd name="T9" fmla="*/ 18 h 38"/>
                <a:gd name="T10" fmla="*/ 18 w 39"/>
                <a:gd name="T11" fmla="*/ 37 h 38"/>
              </a:gdLst>
              <a:ahLst/>
              <a:cxnLst>
                <a:cxn ang="0">
                  <a:pos x="T0" y="T1"/>
                </a:cxn>
                <a:cxn ang="0">
                  <a:pos x="T2" y="T3"/>
                </a:cxn>
                <a:cxn ang="0">
                  <a:pos x="T4" y="T5"/>
                </a:cxn>
                <a:cxn ang="0">
                  <a:pos x="T6" y="T7"/>
                </a:cxn>
                <a:cxn ang="0">
                  <a:pos x="T8" y="T9"/>
                </a:cxn>
                <a:cxn ang="0">
                  <a:pos x="T10" y="T11"/>
                </a:cxn>
              </a:cxnLst>
              <a:rect l="0" t="0" r="r" b="b"/>
              <a:pathLst>
                <a:path w="39" h="38">
                  <a:moveTo>
                    <a:pt x="18" y="37"/>
                  </a:moveTo>
                  <a:lnTo>
                    <a:pt x="18" y="37"/>
                  </a:lnTo>
                  <a:cubicBezTo>
                    <a:pt x="29" y="37"/>
                    <a:pt x="38" y="29"/>
                    <a:pt x="38" y="18"/>
                  </a:cubicBezTo>
                  <a:cubicBezTo>
                    <a:pt x="38" y="9"/>
                    <a:pt x="29" y="0"/>
                    <a:pt x="18" y="0"/>
                  </a:cubicBezTo>
                  <a:cubicBezTo>
                    <a:pt x="8" y="0"/>
                    <a:pt x="0" y="9"/>
                    <a:pt x="0" y="18"/>
                  </a:cubicBezTo>
                  <a:cubicBezTo>
                    <a:pt x="0" y="29"/>
                    <a:pt x="8" y="37"/>
                    <a:pt x="18"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0" name="Freeform 263"/>
            <p:cNvSpPr>
              <a:spLocks noChangeArrowheads="1"/>
            </p:cNvSpPr>
            <p:nvPr/>
          </p:nvSpPr>
          <p:spPr bwMode="auto">
            <a:xfrm>
              <a:off x="5101205" y="3041604"/>
              <a:ext cx="18284" cy="18284"/>
            </a:xfrm>
            <a:custGeom>
              <a:avLst/>
              <a:gdLst>
                <a:gd name="T0" fmla="*/ 18 w 39"/>
                <a:gd name="T1" fmla="*/ 37 h 38"/>
                <a:gd name="T2" fmla="*/ 18 w 39"/>
                <a:gd name="T3" fmla="*/ 37 h 38"/>
                <a:gd name="T4" fmla="*/ 38 w 39"/>
                <a:gd name="T5" fmla="*/ 18 h 38"/>
                <a:gd name="T6" fmla="*/ 18 w 39"/>
                <a:gd name="T7" fmla="*/ 0 h 38"/>
                <a:gd name="T8" fmla="*/ 0 w 39"/>
                <a:gd name="T9" fmla="*/ 18 h 38"/>
                <a:gd name="T10" fmla="*/ 18 w 39"/>
                <a:gd name="T11" fmla="*/ 37 h 38"/>
              </a:gdLst>
              <a:ahLst/>
              <a:cxnLst>
                <a:cxn ang="0">
                  <a:pos x="T0" y="T1"/>
                </a:cxn>
                <a:cxn ang="0">
                  <a:pos x="T2" y="T3"/>
                </a:cxn>
                <a:cxn ang="0">
                  <a:pos x="T4" y="T5"/>
                </a:cxn>
                <a:cxn ang="0">
                  <a:pos x="T6" y="T7"/>
                </a:cxn>
                <a:cxn ang="0">
                  <a:pos x="T8" y="T9"/>
                </a:cxn>
                <a:cxn ang="0">
                  <a:pos x="T10" y="T11"/>
                </a:cxn>
              </a:cxnLst>
              <a:rect l="0" t="0" r="r" b="b"/>
              <a:pathLst>
                <a:path w="39" h="38">
                  <a:moveTo>
                    <a:pt x="18" y="37"/>
                  </a:moveTo>
                  <a:lnTo>
                    <a:pt x="18" y="37"/>
                  </a:lnTo>
                  <a:cubicBezTo>
                    <a:pt x="29" y="37"/>
                    <a:pt x="38" y="28"/>
                    <a:pt x="38" y="18"/>
                  </a:cubicBezTo>
                  <a:cubicBezTo>
                    <a:pt x="38" y="8"/>
                    <a:pt x="29" y="0"/>
                    <a:pt x="18" y="0"/>
                  </a:cubicBezTo>
                  <a:cubicBezTo>
                    <a:pt x="8" y="0"/>
                    <a:pt x="0" y="8"/>
                    <a:pt x="0" y="18"/>
                  </a:cubicBezTo>
                  <a:cubicBezTo>
                    <a:pt x="0" y="28"/>
                    <a:pt x="8" y="37"/>
                    <a:pt x="18"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1" name="Freeform 264"/>
            <p:cNvSpPr>
              <a:spLocks noChangeArrowheads="1"/>
            </p:cNvSpPr>
            <p:nvPr/>
          </p:nvSpPr>
          <p:spPr bwMode="auto">
            <a:xfrm>
              <a:off x="5101205" y="3088329"/>
              <a:ext cx="18284" cy="16252"/>
            </a:xfrm>
            <a:custGeom>
              <a:avLst/>
              <a:gdLst>
                <a:gd name="T0" fmla="*/ 18 w 39"/>
                <a:gd name="T1" fmla="*/ 36 h 37"/>
                <a:gd name="T2" fmla="*/ 18 w 39"/>
                <a:gd name="T3" fmla="*/ 36 h 37"/>
                <a:gd name="T4" fmla="*/ 38 w 39"/>
                <a:gd name="T5" fmla="*/ 18 h 37"/>
                <a:gd name="T6" fmla="*/ 18 w 39"/>
                <a:gd name="T7" fmla="*/ 0 h 37"/>
                <a:gd name="T8" fmla="*/ 0 w 39"/>
                <a:gd name="T9" fmla="*/ 18 h 37"/>
                <a:gd name="T10" fmla="*/ 18 w 39"/>
                <a:gd name="T11" fmla="*/ 36 h 37"/>
              </a:gdLst>
              <a:ahLst/>
              <a:cxnLst>
                <a:cxn ang="0">
                  <a:pos x="T0" y="T1"/>
                </a:cxn>
                <a:cxn ang="0">
                  <a:pos x="T2" y="T3"/>
                </a:cxn>
                <a:cxn ang="0">
                  <a:pos x="T4" y="T5"/>
                </a:cxn>
                <a:cxn ang="0">
                  <a:pos x="T6" y="T7"/>
                </a:cxn>
                <a:cxn ang="0">
                  <a:pos x="T8" y="T9"/>
                </a:cxn>
                <a:cxn ang="0">
                  <a:pos x="T10" y="T11"/>
                </a:cxn>
              </a:cxnLst>
              <a:rect l="0" t="0" r="r" b="b"/>
              <a:pathLst>
                <a:path w="39" h="37">
                  <a:moveTo>
                    <a:pt x="18" y="36"/>
                  </a:moveTo>
                  <a:lnTo>
                    <a:pt x="18" y="36"/>
                  </a:lnTo>
                  <a:cubicBezTo>
                    <a:pt x="29" y="36"/>
                    <a:pt x="38" y="29"/>
                    <a:pt x="38" y="18"/>
                  </a:cubicBezTo>
                  <a:cubicBezTo>
                    <a:pt x="38" y="8"/>
                    <a:pt x="29" y="0"/>
                    <a:pt x="18" y="0"/>
                  </a:cubicBezTo>
                  <a:cubicBezTo>
                    <a:pt x="8" y="0"/>
                    <a:pt x="0" y="8"/>
                    <a:pt x="0" y="18"/>
                  </a:cubicBezTo>
                  <a:cubicBezTo>
                    <a:pt x="0" y="29"/>
                    <a:pt x="8" y="36"/>
                    <a:pt x="18" y="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2" name="Freeform 265"/>
            <p:cNvSpPr>
              <a:spLocks noChangeArrowheads="1"/>
            </p:cNvSpPr>
            <p:nvPr/>
          </p:nvSpPr>
          <p:spPr bwMode="auto">
            <a:xfrm>
              <a:off x="4908213" y="2889242"/>
              <a:ext cx="237685" cy="237685"/>
            </a:xfrm>
            <a:custGeom>
              <a:avLst/>
              <a:gdLst>
                <a:gd name="T0" fmla="*/ 21 w 514"/>
                <a:gd name="T1" fmla="*/ 513 h 514"/>
                <a:gd name="T2" fmla="*/ 21 w 514"/>
                <a:gd name="T3" fmla="*/ 513 h 514"/>
                <a:gd name="T4" fmla="*/ 492 w 514"/>
                <a:gd name="T5" fmla="*/ 513 h 514"/>
                <a:gd name="T6" fmla="*/ 513 w 514"/>
                <a:gd name="T7" fmla="*/ 492 h 514"/>
                <a:gd name="T8" fmla="*/ 513 w 514"/>
                <a:gd name="T9" fmla="*/ 410 h 514"/>
                <a:gd name="T10" fmla="*/ 510 w 514"/>
                <a:gd name="T11" fmla="*/ 400 h 514"/>
                <a:gd name="T12" fmla="*/ 513 w 514"/>
                <a:gd name="T13" fmla="*/ 389 h 514"/>
                <a:gd name="T14" fmla="*/ 513 w 514"/>
                <a:gd name="T15" fmla="*/ 308 h 514"/>
                <a:gd name="T16" fmla="*/ 510 w 514"/>
                <a:gd name="T17" fmla="*/ 298 h 514"/>
                <a:gd name="T18" fmla="*/ 513 w 514"/>
                <a:gd name="T19" fmla="*/ 288 h 514"/>
                <a:gd name="T20" fmla="*/ 513 w 514"/>
                <a:gd name="T21" fmla="*/ 206 h 514"/>
                <a:gd name="T22" fmla="*/ 511 w 514"/>
                <a:gd name="T23" fmla="*/ 196 h 514"/>
                <a:gd name="T24" fmla="*/ 454 w 514"/>
                <a:gd name="T25" fmla="*/ 17 h 514"/>
                <a:gd name="T26" fmla="*/ 434 w 514"/>
                <a:gd name="T27" fmla="*/ 0 h 514"/>
                <a:gd name="T28" fmla="*/ 78 w 514"/>
                <a:gd name="T29" fmla="*/ 0 h 514"/>
                <a:gd name="T30" fmla="*/ 60 w 514"/>
                <a:gd name="T31" fmla="*/ 15 h 514"/>
                <a:gd name="T32" fmla="*/ 1 w 514"/>
                <a:gd name="T33" fmla="*/ 197 h 514"/>
                <a:gd name="T34" fmla="*/ 1 w 514"/>
                <a:gd name="T35" fmla="*/ 198 h 514"/>
                <a:gd name="T36" fmla="*/ 0 w 514"/>
                <a:gd name="T37" fmla="*/ 206 h 514"/>
                <a:gd name="T38" fmla="*/ 0 w 514"/>
                <a:gd name="T39" fmla="*/ 288 h 514"/>
                <a:gd name="T40" fmla="*/ 2 w 514"/>
                <a:gd name="T41" fmla="*/ 298 h 514"/>
                <a:gd name="T42" fmla="*/ 0 w 514"/>
                <a:gd name="T43" fmla="*/ 308 h 514"/>
                <a:gd name="T44" fmla="*/ 0 w 514"/>
                <a:gd name="T45" fmla="*/ 389 h 514"/>
                <a:gd name="T46" fmla="*/ 2 w 514"/>
                <a:gd name="T47" fmla="*/ 400 h 514"/>
                <a:gd name="T48" fmla="*/ 0 w 514"/>
                <a:gd name="T49" fmla="*/ 410 h 514"/>
                <a:gd name="T50" fmla="*/ 0 w 514"/>
                <a:gd name="T51" fmla="*/ 492 h 514"/>
                <a:gd name="T52" fmla="*/ 21 w 514"/>
                <a:gd name="T53" fmla="*/ 513 h 514"/>
                <a:gd name="T54" fmla="*/ 78 w 514"/>
                <a:gd name="T55" fmla="*/ 22 h 514"/>
                <a:gd name="T56" fmla="*/ 78 w 514"/>
                <a:gd name="T57" fmla="*/ 22 h 514"/>
                <a:gd name="T58" fmla="*/ 433 w 514"/>
                <a:gd name="T59" fmla="*/ 22 h 514"/>
                <a:gd name="T60" fmla="*/ 484 w 514"/>
                <a:gd name="T61" fmla="*/ 185 h 514"/>
                <a:gd name="T62" fmla="*/ 28 w 514"/>
                <a:gd name="T63" fmla="*/ 185 h 514"/>
                <a:gd name="T64" fmla="*/ 78 w 514"/>
                <a:gd name="T65" fmla="*/ 22 h 514"/>
                <a:gd name="T66" fmla="*/ 492 w 514"/>
                <a:gd name="T67" fmla="*/ 206 h 514"/>
                <a:gd name="T68" fmla="*/ 492 w 514"/>
                <a:gd name="T69" fmla="*/ 206 h 514"/>
                <a:gd name="T70" fmla="*/ 492 w 514"/>
                <a:gd name="T71" fmla="*/ 287 h 514"/>
                <a:gd name="T72" fmla="*/ 21 w 514"/>
                <a:gd name="T73" fmla="*/ 287 h 514"/>
                <a:gd name="T74" fmla="*/ 21 w 514"/>
                <a:gd name="T75" fmla="*/ 207 h 514"/>
                <a:gd name="T76" fmla="*/ 492 w 514"/>
                <a:gd name="T77" fmla="*/ 206 h 514"/>
                <a:gd name="T78" fmla="*/ 492 w 514"/>
                <a:gd name="T79" fmla="*/ 309 h 514"/>
                <a:gd name="T80" fmla="*/ 492 w 514"/>
                <a:gd name="T81" fmla="*/ 309 h 514"/>
                <a:gd name="T82" fmla="*/ 492 w 514"/>
                <a:gd name="T83" fmla="*/ 389 h 514"/>
                <a:gd name="T84" fmla="*/ 21 w 514"/>
                <a:gd name="T85" fmla="*/ 389 h 514"/>
                <a:gd name="T86" fmla="*/ 21 w 514"/>
                <a:gd name="T87" fmla="*/ 309 h 514"/>
                <a:gd name="T88" fmla="*/ 492 w 514"/>
                <a:gd name="T89" fmla="*/ 309 h 514"/>
                <a:gd name="T90" fmla="*/ 492 w 514"/>
                <a:gd name="T91" fmla="*/ 410 h 514"/>
                <a:gd name="T92" fmla="*/ 492 w 514"/>
                <a:gd name="T93" fmla="*/ 410 h 514"/>
                <a:gd name="T94" fmla="*/ 492 w 514"/>
                <a:gd name="T95" fmla="*/ 492 h 514"/>
                <a:gd name="T96" fmla="*/ 21 w 514"/>
                <a:gd name="T97" fmla="*/ 492 h 514"/>
                <a:gd name="T98" fmla="*/ 21 w 514"/>
                <a:gd name="T99" fmla="*/ 410 h 514"/>
                <a:gd name="T100" fmla="*/ 492 w 514"/>
                <a:gd name="T101" fmla="*/ 4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514">
                  <a:moveTo>
                    <a:pt x="21" y="513"/>
                  </a:moveTo>
                  <a:lnTo>
                    <a:pt x="21" y="513"/>
                  </a:lnTo>
                  <a:cubicBezTo>
                    <a:pt x="492" y="513"/>
                    <a:pt x="492" y="513"/>
                    <a:pt x="492" y="513"/>
                  </a:cubicBezTo>
                  <a:cubicBezTo>
                    <a:pt x="503" y="513"/>
                    <a:pt x="513" y="503"/>
                    <a:pt x="513" y="492"/>
                  </a:cubicBezTo>
                  <a:cubicBezTo>
                    <a:pt x="513" y="410"/>
                    <a:pt x="513" y="410"/>
                    <a:pt x="513" y="410"/>
                  </a:cubicBezTo>
                  <a:cubicBezTo>
                    <a:pt x="513" y="406"/>
                    <a:pt x="512" y="403"/>
                    <a:pt x="510" y="400"/>
                  </a:cubicBezTo>
                  <a:cubicBezTo>
                    <a:pt x="512" y="397"/>
                    <a:pt x="513" y="394"/>
                    <a:pt x="513" y="389"/>
                  </a:cubicBezTo>
                  <a:cubicBezTo>
                    <a:pt x="513" y="308"/>
                    <a:pt x="513" y="308"/>
                    <a:pt x="513" y="308"/>
                  </a:cubicBezTo>
                  <a:cubicBezTo>
                    <a:pt x="513" y="304"/>
                    <a:pt x="512" y="301"/>
                    <a:pt x="510" y="298"/>
                  </a:cubicBezTo>
                  <a:cubicBezTo>
                    <a:pt x="512" y="294"/>
                    <a:pt x="513" y="291"/>
                    <a:pt x="513" y="288"/>
                  </a:cubicBezTo>
                  <a:cubicBezTo>
                    <a:pt x="513" y="206"/>
                    <a:pt x="513" y="206"/>
                    <a:pt x="513" y="206"/>
                  </a:cubicBezTo>
                  <a:cubicBezTo>
                    <a:pt x="513" y="202"/>
                    <a:pt x="512" y="199"/>
                    <a:pt x="511" y="196"/>
                  </a:cubicBezTo>
                  <a:cubicBezTo>
                    <a:pt x="454" y="17"/>
                    <a:pt x="454" y="17"/>
                    <a:pt x="454" y="17"/>
                  </a:cubicBezTo>
                  <a:cubicBezTo>
                    <a:pt x="452" y="8"/>
                    <a:pt x="443" y="0"/>
                    <a:pt x="434" y="0"/>
                  </a:cubicBezTo>
                  <a:cubicBezTo>
                    <a:pt x="78" y="0"/>
                    <a:pt x="78" y="0"/>
                    <a:pt x="78" y="0"/>
                  </a:cubicBezTo>
                  <a:cubicBezTo>
                    <a:pt x="69" y="0"/>
                    <a:pt x="62" y="8"/>
                    <a:pt x="60" y="15"/>
                  </a:cubicBezTo>
                  <a:cubicBezTo>
                    <a:pt x="1" y="197"/>
                    <a:pt x="1" y="197"/>
                    <a:pt x="1" y="197"/>
                  </a:cubicBezTo>
                  <a:lnTo>
                    <a:pt x="1" y="198"/>
                  </a:lnTo>
                  <a:cubicBezTo>
                    <a:pt x="0" y="200"/>
                    <a:pt x="0" y="203"/>
                    <a:pt x="0" y="206"/>
                  </a:cubicBezTo>
                  <a:cubicBezTo>
                    <a:pt x="0" y="288"/>
                    <a:pt x="0" y="288"/>
                    <a:pt x="0" y="288"/>
                  </a:cubicBezTo>
                  <a:cubicBezTo>
                    <a:pt x="0" y="291"/>
                    <a:pt x="1" y="294"/>
                    <a:pt x="2" y="298"/>
                  </a:cubicBezTo>
                  <a:cubicBezTo>
                    <a:pt x="1" y="301"/>
                    <a:pt x="0" y="304"/>
                    <a:pt x="0" y="308"/>
                  </a:cubicBezTo>
                  <a:cubicBezTo>
                    <a:pt x="0" y="389"/>
                    <a:pt x="0" y="389"/>
                    <a:pt x="0" y="389"/>
                  </a:cubicBezTo>
                  <a:cubicBezTo>
                    <a:pt x="0" y="394"/>
                    <a:pt x="1" y="397"/>
                    <a:pt x="2" y="400"/>
                  </a:cubicBezTo>
                  <a:cubicBezTo>
                    <a:pt x="1" y="403"/>
                    <a:pt x="0" y="406"/>
                    <a:pt x="0" y="410"/>
                  </a:cubicBezTo>
                  <a:cubicBezTo>
                    <a:pt x="0" y="492"/>
                    <a:pt x="0" y="492"/>
                    <a:pt x="0" y="492"/>
                  </a:cubicBezTo>
                  <a:cubicBezTo>
                    <a:pt x="0" y="503"/>
                    <a:pt x="9" y="513"/>
                    <a:pt x="21" y="513"/>
                  </a:cubicBezTo>
                  <a:close/>
                  <a:moveTo>
                    <a:pt x="78" y="22"/>
                  </a:moveTo>
                  <a:lnTo>
                    <a:pt x="78" y="22"/>
                  </a:lnTo>
                  <a:cubicBezTo>
                    <a:pt x="433" y="22"/>
                    <a:pt x="433" y="22"/>
                    <a:pt x="433" y="22"/>
                  </a:cubicBezTo>
                  <a:cubicBezTo>
                    <a:pt x="484" y="185"/>
                    <a:pt x="484" y="185"/>
                    <a:pt x="484" y="185"/>
                  </a:cubicBezTo>
                  <a:cubicBezTo>
                    <a:pt x="28" y="185"/>
                    <a:pt x="28" y="185"/>
                    <a:pt x="28" y="185"/>
                  </a:cubicBezTo>
                  <a:lnTo>
                    <a:pt x="78" y="22"/>
                  </a:lnTo>
                  <a:close/>
                  <a:moveTo>
                    <a:pt x="492" y="206"/>
                  </a:moveTo>
                  <a:lnTo>
                    <a:pt x="492" y="206"/>
                  </a:lnTo>
                  <a:cubicBezTo>
                    <a:pt x="492" y="287"/>
                    <a:pt x="492" y="287"/>
                    <a:pt x="492" y="287"/>
                  </a:cubicBezTo>
                  <a:cubicBezTo>
                    <a:pt x="21" y="287"/>
                    <a:pt x="21" y="287"/>
                    <a:pt x="21" y="287"/>
                  </a:cubicBezTo>
                  <a:cubicBezTo>
                    <a:pt x="21" y="207"/>
                    <a:pt x="21" y="207"/>
                    <a:pt x="21" y="207"/>
                  </a:cubicBezTo>
                  <a:lnTo>
                    <a:pt x="492" y="206"/>
                  </a:lnTo>
                  <a:close/>
                  <a:moveTo>
                    <a:pt x="492" y="309"/>
                  </a:moveTo>
                  <a:lnTo>
                    <a:pt x="492" y="309"/>
                  </a:lnTo>
                  <a:cubicBezTo>
                    <a:pt x="492" y="389"/>
                    <a:pt x="492" y="389"/>
                    <a:pt x="492" y="389"/>
                  </a:cubicBezTo>
                  <a:cubicBezTo>
                    <a:pt x="21" y="389"/>
                    <a:pt x="21" y="389"/>
                    <a:pt x="21" y="389"/>
                  </a:cubicBezTo>
                  <a:cubicBezTo>
                    <a:pt x="21" y="309"/>
                    <a:pt x="21" y="309"/>
                    <a:pt x="21" y="309"/>
                  </a:cubicBezTo>
                  <a:lnTo>
                    <a:pt x="492" y="309"/>
                  </a:lnTo>
                  <a:close/>
                  <a:moveTo>
                    <a:pt x="492" y="410"/>
                  </a:moveTo>
                  <a:lnTo>
                    <a:pt x="492" y="410"/>
                  </a:lnTo>
                  <a:cubicBezTo>
                    <a:pt x="492" y="492"/>
                    <a:pt x="492" y="492"/>
                    <a:pt x="492" y="492"/>
                  </a:cubicBezTo>
                  <a:cubicBezTo>
                    <a:pt x="21" y="492"/>
                    <a:pt x="21" y="492"/>
                    <a:pt x="21" y="492"/>
                  </a:cubicBezTo>
                  <a:cubicBezTo>
                    <a:pt x="21" y="410"/>
                    <a:pt x="21" y="410"/>
                    <a:pt x="21" y="410"/>
                  </a:cubicBezTo>
                  <a:lnTo>
                    <a:pt x="492" y="4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63" name="Group 62"/>
          <p:cNvGrpSpPr>
            <a:grpSpLocks noChangeAspect="1"/>
          </p:cNvGrpSpPr>
          <p:nvPr/>
        </p:nvGrpSpPr>
        <p:grpSpPr>
          <a:xfrm>
            <a:off x="3048686" y="3573857"/>
            <a:ext cx="1534410" cy="1059473"/>
            <a:chOff x="5706591" y="2889242"/>
            <a:chExt cx="341292" cy="235654"/>
          </a:xfrm>
          <a:solidFill>
            <a:srgbClr val="0078EF"/>
          </a:solidFill>
        </p:grpSpPr>
        <p:sp>
          <p:nvSpPr>
            <p:cNvPr id="64" name="Freeform 295"/>
            <p:cNvSpPr>
              <a:spLocks noChangeArrowheads="1"/>
            </p:cNvSpPr>
            <p:nvPr/>
          </p:nvSpPr>
          <p:spPr bwMode="auto">
            <a:xfrm>
              <a:off x="5706591" y="3023321"/>
              <a:ext cx="341292" cy="101575"/>
            </a:xfrm>
            <a:custGeom>
              <a:avLst/>
              <a:gdLst>
                <a:gd name="T0" fmla="*/ 712 w 739"/>
                <a:gd name="T1" fmla="*/ 0 h 221"/>
                <a:gd name="T2" fmla="*/ 712 w 739"/>
                <a:gd name="T3" fmla="*/ 0 h 221"/>
                <a:gd name="T4" fmla="*/ 26 w 739"/>
                <a:gd name="T5" fmla="*/ 0 h 221"/>
                <a:gd name="T6" fmla="*/ 0 w 739"/>
                <a:gd name="T7" fmla="*/ 27 h 221"/>
                <a:gd name="T8" fmla="*/ 0 w 739"/>
                <a:gd name="T9" fmla="*/ 193 h 221"/>
                <a:gd name="T10" fmla="*/ 26 w 739"/>
                <a:gd name="T11" fmla="*/ 220 h 221"/>
                <a:gd name="T12" fmla="*/ 712 w 739"/>
                <a:gd name="T13" fmla="*/ 220 h 221"/>
                <a:gd name="T14" fmla="*/ 738 w 739"/>
                <a:gd name="T15" fmla="*/ 193 h 221"/>
                <a:gd name="T16" fmla="*/ 738 w 739"/>
                <a:gd name="T17" fmla="*/ 27 h 221"/>
                <a:gd name="T18" fmla="*/ 712 w 739"/>
                <a:gd name="T19" fmla="*/ 0 h 221"/>
                <a:gd name="T20" fmla="*/ 716 w 739"/>
                <a:gd name="T21" fmla="*/ 193 h 221"/>
                <a:gd name="T22" fmla="*/ 716 w 739"/>
                <a:gd name="T23" fmla="*/ 193 h 221"/>
                <a:gd name="T24" fmla="*/ 712 w 739"/>
                <a:gd name="T25" fmla="*/ 199 h 221"/>
                <a:gd name="T26" fmla="*/ 26 w 739"/>
                <a:gd name="T27" fmla="*/ 199 h 221"/>
                <a:gd name="T28" fmla="*/ 22 w 739"/>
                <a:gd name="T29" fmla="*/ 193 h 221"/>
                <a:gd name="T30" fmla="*/ 22 w 739"/>
                <a:gd name="T31" fmla="*/ 27 h 221"/>
                <a:gd name="T32" fmla="*/ 26 w 739"/>
                <a:gd name="T33" fmla="*/ 21 h 221"/>
                <a:gd name="T34" fmla="*/ 712 w 739"/>
                <a:gd name="T35" fmla="*/ 21 h 221"/>
                <a:gd name="T36" fmla="*/ 716 w 739"/>
                <a:gd name="T37" fmla="*/ 27 h 221"/>
                <a:gd name="T38" fmla="*/ 716 w 739"/>
                <a:gd name="T3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9" h="221">
                  <a:moveTo>
                    <a:pt x="712" y="0"/>
                  </a:moveTo>
                  <a:lnTo>
                    <a:pt x="712" y="0"/>
                  </a:lnTo>
                  <a:cubicBezTo>
                    <a:pt x="26" y="0"/>
                    <a:pt x="26" y="0"/>
                    <a:pt x="26" y="0"/>
                  </a:cubicBezTo>
                  <a:cubicBezTo>
                    <a:pt x="12" y="0"/>
                    <a:pt x="0" y="12"/>
                    <a:pt x="0" y="27"/>
                  </a:cubicBezTo>
                  <a:cubicBezTo>
                    <a:pt x="0" y="193"/>
                    <a:pt x="0" y="193"/>
                    <a:pt x="0" y="193"/>
                  </a:cubicBezTo>
                  <a:cubicBezTo>
                    <a:pt x="0" y="208"/>
                    <a:pt x="12" y="220"/>
                    <a:pt x="26" y="220"/>
                  </a:cubicBezTo>
                  <a:cubicBezTo>
                    <a:pt x="712" y="220"/>
                    <a:pt x="712" y="220"/>
                    <a:pt x="712" y="220"/>
                  </a:cubicBezTo>
                  <a:cubicBezTo>
                    <a:pt x="726" y="220"/>
                    <a:pt x="738" y="208"/>
                    <a:pt x="738" y="193"/>
                  </a:cubicBezTo>
                  <a:cubicBezTo>
                    <a:pt x="738" y="27"/>
                    <a:pt x="738" y="27"/>
                    <a:pt x="738" y="27"/>
                  </a:cubicBezTo>
                  <a:cubicBezTo>
                    <a:pt x="738" y="12"/>
                    <a:pt x="726" y="0"/>
                    <a:pt x="712" y="0"/>
                  </a:cubicBezTo>
                  <a:close/>
                  <a:moveTo>
                    <a:pt x="716" y="193"/>
                  </a:moveTo>
                  <a:lnTo>
                    <a:pt x="716" y="193"/>
                  </a:lnTo>
                  <a:cubicBezTo>
                    <a:pt x="716" y="197"/>
                    <a:pt x="714" y="199"/>
                    <a:pt x="712" y="199"/>
                  </a:cubicBezTo>
                  <a:cubicBezTo>
                    <a:pt x="26" y="199"/>
                    <a:pt x="26" y="199"/>
                    <a:pt x="26" y="199"/>
                  </a:cubicBezTo>
                  <a:cubicBezTo>
                    <a:pt x="24" y="199"/>
                    <a:pt x="22" y="197"/>
                    <a:pt x="22" y="193"/>
                  </a:cubicBezTo>
                  <a:cubicBezTo>
                    <a:pt x="22" y="27"/>
                    <a:pt x="22" y="27"/>
                    <a:pt x="22" y="27"/>
                  </a:cubicBezTo>
                  <a:cubicBezTo>
                    <a:pt x="22" y="23"/>
                    <a:pt x="24" y="21"/>
                    <a:pt x="26" y="21"/>
                  </a:cubicBezTo>
                  <a:cubicBezTo>
                    <a:pt x="712" y="21"/>
                    <a:pt x="712" y="21"/>
                    <a:pt x="712" y="21"/>
                  </a:cubicBezTo>
                  <a:cubicBezTo>
                    <a:pt x="714" y="21"/>
                    <a:pt x="716" y="23"/>
                    <a:pt x="716" y="27"/>
                  </a:cubicBezTo>
                  <a:lnTo>
                    <a:pt x="716" y="1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5" name="Freeform 296"/>
            <p:cNvSpPr>
              <a:spLocks noChangeArrowheads="1"/>
            </p:cNvSpPr>
            <p:nvPr/>
          </p:nvSpPr>
          <p:spPr bwMode="auto">
            <a:xfrm>
              <a:off x="5980844" y="3076140"/>
              <a:ext cx="22346" cy="22346"/>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6" name="Freeform 297"/>
            <p:cNvSpPr>
              <a:spLocks noChangeArrowheads="1"/>
            </p:cNvSpPr>
            <p:nvPr/>
          </p:nvSpPr>
          <p:spPr bwMode="auto">
            <a:xfrm>
              <a:off x="5942245" y="3076140"/>
              <a:ext cx="22347" cy="22346"/>
            </a:xfrm>
            <a:custGeom>
              <a:avLst/>
              <a:gdLst>
                <a:gd name="T0" fmla="*/ 0 w 50"/>
                <a:gd name="T1" fmla="*/ 49 h 50"/>
                <a:gd name="T2" fmla="*/ 49 w 50"/>
                <a:gd name="T3" fmla="*/ 49 h 50"/>
                <a:gd name="T4" fmla="*/ 49 w 50"/>
                <a:gd name="T5" fmla="*/ 0 h 50"/>
                <a:gd name="T6" fmla="*/ 0 w 50"/>
                <a:gd name="T7" fmla="*/ 0 h 50"/>
                <a:gd name="T8" fmla="*/ 0 w 50"/>
                <a:gd name="T9" fmla="*/ 49 h 50"/>
              </a:gdLst>
              <a:ahLst/>
              <a:cxnLst>
                <a:cxn ang="0">
                  <a:pos x="T0" y="T1"/>
                </a:cxn>
                <a:cxn ang="0">
                  <a:pos x="T2" y="T3"/>
                </a:cxn>
                <a:cxn ang="0">
                  <a:pos x="T4" y="T5"/>
                </a:cxn>
                <a:cxn ang="0">
                  <a:pos x="T6" y="T7"/>
                </a:cxn>
                <a:cxn ang="0">
                  <a:pos x="T8" y="T9"/>
                </a:cxn>
              </a:cxnLst>
              <a:rect l="0" t="0" r="r" b="b"/>
              <a:pathLst>
                <a:path w="50" h="50">
                  <a:moveTo>
                    <a:pt x="0" y="49"/>
                  </a:moveTo>
                  <a:lnTo>
                    <a:pt x="49" y="49"/>
                  </a:lnTo>
                  <a:lnTo>
                    <a:pt x="49"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7" name="Freeform 298"/>
            <p:cNvSpPr>
              <a:spLocks noChangeArrowheads="1"/>
            </p:cNvSpPr>
            <p:nvPr/>
          </p:nvSpPr>
          <p:spPr bwMode="auto">
            <a:xfrm>
              <a:off x="5942245" y="3045667"/>
              <a:ext cx="22347" cy="22347"/>
            </a:xfrm>
            <a:custGeom>
              <a:avLst/>
              <a:gdLst>
                <a:gd name="T0" fmla="*/ 0 w 50"/>
                <a:gd name="T1" fmla="*/ 48 h 49"/>
                <a:gd name="T2" fmla="*/ 49 w 50"/>
                <a:gd name="T3" fmla="*/ 48 h 49"/>
                <a:gd name="T4" fmla="*/ 49 w 50"/>
                <a:gd name="T5" fmla="*/ 0 h 49"/>
                <a:gd name="T6" fmla="*/ 0 w 50"/>
                <a:gd name="T7" fmla="*/ 0 h 49"/>
                <a:gd name="T8" fmla="*/ 0 w 50"/>
                <a:gd name="T9" fmla="*/ 48 h 49"/>
              </a:gdLst>
              <a:ahLst/>
              <a:cxnLst>
                <a:cxn ang="0">
                  <a:pos x="T0" y="T1"/>
                </a:cxn>
                <a:cxn ang="0">
                  <a:pos x="T2" y="T3"/>
                </a:cxn>
                <a:cxn ang="0">
                  <a:pos x="T4" y="T5"/>
                </a:cxn>
                <a:cxn ang="0">
                  <a:pos x="T6" y="T7"/>
                </a:cxn>
                <a:cxn ang="0">
                  <a:pos x="T8" y="T9"/>
                </a:cxn>
              </a:cxnLst>
              <a:rect l="0" t="0" r="r" b="b"/>
              <a:pathLst>
                <a:path w="50" h="49">
                  <a:moveTo>
                    <a:pt x="0" y="48"/>
                  </a:moveTo>
                  <a:lnTo>
                    <a:pt x="49" y="48"/>
                  </a:lnTo>
                  <a:lnTo>
                    <a:pt x="49"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8" name="Freeform 299"/>
            <p:cNvSpPr>
              <a:spLocks noChangeArrowheads="1"/>
            </p:cNvSpPr>
            <p:nvPr/>
          </p:nvSpPr>
          <p:spPr bwMode="auto">
            <a:xfrm>
              <a:off x="5903647" y="3045667"/>
              <a:ext cx="22346" cy="22347"/>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9" name="Freeform 300"/>
            <p:cNvSpPr>
              <a:spLocks noChangeArrowheads="1"/>
            </p:cNvSpPr>
            <p:nvPr/>
          </p:nvSpPr>
          <p:spPr bwMode="auto">
            <a:xfrm>
              <a:off x="5745191" y="3043636"/>
              <a:ext cx="58913" cy="62976"/>
            </a:xfrm>
            <a:custGeom>
              <a:avLst/>
              <a:gdLst>
                <a:gd name="T0" fmla="*/ 118 w 130"/>
                <a:gd name="T1" fmla="*/ 0 h 137"/>
                <a:gd name="T2" fmla="*/ 118 w 130"/>
                <a:gd name="T3" fmla="*/ 0 h 137"/>
                <a:gd name="T4" fmla="*/ 112 w 130"/>
                <a:gd name="T5" fmla="*/ 0 h 137"/>
                <a:gd name="T6" fmla="*/ 102 w 130"/>
                <a:gd name="T7" fmla="*/ 7 h 137"/>
                <a:gd name="T8" fmla="*/ 65 w 130"/>
                <a:gd name="T9" fmla="*/ 92 h 137"/>
                <a:gd name="T10" fmla="*/ 26 w 130"/>
                <a:gd name="T11" fmla="*/ 7 h 137"/>
                <a:gd name="T12" fmla="*/ 16 w 130"/>
                <a:gd name="T13" fmla="*/ 0 h 137"/>
                <a:gd name="T14" fmla="*/ 11 w 130"/>
                <a:gd name="T15" fmla="*/ 0 h 137"/>
                <a:gd name="T16" fmla="*/ 2 w 130"/>
                <a:gd name="T17" fmla="*/ 5 h 137"/>
                <a:gd name="T18" fmla="*/ 1 w 130"/>
                <a:gd name="T19" fmla="*/ 16 h 137"/>
                <a:gd name="T20" fmla="*/ 52 w 130"/>
                <a:gd name="T21" fmla="*/ 130 h 137"/>
                <a:gd name="T22" fmla="*/ 61 w 130"/>
                <a:gd name="T23" fmla="*/ 136 h 137"/>
                <a:gd name="T24" fmla="*/ 67 w 130"/>
                <a:gd name="T25" fmla="*/ 136 h 137"/>
                <a:gd name="T26" fmla="*/ 77 w 130"/>
                <a:gd name="T27" fmla="*/ 130 h 137"/>
                <a:gd name="T28" fmla="*/ 127 w 130"/>
                <a:gd name="T29" fmla="*/ 16 h 137"/>
                <a:gd name="T30" fmla="*/ 126 w 130"/>
                <a:gd name="T31" fmla="*/ 5 h 137"/>
                <a:gd name="T32" fmla="*/ 118 w 130"/>
                <a:gd name="T3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7">
                  <a:moveTo>
                    <a:pt x="118" y="0"/>
                  </a:moveTo>
                  <a:lnTo>
                    <a:pt x="118" y="0"/>
                  </a:lnTo>
                  <a:cubicBezTo>
                    <a:pt x="112" y="0"/>
                    <a:pt x="112" y="0"/>
                    <a:pt x="112" y="0"/>
                  </a:cubicBezTo>
                  <a:cubicBezTo>
                    <a:pt x="108" y="0"/>
                    <a:pt x="104" y="2"/>
                    <a:pt x="102" y="7"/>
                  </a:cubicBezTo>
                  <a:cubicBezTo>
                    <a:pt x="65" y="92"/>
                    <a:pt x="65" y="92"/>
                    <a:pt x="65" y="92"/>
                  </a:cubicBezTo>
                  <a:cubicBezTo>
                    <a:pt x="26" y="7"/>
                    <a:pt x="26" y="7"/>
                    <a:pt x="26" y="7"/>
                  </a:cubicBezTo>
                  <a:cubicBezTo>
                    <a:pt x="25" y="2"/>
                    <a:pt x="22" y="0"/>
                    <a:pt x="16" y="0"/>
                  </a:cubicBezTo>
                  <a:cubicBezTo>
                    <a:pt x="11" y="0"/>
                    <a:pt x="11" y="0"/>
                    <a:pt x="11" y="0"/>
                  </a:cubicBezTo>
                  <a:cubicBezTo>
                    <a:pt x="7" y="0"/>
                    <a:pt x="4" y="2"/>
                    <a:pt x="2" y="5"/>
                  </a:cubicBezTo>
                  <a:cubicBezTo>
                    <a:pt x="0" y="8"/>
                    <a:pt x="0" y="12"/>
                    <a:pt x="1" y="16"/>
                  </a:cubicBezTo>
                  <a:cubicBezTo>
                    <a:pt x="52" y="130"/>
                    <a:pt x="52" y="130"/>
                    <a:pt x="52" y="130"/>
                  </a:cubicBezTo>
                  <a:cubicBezTo>
                    <a:pt x="54" y="133"/>
                    <a:pt x="57" y="136"/>
                    <a:pt x="61" y="136"/>
                  </a:cubicBezTo>
                  <a:cubicBezTo>
                    <a:pt x="67" y="136"/>
                    <a:pt x="67" y="136"/>
                    <a:pt x="67" y="136"/>
                  </a:cubicBezTo>
                  <a:cubicBezTo>
                    <a:pt x="71" y="136"/>
                    <a:pt x="75" y="133"/>
                    <a:pt x="77" y="130"/>
                  </a:cubicBezTo>
                  <a:cubicBezTo>
                    <a:pt x="127" y="16"/>
                    <a:pt x="127" y="16"/>
                    <a:pt x="127" y="16"/>
                  </a:cubicBezTo>
                  <a:cubicBezTo>
                    <a:pt x="129" y="12"/>
                    <a:pt x="129" y="8"/>
                    <a:pt x="126" y="5"/>
                  </a:cubicBezTo>
                  <a:cubicBezTo>
                    <a:pt x="124" y="2"/>
                    <a:pt x="121" y="0"/>
                    <a:pt x="11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0" name="Freeform 301"/>
            <p:cNvSpPr>
              <a:spLocks noChangeArrowheads="1"/>
            </p:cNvSpPr>
            <p:nvPr/>
          </p:nvSpPr>
          <p:spPr bwMode="auto">
            <a:xfrm>
              <a:off x="5808166" y="2889242"/>
              <a:ext cx="130016" cy="32504"/>
            </a:xfrm>
            <a:custGeom>
              <a:avLst/>
              <a:gdLst>
                <a:gd name="T0" fmla="*/ 33 w 281"/>
                <a:gd name="T1" fmla="*/ 69 h 70"/>
                <a:gd name="T2" fmla="*/ 33 w 281"/>
                <a:gd name="T3" fmla="*/ 69 h 70"/>
                <a:gd name="T4" fmla="*/ 246 w 281"/>
                <a:gd name="T5" fmla="*/ 69 h 70"/>
                <a:gd name="T6" fmla="*/ 280 w 281"/>
                <a:gd name="T7" fmla="*/ 34 h 70"/>
                <a:gd name="T8" fmla="*/ 246 w 281"/>
                <a:gd name="T9" fmla="*/ 0 h 70"/>
                <a:gd name="T10" fmla="*/ 33 w 281"/>
                <a:gd name="T11" fmla="*/ 0 h 70"/>
                <a:gd name="T12" fmla="*/ 0 w 281"/>
                <a:gd name="T13" fmla="*/ 34 h 70"/>
                <a:gd name="T14" fmla="*/ 33 w 281"/>
                <a:gd name="T15" fmla="*/ 69 h 70"/>
                <a:gd name="T16" fmla="*/ 33 w 281"/>
                <a:gd name="T17" fmla="*/ 22 h 70"/>
                <a:gd name="T18" fmla="*/ 33 w 281"/>
                <a:gd name="T19" fmla="*/ 22 h 70"/>
                <a:gd name="T20" fmla="*/ 246 w 281"/>
                <a:gd name="T21" fmla="*/ 22 h 70"/>
                <a:gd name="T22" fmla="*/ 259 w 281"/>
                <a:gd name="T23" fmla="*/ 34 h 70"/>
                <a:gd name="T24" fmla="*/ 246 w 281"/>
                <a:gd name="T25" fmla="*/ 47 h 70"/>
                <a:gd name="T26" fmla="*/ 33 w 281"/>
                <a:gd name="T27" fmla="*/ 47 h 70"/>
                <a:gd name="T28" fmla="*/ 21 w 281"/>
                <a:gd name="T29" fmla="*/ 34 h 70"/>
                <a:gd name="T30" fmla="*/ 33 w 281"/>
                <a:gd name="T31" fmla="*/ 2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1" h="70">
                  <a:moveTo>
                    <a:pt x="33" y="69"/>
                  </a:moveTo>
                  <a:lnTo>
                    <a:pt x="33" y="69"/>
                  </a:lnTo>
                  <a:cubicBezTo>
                    <a:pt x="246" y="69"/>
                    <a:pt x="246" y="69"/>
                    <a:pt x="246" y="69"/>
                  </a:cubicBezTo>
                  <a:cubicBezTo>
                    <a:pt x="265" y="69"/>
                    <a:pt x="280" y="53"/>
                    <a:pt x="280" y="34"/>
                  </a:cubicBezTo>
                  <a:cubicBezTo>
                    <a:pt x="280" y="15"/>
                    <a:pt x="265" y="0"/>
                    <a:pt x="246" y="0"/>
                  </a:cubicBezTo>
                  <a:cubicBezTo>
                    <a:pt x="33" y="0"/>
                    <a:pt x="33" y="0"/>
                    <a:pt x="33" y="0"/>
                  </a:cubicBezTo>
                  <a:cubicBezTo>
                    <a:pt x="15" y="0"/>
                    <a:pt x="0" y="15"/>
                    <a:pt x="0" y="34"/>
                  </a:cubicBezTo>
                  <a:cubicBezTo>
                    <a:pt x="0" y="53"/>
                    <a:pt x="15" y="69"/>
                    <a:pt x="33" y="69"/>
                  </a:cubicBezTo>
                  <a:close/>
                  <a:moveTo>
                    <a:pt x="33" y="22"/>
                  </a:moveTo>
                  <a:lnTo>
                    <a:pt x="33" y="22"/>
                  </a:lnTo>
                  <a:cubicBezTo>
                    <a:pt x="246" y="22"/>
                    <a:pt x="246" y="22"/>
                    <a:pt x="246" y="22"/>
                  </a:cubicBezTo>
                  <a:cubicBezTo>
                    <a:pt x="254" y="22"/>
                    <a:pt x="259" y="28"/>
                    <a:pt x="259" y="34"/>
                  </a:cubicBezTo>
                  <a:cubicBezTo>
                    <a:pt x="259" y="40"/>
                    <a:pt x="254" y="47"/>
                    <a:pt x="246" y="47"/>
                  </a:cubicBezTo>
                  <a:cubicBezTo>
                    <a:pt x="33" y="47"/>
                    <a:pt x="33" y="47"/>
                    <a:pt x="33" y="47"/>
                  </a:cubicBezTo>
                  <a:cubicBezTo>
                    <a:pt x="26" y="47"/>
                    <a:pt x="21" y="40"/>
                    <a:pt x="21" y="34"/>
                  </a:cubicBezTo>
                  <a:cubicBezTo>
                    <a:pt x="21" y="28"/>
                    <a:pt x="26" y="22"/>
                    <a:pt x="33"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1" name="Freeform 302"/>
            <p:cNvSpPr>
              <a:spLocks noChangeArrowheads="1"/>
            </p:cNvSpPr>
            <p:nvPr/>
          </p:nvSpPr>
          <p:spPr bwMode="auto">
            <a:xfrm>
              <a:off x="5806135" y="2937998"/>
              <a:ext cx="134079" cy="22346"/>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7"/>
                    <a:pt x="11" y="47"/>
                    <a:pt x="23" y="47"/>
                  </a:cubicBezTo>
                  <a:cubicBezTo>
                    <a:pt x="268" y="47"/>
                    <a:pt x="268" y="47"/>
                    <a:pt x="268" y="47"/>
                  </a:cubicBezTo>
                  <a:cubicBezTo>
                    <a:pt x="280" y="47"/>
                    <a:pt x="291" y="37"/>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2" name="Freeform 303"/>
            <p:cNvSpPr>
              <a:spLocks noChangeArrowheads="1"/>
            </p:cNvSpPr>
            <p:nvPr/>
          </p:nvSpPr>
          <p:spPr bwMode="auto">
            <a:xfrm>
              <a:off x="5806135" y="2980659"/>
              <a:ext cx="134079" cy="22347"/>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8"/>
                    <a:pt x="11" y="47"/>
                    <a:pt x="23" y="47"/>
                  </a:cubicBezTo>
                  <a:cubicBezTo>
                    <a:pt x="268" y="47"/>
                    <a:pt x="268" y="47"/>
                    <a:pt x="268" y="47"/>
                  </a:cubicBezTo>
                  <a:cubicBezTo>
                    <a:pt x="280" y="47"/>
                    <a:pt x="291" y="38"/>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73" name="Group 72"/>
          <p:cNvGrpSpPr>
            <a:grpSpLocks noChangeAspect="1"/>
          </p:cNvGrpSpPr>
          <p:nvPr/>
        </p:nvGrpSpPr>
        <p:grpSpPr>
          <a:xfrm>
            <a:off x="1235710" y="3573857"/>
            <a:ext cx="1059473" cy="1059473"/>
            <a:chOff x="3092054" y="7683578"/>
            <a:chExt cx="294567" cy="294567"/>
          </a:xfrm>
          <a:solidFill>
            <a:srgbClr val="0078EF"/>
          </a:solidFill>
        </p:grpSpPr>
        <p:sp>
          <p:nvSpPr>
            <p:cNvPr id="74" name="Freeform 246"/>
            <p:cNvSpPr>
              <a:spLocks noChangeArrowheads="1"/>
            </p:cNvSpPr>
            <p:nvPr/>
          </p:nvSpPr>
          <p:spPr bwMode="auto">
            <a:xfrm>
              <a:off x="3092054" y="7683578"/>
              <a:ext cx="294567" cy="294567"/>
            </a:xfrm>
            <a:custGeom>
              <a:avLst/>
              <a:gdLst>
                <a:gd name="T0" fmla="*/ 587 w 641"/>
                <a:gd name="T1" fmla="*/ 63 h 640"/>
                <a:gd name="T2" fmla="*/ 587 w 641"/>
                <a:gd name="T3" fmla="*/ 63 h 640"/>
                <a:gd name="T4" fmla="*/ 255 w 641"/>
                <a:gd name="T5" fmla="*/ 63 h 640"/>
                <a:gd name="T6" fmla="*/ 255 w 641"/>
                <a:gd name="T7" fmla="*/ 11 h 640"/>
                <a:gd name="T8" fmla="*/ 245 w 641"/>
                <a:gd name="T9" fmla="*/ 0 h 640"/>
                <a:gd name="T10" fmla="*/ 11 w 641"/>
                <a:gd name="T11" fmla="*/ 0 h 640"/>
                <a:gd name="T12" fmla="*/ 0 w 641"/>
                <a:gd name="T13" fmla="*/ 11 h 640"/>
                <a:gd name="T14" fmla="*/ 0 w 641"/>
                <a:gd name="T15" fmla="*/ 629 h 640"/>
                <a:gd name="T16" fmla="*/ 11 w 641"/>
                <a:gd name="T17" fmla="*/ 639 h 640"/>
                <a:gd name="T18" fmla="*/ 235 w 641"/>
                <a:gd name="T19" fmla="*/ 639 h 640"/>
                <a:gd name="T20" fmla="*/ 245 w 641"/>
                <a:gd name="T21" fmla="*/ 639 h 640"/>
                <a:gd name="T22" fmla="*/ 391 w 641"/>
                <a:gd name="T23" fmla="*/ 639 h 640"/>
                <a:gd name="T24" fmla="*/ 400 w 641"/>
                <a:gd name="T25" fmla="*/ 635 h 640"/>
                <a:gd name="T26" fmla="*/ 402 w 641"/>
                <a:gd name="T27" fmla="*/ 627 h 640"/>
                <a:gd name="T28" fmla="*/ 382 w 641"/>
                <a:gd name="T29" fmla="*/ 533 h 640"/>
                <a:gd name="T30" fmla="*/ 587 w 641"/>
                <a:gd name="T31" fmla="*/ 533 h 640"/>
                <a:gd name="T32" fmla="*/ 640 w 641"/>
                <a:gd name="T33" fmla="*/ 483 h 640"/>
                <a:gd name="T34" fmla="*/ 640 w 641"/>
                <a:gd name="T35" fmla="*/ 124 h 640"/>
                <a:gd name="T36" fmla="*/ 587 w 641"/>
                <a:gd name="T37" fmla="*/ 63 h 640"/>
                <a:gd name="T38" fmla="*/ 235 w 641"/>
                <a:gd name="T39" fmla="*/ 618 h 640"/>
                <a:gd name="T40" fmla="*/ 235 w 641"/>
                <a:gd name="T41" fmla="*/ 618 h 640"/>
                <a:gd name="T42" fmla="*/ 21 w 641"/>
                <a:gd name="T43" fmla="*/ 618 h 640"/>
                <a:gd name="T44" fmla="*/ 21 w 641"/>
                <a:gd name="T45" fmla="*/ 469 h 640"/>
                <a:gd name="T46" fmla="*/ 235 w 641"/>
                <a:gd name="T47" fmla="*/ 469 h 640"/>
                <a:gd name="T48" fmla="*/ 235 w 641"/>
                <a:gd name="T49" fmla="*/ 618 h 640"/>
                <a:gd name="T50" fmla="*/ 235 w 641"/>
                <a:gd name="T51" fmla="*/ 447 h 640"/>
                <a:gd name="T52" fmla="*/ 235 w 641"/>
                <a:gd name="T53" fmla="*/ 447 h 640"/>
                <a:gd name="T54" fmla="*/ 21 w 641"/>
                <a:gd name="T55" fmla="*/ 447 h 640"/>
                <a:gd name="T56" fmla="*/ 21 w 641"/>
                <a:gd name="T57" fmla="*/ 21 h 640"/>
                <a:gd name="T58" fmla="*/ 235 w 641"/>
                <a:gd name="T59" fmla="*/ 21 h 640"/>
                <a:gd name="T60" fmla="*/ 235 w 641"/>
                <a:gd name="T61" fmla="*/ 447 h 640"/>
                <a:gd name="T62" fmla="*/ 255 w 641"/>
                <a:gd name="T63" fmla="*/ 618 h 640"/>
                <a:gd name="T64" fmla="*/ 255 w 641"/>
                <a:gd name="T65" fmla="*/ 618 h 640"/>
                <a:gd name="T66" fmla="*/ 255 w 641"/>
                <a:gd name="T67" fmla="*/ 533 h 640"/>
                <a:gd name="T68" fmla="*/ 360 w 641"/>
                <a:gd name="T69" fmla="*/ 533 h 640"/>
                <a:gd name="T70" fmla="*/ 378 w 641"/>
                <a:gd name="T71" fmla="*/ 618 h 640"/>
                <a:gd name="T72" fmla="*/ 255 w 641"/>
                <a:gd name="T73" fmla="*/ 618 h 640"/>
                <a:gd name="T74" fmla="*/ 618 w 641"/>
                <a:gd name="T75" fmla="*/ 483 h 640"/>
                <a:gd name="T76" fmla="*/ 618 w 641"/>
                <a:gd name="T77" fmla="*/ 483 h 640"/>
                <a:gd name="T78" fmla="*/ 587 w 641"/>
                <a:gd name="T79" fmla="*/ 512 h 640"/>
                <a:gd name="T80" fmla="*/ 368 w 641"/>
                <a:gd name="T81" fmla="*/ 512 h 640"/>
                <a:gd name="T82" fmla="*/ 255 w 641"/>
                <a:gd name="T83" fmla="*/ 512 h 640"/>
                <a:gd name="T84" fmla="*/ 255 w 641"/>
                <a:gd name="T85" fmla="*/ 447 h 640"/>
                <a:gd name="T86" fmla="*/ 618 w 641"/>
                <a:gd name="T87" fmla="*/ 447 h 640"/>
                <a:gd name="T88" fmla="*/ 618 w 641"/>
                <a:gd name="T89" fmla="*/ 483 h 640"/>
                <a:gd name="T90" fmla="*/ 618 w 641"/>
                <a:gd name="T91" fmla="*/ 426 h 640"/>
                <a:gd name="T92" fmla="*/ 618 w 641"/>
                <a:gd name="T93" fmla="*/ 426 h 640"/>
                <a:gd name="T94" fmla="*/ 255 w 641"/>
                <a:gd name="T95" fmla="*/ 426 h 640"/>
                <a:gd name="T96" fmla="*/ 255 w 641"/>
                <a:gd name="T97" fmla="*/ 84 h 640"/>
                <a:gd name="T98" fmla="*/ 587 w 641"/>
                <a:gd name="T99" fmla="*/ 84 h 640"/>
                <a:gd name="T100" fmla="*/ 618 w 641"/>
                <a:gd name="T101" fmla="*/ 124 h 640"/>
                <a:gd name="T102" fmla="*/ 618 w 641"/>
                <a:gd name="T103" fmla="*/ 42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1" h="640">
                  <a:moveTo>
                    <a:pt x="587" y="63"/>
                  </a:moveTo>
                  <a:lnTo>
                    <a:pt x="587" y="63"/>
                  </a:lnTo>
                  <a:cubicBezTo>
                    <a:pt x="255" y="63"/>
                    <a:pt x="255" y="63"/>
                    <a:pt x="255" y="63"/>
                  </a:cubicBezTo>
                  <a:cubicBezTo>
                    <a:pt x="255" y="11"/>
                    <a:pt x="255" y="11"/>
                    <a:pt x="255" y="11"/>
                  </a:cubicBezTo>
                  <a:cubicBezTo>
                    <a:pt x="255" y="4"/>
                    <a:pt x="251" y="0"/>
                    <a:pt x="245" y="0"/>
                  </a:cubicBezTo>
                  <a:cubicBezTo>
                    <a:pt x="11" y="0"/>
                    <a:pt x="11" y="0"/>
                    <a:pt x="11" y="0"/>
                  </a:cubicBezTo>
                  <a:cubicBezTo>
                    <a:pt x="5" y="0"/>
                    <a:pt x="0" y="4"/>
                    <a:pt x="0" y="11"/>
                  </a:cubicBezTo>
                  <a:cubicBezTo>
                    <a:pt x="0" y="629"/>
                    <a:pt x="0" y="629"/>
                    <a:pt x="0" y="629"/>
                  </a:cubicBezTo>
                  <a:cubicBezTo>
                    <a:pt x="0" y="634"/>
                    <a:pt x="5" y="639"/>
                    <a:pt x="11" y="639"/>
                  </a:cubicBezTo>
                  <a:cubicBezTo>
                    <a:pt x="235" y="639"/>
                    <a:pt x="235" y="639"/>
                    <a:pt x="235" y="639"/>
                  </a:cubicBezTo>
                  <a:cubicBezTo>
                    <a:pt x="245" y="639"/>
                    <a:pt x="245" y="639"/>
                    <a:pt x="245" y="639"/>
                  </a:cubicBezTo>
                  <a:cubicBezTo>
                    <a:pt x="391" y="639"/>
                    <a:pt x="391" y="639"/>
                    <a:pt x="391" y="639"/>
                  </a:cubicBezTo>
                  <a:cubicBezTo>
                    <a:pt x="394" y="639"/>
                    <a:pt x="399" y="638"/>
                    <a:pt x="400" y="635"/>
                  </a:cubicBezTo>
                  <a:cubicBezTo>
                    <a:pt x="402" y="632"/>
                    <a:pt x="403" y="629"/>
                    <a:pt x="402" y="627"/>
                  </a:cubicBezTo>
                  <a:cubicBezTo>
                    <a:pt x="382" y="533"/>
                    <a:pt x="382" y="533"/>
                    <a:pt x="382" y="533"/>
                  </a:cubicBezTo>
                  <a:cubicBezTo>
                    <a:pt x="587" y="533"/>
                    <a:pt x="587" y="533"/>
                    <a:pt x="587" y="533"/>
                  </a:cubicBezTo>
                  <a:cubicBezTo>
                    <a:pt x="609" y="533"/>
                    <a:pt x="640" y="508"/>
                    <a:pt x="640" y="483"/>
                  </a:cubicBezTo>
                  <a:cubicBezTo>
                    <a:pt x="640" y="124"/>
                    <a:pt x="640" y="124"/>
                    <a:pt x="640" y="124"/>
                  </a:cubicBezTo>
                  <a:cubicBezTo>
                    <a:pt x="640" y="99"/>
                    <a:pt x="622" y="63"/>
                    <a:pt x="587" y="63"/>
                  </a:cubicBezTo>
                  <a:close/>
                  <a:moveTo>
                    <a:pt x="235" y="618"/>
                  </a:moveTo>
                  <a:lnTo>
                    <a:pt x="235" y="618"/>
                  </a:lnTo>
                  <a:cubicBezTo>
                    <a:pt x="21" y="618"/>
                    <a:pt x="21" y="618"/>
                    <a:pt x="21" y="618"/>
                  </a:cubicBezTo>
                  <a:cubicBezTo>
                    <a:pt x="21" y="469"/>
                    <a:pt x="21" y="469"/>
                    <a:pt x="21" y="469"/>
                  </a:cubicBezTo>
                  <a:cubicBezTo>
                    <a:pt x="235" y="469"/>
                    <a:pt x="235" y="469"/>
                    <a:pt x="235" y="469"/>
                  </a:cubicBezTo>
                  <a:lnTo>
                    <a:pt x="235" y="618"/>
                  </a:lnTo>
                  <a:close/>
                  <a:moveTo>
                    <a:pt x="235" y="447"/>
                  </a:moveTo>
                  <a:lnTo>
                    <a:pt x="235" y="447"/>
                  </a:lnTo>
                  <a:cubicBezTo>
                    <a:pt x="21" y="447"/>
                    <a:pt x="21" y="447"/>
                    <a:pt x="21" y="447"/>
                  </a:cubicBezTo>
                  <a:cubicBezTo>
                    <a:pt x="21" y="21"/>
                    <a:pt x="21" y="21"/>
                    <a:pt x="21" y="21"/>
                  </a:cubicBezTo>
                  <a:cubicBezTo>
                    <a:pt x="235" y="21"/>
                    <a:pt x="235" y="21"/>
                    <a:pt x="235" y="21"/>
                  </a:cubicBezTo>
                  <a:lnTo>
                    <a:pt x="235" y="447"/>
                  </a:lnTo>
                  <a:close/>
                  <a:moveTo>
                    <a:pt x="255" y="618"/>
                  </a:moveTo>
                  <a:lnTo>
                    <a:pt x="255" y="618"/>
                  </a:lnTo>
                  <a:cubicBezTo>
                    <a:pt x="255" y="533"/>
                    <a:pt x="255" y="533"/>
                    <a:pt x="255" y="533"/>
                  </a:cubicBezTo>
                  <a:cubicBezTo>
                    <a:pt x="360" y="533"/>
                    <a:pt x="360" y="533"/>
                    <a:pt x="360" y="533"/>
                  </a:cubicBezTo>
                  <a:cubicBezTo>
                    <a:pt x="378" y="618"/>
                    <a:pt x="378" y="618"/>
                    <a:pt x="378" y="618"/>
                  </a:cubicBezTo>
                  <a:lnTo>
                    <a:pt x="255" y="618"/>
                  </a:lnTo>
                  <a:close/>
                  <a:moveTo>
                    <a:pt x="618" y="483"/>
                  </a:moveTo>
                  <a:lnTo>
                    <a:pt x="618" y="483"/>
                  </a:lnTo>
                  <a:cubicBezTo>
                    <a:pt x="618" y="494"/>
                    <a:pt x="599" y="512"/>
                    <a:pt x="587" y="512"/>
                  </a:cubicBezTo>
                  <a:cubicBezTo>
                    <a:pt x="368" y="512"/>
                    <a:pt x="368" y="512"/>
                    <a:pt x="368" y="512"/>
                  </a:cubicBezTo>
                  <a:cubicBezTo>
                    <a:pt x="255" y="512"/>
                    <a:pt x="255" y="512"/>
                    <a:pt x="255" y="512"/>
                  </a:cubicBezTo>
                  <a:cubicBezTo>
                    <a:pt x="255" y="447"/>
                    <a:pt x="255" y="447"/>
                    <a:pt x="255" y="447"/>
                  </a:cubicBezTo>
                  <a:cubicBezTo>
                    <a:pt x="618" y="447"/>
                    <a:pt x="618" y="447"/>
                    <a:pt x="618" y="447"/>
                  </a:cubicBezTo>
                  <a:lnTo>
                    <a:pt x="618" y="483"/>
                  </a:lnTo>
                  <a:close/>
                  <a:moveTo>
                    <a:pt x="618" y="426"/>
                  </a:moveTo>
                  <a:lnTo>
                    <a:pt x="618" y="426"/>
                  </a:lnTo>
                  <a:cubicBezTo>
                    <a:pt x="255" y="426"/>
                    <a:pt x="255" y="426"/>
                    <a:pt x="255" y="426"/>
                  </a:cubicBezTo>
                  <a:cubicBezTo>
                    <a:pt x="255" y="84"/>
                    <a:pt x="255" y="84"/>
                    <a:pt x="255" y="84"/>
                  </a:cubicBezTo>
                  <a:cubicBezTo>
                    <a:pt x="587" y="84"/>
                    <a:pt x="587" y="84"/>
                    <a:pt x="587" y="84"/>
                  </a:cubicBezTo>
                  <a:cubicBezTo>
                    <a:pt x="610" y="84"/>
                    <a:pt x="618" y="112"/>
                    <a:pt x="618" y="124"/>
                  </a:cubicBezTo>
                  <a:lnTo>
                    <a:pt x="618" y="4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5" name="Freeform 247"/>
            <p:cNvSpPr>
              <a:spLocks noChangeArrowheads="1"/>
            </p:cNvSpPr>
            <p:nvPr/>
          </p:nvSpPr>
          <p:spPr bwMode="auto">
            <a:xfrm>
              <a:off x="3110337" y="7791247"/>
              <a:ext cx="79229" cy="48756"/>
            </a:xfrm>
            <a:custGeom>
              <a:avLst/>
              <a:gdLst>
                <a:gd name="T0" fmla="*/ 11 w 172"/>
                <a:gd name="T1" fmla="*/ 106 h 107"/>
                <a:gd name="T2" fmla="*/ 11 w 172"/>
                <a:gd name="T3" fmla="*/ 106 h 107"/>
                <a:gd name="T4" fmla="*/ 160 w 172"/>
                <a:gd name="T5" fmla="*/ 106 h 107"/>
                <a:gd name="T6" fmla="*/ 171 w 172"/>
                <a:gd name="T7" fmla="*/ 96 h 107"/>
                <a:gd name="T8" fmla="*/ 171 w 172"/>
                <a:gd name="T9" fmla="*/ 10 h 107"/>
                <a:gd name="T10" fmla="*/ 160 w 172"/>
                <a:gd name="T11" fmla="*/ 0 h 107"/>
                <a:gd name="T12" fmla="*/ 11 w 172"/>
                <a:gd name="T13" fmla="*/ 0 h 107"/>
                <a:gd name="T14" fmla="*/ 0 w 172"/>
                <a:gd name="T15" fmla="*/ 10 h 107"/>
                <a:gd name="T16" fmla="*/ 0 w 172"/>
                <a:gd name="T17" fmla="*/ 96 h 107"/>
                <a:gd name="T18" fmla="*/ 11 w 172"/>
                <a:gd name="T19" fmla="*/ 106 h 107"/>
                <a:gd name="T20" fmla="*/ 21 w 172"/>
                <a:gd name="T21" fmla="*/ 21 h 107"/>
                <a:gd name="T22" fmla="*/ 21 w 172"/>
                <a:gd name="T23" fmla="*/ 21 h 107"/>
                <a:gd name="T24" fmla="*/ 150 w 172"/>
                <a:gd name="T25" fmla="*/ 21 h 107"/>
                <a:gd name="T26" fmla="*/ 150 w 172"/>
                <a:gd name="T27" fmla="*/ 43 h 107"/>
                <a:gd name="T28" fmla="*/ 21 w 172"/>
                <a:gd name="T29" fmla="*/ 43 h 107"/>
                <a:gd name="T30" fmla="*/ 21 w 172"/>
                <a:gd name="T31" fmla="*/ 21 h 107"/>
                <a:gd name="T32" fmla="*/ 21 w 172"/>
                <a:gd name="T33" fmla="*/ 64 h 107"/>
                <a:gd name="T34" fmla="*/ 21 w 172"/>
                <a:gd name="T35" fmla="*/ 64 h 107"/>
                <a:gd name="T36" fmla="*/ 150 w 172"/>
                <a:gd name="T37" fmla="*/ 64 h 107"/>
                <a:gd name="T38" fmla="*/ 150 w 172"/>
                <a:gd name="T39" fmla="*/ 86 h 107"/>
                <a:gd name="T40" fmla="*/ 21 w 172"/>
                <a:gd name="T41" fmla="*/ 86 h 107"/>
                <a:gd name="T42" fmla="*/ 21 w 172"/>
                <a:gd name="T43" fmla="*/ 6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7">
                  <a:moveTo>
                    <a:pt x="11" y="106"/>
                  </a:moveTo>
                  <a:lnTo>
                    <a:pt x="11" y="106"/>
                  </a:lnTo>
                  <a:cubicBezTo>
                    <a:pt x="160" y="106"/>
                    <a:pt x="160" y="106"/>
                    <a:pt x="160" y="106"/>
                  </a:cubicBezTo>
                  <a:cubicBezTo>
                    <a:pt x="166" y="106"/>
                    <a:pt x="171" y="102"/>
                    <a:pt x="171" y="96"/>
                  </a:cubicBezTo>
                  <a:cubicBezTo>
                    <a:pt x="171" y="10"/>
                    <a:pt x="171" y="10"/>
                    <a:pt x="171" y="10"/>
                  </a:cubicBezTo>
                  <a:cubicBezTo>
                    <a:pt x="171" y="5"/>
                    <a:pt x="166" y="0"/>
                    <a:pt x="160" y="0"/>
                  </a:cubicBezTo>
                  <a:cubicBezTo>
                    <a:pt x="11" y="0"/>
                    <a:pt x="11" y="0"/>
                    <a:pt x="11" y="0"/>
                  </a:cubicBezTo>
                  <a:cubicBezTo>
                    <a:pt x="5" y="0"/>
                    <a:pt x="0" y="5"/>
                    <a:pt x="0" y="10"/>
                  </a:cubicBezTo>
                  <a:cubicBezTo>
                    <a:pt x="0" y="96"/>
                    <a:pt x="0" y="96"/>
                    <a:pt x="0" y="96"/>
                  </a:cubicBezTo>
                  <a:cubicBezTo>
                    <a:pt x="0" y="102"/>
                    <a:pt x="5" y="106"/>
                    <a:pt x="11" y="106"/>
                  </a:cubicBezTo>
                  <a:close/>
                  <a:moveTo>
                    <a:pt x="21" y="21"/>
                  </a:moveTo>
                  <a:lnTo>
                    <a:pt x="21" y="21"/>
                  </a:lnTo>
                  <a:cubicBezTo>
                    <a:pt x="150" y="21"/>
                    <a:pt x="150" y="21"/>
                    <a:pt x="150" y="21"/>
                  </a:cubicBezTo>
                  <a:cubicBezTo>
                    <a:pt x="150" y="43"/>
                    <a:pt x="150" y="43"/>
                    <a:pt x="150" y="43"/>
                  </a:cubicBezTo>
                  <a:cubicBezTo>
                    <a:pt x="21" y="43"/>
                    <a:pt x="21" y="43"/>
                    <a:pt x="21" y="43"/>
                  </a:cubicBezTo>
                  <a:lnTo>
                    <a:pt x="21" y="21"/>
                  </a:lnTo>
                  <a:close/>
                  <a:moveTo>
                    <a:pt x="21" y="64"/>
                  </a:moveTo>
                  <a:lnTo>
                    <a:pt x="21" y="64"/>
                  </a:lnTo>
                  <a:cubicBezTo>
                    <a:pt x="150" y="64"/>
                    <a:pt x="150" y="64"/>
                    <a:pt x="150" y="64"/>
                  </a:cubicBezTo>
                  <a:cubicBezTo>
                    <a:pt x="150" y="86"/>
                    <a:pt x="150" y="86"/>
                    <a:pt x="150" y="86"/>
                  </a:cubicBezTo>
                  <a:cubicBezTo>
                    <a:pt x="21" y="86"/>
                    <a:pt x="21" y="86"/>
                    <a:pt x="21" y="86"/>
                  </a:cubicBezTo>
                  <a:lnTo>
                    <a:pt x="2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6" name="Freeform 248"/>
            <p:cNvSpPr>
              <a:spLocks noChangeArrowheads="1"/>
            </p:cNvSpPr>
            <p:nvPr/>
          </p:nvSpPr>
          <p:spPr bwMode="auto">
            <a:xfrm>
              <a:off x="3124558" y="7927358"/>
              <a:ext cx="12189" cy="12189"/>
            </a:xfrm>
            <a:custGeom>
              <a:avLst/>
              <a:gdLst>
                <a:gd name="T0" fmla="*/ 13 w 28"/>
                <a:gd name="T1" fmla="*/ 26 h 27"/>
                <a:gd name="T2" fmla="*/ 13 w 28"/>
                <a:gd name="T3" fmla="*/ 26 h 27"/>
                <a:gd name="T4" fmla="*/ 27 w 28"/>
                <a:gd name="T5" fmla="*/ 13 h 27"/>
                <a:gd name="T6" fmla="*/ 13 w 28"/>
                <a:gd name="T7" fmla="*/ 0 h 27"/>
                <a:gd name="T8" fmla="*/ 0 w 28"/>
                <a:gd name="T9" fmla="*/ 13 h 27"/>
                <a:gd name="T10" fmla="*/ 13 w 28"/>
                <a:gd name="T11" fmla="*/ 26 h 27"/>
              </a:gdLst>
              <a:ahLst/>
              <a:cxnLst>
                <a:cxn ang="0">
                  <a:pos x="T0" y="T1"/>
                </a:cxn>
                <a:cxn ang="0">
                  <a:pos x="T2" y="T3"/>
                </a:cxn>
                <a:cxn ang="0">
                  <a:pos x="T4" y="T5"/>
                </a:cxn>
                <a:cxn ang="0">
                  <a:pos x="T6" y="T7"/>
                </a:cxn>
                <a:cxn ang="0">
                  <a:pos x="T8" y="T9"/>
                </a:cxn>
                <a:cxn ang="0">
                  <a:pos x="T10" y="T11"/>
                </a:cxn>
              </a:cxnLst>
              <a:rect l="0" t="0" r="r" b="b"/>
              <a:pathLst>
                <a:path w="28" h="27">
                  <a:moveTo>
                    <a:pt x="13" y="26"/>
                  </a:moveTo>
                  <a:lnTo>
                    <a:pt x="13" y="26"/>
                  </a:lnTo>
                  <a:cubicBezTo>
                    <a:pt x="21" y="26"/>
                    <a:pt x="27" y="21"/>
                    <a:pt x="27" y="13"/>
                  </a:cubicBezTo>
                  <a:cubicBezTo>
                    <a:pt x="27" y="5"/>
                    <a:pt x="21" y="0"/>
                    <a:pt x="13" y="0"/>
                  </a:cubicBezTo>
                  <a:cubicBezTo>
                    <a:pt x="6" y="0"/>
                    <a:pt x="0" y="5"/>
                    <a:pt x="0" y="13"/>
                  </a:cubicBezTo>
                  <a:cubicBezTo>
                    <a:pt x="0" y="21"/>
                    <a:pt x="6" y="26"/>
                    <a:pt x="13" y="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7" name="Freeform 249"/>
            <p:cNvSpPr>
              <a:spLocks noChangeArrowheads="1"/>
            </p:cNvSpPr>
            <p:nvPr/>
          </p:nvSpPr>
          <p:spPr bwMode="auto">
            <a:xfrm>
              <a:off x="3163156" y="7927358"/>
              <a:ext cx="12189" cy="12189"/>
            </a:xfrm>
            <a:custGeom>
              <a:avLst/>
              <a:gdLst>
                <a:gd name="T0" fmla="*/ 14 w 27"/>
                <a:gd name="T1" fmla="*/ 26 h 27"/>
                <a:gd name="T2" fmla="*/ 14 w 27"/>
                <a:gd name="T3" fmla="*/ 26 h 27"/>
                <a:gd name="T4" fmla="*/ 26 w 27"/>
                <a:gd name="T5" fmla="*/ 13 h 27"/>
                <a:gd name="T6" fmla="*/ 14 w 27"/>
                <a:gd name="T7" fmla="*/ 0 h 27"/>
                <a:gd name="T8" fmla="*/ 0 w 27"/>
                <a:gd name="T9" fmla="*/ 13 h 27"/>
                <a:gd name="T10" fmla="*/ 14 w 27"/>
                <a:gd name="T11" fmla="*/ 26 h 27"/>
              </a:gdLst>
              <a:ahLst/>
              <a:cxnLst>
                <a:cxn ang="0">
                  <a:pos x="T0" y="T1"/>
                </a:cxn>
                <a:cxn ang="0">
                  <a:pos x="T2" y="T3"/>
                </a:cxn>
                <a:cxn ang="0">
                  <a:pos x="T4" y="T5"/>
                </a:cxn>
                <a:cxn ang="0">
                  <a:pos x="T6" y="T7"/>
                </a:cxn>
                <a:cxn ang="0">
                  <a:pos x="T8" y="T9"/>
                </a:cxn>
                <a:cxn ang="0">
                  <a:pos x="T10" y="T11"/>
                </a:cxn>
              </a:cxnLst>
              <a:rect l="0" t="0" r="r" b="b"/>
              <a:pathLst>
                <a:path w="27" h="27">
                  <a:moveTo>
                    <a:pt x="14" y="26"/>
                  </a:moveTo>
                  <a:lnTo>
                    <a:pt x="14" y="26"/>
                  </a:lnTo>
                  <a:cubicBezTo>
                    <a:pt x="21" y="26"/>
                    <a:pt x="26" y="21"/>
                    <a:pt x="26" y="13"/>
                  </a:cubicBezTo>
                  <a:cubicBezTo>
                    <a:pt x="26" y="5"/>
                    <a:pt x="21" y="0"/>
                    <a:pt x="14" y="0"/>
                  </a:cubicBezTo>
                  <a:cubicBezTo>
                    <a:pt x="6" y="0"/>
                    <a:pt x="0" y="5"/>
                    <a:pt x="0" y="13"/>
                  </a:cubicBezTo>
                  <a:cubicBezTo>
                    <a:pt x="0" y="21"/>
                    <a:pt x="6" y="26"/>
                    <a:pt x="14" y="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cxnSp>
        <p:nvCxnSpPr>
          <p:cNvPr id="86" name="Elbow Connector 85"/>
          <p:cNvCxnSpPr/>
          <p:nvPr/>
        </p:nvCxnSpPr>
        <p:spPr>
          <a:xfrm>
            <a:off x="2375600" y="2718616"/>
            <a:ext cx="6632222" cy="496195"/>
          </a:xfrm>
          <a:prstGeom prst="bentConnector3">
            <a:avLst>
              <a:gd name="adj1" fmla="val 9528"/>
            </a:avLst>
          </a:prstGeom>
          <a:ln w="19050" cap="rnd">
            <a:solidFill>
              <a:schemeClr val="bg2">
                <a:lumMod val="90000"/>
                <a:lumOff val="10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p:nvPr/>
        </p:nvCxnSpPr>
        <p:spPr>
          <a:xfrm flipV="1">
            <a:off x="2375600" y="3378681"/>
            <a:ext cx="6632222" cy="656412"/>
          </a:xfrm>
          <a:prstGeom prst="bentConnector3">
            <a:avLst>
              <a:gd name="adj1" fmla="val 9380"/>
            </a:avLst>
          </a:prstGeom>
          <a:ln w="19050" cap="rnd">
            <a:solidFill>
              <a:schemeClr val="bg2">
                <a:lumMod val="90000"/>
                <a:lumOff val="10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2242477" y="1351732"/>
            <a:ext cx="1765099" cy="543867"/>
          </a:xfrm>
          <a:prstGeom prst="rect">
            <a:avLst/>
          </a:prstGeom>
        </p:spPr>
        <p:txBody>
          <a:bodyPr vert="horz" wrap="none" lIns="91440" tIns="45720" rIns="91440" bIns="45720" rtlCol="0" anchor="t" anchorCtr="0">
            <a:spAutoFit/>
          </a:bodyPr>
          <a:lstStyle/>
          <a:p>
            <a:pPr algn="ctr" defTabSz="914400"/>
            <a:r>
              <a:rPr lang="de-DE" sz="1467" b="1" dirty="0">
                <a:solidFill>
                  <a:schemeClr val="accent1"/>
                </a:solidFill>
                <a:ea typeface="Roboto Light" charset="0"/>
                <a:cs typeface="Roboto Light" charset="0"/>
              </a:rPr>
              <a:t>Different Workloads</a:t>
            </a:r>
          </a:p>
          <a:p>
            <a:pPr algn="ctr" defTabSz="914400"/>
            <a:r>
              <a:rPr lang="de-DE" sz="1467" b="1" dirty="0">
                <a:solidFill>
                  <a:schemeClr val="accent1"/>
                </a:solidFill>
                <a:ea typeface="Roboto Light" charset="0"/>
                <a:cs typeface="Roboto Light" charset="0"/>
              </a:rPr>
              <a:t>in local IT</a:t>
            </a:r>
            <a:endParaRPr lang="en-US" sz="1467" b="1" dirty="0">
              <a:solidFill>
                <a:schemeClr val="accent1"/>
              </a:solidFill>
              <a:ea typeface="Roboto Light" charset="0"/>
              <a:cs typeface="Roboto Light" charset="0"/>
            </a:endParaRPr>
          </a:p>
        </p:txBody>
      </p:sp>
      <p:sp>
        <p:nvSpPr>
          <p:cNvPr id="90" name="Freeform 43"/>
          <p:cNvSpPr>
            <a:spLocks noChangeArrowheads="1"/>
          </p:cNvSpPr>
          <p:nvPr/>
        </p:nvSpPr>
        <p:spPr bwMode="auto">
          <a:xfrm>
            <a:off x="7715848" y="1795698"/>
            <a:ext cx="3479331" cy="2304751"/>
          </a:xfrm>
          <a:custGeom>
            <a:avLst/>
            <a:gdLst>
              <a:gd name="T0" fmla="*/ 628 w 810"/>
              <a:gd name="T1" fmla="*/ 112 h 473"/>
              <a:gd name="T2" fmla="*/ 628 w 810"/>
              <a:gd name="T3" fmla="*/ 112 h 473"/>
              <a:gd name="T4" fmla="*/ 581 w 810"/>
              <a:gd name="T5" fmla="*/ 119 h 473"/>
              <a:gd name="T6" fmla="*/ 409 w 810"/>
              <a:gd name="T7" fmla="*/ 0 h 473"/>
              <a:gd name="T8" fmla="*/ 228 w 810"/>
              <a:gd name="T9" fmla="*/ 152 h 473"/>
              <a:gd name="T10" fmla="*/ 167 w 810"/>
              <a:gd name="T11" fmla="*/ 140 h 473"/>
              <a:gd name="T12" fmla="*/ 0 w 810"/>
              <a:gd name="T13" fmla="*/ 306 h 473"/>
              <a:gd name="T14" fmla="*/ 145 w 810"/>
              <a:gd name="T15" fmla="*/ 471 h 473"/>
              <a:gd name="T16" fmla="*/ 643 w 810"/>
              <a:gd name="T17" fmla="*/ 472 h 473"/>
              <a:gd name="T18" fmla="*/ 809 w 810"/>
              <a:gd name="T19" fmla="*/ 293 h 473"/>
              <a:gd name="T20" fmla="*/ 628 w 810"/>
              <a:gd name="T21" fmla="*/ 112 h 473"/>
              <a:gd name="T22" fmla="*/ 642 w 810"/>
              <a:gd name="T23" fmla="*/ 449 h 473"/>
              <a:gd name="T24" fmla="*/ 642 w 810"/>
              <a:gd name="T25" fmla="*/ 449 h 473"/>
              <a:gd name="T26" fmla="*/ 146 w 810"/>
              <a:gd name="T27" fmla="*/ 448 h 473"/>
              <a:gd name="T28" fmla="*/ 23 w 810"/>
              <a:gd name="T29" fmla="*/ 306 h 473"/>
              <a:gd name="T30" fmla="*/ 167 w 810"/>
              <a:gd name="T31" fmla="*/ 163 h 473"/>
              <a:gd name="T32" fmla="*/ 232 w 810"/>
              <a:gd name="T33" fmla="*/ 179 h 473"/>
              <a:gd name="T34" fmla="*/ 243 w 810"/>
              <a:gd name="T35" fmla="*/ 179 h 473"/>
              <a:gd name="T36" fmla="*/ 249 w 810"/>
              <a:gd name="T37" fmla="*/ 170 h 473"/>
              <a:gd name="T38" fmla="*/ 409 w 810"/>
              <a:gd name="T39" fmla="*/ 24 h 473"/>
              <a:gd name="T40" fmla="*/ 562 w 810"/>
              <a:gd name="T41" fmla="*/ 138 h 473"/>
              <a:gd name="T42" fmla="*/ 569 w 810"/>
              <a:gd name="T43" fmla="*/ 144 h 473"/>
              <a:gd name="T44" fmla="*/ 577 w 810"/>
              <a:gd name="T45" fmla="*/ 145 h 473"/>
              <a:gd name="T46" fmla="*/ 628 w 810"/>
              <a:gd name="T47" fmla="*/ 136 h 473"/>
              <a:gd name="T48" fmla="*/ 786 w 810"/>
              <a:gd name="T49" fmla="*/ 293 h 473"/>
              <a:gd name="T50" fmla="*/ 642 w 810"/>
              <a:gd name="T51" fmla="*/ 4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0" h="473">
                <a:moveTo>
                  <a:pt x="628" y="112"/>
                </a:moveTo>
                <a:lnTo>
                  <a:pt x="628" y="112"/>
                </a:lnTo>
                <a:cubicBezTo>
                  <a:pt x="612" y="112"/>
                  <a:pt x="597" y="115"/>
                  <a:pt x="581" y="119"/>
                </a:cubicBezTo>
                <a:cubicBezTo>
                  <a:pt x="553" y="48"/>
                  <a:pt x="485" y="0"/>
                  <a:pt x="409" y="0"/>
                </a:cubicBezTo>
                <a:cubicBezTo>
                  <a:pt x="319" y="0"/>
                  <a:pt x="244" y="65"/>
                  <a:pt x="228" y="152"/>
                </a:cubicBezTo>
                <a:cubicBezTo>
                  <a:pt x="207" y="144"/>
                  <a:pt x="188" y="140"/>
                  <a:pt x="167" y="140"/>
                </a:cubicBezTo>
                <a:cubicBezTo>
                  <a:pt x="75" y="140"/>
                  <a:pt x="0" y="215"/>
                  <a:pt x="0" y="306"/>
                </a:cubicBezTo>
                <a:cubicBezTo>
                  <a:pt x="0" y="389"/>
                  <a:pt x="62" y="459"/>
                  <a:pt x="145" y="471"/>
                </a:cubicBezTo>
                <a:cubicBezTo>
                  <a:pt x="643" y="472"/>
                  <a:pt x="643" y="472"/>
                  <a:pt x="643" y="472"/>
                </a:cubicBezTo>
                <a:cubicBezTo>
                  <a:pt x="736" y="465"/>
                  <a:pt x="809" y="386"/>
                  <a:pt x="809" y="293"/>
                </a:cubicBezTo>
                <a:cubicBezTo>
                  <a:pt x="809" y="193"/>
                  <a:pt x="728" y="112"/>
                  <a:pt x="628" y="112"/>
                </a:cubicBezTo>
                <a:close/>
                <a:moveTo>
                  <a:pt x="642" y="449"/>
                </a:moveTo>
                <a:lnTo>
                  <a:pt x="642" y="449"/>
                </a:lnTo>
                <a:cubicBezTo>
                  <a:pt x="146" y="448"/>
                  <a:pt x="146" y="448"/>
                  <a:pt x="146" y="448"/>
                </a:cubicBezTo>
                <a:cubicBezTo>
                  <a:pt x="76" y="438"/>
                  <a:pt x="23" y="377"/>
                  <a:pt x="23" y="306"/>
                </a:cubicBezTo>
                <a:cubicBezTo>
                  <a:pt x="23" y="227"/>
                  <a:pt x="88" y="163"/>
                  <a:pt x="167" y="163"/>
                </a:cubicBezTo>
                <a:cubicBezTo>
                  <a:pt x="189" y="163"/>
                  <a:pt x="211" y="169"/>
                  <a:pt x="232" y="179"/>
                </a:cubicBezTo>
                <a:cubicBezTo>
                  <a:pt x="236" y="182"/>
                  <a:pt x="240" y="182"/>
                  <a:pt x="243" y="179"/>
                </a:cubicBezTo>
                <a:cubicBezTo>
                  <a:pt x="246" y="177"/>
                  <a:pt x="248" y="174"/>
                  <a:pt x="249" y="170"/>
                </a:cubicBezTo>
                <a:cubicBezTo>
                  <a:pt x="257" y="87"/>
                  <a:pt x="326" y="24"/>
                  <a:pt x="409" y="24"/>
                </a:cubicBezTo>
                <a:cubicBezTo>
                  <a:pt x="479" y="24"/>
                  <a:pt x="541" y="69"/>
                  <a:pt x="562" y="138"/>
                </a:cubicBezTo>
                <a:cubicBezTo>
                  <a:pt x="563" y="140"/>
                  <a:pt x="566" y="143"/>
                  <a:pt x="569" y="144"/>
                </a:cubicBezTo>
                <a:cubicBezTo>
                  <a:pt x="571" y="146"/>
                  <a:pt x="575" y="146"/>
                  <a:pt x="577" y="145"/>
                </a:cubicBezTo>
                <a:cubicBezTo>
                  <a:pt x="595" y="139"/>
                  <a:pt x="611" y="136"/>
                  <a:pt x="628" y="136"/>
                </a:cubicBezTo>
                <a:cubicBezTo>
                  <a:pt x="716" y="136"/>
                  <a:pt x="786" y="207"/>
                  <a:pt x="786" y="293"/>
                </a:cubicBezTo>
                <a:cubicBezTo>
                  <a:pt x="786" y="374"/>
                  <a:pt x="722" y="442"/>
                  <a:pt x="642" y="449"/>
                </a:cubicBezTo>
                <a:close/>
              </a:path>
            </a:pathLst>
          </a:custGeom>
          <a:solidFill>
            <a:srgbClr val="0078EF"/>
          </a:solidFill>
          <a:ln>
            <a:noFill/>
          </a:ln>
          <a:effectLst/>
        </p:spPr>
        <p:txBody>
          <a:bodyPr wrap="none" anchor="ctr"/>
          <a:lstStyle/>
          <a:p>
            <a:pPr defTabSz="914400"/>
            <a:endParaRPr lang="en-US" dirty="0">
              <a:solidFill>
                <a:srgbClr val="212E35"/>
              </a:solidFill>
            </a:endParaRPr>
          </a:p>
        </p:txBody>
      </p:sp>
      <p:grpSp>
        <p:nvGrpSpPr>
          <p:cNvPr id="91" name="Group 90"/>
          <p:cNvGrpSpPr>
            <a:grpSpLocks noChangeAspect="1"/>
          </p:cNvGrpSpPr>
          <p:nvPr/>
        </p:nvGrpSpPr>
        <p:grpSpPr>
          <a:xfrm>
            <a:off x="9029984" y="2756822"/>
            <a:ext cx="959788" cy="910875"/>
            <a:chOff x="3980202" y="3805164"/>
            <a:chExt cx="290806" cy="275986"/>
          </a:xfrm>
          <a:solidFill>
            <a:srgbClr val="0078EF"/>
          </a:solidFill>
        </p:grpSpPr>
        <p:sp>
          <p:nvSpPr>
            <p:cNvPr id="92" name="Freeform 153"/>
            <p:cNvSpPr>
              <a:spLocks noChangeArrowheads="1"/>
            </p:cNvSpPr>
            <p:nvPr/>
          </p:nvSpPr>
          <p:spPr bwMode="auto">
            <a:xfrm>
              <a:off x="4043179" y="3857027"/>
              <a:ext cx="162999" cy="98169"/>
            </a:xfrm>
            <a:custGeom>
              <a:avLst/>
              <a:gdLst>
                <a:gd name="T0" fmla="*/ 73 w 390"/>
                <a:gd name="T1" fmla="*/ 232 h 233"/>
                <a:gd name="T2" fmla="*/ 73 w 390"/>
                <a:gd name="T3" fmla="*/ 232 h 233"/>
                <a:gd name="T4" fmla="*/ 305 w 390"/>
                <a:gd name="T5" fmla="*/ 232 h 233"/>
                <a:gd name="T6" fmla="*/ 389 w 390"/>
                <a:gd name="T7" fmla="*/ 142 h 233"/>
                <a:gd name="T8" fmla="*/ 280 w 390"/>
                <a:gd name="T9" fmla="*/ 54 h 233"/>
                <a:gd name="T10" fmla="*/ 196 w 390"/>
                <a:gd name="T11" fmla="*/ 0 h 233"/>
                <a:gd name="T12" fmla="*/ 108 w 390"/>
                <a:gd name="T13" fmla="*/ 68 h 233"/>
                <a:gd name="T14" fmla="*/ 84 w 390"/>
                <a:gd name="T15" fmla="*/ 65 h 233"/>
                <a:gd name="T16" fmla="*/ 0 w 390"/>
                <a:gd name="T17" fmla="*/ 149 h 233"/>
                <a:gd name="T18" fmla="*/ 73 w 390"/>
                <a:gd name="T19" fmla="*/ 232 h 233"/>
                <a:gd name="T20" fmla="*/ 84 w 390"/>
                <a:gd name="T21" fmla="*/ 88 h 233"/>
                <a:gd name="T22" fmla="*/ 84 w 390"/>
                <a:gd name="T23" fmla="*/ 88 h 233"/>
                <a:gd name="T24" fmla="*/ 112 w 390"/>
                <a:gd name="T25" fmla="*/ 95 h 233"/>
                <a:gd name="T26" fmla="*/ 122 w 390"/>
                <a:gd name="T27" fmla="*/ 94 h 233"/>
                <a:gd name="T28" fmla="*/ 128 w 390"/>
                <a:gd name="T29" fmla="*/ 86 h 233"/>
                <a:gd name="T30" fmla="*/ 196 w 390"/>
                <a:gd name="T31" fmla="*/ 24 h 233"/>
                <a:gd name="T32" fmla="*/ 262 w 390"/>
                <a:gd name="T33" fmla="*/ 71 h 233"/>
                <a:gd name="T34" fmla="*/ 268 w 390"/>
                <a:gd name="T35" fmla="*/ 79 h 233"/>
                <a:gd name="T36" fmla="*/ 277 w 390"/>
                <a:gd name="T37" fmla="*/ 79 h 233"/>
                <a:gd name="T38" fmla="*/ 299 w 390"/>
                <a:gd name="T39" fmla="*/ 76 h 233"/>
                <a:gd name="T40" fmla="*/ 366 w 390"/>
                <a:gd name="T41" fmla="*/ 142 h 233"/>
                <a:gd name="T42" fmla="*/ 305 w 390"/>
                <a:gd name="T43" fmla="*/ 209 h 233"/>
                <a:gd name="T44" fmla="*/ 75 w 390"/>
                <a:gd name="T45" fmla="*/ 208 h 233"/>
                <a:gd name="T46" fmla="*/ 23 w 390"/>
                <a:gd name="T47" fmla="*/ 149 h 233"/>
                <a:gd name="T48" fmla="*/ 84 w 390"/>
                <a:gd name="T49" fmla="*/ 8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0" h="233">
                  <a:moveTo>
                    <a:pt x="73" y="232"/>
                  </a:moveTo>
                  <a:lnTo>
                    <a:pt x="73" y="232"/>
                  </a:lnTo>
                  <a:cubicBezTo>
                    <a:pt x="305" y="232"/>
                    <a:pt x="305" y="232"/>
                    <a:pt x="305" y="232"/>
                  </a:cubicBezTo>
                  <a:cubicBezTo>
                    <a:pt x="352" y="228"/>
                    <a:pt x="389" y="189"/>
                    <a:pt x="389" y="142"/>
                  </a:cubicBezTo>
                  <a:cubicBezTo>
                    <a:pt x="389" y="86"/>
                    <a:pt x="337" y="41"/>
                    <a:pt x="280" y="54"/>
                  </a:cubicBezTo>
                  <a:cubicBezTo>
                    <a:pt x="265" y="22"/>
                    <a:pt x="233" y="0"/>
                    <a:pt x="196" y="0"/>
                  </a:cubicBezTo>
                  <a:cubicBezTo>
                    <a:pt x="154" y="0"/>
                    <a:pt x="118" y="29"/>
                    <a:pt x="108" y="68"/>
                  </a:cubicBezTo>
                  <a:cubicBezTo>
                    <a:pt x="100" y="66"/>
                    <a:pt x="92" y="65"/>
                    <a:pt x="84" y="65"/>
                  </a:cubicBezTo>
                  <a:cubicBezTo>
                    <a:pt x="38" y="65"/>
                    <a:pt x="0" y="103"/>
                    <a:pt x="0" y="149"/>
                  </a:cubicBezTo>
                  <a:cubicBezTo>
                    <a:pt x="0" y="190"/>
                    <a:pt x="31" y="226"/>
                    <a:pt x="73" y="232"/>
                  </a:cubicBezTo>
                  <a:close/>
                  <a:moveTo>
                    <a:pt x="84" y="88"/>
                  </a:moveTo>
                  <a:lnTo>
                    <a:pt x="84" y="88"/>
                  </a:lnTo>
                  <a:cubicBezTo>
                    <a:pt x="93" y="88"/>
                    <a:pt x="102" y="90"/>
                    <a:pt x="112" y="95"/>
                  </a:cubicBezTo>
                  <a:cubicBezTo>
                    <a:pt x="115" y="96"/>
                    <a:pt x="119" y="96"/>
                    <a:pt x="122" y="94"/>
                  </a:cubicBezTo>
                  <a:cubicBezTo>
                    <a:pt x="125" y="93"/>
                    <a:pt x="127" y="89"/>
                    <a:pt x="128" y="86"/>
                  </a:cubicBezTo>
                  <a:cubicBezTo>
                    <a:pt x="132" y="51"/>
                    <a:pt x="161" y="24"/>
                    <a:pt x="196" y="24"/>
                  </a:cubicBezTo>
                  <a:cubicBezTo>
                    <a:pt x="226" y="24"/>
                    <a:pt x="253" y="42"/>
                    <a:pt x="262" y="71"/>
                  </a:cubicBezTo>
                  <a:cubicBezTo>
                    <a:pt x="263" y="75"/>
                    <a:pt x="265" y="77"/>
                    <a:pt x="268" y="79"/>
                  </a:cubicBezTo>
                  <a:cubicBezTo>
                    <a:pt x="271" y="80"/>
                    <a:pt x="274" y="80"/>
                    <a:pt x="277" y="79"/>
                  </a:cubicBezTo>
                  <a:cubicBezTo>
                    <a:pt x="285" y="77"/>
                    <a:pt x="292" y="76"/>
                    <a:pt x="299" y="76"/>
                  </a:cubicBezTo>
                  <a:cubicBezTo>
                    <a:pt x="336" y="76"/>
                    <a:pt x="366" y="105"/>
                    <a:pt x="366" y="142"/>
                  </a:cubicBezTo>
                  <a:cubicBezTo>
                    <a:pt x="366" y="177"/>
                    <a:pt x="339" y="206"/>
                    <a:pt x="305" y="209"/>
                  </a:cubicBezTo>
                  <a:cubicBezTo>
                    <a:pt x="75" y="208"/>
                    <a:pt x="75" y="208"/>
                    <a:pt x="75" y="208"/>
                  </a:cubicBezTo>
                  <a:cubicBezTo>
                    <a:pt x="45" y="204"/>
                    <a:pt x="23" y="179"/>
                    <a:pt x="23" y="149"/>
                  </a:cubicBezTo>
                  <a:cubicBezTo>
                    <a:pt x="23" y="115"/>
                    <a:pt x="50" y="88"/>
                    <a:pt x="84" y="8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93" name="Freeform 154"/>
            <p:cNvSpPr>
              <a:spLocks noChangeArrowheads="1"/>
            </p:cNvSpPr>
            <p:nvPr/>
          </p:nvSpPr>
          <p:spPr bwMode="auto">
            <a:xfrm>
              <a:off x="4202473" y="4008913"/>
              <a:ext cx="35194" cy="35192"/>
            </a:xfrm>
            <a:custGeom>
              <a:avLst/>
              <a:gdLst>
                <a:gd name="T0" fmla="*/ 41 w 83"/>
                <a:gd name="T1" fmla="*/ 82 h 83"/>
                <a:gd name="T2" fmla="*/ 41 w 83"/>
                <a:gd name="T3" fmla="*/ 82 h 83"/>
                <a:gd name="T4" fmla="*/ 82 w 83"/>
                <a:gd name="T5" fmla="*/ 40 h 83"/>
                <a:gd name="T6" fmla="*/ 41 w 83"/>
                <a:gd name="T7" fmla="*/ 0 h 83"/>
                <a:gd name="T8" fmla="*/ 0 w 83"/>
                <a:gd name="T9" fmla="*/ 40 h 83"/>
                <a:gd name="T10" fmla="*/ 41 w 83"/>
                <a:gd name="T11" fmla="*/ 82 h 83"/>
                <a:gd name="T12" fmla="*/ 41 w 83"/>
                <a:gd name="T13" fmla="*/ 23 h 83"/>
                <a:gd name="T14" fmla="*/ 41 w 83"/>
                <a:gd name="T15" fmla="*/ 23 h 83"/>
                <a:gd name="T16" fmla="*/ 59 w 83"/>
                <a:gd name="T17" fmla="*/ 40 h 83"/>
                <a:gd name="T18" fmla="*/ 41 w 83"/>
                <a:gd name="T19" fmla="*/ 58 h 83"/>
                <a:gd name="T20" fmla="*/ 23 w 83"/>
                <a:gd name="T21" fmla="*/ 40 h 83"/>
                <a:gd name="T22" fmla="*/ 41 w 83"/>
                <a:gd name="T2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3">
                  <a:moveTo>
                    <a:pt x="41" y="82"/>
                  </a:moveTo>
                  <a:lnTo>
                    <a:pt x="41" y="82"/>
                  </a:lnTo>
                  <a:cubicBezTo>
                    <a:pt x="64" y="82"/>
                    <a:pt x="82" y="63"/>
                    <a:pt x="82" y="40"/>
                  </a:cubicBezTo>
                  <a:cubicBezTo>
                    <a:pt x="82" y="19"/>
                    <a:pt x="64" y="0"/>
                    <a:pt x="41" y="0"/>
                  </a:cubicBezTo>
                  <a:cubicBezTo>
                    <a:pt x="18" y="0"/>
                    <a:pt x="0" y="19"/>
                    <a:pt x="0" y="40"/>
                  </a:cubicBezTo>
                  <a:cubicBezTo>
                    <a:pt x="0" y="63"/>
                    <a:pt x="18" y="82"/>
                    <a:pt x="41" y="82"/>
                  </a:cubicBezTo>
                  <a:close/>
                  <a:moveTo>
                    <a:pt x="41" y="23"/>
                  </a:moveTo>
                  <a:lnTo>
                    <a:pt x="41" y="23"/>
                  </a:lnTo>
                  <a:cubicBezTo>
                    <a:pt x="50" y="23"/>
                    <a:pt x="59" y="31"/>
                    <a:pt x="59" y="40"/>
                  </a:cubicBezTo>
                  <a:cubicBezTo>
                    <a:pt x="59" y="51"/>
                    <a:pt x="50" y="58"/>
                    <a:pt x="41" y="58"/>
                  </a:cubicBezTo>
                  <a:cubicBezTo>
                    <a:pt x="32" y="58"/>
                    <a:pt x="23" y="51"/>
                    <a:pt x="23" y="40"/>
                  </a:cubicBezTo>
                  <a:cubicBezTo>
                    <a:pt x="23" y="31"/>
                    <a:pt x="32" y="23"/>
                    <a:pt x="4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94" name="Freeform 155"/>
            <p:cNvSpPr>
              <a:spLocks noChangeArrowheads="1"/>
            </p:cNvSpPr>
            <p:nvPr/>
          </p:nvSpPr>
          <p:spPr bwMode="auto">
            <a:xfrm>
              <a:off x="3980202" y="3805164"/>
              <a:ext cx="290806" cy="275986"/>
            </a:xfrm>
            <a:custGeom>
              <a:avLst/>
              <a:gdLst>
                <a:gd name="T0" fmla="*/ 27 w 693"/>
                <a:gd name="T1" fmla="*/ 618 h 656"/>
                <a:gd name="T2" fmla="*/ 121 w 693"/>
                <a:gd name="T3" fmla="*/ 655 h 656"/>
                <a:gd name="T4" fmla="*/ 596 w 693"/>
                <a:gd name="T5" fmla="*/ 653 h 656"/>
                <a:gd name="T6" fmla="*/ 610 w 693"/>
                <a:gd name="T7" fmla="*/ 650 h 656"/>
                <a:gd name="T8" fmla="*/ 625 w 693"/>
                <a:gd name="T9" fmla="*/ 644 h 656"/>
                <a:gd name="T10" fmla="*/ 641 w 693"/>
                <a:gd name="T11" fmla="*/ 637 h 656"/>
                <a:gd name="T12" fmla="*/ 656 w 693"/>
                <a:gd name="T13" fmla="*/ 627 h 656"/>
                <a:gd name="T14" fmla="*/ 666 w 693"/>
                <a:gd name="T15" fmla="*/ 618 h 656"/>
                <a:gd name="T16" fmla="*/ 674 w 693"/>
                <a:gd name="T17" fmla="*/ 607 h 656"/>
                <a:gd name="T18" fmla="*/ 689 w 693"/>
                <a:gd name="T19" fmla="*/ 527 h 656"/>
                <a:gd name="T20" fmla="*/ 689 w 693"/>
                <a:gd name="T21" fmla="*/ 525 h 656"/>
                <a:gd name="T22" fmla="*/ 634 w 693"/>
                <a:gd name="T23" fmla="*/ 95 h 656"/>
                <a:gd name="T24" fmla="*/ 167 w 693"/>
                <a:gd name="T25" fmla="*/ 0 h 656"/>
                <a:gd name="T26" fmla="*/ 5 w 693"/>
                <a:gd name="T27" fmla="*/ 518 h 656"/>
                <a:gd name="T28" fmla="*/ 4 w 693"/>
                <a:gd name="T29" fmla="*/ 527 h 656"/>
                <a:gd name="T30" fmla="*/ 27 w 693"/>
                <a:gd name="T31" fmla="*/ 618 h 656"/>
                <a:gd name="T32" fmla="*/ 82 w 693"/>
                <a:gd name="T33" fmla="*/ 98 h 656"/>
                <a:gd name="T34" fmla="*/ 526 w 693"/>
                <a:gd name="T35" fmla="*/ 23 h 656"/>
                <a:gd name="T36" fmla="*/ 658 w 693"/>
                <a:gd name="T37" fmla="*/ 466 h 656"/>
                <a:gd name="T38" fmla="*/ 121 w 693"/>
                <a:gd name="T39" fmla="*/ 436 h 656"/>
                <a:gd name="T40" fmla="*/ 82 w 693"/>
                <a:gd name="T41" fmla="*/ 98 h 656"/>
                <a:gd name="T42" fmla="*/ 27 w 693"/>
                <a:gd name="T43" fmla="*/ 528 h 656"/>
                <a:gd name="T44" fmla="*/ 572 w 693"/>
                <a:gd name="T45" fmla="*/ 460 h 656"/>
                <a:gd name="T46" fmla="*/ 651 w 693"/>
                <a:gd name="T47" fmla="*/ 599 h 656"/>
                <a:gd name="T48" fmla="*/ 641 w 693"/>
                <a:gd name="T49" fmla="*/ 609 h 656"/>
                <a:gd name="T50" fmla="*/ 628 w 693"/>
                <a:gd name="T51" fmla="*/ 617 h 656"/>
                <a:gd name="T52" fmla="*/ 616 w 693"/>
                <a:gd name="T53" fmla="*/ 624 h 656"/>
                <a:gd name="T54" fmla="*/ 602 w 693"/>
                <a:gd name="T55" fmla="*/ 628 h 656"/>
                <a:gd name="T56" fmla="*/ 591 w 693"/>
                <a:gd name="T57" fmla="*/ 630 h 656"/>
                <a:gd name="T58" fmla="*/ 581 w 693"/>
                <a:gd name="T59" fmla="*/ 631 h 656"/>
                <a:gd name="T60" fmla="*/ 120 w 693"/>
                <a:gd name="T61" fmla="*/ 631 h 656"/>
                <a:gd name="T62" fmla="*/ 27 w 693"/>
                <a:gd name="T63" fmla="*/ 5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 h="656">
                  <a:moveTo>
                    <a:pt x="27" y="618"/>
                  </a:moveTo>
                  <a:lnTo>
                    <a:pt x="27" y="618"/>
                  </a:lnTo>
                  <a:cubicBezTo>
                    <a:pt x="59" y="653"/>
                    <a:pt x="108" y="655"/>
                    <a:pt x="119" y="655"/>
                  </a:cubicBezTo>
                  <a:cubicBezTo>
                    <a:pt x="120" y="655"/>
                    <a:pt x="121" y="655"/>
                    <a:pt x="121" y="655"/>
                  </a:cubicBezTo>
                  <a:cubicBezTo>
                    <a:pt x="572" y="655"/>
                    <a:pt x="572" y="655"/>
                    <a:pt x="572" y="655"/>
                  </a:cubicBezTo>
                  <a:cubicBezTo>
                    <a:pt x="573" y="655"/>
                    <a:pt x="582" y="655"/>
                    <a:pt x="596" y="653"/>
                  </a:cubicBezTo>
                  <a:cubicBezTo>
                    <a:pt x="597" y="653"/>
                    <a:pt x="597" y="653"/>
                    <a:pt x="597" y="653"/>
                  </a:cubicBezTo>
                  <a:cubicBezTo>
                    <a:pt x="601" y="652"/>
                    <a:pt x="605" y="651"/>
                    <a:pt x="610" y="650"/>
                  </a:cubicBezTo>
                  <a:cubicBezTo>
                    <a:pt x="612" y="650"/>
                    <a:pt x="613" y="648"/>
                    <a:pt x="614" y="648"/>
                  </a:cubicBezTo>
                  <a:cubicBezTo>
                    <a:pt x="618" y="647"/>
                    <a:pt x="621" y="646"/>
                    <a:pt x="625" y="644"/>
                  </a:cubicBezTo>
                  <a:cubicBezTo>
                    <a:pt x="627" y="644"/>
                    <a:pt x="629" y="643"/>
                    <a:pt x="630" y="642"/>
                  </a:cubicBezTo>
                  <a:cubicBezTo>
                    <a:pt x="634" y="641"/>
                    <a:pt x="638" y="639"/>
                    <a:pt x="641" y="637"/>
                  </a:cubicBezTo>
                  <a:cubicBezTo>
                    <a:pt x="643" y="636"/>
                    <a:pt x="645" y="635"/>
                    <a:pt x="647" y="633"/>
                  </a:cubicBezTo>
                  <a:cubicBezTo>
                    <a:pt x="650" y="631"/>
                    <a:pt x="653" y="629"/>
                    <a:pt x="656" y="627"/>
                  </a:cubicBezTo>
                  <a:cubicBezTo>
                    <a:pt x="658" y="625"/>
                    <a:pt x="660" y="622"/>
                    <a:pt x="663" y="620"/>
                  </a:cubicBezTo>
                  <a:cubicBezTo>
                    <a:pt x="664" y="619"/>
                    <a:pt x="665" y="619"/>
                    <a:pt x="666" y="618"/>
                  </a:cubicBezTo>
                  <a:cubicBezTo>
                    <a:pt x="667" y="616"/>
                    <a:pt x="668" y="614"/>
                    <a:pt x="669" y="613"/>
                  </a:cubicBezTo>
                  <a:cubicBezTo>
                    <a:pt x="671" y="611"/>
                    <a:pt x="672" y="609"/>
                    <a:pt x="674" y="607"/>
                  </a:cubicBezTo>
                  <a:cubicBezTo>
                    <a:pt x="674" y="607"/>
                    <a:pt x="674" y="606"/>
                    <a:pt x="674" y="605"/>
                  </a:cubicBezTo>
                  <a:cubicBezTo>
                    <a:pt x="688" y="584"/>
                    <a:pt x="692" y="558"/>
                    <a:pt x="689" y="527"/>
                  </a:cubicBezTo>
                  <a:cubicBezTo>
                    <a:pt x="689" y="527"/>
                    <a:pt x="690" y="527"/>
                    <a:pt x="689" y="526"/>
                  </a:cubicBezTo>
                  <a:lnTo>
                    <a:pt x="689" y="525"/>
                  </a:lnTo>
                  <a:cubicBezTo>
                    <a:pt x="689" y="522"/>
                    <a:pt x="689" y="520"/>
                    <a:pt x="689" y="518"/>
                  </a:cubicBezTo>
                  <a:cubicBezTo>
                    <a:pt x="634" y="95"/>
                    <a:pt x="634" y="95"/>
                    <a:pt x="634" y="95"/>
                  </a:cubicBezTo>
                  <a:cubicBezTo>
                    <a:pt x="627" y="40"/>
                    <a:pt x="580" y="0"/>
                    <a:pt x="526" y="0"/>
                  </a:cubicBezTo>
                  <a:cubicBezTo>
                    <a:pt x="167" y="0"/>
                    <a:pt x="167" y="0"/>
                    <a:pt x="167" y="0"/>
                  </a:cubicBezTo>
                  <a:cubicBezTo>
                    <a:pt x="113" y="0"/>
                    <a:pt x="66" y="40"/>
                    <a:pt x="59" y="95"/>
                  </a:cubicBezTo>
                  <a:cubicBezTo>
                    <a:pt x="5" y="518"/>
                    <a:pt x="5" y="518"/>
                    <a:pt x="5" y="518"/>
                  </a:cubicBezTo>
                  <a:cubicBezTo>
                    <a:pt x="5" y="520"/>
                    <a:pt x="5" y="522"/>
                    <a:pt x="5" y="525"/>
                  </a:cubicBezTo>
                  <a:cubicBezTo>
                    <a:pt x="5" y="525"/>
                    <a:pt x="4" y="526"/>
                    <a:pt x="4" y="527"/>
                  </a:cubicBezTo>
                  <a:cubicBezTo>
                    <a:pt x="4" y="527"/>
                    <a:pt x="5" y="527"/>
                    <a:pt x="5" y="528"/>
                  </a:cubicBezTo>
                  <a:cubicBezTo>
                    <a:pt x="0" y="565"/>
                    <a:pt x="8" y="595"/>
                    <a:pt x="27" y="618"/>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6"/>
                    <a:pt x="658" y="466"/>
                    <a:pt x="658" y="466"/>
                  </a:cubicBezTo>
                  <a:cubicBezTo>
                    <a:pt x="631" y="442"/>
                    <a:pt x="595" y="436"/>
                    <a:pt x="572" y="436"/>
                  </a:cubicBezTo>
                  <a:cubicBezTo>
                    <a:pt x="121" y="436"/>
                    <a:pt x="121" y="436"/>
                    <a:pt x="121" y="436"/>
                  </a:cubicBezTo>
                  <a:cubicBezTo>
                    <a:pt x="98" y="436"/>
                    <a:pt x="62" y="442"/>
                    <a:pt x="35" y="466"/>
                  </a:cubicBezTo>
                  <a:lnTo>
                    <a:pt x="82" y="98"/>
                  </a:lnTo>
                  <a:close/>
                  <a:moveTo>
                    <a:pt x="27" y="528"/>
                  </a:moveTo>
                  <a:lnTo>
                    <a:pt x="27" y="528"/>
                  </a:lnTo>
                  <a:cubicBezTo>
                    <a:pt x="38" y="458"/>
                    <a:pt x="117" y="459"/>
                    <a:pt x="121" y="460"/>
                  </a:cubicBezTo>
                  <a:cubicBezTo>
                    <a:pt x="572" y="460"/>
                    <a:pt x="572" y="460"/>
                    <a:pt x="572" y="460"/>
                  </a:cubicBezTo>
                  <a:cubicBezTo>
                    <a:pt x="576" y="459"/>
                    <a:pt x="655" y="458"/>
                    <a:pt x="666" y="528"/>
                  </a:cubicBezTo>
                  <a:cubicBezTo>
                    <a:pt x="669" y="558"/>
                    <a:pt x="665" y="582"/>
                    <a:pt x="651" y="599"/>
                  </a:cubicBezTo>
                  <a:cubicBezTo>
                    <a:pt x="649" y="601"/>
                    <a:pt x="647" y="603"/>
                    <a:pt x="646" y="605"/>
                  </a:cubicBezTo>
                  <a:cubicBezTo>
                    <a:pt x="644" y="607"/>
                    <a:pt x="643" y="608"/>
                    <a:pt x="641" y="609"/>
                  </a:cubicBezTo>
                  <a:cubicBezTo>
                    <a:pt x="639" y="611"/>
                    <a:pt x="635" y="613"/>
                    <a:pt x="633" y="614"/>
                  </a:cubicBezTo>
                  <a:cubicBezTo>
                    <a:pt x="631" y="615"/>
                    <a:pt x="630" y="616"/>
                    <a:pt x="628" y="617"/>
                  </a:cubicBezTo>
                  <a:cubicBezTo>
                    <a:pt x="626" y="619"/>
                    <a:pt x="623" y="620"/>
                    <a:pt x="620" y="621"/>
                  </a:cubicBezTo>
                  <a:cubicBezTo>
                    <a:pt x="619" y="622"/>
                    <a:pt x="617" y="624"/>
                    <a:pt x="616" y="624"/>
                  </a:cubicBezTo>
                  <a:cubicBezTo>
                    <a:pt x="613" y="625"/>
                    <a:pt x="609" y="626"/>
                    <a:pt x="606" y="627"/>
                  </a:cubicBezTo>
                  <a:cubicBezTo>
                    <a:pt x="605" y="627"/>
                    <a:pt x="604" y="628"/>
                    <a:pt x="602" y="628"/>
                  </a:cubicBezTo>
                  <a:cubicBezTo>
                    <a:pt x="599" y="628"/>
                    <a:pt x="597" y="629"/>
                    <a:pt x="594" y="629"/>
                  </a:cubicBezTo>
                  <a:cubicBezTo>
                    <a:pt x="593" y="630"/>
                    <a:pt x="592" y="630"/>
                    <a:pt x="591" y="630"/>
                  </a:cubicBezTo>
                  <a:cubicBezTo>
                    <a:pt x="588" y="630"/>
                    <a:pt x="586" y="631"/>
                    <a:pt x="583" y="631"/>
                  </a:cubicBezTo>
                  <a:cubicBezTo>
                    <a:pt x="582" y="631"/>
                    <a:pt x="581" y="631"/>
                    <a:pt x="581" y="631"/>
                  </a:cubicBezTo>
                  <a:cubicBezTo>
                    <a:pt x="576" y="631"/>
                    <a:pt x="572" y="631"/>
                    <a:pt x="572" y="631"/>
                  </a:cubicBezTo>
                  <a:cubicBezTo>
                    <a:pt x="120" y="631"/>
                    <a:pt x="120" y="631"/>
                    <a:pt x="120" y="631"/>
                  </a:cubicBezTo>
                  <a:cubicBezTo>
                    <a:pt x="120" y="631"/>
                    <a:pt x="71" y="633"/>
                    <a:pt x="44" y="603"/>
                  </a:cubicBezTo>
                  <a:cubicBezTo>
                    <a:pt x="30" y="585"/>
                    <a:pt x="23" y="560"/>
                    <a:pt x="27" y="52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sp>
        <p:nvSpPr>
          <p:cNvPr id="2" name="TextBox 1"/>
          <p:cNvSpPr txBox="1"/>
          <p:nvPr/>
        </p:nvSpPr>
        <p:spPr>
          <a:xfrm>
            <a:off x="8893928" y="3684432"/>
            <a:ext cx="1259447" cy="318100"/>
          </a:xfrm>
          <a:prstGeom prst="rect">
            <a:avLst/>
          </a:prstGeom>
        </p:spPr>
        <p:txBody>
          <a:bodyPr vert="horz" wrap="none" lIns="91440" tIns="45720" rIns="91440" bIns="45720" rtlCol="0" anchor="t" anchorCtr="0">
            <a:spAutoFit/>
          </a:bodyPr>
          <a:lstStyle/>
          <a:p>
            <a:pPr defTabSz="914400"/>
            <a:r>
              <a:rPr lang="de-DE" sz="1467" dirty="0">
                <a:solidFill>
                  <a:srgbClr val="212E35"/>
                </a:solidFill>
                <a:ea typeface="Roboto Light" charset="0"/>
                <a:cs typeface="Roboto Light" charset="0"/>
              </a:rPr>
              <a:t>HPE/EMC VSA</a:t>
            </a:r>
            <a:endParaRPr lang="en-US" sz="1467" dirty="0">
              <a:solidFill>
                <a:srgbClr val="212E35"/>
              </a:solidFill>
              <a:ea typeface="Roboto Light" charset="0"/>
              <a:cs typeface="Roboto Light" charset="0"/>
            </a:endParaRPr>
          </a:p>
        </p:txBody>
      </p:sp>
      <p:cxnSp>
        <p:nvCxnSpPr>
          <p:cNvPr id="14" name="Elbow Connector 13"/>
          <p:cNvCxnSpPr/>
          <p:nvPr/>
        </p:nvCxnSpPr>
        <p:spPr>
          <a:xfrm>
            <a:off x="4281696" y="2591207"/>
            <a:ext cx="4726126" cy="467801"/>
          </a:xfrm>
          <a:prstGeom prst="bentConnector3">
            <a:avLst>
              <a:gd name="adj1" fmla="val 9016"/>
            </a:avLst>
          </a:prstGeom>
          <a:ln w="19050" cap="rnd">
            <a:solidFill>
              <a:schemeClr val="bg2">
                <a:lumMod val="90000"/>
                <a:lumOff val="10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4281696" y="3545432"/>
            <a:ext cx="4726126" cy="457100"/>
          </a:xfrm>
          <a:prstGeom prst="bentConnector3">
            <a:avLst>
              <a:gd name="adj1" fmla="val 9224"/>
            </a:avLst>
          </a:prstGeom>
          <a:ln w="19050" cap="rnd">
            <a:solidFill>
              <a:schemeClr val="bg2">
                <a:lumMod val="90000"/>
                <a:lumOff val="10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ltGray">
          <a:xfrm>
            <a:off x="972683" y="1295400"/>
            <a:ext cx="4293547" cy="3542535"/>
          </a:xfrm>
          <a:prstGeom prst="rect">
            <a:avLst/>
          </a:prstGeom>
          <a:noFill/>
          <a:ln w="63500" cap="rnd">
            <a:solidFill>
              <a:srgbClr val="0078E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799" dirty="0">
              <a:solidFill>
                <a:prstClr val="white"/>
              </a:solidFill>
            </a:endParaRPr>
          </a:p>
        </p:txBody>
      </p:sp>
      <p:sp>
        <p:nvSpPr>
          <p:cNvPr id="21" name="TextBox 20"/>
          <p:cNvSpPr txBox="1"/>
          <p:nvPr/>
        </p:nvSpPr>
        <p:spPr>
          <a:xfrm>
            <a:off x="944563" y="5088363"/>
            <a:ext cx="10313987" cy="1138773"/>
          </a:xfrm>
          <a:prstGeom prst="rect">
            <a:avLst/>
          </a:prstGeom>
        </p:spPr>
        <p:txBody>
          <a:bodyPr vert="horz" wrap="square" lIns="0" tIns="0" rIns="0" bIns="0" rtlCol="0" anchor="t" anchorCtr="0">
            <a:spAutoFit/>
          </a:bodyPr>
          <a:lstStyle/>
          <a:p>
            <a:pPr marL="171450" indent="-171450" defTabSz="914400">
              <a:lnSpc>
                <a:spcPct val="90000"/>
              </a:lnSpc>
              <a:spcAft>
                <a:spcPts val="1200"/>
              </a:spcAft>
              <a:buSzPct val="80000"/>
              <a:buFont typeface="Wingdings" panose="05000000000000000000" pitchFamily="2" charset="2"/>
              <a:buChar char="§"/>
            </a:pPr>
            <a:r>
              <a:rPr lang="de-DE" sz="2000" dirty="0">
                <a:solidFill>
                  <a:prstClr val="black"/>
                </a:solidFill>
              </a:rPr>
              <a:t>Data Protector can make use of Cloud VSA's  </a:t>
            </a:r>
          </a:p>
          <a:p>
            <a:pPr marL="171450" indent="-171450" defTabSz="914400">
              <a:lnSpc>
                <a:spcPct val="90000"/>
              </a:lnSpc>
              <a:spcAft>
                <a:spcPts val="1200"/>
              </a:spcAft>
              <a:buSzPct val="80000"/>
              <a:buFont typeface="Wingdings" panose="05000000000000000000" pitchFamily="2" charset="2"/>
              <a:buChar char="§"/>
            </a:pPr>
            <a:r>
              <a:rPr lang="de-DE" sz="2000" dirty="0">
                <a:solidFill>
                  <a:prstClr val="black"/>
                </a:solidFill>
              </a:rPr>
              <a:t>In this case data is deduplicated on the source-side </a:t>
            </a:r>
          </a:p>
          <a:p>
            <a:pPr marL="171450" indent="-171450" defTabSz="914400">
              <a:lnSpc>
                <a:spcPct val="90000"/>
              </a:lnSpc>
              <a:spcAft>
                <a:spcPts val="1200"/>
              </a:spcAft>
              <a:buSzPct val="80000"/>
              <a:buFont typeface="Wingdings" panose="05000000000000000000" pitchFamily="2" charset="2"/>
              <a:buChar char="§"/>
            </a:pPr>
            <a:r>
              <a:rPr lang="de-DE" sz="2000" dirty="0">
                <a:solidFill>
                  <a:prstClr val="black"/>
                </a:solidFill>
              </a:rPr>
              <a:t>Cloud VSA's are compatible with their physical appliance partners (see vendor documentation)</a:t>
            </a:r>
            <a:endParaRPr lang="en-US" sz="2000" dirty="0">
              <a:solidFill>
                <a:prstClr val="black"/>
              </a:solidFill>
            </a:endParaRPr>
          </a:p>
        </p:txBody>
      </p:sp>
    </p:spTree>
    <p:extLst>
      <p:ext uri="{BB962C8B-B14F-4D97-AF65-F5344CB8AC3E}">
        <p14:creationId xmlns:p14="http://schemas.microsoft.com/office/powerpoint/2010/main" val="3488156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219"/>
          <p:cNvSpPr/>
          <p:nvPr/>
        </p:nvSpPr>
        <p:spPr>
          <a:xfrm>
            <a:off x="977400" y="1294646"/>
            <a:ext cx="3553405" cy="3385996"/>
          </a:xfrm>
          <a:prstGeom prst="rect">
            <a:avLst/>
          </a:prstGeom>
          <a:noFill/>
          <a:ln w="25400" cap="rnd">
            <a:solidFill>
              <a:srgbClr val="0155E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4" name="Title 3"/>
          <p:cNvSpPr>
            <a:spLocks noGrp="1"/>
          </p:cNvSpPr>
          <p:nvPr>
            <p:ph type="title"/>
          </p:nvPr>
        </p:nvSpPr>
        <p:spPr/>
        <p:txBody>
          <a:bodyPr>
            <a:normAutofit/>
          </a:bodyPr>
          <a:lstStyle/>
          <a:p>
            <a:r>
              <a:rPr lang="de-DE" dirty="0"/>
              <a:t>Orchestrating Backup within the Cloud</a:t>
            </a:r>
            <a:endParaRPr lang="en-US" dirty="0"/>
          </a:p>
        </p:txBody>
      </p:sp>
      <p:sp>
        <p:nvSpPr>
          <p:cNvPr id="17" name="Freeform 56"/>
          <p:cNvSpPr>
            <a:spLocks noChangeArrowheads="1"/>
          </p:cNvSpPr>
          <p:nvPr/>
        </p:nvSpPr>
        <p:spPr bwMode="auto">
          <a:xfrm>
            <a:off x="6955009" y="1548263"/>
            <a:ext cx="4257120" cy="2692817"/>
          </a:xfrm>
          <a:custGeom>
            <a:avLst/>
            <a:gdLst>
              <a:gd name="T0" fmla="*/ 628 w 810"/>
              <a:gd name="T1" fmla="*/ 111 h 471"/>
              <a:gd name="T2" fmla="*/ 628 w 810"/>
              <a:gd name="T3" fmla="*/ 111 h 471"/>
              <a:gd name="T4" fmla="*/ 581 w 810"/>
              <a:gd name="T5" fmla="*/ 117 h 471"/>
              <a:gd name="T6" fmla="*/ 408 w 810"/>
              <a:gd name="T7" fmla="*/ 0 h 471"/>
              <a:gd name="T8" fmla="*/ 228 w 810"/>
              <a:gd name="T9" fmla="*/ 151 h 471"/>
              <a:gd name="T10" fmla="*/ 167 w 810"/>
              <a:gd name="T11" fmla="*/ 138 h 471"/>
              <a:gd name="T12" fmla="*/ 0 w 810"/>
              <a:gd name="T13" fmla="*/ 305 h 471"/>
              <a:gd name="T14" fmla="*/ 144 w 810"/>
              <a:gd name="T15" fmla="*/ 469 h 471"/>
              <a:gd name="T16" fmla="*/ 643 w 810"/>
              <a:gd name="T17" fmla="*/ 470 h 471"/>
              <a:gd name="T18" fmla="*/ 809 w 810"/>
              <a:gd name="T19" fmla="*/ 291 h 471"/>
              <a:gd name="T20" fmla="*/ 628 w 810"/>
              <a:gd name="T21" fmla="*/ 111 h 471"/>
              <a:gd name="T22" fmla="*/ 642 w 810"/>
              <a:gd name="T23" fmla="*/ 447 h 471"/>
              <a:gd name="T24" fmla="*/ 642 w 810"/>
              <a:gd name="T25" fmla="*/ 447 h 471"/>
              <a:gd name="T26" fmla="*/ 146 w 810"/>
              <a:gd name="T27" fmla="*/ 446 h 471"/>
              <a:gd name="T28" fmla="*/ 23 w 810"/>
              <a:gd name="T29" fmla="*/ 305 h 471"/>
              <a:gd name="T30" fmla="*/ 167 w 810"/>
              <a:gd name="T31" fmla="*/ 161 h 471"/>
              <a:gd name="T32" fmla="*/ 232 w 810"/>
              <a:gd name="T33" fmla="*/ 178 h 471"/>
              <a:gd name="T34" fmla="*/ 243 w 810"/>
              <a:gd name="T35" fmla="*/ 178 h 471"/>
              <a:gd name="T36" fmla="*/ 249 w 810"/>
              <a:gd name="T37" fmla="*/ 168 h 471"/>
              <a:gd name="T38" fmla="*/ 408 w 810"/>
              <a:gd name="T39" fmla="*/ 23 h 471"/>
              <a:gd name="T40" fmla="*/ 563 w 810"/>
              <a:gd name="T41" fmla="*/ 136 h 471"/>
              <a:gd name="T42" fmla="*/ 569 w 810"/>
              <a:gd name="T43" fmla="*/ 142 h 471"/>
              <a:gd name="T44" fmla="*/ 577 w 810"/>
              <a:gd name="T45" fmla="*/ 143 h 471"/>
              <a:gd name="T46" fmla="*/ 628 w 810"/>
              <a:gd name="T47" fmla="*/ 134 h 471"/>
              <a:gd name="T48" fmla="*/ 785 w 810"/>
              <a:gd name="T49" fmla="*/ 291 h 471"/>
              <a:gd name="T50" fmla="*/ 642 w 810"/>
              <a:gd name="T51" fmla="*/ 44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0" h="471">
                <a:moveTo>
                  <a:pt x="628" y="111"/>
                </a:moveTo>
                <a:lnTo>
                  <a:pt x="628" y="111"/>
                </a:lnTo>
                <a:cubicBezTo>
                  <a:pt x="612" y="111"/>
                  <a:pt x="597" y="113"/>
                  <a:pt x="581" y="117"/>
                </a:cubicBezTo>
                <a:cubicBezTo>
                  <a:pt x="553" y="47"/>
                  <a:pt x="485" y="0"/>
                  <a:pt x="408" y="0"/>
                </a:cubicBezTo>
                <a:cubicBezTo>
                  <a:pt x="319" y="0"/>
                  <a:pt x="244" y="63"/>
                  <a:pt x="228" y="151"/>
                </a:cubicBezTo>
                <a:cubicBezTo>
                  <a:pt x="207" y="142"/>
                  <a:pt x="188" y="138"/>
                  <a:pt x="167" y="138"/>
                </a:cubicBezTo>
                <a:cubicBezTo>
                  <a:pt x="75" y="138"/>
                  <a:pt x="0" y="213"/>
                  <a:pt x="0" y="305"/>
                </a:cubicBezTo>
                <a:cubicBezTo>
                  <a:pt x="0" y="387"/>
                  <a:pt x="62" y="458"/>
                  <a:pt x="144" y="469"/>
                </a:cubicBezTo>
                <a:cubicBezTo>
                  <a:pt x="643" y="470"/>
                  <a:pt x="643" y="470"/>
                  <a:pt x="643" y="470"/>
                </a:cubicBezTo>
                <a:cubicBezTo>
                  <a:pt x="736" y="463"/>
                  <a:pt x="809" y="384"/>
                  <a:pt x="809" y="291"/>
                </a:cubicBezTo>
                <a:cubicBezTo>
                  <a:pt x="809" y="191"/>
                  <a:pt x="728" y="111"/>
                  <a:pt x="628" y="111"/>
                </a:cubicBezTo>
                <a:close/>
                <a:moveTo>
                  <a:pt x="642" y="447"/>
                </a:moveTo>
                <a:lnTo>
                  <a:pt x="642" y="447"/>
                </a:lnTo>
                <a:cubicBezTo>
                  <a:pt x="146" y="446"/>
                  <a:pt x="146" y="446"/>
                  <a:pt x="146" y="446"/>
                </a:cubicBezTo>
                <a:cubicBezTo>
                  <a:pt x="76" y="436"/>
                  <a:pt x="23" y="376"/>
                  <a:pt x="23" y="305"/>
                </a:cubicBezTo>
                <a:cubicBezTo>
                  <a:pt x="23" y="226"/>
                  <a:pt x="88" y="161"/>
                  <a:pt x="167" y="161"/>
                </a:cubicBezTo>
                <a:cubicBezTo>
                  <a:pt x="189" y="161"/>
                  <a:pt x="211" y="167"/>
                  <a:pt x="232" y="178"/>
                </a:cubicBezTo>
                <a:cubicBezTo>
                  <a:pt x="236" y="180"/>
                  <a:pt x="240" y="180"/>
                  <a:pt x="243" y="178"/>
                </a:cubicBezTo>
                <a:cubicBezTo>
                  <a:pt x="246" y="176"/>
                  <a:pt x="248" y="173"/>
                  <a:pt x="249" y="168"/>
                </a:cubicBezTo>
                <a:cubicBezTo>
                  <a:pt x="257" y="85"/>
                  <a:pt x="326" y="23"/>
                  <a:pt x="408" y="23"/>
                </a:cubicBezTo>
                <a:cubicBezTo>
                  <a:pt x="479" y="23"/>
                  <a:pt x="541" y="69"/>
                  <a:pt x="563" y="136"/>
                </a:cubicBezTo>
                <a:cubicBezTo>
                  <a:pt x="564" y="139"/>
                  <a:pt x="566" y="141"/>
                  <a:pt x="569" y="142"/>
                </a:cubicBezTo>
                <a:cubicBezTo>
                  <a:pt x="571" y="145"/>
                  <a:pt x="574" y="145"/>
                  <a:pt x="577" y="143"/>
                </a:cubicBezTo>
                <a:cubicBezTo>
                  <a:pt x="595" y="137"/>
                  <a:pt x="611" y="134"/>
                  <a:pt x="628" y="134"/>
                </a:cubicBezTo>
                <a:cubicBezTo>
                  <a:pt x="716" y="134"/>
                  <a:pt x="785" y="205"/>
                  <a:pt x="785" y="291"/>
                </a:cubicBezTo>
                <a:cubicBezTo>
                  <a:pt x="785" y="373"/>
                  <a:pt x="722" y="441"/>
                  <a:pt x="642" y="44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nvGrpSpPr>
          <p:cNvPr id="18" name="Group 17"/>
          <p:cNvGrpSpPr/>
          <p:nvPr/>
        </p:nvGrpSpPr>
        <p:grpSpPr>
          <a:xfrm>
            <a:off x="7590129" y="2747382"/>
            <a:ext cx="294575" cy="294577"/>
            <a:chOff x="3992111" y="4725231"/>
            <a:chExt cx="294575" cy="294577"/>
          </a:xfrm>
          <a:solidFill>
            <a:srgbClr val="0078EF"/>
          </a:solidFill>
        </p:grpSpPr>
        <p:sp>
          <p:nvSpPr>
            <p:cNvPr id="19"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0"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1"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2"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3"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4"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5"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6"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7"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8"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9"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30"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31" name="Group 30"/>
          <p:cNvGrpSpPr/>
          <p:nvPr/>
        </p:nvGrpSpPr>
        <p:grpSpPr>
          <a:xfrm>
            <a:off x="7330073" y="3343242"/>
            <a:ext cx="294575" cy="294577"/>
            <a:chOff x="3992111" y="4725231"/>
            <a:chExt cx="294575" cy="294577"/>
          </a:xfrm>
          <a:solidFill>
            <a:srgbClr val="0078EF"/>
          </a:solidFill>
        </p:grpSpPr>
        <p:sp>
          <p:nvSpPr>
            <p:cNvPr id="32"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33"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34"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35"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36"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37"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38"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39"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0"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1"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2"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3"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44" name="Group 43"/>
          <p:cNvGrpSpPr/>
          <p:nvPr/>
        </p:nvGrpSpPr>
        <p:grpSpPr>
          <a:xfrm>
            <a:off x="8150267" y="2918536"/>
            <a:ext cx="294575" cy="294577"/>
            <a:chOff x="3992111" y="4725231"/>
            <a:chExt cx="294575" cy="294577"/>
          </a:xfrm>
          <a:solidFill>
            <a:srgbClr val="0078EF"/>
          </a:solidFill>
        </p:grpSpPr>
        <p:sp>
          <p:nvSpPr>
            <p:cNvPr id="45"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6"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7"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8"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49"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0"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1"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2"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3"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4"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5"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6"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57" name="Group 56"/>
          <p:cNvGrpSpPr/>
          <p:nvPr/>
        </p:nvGrpSpPr>
        <p:grpSpPr>
          <a:xfrm>
            <a:off x="8535932" y="2425630"/>
            <a:ext cx="294575" cy="294577"/>
            <a:chOff x="3992111" y="4725231"/>
            <a:chExt cx="294575" cy="294577"/>
          </a:xfrm>
          <a:solidFill>
            <a:srgbClr val="0078EF"/>
          </a:solidFill>
        </p:grpSpPr>
        <p:sp>
          <p:nvSpPr>
            <p:cNvPr id="58"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59"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0"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1"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2"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3"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4"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5"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6"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7"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8"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69"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70" name="Group 69"/>
          <p:cNvGrpSpPr/>
          <p:nvPr/>
        </p:nvGrpSpPr>
        <p:grpSpPr>
          <a:xfrm>
            <a:off x="8844123" y="2908565"/>
            <a:ext cx="294575" cy="294577"/>
            <a:chOff x="3992111" y="4725231"/>
            <a:chExt cx="294575" cy="294577"/>
          </a:xfrm>
          <a:solidFill>
            <a:srgbClr val="0078EF"/>
          </a:solidFill>
        </p:grpSpPr>
        <p:sp>
          <p:nvSpPr>
            <p:cNvPr id="71"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2"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3"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4"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5"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6"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7"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8"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9"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0"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1"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2"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96" name="Group 95"/>
          <p:cNvGrpSpPr/>
          <p:nvPr/>
        </p:nvGrpSpPr>
        <p:grpSpPr>
          <a:xfrm>
            <a:off x="9217982" y="2393224"/>
            <a:ext cx="294575" cy="294577"/>
            <a:chOff x="3992111" y="4725231"/>
            <a:chExt cx="294575" cy="294577"/>
          </a:xfrm>
          <a:solidFill>
            <a:srgbClr val="0078EF"/>
          </a:solidFill>
        </p:grpSpPr>
        <p:sp>
          <p:nvSpPr>
            <p:cNvPr id="97"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98"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99"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00"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01"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02"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03"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04"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05"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06"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07"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08"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109" name="Group 108"/>
          <p:cNvGrpSpPr/>
          <p:nvPr/>
        </p:nvGrpSpPr>
        <p:grpSpPr>
          <a:xfrm>
            <a:off x="9548910" y="2752011"/>
            <a:ext cx="294575" cy="294577"/>
            <a:chOff x="3992111" y="4725231"/>
            <a:chExt cx="294575" cy="294577"/>
          </a:xfrm>
          <a:solidFill>
            <a:srgbClr val="0078EF"/>
          </a:solidFill>
        </p:grpSpPr>
        <p:sp>
          <p:nvSpPr>
            <p:cNvPr id="110"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1"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2"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3"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4"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5"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6"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7"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8"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19"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20"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21"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135" name="Group 134"/>
          <p:cNvGrpSpPr/>
          <p:nvPr/>
        </p:nvGrpSpPr>
        <p:grpSpPr>
          <a:xfrm>
            <a:off x="9723062" y="3250171"/>
            <a:ext cx="294575" cy="294577"/>
            <a:chOff x="3992111" y="4725231"/>
            <a:chExt cx="294575" cy="294577"/>
          </a:xfrm>
          <a:solidFill>
            <a:srgbClr val="0078EF"/>
          </a:solidFill>
        </p:grpSpPr>
        <p:sp>
          <p:nvSpPr>
            <p:cNvPr id="136"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37"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38"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39"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40"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41"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42"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43"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44"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45"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46"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47"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148" name="Group 147"/>
          <p:cNvGrpSpPr/>
          <p:nvPr/>
        </p:nvGrpSpPr>
        <p:grpSpPr>
          <a:xfrm>
            <a:off x="10248999" y="2785360"/>
            <a:ext cx="294575" cy="294577"/>
            <a:chOff x="3992111" y="4725231"/>
            <a:chExt cx="294575" cy="294577"/>
          </a:xfrm>
          <a:solidFill>
            <a:srgbClr val="0078EF"/>
          </a:solidFill>
        </p:grpSpPr>
        <p:sp>
          <p:nvSpPr>
            <p:cNvPr id="149"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0"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1"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2"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3"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4"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5"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6"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7"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8"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59"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60"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161" name="Group 160"/>
          <p:cNvGrpSpPr/>
          <p:nvPr/>
        </p:nvGrpSpPr>
        <p:grpSpPr>
          <a:xfrm>
            <a:off x="10243289" y="3359914"/>
            <a:ext cx="294575" cy="294577"/>
            <a:chOff x="3992111" y="4725231"/>
            <a:chExt cx="294575" cy="294577"/>
          </a:xfrm>
          <a:solidFill>
            <a:srgbClr val="0078EF"/>
          </a:solidFill>
        </p:grpSpPr>
        <p:sp>
          <p:nvSpPr>
            <p:cNvPr id="162" name="Freeform 107"/>
            <p:cNvSpPr>
              <a:spLocks noChangeArrowheads="1"/>
            </p:cNvSpPr>
            <p:nvPr/>
          </p:nvSpPr>
          <p:spPr bwMode="auto">
            <a:xfrm>
              <a:off x="3992111" y="4725231"/>
              <a:ext cx="294575" cy="294577"/>
            </a:xfrm>
            <a:custGeom>
              <a:avLst/>
              <a:gdLst>
                <a:gd name="T0" fmla="*/ 690 w 702"/>
                <a:gd name="T1" fmla="*/ 0 h 701"/>
                <a:gd name="T2" fmla="*/ 690 w 702"/>
                <a:gd name="T3" fmla="*/ 0 h 701"/>
                <a:gd name="T4" fmla="*/ 199 w 702"/>
                <a:gd name="T5" fmla="*/ 0 h 701"/>
                <a:gd name="T6" fmla="*/ 197 w 702"/>
                <a:gd name="T7" fmla="*/ 0 h 701"/>
                <a:gd name="T8" fmla="*/ 187 w 702"/>
                <a:gd name="T9" fmla="*/ 3 h 701"/>
                <a:gd name="T10" fmla="*/ 5 w 702"/>
                <a:gd name="T11" fmla="*/ 190 h 701"/>
                <a:gd name="T12" fmla="*/ 3 w 702"/>
                <a:gd name="T13" fmla="*/ 194 h 701"/>
                <a:gd name="T14" fmla="*/ 0 w 702"/>
                <a:gd name="T15" fmla="*/ 198 h 701"/>
                <a:gd name="T16" fmla="*/ 0 w 702"/>
                <a:gd name="T17" fmla="*/ 688 h 701"/>
                <a:gd name="T18" fmla="*/ 13 w 702"/>
                <a:gd name="T19" fmla="*/ 700 h 701"/>
                <a:gd name="T20" fmla="*/ 526 w 702"/>
                <a:gd name="T21" fmla="*/ 700 h 701"/>
                <a:gd name="T22" fmla="*/ 534 w 702"/>
                <a:gd name="T23" fmla="*/ 697 h 701"/>
                <a:gd name="T24" fmla="*/ 535 w 702"/>
                <a:gd name="T25" fmla="*/ 697 h 701"/>
                <a:gd name="T26" fmla="*/ 535 w 702"/>
                <a:gd name="T27" fmla="*/ 696 h 701"/>
                <a:gd name="T28" fmla="*/ 698 w 702"/>
                <a:gd name="T29" fmla="*/ 509 h 701"/>
                <a:gd name="T30" fmla="*/ 700 w 702"/>
                <a:gd name="T31" fmla="*/ 505 h 701"/>
                <a:gd name="T32" fmla="*/ 701 w 702"/>
                <a:gd name="T33" fmla="*/ 502 h 701"/>
                <a:gd name="T34" fmla="*/ 701 w 702"/>
                <a:gd name="T35" fmla="*/ 12 h 701"/>
                <a:gd name="T36" fmla="*/ 690 w 702"/>
                <a:gd name="T37" fmla="*/ 0 h 701"/>
                <a:gd name="T38" fmla="*/ 538 w 702"/>
                <a:gd name="T39" fmla="*/ 202 h 701"/>
                <a:gd name="T40" fmla="*/ 538 w 702"/>
                <a:gd name="T41" fmla="*/ 202 h 701"/>
                <a:gd name="T42" fmla="*/ 678 w 702"/>
                <a:gd name="T43" fmla="*/ 45 h 701"/>
                <a:gd name="T44" fmla="*/ 678 w 702"/>
                <a:gd name="T45" fmla="*/ 490 h 701"/>
                <a:gd name="T46" fmla="*/ 538 w 702"/>
                <a:gd name="T47" fmla="*/ 490 h 701"/>
                <a:gd name="T48" fmla="*/ 538 w 702"/>
                <a:gd name="T49" fmla="*/ 202 h 701"/>
                <a:gd name="T50" fmla="*/ 538 w 702"/>
                <a:gd name="T51" fmla="*/ 513 h 701"/>
                <a:gd name="T52" fmla="*/ 538 w 702"/>
                <a:gd name="T53" fmla="*/ 513 h 701"/>
                <a:gd name="T54" fmla="*/ 664 w 702"/>
                <a:gd name="T55" fmla="*/ 513 h 701"/>
                <a:gd name="T56" fmla="*/ 538 w 702"/>
                <a:gd name="T57" fmla="*/ 657 h 701"/>
                <a:gd name="T58" fmla="*/ 538 w 702"/>
                <a:gd name="T59" fmla="*/ 513 h 701"/>
                <a:gd name="T60" fmla="*/ 211 w 702"/>
                <a:gd name="T61" fmla="*/ 23 h 701"/>
                <a:gd name="T62" fmla="*/ 211 w 702"/>
                <a:gd name="T63" fmla="*/ 23 h 701"/>
                <a:gd name="T64" fmla="*/ 666 w 702"/>
                <a:gd name="T65" fmla="*/ 23 h 701"/>
                <a:gd name="T66" fmla="*/ 521 w 702"/>
                <a:gd name="T67" fmla="*/ 187 h 701"/>
                <a:gd name="T68" fmla="*/ 211 w 702"/>
                <a:gd name="T69" fmla="*/ 187 h 701"/>
                <a:gd name="T70" fmla="*/ 211 w 702"/>
                <a:gd name="T71" fmla="*/ 23 h 701"/>
                <a:gd name="T72" fmla="*/ 188 w 702"/>
                <a:gd name="T73" fmla="*/ 37 h 701"/>
                <a:gd name="T74" fmla="*/ 188 w 702"/>
                <a:gd name="T75" fmla="*/ 37 h 701"/>
                <a:gd name="T76" fmla="*/ 188 w 702"/>
                <a:gd name="T77" fmla="*/ 187 h 701"/>
                <a:gd name="T78" fmla="*/ 40 w 702"/>
                <a:gd name="T79" fmla="*/ 187 h 701"/>
                <a:gd name="T80" fmla="*/ 188 w 702"/>
                <a:gd name="T81" fmla="*/ 37 h 701"/>
                <a:gd name="T82" fmla="*/ 39 w 702"/>
                <a:gd name="T83" fmla="*/ 677 h 701"/>
                <a:gd name="T84" fmla="*/ 39 w 702"/>
                <a:gd name="T85" fmla="*/ 677 h 701"/>
                <a:gd name="T86" fmla="*/ 37 w 702"/>
                <a:gd name="T87" fmla="*/ 665 h 701"/>
                <a:gd name="T88" fmla="*/ 24 w 702"/>
                <a:gd name="T89" fmla="*/ 664 h 701"/>
                <a:gd name="T90" fmla="*/ 24 w 702"/>
                <a:gd name="T91" fmla="*/ 209 h 701"/>
                <a:gd name="T92" fmla="*/ 188 w 702"/>
                <a:gd name="T93" fmla="*/ 209 h 701"/>
                <a:gd name="T94" fmla="*/ 199 w 702"/>
                <a:gd name="T95" fmla="*/ 222 h 701"/>
                <a:gd name="T96" fmla="*/ 211 w 702"/>
                <a:gd name="T97" fmla="*/ 209 h 701"/>
                <a:gd name="T98" fmla="*/ 515 w 702"/>
                <a:gd name="T99" fmla="*/ 209 h 701"/>
                <a:gd name="T100" fmla="*/ 515 w 702"/>
                <a:gd name="T101" fmla="*/ 490 h 701"/>
                <a:gd name="T102" fmla="*/ 502 w 702"/>
                <a:gd name="T103" fmla="*/ 502 h 701"/>
                <a:gd name="T104" fmla="*/ 515 w 702"/>
                <a:gd name="T105" fmla="*/ 513 h 701"/>
                <a:gd name="T106" fmla="*/ 515 w 702"/>
                <a:gd name="T107" fmla="*/ 677 h 701"/>
                <a:gd name="T108" fmla="*/ 39 w 702"/>
                <a:gd name="T109" fmla="*/ 67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701">
                  <a:moveTo>
                    <a:pt x="690" y="0"/>
                  </a:moveTo>
                  <a:lnTo>
                    <a:pt x="690" y="0"/>
                  </a:lnTo>
                  <a:cubicBezTo>
                    <a:pt x="199" y="0"/>
                    <a:pt x="199" y="0"/>
                    <a:pt x="199" y="0"/>
                  </a:cubicBezTo>
                  <a:cubicBezTo>
                    <a:pt x="198" y="0"/>
                    <a:pt x="198" y="0"/>
                    <a:pt x="197" y="0"/>
                  </a:cubicBezTo>
                  <a:cubicBezTo>
                    <a:pt x="194" y="0"/>
                    <a:pt x="190" y="0"/>
                    <a:pt x="187" y="3"/>
                  </a:cubicBezTo>
                  <a:cubicBezTo>
                    <a:pt x="5" y="190"/>
                    <a:pt x="5" y="190"/>
                    <a:pt x="5" y="190"/>
                  </a:cubicBezTo>
                  <a:cubicBezTo>
                    <a:pt x="4" y="191"/>
                    <a:pt x="4" y="193"/>
                    <a:pt x="3" y="194"/>
                  </a:cubicBezTo>
                  <a:cubicBezTo>
                    <a:pt x="3" y="195"/>
                    <a:pt x="0" y="196"/>
                    <a:pt x="0" y="198"/>
                  </a:cubicBezTo>
                  <a:cubicBezTo>
                    <a:pt x="0" y="688"/>
                    <a:pt x="0" y="688"/>
                    <a:pt x="0" y="688"/>
                  </a:cubicBezTo>
                  <a:cubicBezTo>
                    <a:pt x="0" y="695"/>
                    <a:pt x="7" y="700"/>
                    <a:pt x="13" y="700"/>
                  </a:cubicBezTo>
                  <a:cubicBezTo>
                    <a:pt x="526" y="700"/>
                    <a:pt x="526" y="700"/>
                    <a:pt x="526" y="700"/>
                  </a:cubicBezTo>
                  <a:cubicBezTo>
                    <a:pt x="529" y="700"/>
                    <a:pt x="531" y="699"/>
                    <a:pt x="534" y="697"/>
                  </a:cubicBezTo>
                  <a:lnTo>
                    <a:pt x="535" y="697"/>
                  </a:lnTo>
                  <a:cubicBezTo>
                    <a:pt x="535" y="696"/>
                    <a:pt x="535" y="696"/>
                    <a:pt x="535" y="696"/>
                  </a:cubicBezTo>
                  <a:cubicBezTo>
                    <a:pt x="698" y="509"/>
                    <a:pt x="698" y="509"/>
                    <a:pt x="698" y="509"/>
                  </a:cubicBezTo>
                  <a:cubicBezTo>
                    <a:pt x="699" y="508"/>
                    <a:pt x="699" y="506"/>
                    <a:pt x="700" y="505"/>
                  </a:cubicBezTo>
                  <a:cubicBezTo>
                    <a:pt x="700" y="504"/>
                    <a:pt x="701" y="503"/>
                    <a:pt x="701" y="502"/>
                  </a:cubicBezTo>
                  <a:cubicBezTo>
                    <a:pt x="701" y="12"/>
                    <a:pt x="701" y="12"/>
                    <a:pt x="701" y="12"/>
                  </a:cubicBezTo>
                  <a:cubicBezTo>
                    <a:pt x="701" y="5"/>
                    <a:pt x="696" y="0"/>
                    <a:pt x="690" y="0"/>
                  </a:cubicBezTo>
                  <a:close/>
                  <a:moveTo>
                    <a:pt x="538" y="202"/>
                  </a:moveTo>
                  <a:lnTo>
                    <a:pt x="538" y="202"/>
                  </a:lnTo>
                  <a:cubicBezTo>
                    <a:pt x="678" y="45"/>
                    <a:pt x="678" y="45"/>
                    <a:pt x="678" y="45"/>
                  </a:cubicBezTo>
                  <a:cubicBezTo>
                    <a:pt x="678" y="490"/>
                    <a:pt x="678" y="490"/>
                    <a:pt x="678" y="490"/>
                  </a:cubicBezTo>
                  <a:cubicBezTo>
                    <a:pt x="538" y="490"/>
                    <a:pt x="538" y="490"/>
                    <a:pt x="538" y="490"/>
                  </a:cubicBezTo>
                  <a:lnTo>
                    <a:pt x="538" y="202"/>
                  </a:lnTo>
                  <a:close/>
                  <a:moveTo>
                    <a:pt x="538" y="513"/>
                  </a:moveTo>
                  <a:lnTo>
                    <a:pt x="538" y="513"/>
                  </a:lnTo>
                  <a:cubicBezTo>
                    <a:pt x="664" y="513"/>
                    <a:pt x="664" y="513"/>
                    <a:pt x="664" y="513"/>
                  </a:cubicBezTo>
                  <a:cubicBezTo>
                    <a:pt x="538" y="657"/>
                    <a:pt x="538" y="657"/>
                    <a:pt x="538" y="657"/>
                  </a:cubicBezTo>
                  <a:lnTo>
                    <a:pt x="538" y="513"/>
                  </a:lnTo>
                  <a:close/>
                  <a:moveTo>
                    <a:pt x="211" y="23"/>
                  </a:moveTo>
                  <a:lnTo>
                    <a:pt x="211" y="23"/>
                  </a:lnTo>
                  <a:cubicBezTo>
                    <a:pt x="666" y="23"/>
                    <a:pt x="666" y="23"/>
                    <a:pt x="666" y="23"/>
                  </a:cubicBezTo>
                  <a:cubicBezTo>
                    <a:pt x="521" y="187"/>
                    <a:pt x="521" y="187"/>
                    <a:pt x="521" y="187"/>
                  </a:cubicBezTo>
                  <a:cubicBezTo>
                    <a:pt x="211" y="187"/>
                    <a:pt x="211" y="187"/>
                    <a:pt x="211" y="187"/>
                  </a:cubicBezTo>
                  <a:lnTo>
                    <a:pt x="211" y="23"/>
                  </a:lnTo>
                  <a:close/>
                  <a:moveTo>
                    <a:pt x="188" y="37"/>
                  </a:moveTo>
                  <a:lnTo>
                    <a:pt x="188" y="37"/>
                  </a:lnTo>
                  <a:cubicBezTo>
                    <a:pt x="188" y="187"/>
                    <a:pt x="188" y="187"/>
                    <a:pt x="188" y="187"/>
                  </a:cubicBezTo>
                  <a:cubicBezTo>
                    <a:pt x="40" y="187"/>
                    <a:pt x="40" y="187"/>
                    <a:pt x="40" y="187"/>
                  </a:cubicBezTo>
                  <a:lnTo>
                    <a:pt x="188" y="37"/>
                  </a:lnTo>
                  <a:close/>
                  <a:moveTo>
                    <a:pt x="39" y="677"/>
                  </a:moveTo>
                  <a:lnTo>
                    <a:pt x="39" y="677"/>
                  </a:lnTo>
                  <a:cubicBezTo>
                    <a:pt x="40" y="673"/>
                    <a:pt x="40" y="669"/>
                    <a:pt x="37" y="665"/>
                  </a:cubicBezTo>
                  <a:cubicBezTo>
                    <a:pt x="34" y="662"/>
                    <a:pt x="29" y="662"/>
                    <a:pt x="24" y="664"/>
                  </a:cubicBezTo>
                  <a:cubicBezTo>
                    <a:pt x="24" y="209"/>
                    <a:pt x="24" y="209"/>
                    <a:pt x="24" y="209"/>
                  </a:cubicBezTo>
                  <a:cubicBezTo>
                    <a:pt x="188" y="209"/>
                    <a:pt x="188" y="209"/>
                    <a:pt x="188" y="209"/>
                  </a:cubicBezTo>
                  <a:cubicBezTo>
                    <a:pt x="188" y="217"/>
                    <a:pt x="193" y="222"/>
                    <a:pt x="199" y="222"/>
                  </a:cubicBezTo>
                  <a:cubicBezTo>
                    <a:pt x="206" y="222"/>
                    <a:pt x="211" y="217"/>
                    <a:pt x="211" y="209"/>
                  </a:cubicBezTo>
                  <a:cubicBezTo>
                    <a:pt x="515" y="209"/>
                    <a:pt x="515" y="209"/>
                    <a:pt x="515" y="209"/>
                  </a:cubicBezTo>
                  <a:cubicBezTo>
                    <a:pt x="515" y="490"/>
                    <a:pt x="515" y="490"/>
                    <a:pt x="515" y="490"/>
                  </a:cubicBezTo>
                  <a:cubicBezTo>
                    <a:pt x="508" y="490"/>
                    <a:pt x="502" y="495"/>
                    <a:pt x="502" y="502"/>
                  </a:cubicBezTo>
                  <a:cubicBezTo>
                    <a:pt x="502" y="508"/>
                    <a:pt x="508" y="513"/>
                    <a:pt x="515" y="513"/>
                  </a:cubicBezTo>
                  <a:cubicBezTo>
                    <a:pt x="515" y="677"/>
                    <a:pt x="515" y="677"/>
                    <a:pt x="515" y="677"/>
                  </a:cubicBezTo>
                  <a:lnTo>
                    <a:pt x="39" y="67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63" name="Freeform 108"/>
            <p:cNvSpPr>
              <a:spLocks noChangeArrowheads="1"/>
            </p:cNvSpPr>
            <p:nvPr/>
          </p:nvSpPr>
          <p:spPr bwMode="auto">
            <a:xfrm>
              <a:off x="4038428" y="4958668"/>
              <a:ext cx="18527" cy="18527"/>
            </a:xfrm>
            <a:custGeom>
              <a:avLst/>
              <a:gdLst>
                <a:gd name="T0" fmla="*/ 22 w 43"/>
                <a:gd name="T1" fmla="*/ 4 h 44"/>
                <a:gd name="T2" fmla="*/ 22 w 43"/>
                <a:gd name="T3" fmla="*/ 4 h 44"/>
                <a:gd name="T4" fmla="*/ 4 w 43"/>
                <a:gd name="T5" fmla="*/ 23 h 44"/>
                <a:gd name="T6" fmla="*/ 4 w 43"/>
                <a:gd name="T7" fmla="*/ 40 h 44"/>
                <a:gd name="T8" fmla="*/ 12 w 43"/>
                <a:gd name="T9" fmla="*/ 43 h 44"/>
                <a:gd name="T10" fmla="*/ 21 w 43"/>
                <a:gd name="T11" fmla="*/ 40 h 44"/>
                <a:gd name="T12" fmla="*/ 38 w 43"/>
                <a:gd name="T13" fmla="*/ 21 h 44"/>
                <a:gd name="T14" fmla="*/ 38 w 43"/>
                <a:gd name="T15" fmla="*/ 4 h 44"/>
                <a:gd name="T16" fmla="*/ 22 w 43"/>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22" y="4"/>
                  </a:moveTo>
                  <a:lnTo>
                    <a:pt x="22" y="4"/>
                  </a:lnTo>
                  <a:cubicBezTo>
                    <a:pt x="4" y="23"/>
                    <a:pt x="4" y="23"/>
                    <a:pt x="4" y="23"/>
                  </a:cubicBezTo>
                  <a:cubicBezTo>
                    <a:pt x="0" y="27"/>
                    <a:pt x="0" y="34"/>
                    <a:pt x="4" y="40"/>
                  </a:cubicBezTo>
                  <a:cubicBezTo>
                    <a:pt x="6" y="42"/>
                    <a:pt x="9" y="43"/>
                    <a:pt x="12" y="43"/>
                  </a:cubicBezTo>
                  <a:cubicBezTo>
                    <a:pt x="15" y="43"/>
                    <a:pt x="18" y="42"/>
                    <a:pt x="21" y="40"/>
                  </a:cubicBezTo>
                  <a:cubicBezTo>
                    <a:pt x="38" y="21"/>
                    <a:pt x="38" y="21"/>
                    <a:pt x="38" y="21"/>
                  </a:cubicBezTo>
                  <a:cubicBezTo>
                    <a:pt x="42" y="17"/>
                    <a:pt x="42" y="9"/>
                    <a:pt x="38" y="4"/>
                  </a:cubicBezTo>
                  <a:cubicBezTo>
                    <a:pt x="34" y="0"/>
                    <a:pt x="27" y="0"/>
                    <a:pt x="22"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64" name="Freeform 109"/>
            <p:cNvSpPr>
              <a:spLocks noChangeArrowheads="1"/>
            </p:cNvSpPr>
            <p:nvPr/>
          </p:nvSpPr>
          <p:spPr bwMode="auto">
            <a:xfrm>
              <a:off x="4014344" y="4980900"/>
              <a:ext cx="18527" cy="18527"/>
            </a:xfrm>
            <a:custGeom>
              <a:avLst/>
              <a:gdLst>
                <a:gd name="T0" fmla="*/ 21 w 44"/>
                <a:gd name="T1" fmla="*/ 4 h 44"/>
                <a:gd name="T2" fmla="*/ 21 w 44"/>
                <a:gd name="T3" fmla="*/ 4 h 44"/>
                <a:gd name="T4" fmla="*/ 4 w 44"/>
                <a:gd name="T5" fmla="*/ 23 h 44"/>
                <a:gd name="T6" fmla="*/ 4 w 44"/>
                <a:gd name="T7" fmla="*/ 40 h 44"/>
                <a:gd name="T8" fmla="*/ 12 w 44"/>
                <a:gd name="T9" fmla="*/ 43 h 44"/>
                <a:gd name="T10" fmla="*/ 20 w 44"/>
                <a:gd name="T11" fmla="*/ 40 h 44"/>
                <a:gd name="T12" fmla="*/ 38 w 44"/>
                <a:gd name="T13" fmla="*/ 21 h 44"/>
                <a:gd name="T14" fmla="*/ 38 w 44"/>
                <a:gd name="T15" fmla="*/ 4 h 44"/>
                <a:gd name="T16" fmla="*/ 21 w 44"/>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1" y="4"/>
                  </a:moveTo>
                  <a:lnTo>
                    <a:pt x="21" y="4"/>
                  </a:lnTo>
                  <a:cubicBezTo>
                    <a:pt x="4" y="23"/>
                    <a:pt x="4" y="23"/>
                    <a:pt x="4" y="23"/>
                  </a:cubicBezTo>
                  <a:cubicBezTo>
                    <a:pt x="0" y="27"/>
                    <a:pt x="0" y="35"/>
                    <a:pt x="4" y="40"/>
                  </a:cubicBezTo>
                  <a:cubicBezTo>
                    <a:pt x="6" y="42"/>
                    <a:pt x="9" y="43"/>
                    <a:pt x="12" y="43"/>
                  </a:cubicBezTo>
                  <a:cubicBezTo>
                    <a:pt x="15" y="43"/>
                    <a:pt x="18" y="42"/>
                    <a:pt x="20" y="40"/>
                  </a:cubicBezTo>
                  <a:cubicBezTo>
                    <a:pt x="38" y="21"/>
                    <a:pt x="38" y="21"/>
                    <a:pt x="38" y="21"/>
                  </a:cubicBezTo>
                  <a:cubicBezTo>
                    <a:pt x="43" y="17"/>
                    <a:pt x="43" y="10"/>
                    <a:pt x="38" y="4"/>
                  </a:cubicBezTo>
                  <a:cubicBezTo>
                    <a:pt x="34" y="0"/>
                    <a:pt x="27" y="0"/>
                    <a:pt x="2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65" name="Freeform 110"/>
            <p:cNvSpPr>
              <a:spLocks noChangeArrowheads="1"/>
            </p:cNvSpPr>
            <p:nvPr/>
          </p:nvSpPr>
          <p:spPr bwMode="auto">
            <a:xfrm>
              <a:off x="4060660" y="4938289"/>
              <a:ext cx="14821" cy="14821"/>
            </a:xfrm>
            <a:custGeom>
              <a:avLst/>
              <a:gdLst>
                <a:gd name="T0" fmla="*/ 12 w 34"/>
                <a:gd name="T1" fmla="*/ 5 h 35"/>
                <a:gd name="T2" fmla="*/ 12 w 34"/>
                <a:gd name="T3" fmla="*/ 5 h 35"/>
                <a:gd name="T4" fmla="*/ 4 w 34"/>
                <a:gd name="T5" fmla="*/ 14 h 35"/>
                <a:gd name="T6" fmla="*/ 4 w 34"/>
                <a:gd name="T7" fmla="*/ 30 h 35"/>
                <a:gd name="T8" fmla="*/ 12 w 34"/>
                <a:gd name="T9" fmla="*/ 34 h 35"/>
                <a:gd name="T10" fmla="*/ 21 w 34"/>
                <a:gd name="T11" fmla="*/ 30 h 35"/>
                <a:gd name="T12" fmla="*/ 29 w 34"/>
                <a:gd name="T13" fmla="*/ 22 h 35"/>
                <a:gd name="T14" fmla="*/ 29 w 34"/>
                <a:gd name="T15" fmla="*/ 5 h 35"/>
                <a:gd name="T16" fmla="*/ 12 w 34"/>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12" y="5"/>
                  </a:moveTo>
                  <a:lnTo>
                    <a:pt x="12" y="5"/>
                  </a:lnTo>
                  <a:cubicBezTo>
                    <a:pt x="4" y="14"/>
                    <a:pt x="4" y="14"/>
                    <a:pt x="4" y="14"/>
                  </a:cubicBezTo>
                  <a:cubicBezTo>
                    <a:pt x="0" y="18"/>
                    <a:pt x="0" y="25"/>
                    <a:pt x="4" y="30"/>
                  </a:cubicBezTo>
                  <a:cubicBezTo>
                    <a:pt x="6" y="33"/>
                    <a:pt x="9" y="34"/>
                    <a:pt x="12" y="34"/>
                  </a:cubicBezTo>
                  <a:cubicBezTo>
                    <a:pt x="15" y="34"/>
                    <a:pt x="19" y="33"/>
                    <a:pt x="21" y="30"/>
                  </a:cubicBezTo>
                  <a:cubicBezTo>
                    <a:pt x="29" y="22"/>
                    <a:pt x="29" y="22"/>
                    <a:pt x="29" y="22"/>
                  </a:cubicBezTo>
                  <a:cubicBezTo>
                    <a:pt x="33" y="17"/>
                    <a:pt x="33" y="10"/>
                    <a:pt x="29" y="5"/>
                  </a:cubicBezTo>
                  <a:cubicBezTo>
                    <a:pt x="24" y="1"/>
                    <a:pt x="16" y="0"/>
                    <a:pt x="12"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66" name="Freeform 111"/>
            <p:cNvSpPr>
              <a:spLocks noChangeArrowheads="1"/>
            </p:cNvSpPr>
            <p:nvPr/>
          </p:nvSpPr>
          <p:spPr bwMode="auto">
            <a:xfrm>
              <a:off x="4116240" y="4930879"/>
              <a:ext cx="20380" cy="9263"/>
            </a:xfrm>
            <a:custGeom>
              <a:avLst/>
              <a:gdLst>
                <a:gd name="T0" fmla="*/ 34 w 48"/>
                <a:gd name="T1" fmla="*/ 0 h 24"/>
                <a:gd name="T2" fmla="*/ 34 w 48"/>
                <a:gd name="T3" fmla="*/ 0 h 24"/>
                <a:gd name="T4" fmla="*/ 12 w 48"/>
                <a:gd name="T5" fmla="*/ 0 h 24"/>
                <a:gd name="T6" fmla="*/ 0 w 48"/>
                <a:gd name="T7" fmla="*/ 12 h 24"/>
                <a:gd name="T8" fmla="*/ 12 w 48"/>
                <a:gd name="T9" fmla="*/ 23 h 24"/>
                <a:gd name="T10" fmla="*/ 34 w 48"/>
                <a:gd name="T11" fmla="*/ 23 h 24"/>
                <a:gd name="T12" fmla="*/ 47 w 48"/>
                <a:gd name="T13" fmla="*/ 12 h 24"/>
                <a:gd name="T14" fmla="*/ 34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4" y="0"/>
                  </a:moveTo>
                  <a:lnTo>
                    <a:pt x="34" y="0"/>
                  </a:lnTo>
                  <a:cubicBezTo>
                    <a:pt x="12" y="0"/>
                    <a:pt x="12" y="0"/>
                    <a:pt x="12" y="0"/>
                  </a:cubicBezTo>
                  <a:cubicBezTo>
                    <a:pt x="5" y="0"/>
                    <a:pt x="0" y="5"/>
                    <a:pt x="0" y="12"/>
                  </a:cubicBezTo>
                  <a:cubicBezTo>
                    <a:pt x="0" y="18"/>
                    <a:pt x="5" y="23"/>
                    <a:pt x="12" y="23"/>
                  </a:cubicBezTo>
                  <a:cubicBezTo>
                    <a:pt x="34" y="23"/>
                    <a:pt x="34" y="23"/>
                    <a:pt x="34" y="23"/>
                  </a:cubicBezTo>
                  <a:cubicBezTo>
                    <a:pt x="42" y="23"/>
                    <a:pt x="47" y="18"/>
                    <a:pt x="47" y="12"/>
                  </a:cubicBezTo>
                  <a:cubicBezTo>
                    <a:pt x="47" y="5"/>
                    <a:pt x="42"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67" name="Freeform 112"/>
            <p:cNvSpPr>
              <a:spLocks noChangeArrowheads="1"/>
            </p:cNvSpPr>
            <p:nvPr/>
          </p:nvSpPr>
          <p:spPr bwMode="auto">
            <a:xfrm>
              <a:off x="4071776" y="4828981"/>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2"/>
                    <a:pt x="5" y="47"/>
                    <a:pt x="11" y="47"/>
                  </a:cubicBezTo>
                  <a:cubicBezTo>
                    <a:pt x="18" y="47"/>
                    <a:pt x="23" y="42"/>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68" name="Freeform 113"/>
            <p:cNvSpPr>
              <a:spLocks noChangeArrowheads="1"/>
            </p:cNvSpPr>
            <p:nvPr/>
          </p:nvSpPr>
          <p:spPr bwMode="auto">
            <a:xfrm>
              <a:off x="4086598" y="4930879"/>
              <a:ext cx="20380" cy="9263"/>
            </a:xfrm>
            <a:custGeom>
              <a:avLst/>
              <a:gdLst>
                <a:gd name="T0" fmla="*/ 36 w 48"/>
                <a:gd name="T1" fmla="*/ 0 h 24"/>
                <a:gd name="T2" fmla="*/ 36 w 48"/>
                <a:gd name="T3" fmla="*/ 0 h 24"/>
                <a:gd name="T4" fmla="*/ 13 w 48"/>
                <a:gd name="T5" fmla="*/ 0 h 24"/>
                <a:gd name="T6" fmla="*/ 0 w 48"/>
                <a:gd name="T7" fmla="*/ 12 h 24"/>
                <a:gd name="T8" fmla="*/ 13 w 48"/>
                <a:gd name="T9" fmla="*/ 23 h 24"/>
                <a:gd name="T10" fmla="*/ 36 w 48"/>
                <a:gd name="T11" fmla="*/ 23 h 24"/>
                <a:gd name="T12" fmla="*/ 47 w 48"/>
                <a:gd name="T13" fmla="*/ 12 h 24"/>
                <a:gd name="T14" fmla="*/ 3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6" y="0"/>
                  </a:moveTo>
                  <a:lnTo>
                    <a:pt x="36" y="0"/>
                  </a:lnTo>
                  <a:cubicBezTo>
                    <a:pt x="13" y="0"/>
                    <a:pt x="13" y="0"/>
                    <a:pt x="13" y="0"/>
                  </a:cubicBezTo>
                  <a:cubicBezTo>
                    <a:pt x="7" y="0"/>
                    <a:pt x="0" y="5"/>
                    <a:pt x="0" y="12"/>
                  </a:cubicBezTo>
                  <a:cubicBezTo>
                    <a:pt x="0" y="18"/>
                    <a:pt x="7" y="23"/>
                    <a:pt x="13" y="23"/>
                  </a:cubicBezTo>
                  <a:cubicBezTo>
                    <a:pt x="36" y="23"/>
                    <a:pt x="36" y="23"/>
                    <a:pt x="36" y="23"/>
                  </a:cubicBezTo>
                  <a:cubicBezTo>
                    <a:pt x="42" y="23"/>
                    <a:pt x="47" y="18"/>
                    <a:pt x="47" y="12"/>
                  </a:cubicBezTo>
                  <a:cubicBezTo>
                    <a:pt x="47" y="5"/>
                    <a:pt x="42" y="0"/>
                    <a:pt x="3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69" name="Freeform 114"/>
            <p:cNvSpPr>
              <a:spLocks noChangeArrowheads="1"/>
            </p:cNvSpPr>
            <p:nvPr/>
          </p:nvSpPr>
          <p:spPr bwMode="auto">
            <a:xfrm>
              <a:off x="4145883" y="4930879"/>
              <a:ext cx="20380" cy="9263"/>
            </a:xfrm>
            <a:custGeom>
              <a:avLst/>
              <a:gdLst>
                <a:gd name="T0" fmla="*/ 35 w 48"/>
                <a:gd name="T1" fmla="*/ 0 h 24"/>
                <a:gd name="T2" fmla="*/ 35 w 48"/>
                <a:gd name="T3" fmla="*/ 0 h 24"/>
                <a:gd name="T4" fmla="*/ 11 w 48"/>
                <a:gd name="T5" fmla="*/ 0 h 24"/>
                <a:gd name="T6" fmla="*/ 0 w 48"/>
                <a:gd name="T7" fmla="*/ 12 h 24"/>
                <a:gd name="T8" fmla="*/ 11 w 48"/>
                <a:gd name="T9" fmla="*/ 23 h 24"/>
                <a:gd name="T10" fmla="*/ 35 w 48"/>
                <a:gd name="T11" fmla="*/ 23 h 24"/>
                <a:gd name="T12" fmla="*/ 47 w 48"/>
                <a:gd name="T13" fmla="*/ 12 h 24"/>
                <a:gd name="T14" fmla="*/ 35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7" y="18"/>
                    <a:pt x="47" y="12"/>
                  </a:cubicBezTo>
                  <a:cubicBezTo>
                    <a:pt x="47"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70" name="Freeform 115"/>
            <p:cNvSpPr>
              <a:spLocks noChangeArrowheads="1"/>
            </p:cNvSpPr>
            <p:nvPr/>
          </p:nvSpPr>
          <p:spPr bwMode="auto">
            <a:xfrm>
              <a:off x="4071776" y="4858624"/>
              <a:ext cx="9264" cy="20380"/>
            </a:xfrm>
            <a:custGeom>
              <a:avLst/>
              <a:gdLst>
                <a:gd name="T0" fmla="*/ 11 w 24"/>
                <a:gd name="T1" fmla="*/ 0 h 48"/>
                <a:gd name="T2" fmla="*/ 11 w 24"/>
                <a:gd name="T3" fmla="*/ 0 h 48"/>
                <a:gd name="T4" fmla="*/ 0 w 24"/>
                <a:gd name="T5" fmla="*/ 11 h 48"/>
                <a:gd name="T6" fmla="*/ 0 w 24"/>
                <a:gd name="T7" fmla="*/ 35 h 48"/>
                <a:gd name="T8" fmla="*/ 11 w 24"/>
                <a:gd name="T9" fmla="*/ 47 h 48"/>
                <a:gd name="T10" fmla="*/ 23 w 24"/>
                <a:gd name="T11" fmla="*/ 35 h 48"/>
                <a:gd name="T12" fmla="*/ 23 w 24"/>
                <a:gd name="T13" fmla="*/ 11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1"/>
                  </a:cubicBezTo>
                  <a:cubicBezTo>
                    <a:pt x="0" y="35"/>
                    <a:pt x="0" y="35"/>
                    <a:pt x="0" y="35"/>
                  </a:cubicBezTo>
                  <a:cubicBezTo>
                    <a:pt x="0" y="41"/>
                    <a:pt x="5" y="47"/>
                    <a:pt x="11" y="47"/>
                  </a:cubicBezTo>
                  <a:cubicBezTo>
                    <a:pt x="18" y="47"/>
                    <a:pt x="23" y="41"/>
                    <a:pt x="23" y="35"/>
                  </a:cubicBezTo>
                  <a:cubicBezTo>
                    <a:pt x="23" y="11"/>
                    <a:pt x="23" y="11"/>
                    <a:pt x="23" y="11"/>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71" name="Freeform 116"/>
            <p:cNvSpPr>
              <a:spLocks noChangeArrowheads="1"/>
            </p:cNvSpPr>
            <p:nvPr/>
          </p:nvSpPr>
          <p:spPr bwMode="auto">
            <a:xfrm>
              <a:off x="4071776" y="4916057"/>
              <a:ext cx="9264" cy="20379"/>
            </a:xfrm>
            <a:custGeom>
              <a:avLst/>
              <a:gdLst>
                <a:gd name="T0" fmla="*/ 11 w 24"/>
                <a:gd name="T1" fmla="*/ 0 h 48"/>
                <a:gd name="T2" fmla="*/ 11 w 24"/>
                <a:gd name="T3" fmla="*/ 0 h 48"/>
                <a:gd name="T4" fmla="*/ 0 w 24"/>
                <a:gd name="T5" fmla="*/ 12 h 48"/>
                <a:gd name="T6" fmla="*/ 0 w 24"/>
                <a:gd name="T7" fmla="*/ 35 h 48"/>
                <a:gd name="T8" fmla="*/ 11 w 24"/>
                <a:gd name="T9" fmla="*/ 47 h 48"/>
                <a:gd name="T10" fmla="*/ 23 w 24"/>
                <a:gd name="T11" fmla="*/ 35 h 48"/>
                <a:gd name="T12" fmla="*/ 23 w 24"/>
                <a:gd name="T13" fmla="*/ 12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5"/>
                    <a:pt x="0" y="12"/>
                  </a:cubicBezTo>
                  <a:cubicBezTo>
                    <a:pt x="0" y="35"/>
                    <a:pt x="0" y="35"/>
                    <a:pt x="0" y="35"/>
                  </a:cubicBezTo>
                  <a:cubicBezTo>
                    <a:pt x="0" y="42"/>
                    <a:pt x="5" y="47"/>
                    <a:pt x="11" y="47"/>
                  </a:cubicBezTo>
                  <a:cubicBezTo>
                    <a:pt x="18" y="47"/>
                    <a:pt x="23" y="42"/>
                    <a:pt x="23" y="35"/>
                  </a:cubicBezTo>
                  <a:cubicBezTo>
                    <a:pt x="23" y="12"/>
                    <a:pt x="23" y="12"/>
                    <a:pt x="23" y="12"/>
                  </a:cubicBezTo>
                  <a:cubicBezTo>
                    <a:pt x="23" y="5"/>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72" name="Freeform 117"/>
            <p:cNvSpPr>
              <a:spLocks noChangeArrowheads="1"/>
            </p:cNvSpPr>
            <p:nvPr/>
          </p:nvSpPr>
          <p:spPr bwMode="auto">
            <a:xfrm>
              <a:off x="4071776" y="4886414"/>
              <a:ext cx="9264" cy="20379"/>
            </a:xfrm>
            <a:custGeom>
              <a:avLst/>
              <a:gdLst>
                <a:gd name="T0" fmla="*/ 11 w 24"/>
                <a:gd name="T1" fmla="*/ 0 h 48"/>
                <a:gd name="T2" fmla="*/ 11 w 24"/>
                <a:gd name="T3" fmla="*/ 0 h 48"/>
                <a:gd name="T4" fmla="*/ 0 w 24"/>
                <a:gd name="T5" fmla="*/ 13 h 48"/>
                <a:gd name="T6" fmla="*/ 0 w 24"/>
                <a:gd name="T7" fmla="*/ 36 h 48"/>
                <a:gd name="T8" fmla="*/ 11 w 24"/>
                <a:gd name="T9" fmla="*/ 47 h 48"/>
                <a:gd name="T10" fmla="*/ 23 w 24"/>
                <a:gd name="T11" fmla="*/ 36 h 48"/>
                <a:gd name="T12" fmla="*/ 23 w 24"/>
                <a:gd name="T13" fmla="*/ 13 h 48"/>
                <a:gd name="T14" fmla="*/ 11 w 24"/>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8">
                  <a:moveTo>
                    <a:pt x="11" y="0"/>
                  </a:moveTo>
                  <a:lnTo>
                    <a:pt x="11" y="0"/>
                  </a:lnTo>
                  <a:cubicBezTo>
                    <a:pt x="5" y="0"/>
                    <a:pt x="0" y="6"/>
                    <a:pt x="0" y="13"/>
                  </a:cubicBezTo>
                  <a:cubicBezTo>
                    <a:pt x="0" y="36"/>
                    <a:pt x="0" y="36"/>
                    <a:pt x="0" y="36"/>
                  </a:cubicBezTo>
                  <a:cubicBezTo>
                    <a:pt x="0" y="42"/>
                    <a:pt x="5" y="47"/>
                    <a:pt x="11" y="47"/>
                  </a:cubicBezTo>
                  <a:cubicBezTo>
                    <a:pt x="18" y="47"/>
                    <a:pt x="23" y="42"/>
                    <a:pt x="23" y="36"/>
                  </a:cubicBezTo>
                  <a:cubicBezTo>
                    <a:pt x="23" y="13"/>
                    <a:pt x="23" y="13"/>
                    <a:pt x="23" y="13"/>
                  </a:cubicBezTo>
                  <a:cubicBezTo>
                    <a:pt x="23" y="6"/>
                    <a:pt x="18"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73" name="Freeform 118"/>
            <p:cNvSpPr>
              <a:spLocks noChangeArrowheads="1"/>
            </p:cNvSpPr>
            <p:nvPr/>
          </p:nvSpPr>
          <p:spPr bwMode="auto">
            <a:xfrm>
              <a:off x="4173674" y="4930879"/>
              <a:ext cx="20379" cy="9263"/>
            </a:xfrm>
            <a:custGeom>
              <a:avLst/>
              <a:gdLst>
                <a:gd name="T0" fmla="*/ 35 w 47"/>
                <a:gd name="T1" fmla="*/ 0 h 24"/>
                <a:gd name="T2" fmla="*/ 35 w 47"/>
                <a:gd name="T3" fmla="*/ 0 h 24"/>
                <a:gd name="T4" fmla="*/ 11 w 47"/>
                <a:gd name="T5" fmla="*/ 0 h 24"/>
                <a:gd name="T6" fmla="*/ 0 w 47"/>
                <a:gd name="T7" fmla="*/ 12 h 24"/>
                <a:gd name="T8" fmla="*/ 11 w 47"/>
                <a:gd name="T9" fmla="*/ 23 h 24"/>
                <a:gd name="T10" fmla="*/ 35 w 47"/>
                <a:gd name="T11" fmla="*/ 23 h 24"/>
                <a:gd name="T12" fmla="*/ 46 w 47"/>
                <a:gd name="T13" fmla="*/ 12 h 24"/>
                <a:gd name="T14" fmla="*/ 35 w 4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4">
                  <a:moveTo>
                    <a:pt x="35" y="0"/>
                  </a:moveTo>
                  <a:lnTo>
                    <a:pt x="35" y="0"/>
                  </a:lnTo>
                  <a:cubicBezTo>
                    <a:pt x="11" y="0"/>
                    <a:pt x="11" y="0"/>
                    <a:pt x="11" y="0"/>
                  </a:cubicBezTo>
                  <a:cubicBezTo>
                    <a:pt x="5" y="0"/>
                    <a:pt x="0" y="5"/>
                    <a:pt x="0" y="12"/>
                  </a:cubicBezTo>
                  <a:cubicBezTo>
                    <a:pt x="0" y="18"/>
                    <a:pt x="5" y="23"/>
                    <a:pt x="11" y="23"/>
                  </a:cubicBezTo>
                  <a:cubicBezTo>
                    <a:pt x="35" y="23"/>
                    <a:pt x="35" y="23"/>
                    <a:pt x="35" y="23"/>
                  </a:cubicBezTo>
                  <a:cubicBezTo>
                    <a:pt x="41" y="23"/>
                    <a:pt x="46" y="18"/>
                    <a:pt x="46" y="12"/>
                  </a:cubicBezTo>
                  <a:cubicBezTo>
                    <a:pt x="46" y="5"/>
                    <a:pt x="41" y="0"/>
                    <a:pt x="3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174" name="Group 173"/>
          <p:cNvGrpSpPr>
            <a:grpSpLocks noChangeAspect="1"/>
          </p:cNvGrpSpPr>
          <p:nvPr/>
        </p:nvGrpSpPr>
        <p:grpSpPr>
          <a:xfrm>
            <a:off x="3305706" y="3029946"/>
            <a:ext cx="954756" cy="1427214"/>
            <a:chOff x="6626861" y="1895839"/>
            <a:chExt cx="197055" cy="294568"/>
          </a:xfrm>
          <a:solidFill>
            <a:srgbClr val="0078EF"/>
          </a:solidFill>
        </p:grpSpPr>
        <p:sp>
          <p:nvSpPr>
            <p:cNvPr id="175"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76"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77"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78"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79"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180"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231" name="Group 230"/>
          <p:cNvGrpSpPr/>
          <p:nvPr/>
        </p:nvGrpSpPr>
        <p:grpSpPr>
          <a:xfrm>
            <a:off x="4360845" y="2508834"/>
            <a:ext cx="4175087" cy="1084517"/>
            <a:chOff x="4360845" y="2508834"/>
            <a:chExt cx="4175087" cy="1084517"/>
          </a:xfrm>
        </p:grpSpPr>
        <p:cxnSp>
          <p:nvCxnSpPr>
            <p:cNvPr id="188" name="Elbow Connector 187"/>
            <p:cNvCxnSpPr>
              <a:endCxn id="19" idx="7"/>
            </p:cNvCxnSpPr>
            <p:nvPr/>
          </p:nvCxnSpPr>
          <p:spPr>
            <a:xfrm flipV="1">
              <a:off x="4360845" y="2830586"/>
              <a:ext cx="3229284" cy="762765"/>
            </a:xfrm>
            <a:prstGeom prst="bentConnector3">
              <a:avLst>
                <a:gd name="adj1" fmla="val 58979"/>
              </a:avLst>
            </a:prstGeom>
            <a:ln w="19050" cap="rnd">
              <a:solidFill>
                <a:schemeClr val="bg2">
                  <a:lumMod val="75000"/>
                  <a:lumOff val="25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endCxn id="58" idx="7"/>
            </p:cNvCxnSpPr>
            <p:nvPr/>
          </p:nvCxnSpPr>
          <p:spPr>
            <a:xfrm flipV="1">
              <a:off x="4360845" y="2508834"/>
              <a:ext cx="4175087" cy="1077092"/>
            </a:xfrm>
            <a:prstGeom prst="bentConnector3">
              <a:avLst>
                <a:gd name="adj1" fmla="val 37719"/>
              </a:avLst>
            </a:prstGeom>
            <a:ln w="19050" cap="rnd">
              <a:solidFill>
                <a:schemeClr val="bg2">
                  <a:lumMod val="75000"/>
                  <a:lumOff val="25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94" name="Elbow Connector 193"/>
            <p:cNvCxnSpPr>
              <a:endCxn id="45" idx="8"/>
            </p:cNvCxnSpPr>
            <p:nvPr/>
          </p:nvCxnSpPr>
          <p:spPr>
            <a:xfrm flipV="1">
              <a:off x="4360845" y="3207650"/>
              <a:ext cx="3789422" cy="370468"/>
            </a:xfrm>
            <a:prstGeom prst="bentConnector3">
              <a:avLst>
                <a:gd name="adj1" fmla="val 58256"/>
              </a:avLst>
            </a:prstGeom>
            <a:ln w="19050" cap="rnd">
              <a:solidFill>
                <a:schemeClr val="bg2">
                  <a:lumMod val="75000"/>
                  <a:lumOff val="25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4736269" y="3288610"/>
              <a:ext cx="1048493" cy="276999"/>
            </a:xfrm>
            <a:prstGeom prst="rect">
              <a:avLst/>
            </a:prstGeom>
          </p:spPr>
          <p:txBody>
            <a:bodyPr vert="horz" wrap="none" lIns="91440" tIns="45720" rIns="91440" bIns="45720" rtlCol="0" anchor="t" anchorCtr="0">
              <a:spAutoFit/>
            </a:bodyPr>
            <a:lstStyle/>
            <a:p>
              <a:pPr algn="ctr" defTabSz="914400"/>
              <a:r>
                <a:rPr lang="de-DE" sz="1200" dirty="0">
                  <a:solidFill>
                    <a:schemeClr val="bg2">
                      <a:lumMod val="90000"/>
                      <a:lumOff val="10000"/>
                    </a:schemeClr>
                  </a:solidFill>
                  <a:ea typeface="Roboto Light" charset="0"/>
                  <a:cs typeface="Roboto Light" charset="0"/>
                </a:rPr>
                <a:t>Agent Control</a:t>
              </a:r>
              <a:endParaRPr lang="en-US" sz="1200" dirty="0">
                <a:solidFill>
                  <a:schemeClr val="bg2">
                    <a:lumMod val="90000"/>
                    <a:lumOff val="10000"/>
                  </a:schemeClr>
                </a:solidFill>
                <a:ea typeface="Roboto Light" charset="0"/>
                <a:cs typeface="Roboto Light" charset="0"/>
              </a:endParaRPr>
            </a:p>
          </p:txBody>
        </p:sp>
      </p:grpSp>
      <p:grpSp>
        <p:nvGrpSpPr>
          <p:cNvPr id="206" name="Group 205"/>
          <p:cNvGrpSpPr>
            <a:grpSpLocks noChangeAspect="1"/>
          </p:cNvGrpSpPr>
          <p:nvPr/>
        </p:nvGrpSpPr>
        <p:grpSpPr>
          <a:xfrm>
            <a:off x="1210869" y="3232222"/>
            <a:ext cx="1020895" cy="968876"/>
            <a:chOff x="2279826" y="4755374"/>
            <a:chExt cx="290806" cy="275988"/>
          </a:xfrm>
          <a:solidFill>
            <a:srgbClr val="0078EF"/>
          </a:solidFill>
        </p:grpSpPr>
        <p:sp>
          <p:nvSpPr>
            <p:cNvPr id="207" name="Freeform 123"/>
            <p:cNvSpPr>
              <a:spLocks noChangeArrowheads="1"/>
            </p:cNvSpPr>
            <p:nvPr/>
          </p:nvSpPr>
          <p:spPr bwMode="auto">
            <a:xfrm>
              <a:off x="2374292" y="4799828"/>
              <a:ext cx="103727" cy="103727"/>
            </a:xfrm>
            <a:custGeom>
              <a:avLst/>
              <a:gdLst>
                <a:gd name="T0" fmla="*/ 53 w 246"/>
                <a:gd name="T1" fmla="*/ 246 h 247"/>
                <a:gd name="T2" fmla="*/ 53 w 246"/>
                <a:gd name="T3" fmla="*/ 246 h 247"/>
                <a:gd name="T4" fmla="*/ 192 w 246"/>
                <a:gd name="T5" fmla="*/ 246 h 247"/>
                <a:gd name="T6" fmla="*/ 245 w 246"/>
                <a:gd name="T7" fmla="*/ 193 h 247"/>
                <a:gd name="T8" fmla="*/ 245 w 246"/>
                <a:gd name="T9" fmla="*/ 53 h 247"/>
                <a:gd name="T10" fmla="*/ 192 w 246"/>
                <a:gd name="T11" fmla="*/ 0 h 247"/>
                <a:gd name="T12" fmla="*/ 167 w 246"/>
                <a:gd name="T13" fmla="*/ 0 h 247"/>
                <a:gd name="T14" fmla="*/ 78 w 246"/>
                <a:gd name="T15" fmla="*/ 0 h 247"/>
                <a:gd name="T16" fmla="*/ 53 w 246"/>
                <a:gd name="T17" fmla="*/ 0 h 247"/>
                <a:gd name="T18" fmla="*/ 0 w 246"/>
                <a:gd name="T19" fmla="*/ 53 h 247"/>
                <a:gd name="T20" fmla="*/ 0 w 246"/>
                <a:gd name="T21" fmla="*/ 193 h 247"/>
                <a:gd name="T22" fmla="*/ 53 w 246"/>
                <a:gd name="T23" fmla="*/ 246 h 247"/>
                <a:gd name="T24" fmla="*/ 90 w 246"/>
                <a:gd name="T25" fmla="*/ 23 h 247"/>
                <a:gd name="T26" fmla="*/ 90 w 246"/>
                <a:gd name="T27" fmla="*/ 23 h 247"/>
                <a:gd name="T28" fmla="*/ 155 w 246"/>
                <a:gd name="T29" fmla="*/ 23 h 247"/>
                <a:gd name="T30" fmla="*/ 155 w 246"/>
                <a:gd name="T31" fmla="*/ 90 h 247"/>
                <a:gd name="T32" fmla="*/ 90 w 246"/>
                <a:gd name="T33" fmla="*/ 90 h 247"/>
                <a:gd name="T34" fmla="*/ 90 w 246"/>
                <a:gd name="T35" fmla="*/ 23 h 247"/>
                <a:gd name="T36" fmla="*/ 23 w 246"/>
                <a:gd name="T37" fmla="*/ 53 h 247"/>
                <a:gd name="T38" fmla="*/ 23 w 246"/>
                <a:gd name="T39" fmla="*/ 53 h 247"/>
                <a:gd name="T40" fmla="*/ 53 w 246"/>
                <a:gd name="T41" fmla="*/ 23 h 247"/>
                <a:gd name="T42" fmla="*/ 67 w 246"/>
                <a:gd name="T43" fmla="*/ 23 h 247"/>
                <a:gd name="T44" fmla="*/ 67 w 246"/>
                <a:gd name="T45" fmla="*/ 101 h 247"/>
                <a:gd name="T46" fmla="*/ 78 w 246"/>
                <a:gd name="T47" fmla="*/ 113 h 247"/>
                <a:gd name="T48" fmla="*/ 167 w 246"/>
                <a:gd name="T49" fmla="*/ 113 h 247"/>
                <a:gd name="T50" fmla="*/ 178 w 246"/>
                <a:gd name="T51" fmla="*/ 101 h 247"/>
                <a:gd name="T52" fmla="*/ 178 w 246"/>
                <a:gd name="T53" fmla="*/ 23 h 247"/>
                <a:gd name="T54" fmla="*/ 192 w 246"/>
                <a:gd name="T55" fmla="*/ 23 h 247"/>
                <a:gd name="T56" fmla="*/ 222 w 246"/>
                <a:gd name="T57" fmla="*/ 53 h 247"/>
                <a:gd name="T58" fmla="*/ 222 w 246"/>
                <a:gd name="T59" fmla="*/ 193 h 247"/>
                <a:gd name="T60" fmla="*/ 192 w 246"/>
                <a:gd name="T61" fmla="*/ 223 h 247"/>
                <a:gd name="T62" fmla="*/ 53 w 246"/>
                <a:gd name="T63" fmla="*/ 223 h 247"/>
                <a:gd name="T64" fmla="*/ 23 w 246"/>
                <a:gd name="T65" fmla="*/ 193 h 247"/>
                <a:gd name="T66" fmla="*/ 23 w 246"/>
                <a:gd name="T67" fmla="*/ 5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247">
                  <a:moveTo>
                    <a:pt x="53" y="246"/>
                  </a:moveTo>
                  <a:lnTo>
                    <a:pt x="53" y="246"/>
                  </a:lnTo>
                  <a:cubicBezTo>
                    <a:pt x="192" y="246"/>
                    <a:pt x="192" y="246"/>
                    <a:pt x="192" y="246"/>
                  </a:cubicBezTo>
                  <a:cubicBezTo>
                    <a:pt x="221" y="246"/>
                    <a:pt x="245" y="222"/>
                    <a:pt x="245" y="193"/>
                  </a:cubicBezTo>
                  <a:cubicBezTo>
                    <a:pt x="245" y="53"/>
                    <a:pt x="245" y="53"/>
                    <a:pt x="245" y="53"/>
                  </a:cubicBezTo>
                  <a:cubicBezTo>
                    <a:pt x="245" y="24"/>
                    <a:pt x="221" y="0"/>
                    <a:pt x="192" y="0"/>
                  </a:cubicBezTo>
                  <a:cubicBezTo>
                    <a:pt x="167" y="0"/>
                    <a:pt x="167" y="0"/>
                    <a:pt x="167" y="0"/>
                  </a:cubicBezTo>
                  <a:cubicBezTo>
                    <a:pt x="78" y="0"/>
                    <a:pt x="78" y="0"/>
                    <a:pt x="78" y="0"/>
                  </a:cubicBezTo>
                  <a:cubicBezTo>
                    <a:pt x="53" y="0"/>
                    <a:pt x="53" y="0"/>
                    <a:pt x="53" y="0"/>
                  </a:cubicBezTo>
                  <a:cubicBezTo>
                    <a:pt x="24" y="0"/>
                    <a:pt x="0" y="24"/>
                    <a:pt x="0" y="53"/>
                  </a:cubicBezTo>
                  <a:cubicBezTo>
                    <a:pt x="0" y="193"/>
                    <a:pt x="0" y="193"/>
                    <a:pt x="0" y="193"/>
                  </a:cubicBezTo>
                  <a:cubicBezTo>
                    <a:pt x="0" y="222"/>
                    <a:pt x="24" y="246"/>
                    <a:pt x="53" y="246"/>
                  </a:cubicBezTo>
                  <a:close/>
                  <a:moveTo>
                    <a:pt x="90" y="23"/>
                  </a:moveTo>
                  <a:lnTo>
                    <a:pt x="90" y="23"/>
                  </a:lnTo>
                  <a:cubicBezTo>
                    <a:pt x="155" y="23"/>
                    <a:pt x="155" y="23"/>
                    <a:pt x="155" y="23"/>
                  </a:cubicBezTo>
                  <a:cubicBezTo>
                    <a:pt x="155" y="90"/>
                    <a:pt x="155" y="90"/>
                    <a:pt x="155" y="90"/>
                  </a:cubicBezTo>
                  <a:cubicBezTo>
                    <a:pt x="90" y="90"/>
                    <a:pt x="90" y="90"/>
                    <a:pt x="90" y="90"/>
                  </a:cubicBezTo>
                  <a:lnTo>
                    <a:pt x="90" y="23"/>
                  </a:lnTo>
                  <a:close/>
                  <a:moveTo>
                    <a:pt x="23" y="53"/>
                  </a:moveTo>
                  <a:lnTo>
                    <a:pt x="23" y="53"/>
                  </a:lnTo>
                  <a:cubicBezTo>
                    <a:pt x="23" y="37"/>
                    <a:pt x="37" y="23"/>
                    <a:pt x="53" y="23"/>
                  </a:cubicBezTo>
                  <a:cubicBezTo>
                    <a:pt x="67" y="23"/>
                    <a:pt x="67" y="23"/>
                    <a:pt x="67" y="23"/>
                  </a:cubicBezTo>
                  <a:cubicBezTo>
                    <a:pt x="67" y="101"/>
                    <a:pt x="67" y="101"/>
                    <a:pt x="67" y="101"/>
                  </a:cubicBezTo>
                  <a:cubicBezTo>
                    <a:pt x="67" y="108"/>
                    <a:pt x="72" y="113"/>
                    <a:pt x="78" y="113"/>
                  </a:cubicBezTo>
                  <a:cubicBezTo>
                    <a:pt x="167" y="113"/>
                    <a:pt x="167" y="113"/>
                    <a:pt x="167" y="113"/>
                  </a:cubicBezTo>
                  <a:cubicBezTo>
                    <a:pt x="173" y="113"/>
                    <a:pt x="178" y="108"/>
                    <a:pt x="178" y="101"/>
                  </a:cubicBezTo>
                  <a:cubicBezTo>
                    <a:pt x="178" y="23"/>
                    <a:pt x="178" y="23"/>
                    <a:pt x="178" y="23"/>
                  </a:cubicBezTo>
                  <a:cubicBezTo>
                    <a:pt x="192" y="23"/>
                    <a:pt x="192" y="23"/>
                    <a:pt x="192" y="23"/>
                  </a:cubicBezTo>
                  <a:cubicBezTo>
                    <a:pt x="209" y="23"/>
                    <a:pt x="222" y="37"/>
                    <a:pt x="222" y="53"/>
                  </a:cubicBezTo>
                  <a:cubicBezTo>
                    <a:pt x="222" y="193"/>
                    <a:pt x="222" y="193"/>
                    <a:pt x="222" y="193"/>
                  </a:cubicBezTo>
                  <a:cubicBezTo>
                    <a:pt x="222" y="210"/>
                    <a:pt x="209" y="223"/>
                    <a:pt x="192" y="223"/>
                  </a:cubicBezTo>
                  <a:cubicBezTo>
                    <a:pt x="53" y="223"/>
                    <a:pt x="53" y="223"/>
                    <a:pt x="53" y="223"/>
                  </a:cubicBezTo>
                  <a:cubicBezTo>
                    <a:pt x="37" y="223"/>
                    <a:pt x="23" y="210"/>
                    <a:pt x="23" y="193"/>
                  </a:cubicBezTo>
                  <a:lnTo>
                    <a:pt x="23" y="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08" name="Freeform 124"/>
            <p:cNvSpPr>
              <a:spLocks noChangeArrowheads="1"/>
            </p:cNvSpPr>
            <p:nvPr/>
          </p:nvSpPr>
          <p:spPr bwMode="auto">
            <a:xfrm>
              <a:off x="2502097" y="4957271"/>
              <a:ext cx="35194" cy="35192"/>
            </a:xfrm>
            <a:custGeom>
              <a:avLst/>
              <a:gdLst>
                <a:gd name="T0" fmla="*/ 41 w 83"/>
                <a:gd name="T1" fmla="*/ 0 h 82"/>
                <a:gd name="T2" fmla="*/ 41 w 83"/>
                <a:gd name="T3" fmla="*/ 0 h 82"/>
                <a:gd name="T4" fmla="*/ 0 w 83"/>
                <a:gd name="T5" fmla="*/ 41 h 82"/>
                <a:gd name="T6" fmla="*/ 41 w 83"/>
                <a:gd name="T7" fmla="*/ 81 h 82"/>
                <a:gd name="T8" fmla="*/ 82 w 83"/>
                <a:gd name="T9" fmla="*/ 41 h 82"/>
                <a:gd name="T10" fmla="*/ 41 w 83"/>
                <a:gd name="T11" fmla="*/ 0 h 82"/>
                <a:gd name="T12" fmla="*/ 41 w 83"/>
                <a:gd name="T13" fmla="*/ 59 h 82"/>
                <a:gd name="T14" fmla="*/ 41 w 83"/>
                <a:gd name="T15" fmla="*/ 59 h 82"/>
                <a:gd name="T16" fmla="*/ 23 w 83"/>
                <a:gd name="T17" fmla="*/ 41 h 82"/>
                <a:gd name="T18" fmla="*/ 41 w 83"/>
                <a:gd name="T19" fmla="*/ 23 h 82"/>
                <a:gd name="T20" fmla="*/ 59 w 83"/>
                <a:gd name="T21" fmla="*/ 41 h 82"/>
                <a:gd name="T22" fmla="*/ 41 w 83"/>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2">
                  <a:moveTo>
                    <a:pt x="41" y="0"/>
                  </a:moveTo>
                  <a:lnTo>
                    <a:pt x="41" y="0"/>
                  </a:lnTo>
                  <a:cubicBezTo>
                    <a:pt x="19" y="0"/>
                    <a:pt x="0" y="18"/>
                    <a:pt x="0" y="41"/>
                  </a:cubicBezTo>
                  <a:cubicBezTo>
                    <a:pt x="0" y="64"/>
                    <a:pt x="19" y="81"/>
                    <a:pt x="41" y="81"/>
                  </a:cubicBezTo>
                  <a:cubicBezTo>
                    <a:pt x="64" y="81"/>
                    <a:pt x="82" y="64"/>
                    <a:pt x="82" y="41"/>
                  </a:cubicBezTo>
                  <a:cubicBezTo>
                    <a:pt x="82" y="18"/>
                    <a:pt x="64" y="0"/>
                    <a:pt x="41" y="0"/>
                  </a:cubicBezTo>
                  <a:close/>
                  <a:moveTo>
                    <a:pt x="41" y="59"/>
                  </a:moveTo>
                  <a:lnTo>
                    <a:pt x="41" y="59"/>
                  </a:lnTo>
                  <a:cubicBezTo>
                    <a:pt x="32" y="59"/>
                    <a:pt x="23" y="50"/>
                    <a:pt x="23" y="41"/>
                  </a:cubicBezTo>
                  <a:cubicBezTo>
                    <a:pt x="23" y="31"/>
                    <a:pt x="32" y="23"/>
                    <a:pt x="41" y="23"/>
                  </a:cubicBezTo>
                  <a:cubicBezTo>
                    <a:pt x="50" y="23"/>
                    <a:pt x="59" y="31"/>
                    <a:pt x="59" y="41"/>
                  </a:cubicBezTo>
                  <a:cubicBezTo>
                    <a:pt x="59"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09" name="Freeform 125"/>
            <p:cNvSpPr>
              <a:spLocks noChangeArrowheads="1"/>
            </p:cNvSpPr>
            <p:nvPr/>
          </p:nvSpPr>
          <p:spPr bwMode="auto">
            <a:xfrm>
              <a:off x="2279826" y="4755374"/>
              <a:ext cx="290806" cy="275988"/>
            </a:xfrm>
            <a:custGeom>
              <a:avLst/>
              <a:gdLst>
                <a:gd name="T0" fmla="*/ 690 w 694"/>
                <a:gd name="T1" fmla="*/ 526 h 655"/>
                <a:gd name="T2" fmla="*/ 690 w 694"/>
                <a:gd name="T3" fmla="*/ 526 h 655"/>
                <a:gd name="T4" fmla="*/ 689 w 694"/>
                <a:gd name="T5" fmla="*/ 524 h 655"/>
                <a:gd name="T6" fmla="*/ 689 w 694"/>
                <a:gd name="T7" fmla="*/ 519 h 655"/>
                <a:gd name="T8" fmla="*/ 634 w 694"/>
                <a:gd name="T9" fmla="*/ 95 h 655"/>
                <a:gd name="T10" fmla="*/ 526 w 694"/>
                <a:gd name="T11" fmla="*/ 0 h 655"/>
                <a:gd name="T12" fmla="*/ 167 w 694"/>
                <a:gd name="T13" fmla="*/ 0 h 655"/>
                <a:gd name="T14" fmla="*/ 59 w 694"/>
                <a:gd name="T15" fmla="*/ 95 h 655"/>
                <a:gd name="T16" fmla="*/ 5 w 694"/>
                <a:gd name="T17" fmla="*/ 519 h 655"/>
                <a:gd name="T18" fmla="*/ 5 w 694"/>
                <a:gd name="T19" fmla="*/ 524 h 655"/>
                <a:gd name="T20" fmla="*/ 4 w 694"/>
                <a:gd name="T21" fmla="*/ 526 h 655"/>
                <a:gd name="T22" fmla="*/ 5 w 694"/>
                <a:gd name="T23" fmla="*/ 527 h 655"/>
                <a:gd name="T24" fmla="*/ 28 w 694"/>
                <a:gd name="T25" fmla="*/ 618 h 655"/>
                <a:gd name="T26" fmla="*/ 119 w 694"/>
                <a:gd name="T27" fmla="*/ 654 h 655"/>
                <a:gd name="T28" fmla="*/ 121 w 694"/>
                <a:gd name="T29" fmla="*/ 654 h 655"/>
                <a:gd name="T30" fmla="*/ 572 w 694"/>
                <a:gd name="T31" fmla="*/ 654 h 655"/>
                <a:gd name="T32" fmla="*/ 596 w 694"/>
                <a:gd name="T33" fmla="*/ 652 h 655"/>
                <a:gd name="T34" fmla="*/ 598 w 694"/>
                <a:gd name="T35" fmla="*/ 652 h 655"/>
                <a:gd name="T36" fmla="*/ 609 w 694"/>
                <a:gd name="T37" fmla="*/ 650 h 655"/>
                <a:gd name="T38" fmla="*/ 615 w 694"/>
                <a:gd name="T39" fmla="*/ 648 h 655"/>
                <a:gd name="T40" fmla="*/ 625 w 694"/>
                <a:gd name="T41" fmla="*/ 645 h 655"/>
                <a:gd name="T42" fmla="*/ 631 w 694"/>
                <a:gd name="T43" fmla="*/ 641 h 655"/>
                <a:gd name="T44" fmla="*/ 641 w 694"/>
                <a:gd name="T45" fmla="*/ 637 h 655"/>
                <a:gd name="T46" fmla="*/ 648 w 694"/>
                <a:gd name="T47" fmla="*/ 633 h 655"/>
                <a:gd name="T48" fmla="*/ 656 w 694"/>
                <a:gd name="T49" fmla="*/ 627 h 655"/>
                <a:gd name="T50" fmla="*/ 663 w 694"/>
                <a:gd name="T51" fmla="*/ 621 h 655"/>
                <a:gd name="T52" fmla="*/ 666 w 694"/>
                <a:gd name="T53" fmla="*/ 618 h 655"/>
                <a:gd name="T54" fmla="*/ 669 w 694"/>
                <a:gd name="T55" fmla="*/ 613 h 655"/>
                <a:gd name="T56" fmla="*/ 674 w 694"/>
                <a:gd name="T57" fmla="*/ 607 h 655"/>
                <a:gd name="T58" fmla="*/ 674 w 694"/>
                <a:gd name="T59" fmla="*/ 605 h 655"/>
                <a:gd name="T60" fmla="*/ 689 w 694"/>
                <a:gd name="T61" fmla="*/ 527 h 655"/>
                <a:gd name="T62" fmla="*/ 690 w 694"/>
                <a:gd name="T63" fmla="*/ 526 h 655"/>
                <a:gd name="T64" fmla="*/ 82 w 694"/>
                <a:gd name="T65" fmla="*/ 98 h 655"/>
                <a:gd name="T66" fmla="*/ 82 w 694"/>
                <a:gd name="T67" fmla="*/ 98 h 655"/>
                <a:gd name="T68" fmla="*/ 167 w 694"/>
                <a:gd name="T69" fmla="*/ 23 h 655"/>
                <a:gd name="T70" fmla="*/ 526 w 694"/>
                <a:gd name="T71" fmla="*/ 23 h 655"/>
                <a:gd name="T72" fmla="*/ 612 w 694"/>
                <a:gd name="T73" fmla="*/ 98 h 655"/>
                <a:gd name="T74" fmla="*/ 658 w 694"/>
                <a:gd name="T75" fmla="*/ 467 h 655"/>
                <a:gd name="T76" fmla="*/ 572 w 694"/>
                <a:gd name="T77" fmla="*/ 436 h 655"/>
                <a:gd name="T78" fmla="*/ 121 w 694"/>
                <a:gd name="T79" fmla="*/ 436 h 655"/>
                <a:gd name="T80" fmla="*/ 35 w 694"/>
                <a:gd name="T81" fmla="*/ 467 h 655"/>
                <a:gd name="T82" fmla="*/ 82 w 694"/>
                <a:gd name="T83" fmla="*/ 98 h 655"/>
                <a:gd name="T84" fmla="*/ 651 w 694"/>
                <a:gd name="T85" fmla="*/ 599 h 655"/>
                <a:gd name="T86" fmla="*/ 651 w 694"/>
                <a:gd name="T87" fmla="*/ 599 h 655"/>
                <a:gd name="T88" fmla="*/ 646 w 694"/>
                <a:gd name="T89" fmla="*/ 605 h 655"/>
                <a:gd name="T90" fmla="*/ 641 w 694"/>
                <a:gd name="T91" fmla="*/ 609 h 655"/>
                <a:gd name="T92" fmla="*/ 633 w 694"/>
                <a:gd name="T93" fmla="*/ 614 h 655"/>
                <a:gd name="T94" fmla="*/ 628 w 694"/>
                <a:gd name="T95" fmla="*/ 618 h 655"/>
                <a:gd name="T96" fmla="*/ 621 w 694"/>
                <a:gd name="T97" fmla="*/ 622 h 655"/>
                <a:gd name="T98" fmla="*/ 615 w 694"/>
                <a:gd name="T99" fmla="*/ 624 h 655"/>
                <a:gd name="T100" fmla="*/ 607 w 694"/>
                <a:gd name="T101" fmla="*/ 626 h 655"/>
                <a:gd name="T102" fmla="*/ 602 w 694"/>
                <a:gd name="T103" fmla="*/ 628 h 655"/>
                <a:gd name="T104" fmla="*/ 596 w 694"/>
                <a:gd name="T105" fmla="*/ 629 h 655"/>
                <a:gd name="T106" fmla="*/ 590 w 694"/>
                <a:gd name="T107" fmla="*/ 630 h 655"/>
                <a:gd name="T108" fmla="*/ 587 w 694"/>
                <a:gd name="T109" fmla="*/ 630 h 655"/>
                <a:gd name="T110" fmla="*/ 572 w 694"/>
                <a:gd name="T111" fmla="*/ 631 h 655"/>
                <a:gd name="T112" fmla="*/ 120 w 694"/>
                <a:gd name="T113" fmla="*/ 631 h 655"/>
                <a:gd name="T114" fmla="*/ 44 w 694"/>
                <a:gd name="T115" fmla="*/ 602 h 655"/>
                <a:gd name="T116" fmla="*/ 28 w 694"/>
                <a:gd name="T117" fmla="*/ 528 h 655"/>
                <a:gd name="T118" fmla="*/ 121 w 694"/>
                <a:gd name="T119" fmla="*/ 459 h 655"/>
                <a:gd name="T120" fmla="*/ 572 w 694"/>
                <a:gd name="T121" fmla="*/ 459 h 655"/>
                <a:gd name="T122" fmla="*/ 666 w 694"/>
                <a:gd name="T123" fmla="*/ 528 h 655"/>
                <a:gd name="T124" fmla="*/ 651 w 694"/>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4" h="655">
                  <a:moveTo>
                    <a:pt x="690" y="526"/>
                  </a:moveTo>
                  <a:lnTo>
                    <a:pt x="690" y="526"/>
                  </a:lnTo>
                  <a:cubicBezTo>
                    <a:pt x="689" y="525"/>
                    <a:pt x="689" y="525"/>
                    <a:pt x="689" y="524"/>
                  </a:cubicBezTo>
                  <a:cubicBezTo>
                    <a:pt x="689" y="522"/>
                    <a:pt x="689" y="521"/>
                    <a:pt x="689" y="519"/>
                  </a:cubicBezTo>
                  <a:cubicBezTo>
                    <a:pt x="634" y="95"/>
                    <a:pt x="634" y="95"/>
                    <a:pt x="634" y="95"/>
                  </a:cubicBezTo>
                  <a:cubicBezTo>
                    <a:pt x="627" y="41"/>
                    <a:pt x="580" y="0"/>
                    <a:pt x="526" y="0"/>
                  </a:cubicBezTo>
                  <a:cubicBezTo>
                    <a:pt x="167" y="0"/>
                    <a:pt x="167" y="0"/>
                    <a:pt x="167" y="0"/>
                  </a:cubicBezTo>
                  <a:cubicBezTo>
                    <a:pt x="113" y="0"/>
                    <a:pt x="66" y="41"/>
                    <a:pt x="59" y="95"/>
                  </a:cubicBezTo>
                  <a:cubicBezTo>
                    <a:pt x="5" y="519"/>
                    <a:pt x="5" y="519"/>
                    <a:pt x="5" y="519"/>
                  </a:cubicBezTo>
                  <a:cubicBezTo>
                    <a:pt x="5" y="521"/>
                    <a:pt x="5" y="522"/>
                    <a:pt x="5" y="524"/>
                  </a:cubicBezTo>
                  <a:cubicBezTo>
                    <a:pt x="5" y="525"/>
                    <a:pt x="4" y="526"/>
                    <a:pt x="4" y="526"/>
                  </a:cubicBezTo>
                  <a:cubicBezTo>
                    <a:pt x="4" y="527"/>
                    <a:pt x="5" y="527"/>
                    <a:pt x="5" y="527"/>
                  </a:cubicBezTo>
                  <a:cubicBezTo>
                    <a:pt x="0" y="566"/>
                    <a:pt x="8" y="596"/>
                    <a:pt x="28" y="618"/>
                  </a:cubicBezTo>
                  <a:cubicBezTo>
                    <a:pt x="59" y="652"/>
                    <a:pt x="108" y="654"/>
                    <a:pt x="119" y="654"/>
                  </a:cubicBezTo>
                  <a:cubicBezTo>
                    <a:pt x="120" y="654"/>
                    <a:pt x="121" y="654"/>
                    <a:pt x="121" y="654"/>
                  </a:cubicBezTo>
                  <a:cubicBezTo>
                    <a:pt x="572" y="654"/>
                    <a:pt x="572" y="654"/>
                    <a:pt x="572" y="654"/>
                  </a:cubicBezTo>
                  <a:cubicBezTo>
                    <a:pt x="572" y="654"/>
                    <a:pt x="582" y="654"/>
                    <a:pt x="596" y="652"/>
                  </a:cubicBezTo>
                  <a:cubicBezTo>
                    <a:pt x="597" y="652"/>
                    <a:pt x="597" y="652"/>
                    <a:pt x="598" y="652"/>
                  </a:cubicBezTo>
                  <a:cubicBezTo>
                    <a:pt x="601" y="652"/>
                    <a:pt x="605" y="651"/>
                    <a:pt x="609" y="650"/>
                  </a:cubicBezTo>
                  <a:cubicBezTo>
                    <a:pt x="612" y="649"/>
                    <a:pt x="613" y="649"/>
                    <a:pt x="615" y="648"/>
                  </a:cubicBezTo>
                  <a:cubicBezTo>
                    <a:pt x="618" y="647"/>
                    <a:pt x="621" y="646"/>
                    <a:pt x="625" y="645"/>
                  </a:cubicBezTo>
                  <a:cubicBezTo>
                    <a:pt x="627" y="644"/>
                    <a:pt x="629" y="643"/>
                    <a:pt x="631" y="641"/>
                  </a:cubicBezTo>
                  <a:cubicBezTo>
                    <a:pt x="634" y="640"/>
                    <a:pt x="638" y="639"/>
                    <a:pt x="641" y="637"/>
                  </a:cubicBezTo>
                  <a:cubicBezTo>
                    <a:pt x="643" y="636"/>
                    <a:pt x="645" y="634"/>
                    <a:pt x="648" y="633"/>
                  </a:cubicBezTo>
                  <a:cubicBezTo>
                    <a:pt x="650" y="631"/>
                    <a:pt x="653" y="629"/>
                    <a:pt x="656" y="627"/>
                  </a:cubicBezTo>
                  <a:cubicBezTo>
                    <a:pt x="658" y="625"/>
                    <a:pt x="661" y="623"/>
                    <a:pt x="663" y="621"/>
                  </a:cubicBezTo>
                  <a:cubicBezTo>
                    <a:pt x="664" y="620"/>
                    <a:pt x="665" y="619"/>
                    <a:pt x="666" y="618"/>
                  </a:cubicBezTo>
                  <a:cubicBezTo>
                    <a:pt x="667" y="617"/>
                    <a:pt x="668" y="614"/>
                    <a:pt x="669" y="613"/>
                  </a:cubicBezTo>
                  <a:cubicBezTo>
                    <a:pt x="671" y="611"/>
                    <a:pt x="672" y="609"/>
                    <a:pt x="674" y="607"/>
                  </a:cubicBezTo>
                  <a:cubicBezTo>
                    <a:pt x="674" y="606"/>
                    <a:pt x="674" y="606"/>
                    <a:pt x="674" y="605"/>
                  </a:cubicBezTo>
                  <a:cubicBezTo>
                    <a:pt x="688" y="584"/>
                    <a:pt x="693" y="558"/>
                    <a:pt x="689" y="527"/>
                  </a:cubicBezTo>
                  <a:cubicBezTo>
                    <a:pt x="689" y="526"/>
                    <a:pt x="690" y="526"/>
                    <a:pt x="690" y="526"/>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7"/>
                    <a:pt x="658" y="467"/>
                    <a:pt x="658" y="467"/>
                  </a:cubicBezTo>
                  <a:cubicBezTo>
                    <a:pt x="631" y="443"/>
                    <a:pt x="595" y="435"/>
                    <a:pt x="572" y="436"/>
                  </a:cubicBezTo>
                  <a:cubicBezTo>
                    <a:pt x="121" y="436"/>
                    <a:pt x="121" y="436"/>
                    <a:pt x="121" y="436"/>
                  </a:cubicBezTo>
                  <a:cubicBezTo>
                    <a:pt x="98" y="436"/>
                    <a:pt x="62" y="443"/>
                    <a:pt x="35" y="467"/>
                  </a:cubicBezTo>
                  <a:lnTo>
                    <a:pt x="82" y="98"/>
                  </a:lnTo>
                  <a:close/>
                  <a:moveTo>
                    <a:pt x="651" y="599"/>
                  </a:moveTo>
                  <a:lnTo>
                    <a:pt x="651" y="599"/>
                  </a:lnTo>
                  <a:cubicBezTo>
                    <a:pt x="649" y="601"/>
                    <a:pt x="647" y="603"/>
                    <a:pt x="646" y="605"/>
                  </a:cubicBezTo>
                  <a:cubicBezTo>
                    <a:pt x="644" y="606"/>
                    <a:pt x="643" y="608"/>
                    <a:pt x="641" y="609"/>
                  </a:cubicBezTo>
                  <a:cubicBezTo>
                    <a:pt x="639" y="611"/>
                    <a:pt x="636" y="613"/>
                    <a:pt x="633" y="614"/>
                  </a:cubicBezTo>
                  <a:cubicBezTo>
                    <a:pt x="631" y="615"/>
                    <a:pt x="630" y="617"/>
                    <a:pt x="628" y="618"/>
                  </a:cubicBezTo>
                  <a:cubicBezTo>
                    <a:pt x="626" y="619"/>
                    <a:pt x="623" y="621"/>
                    <a:pt x="621" y="622"/>
                  </a:cubicBezTo>
                  <a:cubicBezTo>
                    <a:pt x="619" y="622"/>
                    <a:pt x="617" y="623"/>
                    <a:pt x="615" y="624"/>
                  </a:cubicBezTo>
                  <a:cubicBezTo>
                    <a:pt x="613" y="625"/>
                    <a:pt x="611" y="625"/>
                    <a:pt x="607" y="626"/>
                  </a:cubicBezTo>
                  <a:cubicBezTo>
                    <a:pt x="605" y="627"/>
                    <a:pt x="604" y="627"/>
                    <a:pt x="602" y="628"/>
                  </a:cubicBezTo>
                  <a:cubicBezTo>
                    <a:pt x="600" y="628"/>
                    <a:pt x="598" y="628"/>
                    <a:pt x="596" y="629"/>
                  </a:cubicBezTo>
                  <a:cubicBezTo>
                    <a:pt x="594" y="629"/>
                    <a:pt x="592" y="630"/>
                    <a:pt x="590" y="630"/>
                  </a:cubicBezTo>
                  <a:cubicBezTo>
                    <a:pt x="589" y="630"/>
                    <a:pt x="588" y="630"/>
                    <a:pt x="587" y="630"/>
                  </a:cubicBezTo>
                  <a:cubicBezTo>
                    <a:pt x="578" y="631"/>
                    <a:pt x="572" y="631"/>
                    <a:pt x="572" y="631"/>
                  </a:cubicBezTo>
                  <a:cubicBezTo>
                    <a:pt x="120" y="631"/>
                    <a:pt x="120" y="631"/>
                    <a:pt x="120" y="631"/>
                  </a:cubicBezTo>
                  <a:cubicBezTo>
                    <a:pt x="120" y="631"/>
                    <a:pt x="71" y="632"/>
                    <a:pt x="44" y="602"/>
                  </a:cubicBezTo>
                  <a:cubicBezTo>
                    <a:pt x="30" y="585"/>
                    <a:pt x="23" y="559"/>
                    <a:pt x="28" y="528"/>
                  </a:cubicBezTo>
                  <a:cubicBezTo>
                    <a:pt x="38" y="457"/>
                    <a:pt x="117" y="459"/>
                    <a:pt x="121" y="459"/>
                  </a:cubicBezTo>
                  <a:cubicBezTo>
                    <a:pt x="572" y="459"/>
                    <a:pt x="572" y="459"/>
                    <a:pt x="572" y="459"/>
                  </a:cubicBezTo>
                  <a:cubicBezTo>
                    <a:pt x="576" y="459"/>
                    <a:pt x="655" y="457"/>
                    <a:pt x="666" y="528"/>
                  </a:cubicBezTo>
                  <a:cubicBezTo>
                    <a:pt x="669" y="557"/>
                    <a:pt x="665" y="581"/>
                    <a:pt x="651"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216" name="Group 215"/>
          <p:cNvGrpSpPr>
            <a:grpSpLocks noChangeAspect="1"/>
          </p:cNvGrpSpPr>
          <p:nvPr/>
        </p:nvGrpSpPr>
        <p:grpSpPr>
          <a:xfrm>
            <a:off x="8760505" y="3416198"/>
            <a:ext cx="642027" cy="609313"/>
            <a:chOff x="2279826" y="4755374"/>
            <a:chExt cx="290806" cy="275988"/>
          </a:xfrm>
          <a:solidFill>
            <a:srgbClr val="0078EF"/>
          </a:solidFill>
        </p:grpSpPr>
        <p:sp>
          <p:nvSpPr>
            <p:cNvPr id="217" name="Freeform 123"/>
            <p:cNvSpPr>
              <a:spLocks noChangeArrowheads="1"/>
            </p:cNvSpPr>
            <p:nvPr/>
          </p:nvSpPr>
          <p:spPr bwMode="auto">
            <a:xfrm>
              <a:off x="2374292" y="4799828"/>
              <a:ext cx="103727" cy="103727"/>
            </a:xfrm>
            <a:custGeom>
              <a:avLst/>
              <a:gdLst>
                <a:gd name="T0" fmla="*/ 53 w 246"/>
                <a:gd name="T1" fmla="*/ 246 h 247"/>
                <a:gd name="T2" fmla="*/ 53 w 246"/>
                <a:gd name="T3" fmla="*/ 246 h 247"/>
                <a:gd name="T4" fmla="*/ 192 w 246"/>
                <a:gd name="T5" fmla="*/ 246 h 247"/>
                <a:gd name="T6" fmla="*/ 245 w 246"/>
                <a:gd name="T7" fmla="*/ 193 h 247"/>
                <a:gd name="T8" fmla="*/ 245 w 246"/>
                <a:gd name="T9" fmla="*/ 53 h 247"/>
                <a:gd name="T10" fmla="*/ 192 w 246"/>
                <a:gd name="T11" fmla="*/ 0 h 247"/>
                <a:gd name="T12" fmla="*/ 167 w 246"/>
                <a:gd name="T13" fmla="*/ 0 h 247"/>
                <a:gd name="T14" fmla="*/ 78 w 246"/>
                <a:gd name="T15" fmla="*/ 0 h 247"/>
                <a:gd name="T16" fmla="*/ 53 w 246"/>
                <a:gd name="T17" fmla="*/ 0 h 247"/>
                <a:gd name="T18" fmla="*/ 0 w 246"/>
                <a:gd name="T19" fmla="*/ 53 h 247"/>
                <a:gd name="T20" fmla="*/ 0 w 246"/>
                <a:gd name="T21" fmla="*/ 193 h 247"/>
                <a:gd name="T22" fmla="*/ 53 w 246"/>
                <a:gd name="T23" fmla="*/ 246 h 247"/>
                <a:gd name="T24" fmla="*/ 90 w 246"/>
                <a:gd name="T25" fmla="*/ 23 h 247"/>
                <a:gd name="T26" fmla="*/ 90 w 246"/>
                <a:gd name="T27" fmla="*/ 23 h 247"/>
                <a:gd name="T28" fmla="*/ 155 w 246"/>
                <a:gd name="T29" fmla="*/ 23 h 247"/>
                <a:gd name="T30" fmla="*/ 155 w 246"/>
                <a:gd name="T31" fmla="*/ 90 h 247"/>
                <a:gd name="T32" fmla="*/ 90 w 246"/>
                <a:gd name="T33" fmla="*/ 90 h 247"/>
                <a:gd name="T34" fmla="*/ 90 w 246"/>
                <a:gd name="T35" fmla="*/ 23 h 247"/>
                <a:gd name="T36" fmla="*/ 23 w 246"/>
                <a:gd name="T37" fmla="*/ 53 h 247"/>
                <a:gd name="T38" fmla="*/ 23 w 246"/>
                <a:gd name="T39" fmla="*/ 53 h 247"/>
                <a:gd name="T40" fmla="*/ 53 w 246"/>
                <a:gd name="T41" fmla="*/ 23 h 247"/>
                <a:gd name="T42" fmla="*/ 67 w 246"/>
                <a:gd name="T43" fmla="*/ 23 h 247"/>
                <a:gd name="T44" fmla="*/ 67 w 246"/>
                <a:gd name="T45" fmla="*/ 101 h 247"/>
                <a:gd name="T46" fmla="*/ 78 w 246"/>
                <a:gd name="T47" fmla="*/ 113 h 247"/>
                <a:gd name="T48" fmla="*/ 167 w 246"/>
                <a:gd name="T49" fmla="*/ 113 h 247"/>
                <a:gd name="T50" fmla="*/ 178 w 246"/>
                <a:gd name="T51" fmla="*/ 101 h 247"/>
                <a:gd name="T52" fmla="*/ 178 w 246"/>
                <a:gd name="T53" fmla="*/ 23 h 247"/>
                <a:gd name="T54" fmla="*/ 192 w 246"/>
                <a:gd name="T55" fmla="*/ 23 h 247"/>
                <a:gd name="T56" fmla="*/ 222 w 246"/>
                <a:gd name="T57" fmla="*/ 53 h 247"/>
                <a:gd name="T58" fmla="*/ 222 w 246"/>
                <a:gd name="T59" fmla="*/ 193 h 247"/>
                <a:gd name="T60" fmla="*/ 192 w 246"/>
                <a:gd name="T61" fmla="*/ 223 h 247"/>
                <a:gd name="T62" fmla="*/ 53 w 246"/>
                <a:gd name="T63" fmla="*/ 223 h 247"/>
                <a:gd name="T64" fmla="*/ 23 w 246"/>
                <a:gd name="T65" fmla="*/ 193 h 247"/>
                <a:gd name="T66" fmla="*/ 23 w 246"/>
                <a:gd name="T67" fmla="*/ 5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247">
                  <a:moveTo>
                    <a:pt x="53" y="246"/>
                  </a:moveTo>
                  <a:lnTo>
                    <a:pt x="53" y="246"/>
                  </a:lnTo>
                  <a:cubicBezTo>
                    <a:pt x="192" y="246"/>
                    <a:pt x="192" y="246"/>
                    <a:pt x="192" y="246"/>
                  </a:cubicBezTo>
                  <a:cubicBezTo>
                    <a:pt x="221" y="246"/>
                    <a:pt x="245" y="222"/>
                    <a:pt x="245" y="193"/>
                  </a:cubicBezTo>
                  <a:cubicBezTo>
                    <a:pt x="245" y="53"/>
                    <a:pt x="245" y="53"/>
                    <a:pt x="245" y="53"/>
                  </a:cubicBezTo>
                  <a:cubicBezTo>
                    <a:pt x="245" y="24"/>
                    <a:pt x="221" y="0"/>
                    <a:pt x="192" y="0"/>
                  </a:cubicBezTo>
                  <a:cubicBezTo>
                    <a:pt x="167" y="0"/>
                    <a:pt x="167" y="0"/>
                    <a:pt x="167" y="0"/>
                  </a:cubicBezTo>
                  <a:cubicBezTo>
                    <a:pt x="78" y="0"/>
                    <a:pt x="78" y="0"/>
                    <a:pt x="78" y="0"/>
                  </a:cubicBezTo>
                  <a:cubicBezTo>
                    <a:pt x="53" y="0"/>
                    <a:pt x="53" y="0"/>
                    <a:pt x="53" y="0"/>
                  </a:cubicBezTo>
                  <a:cubicBezTo>
                    <a:pt x="24" y="0"/>
                    <a:pt x="0" y="24"/>
                    <a:pt x="0" y="53"/>
                  </a:cubicBezTo>
                  <a:cubicBezTo>
                    <a:pt x="0" y="193"/>
                    <a:pt x="0" y="193"/>
                    <a:pt x="0" y="193"/>
                  </a:cubicBezTo>
                  <a:cubicBezTo>
                    <a:pt x="0" y="222"/>
                    <a:pt x="24" y="246"/>
                    <a:pt x="53" y="246"/>
                  </a:cubicBezTo>
                  <a:close/>
                  <a:moveTo>
                    <a:pt x="90" y="23"/>
                  </a:moveTo>
                  <a:lnTo>
                    <a:pt x="90" y="23"/>
                  </a:lnTo>
                  <a:cubicBezTo>
                    <a:pt x="155" y="23"/>
                    <a:pt x="155" y="23"/>
                    <a:pt x="155" y="23"/>
                  </a:cubicBezTo>
                  <a:cubicBezTo>
                    <a:pt x="155" y="90"/>
                    <a:pt x="155" y="90"/>
                    <a:pt x="155" y="90"/>
                  </a:cubicBezTo>
                  <a:cubicBezTo>
                    <a:pt x="90" y="90"/>
                    <a:pt x="90" y="90"/>
                    <a:pt x="90" y="90"/>
                  </a:cubicBezTo>
                  <a:lnTo>
                    <a:pt x="90" y="23"/>
                  </a:lnTo>
                  <a:close/>
                  <a:moveTo>
                    <a:pt x="23" y="53"/>
                  </a:moveTo>
                  <a:lnTo>
                    <a:pt x="23" y="53"/>
                  </a:lnTo>
                  <a:cubicBezTo>
                    <a:pt x="23" y="37"/>
                    <a:pt x="37" y="23"/>
                    <a:pt x="53" y="23"/>
                  </a:cubicBezTo>
                  <a:cubicBezTo>
                    <a:pt x="67" y="23"/>
                    <a:pt x="67" y="23"/>
                    <a:pt x="67" y="23"/>
                  </a:cubicBezTo>
                  <a:cubicBezTo>
                    <a:pt x="67" y="101"/>
                    <a:pt x="67" y="101"/>
                    <a:pt x="67" y="101"/>
                  </a:cubicBezTo>
                  <a:cubicBezTo>
                    <a:pt x="67" y="108"/>
                    <a:pt x="72" y="113"/>
                    <a:pt x="78" y="113"/>
                  </a:cubicBezTo>
                  <a:cubicBezTo>
                    <a:pt x="167" y="113"/>
                    <a:pt x="167" y="113"/>
                    <a:pt x="167" y="113"/>
                  </a:cubicBezTo>
                  <a:cubicBezTo>
                    <a:pt x="173" y="113"/>
                    <a:pt x="178" y="108"/>
                    <a:pt x="178" y="101"/>
                  </a:cubicBezTo>
                  <a:cubicBezTo>
                    <a:pt x="178" y="23"/>
                    <a:pt x="178" y="23"/>
                    <a:pt x="178" y="23"/>
                  </a:cubicBezTo>
                  <a:cubicBezTo>
                    <a:pt x="192" y="23"/>
                    <a:pt x="192" y="23"/>
                    <a:pt x="192" y="23"/>
                  </a:cubicBezTo>
                  <a:cubicBezTo>
                    <a:pt x="209" y="23"/>
                    <a:pt x="222" y="37"/>
                    <a:pt x="222" y="53"/>
                  </a:cubicBezTo>
                  <a:cubicBezTo>
                    <a:pt x="222" y="193"/>
                    <a:pt x="222" y="193"/>
                    <a:pt x="222" y="193"/>
                  </a:cubicBezTo>
                  <a:cubicBezTo>
                    <a:pt x="222" y="210"/>
                    <a:pt x="209" y="223"/>
                    <a:pt x="192" y="223"/>
                  </a:cubicBezTo>
                  <a:cubicBezTo>
                    <a:pt x="53" y="223"/>
                    <a:pt x="53" y="223"/>
                    <a:pt x="53" y="223"/>
                  </a:cubicBezTo>
                  <a:cubicBezTo>
                    <a:pt x="37" y="223"/>
                    <a:pt x="23" y="210"/>
                    <a:pt x="23" y="193"/>
                  </a:cubicBezTo>
                  <a:lnTo>
                    <a:pt x="23" y="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18" name="Freeform 124"/>
            <p:cNvSpPr>
              <a:spLocks noChangeArrowheads="1"/>
            </p:cNvSpPr>
            <p:nvPr/>
          </p:nvSpPr>
          <p:spPr bwMode="auto">
            <a:xfrm>
              <a:off x="2502097" y="4957271"/>
              <a:ext cx="35194" cy="35192"/>
            </a:xfrm>
            <a:custGeom>
              <a:avLst/>
              <a:gdLst>
                <a:gd name="T0" fmla="*/ 41 w 83"/>
                <a:gd name="T1" fmla="*/ 0 h 82"/>
                <a:gd name="T2" fmla="*/ 41 w 83"/>
                <a:gd name="T3" fmla="*/ 0 h 82"/>
                <a:gd name="T4" fmla="*/ 0 w 83"/>
                <a:gd name="T5" fmla="*/ 41 h 82"/>
                <a:gd name="T6" fmla="*/ 41 w 83"/>
                <a:gd name="T7" fmla="*/ 81 h 82"/>
                <a:gd name="T8" fmla="*/ 82 w 83"/>
                <a:gd name="T9" fmla="*/ 41 h 82"/>
                <a:gd name="T10" fmla="*/ 41 w 83"/>
                <a:gd name="T11" fmla="*/ 0 h 82"/>
                <a:gd name="T12" fmla="*/ 41 w 83"/>
                <a:gd name="T13" fmla="*/ 59 h 82"/>
                <a:gd name="T14" fmla="*/ 41 w 83"/>
                <a:gd name="T15" fmla="*/ 59 h 82"/>
                <a:gd name="T16" fmla="*/ 23 w 83"/>
                <a:gd name="T17" fmla="*/ 41 h 82"/>
                <a:gd name="T18" fmla="*/ 41 w 83"/>
                <a:gd name="T19" fmla="*/ 23 h 82"/>
                <a:gd name="T20" fmla="*/ 59 w 83"/>
                <a:gd name="T21" fmla="*/ 41 h 82"/>
                <a:gd name="T22" fmla="*/ 41 w 83"/>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2">
                  <a:moveTo>
                    <a:pt x="41" y="0"/>
                  </a:moveTo>
                  <a:lnTo>
                    <a:pt x="41" y="0"/>
                  </a:lnTo>
                  <a:cubicBezTo>
                    <a:pt x="19" y="0"/>
                    <a:pt x="0" y="18"/>
                    <a:pt x="0" y="41"/>
                  </a:cubicBezTo>
                  <a:cubicBezTo>
                    <a:pt x="0" y="64"/>
                    <a:pt x="19" y="81"/>
                    <a:pt x="41" y="81"/>
                  </a:cubicBezTo>
                  <a:cubicBezTo>
                    <a:pt x="64" y="81"/>
                    <a:pt x="82" y="64"/>
                    <a:pt x="82" y="41"/>
                  </a:cubicBezTo>
                  <a:cubicBezTo>
                    <a:pt x="82" y="18"/>
                    <a:pt x="64" y="0"/>
                    <a:pt x="41" y="0"/>
                  </a:cubicBezTo>
                  <a:close/>
                  <a:moveTo>
                    <a:pt x="41" y="59"/>
                  </a:moveTo>
                  <a:lnTo>
                    <a:pt x="41" y="59"/>
                  </a:lnTo>
                  <a:cubicBezTo>
                    <a:pt x="32" y="59"/>
                    <a:pt x="23" y="50"/>
                    <a:pt x="23" y="41"/>
                  </a:cubicBezTo>
                  <a:cubicBezTo>
                    <a:pt x="23" y="31"/>
                    <a:pt x="32" y="23"/>
                    <a:pt x="41" y="23"/>
                  </a:cubicBezTo>
                  <a:cubicBezTo>
                    <a:pt x="50" y="23"/>
                    <a:pt x="59" y="31"/>
                    <a:pt x="59" y="41"/>
                  </a:cubicBezTo>
                  <a:cubicBezTo>
                    <a:pt x="59"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219" name="Freeform 125"/>
            <p:cNvSpPr>
              <a:spLocks noChangeArrowheads="1"/>
            </p:cNvSpPr>
            <p:nvPr/>
          </p:nvSpPr>
          <p:spPr bwMode="auto">
            <a:xfrm>
              <a:off x="2279826" y="4755374"/>
              <a:ext cx="290806" cy="275988"/>
            </a:xfrm>
            <a:custGeom>
              <a:avLst/>
              <a:gdLst>
                <a:gd name="T0" fmla="*/ 690 w 694"/>
                <a:gd name="T1" fmla="*/ 526 h 655"/>
                <a:gd name="T2" fmla="*/ 690 w 694"/>
                <a:gd name="T3" fmla="*/ 526 h 655"/>
                <a:gd name="T4" fmla="*/ 689 w 694"/>
                <a:gd name="T5" fmla="*/ 524 h 655"/>
                <a:gd name="T6" fmla="*/ 689 w 694"/>
                <a:gd name="T7" fmla="*/ 519 h 655"/>
                <a:gd name="T8" fmla="*/ 634 w 694"/>
                <a:gd name="T9" fmla="*/ 95 h 655"/>
                <a:gd name="T10" fmla="*/ 526 w 694"/>
                <a:gd name="T11" fmla="*/ 0 h 655"/>
                <a:gd name="T12" fmla="*/ 167 w 694"/>
                <a:gd name="T13" fmla="*/ 0 h 655"/>
                <a:gd name="T14" fmla="*/ 59 w 694"/>
                <a:gd name="T15" fmla="*/ 95 h 655"/>
                <a:gd name="T16" fmla="*/ 5 w 694"/>
                <a:gd name="T17" fmla="*/ 519 h 655"/>
                <a:gd name="T18" fmla="*/ 5 w 694"/>
                <a:gd name="T19" fmla="*/ 524 h 655"/>
                <a:gd name="T20" fmla="*/ 4 w 694"/>
                <a:gd name="T21" fmla="*/ 526 h 655"/>
                <a:gd name="T22" fmla="*/ 5 w 694"/>
                <a:gd name="T23" fmla="*/ 527 h 655"/>
                <a:gd name="T24" fmla="*/ 28 w 694"/>
                <a:gd name="T25" fmla="*/ 618 h 655"/>
                <a:gd name="T26" fmla="*/ 119 w 694"/>
                <a:gd name="T27" fmla="*/ 654 h 655"/>
                <a:gd name="T28" fmla="*/ 121 w 694"/>
                <a:gd name="T29" fmla="*/ 654 h 655"/>
                <a:gd name="T30" fmla="*/ 572 w 694"/>
                <a:gd name="T31" fmla="*/ 654 h 655"/>
                <a:gd name="T32" fmla="*/ 596 w 694"/>
                <a:gd name="T33" fmla="*/ 652 h 655"/>
                <a:gd name="T34" fmla="*/ 598 w 694"/>
                <a:gd name="T35" fmla="*/ 652 h 655"/>
                <a:gd name="T36" fmla="*/ 609 w 694"/>
                <a:gd name="T37" fmla="*/ 650 h 655"/>
                <a:gd name="T38" fmla="*/ 615 w 694"/>
                <a:gd name="T39" fmla="*/ 648 h 655"/>
                <a:gd name="T40" fmla="*/ 625 w 694"/>
                <a:gd name="T41" fmla="*/ 645 h 655"/>
                <a:gd name="T42" fmla="*/ 631 w 694"/>
                <a:gd name="T43" fmla="*/ 641 h 655"/>
                <a:gd name="T44" fmla="*/ 641 w 694"/>
                <a:gd name="T45" fmla="*/ 637 h 655"/>
                <a:gd name="T46" fmla="*/ 648 w 694"/>
                <a:gd name="T47" fmla="*/ 633 h 655"/>
                <a:gd name="T48" fmla="*/ 656 w 694"/>
                <a:gd name="T49" fmla="*/ 627 h 655"/>
                <a:gd name="T50" fmla="*/ 663 w 694"/>
                <a:gd name="T51" fmla="*/ 621 h 655"/>
                <a:gd name="T52" fmla="*/ 666 w 694"/>
                <a:gd name="T53" fmla="*/ 618 h 655"/>
                <a:gd name="T54" fmla="*/ 669 w 694"/>
                <a:gd name="T55" fmla="*/ 613 h 655"/>
                <a:gd name="T56" fmla="*/ 674 w 694"/>
                <a:gd name="T57" fmla="*/ 607 h 655"/>
                <a:gd name="T58" fmla="*/ 674 w 694"/>
                <a:gd name="T59" fmla="*/ 605 h 655"/>
                <a:gd name="T60" fmla="*/ 689 w 694"/>
                <a:gd name="T61" fmla="*/ 527 h 655"/>
                <a:gd name="T62" fmla="*/ 690 w 694"/>
                <a:gd name="T63" fmla="*/ 526 h 655"/>
                <a:gd name="T64" fmla="*/ 82 w 694"/>
                <a:gd name="T65" fmla="*/ 98 h 655"/>
                <a:gd name="T66" fmla="*/ 82 w 694"/>
                <a:gd name="T67" fmla="*/ 98 h 655"/>
                <a:gd name="T68" fmla="*/ 167 w 694"/>
                <a:gd name="T69" fmla="*/ 23 h 655"/>
                <a:gd name="T70" fmla="*/ 526 w 694"/>
                <a:gd name="T71" fmla="*/ 23 h 655"/>
                <a:gd name="T72" fmla="*/ 612 w 694"/>
                <a:gd name="T73" fmla="*/ 98 h 655"/>
                <a:gd name="T74" fmla="*/ 658 w 694"/>
                <a:gd name="T75" fmla="*/ 467 h 655"/>
                <a:gd name="T76" fmla="*/ 572 w 694"/>
                <a:gd name="T77" fmla="*/ 436 h 655"/>
                <a:gd name="T78" fmla="*/ 121 w 694"/>
                <a:gd name="T79" fmla="*/ 436 h 655"/>
                <a:gd name="T80" fmla="*/ 35 w 694"/>
                <a:gd name="T81" fmla="*/ 467 h 655"/>
                <a:gd name="T82" fmla="*/ 82 w 694"/>
                <a:gd name="T83" fmla="*/ 98 h 655"/>
                <a:gd name="T84" fmla="*/ 651 w 694"/>
                <a:gd name="T85" fmla="*/ 599 h 655"/>
                <a:gd name="T86" fmla="*/ 651 w 694"/>
                <a:gd name="T87" fmla="*/ 599 h 655"/>
                <a:gd name="T88" fmla="*/ 646 w 694"/>
                <a:gd name="T89" fmla="*/ 605 h 655"/>
                <a:gd name="T90" fmla="*/ 641 w 694"/>
                <a:gd name="T91" fmla="*/ 609 h 655"/>
                <a:gd name="T92" fmla="*/ 633 w 694"/>
                <a:gd name="T93" fmla="*/ 614 h 655"/>
                <a:gd name="T94" fmla="*/ 628 w 694"/>
                <a:gd name="T95" fmla="*/ 618 h 655"/>
                <a:gd name="T96" fmla="*/ 621 w 694"/>
                <a:gd name="T97" fmla="*/ 622 h 655"/>
                <a:gd name="T98" fmla="*/ 615 w 694"/>
                <a:gd name="T99" fmla="*/ 624 h 655"/>
                <a:gd name="T100" fmla="*/ 607 w 694"/>
                <a:gd name="T101" fmla="*/ 626 h 655"/>
                <a:gd name="T102" fmla="*/ 602 w 694"/>
                <a:gd name="T103" fmla="*/ 628 h 655"/>
                <a:gd name="T104" fmla="*/ 596 w 694"/>
                <a:gd name="T105" fmla="*/ 629 h 655"/>
                <a:gd name="T106" fmla="*/ 590 w 694"/>
                <a:gd name="T107" fmla="*/ 630 h 655"/>
                <a:gd name="T108" fmla="*/ 587 w 694"/>
                <a:gd name="T109" fmla="*/ 630 h 655"/>
                <a:gd name="T110" fmla="*/ 572 w 694"/>
                <a:gd name="T111" fmla="*/ 631 h 655"/>
                <a:gd name="T112" fmla="*/ 120 w 694"/>
                <a:gd name="T113" fmla="*/ 631 h 655"/>
                <a:gd name="T114" fmla="*/ 44 w 694"/>
                <a:gd name="T115" fmla="*/ 602 h 655"/>
                <a:gd name="T116" fmla="*/ 28 w 694"/>
                <a:gd name="T117" fmla="*/ 528 h 655"/>
                <a:gd name="T118" fmla="*/ 121 w 694"/>
                <a:gd name="T119" fmla="*/ 459 h 655"/>
                <a:gd name="T120" fmla="*/ 572 w 694"/>
                <a:gd name="T121" fmla="*/ 459 h 655"/>
                <a:gd name="T122" fmla="*/ 666 w 694"/>
                <a:gd name="T123" fmla="*/ 528 h 655"/>
                <a:gd name="T124" fmla="*/ 651 w 694"/>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4" h="655">
                  <a:moveTo>
                    <a:pt x="690" y="526"/>
                  </a:moveTo>
                  <a:lnTo>
                    <a:pt x="690" y="526"/>
                  </a:lnTo>
                  <a:cubicBezTo>
                    <a:pt x="689" y="525"/>
                    <a:pt x="689" y="525"/>
                    <a:pt x="689" y="524"/>
                  </a:cubicBezTo>
                  <a:cubicBezTo>
                    <a:pt x="689" y="522"/>
                    <a:pt x="689" y="521"/>
                    <a:pt x="689" y="519"/>
                  </a:cubicBezTo>
                  <a:cubicBezTo>
                    <a:pt x="634" y="95"/>
                    <a:pt x="634" y="95"/>
                    <a:pt x="634" y="95"/>
                  </a:cubicBezTo>
                  <a:cubicBezTo>
                    <a:pt x="627" y="41"/>
                    <a:pt x="580" y="0"/>
                    <a:pt x="526" y="0"/>
                  </a:cubicBezTo>
                  <a:cubicBezTo>
                    <a:pt x="167" y="0"/>
                    <a:pt x="167" y="0"/>
                    <a:pt x="167" y="0"/>
                  </a:cubicBezTo>
                  <a:cubicBezTo>
                    <a:pt x="113" y="0"/>
                    <a:pt x="66" y="41"/>
                    <a:pt x="59" y="95"/>
                  </a:cubicBezTo>
                  <a:cubicBezTo>
                    <a:pt x="5" y="519"/>
                    <a:pt x="5" y="519"/>
                    <a:pt x="5" y="519"/>
                  </a:cubicBezTo>
                  <a:cubicBezTo>
                    <a:pt x="5" y="521"/>
                    <a:pt x="5" y="522"/>
                    <a:pt x="5" y="524"/>
                  </a:cubicBezTo>
                  <a:cubicBezTo>
                    <a:pt x="5" y="525"/>
                    <a:pt x="4" y="526"/>
                    <a:pt x="4" y="526"/>
                  </a:cubicBezTo>
                  <a:cubicBezTo>
                    <a:pt x="4" y="527"/>
                    <a:pt x="5" y="527"/>
                    <a:pt x="5" y="527"/>
                  </a:cubicBezTo>
                  <a:cubicBezTo>
                    <a:pt x="0" y="566"/>
                    <a:pt x="8" y="596"/>
                    <a:pt x="28" y="618"/>
                  </a:cubicBezTo>
                  <a:cubicBezTo>
                    <a:pt x="59" y="652"/>
                    <a:pt x="108" y="654"/>
                    <a:pt x="119" y="654"/>
                  </a:cubicBezTo>
                  <a:cubicBezTo>
                    <a:pt x="120" y="654"/>
                    <a:pt x="121" y="654"/>
                    <a:pt x="121" y="654"/>
                  </a:cubicBezTo>
                  <a:cubicBezTo>
                    <a:pt x="572" y="654"/>
                    <a:pt x="572" y="654"/>
                    <a:pt x="572" y="654"/>
                  </a:cubicBezTo>
                  <a:cubicBezTo>
                    <a:pt x="572" y="654"/>
                    <a:pt x="582" y="654"/>
                    <a:pt x="596" y="652"/>
                  </a:cubicBezTo>
                  <a:cubicBezTo>
                    <a:pt x="597" y="652"/>
                    <a:pt x="597" y="652"/>
                    <a:pt x="598" y="652"/>
                  </a:cubicBezTo>
                  <a:cubicBezTo>
                    <a:pt x="601" y="652"/>
                    <a:pt x="605" y="651"/>
                    <a:pt x="609" y="650"/>
                  </a:cubicBezTo>
                  <a:cubicBezTo>
                    <a:pt x="612" y="649"/>
                    <a:pt x="613" y="649"/>
                    <a:pt x="615" y="648"/>
                  </a:cubicBezTo>
                  <a:cubicBezTo>
                    <a:pt x="618" y="647"/>
                    <a:pt x="621" y="646"/>
                    <a:pt x="625" y="645"/>
                  </a:cubicBezTo>
                  <a:cubicBezTo>
                    <a:pt x="627" y="644"/>
                    <a:pt x="629" y="643"/>
                    <a:pt x="631" y="641"/>
                  </a:cubicBezTo>
                  <a:cubicBezTo>
                    <a:pt x="634" y="640"/>
                    <a:pt x="638" y="639"/>
                    <a:pt x="641" y="637"/>
                  </a:cubicBezTo>
                  <a:cubicBezTo>
                    <a:pt x="643" y="636"/>
                    <a:pt x="645" y="634"/>
                    <a:pt x="648" y="633"/>
                  </a:cubicBezTo>
                  <a:cubicBezTo>
                    <a:pt x="650" y="631"/>
                    <a:pt x="653" y="629"/>
                    <a:pt x="656" y="627"/>
                  </a:cubicBezTo>
                  <a:cubicBezTo>
                    <a:pt x="658" y="625"/>
                    <a:pt x="661" y="623"/>
                    <a:pt x="663" y="621"/>
                  </a:cubicBezTo>
                  <a:cubicBezTo>
                    <a:pt x="664" y="620"/>
                    <a:pt x="665" y="619"/>
                    <a:pt x="666" y="618"/>
                  </a:cubicBezTo>
                  <a:cubicBezTo>
                    <a:pt x="667" y="617"/>
                    <a:pt x="668" y="614"/>
                    <a:pt x="669" y="613"/>
                  </a:cubicBezTo>
                  <a:cubicBezTo>
                    <a:pt x="671" y="611"/>
                    <a:pt x="672" y="609"/>
                    <a:pt x="674" y="607"/>
                  </a:cubicBezTo>
                  <a:cubicBezTo>
                    <a:pt x="674" y="606"/>
                    <a:pt x="674" y="606"/>
                    <a:pt x="674" y="605"/>
                  </a:cubicBezTo>
                  <a:cubicBezTo>
                    <a:pt x="688" y="584"/>
                    <a:pt x="693" y="558"/>
                    <a:pt x="689" y="527"/>
                  </a:cubicBezTo>
                  <a:cubicBezTo>
                    <a:pt x="689" y="526"/>
                    <a:pt x="690" y="526"/>
                    <a:pt x="690" y="526"/>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7"/>
                    <a:pt x="658" y="467"/>
                    <a:pt x="658" y="467"/>
                  </a:cubicBezTo>
                  <a:cubicBezTo>
                    <a:pt x="631" y="443"/>
                    <a:pt x="595" y="435"/>
                    <a:pt x="572" y="436"/>
                  </a:cubicBezTo>
                  <a:cubicBezTo>
                    <a:pt x="121" y="436"/>
                    <a:pt x="121" y="436"/>
                    <a:pt x="121" y="436"/>
                  </a:cubicBezTo>
                  <a:cubicBezTo>
                    <a:pt x="98" y="436"/>
                    <a:pt x="62" y="443"/>
                    <a:pt x="35" y="467"/>
                  </a:cubicBezTo>
                  <a:lnTo>
                    <a:pt x="82" y="98"/>
                  </a:lnTo>
                  <a:close/>
                  <a:moveTo>
                    <a:pt x="651" y="599"/>
                  </a:moveTo>
                  <a:lnTo>
                    <a:pt x="651" y="599"/>
                  </a:lnTo>
                  <a:cubicBezTo>
                    <a:pt x="649" y="601"/>
                    <a:pt x="647" y="603"/>
                    <a:pt x="646" y="605"/>
                  </a:cubicBezTo>
                  <a:cubicBezTo>
                    <a:pt x="644" y="606"/>
                    <a:pt x="643" y="608"/>
                    <a:pt x="641" y="609"/>
                  </a:cubicBezTo>
                  <a:cubicBezTo>
                    <a:pt x="639" y="611"/>
                    <a:pt x="636" y="613"/>
                    <a:pt x="633" y="614"/>
                  </a:cubicBezTo>
                  <a:cubicBezTo>
                    <a:pt x="631" y="615"/>
                    <a:pt x="630" y="617"/>
                    <a:pt x="628" y="618"/>
                  </a:cubicBezTo>
                  <a:cubicBezTo>
                    <a:pt x="626" y="619"/>
                    <a:pt x="623" y="621"/>
                    <a:pt x="621" y="622"/>
                  </a:cubicBezTo>
                  <a:cubicBezTo>
                    <a:pt x="619" y="622"/>
                    <a:pt x="617" y="623"/>
                    <a:pt x="615" y="624"/>
                  </a:cubicBezTo>
                  <a:cubicBezTo>
                    <a:pt x="613" y="625"/>
                    <a:pt x="611" y="625"/>
                    <a:pt x="607" y="626"/>
                  </a:cubicBezTo>
                  <a:cubicBezTo>
                    <a:pt x="605" y="627"/>
                    <a:pt x="604" y="627"/>
                    <a:pt x="602" y="628"/>
                  </a:cubicBezTo>
                  <a:cubicBezTo>
                    <a:pt x="600" y="628"/>
                    <a:pt x="598" y="628"/>
                    <a:pt x="596" y="629"/>
                  </a:cubicBezTo>
                  <a:cubicBezTo>
                    <a:pt x="594" y="629"/>
                    <a:pt x="592" y="630"/>
                    <a:pt x="590" y="630"/>
                  </a:cubicBezTo>
                  <a:cubicBezTo>
                    <a:pt x="589" y="630"/>
                    <a:pt x="588" y="630"/>
                    <a:pt x="587" y="630"/>
                  </a:cubicBezTo>
                  <a:cubicBezTo>
                    <a:pt x="578" y="631"/>
                    <a:pt x="572" y="631"/>
                    <a:pt x="572" y="631"/>
                  </a:cubicBezTo>
                  <a:cubicBezTo>
                    <a:pt x="120" y="631"/>
                    <a:pt x="120" y="631"/>
                    <a:pt x="120" y="631"/>
                  </a:cubicBezTo>
                  <a:cubicBezTo>
                    <a:pt x="120" y="631"/>
                    <a:pt x="71" y="632"/>
                    <a:pt x="44" y="602"/>
                  </a:cubicBezTo>
                  <a:cubicBezTo>
                    <a:pt x="30" y="585"/>
                    <a:pt x="23" y="559"/>
                    <a:pt x="28" y="528"/>
                  </a:cubicBezTo>
                  <a:cubicBezTo>
                    <a:pt x="38" y="457"/>
                    <a:pt x="117" y="459"/>
                    <a:pt x="121" y="459"/>
                  </a:cubicBezTo>
                  <a:cubicBezTo>
                    <a:pt x="572" y="459"/>
                    <a:pt x="572" y="459"/>
                    <a:pt x="572" y="459"/>
                  </a:cubicBezTo>
                  <a:cubicBezTo>
                    <a:pt x="576" y="459"/>
                    <a:pt x="655" y="457"/>
                    <a:pt x="666" y="528"/>
                  </a:cubicBezTo>
                  <a:cubicBezTo>
                    <a:pt x="669" y="557"/>
                    <a:pt x="665" y="581"/>
                    <a:pt x="651"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sp>
        <p:nvSpPr>
          <p:cNvPr id="221" name="TextBox 220"/>
          <p:cNvSpPr txBox="1"/>
          <p:nvPr/>
        </p:nvSpPr>
        <p:spPr>
          <a:xfrm>
            <a:off x="2162570" y="1357622"/>
            <a:ext cx="1113190" cy="318100"/>
          </a:xfrm>
          <a:prstGeom prst="rect">
            <a:avLst/>
          </a:prstGeom>
        </p:spPr>
        <p:txBody>
          <a:bodyPr vert="horz" wrap="none" lIns="91440" tIns="45720" rIns="91440" bIns="45720" rtlCol="0" anchor="t" anchorCtr="0">
            <a:spAutoFit/>
          </a:bodyPr>
          <a:lstStyle/>
          <a:p>
            <a:pPr algn="ctr" defTabSz="914400"/>
            <a:r>
              <a:rPr lang="de-DE" sz="1467" b="1" dirty="0">
                <a:solidFill>
                  <a:schemeClr val="bg2">
                    <a:lumMod val="50000"/>
                    <a:lumOff val="50000"/>
                  </a:schemeClr>
                </a:solidFill>
                <a:ea typeface="Roboto Light" charset="0"/>
                <a:cs typeface="Roboto Light" charset="0"/>
              </a:rPr>
              <a:t>Data Center</a:t>
            </a:r>
            <a:endParaRPr lang="en-US" sz="1467" b="1" dirty="0">
              <a:solidFill>
                <a:schemeClr val="bg2">
                  <a:lumMod val="50000"/>
                  <a:lumOff val="50000"/>
                </a:schemeClr>
              </a:solidFill>
              <a:ea typeface="Roboto Light" charset="0"/>
              <a:cs typeface="Roboto Light" charset="0"/>
            </a:endParaRPr>
          </a:p>
        </p:txBody>
      </p:sp>
      <p:sp>
        <p:nvSpPr>
          <p:cNvPr id="223" name="TextBox 222"/>
          <p:cNvSpPr txBox="1"/>
          <p:nvPr/>
        </p:nvSpPr>
        <p:spPr>
          <a:xfrm>
            <a:off x="944564" y="5087636"/>
            <a:ext cx="10313988" cy="1178784"/>
          </a:xfrm>
          <a:prstGeom prst="rect">
            <a:avLst/>
          </a:prstGeom>
        </p:spPr>
        <p:txBody>
          <a:bodyPr vert="horz" wrap="square" lIns="0" tIns="0" rIns="0" bIns="0" rtlCol="0" anchor="t" anchorCtr="0">
            <a:spAutoFit/>
          </a:bodyPr>
          <a:lstStyle/>
          <a:p>
            <a:pPr defTabSz="914400">
              <a:lnSpc>
                <a:spcPct val="90000"/>
              </a:lnSpc>
              <a:spcAft>
                <a:spcPts val="600"/>
              </a:spcAft>
              <a:buSzPct val="80000"/>
            </a:pPr>
            <a:r>
              <a:rPr lang="de-DE" sz="2000" dirty="0">
                <a:solidFill>
                  <a:prstClr val="black"/>
                </a:solidFill>
              </a:rPr>
              <a:t>Let's assume you have a virtual Backup Appliance in your Cloud:</a:t>
            </a:r>
          </a:p>
          <a:p>
            <a:pPr marL="342900" lvl="1" indent="-171450" defTabSz="914400">
              <a:lnSpc>
                <a:spcPct val="90000"/>
              </a:lnSpc>
              <a:spcAft>
                <a:spcPts val="600"/>
              </a:spcAft>
              <a:buSzPct val="80000"/>
              <a:buFont typeface="Wingdings" panose="05000000000000000000" pitchFamily="2" charset="2"/>
              <a:buChar char="§"/>
            </a:pPr>
            <a:r>
              <a:rPr lang="de-DE" dirty="0">
                <a:solidFill>
                  <a:prstClr val="black"/>
                </a:solidFill>
              </a:rPr>
              <a:t>Data Protector can remote control agents in the VMs or Containers and direct backup and restore I/O to that Cloud backup appliance</a:t>
            </a:r>
          </a:p>
          <a:p>
            <a:pPr marL="342900" lvl="1" indent="-171450" defTabSz="914400">
              <a:lnSpc>
                <a:spcPct val="90000"/>
              </a:lnSpc>
              <a:spcAft>
                <a:spcPts val="600"/>
              </a:spcAft>
              <a:buSzPct val="80000"/>
              <a:buFont typeface="Wingdings" panose="05000000000000000000" pitchFamily="2" charset="2"/>
              <a:buChar char="§"/>
            </a:pPr>
            <a:r>
              <a:rPr lang="de-DE" dirty="0">
                <a:solidFill>
                  <a:prstClr val="black"/>
                </a:solidFill>
              </a:rPr>
              <a:t>Optionally deduplicated replication to a compatible partner device in the DataCenter can be set up</a:t>
            </a:r>
            <a:endParaRPr lang="en-US" dirty="0">
              <a:solidFill>
                <a:prstClr val="black"/>
              </a:solidFill>
            </a:endParaRPr>
          </a:p>
        </p:txBody>
      </p:sp>
      <p:sp>
        <p:nvSpPr>
          <p:cNvPr id="2" name="TextBox 1"/>
          <p:cNvSpPr txBox="1"/>
          <p:nvPr/>
        </p:nvSpPr>
        <p:spPr>
          <a:xfrm>
            <a:off x="8472858" y="1788851"/>
            <a:ext cx="1239442" cy="477888"/>
          </a:xfrm>
          <a:prstGeom prst="rect">
            <a:avLst/>
          </a:prstGeom>
        </p:spPr>
        <p:txBody>
          <a:bodyPr vert="horz" wrap="none" lIns="91440" tIns="45720" rIns="91440" bIns="45720" rtlCol="0" anchor="t" anchorCtr="0">
            <a:spAutoFit/>
          </a:bodyPr>
          <a:lstStyle/>
          <a:p>
            <a:pPr algn="ctr">
              <a:lnSpc>
                <a:spcPct val="85000"/>
              </a:lnSpc>
            </a:pPr>
            <a:r>
              <a:rPr lang="de-DE" sz="1467" b="1" dirty="0">
                <a:solidFill>
                  <a:schemeClr val="accent1"/>
                </a:solidFill>
                <a:ea typeface="Roboto Light" charset="0"/>
                <a:cs typeface="Roboto Light" charset="0"/>
              </a:rPr>
              <a:t>Cloud VMs or</a:t>
            </a:r>
          </a:p>
          <a:p>
            <a:pPr algn="ctr">
              <a:lnSpc>
                <a:spcPct val="85000"/>
              </a:lnSpc>
            </a:pPr>
            <a:r>
              <a:rPr lang="de-DE" sz="1467" b="1" dirty="0">
                <a:solidFill>
                  <a:schemeClr val="accent1"/>
                </a:solidFill>
                <a:ea typeface="Roboto Light" charset="0"/>
                <a:cs typeface="Roboto Light" charset="0"/>
              </a:rPr>
              <a:t>Container</a:t>
            </a:r>
            <a:endParaRPr lang="en-US" sz="1467" b="1" dirty="0">
              <a:solidFill>
                <a:schemeClr val="accent1"/>
              </a:solidFill>
              <a:ea typeface="Roboto Light" charset="0"/>
              <a:cs typeface="Roboto Light" charset="0"/>
            </a:endParaRPr>
          </a:p>
        </p:txBody>
      </p:sp>
      <p:grpSp>
        <p:nvGrpSpPr>
          <p:cNvPr id="232" name="Group 231"/>
          <p:cNvGrpSpPr/>
          <p:nvPr/>
        </p:nvGrpSpPr>
        <p:grpSpPr>
          <a:xfrm>
            <a:off x="7686149" y="2719757"/>
            <a:ext cx="1115345" cy="1171701"/>
            <a:chOff x="7686149" y="2719757"/>
            <a:chExt cx="1115345" cy="1171701"/>
          </a:xfrm>
        </p:grpSpPr>
        <p:sp>
          <p:nvSpPr>
            <p:cNvPr id="187" name="TextBox 186"/>
            <p:cNvSpPr txBox="1"/>
            <p:nvPr/>
          </p:nvSpPr>
          <p:spPr>
            <a:xfrm>
              <a:off x="7686149" y="3614459"/>
              <a:ext cx="980461" cy="276999"/>
            </a:xfrm>
            <a:prstGeom prst="rect">
              <a:avLst/>
            </a:prstGeom>
          </p:spPr>
          <p:txBody>
            <a:bodyPr vert="horz" wrap="none" lIns="91440" tIns="45720" rIns="91440" bIns="45720" rtlCol="0" anchor="t" anchorCtr="0">
              <a:spAutoFit/>
            </a:bodyPr>
            <a:lstStyle/>
            <a:p>
              <a:pPr algn="ctr" defTabSz="914400"/>
              <a:r>
                <a:rPr lang="de-DE" sz="1200" dirty="0">
                  <a:solidFill>
                    <a:srgbClr val="E5004C"/>
                  </a:solidFill>
                  <a:ea typeface="Roboto Light" charset="0"/>
                  <a:cs typeface="Roboto Light" charset="0"/>
                </a:rPr>
                <a:t>Backup flow</a:t>
              </a:r>
              <a:endParaRPr lang="en-US" sz="1200" dirty="0">
                <a:solidFill>
                  <a:srgbClr val="E5004C"/>
                </a:solidFill>
                <a:ea typeface="Roboto Light" charset="0"/>
                <a:cs typeface="Roboto Light" charset="0"/>
              </a:endParaRPr>
            </a:p>
          </p:txBody>
        </p:sp>
        <p:sp>
          <p:nvSpPr>
            <p:cNvPr id="123" name="Freeform 122"/>
            <p:cNvSpPr/>
            <p:nvPr/>
          </p:nvSpPr>
          <p:spPr>
            <a:xfrm>
              <a:off x="7719136" y="3041509"/>
              <a:ext cx="1082358" cy="570369"/>
            </a:xfrm>
            <a:custGeom>
              <a:avLst/>
              <a:gdLst>
                <a:gd name="connsiteX0" fmla="*/ 0 w 344032"/>
                <a:gd name="connsiteY0" fmla="*/ 0 h 570369"/>
                <a:gd name="connsiteX1" fmla="*/ 0 w 344032"/>
                <a:gd name="connsiteY1" fmla="*/ 570369 h 570369"/>
                <a:gd name="connsiteX2" fmla="*/ 344032 w 344032"/>
                <a:gd name="connsiteY2" fmla="*/ 570369 h 570369"/>
              </a:gdLst>
              <a:ahLst/>
              <a:cxnLst>
                <a:cxn ang="0">
                  <a:pos x="connsiteX0" y="connsiteY0"/>
                </a:cxn>
                <a:cxn ang="0">
                  <a:pos x="connsiteX1" y="connsiteY1"/>
                </a:cxn>
                <a:cxn ang="0">
                  <a:pos x="connsiteX2" y="connsiteY2"/>
                </a:cxn>
              </a:cxnLst>
              <a:rect l="l" t="t" r="r" b="b"/>
              <a:pathLst>
                <a:path w="344032" h="570369">
                  <a:moveTo>
                    <a:pt x="0" y="0"/>
                  </a:moveTo>
                  <a:lnTo>
                    <a:pt x="0" y="570369"/>
                  </a:lnTo>
                  <a:lnTo>
                    <a:pt x="344032" y="570369"/>
                  </a:lnTo>
                </a:path>
              </a:pathLst>
            </a:custGeom>
            <a:noFill/>
            <a:ln w="19050" cap="rnd">
              <a:solidFill>
                <a:srgbClr val="E5004C"/>
              </a:solidFill>
              <a:roun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8274395" y="3214639"/>
              <a:ext cx="527099" cy="395373"/>
            </a:xfrm>
            <a:custGeom>
              <a:avLst/>
              <a:gdLst>
                <a:gd name="connsiteX0" fmla="*/ 0 w 344032"/>
                <a:gd name="connsiteY0" fmla="*/ 0 h 570369"/>
                <a:gd name="connsiteX1" fmla="*/ 0 w 344032"/>
                <a:gd name="connsiteY1" fmla="*/ 570369 h 570369"/>
                <a:gd name="connsiteX2" fmla="*/ 344032 w 344032"/>
                <a:gd name="connsiteY2" fmla="*/ 570369 h 570369"/>
              </a:gdLst>
              <a:ahLst/>
              <a:cxnLst>
                <a:cxn ang="0">
                  <a:pos x="connsiteX0" y="connsiteY0"/>
                </a:cxn>
                <a:cxn ang="0">
                  <a:pos x="connsiteX1" y="connsiteY1"/>
                </a:cxn>
                <a:cxn ang="0">
                  <a:pos x="connsiteX2" y="connsiteY2"/>
                </a:cxn>
              </a:cxnLst>
              <a:rect l="l" t="t" r="r" b="b"/>
              <a:pathLst>
                <a:path w="344032" h="570369">
                  <a:moveTo>
                    <a:pt x="0" y="0"/>
                  </a:moveTo>
                  <a:lnTo>
                    <a:pt x="0" y="570369"/>
                  </a:lnTo>
                  <a:lnTo>
                    <a:pt x="344032" y="570369"/>
                  </a:lnTo>
                </a:path>
              </a:pathLst>
            </a:custGeom>
            <a:noFill/>
            <a:ln w="19050" cap="rnd">
              <a:solidFill>
                <a:srgbClr val="E5004C"/>
              </a:solidFill>
              <a:roun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p:cNvSpPr/>
            <p:nvPr/>
          </p:nvSpPr>
          <p:spPr>
            <a:xfrm>
              <a:off x="8631498" y="2719757"/>
              <a:ext cx="166308" cy="890255"/>
            </a:xfrm>
            <a:custGeom>
              <a:avLst/>
              <a:gdLst>
                <a:gd name="connsiteX0" fmla="*/ 0 w 344032"/>
                <a:gd name="connsiteY0" fmla="*/ 0 h 570369"/>
                <a:gd name="connsiteX1" fmla="*/ 0 w 344032"/>
                <a:gd name="connsiteY1" fmla="*/ 570369 h 570369"/>
                <a:gd name="connsiteX2" fmla="*/ 344032 w 344032"/>
                <a:gd name="connsiteY2" fmla="*/ 570369 h 570369"/>
              </a:gdLst>
              <a:ahLst/>
              <a:cxnLst>
                <a:cxn ang="0">
                  <a:pos x="connsiteX0" y="connsiteY0"/>
                </a:cxn>
                <a:cxn ang="0">
                  <a:pos x="connsiteX1" y="connsiteY1"/>
                </a:cxn>
                <a:cxn ang="0">
                  <a:pos x="connsiteX2" y="connsiteY2"/>
                </a:cxn>
              </a:cxnLst>
              <a:rect l="l" t="t" r="r" b="b"/>
              <a:pathLst>
                <a:path w="344032" h="570369">
                  <a:moveTo>
                    <a:pt x="0" y="0"/>
                  </a:moveTo>
                  <a:lnTo>
                    <a:pt x="0" y="570369"/>
                  </a:lnTo>
                  <a:lnTo>
                    <a:pt x="344032" y="570369"/>
                  </a:lnTo>
                </a:path>
              </a:pathLst>
            </a:custGeom>
            <a:noFill/>
            <a:ln w="19050" cap="rnd">
              <a:solidFill>
                <a:srgbClr val="E5004C"/>
              </a:solidFill>
              <a:roun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1771650" y="4019550"/>
            <a:ext cx="7315200" cy="870724"/>
            <a:chOff x="1771650" y="4019550"/>
            <a:chExt cx="7315200" cy="870724"/>
          </a:xfrm>
        </p:grpSpPr>
        <p:sp>
          <p:nvSpPr>
            <p:cNvPr id="215" name="TextBox 214"/>
            <p:cNvSpPr txBox="1"/>
            <p:nvPr/>
          </p:nvSpPr>
          <p:spPr>
            <a:xfrm>
              <a:off x="4965822" y="4610175"/>
              <a:ext cx="2798459" cy="276999"/>
            </a:xfrm>
            <a:prstGeom prst="rect">
              <a:avLst/>
            </a:prstGeom>
          </p:spPr>
          <p:txBody>
            <a:bodyPr vert="horz" wrap="none" lIns="91440" tIns="45720" rIns="91440" bIns="45720" rtlCol="0" anchor="t" anchorCtr="0">
              <a:spAutoFit/>
            </a:bodyPr>
            <a:lstStyle/>
            <a:p>
              <a:pPr algn="ctr" defTabSz="914400"/>
              <a:r>
                <a:rPr lang="de-DE" sz="1200" dirty="0">
                  <a:solidFill>
                    <a:srgbClr val="212E35"/>
                  </a:solidFill>
                  <a:ea typeface="Roboto Light" charset="0"/>
                  <a:cs typeface="Roboto Light" charset="0"/>
                </a:rPr>
                <a:t>HPE Catalyst or EMC DD Boost Replication</a:t>
              </a:r>
              <a:endParaRPr lang="en-US" sz="1200" dirty="0">
                <a:solidFill>
                  <a:srgbClr val="212E35"/>
                </a:solidFill>
                <a:ea typeface="Roboto Light" charset="0"/>
                <a:cs typeface="Roboto Light" charset="0"/>
              </a:endParaRPr>
            </a:p>
          </p:txBody>
        </p:sp>
        <p:sp>
          <p:nvSpPr>
            <p:cNvPr id="237" name="Freeform 236"/>
            <p:cNvSpPr/>
            <p:nvPr/>
          </p:nvSpPr>
          <p:spPr>
            <a:xfrm>
              <a:off x="1771650" y="4019550"/>
              <a:ext cx="7315200" cy="870724"/>
            </a:xfrm>
            <a:custGeom>
              <a:avLst/>
              <a:gdLst>
                <a:gd name="connsiteX0" fmla="*/ 7315200 w 7315200"/>
                <a:gd name="connsiteY0" fmla="*/ 0 h 752475"/>
                <a:gd name="connsiteX1" fmla="*/ 7315200 w 7315200"/>
                <a:gd name="connsiteY1" fmla="*/ 752475 h 752475"/>
                <a:gd name="connsiteX2" fmla="*/ 0 w 7315200"/>
                <a:gd name="connsiteY2" fmla="*/ 752475 h 752475"/>
                <a:gd name="connsiteX3" fmla="*/ 0 w 7315200"/>
                <a:gd name="connsiteY3" fmla="*/ 190500 h 752475"/>
              </a:gdLst>
              <a:ahLst/>
              <a:cxnLst>
                <a:cxn ang="0">
                  <a:pos x="connsiteX0" y="connsiteY0"/>
                </a:cxn>
                <a:cxn ang="0">
                  <a:pos x="connsiteX1" y="connsiteY1"/>
                </a:cxn>
                <a:cxn ang="0">
                  <a:pos x="connsiteX2" y="connsiteY2"/>
                </a:cxn>
                <a:cxn ang="0">
                  <a:pos x="connsiteX3" y="connsiteY3"/>
                </a:cxn>
              </a:cxnLst>
              <a:rect l="l" t="t" r="r" b="b"/>
              <a:pathLst>
                <a:path w="7315200" h="752475">
                  <a:moveTo>
                    <a:pt x="7315200" y="0"/>
                  </a:moveTo>
                  <a:lnTo>
                    <a:pt x="7315200" y="752475"/>
                  </a:lnTo>
                  <a:lnTo>
                    <a:pt x="0" y="752475"/>
                  </a:lnTo>
                  <a:lnTo>
                    <a:pt x="0" y="190500"/>
                  </a:lnTo>
                </a:path>
              </a:pathLst>
            </a:custGeom>
            <a:ln w="19050" cap="rnd">
              <a:solidFill>
                <a:srgbClr val="E5004C"/>
              </a:solidFill>
              <a:prstDash val="dash"/>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3769" y="2002059"/>
            <a:ext cx="871873" cy="883345"/>
          </a:xfrm>
          <a:prstGeom prst="rect">
            <a:avLst/>
          </a:prstGeom>
        </p:spPr>
      </p:pic>
    </p:spTree>
    <p:extLst>
      <p:ext uri="{BB962C8B-B14F-4D97-AF65-F5344CB8AC3E}">
        <p14:creationId xmlns:p14="http://schemas.microsoft.com/office/powerpoint/2010/main" val="291134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wipe(left)">
                                      <p:cBhvr>
                                        <p:cTn id="7" dur="500"/>
                                        <p:tgtEl>
                                          <p:spTgt spid="2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2"/>
                                        </p:tgtEl>
                                        <p:attrNameLst>
                                          <p:attrName>style.visibility</p:attrName>
                                        </p:attrNameLst>
                                      </p:cBhvr>
                                      <p:to>
                                        <p:strVal val="visible"/>
                                      </p:to>
                                    </p:set>
                                    <p:animEffect transition="in" filter="wipe(left)">
                                      <p:cBhvr>
                                        <p:cTn id="11" dur="500"/>
                                        <p:tgtEl>
                                          <p:spTgt spid="2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38"/>
                                        </p:tgtEl>
                                        <p:attrNameLst>
                                          <p:attrName>style.visibility</p:attrName>
                                        </p:attrNameLst>
                                      </p:cBhvr>
                                      <p:to>
                                        <p:strVal val="visible"/>
                                      </p:to>
                                    </p:set>
                                    <p:animEffect transition="in" filter="wipe(right)">
                                      <p:cBhvr>
                                        <p:cTn id="16"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Data Protector Solution for AWS </a:t>
            </a:r>
            <a:endParaRPr lang="en-US" dirty="0"/>
          </a:p>
        </p:txBody>
      </p:sp>
      <p:sp>
        <p:nvSpPr>
          <p:cNvPr id="4" name="Rectangle 3"/>
          <p:cNvSpPr/>
          <p:nvPr/>
        </p:nvSpPr>
        <p:spPr>
          <a:xfrm>
            <a:off x="4524504" y="2375466"/>
            <a:ext cx="3244951" cy="3806073"/>
          </a:xfrm>
          <a:prstGeom prst="rect">
            <a:avLst/>
          </a:prstGeom>
          <a:noFill/>
          <a:ln w="28575">
            <a:solidFill>
              <a:srgbClr val="007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a:xfrm>
            <a:off x="1813290" y="3194091"/>
            <a:ext cx="1515190" cy="2264984"/>
            <a:chOff x="6626861" y="1895839"/>
            <a:chExt cx="197055" cy="294568"/>
          </a:xfrm>
          <a:solidFill>
            <a:srgbClr val="0078EF"/>
          </a:solidFill>
        </p:grpSpPr>
        <p:sp>
          <p:nvSpPr>
            <p:cNvPr id="7"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0" name="Rectangle 19"/>
          <p:cNvSpPr/>
          <p:nvPr/>
        </p:nvSpPr>
        <p:spPr>
          <a:xfrm>
            <a:off x="8754043" y="2375466"/>
            <a:ext cx="1340323" cy="3806073"/>
          </a:xfrm>
          <a:prstGeom prst="rect">
            <a:avLst/>
          </a:prstGeom>
          <a:noFill/>
          <a:ln w="28575">
            <a:solidFill>
              <a:srgbClr val="0078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a:grpSpLocks noChangeAspect="1"/>
          </p:cNvGrpSpPr>
          <p:nvPr/>
        </p:nvGrpSpPr>
        <p:grpSpPr>
          <a:xfrm>
            <a:off x="4695514" y="3813091"/>
            <a:ext cx="566170" cy="855154"/>
            <a:chOff x="5779725" y="1895839"/>
            <a:chExt cx="195024" cy="294568"/>
          </a:xfrm>
          <a:solidFill>
            <a:srgbClr val="0078EF"/>
          </a:solidFill>
        </p:grpSpPr>
        <p:sp>
          <p:nvSpPr>
            <p:cNvPr id="23" name="Freeform 312"/>
            <p:cNvSpPr>
              <a:spLocks noChangeArrowheads="1"/>
            </p:cNvSpPr>
            <p:nvPr/>
          </p:nvSpPr>
          <p:spPr bwMode="auto">
            <a:xfrm>
              <a:off x="5779725" y="1895839"/>
              <a:ext cx="195024" cy="272221"/>
            </a:xfrm>
            <a:custGeom>
              <a:avLst/>
              <a:gdLst>
                <a:gd name="T0" fmla="*/ 42 w 425"/>
                <a:gd name="T1" fmla="*/ 592 h 593"/>
                <a:gd name="T2" fmla="*/ 42 w 425"/>
                <a:gd name="T3" fmla="*/ 592 h 593"/>
                <a:gd name="T4" fmla="*/ 382 w 425"/>
                <a:gd name="T5" fmla="*/ 592 h 593"/>
                <a:gd name="T6" fmla="*/ 424 w 425"/>
                <a:gd name="T7" fmla="*/ 550 h 593"/>
                <a:gd name="T8" fmla="*/ 424 w 425"/>
                <a:gd name="T9" fmla="*/ 42 h 593"/>
                <a:gd name="T10" fmla="*/ 382 w 425"/>
                <a:gd name="T11" fmla="*/ 0 h 593"/>
                <a:gd name="T12" fmla="*/ 42 w 425"/>
                <a:gd name="T13" fmla="*/ 0 h 593"/>
                <a:gd name="T14" fmla="*/ 0 w 425"/>
                <a:gd name="T15" fmla="*/ 42 h 593"/>
                <a:gd name="T16" fmla="*/ 0 w 425"/>
                <a:gd name="T17" fmla="*/ 550 h 593"/>
                <a:gd name="T18" fmla="*/ 42 w 425"/>
                <a:gd name="T19" fmla="*/ 592 h 593"/>
                <a:gd name="T20" fmla="*/ 21 w 425"/>
                <a:gd name="T21" fmla="*/ 42 h 593"/>
                <a:gd name="T22" fmla="*/ 21 w 425"/>
                <a:gd name="T23" fmla="*/ 42 h 593"/>
                <a:gd name="T24" fmla="*/ 42 w 425"/>
                <a:gd name="T25" fmla="*/ 21 h 593"/>
                <a:gd name="T26" fmla="*/ 382 w 425"/>
                <a:gd name="T27" fmla="*/ 21 h 593"/>
                <a:gd name="T28" fmla="*/ 403 w 425"/>
                <a:gd name="T29" fmla="*/ 42 h 593"/>
                <a:gd name="T30" fmla="*/ 403 w 425"/>
                <a:gd name="T31" fmla="*/ 550 h 593"/>
                <a:gd name="T32" fmla="*/ 382 w 425"/>
                <a:gd name="T33" fmla="*/ 571 h 593"/>
                <a:gd name="T34" fmla="*/ 42 w 425"/>
                <a:gd name="T35" fmla="*/ 571 h 593"/>
                <a:gd name="T36" fmla="*/ 21 w 425"/>
                <a:gd name="T37" fmla="*/ 550 h 593"/>
                <a:gd name="T38" fmla="*/ 21 w 425"/>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593">
                  <a:moveTo>
                    <a:pt x="42" y="592"/>
                  </a:moveTo>
                  <a:lnTo>
                    <a:pt x="42" y="592"/>
                  </a:lnTo>
                  <a:cubicBezTo>
                    <a:pt x="382" y="592"/>
                    <a:pt x="382" y="592"/>
                    <a:pt x="382" y="592"/>
                  </a:cubicBezTo>
                  <a:cubicBezTo>
                    <a:pt x="404" y="592"/>
                    <a:pt x="424" y="573"/>
                    <a:pt x="424" y="550"/>
                  </a:cubicBezTo>
                  <a:cubicBezTo>
                    <a:pt x="424" y="42"/>
                    <a:pt x="424" y="42"/>
                    <a:pt x="424" y="42"/>
                  </a:cubicBezTo>
                  <a:cubicBezTo>
                    <a:pt x="424" y="19"/>
                    <a:pt x="404"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0" y="21"/>
                    <a:pt x="42" y="21"/>
                  </a:cubicBezTo>
                  <a:cubicBezTo>
                    <a:pt x="382" y="21"/>
                    <a:pt x="382" y="21"/>
                    <a:pt x="382" y="21"/>
                  </a:cubicBezTo>
                  <a:cubicBezTo>
                    <a:pt x="393" y="21"/>
                    <a:pt x="403" y="31"/>
                    <a:pt x="403" y="42"/>
                  </a:cubicBezTo>
                  <a:cubicBezTo>
                    <a:pt x="403" y="550"/>
                    <a:pt x="403" y="550"/>
                    <a:pt x="403" y="550"/>
                  </a:cubicBezTo>
                  <a:cubicBezTo>
                    <a:pt x="403" y="562"/>
                    <a:pt x="393" y="571"/>
                    <a:pt x="382" y="571"/>
                  </a:cubicBezTo>
                  <a:cubicBezTo>
                    <a:pt x="42" y="571"/>
                    <a:pt x="42" y="571"/>
                    <a:pt x="42" y="571"/>
                  </a:cubicBezTo>
                  <a:cubicBezTo>
                    <a:pt x="30"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313"/>
            <p:cNvSpPr>
              <a:spLocks noChangeArrowheads="1"/>
            </p:cNvSpPr>
            <p:nvPr/>
          </p:nvSpPr>
          <p:spPr bwMode="auto">
            <a:xfrm>
              <a:off x="5913804" y="2129462"/>
              <a:ext cx="30473" cy="10157"/>
            </a:xfrm>
            <a:custGeom>
              <a:avLst/>
              <a:gdLst>
                <a:gd name="T0" fmla="*/ 11 w 65"/>
                <a:gd name="T1" fmla="*/ 21 h 22"/>
                <a:gd name="T2" fmla="*/ 11 w 65"/>
                <a:gd name="T3" fmla="*/ 21 h 22"/>
                <a:gd name="T4" fmla="*/ 54 w 65"/>
                <a:gd name="T5" fmla="*/ 21 h 22"/>
                <a:gd name="T6" fmla="*/ 64 w 65"/>
                <a:gd name="T7" fmla="*/ 11 h 22"/>
                <a:gd name="T8" fmla="*/ 54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4" y="21"/>
                    <a:pt x="54" y="21"/>
                    <a:pt x="54" y="21"/>
                  </a:cubicBezTo>
                  <a:cubicBezTo>
                    <a:pt x="60" y="21"/>
                    <a:pt x="64" y="16"/>
                    <a:pt x="64" y="11"/>
                  </a:cubicBezTo>
                  <a:cubicBezTo>
                    <a:pt x="64" y="5"/>
                    <a:pt x="60" y="0"/>
                    <a:pt x="54" y="0"/>
                  </a:cubicBezTo>
                  <a:cubicBezTo>
                    <a:pt x="11" y="0"/>
                    <a:pt x="11" y="0"/>
                    <a:pt x="11" y="0"/>
                  </a:cubicBezTo>
                  <a:cubicBezTo>
                    <a:pt x="6" y="0"/>
                    <a:pt x="0" y="5"/>
                    <a:pt x="0" y="11"/>
                  </a:cubicBezTo>
                  <a:cubicBezTo>
                    <a:pt x="0" y="16"/>
                    <a:pt x="6"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314"/>
            <p:cNvSpPr>
              <a:spLocks noChangeArrowheads="1"/>
            </p:cNvSpPr>
            <p:nvPr/>
          </p:nvSpPr>
          <p:spPr bwMode="auto">
            <a:xfrm>
              <a:off x="5875206" y="2129462"/>
              <a:ext cx="30472" cy="10157"/>
            </a:xfrm>
            <a:custGeom>
              <a:avLst/>
              <a:gdLst>
                <a:gd name="T0" fmla="*/ 10 w 65"/>
                <a:gd name="T1" fmla="*/ 21 h 22"/>
                <a:gd name="T2" fmla="*/ 10 w 65"/>
                <a:gd name="T3" fmla="*/ 21 h 22"/>
                <a:gd name="T4" fmla="*/ 53 w 65"/>
                <a:gd name="T5" fmla="*/ 21 h 22"/>
                <a:gd name="T6" fmla="*/ 64 w 65"/>
                <a:gd name="T7" fmla="*/ 11 h 22"/>
                <a:gd name="T8" fmla="*/ 53 w 65"/>
                <a:gd name="T9" fmla="*/ 0 h 22"/>
                <a:gd name="T10" fmla="*/ 10 w 65"/>
                <a:gd name="T11" fmla="*/ 0 h 22"/>
                <a:gd name="T12" fmla="*/ 0 w 65"/>
                <a:gd name="T13" fmla="*/ 11 h 22"/>
                <a:gd name="T14" fmla="*/ 10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0" y="21"/>
                  </a:moveTo>
                  <a:lnTo>
                    <a:pt x="10" y="21"/>
                  </a:lnTo>
                  <a:cubicBezTo>
                    <a:pt x="53" y="21"/>
                    <a:pt x="53" y="21"/>
                    <a:pt x="53" y="21"/>
                  </a:cubicBezTo>
                  <a:cubicBezTo>
                    <a:pt x="59" y="21"/>
                    <a:pt x="64" y="16"/>
                    <a:pt x="64" y="11"/>
                  </a:cubicBezTo>
                  <a:cubicBezTo>
                    <a:pt x="64" y="5"/>
                    <a:pt x="59" y="0"/>
                    <a:pt x="53"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315"/>
            <p:cNvSpPr>
              <a:spLocks noChangeArrowheads="1"/>
            </p:cNvSpPr>
            <p:nvPr/>
          </p:nvSpPr>
          <p:spPr bwMode="auto">
            <a:xfrm>
              <a:off x="5834576" y="2129462"/>
              <a:ext cx="30472" cy="10157"/>
            </a:xfrm>
            <a:custGeom>
              <a:avLst/>
              <a:gdLst>
                <a:gd name="T0" fmla="*/ 11 w 65"/>
                <a:gd name="T1" fmla="*/ 21 h 22"/>
                <a:gd name="T2" fmla="*/ 11 w 65"/>
                <a:gd name="T3" fmla="*/ 21 h 22"/>
                <a:gd name="T4" fmla="*/ 53 w 65"/>
                <a:gd name="T5" fmla="*/ 21 h 22"/>
                <a:gd name="T6" fmla="*/ 64 w 65"/>
                <a:gd name="T7" fmla="*/ 11 h 22"/>
                <a:gd name="T8" fmla="*/ 53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3" y="21"/>
                    <a:pt x="53" y="21"/>
                    <a:pt x="53" y="21"/>
                  </a:cubicBezTo>
                  <a:cubicBezTo>
                    <a:pt x="60" y="21"/>
                    <a:pt x="64" y="16"/>
                    <a:pt x="64" y="11"/>
                  </a:cubicBezTo>
                  <a:cubicBezTo>
                    <a:pt x="64" y="5"/>
                    <a:pt x="60" y="0"/>
                    <a:pt x="53"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316"/>
            <p:cNvSpPr>
              <a:spLocks noChangeArrowheads="1"/>
            </p:cNvSpPr>
            <p:nvPr/>
          </p:nvSpPr>
          <p:spPr bwMode="auto">
            <a:xfrm>
              <a:off x="5907710" y="2180249"/>
              <a:ext cx="34535" cy="10158"/>
            </a:xfrm>
            <a:custGeom>
              <a:avLst/>
              <a:gdLst>
                <a:gd name="T0" fmla="*/ 75 w 76"/>
                <a:gd name="T1" fmla="*/ 11 h 22"/>
                <a:gd name="T2" fmla="*/ 75 w 76"/>
                <a:gd name="T3" fmla="*/ 11 h 22"/>
                <a:gd name="T4" fmla="*/ 65 w 76"/>
                <a:gd name="T5" fmla="*/ 0 h 22"/>
                <a:gd name="T6" fmla="*/ 11 w 76"/>
                <a:gd name="T7" fmla="*/ 0 h 22"/>
                <a:gd name="T8" fmla="*/ 0 w 76"/>
                <a:gd name="T9" fmla="*/ 11 h 22"/>
                <a:gd name="T10" fmla="*/ 11 w 76"/>
                <a:gd name="T11" fmla="*/ 21 h 22"/>
                <a:gd name="T12" fmla="*/ 65 w 76"/>
                <a:gd name="T13" fmla="*/ 21 h 22"/>
                <a:gd name="T14" fmla="*/ 75 w 76"/>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75" y="11"/>
                  </a:moveTo>
                  <a:lnTo>
                    <a:pt x="75" y="11"/>
                  </a:lnTo>
                  <a:cubicBezTo>
                    <a:pt x="75" y="5"/>
                    <a:pt x="71" y="0"/>
                    <a:pt x="65" y="0"/>
                  </a:cubicBezTo>
                  <a:cubicBezTo>
                    <a:pt x="11" y="0"/>
                    <a:pt x="11" y="0"/>
                    <a:pt x="11" y="0"/>
                  </a:cubicBezTo>
                  <a:cubicBezTo>
                    <a:pt x="4" y="0"/>
                    <a:pt x="0" y="5"/>
                    <a:pt x="0" y="11"/>
                  </a:cubicBezTo>
                  <a:cubicBezTo>
                    <a:pt x="0" y="16"/>
                    <a:pt x="4" y="21"/>
                    <a:pt x="11" y="21"/>
                  </a:cubicBezTo>
                  <a:cubicBezTo>
                    <a:pt x="65" y="21"/>
                    <a:pt x="65" y="21"/>
                    <a:pt x="65" y="21"/>
                  </a:cubicBezTo>
                  <a:cubicBezTo>
                    <a:pt x="71" y="21"/>
                    <a:pt x="75" y="16"/>
                    <a:pt x="7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317"/>
            <p:cNvSpPr>
              <a:spLocks noChangeArrowheads="1"/>
            </p:cNvSpPr>
            <p:nvPr/>
          </p:nvSpPr>
          <p:spPr bwMode="auto">
            <a:xfrm>
              <a:off x="5812229" y="2180249"/>
              <a:ext cx="34536" cy="10158"/>
            </a:xfrm>
            <a:custGeom>
              <a:avLst/>
              <a:gdLst>
                <a:gd name="T0" fmla="*/ 10 w 76"/>
                <a:gd name="T1" fmla="*/ 21 h 22"/>
                <a:gd name="T2" fmla="*/ 10 w 76"/>
                <a:gd name="T3" fmla="*/ 21 h 22"/>
                <a:gd name="T4" fmla="*/ 65 w 76"/>
                <a:gd name="T5" fmla="*/ 21 h 22"/>
                <a:gd name="T6" fmla="*/ 75 w 76"/>
                <a:gd name="T7" fmla="*/ 11 h 22"/>
                <a:gd name="T8" fmla="*/ 65 w 76"/>
                <a:gd name="T9" fmla="*/ 0 h 22"/>
                <a:gd name="T10" fmla="*/ 10 w 76"/>
                <a:gd name="T11" fmla="*/ 0 h 22"/>
                <a:gd name="T12" fmla="*/ 0 w 76"/>
                <a:gd name="T13" fmla="*/ 11 h 22"/>
                <a:gd name="T14" fmla="*/ 10 w 7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10" y="21"/>
                  </a:moveTo>
                  <a:lnTo>
                    <a:pt x="10" y="21"/>
                  </a:lnTo>
                  <a:cubicBezTo>
                    <a:pt x="65" y="21"/>
                    <a:pt x="65" y="21"/>
                    <a:pt x="65" y="21"/>
                  </a:cubicBezTo>
                  <a:cubicBezTo>
                    <a:pt x="70" y="21"/>
                    <a:pt x="75" y="16"/>
                    <a:pt x="75" y="11"/>
                  </a:cubicBezTo>
                  <a:cubicBezTo>
                    <a:pt x="75" y="5"/>
                    <a:pt x="70" y="0"/>
                    <a:pt x="65"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9" name="Group 28"/>
          <p:cNvGrpSpPr>
            <a:grpSpLocks noChangeAspect="1"/>
          </p:cNvGrpSpPr>
          <p:nvPr/>
        </p:nvGrpSpPr>
        <p:grpSpPr>
          <a:xfrm>
            <a:off x="5710244" y="2762015"/>
            <a:ext cx="635065" cy="998903"/>
            <a:chOff x="1438414" y="3819668"/>
            <a:chExt cx="195024" cy="306756"/>
          </a:xfrm>
          <a:solidFill>
            <a:srgbClr val="0078EF"/>
          </a:solidFill>
        </p:grpSpPr>
        <p:sp>
          <p:nvSpPr>
            <p:cNvPr id="30" name="Freeform 395"/>
            <p:cNvSpPr>
              <a:spLocks noChangeArrowheads="1"/>
            </p:cNvSpPr>
            <p:nvPr/>
          </p:nvSpPr>
          <p:spPr bwMode="auto">
            <a:xfrm>
              <a:off x="1568430" y="3842014"/>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96"/>
            <p:cNvSpPr>
              <a:spLocks noChangeArrowheads="1"/>
            </p:cNvSpPr>
            <p:nvPr/>
          </p:nvSpPr>
          <p:spPr bwMode="auto">
            <a:xfrm>
              <a:off x="1548115" y="3842014"/>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97"/>
            <p:cNvSpPr>
              <a:spLocks noChangeArrowheads="1"/>
            </p:cNvSpPr>
            <p:nvPr/>
          </p:nvSpPr>
          <p:spPr bwMode="auto">
            <a:xfrm>
              <a:off x="1588745" y="3864361"/>
              <a:ext cx="16252" cy="14220"/>
            </a:xfrm>
            <a:custGeom>
              <a:avLst/>
              <a:gdLst>
                <a:gd name="T0" fmla="*/ 33 w 34"/>
                <a:gd name="T1" fmla="*/ 0 h 32"/>
                <a:gd name="T2" fmla="*/ 0 w 34"/>
                <a:gd name="T3" fmla="*/ 0 h 32"/>
                <a:gd name="T4" fmla="*/ 0 w 34"/>
                <a:gd name="T5" fmla="*/ 31 h 32"/>
                <a:gd name="T6" fmla="*/ 33 w 34"/>
                <a:gd name="T7" fmla="*/ 31 h 32"/>
                <a:gd name="T8" fmla="*/ 33 w 34"/>
                <a:gd name="T9" fmla="*/ 0 h 32"/>
              </a:gdLst>
              <a:ahLst/>
              <a:cxnLst>
                <a:cxn ang="0">
                  <a:pos x="T0" y="T1"/>
                </a:cxn>
                <a:cxn ang="0">
                  <a:pos x="T2" y="T3"/>
                </a:cxn>
                <a:cxn ang="0">
                  <a:pos x="T4" y="T5"/>
                </a:cxn>
                <a:cxn ang="0">
                  <a:pos x="T6" y="T7"/>
                </a:cxn>
                <a:cxn ang="0">
                  <a:pos x="T8" y="T9"/>
                </a:cxn>
              </a:cxnLst>
              <a:rect l="0" t="0" r="r" b="b"/>
              <a:pathLst>
                <a:path w="34" h="32">
                  <a:moveTo>
                    <a:pt x="33" y="0"/>
                  </a:moveTo>
                  <a:lnTo>
                    <a:pt x="0" y="0"/>
                  </a:lnTo>
                  <a:lnTo>
                    <a:pt x="0" y="31"/>
                  </a:lnTo>
                  <a:lnTo>
                    <a:pt x="33" y="31"/>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98"/>
            <p:cNvSpPr>
              <a:spLocks noChangeArrowheads="1"/>
            </p:cNvSpPr>
            <p:nvPr/>
          </p:nvSpPr>
          <p:spPr bwMode="auto">
            <a:xfrm>
              <a:off x="1568430" y="3864361"/>
              <a:ext cx="16252" cy="14220"/>
            </a:xfrm>
            <a:custGeom>
              <a:avLst/>
              <a:gdLst>
                <a:gd name="T0" fmla="*/ 33 w 34"/>
                <a:gd name="T1" fmla="*/ 0 h 32"/>
                <a:gd name="T2" fmla="*/ 0 w 34"/>
                <a:gd name="T3" fmla="*/ 0 h 32"/>
                <a:gd name="T4" fmla="*/ 0 w 34"/>
                <a:gd name="T5" fmla="*/ 31 h 32"/>
                <a:gd name="T6" fmla="*/ 33 w 34"/>
                <a:gd name="T7" fmla="*/ 31 h 32"/>
                <a:gd name="T8" fmla="*/ 33 w 34"/>
                <a:gd name="T9" fmla="*/ 0 h 32"/>
              </a:gdLst>
              <a:ahLst/>
              <a:cxnLst>
                <a:cxn ang="0">
                  <a:pos x="T0" y="T1"/>
                </a:cxn>
                <a:cxn ang="0">
                  <a:pos x="T2" y="T3"/>
                </a:cxn>
                <a:cxn ang="0">
                  <a:pos x="T4" y="T5"/>
                </a:cxn>
                <a:cxn ang="0">
                  <a:pos x="T6" y="T7"/>
                </a:cxn>
                <a:cxn ang="0">
                  <a:pos x="T8" y="T9"/>
                </a:cxn>
              </a:cxnLst>
              <a:rect l="0" t="0" r="r" b="b"/>
              <a:pathLst>
                <a:path w="34" h="32">
                  <a:moveTo>
                    <a:pt x="33" y="0"/>
                  </a:moveTo>
                  <a:lnTo>
                    <a:pt x="0" y="0"/>
                  </a:lnTo>
                  <a:lnTo>
                    <a:pt x="0" y="31"/>
                  </a:lnTo>
                  <a:lnTo>
                    <a:pt x="33" y="31"/>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99"/>
            <p:cNvSpPr>
              <a:spLocks noChangeArrowheads="1"/>
            </p:cNvSpPr>
            <p:nvPr/>
          </p:nvSpPr>
          <p:spPr bwMode="auto">
            <a:xfrm>
              <a:off x="1568430" y="3939526"/>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400"/>
            <p:cNvSpPr>
              <a:spLocks noChangeArrowheads="1"/>
            </p:cNvSpPr>
            <p:nvPr/>
          </p:nvSpPr>
          <p:spPr bwMode="auto">
            <a:xfrm>
              <a:off x="1548115" y="3939526"/>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401"/>
            <p:cNvSpPr>
              <a:spLocks noChangeArrowheads="1"/>
            </p:cNvSpPr>
            <p:nvPr/>
          </p:nvSpPr>
          <p:spPr bwMode="auto">
            <a:xfrm>
              <a:off x="1588745" y="3961873"/>
              <a:ext cx="16252" cy="16252"/>
            </a:xfrm>
            <a:custGeom>
              <a:avLst/>
              <a:gdLst>
                <a:gd name="T0" fmla="*/ 33 w 34"/>
                <a:gd name="T1" fmla="*/ 0 h 35"/>
                <a:gd name="T2" fmla="*/ 0 w 34"/>
                <a:gd name="T3" fmla="*/ 0 h 35"/>
                <a:gd name="T4" fmla="*/ 0 w 34"/>
                <a:gd name="T5" fmla="*/ 34 h 35"/>
                <a:gd name="T6" fmla="*/ 33 w 34"/>
                <a:gd name="T7" fmla="*/ 34 h 35"/>
                <a:gd name="T8" fmla="*/ 33 w 34"/>
                <a:gd name="T9" fmla="*/ 0 h 35"/>
              </a:gdLst>
              <a:ahLst/>
              <a:cxnLst>
                <a:cxn ang="0">
                  <a:pos x="T0" y="T1"/>
                </a:cxn>
                <a:cxn ang="0">
                  <a:pos x="T2" y="T3"/>
                </a:cxn>
                <a:cxn ang="0">
                  <a:pos x="T4" y="T5"/>
                </a:cxn>
                <a:cxn ang="0">
                  <a:pos x="T6" y="T7"/>
                </a:cxn>
                <a:cxn ang="0">
                  <a:pos x="T8" y="T9"/>
                </a:cxn>
              </a:cxnLst>
              <a:rect l="0" t="0" r="r" b="b"/>
              <a:pathLst>
                <a:path w="34" h="35">
                  <a:moveTo>
                    <a:pt x="33" y="0"/>
                  </a:moveTo>
                  <a:lnTo>
                    <a:pt x="0" y="0"/>
                  </a:lnTo>
                  <a:lnTo>
                    <a:pt x="0" y="34"/>
                  </a:lnTo>
                  <a:lnTo>
                    <a:pt x="33" y="34"/>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402"/>
            <p:cNvSpPr>
              <a:spLocks noChangeArrowheads="1"/>
            </p:cNvSpPr>
            <p:nvPr/>
          </p:nvSpPr>
          <p:spPr bwMode="auto">
            <a:xfrm>
              <a:off x="1568430" y="3961873"/>
              <a:ext cx="16252" cy="16252"/>
            </a:xfrm>
            <a:custGeom>
              <a:avLst/>
              <a:gdLst>
                <a:gd name="T0" fmla="*/ 33 w 34"/>
                <a:gd name="T1" fmla="*/ 0 h 35"/>
                <a:gd name="T2" fmla="*/ 0 w 34"/>
                <a:gd name="T3" fmla="*/ 0 h 35"/>
                <a:gd name="T4" fmla="*/ 0 w 34"/>
                <a:gd name="T5" fmla="*/ 34 h 35"/>
                <a:gd name="T6" fmla="*/ 33 w 34"/>
                <a:gd name="T7" fmla="*/ 34 h 35"/>
                <a:gd name="T8" fmla="*/ 33 w 34"/>
                <a:gd name="T9" fmla="*/ 0 h 35"/>
              </a:gdLst>
              <a:ahLst/>
              <a:cxnLst>
                <a:cxn ang="0">
                  <a:pos x="T0" y="T1"/>
                </a:cxn>
                <a:cxn ang="0">
                  <a:pos x="T2" y="T3"/>
                </a:cxn>
                <a:cxn ang="0">
                  <a:pos x="T4" y="T5"/>
                </a:cxn>
                <a:cxn ang="0">
                  <a:pos x="T6" y="T7"/>
                </a:cxn>
                <a:cxn ang="0">
                  <a:pos x="T8" y="T9"/>
                </a:cxn>
              </a:cxnLst>
              <a:rect l="0" t="0" r="r" b="b"/>
              <a:pathLst>
                <a:path w="34" h="35">
                  <a:moveTo>
                    <a:pt x="33" y="0"/>
                  </a:moveTo>
                  <a:lnTo>
                    <a:pt x="0" y="0"/>
                  </a:lnTo>
                  <a:lnTo>
                    <a:pt x="0" y="34"/>
                  </a:lnTo>
                  <a:lnTo>
                    <a:pt x="33" y="34"/>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403"/>
            <p:cNvSpPr>
              <a:spLocks noChangeArrowheads="1"/>
            </p:cNvSpPr>
            <p:nvPr/>
          </p:nvSpPr>
          <p:spPr bwMode="auto">
            <a:xfrm>
              <a:off x="1464823" y="3945621"/>
              <a:ext cx="48756" cy="46724"/>
            </a:xfrm>
            <a:custGeom>
              <a:avLst/>
              <a:gdLst>
                <a:gd name="T0" fmla="*/ 62 w 105"/>
                <a:gd name="T1" fmla="*/ 102 h 103"/>
                <a:gd name="T2" fmla="*/ 104 w 105"/>
                <a:gd name="T3" fmla="*/ 0 h 103"/>
                <a:gd name="T4" fmla="*/ 79 w 105"/>
                <a:gd name="T5" fmla="*/ 0 h 103"/>
                <a:gd name="T6" fmla="*/ 52 w 105"/>
                <a:gd name="T7" fmla="*/ 72 h 103"/>
                <a:gd name="T8" fmla="*/ 26 w 105"/>
                <a:gd name="T9" fmla="*/ 0 h 103"/>
                <a:gd name="T10" fmla="*/ 0 w 105"/>
                <a:gd name="T11" fmla="*/ 0 h 103"/>
                <a:gd name="T12" fmla="*/ 41 w 105"/>
                <a:gd name="T13" fmla="*/ 102 h 103"/>
                <a:gd name="T14" fmla="*/ 62 w 105"/>
                <a:gd name="T15" fmla="*/ 102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3">
                  <a:moveTo>
                    <a:pt x="62" y="102"/>
                  </a:moveTo>
                  <a:lnTo>
                    <a:pt x="104" y="0"/>
                  </a:lnTo>
                  <a:lnTo>
                    <a:pt x="79" y="0"/>
                  </a:lnTo>
                  <a:lnTo>
                    <a:pt x="52" y="72"/>
                  </a:lnTo>
                  <a:lnTo>
                    <a:pt x="26" y="0"/>
                  </a:lnTo>
                  <a:lnTo>
                    <a:pt x="0" y="0"/>
                  </a:lnTo>
                  <a:lnTo>
                    <a:pt x="41" y="102"/>
                  </a:lnTo>
                  <a:lnTo>
                    <a:pt x="62" y="1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404"/>
            <p:cNvSpPr>
              <a:spLocks noChangeArrowheads="1"/>
            </p:cNvSpPr>
            <p:nvPr/>
          </p:nvSpPr>
          <p:spPr bwMode="auto">
            <a:xfrm>
              <a:off x="1464823" y="3846077"/>
              <a:ext cx="48756" cy="48756"/>
            </a:xfrm>
            <a:custGeom>
              <a:avLst/>
              <a:gdLst>
                <a:gd name="T0" fmla="*/ 62 w 105"/>
                <a:gd name="T1" fmla="*/ 104 h 105"/>
                <a:gd name="T2" fmla="*/ 104 w 105"/>
                <a:gd name="T3" fmla="*/ 0 h 105"/>
                <a:gd name="T4" fmla="*/ 79 w 105"/>
                <a:gd name="T5" fmla="*/ 0 h 105"/>
                <a:gd name="T6" fmla="*/ 52 w 105"/>
                <a:gd name="T7" fmla="*/ 73 h 105"/>
                <a:gd name="T8" fmla="*/ 26 w 105"/>
                <a:gd name="T9" fmla="*/ 0 h 105"/>
                <a:gd name="T10" fmla="*/ 0 w 105"/>
                <a:gd name="T11" fmla="*/ 0 h 105"/>
                <a:gd name="T12" fmla="*/ 41 w 105"/>
                <a:gd name="T13" fmla="*/ 104 h 105"/>
                <a:gd name="T14" fmla="*/ 62 w 105"/>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5">
                  <a:moveTo>
                    <a:pt x="62" y="104"/>
                  </a:moveTo>
                  <a:lnTo>
                    <a:pt x="104" y="0"/>
                  </a:lnTo>
                  <a:lnTo>
                    <a:pt x="79" y="0"/>
                  </a:lnTo>
                  <a:lnTo>
                    <a:pt x="52" y="73"/>
                  </a:lnTo>
                  <a:lnTo>
                    <a:pt x="26" y="0"/>
                  </a:lnTo>
                  <a:lnTo>
                    <a:pt x="0" y="0"/>
                  </a:lnTo>
                  <a:lnTo>
                    <a:pt x="41" y="104"/>
                  </a:lnTo>
                  <a:lnTo>
                    <a:pt x="62" y="1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405"/>
            <p:cNvSpPr>
              <a:spLocks noChangeArrowheads="1"/>
            </p:cNvSpPr>
            <p:nvPr/>
          </p:nvSpPr>
          <p:spPr bwMode="auto">
            <a:xfrm>
              <a:off x="1464823" y="4043133"/>
              <a:ext cx="48756" cy="48756"/>
            </a:xfrm>
            <a:custGeom>
              <a:avLst/>
              <a:gdLst>
                <a:gd name="T0" fmla="*/ 62 w 105"/>
                <a:gd name="T1" fmla="*/ 104 h 105"/>
                <a:gd name="T2" fmla="*/ 104 w 105"/>
                <a:gd name="T3" fmla="*/ 0 h 105"/>
                <a:gd name="T4" fmla="*/ 79 w 105"/>
                <a:gd name="T5" fmla="*/ 0 h 105"/>
                <a:gd name="T6" fmla="*/ 52 w 105"/>
                <a:gd name="T7" fmla="*/ 72 h 105"/>
                <a:gd name="T8" fmla="*/ 26 w 105"/>
                <a:gd name="T9" fmla="*/ 0 h 105"/>
                <a:gd name="T10" fmla="*/ 0 w 105"/>
                <a:gd name="T11" fmla="*/ 0 h 105"/>
                <a:gd name="T12" fmla="*/ 41 w 105"/>
                <a:gd name="T13" fmla="*/ 104 h 105"/>
                <a:gd name="T14" fmla="*/ 62 w 105"/>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5">
                  <a:moveTo>
                    <a:pt x="62" y="104"/>
                  </a:moveTo>
                  <a:lnTo>
                    <a:pt x="104" y="0"/>
                  </a:lnTo>
                  <a:lnTo>
                    <a:pt x="79" y="0"/>
                  </a:lnTo>
                  <a:lnTo>
                    <a:pt x="52" y="72"/>
                  </a:lnTo>
                  <a:lnTo>
                    <a:pt x="26" y="0"/>
                  </a:lnTo>
                  <a:lnTo>
                    <a:pt x="0" y="0"/>
                  </a:lnTo>
                  <a:lnTo>
                    <a:pt x="41" y="104"/>
                  </a:lnTo>
                  <a:lnTo>
                    <a:pt x="62" y="1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406"/>
            <p:cNvSpPr>
              <a:spLocks noChangeArrowheads="1"/>
            </p:cNvSpPr>
            <p:nvPr/>
          </p:nvSpPr>
          <p:spPr bwMode="auto">
            <a:xfrm>
              <a:off x="1568430" y="4039070"/>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407"/>
            <p:cNvSpPr>
              <a:spLocks noChangeArrowheads="1"/>
            </p:cNvSpPr>
            <p:nvPr/>
          </p:nvSpPr>
          <p:spPr bwMode="auto">
            <a:xfrm>
              <a:off x="1548115" y="4039070"/>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408"/>
            <p:cNvSpPr>
              <a:spLocks noChangeArrowheads="1"/>
            </p:cNvSpPr>
            <p:nvPr/>
          </p:nvSpPr>
          <p:spPr bwMode="auto">
            <a:xfrm>
              <a:off x="1588745" y="4061416"/>
              <a:ext cx="16252" cy="14221"/>
            </a:xfrm>
            <a:custGeom>
              <a:avLst/>
              <a:gdLst>
                <a:gd name="T0" fmla="*/ 33 w 34"/>
                <a:gd name="T1" fmla="*/ 0 h 33"/>
                <a:gd name="T2" fmla="*/ 0 w 34"/>
                <a:gd name="T3" fmla="*/ 0 h 33"/>
                <a:gd name="T4" fmla="*/ 0 w 34"/>
                <a:gd name="T5" fmla="*/ 32 h 33"/>
                <a:gd name="T6" fmla="*/ 33 w 34"/>
                <a:gd name="T7" fmla="*/ 32 h 33"/>
                <a:gd name="T8" fmla="*/ 33 w 34"/>
                <a:gd name="T9" fmla="*/ 0 h 33"/>
              </a:gdLst>
              <a:ahLst/>
              <a:cxnLst>
                <a:cxn ang="0">
                  <a:pos x="T0" y="T1"/>
                </a:cxn>
                <a:cxn ang="0">
                  <a:pos x="T2" y="T3"/>
                </a:cxn>
                <a:cxn ang="0">
                  <a:pos x="T4" y="T5"/>
                </a:cxn>
                <a:cxn ang="0">
                  <a:pos x="T6" y="T7"/>
                </a:cxn>
                <a:cxn ang="0">
                  <a:pos x="T8" y="T9"/>
                </a:cxn>
              </a:cxnLst>
              <a:rect l="0" t="0" r="r" b="b"/>
              <a:pathLst>
                <a:path w="34" h="33">
                  <a:moveTo>
                    <a:pt x="33" y="0"/>
                  </a:moveTo>
                  <a:lnTo>
                    <a:pt x="0" y="0"/>
                  </a:lnTo>
                  <a:lnTo>
                    <a:pt x="0" y="32"/>
                  </a:lnTo>
                  <a:lnTo>
                    <a:pt x="33" y="32"/>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09"/>
            <p:cNvSpPr>
              <a:spLocks noChangeArrowheads="1"/>
            </p:cNvSpPr>
            <p:nvPr/>
          </p:nvSpPr>
          <p:spPr bwMode="auto">
            <a:xfrm>
              <a:off x="1568430" y="4061416"/>
              <a:ext cx="16252" cy="14221"/>
            </a:xfrm>
            <a:custGeom>
              <a:avLst/>
              <a:gdLst>
                <a:gd name="T0" fmla="*/ 33 w 34"/>
                <a:gd name="T1" fmla="*/ 0 h 33"/>
                <a:gd name="T2" fmla="*/ 0 w 34"/>
                <a:gd name="T3" fmla="*/ 0 h 33"/>
                <a:gd name="T4" fmla="*/ 0 w 34"/>
                <a:gd name="T5" fmla="*/ 32 h 33"/>
                <a:gd name="T6" fmla="*/ 33 w 34"/>
                <a:gd name="T7" fmla="*/ 32 h 33"/>
                <a:gd name="T8" fmla="*/ 33 w 34"/>
                <a:gd name="T9" fmla="*/ 0 h 33"/>
              </a:gdLst>
              <a:ahLst/>
              <a:cxnLst>
                <a:cxn ang="0">
                  <a:pos x="T0" y="T1"/>
                </a:cxn>
                <a:cxn ang="0">
                  <a:pos x="T2" y="T3"/>
                </a:cxn>
                <a:cxn ang="0">
                  <a:pos x="T4" y="T5"/>
                </a:cxn>
                <a:cxn ang="0">
                  <a:pos x="T6" y="T7"/>
                </a:cxn>
                <a:cxn ang="0">
                  <a:pos x="T8" y="T9"/>
                </a:cxn>
              </a:cxnLst>
              <a:rect l="0" t="0" r="r" b="b"/>
              <a:pathLst>
                <a:path w="34" h="33">
                  <a:moveTo>
                    <a:pt x="33" y="0"/>
                  </a:moveTo>
                  <a:lnTo>
                    <a:pt x="0" y="0"/>
                  </a:lnTo>
                  <a:lnTo>
                    <a:pt x="0" y="32"/>
                  </a:lnTo>
                  <a:lnTo>
                    <a:pt x="33" y="32"/>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10"/>
            <p:cNvSpPr>
              <a:spLocks noChangeArrowheads="1"/>
            </p:cNvSpPr>
            <p:nvPr/>
          </p:nvSpPr>
          <p:spPr bwMode="auto">
            <a:xfrm>
              <a:off x="1438414" y="3819668"/>
              <a:ext cx="195024" cy="306756"/>
            </a:xfrm>
            <a:custGeom>
              <a:avLst/>
              <a:gdLst>
                <a:gd name="T0" fmla="*/ 0 w 424"/>
                <a:gd name="T1" fmla="*/ 621 h 665"/>
                <a:gd name="T2" fmla="*/ 0 w 424"/>
                <a:gd name="T3" fmla="*/ 621 h 665"/>
                <a:gd name="T4" fmla="*/ 42 w 424"/>
                <a:gd name="T5" fmla="*/ 664 h 665"/>
                <a:gd name="T6" fmla="*/ 382 w 424"/>
                <a:gd name="T7" fmla="*/ 664 h 665"/>
                <a:gd name="T8" fmla="*/ 423 w 424"/>
                <a:gd name="T9" fmla="*/ 621 h 665"/>
                <a:gd name="T10" fmla="*/ 423 w 424"/>
                <a:gd name="T11" fmla="*/ 470 h 665"/>
                <a:gd name="T12" fmla="*/ 409 w 424"/>
                <a:gd name="T13" fmla="*/ 439 h 665"/>
                <a:gd name="T14" fmla="*/ 423 w 424"/>
                <a:gd name="T15" fmla="*/ 407 h 665"/>
                <a:gd name="T16" fmla="*/ 423 w 424"/>
                <a:gd name="T17" fmla="*/ 256 h 665"/>
                <a:gd name="T18" fmla="*/ 409 w 424"/>
                <a:gd name="T19" fmla="*/ 224 h 665"/>
                <a:gd name="T20" fmla="*/ 423 w 424"/>
                <a:gd name="T21" fmla="*/ 192 h 665"/>
                <a:gd name="T22" fmla="*/ 423 w 424"/>
                <a:gd name="T23" fmla="*/ 42 h 665"/>
                <a:gd name="T24" fmla="*/ 382 w 424"/>
                <a:gd name="T25" fmla="*/ 0 h 665"/>
                <a:gd name="T26" fmla="*/ 42 w 424"/>
                <a:gd name="T27" fmla="*/ 0 h 665"/>
                <a:gd name="T28" fmla="*/ 0 w 424"/>
                <a:gd name="T29" fmla="*/ 42 h 665"/>
                <a:gd name="T30" fmla="*/ 0 w 424"/>
                <a:gd name="T31" fmla="*/ 192 h 665"/>
                <a:gd name="T32" fmla="*/ 15 w 424"/>
                <a:gd name="T33" fmla="*/ 224 h 665"/>
                <a:gd name="T34" fmla="*/ 0 w 424"/>
                <a:gd name="T35" fmla="*/ 256 h 665"/>
                <a:gd name="T36" fmla="*/ 0 w 424"/>
                <a:gd name="T37" fmla="*/ 407 h 665"/>
                <a:gd name="T38" fmla="*/ 15 w 424"/>
                <a:gd name="T39" fmla="*/ 439 h 665"/>
                <a:gd name="T40" fmla="*/ 0 w 424"/>
                <a:gd name="T41" fmla="*/ 470 h 665"/>
                <a:gd name="T42" fmla="*/ 0 w 424"/>
                <a:gd name="T43" fmla="*/ 621 h 665"/>
                <a:gd name="T44" fmla="*/ 21 w 424"/>
                <a:gd name="T45" fmla="*/ 42 h 665"/>
                <a:gd name="T46" fmla="*/ 21 w 424"/>
                <a:gd name="T47" fmla="*/ 42 h 665"/>
                <a:gd name="T48" fmla="*/ 42 w 424"/>
                <a:gd name="T49" fmla="*/ 21 h 665"/>
                <a:gd name="T50" fmla="*/ 382 w 424"/>
                <a:gd name="T51" fmla="*/ 21 h 665"/>
                <a:gd name="T52" fmla="*/ 403 w 424"/>
                <a:gd name="T53" fmla="*/ 42 h 665"/>
                <a:gd name="T54" fmla="*/ 403 w 424"/>
                <a:gd name="T55" fmla="*/ 192 h 665"/>
                <a:gd name="T56" fmla="*/ 382 w 424"/>
                <a:gd name="T57" fmla="*/ 213 h 665"/>
                <a:gd name="T58" fmla="*/ 42 w 424"/>
                <a:gd name="T59" fmla="*/ 213 h 665"/>
                <a:gd name="T60" fmla="*/ 21 w 424"/>
                <a:gd name="T61" fmla="*/ 192 h 665"/>
                <a:gd name="T62" fmla="*/ 21 w 424"/>
                <a:gd name="T63" fmla="*/ 42 h 665"/>
                <a:gd name="T64" fmla="*/ 21 w 424"/>
                <a:gd name="T65" fmla="*/ 256 h 665"/>
                <a:gd name="T66" fmla="*/ 21 w 424"/>
                <a:gd name="T67" fmla="*/ 256 h 665"/>
                <a:gd name="T68" fmla="*/ 42 w 424"/>
                <a:gd name="T69" fmla="*/ 235 h 665"/>
                <a:gd name="T70" fmla="*/ 382 w 424"/>
                <a:gd name="T71" fmla="*/ 235 h 665"/>
                <a:gd name="T72" fmla="*/ 403 w 424"/>
                <a:gd name="T73" fmla="*/ 256 h 665"/>
                <a:gd name="T74" fmla="*/ 403 w 424"/>
                <a:gd name="T75" fmla="*/ 407 h 665"/>
                <a:gd name="T76" fmla="*/ 382 w 424"/>
                <a:gd name="T77" fmla="*/ 428 h 665"/>
                <a:gd name="T78" fmla="*/ 42 w 424"/>
                <a:gd name="T79" fmla="*/ 428 h 665"/>
                <a:gd name="T80" fmla="*/ 21 w 424"/>
                <a:gd name="T81" fmla="*/ 407 h 665"/>
                <a:gd name="T82" fmla="*/ 21 w 424"/>
                <a:gd name="T83" fmla="*/ 256 h 665"/>
                <a:gd name="T84" fmla="*/ 21 w 424"/>
                <a:gd name="T85" fmla="*/ 470 h 665"/>
                <a:gd name="T86" fmla="*/ 21 w 424"/>
                <a:gd name="T87" fmla="*/ 470 h 665"/>
                <a:gd name="T88" fmla="*/ 42 w 424"/>
                <a:gd name="T89" fmla="*/ 449 h 665"/>
                <a:gd name="T90" fmla="*/ 382 w 424"/>
                <a:gd name="T91" fmla="*/ 449 h 665"/>
                <a:gd name="T92" fmla="*/ 403 w 424"/>
                <a:gd name="T93" fmla="*/ 470 h 665"/>
                <a:gd name="T94" fmla="*/ 403 w 424"/>
                <a:gd name="T95" fmla="*/ 621 h 665"/>
                <a:gd name="T96" fmla="*/ 382 w 424"/>
                <a:gd name="T97" fmla="*/ 642 h 665"/>
                <a:gd name="T98" fmla="*/ 42 w 424"/>
                <a:gd name="T99" fmla="*/ 642 h 665"/>
                <a:gd name="T100" fmla="*/ 21 w 424"/>
                <a:gd name="T101" fmla="*/ 621 h 665"/>
                <a:gd name="T102" fmla="*/ 21 w 424"/>
                <a:gd name="T103" fmla="*/ 47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4" h="665">
                  <a:moveTo>
                    <a:pt x="0" y="621"/>
                  </a:moveTo>
                  <a:lnTo>
                    <a:pt x="0" y="621"/>
                  </a:lnTo>
                  <a:cubicBezTo>
                    <a:pt x="0" y="645"/>
                    <a:pt x="19" y="664"/>
                    <a:pt x="42" y="664"/>
                  </a:cubicBezTo>
                  <a:cubicBezTo>
                    <a:pt x="382" y="664"/>
                    <a:pt x="382" y="664"/>
                    <a:pt x="382" y="664"/>
                  </a:cubicBezTo>
                  <a:cubicBezTo>
                    <a:pt x="405" y="664"/>
                    <a:pt x="423" y="645"/>
                    <a:pt x="423" y="621"/>
                  </a:cubicBezTo>
                  <a:cubicBezTo>
                    <a:pt x="423" y="470"/>
                    <a:pt x="423" y="470"/>
                    <a:pt x="423" y="470"/>
                  </a:cubicBezTo>
                  <a:cubicBezTo>
                    <a:pt x="423" y="458"/>
                    <a:pt x="418" y="446"/>
                    <a:pt x="409" y="439"/>
                  </a:cubicBezTo>
                  <a:cubicBezTo>
                    <a:pt x="418" y="431"/>
                    <a:pt x="423" y="420"/>
                    <a:pt x="423" y="407"/>
                  </a:cubicBezTo>
                  <a:cubicBezTo>
                    <a:pt x="423" y="256"/>
                    <a:pt x="423" y="256"/>
                    <a:pt x="423" y="256"/>
                  </a:cubicBezTo>
                  <a:cubicBezTo>
                    <a:pt x="423" y="243"/>
                    <a:pt x="418" y="232"/>
                    <a:pt x="409" y="224"/>
                  </a:cubicBezTo>
                  <a:cubicBezTo>
                    <a:pt x="418" y="216"/>
                    <a:pt x="423" y="206"/>
                    <a:pt x="423" y="192"/>
                  </a:cubicBezTo>
                  <a:cubicBezTo>
                    <a:pt x="423" y="42"/>
                    <a:pt x="423" y="42"/>
                    <a:pt x="423" y="42"/>
                  </a:cubicBezTo>
                  <a:cubicBezTo>
                    <a:pt x="423" y="19"/>
                    <a:pt x="405" y="0"/>
                    <a:pt x="382" y="0"/>
                  </a:cubicBezTo>
                  <a:cubicBezTo>
                    <a:pt x="42" y="0"/>
                    <a:pt x="42" y="0"/>
                    <a:pt x="42" y="0"/>
                  </a:cubicBezTo>
                  <a:cubicBezTo>
                    <a:pt x="19" y="0"/>
                    <a:pt x="0" y="19"/>
                    <a:pt x="0" y="42"/>
                  </a:cubicBezTo>
                  <a:cubicBezTo>
                    <a:pt x="0" y="192"/>
                    <a:pt x="0" y="192"/>
                    <a:pt x="0" y="192"/>
                  </a:cubicBezTo>
                  <a:cubicBezTo>
                    <a:pt x="0" y="206"/>
                    <a:pt x="5" y="216"/>
                    <a:pt x="15" y="224"/>
                  </a:cubicBezTo>
                  <a:cubicBezTo>
                    <a:pt x="5" y="232"/>
                    <a:pt x="0" y="243"/>
                    <a:pt x="0" y="256"/>
                  </a:cubicBezTo>
                  <a:cubicBezTo>
                    <a:pt x="0" y="407"/>
                    <a:pt x="0" y="407"/>
                    <a:pt x="0" y="407"/>
                  </a:cubicBezTo>
                  <a:cubicBezTo>
                    <a:pt x="0" y="420"/>
                    <a:pt x="5" y="431"/>
                    <a:pt x="15" y="439"/>
                  </a:cubicBezTo>
                  <a:cubicBezTo>
                    <a:pt x="5" y="446"/>
                    <a:pt x="0" y="458"/>
                    <a:pt x="0" y="470"/>
                  </a:cubicBezTo>
                  <a:lnTo>
                    <a:pt x="0" y="621"/>
                  </a:lnTo>
                  <a:close/>
                  <a:moveTo>
                    <a:pt x="21" y="42"/>
                  </a:moveTo>
                  <a:lnTo>
                    <a:pt x="21" y="42"/>
                  </a:lnTo>
                  <a:cubicBezTo>
                    <a:pt x="21" y="30"/>
                    <a:pt x="30" y="21"/>
                    <a:pt x="42" y="21"/>
                  </a:cubicBezTo>
                  <a:cubicBezTo>
                    <a:pt x="382" y="21"/>
                    <a:pt x="382" y="21"/>
                    <a:pt x="382" y="21"/>
                  </a:cubicBezTo>
                  <a:cubicBezTo>
                    <a:pt x="393" y="21"/>
                    <a:pt x="403" y="30"/>
                    <a:pt x="403" y="42"/>
                  </a:cubicBezTo>
                  <a:cubicBezTo>
                    <a:pt x="403" y="192"/>
                    <a:pt x="403" y="192"/>
                    <a:pt x="403" y="192"/>
                  </a:cubicBezTo>
                  <a:cubicBezTo>
                    <a:pt x="403" y="204"/>
                    <a:pt x="393" y="213"/>
                    <a:pt x="382" y="213"/>
                  </a:cubicBezTo>
                  <a:cubicBezTo>
                    <a:pt x="42" y="213"/>
                    <a:pt x="42" y="213"/>
                    <a:pt x="42" y="213"/>
                  </a:cubicBezTo>
                  <a:cubicBezTo>
                    <a:pt x="30" y="213"/>
                    <a:pt x="21" y="204"/>
                    <a:pt x="21" y="192"/>
                  </a:cubicBezTo>
                  <a:lnTo>
                    <a:pt x="21" y="42"/>
                  </a:lnTo>
                  <a:close/>
                  <a:moveTo>
                    <a:pt x="21" y="256"/>
                  </a:moveTo>
                  <a:lnTo>
                    <a:pt x="21" y="256"/>
                  </a:lnTo>
                  <a:cubicBezTo>
                    <a:pt x="21" y="245"/>
                    <a:pt x="30" y="235"/>
                    <a:pt x="42" y="235"/>
                  </a:cubicBezTo>
                  <a:cubicBezTo>
                    <a:pt x="382" y="235"/>
                    <a:pt x="382" y="235"/>
                    <a:pt x="382" y="235"/>
                  </a:cubicBezTo>
                  <a:cubicBezTo>
                    <a:pt x="393" y="235"/>
                    <a:pt x="403" y="245"/>
                    <a:pt x="403" y="256"/>
                  </a:cubicBezTo>
                  <a:cubicBezTo>
                    <a:pt x="403" y="407"/>
                    <a:pt x="403" y="407"/>
                    <a:pt x="403" y="407"/>
                  </a:cubicBezTo>
                  <a:cubicBezTo>
                    <a:pt x="403" y="419"/>
                    <a:pt x="393" y="428"/>
                    <a:pt x="382" y="428"/>
                  </a:cubicBezTo>
                  <a:cubicBezTo>
                    <a:pt x="42" y="428"/>
                    <a:pt x="42" y="428"/>
                    <a:pt x="42" y="428"/>
                  </a:cubicBezTo>
                  <a:cubicBezTo>
                    <a:pt x="30" y="428"/>
                    <a:pt x="21" y="419"/>
                    <a:pt x="21" y="407"/>
                  </a:cubicBezTo>
                  <a:lnTo>
                    <a:pt x="21" y="256"/>
                  </a:lnTo>
                  <a:close/>
                  <a:moveTo>
                    <a:pt x="21" y="470"/>
                  </a:moveTo>
                  <a:lnTo>
                    <a:pt x="21" y="470"/>
                  </a:lnTo>
                  <a:cubicBezTo>
                    <a:pt x="21" y="459"/>
                    <a:pt x="30" y="449"/>
                    <a:pt x="42" y="449"/>
                  </a:cubicBezTo>
                  <a:cubicBezTo>
                    <a:pt x="382" y="449"/>
                    <a:pt x="382" y="449"/>
                    <a:pt x="382" y="449"/>
                  </a:cubicBezTo>
                  <a:cubicBezTo>
                    <a:pt x="393" y="449"/>
                    <a:pt x="403" y="459"/>
                    <a:pt x="403" y="470"/>
                  </a:cubicBezTo>
                  <a:cubicBezTo>
                    <a:pt x="403" y="621"/>
                    <a:pt x="403" y="621"/>
                    <a:pt x="403" y="621"/>
                  </a:cubicBezTo>
                  <a:cubicBezTo>
                    <a:pt x="403" y="632"/>
                    <a:pt x="393" y="642"/>
                    <a:pt x="382" y="642"/>
                  </a:cubicBezTo>
                  <a:cubicBezTo>
                    <a:pt x="42" y="642"/>
                    <a:pt x="42" y="642"/>
                    <a:pt x="42" y="642"/>
                  </a:cubicBezTo>
                  <a:cubicBezTo>
                    <a:pt x="30" y="642"/>
                    <a:pt x="21" y="632"/>
                    <a:pt x="21" y="621"/>
                  </a:cubicBezTo>
                  <a:lnTo>
                    <a:pt x="21" y="4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 name="Group 45"/>
          <p:cNvGrpSpPr>
            <a:grpSpLocks noChangeAspect="1"/>
          </p:cNvGrpSpPr>
          <p:nvPr/>
        </p:nvGrpSpPr>
        <p:grpSpPr>
          <a:xfrm>
            <a:off x="5716642" y="3757533"/>
            <a:ext cx="635065" cy="998903"/>
            <a:chOff x="1438414" y="3819668"/>
            <a:chExt cx="195024" cy="306756"/>
          </a:xfrm>
          <a:solidFill>
            <a:srgbClr val="0078EF"/>
          </a:solidFill>
        </p:grpSpPr>
        <p:sp>
          <p:nvSpPr>
            <p:cNvPr id="47" name="Freeform 395"/>
            <p:cNvSpPr>
              <a:spLocks noChangeArrowheads="1"/>
            </p:cNvSpPr>
            <p:nvPr/>
          </p:nvSpPr>
          <p:spPr bwMode="auto">
            <a:xfrm>
              <a:off x="1568430" y="3842014"/>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396"/>
            <p:cNvSpPr>
              <a:spLocks noChangeArrowheads="1"/>
            </p:cNvSpPr>
            <p:nvPr/>
          </p:nvSpPr>
          <p:spPr bwMode="auto">
            <a:xfrm>
              <a:off x="1548115" y="3842014"/>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97"/>
            <p:cNvSpPr>
              <a:spLocks noChangeArrowheads="1"/>
            </p:cNvSpPr>
            <p:nvPr/>
          </p:nvSpPr>
          <p:spPr bwMode="auto">
            <a:xfrm>
              <a:off x="1588745" y="3864361"/>
              <a:ext cx="16252" cy="14220"/>
            </a:xfrm>
            <a:custGeom>
              <a:avLst/>
              <a:gdLst>
                <a:gd name="T0" fmla="*/ 33 w 34"/>
                <a:gd name="T1" fmla="*/ 0 h 32"/>
                <a:gd name="T2" fmla="*/ 0 w 34"/>
                <a:gd name="T3" fmla="*/ 0 h 32"/>
                <a:gd name="T4" fmla="*/ 0 w 34"/>
                <a:gd name="T5" fmla="*/ 31 h 32"/>
                <a:gd name="T6" fmla="*/ 33 w 34"/>
                <a:gd name="T7" fmla="*/ 31 h 32"/>
                <a:gd name="T8" fmla="*/ 33 w 34"/>
                <a:gd name="T9" fmla="*/ 0 h 32"/>
              </a:gdLst>
              <a:ahLst/>
              <a:cxnLst>
                <a:cxn ang="0">
                  <a:pos x="T0" y="T1"/>
                </a:cxn>
                <a:cxn ang="0">
                  <a:pos x="T2" y="T3"/>
                </a:cxn>
                <a:cxn ang="0">
                  <a:pos x="T4" y="T5"/>
                </a:cxn>
                <a:cxn ang="0">
                  <a:pos x="T6" y="T7"/>
                </a:cxn>
                <a:cxn ang="0">
                  <a:pos x="T8" y="T9"/>
                </a:cxn>
              </a:cxnLst>
              <a:rect l="0" t="0" r="r" b="b"/>
              <a:pathLst>
                <a:path w="34" h="32">
                  <a:moveTo>
                    <a:pt x="33" y="0"/>
                  </a:moveTo>
                  <a:lnTo>
                    <a:pt x="0" y="0"/>
                  </a:lnTo>
                  <a:lnTo>
                    <a:pt x="0" y="31"/>
                  </a:lnTo>
                  <a:lnTo>
                    <a:pt x="33" y="31"/>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398"/>
            <p:cNvSpPr>
              <a:spLocks noChangeArrowheads="1"/>
            </p:cNvSpPr>
            <p:nvPr/>
          </p:nvSpPr>
          <p:spPr bwMode="auto">
            <a:xfrm>
              <a:off x="1568430" y="3864361"/>
              <a:ext cx="16252" cy="14220"/>
            </a:xfrm>
            <a:custGeom>
              <a:avLst/>
              <a:gdLst>
                <a:gd name="T0" fmla="*/ 33 w 34"/>
                <a:gd name="T1" fmla="*/ 0 h 32"/>
                <a:gd name="T2" fmla="*/ 0 w 34"/>
                <a:gd name="T3" fmla="*/ 0 h 32"/>
                <a:gd name="T4" fmla="*/ 0 w 34"/>
                <a:gd name="T5" fmla="*/ 31 h 32"/>
                <a:gd name="T6" fmla="*/ 33 w 34"/>
                <a:gd name="T7" fmla="*/ 31 h 32"/>
                <a:gd name="T8" fmla="*/ 33 w 34"/>
                <a:gd name="T9" fmla="*/ 0 h 32"/>
              </a:gdLst>
              <a:ahLst/>
              <a:cxnLst>
                <a:cxn ang="0">
                  <a:pos x="T0" y="T1"/>
                </a:cxn>
                <a:cxn ang="0">
                  <a:pos x="T2" y="T3"/>
                </a:cxn>
                <a:cxn ang="0">
                  <a:pos x="T4" y="T5"/>
                </a:cxn>
                <a:cxn ang="0">
                  <a:pos x="T6" y="T7"/>
                </a:cxn>
                <a:cxn ang="0">
                  <a:pos x="T8" y="T9"/>
                </a:cxn>
              </a:cxnLst>
              <a:rect l="0" t="0" r="r" b="b"/>
              <a:pathLst>
                <a:path w="34" h="32">
                  <a:moveTo>
                    <a:pt x="33" y="0"/>
                  </a:moveTo>
                  <a:lnTo>
                    <a:pt x="0" y="0"/>
                  </a:lnTo>
                  <a:lnTo>
                    <a:pt x="0" y="31"/>
                  </a:lnTo>
                  <a:lnTo>
                    <a:pt x="33" y="31"/>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399"/>
            <p:cNvSpPr>
              <a:spLocks noChangeArrowheads="1"/>
            </p:cNvSpPr>
            <p:nvPr/>
          </p:nvSpPr>
          <p:spPr bwMode="auto">
            <a:xfrm>
              <a:off x="1568430" y="3939526"/>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400"/>
            <p:cNvSpPr>
              <a:spLocks noChangeArrowheads="1"/>
            </p:cNvSpPr>
            <p:nvPr/>
          </p:nvSpPr>
          <p:spPr bwMode="auto">
            <a:xfrm>
              <a:off x="1548115" y="3939526"/>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401"/>
            <p:cNvSpPr>
              <a:spLocks noChangeArrowheads="1"/>
            </p:cNvSpPr>
            <p:nvPr/>
          </p:nvSpPr>
          <p:spPr bwMode="auto">
            <a:xfrm>
              <a:off x="1588745" y="3961873"/>
              <a:ext cx="16252" cy="16252"/>
            </a:xfrm>
            <a:custGeom>
              <a:avLst/>
              <a:gdLst>
                <a:gd name="T0" fmla="*/ 33 w 34"/>
                <a:gd name="T1" fmla="*/ 0 h 35"/>
                <a:gd name="T2" fmla="*/ 0 w 34"/>
                <a:gd name="T3" fmla="*/ 0 h 35"/>
                <a:gd name="T4" fmla="*/ 0 w 34"/>
                <a:gd name="T5" fmla="*/ 34 h 35"/>
                <a:gd name="T6" fmla="*/ 33 w 34"/>
                <a:gd name="T7" fmla="*/ 34 h 35"/>
                <a:gd name="T8" fmla="*/ 33 w 34"/>
                <a:gd name="T9" fmla="*/ 0 h 35"/>
              </a:gdLst>
              <a:ahLst/>
              <a:cxnLst>
                <a:cxn ang="0">
                  <a:pos x="T0" y="T1"/>
                </a:cxn>
                <a:cxn ang="0">
                  <a:pos x="T2" y="T3"/>
                </a:cxn>
                <a:cxn ang="0">
                  <a:pos x="T4" y="T5"/>
                </a:cxn>
                <a:cxn ang="0">
                  <a:pos x="T6" y="T7"/>
                </a:cxn>
                <a:cxn ang="0">
                  <a:pos x="T8" y="T9"/>
                </a:cxn>
              </a:cxnLst>
              <a:rect l="0" t="0" r="r" b="b"/>
              <a:pathLst>
                <a:path w="34" h="35">
                  <a:moveTo>
                    <a:pt x="33" y="0"/>
                  </a:moveTo>
                  <a:lnTo>
                    <a:pt x="0" y="0"/>
                  </a:lnTo>
                  <a:lnTo>
                    <a:pt x="0" y="34"/>
                  </a:lnTo>
                  <a:lnTo>
                    <a:pt x="33" y="34"/>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402"/>
            <p:cNvSpPr>
              <a:spLocks noChangeArrowheads="1"/>
            </p:cNvSpPr>
            <p:nvPr/>
          </p:nvSpPr>
          <p:spPr bwMode="auto">
            <a:xfrm>
              <a:off x="1568430" y="3961873"/>
              <a:ext cx="16252" cy="16252"/>
            </a:xfrm>
            <a:custGeom>
              <a:avLst/>
              <a:gdLst>
                <a:gd name="T0" fmla="*/ 33 w 34"/>
                <a:gd name="T1" fmla="*/ 0 h 35"/>
                <a:gd name="T2" fmla="*/ 0 w 34"/>
                <a:gd name="T3" fmla="*/ 0 h 35"/>
                <a:gd name="T4" fmla="*/ 0 w 34"/>
                <a:gd name="T5" fmla="*/ 34 h 35"/>
                <a:gd name="T6" fmla="*/ 33 w 34"/>
                <a:gd name="T7" fmla="*/ 34 h 35"/>
                <a:gd name="T8" fmla="*/ 33 w 34"/>
                <a:gd name="T9" fmla="*/ 0 h 35"/>
              </a:gdLst>
              <a:ahLst/>
              <a:cxnLst>
                <a:cxn ang="0">
                  <a:pos x="T0" y="T1"/>
                </a:cxn>
                <a:cxn ang="0">
                  <a:pos x="T2" y="T3"/>
                </a:cxn>
                <a:cxn ang="0">
                  <a:pos x="T4" y="T5"/>
                </a:cxn>
                <a:cxn ang="0">
                  <a:pos x="T6" y="T7"/>
                </a:cxn>
                <a:cxn ang="0">
                  <a:pos x="T8" y="T9"/>
                </a:cxn>
              </a:cxnLst>
              <a:rect l="0" t="0" r="r" b="b"/>
              <a:pathLst>
                <a:path w="34" h="35">
                  <a:moveTo>
                    <a:pt x="33" y="0"/>
                  </a:moveTo>
                  <a:lnTo>
                    <a:pt x="0" y="0"/>
                  </a:lnTo>
                  <a:lnTo>
                    <a:pt x="0" y="34"/>
                  </a:lnTo>
                  <a:lnTo>
                    <a:pt x="33" y="34"/>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03"/>
            <p:cNvSpPr>
              <a:spLocks noChangeArrowheads="1"/>
            </p:cNvSpPr>
            <p:nvPr/>
          </p:nvSpPr>
          <p:spPr bwMode="auto">
            <a:xfrm>
              <a:off x="1464823" y="3945621"/>
              <a:ext cx="48756" cy="46724"/>
            </a:xfrm>
            <a:custGeom>
              <a:avLst/>
              <a:gdLst>
                <a:gd name="T0" fmla="*/ 62 w 105"/>
                <a:gd name="T1" fmla="*/ 102 h 103"/>
                <a:gd name="T2" fmla="*/ 104 w 105"/>
                <a:gd name="T3" fmla="*/ 0 h 103"/>
                <a:gd name="T4" fmla="*/ 79 w 105"/>
                <a:gd name="T5" fmla="*/ 0 h 103"/>
                <a:gd name="T6" fmla="*/ 52 w 105"/>
                <a:gd name="T7" fmla="*/ 72 h 103"/>
                <a:gd name="T8" fmla="*/ 26 w 105"/>
                <a:gd name="T9" fmla="*/ 0 h 103"/>
                <a:gd name="T10" fmla="*/ 0 w 105"/>
                <a:gd name="T11" fmla="*/ 0 h 103"/>
                <a:gd name="T12" fmla="*/ 41 w 105"/>
                <a:gd name="T13" fmla="*/ 102 h 103"/>
                <a:gd name="T14" fmla="*/ 62 w 105"/>
                <a:gd name="T15" fmla="*/ 102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3">
                  <a:moveTo>
                    <a:pt x="62" y="102"/>
                  </a:moveTo>
                  <a:lnTo>
                    <a:pt x="104" y="0"/>
                  </a:lnTo>
                  <a:lnTo>
                    <a:pt x="79" y="0"/>
                  </a:lnTo>
                  <a:lnTo>
                    <a:pt x="52" y="72"/>
                  </a:lnTo>
                  <a:lnTo>
                    <a:pt x="26" y="0"/>
                  </a:lnTo>
                  <a:lnTo>
                    <a:pt x="0" y="0"/>
                  </a:lnTo>
                  <a:lnTo>
                    <a:pt x="41" y="102"/>
                  </a:lnTo>
                  <a:lnTo>
                    <a:pt x="62" y="1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04"/>
            <p:cNvSpPr>
              <a:spLocks noChangeArrowheads="1"/>
            </p:cNvSpPr>
            <p:nvPr/>
          </p:nvSpPr>
          <p:spPr bwMode="auto">
            <a:xfrm>
              <a:off x="1464823" y="3846077"/>
              <a:ext cx="48756" cy="48756"/>
            </a:xfrm>
            <a:custGeom>
              <a:avLst/>
              <a:gdLst>
                <a:gd name="T0" fmla="*/ 62 w 105"/>
                <a:gd name="T1" fmla="*/ 104 h 105"/>
                <a:gd name="T2" fmla="*/ 104 w 105"/>
                <a:gd name="T3" fmla="*/ 0 h 105"/>
                <a:gd name="T4" fmla="*/ 79 w 105"/>
                <a:gd name="T5" fmla="*/ 0 h 105"/>
                <a:gd name="T6" fmla="*/ 52 w 105"/>
                <a:gd name="T7" fmla="*/ 73 h 105"/>
                <a:gd name="T8" fmla="*/ 26 w 105"/>
                <a:gd name="T9" fmla="*/ 0 h 105"/>
                <a:gd name="T10" fmla="*/ 0 w 105"/>
                <a:gd name="T11" fmla="*/ 0 h 105"/>
                <a:gd name="T12" fmla="*/ 41 w 105"/>
                <a:gd name="T13" fmla="*/ 104 h 105"/>
                <a:gd name="T14" fmla="*/ 62 w 105"/>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5">
                  <a:moveTo>
                    <a:pt x="62" y="104"/>
                  </a:moveTo>
                  <a:lnTo>
                    <a:pt x="104" y="0"/>
                  </a:lnTo>
                  <a:lnTo>
                    <a:pt x="79" y="0"/>
                  </a:lnTo>
                  <a:lnTo>
                    <a:pt x="52" y="73"/>
                  </a:lnTo>
                  <a:lnTo>
                    <a:pt x="26" y="0"/>
                  </a:lnTo>
                  <a:lnTo>
                    <a:pt x="0" y="0"/>
                  </a:lnTo>
                  <a:lnTo>
                    <a:pt x="41" y="104"/>
                  </a:lnTo>
                  <a:lnTo>
                    <a:pt x="62" y="1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05"/>
            <p:cNvSpPr>
              <a:spLocks noChangeArrowheads="1"/>
            </p:cNvSpPr>
            <p:nvPr/>
          </p:nvSpPr>
          <p:spPr bwMode="auto">
            <a:xfrm>
              <a:off x="1464823" y="4043133"/>
              <a:ext cx="48756" cy="48756"/>
            </a:xfrm>
            <a:custGeom>
              <a:avLst/>
              <a:gdLst>
                <a:gd name="T0" fmla="*/ 62 w 105"/>
                <a:gd name="T1" fmla="*/ 104 h 105"/>
                <a:gd name="T2" fmla="*/ 104 w 105"/>
                <a:gd name="T3" fmla="*/ 0 h 105"/>
                <a:gd name="T4" fmla="*/ 79 w 105"/>
                <a:gd name="T5" fmla="*/ 0 h 105"/>
                <a:gd name="T6" fmla="*/ 52 w 105"/>
                <a:gd name="T7" fmla="*/ 72 h 105"/>
                <a:gd name="T8" fmla="*/ 26 w 105"/>
                <a:gd name="T9" fmla="*/ 0 h 105"/>
                <a:gd name="T10" fmla="*/ 0 w 105"/>
                <a:gd name="T11" fmla="*/ 0 h 105"/>
                <a:gd name="T12" fmla="*/ 41 w 105"/>
                <a:gd name="T13" fmla="*/ 104 h 105"/>
                <a:gd name="T14" fmla="*/ 62 w 105"/>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5">
                  <a:moveTo>
                    <a:pt x="62" y="104"/>
                  </a:moveTo>
                  <a:lnTo>
                    <a:pt x="104" y="0"/>
                  </a:lnTo>
                  <a:lnTo>
                    <a:pt x="79" y="0"/>
                  </a:lnTo>
                  <a:lnTo>
                    <a:pt x="52" y="72"/>
                  </a:lnTo>
                  <a:lnTo>
                    <a:pt x="26" y="0"/>
                  </a:lnTo>
                  <a:lnTo>
                    <a:pt x="0" y="0"/>
                  </a:lnTo>
                  <a:lnTo>
                    <a:pt x="41" y="104"/>
                  </a:lnTo>
                  <a:lnTo>
                    <a:pt x="62" y="1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406"/>
            <p:cNvSpPr>
              <a:spLocks noChangeArrowheads="1"/>
            </p:cNvSpPr>
            <p:nvPr/>
          </p:nvSpPr>
          <p:spPr bwMode="auto">
            <a:xfrm>
              <a:off x="1568430" y="4039070"/>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407"/>
            <p:cNvSpPr>
              <a:spLocks noChangeArrowheads="1"/>
            </p:cNvSpPr>
            <p:nvPr/>
          </p:nvSpPr>
          <p:spPr bwMode="auto">
            <a:xfrm>
              <a:off x="1548115" y="4039070"/>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408"/>
            <p:cNvSpPr>
              <a:spLocks noChangeArrowheads="1"/>
            </p:cNvSpPr>
            <p:nvPr/>
          </p:nvSpPr>
          <p:spPr bwMode="auto">
            <a:xfrm>
              <a:off x="1588745" y="4061416"/>
              <a:ext cx="16252" cy="14221"/>
            </a:xfrm>
            <a:custGeom>
              <a:avLst/>
              <a:gdLst>
                <a:gd name="T0" fmla="*/ 33 w 34"/>
                <a:gd name="T1" fmla="*/ 0 h 33"/>
                <a:gd name="T2" fmla="*/ 0 w 34"/>
                <a:gd name="T3" fmla="*/ 0 h 33"/>
                <a:gd name="T4" fmla="*/ 0 w 34"/>
                <a:gd name="T5" fmla="*/ 32 h 33"/>
                <a:gd name="T6" fmla="*/ 33 w 34"/>
                <a:gd name="T7" fmla="*/ 32 h 33"/>
                <a:gd name="T8" fmla="*/ 33 w 34"/>
                <a:gd name="T9" fmla="*/ 0 h 33"/>
              </a:gdLst>
              <a:ahLst/>
              <a:cxnLst>
                <a:cxn ang="0">
                  <a:pos x="T0" y="T1"/>
                </a:cxn>
                <a:cxn ang="0">
                  <a:pos x="T2" y="T3"/>
                </a:cxn>
                <a:cxn ang="0">
                  <a:pos x="T4" y="T5"/>
                </a:cxn>
                <a:cxn ang="0">
                  <a:pos x="T6" y="T7"/>
                </a:cxn>
                <a:cxn ang="0">
                  <a:pos x="T8" y="T9"/>
                </a:cxn>
              </a:cxnLst>
              <a:rect l="0" t="0" r="r" b="b"/>
              <a:pathLst>
                <a:path w="34" h="33">
                  <a:moveTo>
                    <a:pt x="33" y="0"/>
                  </a:moveTo>
                  <a:lnTo>
                    <a:pt x="0" y="0"/>
                  </a:lnTo>
                  <a:lnTo>
                    <a:pt x="0" y="32"/>
                  </a:lnTo>
                  <a:lnTo>
                    <a:pt x="33" y="32"/>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409"/>
            <p:cNvSpPr>
              <a:spLocks noChangeArrowheads="1"/>
            </p:cNvSpPr>
            <p:nvPr/>
          </p:nvSpPr>
          <p:spPr bwMode="auto">
            <a:xfrm>
              <a:off x="1568430" y="4061416"/>
              <a:ext cx="16252" cy="14221"/>
            </a:xfrm>
            <a:custGeom>
              <a:avLst/>
              <a:gdLst>
                <a:gd name="T0" fmla="*/ 33 w 34"/>
                <a:gd name="T1" fmla="*/ 0 h 33"/>
                <a:gd name="T2" fmla="*/ 0 w 34"/>
                <a:gd name="T3" fmla="*/ 0 h 33"/>
                <a:gd name="T4" fmla="*/ 0 w 34"/>
                <a:gd name="T5" fmla="*/ 32 h 33"/>
                <a:gd name="T6" fmla="*/ 33 w 34"/>
                <a:gd name="T7" fmla="*/ 32 h 33"/>
                <a:gd name="T8" fmla="*/ 33 w 34"/>
                <a:gd name="T9" fmla="*/ 0 h 33"/>
              </a:gdLst>
              <a:ahLst/>
              <a:cxnLst>
                <a:cxn ang="0">
                  <a:pos x="T0" y="T1"/>
                </a:cxn>
                <a:cxn ang="0">
                  <a:pos x="T2" y="T3"/>
                </a:cxn>
                <a:cxn ang="0">
                  <a:pos x="T4" y="T5"/>
                </a:cxn>
                <a:cxn ang="0">
                  <a:pos x="T6" y="T7"/>
                </a:cxn>
                <a:cxn ang="0">
                  <a:pos x="T8" y="T9"/>
                </a:cxn>
              </a:cxnLst>
              <a:rect l="0" t="0" r="r" b="b"/>
              <a:pathLst>
                <a:path w="34" h="33">
                  <a:moveTo>
                    <a:pt x="33" y="0"/>
                  </a:moveTo>
                  <a:lnTo>
                    <a:pt x="0" y="0"/>
                  </a:lnTo>
                  <a:lnTo>
                    <a:pt x="0" y="32"/>
                  </a:lnTo>
                  <a:lnTo>
                    <a:pt x="33" y="32"/>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410"/>
            <p:cNvSpPr>
              <a:spLocks noChangeArrowheads="1"/>
            </p:cNvSpPr>
            <p:nvPr/>
          </p:nvSpPr>
          <p:spPr bwMode="auto">
            <a:xfrm>
              <a:off x="1438414" y="3819668"/>
              <a:ext cx="195024" cy="306756"/>
            </a:xfrm>
            <a:custGeom>
              <a:avLst/>
              <a:gdLst>
                <a:gd name="T0" fmla="*/ 0 w 424"/>
                <a:gd name="T1" fmla="*/ 621 h 665"/>
                <a:gd name="T2" fmla="*/ 0 w 424"/>
                <a:gd name="T3" fmla="*/ 621 h 665"/>
                <a:gd name="T4" fmla="*/ 42 w 424"/>
                <a:gd name="T5" fmla="*/ 664 h 665"/>
                <a:gd name="T6" fmla="*/ 382 w 424"/>
                <a:gd name="T7" fmla="*/ 664 h 665"/>
                <a:gd name="T8" fmla="*/ 423 w 424"/>
                <a:gd name="T9" fmla="*/ 621 h 665"/>
                <a:gd name="T10" fmla="*/ 423 w 424"/>
                <a:gd name="T11" fmla="*/ 470 h 665"/>
                <a:gd name="T12" fmla="*/ 409 w 424"/>
                <a:gd name="T13" fmla="*/ 439 h 665"/>
                <a:gd name="T14" fmla="*/ 423 w 424"/>
                <a:gd name="T15" fmla="*/ 407 h 665"/>
                <a:gd name="T16" fmla="*/ 423 w 424"/>
                <a:gd name="T17" fmla="*/ 256 h 665"/>
                <a:gd name="T18" fmla="*/ 409 w 424"/>
                <a:gd name="T19" fmla="*/ 224 h 665"/>
                <a:gd name="T20" fmla="*/ 423 w 424"/>
                <a:gd name="T21" fmla="*/ 192 h 665"/>
                <a:gd name="T22" fmla="*/ 423 w 424"/>
                <a:gd name="T23" fmla="*/ 42 h 665"/>
                <a:gd name="T24" fmla="*/ 382 w 424"/>
                <a:gd name="T25" fmla="*/ 0 h 665"/>
                <a:gd name="T26" fmla="*/ 42 w 424"/>
                <a:gd name="T27" fmla="*/ 0 h 665"/>
                <a:gd name="T28" fmla="*/ 0 w 424"/>
                <a:gd name="T29" fmla="*/ 42 h 665"/>
                <a:gd name="T30" fmla="*/ 0 w 424"/>
                <a:gd name="T31" fmla="*/ 192 h 665"/>
                <a:gd name="T32" fmla="*/ 15 w 424"/>
                <a:gd name="T33" fmla="*/ 224 h 665"/>
                <a:gd name="T34" fmla="*/ 0 w 424"/>
                <a:gd name="T35" fmla="*/ 256 h 665"/>
                <a:gd name="T36" fmla="*/ 0 w 424"/>
                <a:gd name="T37" fmla="*/ 407 h 665"/>
                <a:gd name="T38" fmla="*/ 15 w 424"/>
                <a:gd name="T39" fmla="*/ 439 h 665"/>
                <a:gd name="T40" fmla="*/ 0 w 424"/>
                <a:gd name="T41" fmla="*/ 470 h 665"/>
                <a:gd name="T42" fmla="*/ 0 w 424"/>
                <a:gd name="T43" fmla="*/ 621 h 665"/>
                <a:gd name="T44" fmla="*/ 21 w 424"/>
                <a:gd name="T45" fmla="*/ 42 h 665"/>
                <a:gd name="T46" fmla="*/ 21 w 424"/>
                <a:gd name="T47" fmla="*/ 42 h 665"/>
                <a:gd name="T48" fmla="*/ 42 w 424"/>
                <a:gd name="T49" fmla="*/ 21 h 665"/>
                <a:gd name="T50" fmla="*/ 382 w 424"/>
                <a:gd name="T51" fmla="*/ 21 h 665"/>
                <a:gd name="T52" fmla="*/ 403 w 424"/>
                <a:gd name="T53" fmla="*/ 42 h 665"/>
                <a:gd name="T54" fmla="*/ 403 w 424"/>
                <a:gd name="T55" fmla="*/ 192 h 665"/>
                <a:gd name="T56" fmla="*/ 382 w 424"/>
                <a:gd name="T57" fmla="*/ 213 h 665"/>
                <a:gd name="T58" fmla="*/ 42 w 424"/>
                <a:gd name="T59" fmla="*/ 213 h 665"/>
                <a:gd name="T60" fmla="*/ 21 w 424"/>
                <a:gd name="T61" fmla="*/ 192 h 665"/>
                <a:gd name="T62" fmla="*/ 21 w 424"/>
                <a:gd name="T63" fmla="*/ 42 h 665"/>
                <a:gd name="T64" fmla="*/ 21 w 424"/>
                <a:gd name="T65" fmla="*/ 256 h 665"/>
                <a:gd name="T66" fmla="*/ 21 w 424"/>
                <a:gd name="T67" fmla="*/ 256 h 665"/>
                <a:gd name="T68" fmla="*/ 42 w 424"/>
                <a:gd name="T69" fmla="*/ 235 h 665"/>
                <a:gd name="T70" fmla="*/ 382 w 424"/>
                <a:gd name="T71" fmla="*/ 235 h 665"/>
                <a:gd name="T72" fmla="*/ 403 w 424"/>
                <a:gd name="T73" fmla="*/ 256 h 665"/>
                <a:gd name="T74" fmla="*/ 403 w 424"/>
                <a:gd name="T75" fmla="*/ 407 h 665"/>
                <a:gd name="T76" fmla="*/ 382 w 424"/>
                <a:gd name="T77" fmla="*/ 428 h 665"/>
                <a:gd name="T78" fmla="*/ 42 w 424"/>
                <a:gd name="T79" fmla="*/ 428 h 665"/>
                <a:gd name="T80" fmla="*/ 21 w 424"/>
                <a:gd name="T81" fmla="*/ 407 h 665"/>
                <a:gd name="T82" fmla="*/ 21 w 424"/>
                <a:gd name="T83" fmla="*/ 256 h 665"/>
                <a:gd name="T84" fmla="*/ 21 w 424"/>
                <a:gd name="T85" fmla="*/ 470 h 665"/>
                <a:gd name="T86" fmla="*/ 21 w 424"/>
                <a:gd name="T87" fmla="*/ 470 h 665"/>
                <a:gd name="T88" fmla="*/ 42 w 424"/>
                <a:gd name="T89" fmla="*/ 449 h 665"/>
                <a:gd name="T90" fmla="*/ 382 w 424"/>
                <a:gd name="T91" fmla="*/ 449 h 665"/>
                <a:gd name="T92" fmla="*/ 403 w 424"/>
                <a:gd name="T93" fmla="*/ 470 h 665"/>
                <a:gd name="T94" fmla="*/ 403 w 424"/>
                <a:gd name="T95" fmla="*/ 621 h 665"/>
                <a:gd name="T96" fmla="*/ 382 w 424"/>
                <a:gd name="T97" fmla="*/ 642 h 665"/>
                <a:gd name="T98" fmla="*/ 42 w 424"/>
                <a:gd name="T99" fmla="*/ 642 h 665"/>
                <a:gd name="T100" fmla="*/ 21 w 424"/>
                <a:gd name="T101" fmla="*/ 621 h 665"/>
                <a:gd name="T102" fmla="*/ 21 w 424"/>
                <a:gd name="T103" fmla="*/ 47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4" h="665">
                  <a:moveTo>
                    <a:pt x="0" y="621"/>
                  </a:moveTo>
                  <a:lnTo>
                    <a:pt x="0" y="621"/>
                  </a:lnTo>
                  <a:cubicBezTo>
                    <a:pt x="0" y="645"/>
                    <a:pt x="19" y="664"/>
                    <a:pt x="42" y="664"/>
                  </a:cubicBezTo>
                  <a:cubicBezTo>
                    <a:pt x="382" y="664"/>
                    <a:pt x="382" y="664"/>
                    <a:pt x="382" y="664"/>
                  </a:cubicBezTo>
                  <a:cubicBezTo>
                    <a:pt x="405" y="664"/>
                    <a:pt x="423" y="645"/>
                    <a:pt x="423" y="621"/>
                  </a:cubicBezTo>
                  <a:cubicBezTo>
                    <a:pt x="423" y="470"/>
                    <a:pt x="423" y="470"/>
                    <a:pt x="423" y="470"/>
                  </a:cubicBezTo>
                  <a:cubicBezTo>
                    <a:pt x="423" y="458"/>
                    <a:pt x="418" y="446"/>
                    <a:pt x="409" y="439"/>
                  </a:cubicBezTo>
                  <a:cubicBezTo>
                    <a:pt x="418" y="431"/>
                    <a:pt x="423" y="420"/>
                    <a:pt x="423" y="407"/>
                  </a:cubicBezTo>
                  <a:cubicBezTo>
                    <a:pt x="423" y="256"/>
                    <a:pt x="423" y="256"/>
                    <a:pt x="423" y="256"/>
                  </a:cubicBezTo>
                  <a:cubicBezTo>
                    <a:pt x="423" y="243"/>
                    <a:pt x="418" y="232"/>
                    <a:pt x="409" y="224"/>
                  </a:cubicBezTo>
                  <a:cubicBezTo>
                    <a:pt x="418" y="216"/>
                    <a:pt x="423" y="206"/>
                    <a:pt x="423" y="192"/>
                  </a:cubicBezTo>
                  <a:cubicBezTo>
                    <a:pt x="423" y="42"/>
                    <a:pt x="423" y="42"/>
                    <a:pt x="423" y="42"/>
                  </a:cubicBezTo>
                  <a:cubicBezTo>
                    <a:pt x="423" y="19"/>
                    <a:pt x="405" y="0"/>
                    <a:pt x="382" y="0"/>
                  </a:cubicBezTo>
                  <a:cubicBezTo>
                    <a:pt x="42" y="0"/>
                    <a:pt x="42" y="0"/>
                    <a:pt x="42" y="0"/>
                  </a:cubicBezTo>
                  <a:cubicBezTo>
                    <a:pt x="19" y="0"/>
                    <a:pt x="0" y="19"/>
                    <a:pt x="0" y="42"/>
                  </a:cubicBezTo>
                  <a:cubicBezTo>
                    <a:pt x="0" y="192"/>
                    <a:pt x="0" y="192"/>
                    <a:pt x="0" y="192"/>
                  </a:cubicBezTo>
                  <a:cubicBezTo>
                    <a:pt x="0" y="206"/>
                    <a:pt x="5" y="216"/>
                    <a:pt x="15" y="224"/>
                  </a:cubicBezTo>
                  <a:cubicBezTo>
                    <a:pt x="5" y="232"/>
                    <a:pt x="0" y="243"/>
                    <a:pt x="0" y="256"/>
                  </a:cubicBezTo>
                  <a:cubicBezTo>
                    <a:pt x="0" y="407"/>
                    <a:pt x="0" y="407"/>
                    <a:pt x="0" y="407"/>
                  </a:cubicBezTo>
                  <a:cubicBezTo>
                    <a:pt x="0" y="420"/>
                    <a:pt x="5" y="431"/>
                    <a:pt x="15" y="439"/>
                  </a:cubicBezTo>
                  <a:cubicBezTo>
                    <a:pt x="5" y="446"/>
                    <a:pt x="0" y="458"/>
                    <a:pt x="0" y="470"/>
                  </a:cubicBezTo>
                  <a:lnTo>
                    <a:pt x="0" y="621"/>
                  </a:lnTo>
                  <a:close/>
                  <a:moveTo>
                    <a:pt x="21" y="42"/>
                  </a:moveTo>
                  <a:lnTo>
                    <a:pt x="21" y="42"/>
                  </a:lnTo>
                  <a:cubicBezTo>
                    <a:pt x="21" y="30"/>
                    <a:pt x="30" y="21"/>
                    <a:pt x="42" y="21"/>
                  </a:cubicBezTo>
                  <a:cubicBezTo>
                    <a:pt x="382" y="21"/>
                    <a:pt x="382" y="21"/>
                    <a:pt x="382" y="21"/>
                  </a:cubicBezTo>
                  <a:cubicBezTo>
                    <a:pt x="393" y="21"/>
                    <a:pt x="403" y="30"/>
                    <a:pt x="403" y="42"/>
                  </a:cubicBezTo>
                  <a:cubicBezTo>
                    <a:pt x="403" y="192"/>
                    <a:pt x="403" y="192"/>
                    <a:pt x="403" y="192"/>
                  </a:cubicBezTo>
                  <a:cubicBezTo>
                    <a:pt x="403" y="204"/>
                    <a:pt x="393" y="213"/>
                    <a:pt x="382" y="213"/>
                  </a:cubicBezTo>
                  <a:cubicBezTo>
                    <a:pt x="42" y="213"/>
                    <a:pt x="42" y="213"/>
                    <a:pt x="42" y="213"/>
                  </a:cubicBezTo>
                  <a:cubicBezTo>
                    <a:pt x="30" y="213"/>
                    <a:pt x="21" y="204"/>
                    <a:pt x="21" y="192"/>
                  </a:cubicBezTo>
                  <a:lnTo>
                    <a:pt x="21" y="42"/>
                  </a:lnTo>
                  <a:close/>
                  <a:moveTo>
                    <a:pt x="21" y="256"/>
                  </a:moveTo>
                  <a:lnTo>
                    <a:pt x="21" y="256"/>
                  </a:lnTo>
                  <a:cubicBezTo>
                    <a:pt x="21" y="245"/>
                    <a:pt x="30" y="235"/>
                    <a:pt x="42" y="235"/>
                  </a:cubicBezTo>
                  <a:cubicBezTo>
                    <a:pt x="382" y="235"/>
                    <a:pt x="382" y="235"/>
                    <a:pt x="382" y="235"/>
                  </a:cubicBezTo>
                  <a:cubicBezTo>
                    <a:pt x="393" y="235"/>
                    <a:pt x="403" y="245"/>
                    <a:pt x="403" y="256"/>
                  </a:cubicBezTo>
                  <a:cubicBezTo>
                    <a:pt x="403" y="407"/>
                    <a:pt x="403" y="407"/>
                    <a:pt x="403" y="407"/>
                  </a:cubicBezTo>
                  <a:cubicBezTo>
                    <a:pt x="403" y="419"/>
                    <a:pt x="393" y="428"/>
                    <a:pt x="382" y="428"/>
                  </a:cubicBezTo>
                  <a:cubicBezTo>
                    <a:pt x="42" y="428"/>
                    <a:pt x="42" y="428"/>
                    <a:pt x="42" y="428"/>
                  </a:cubicBezTo>
                  <a:cubicBezTo>
                    <a:pt x="30" y="428"/>
                    <a:pt x="21" y="419"/>
                    <a:pt x="21" y="407"/>
                  </a:cubicBezTo>
                  <a:lnTo>
                    <a:pt x="21" y="256"/>
                  </a:lnTo>
                  <a:close/>
                  <a:moveTo>
                    <a:pt x="21" y="470"/>
                  </a:moveTo>
                  <a:lnTo>
                    <a:pt x="21" y="470"/>
                  </a:lnTo>
                  <a:cubicBezTo>
                    <a:pt x="21" y="459"/>
                    <a:pt x="30" y="449"/>
                    <a:pt x="42" y="449"/>
                  </a:cubicBezTo>
                  <a:cubicBezTo>
                    <a:pt x="382" y="449"/>
                    <a:pt x="382" y="449"/>
                    <a:pt x="382" y="449"/>
                  </a:cubicBezTo>
                  <a:cubicBezTo>
                    <a:pt x="393" y="449"/>
                    <a:pt x="403" y="459"/>
                    <a:pt x="403" y="470"/>
                  </a:cubicBezTo>
                  <a:cubicBezTo>
                    <a:pt x="403" y="621"/>
                    <a:pt x="403" y="621"/>
                    <a:pt x="403" y="621"/>
                  </a:cubicBezTo>
                  <a:cubicBezTo>
                    <a:pt x="403" y="632"/>
                    <a:pt x="393" y="642"/>
                    <a:pt x="382" y="642"/>
                  </a:cubicBezTo>
                  <a:cubicBezTo>
                    <a:pt x="42" y="642"/>
                    <a:pt x="42" y="642"/>
                    <a:pt x="42" y="642"/>
                  </a:cubicBezTo>
                  <a:cubicBezTo>
                    <a:pt x="30" y="642"/>
                    <a:pt x="21" y="632"/>
                    <a:pt x="21" y="621"/>
                  </a:cubicBezTo>
                  <a:lnTo>
                    <a:pt x="21" y="4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3" name="Group 62"/>
          <p:cNvGrpSpPr>
            <a:grpSpLocks noChangeAspect="1"/>
          </p:cNvGrpSpPr>
          <p:nvPr/>
        </p:nvGrpSpPr>
        <p:grpSpPr>
          <a:xfrm>
            <a:off x="5710243" y="4753051"/>
            <a:ext cx="635065" cy="998903"/>
            <a:chOff x="1438414" y="3819668"/>
            <a:chExt cx="195024" cy="306756"/>
          </a:xfrm>
          <a:solidFill>
            <a:srgbClr val="0078EF"/>
          </a:solidFill>
        </p:grpSpPr>
        <p:sp>
          <p:nvSpPr>
            <p:cNvPr id="64" name="Freeform 395"/>
            <p:cNvSpPr>
              <a:spLocks noChangeArrowheads="1"/>
            </p:cNvSpPr>
            <p:nvPr/>
          </p:nvSpPr>
          <p:spPr bwMode="auto">
            <a:xfrm>
              <a:off x="1568430" y="3842014"/>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396"/>
            <p:cNvSpPr>
              <a:spLocks noChangeArrowheads="1"/>
            </p:cNvSpPr>
            <p:nvPr/>
          </p:nvSpPr>
          <p:spPr bwMode="auto">
            <a:xfrm>
              <a:off x="1548115" y="3842014"/>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397"/>
            <p:cNvSpPr>
              <a:spLocks noChangeArrowheads="1"/>
            </p:cNvSpPr>
            <p:nvPr/>
          </p:nvSpPr>
          <p:spPr bwMode="auto">
            <a:xfrm>
              <a:off x="1588745" y="3864361"/>
              <a:ext cx="16252" cy="14220"/>
            </a:xfrm>
            <a:custGeom>
              <a:avLst/>
              <a:gdLst>
                <a:gd name="T0" fmla="*/ 33 w 34"/>
                <a:gd name="T1" fmla="*/ 0 h 32"/>
                <a:gd name="T2" fmla="*/ 0 w 34"/>
                <a:gd name="T3" fmla="*/ 0 h 32"/>
                <a:gd name="T4" fmla="*/ 0 w 34"/>
                <a:gd name="T5" fmla="*/ 31 h 32"/>
                <a:gd name="T6" fmla="*/ 33 w 34"/>
                <a:gd name="T7" fmla="*/ 31 h 32"/>
                <a:gd name="T8" fmla="*/ 33 w 34"/>
                <a:gd name="T9" fmla="*/ 0 h 32"/>
              </a:gdLst>
              <a:ahLst/>
              <a:cxnLst>
                <a:cxn ang="0">
                  <a:pos x="T0" y="T1"/>
                </a:cxn>
                <a:cxn ang="0">
                  <a:pos x="T2" y="T3"/>
                </a:cxn>
                <a:cxn ang="0">
                  <a:pos x="T4" y="T5"/>
                </a:cxn>
                <a:cxn ang="0">
                  <a:pos x="T6" y="T7"/>
                </a:cxn>
                <a:cxn ang="0">
                  <a:pos x="T8" y="T9"/>
                </a:cxn>
              </a:cxnLst>
              <a:rect l="0" t="0" r="r" b="b"/>
              <a:pathLst>
                <a:path w="34" h="32">
                  <a:moveTo>
                    <a:pt x="33" y="0"/>
                  </a:moveTo>
                  <a:lnTo>
                    <a:pt x="0" y="0"/>
                  </a:lnTo>
                  <a:lnTo>
                    <a:pt x="0" y="31"/>
                  </a:lnTo>
                  <a:lnTo>
                    <a:pt x="33" y="31"/>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398"/>
            <p:cNvSpPr>
              <a:spLocks noChangeArrowheads="1"/>
            </p:cNvSpPr>
            <p:nvPr/>
          </p:nvSpPr>
          <p:spPr bwMode="auto">
            <a:xfrm>
              <a:off x="1568430" y="3864361"/>
              <a:ext cx="16252" cy="14220"/>
            </a:xfrm>
            <a:custGeom>
              <a:avLst/>
              <a:gdLst>
                <a:gd name="T0" fmla="*/ 33 w 34"/>
                <a:gd name="T1" fmla="*/ 0 h 32"/>
                <a:gd name="T2" fmla="*/ 0 w 34"/>
                <a:gd name="T3" fmla="*/ 0 h 32"/>
                <a:gd name="T4" fmla="*/ 0 w 34"/>
                <a:gd name="T5" fmla="*/ 31 h 32"/>
                <a:gd name="T6" fmla="*/ 33 w 34"/>
                <a:gd name="T7" fmla="*/ 31 h 32"/>
                <a:gd name="T8" fmla="*/ 33 w 34"/>
                <a:gd name="T9" fmla="*/ 0 h 32"/>
              </a:gdLst>
              <a:ahLst/>
              <a:cxnLst>
                <a:cxn ang="0">
                  <a:pos x="T0" y="T1"/>
                </a:cxn>
                <a:cxn ang="0">
                  <a:pos x="T2" y="T3"/>
                </a:cxn>
                <a:cxn ang="0">
                  <a:pos x="T4" y="T5"/>
                </a:cxn>
                <a:cxn ang="0">
                  <a:pos x="T6" y="T7"/>
                </a:cxn>
                <a:cxn ang="0">
                  <a:pos x="T8" y="T9"/>
                </a:cxn>
              </a:cxnLst>
              <a:rect l="0" t="0" r="r" b="b"/>
              <a:pathLst>
                <a:path w="34" h="32">
                  <a:moveTo>
                    <a:pt x="33" y="0"/>
                  </a:moveTo>
                  <a:lnTo>
                    <a:pt x="0" y="0"/>
                  </a:lnTo>
                  <a:lnTo>
                    <a:pt x="0" y="31"/>
                  </a:lnTo>
                  <a:lnTo>
                    <a:pt x="33" y="31"/>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399"/>
            <p:cNvSpPr>
              <a:spLocks noChangeArrowheads="1"/>
            </p:cNvSpPr>
            <p:nvPr/>
          </p:nvSpPr>
          <p:spPr bwMode="auto">
            <a:xfrm>
              <a:off x="1568430" y="3939526"/>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400"/>
            <p:cNvSpPr>
              <a:spLocks noChangeArrowheads="1"/>
            </p:cNvSpPr>
            <p:nvPr/>
          </p:nvSpPr>
          <p:spPr bwMode="auto">
            <a:xfrm>
              <a:off x="1548115" y="3939526"/>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401"/>
            <p:cNvSpPr>
              <a:spLocks noChangeArrowheads="1"/>
            </p:cNvSpPr>
            <p:nvPr/>
          </p:nvSpPr>
          <p:spPr bwMode="auto">
            <a:xfrm>
              <a:off x="1588745" y="3961873"/>
              <a:ext cx="16252" cy="16252"/>
            </a:xfrm>
            <a:custGeom>
              <a:avLst/>
              <a:gdLst>
                <a:gd name="T0" fmla="*/ 33 w 34"/>
                <a:gd name="T1" fmla="*/ 0 h 35"/>
                <a:gd name="T2" fmla="*/ 0 w 34"/>
                <a:gd name="T3" fmla="*/ 0 h 35"/>
                <a:gd name="T4" fmla="*/ 0 w 34"/>
                <a:gd name="T5" fmla="*/ 34 h 35"/>
                <a:gd name="T6" fmla="*/ 33 w 34"/>
                <a:gd name="T7" fmla="*/ 34 h 35"/>
                <a:gd name="T8" fmla="*/ 33 w 34"/>
                <a:gd name="T9" fmla="*/ 0 h 35"/>
              </a:gdLst>
              <a:ahLst/>
              <a:cxnLst>
                <a:cxn ang="0">
                  <a:pos x="T0" y="T1"/>
                </a:cxn>
                <a:cxn ang="0">
                  <a:pos x="T2" y="T3"/>
                </a:cxn>
                <a:cxn ang="0">
                  <a:pos x="T4" y="T5"/>
                </a:cxn>
                <a:cxn ang="0">
                  <a:pos x="T6" y="T7"/>
                </a:cxn>
                <a:cxn ang="0">
                  <a:pos x="T8" y="T9"/>
                </a:cxn>
              </a:cxnLst>
              <a:rect l="0" t="0" r="r" b="b"/>
              <a:pathLst>
                <a:path w="34" h="35">
                  <a:moveTo>
                    <a:pt x="33" y="0"/>
                  </a:moveTo>
                  <a:lnTo>
                    <a:pt x="0" y="0"/>
                  </a:lnTo>
                  <a:lnTo>
                    <a:pt x="0" y="34"/>
                  </a:lnTo>
                  <a:lnTo>
                    <a:pt x="33" y="34"/>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402"/>
            <p:cNvSpPr>
              <a:spLocks noChangeArrowheads="1"/>
            </p:cNvSpPr>
            <p:nvPr/>
          </p:nvSpPr>
          <p:spPr bwMode="auto">
            <a:xfrm>
              <a:off x="1568430" y="3961873"/>
              <a:ext cx="16252" cy="16252"/>
            </a:xfrm>
            <a:custGeom>
              <a:avLst/>
              <a:gdLst>
                <a:gd name="T0" fmla="*/ 33 w 34"/>
                <a:gd name="T1" fmla="*/ 0 h 35"/>
                <a:gd name="T2" fmla="*/ 0 w 34"/>
                <a:gd name="T3" fmla="*/ 0 h 35"/>
                <a:gd name="T4" fmla="*/ 0 w 34"/>
                <a:gd name="T5" fmla="*/ 34 h 35"/>
                <a:gd name="T6" fmla="*/ 33 w 34"/>
                <a:gd name="T7" fmla="*/ 34 h 35"/>
                <a:gd name="T8" fmla="*/ 33 w 34"/>
                <a:gd name="T9" fmla="*/ 0 h 35"/>
              </a:gdLst>
              <a:ahLst/>
              <a:cxnLst>
                <a:cxn ang="0">
                  <a:pos x="T0" y="T1"/>
                </a:cxn>
                <a:cxn ang="0">
                  <a:pos x="T2" y="T3"/>
                </a:cxn>
                <a:cxn ang="0">
                  <a:pos x="T4" y="T5"/>
                </a:cxn>
                <a:cxn ang="0">
                  <a:pos x="T6" y="T7"/>
                </a:cxn>
                <a:cxn ang="0">
                  <a:pos x="T8" y="T9"/>
                </a:cxn>
              </a:cxnLst>
              <a:rect l="0" t="0" r="r" b="b"/>
              <a:pathLst>
                <a:path w="34" h="35">
                  <a:moveTo>
                    <a:pt x="33" y="0"/>
                  </a:moveTo>
                  <a:lnTo>
                    <a:pt x="0" y="0"/>
                  </a:lnTo>
                  <a:lnTo>
                    <a:pt x="0" y="34"/>
                  </a:lnTo>
                  <a:lnTo>
                    <a:pt x="33" y="34"/>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403"/>
            <p:cNvSpPr>
              <a:spLocks noChangeArrowheads="1"/>
            </p:cNvSpPr>
            <p:nvPr/>
          </p:nvSpPr>
          <p:spPr bwMode="auto">
            <a:xfrm>
              <a:off x="1464823" y="3945621"/>
              <a:ext cx="48756" cy="46724"/>
            </a:xfrm>
            <a:custGeom>
              <a:avLst/>
              <a:gdLst>
                <a:gd name="T0" fmla="*/ 62 w 105"/>
                <a:gd name="T1" fmla="*/ 102 h 103"/>
                <a:gd name="T2" fmla="*/ 104 w 105"/>
                <a:gd name="T3" fmla="*/ 0 h 103"/>
                <a:gd name="T4" fmla="*/ 79 w 105"/>
                <a:gd name="T5" fmla="*/ 0 h 103"/>
                <a:gd name="T6" fmla="*/ 52 w 105"/>
                <a:gd name="T7" fmla="*/ 72 h 103"/>
                <a:gd name="T8" fmla="*/ 26 w 105"/>
                <a:gd name="T9" fmla="*/ 0 h 103"/>
                <a:gd name="T10" fmla="*/ 0 w 105"/>
                <a:gd name="T11" fmla="*/ 0 h 103"/>
                <a:gd name="T12" fmla="*/ 41 w 105"/>
                <a:gd name="T13" fmla="*/ 102 h 103"/>
                <a:gd name="T14" fmla="*/ 62 w 105"/>
                <a:gd name="T15" fmla="*/ 102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3">
                  <a:moveTo>
                    <a:pt x="62" y="102"/>
                  </a:moveTo>
                  <a:lnTo>
                    <a:pt x="104" y="0"/>
                  </a:lnTo>
                  <a:lnTo>
                    <a:pt x="79" y="0"/>
                  </a:lnTo>
                  <a:lnTo>
                    <a:pt x="52" y="72"/>
                  </a:lnTo>
                  <a:lnTo>
                    <a:pt x="26" y="0"/>
                  </a:lnTo>
                  <a:lnTo>
                    <a:pt x="0" y="0"/>
                  </a:lnTo>
                  <a:lnTo>
                    <a:pt x="41" y="102"/>
                  </a:lnTo>
                  <a:lnTo>
                    <a:pt x="62" y="1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404"/>
            <p:cNvSpPr>
              <a:spLocks noChangeArrowheads="1"/>
            </p:cNvSpPr>
            <p:nvPr/>
          </p:nvSpPr>
          <p:spPr bwMode="auto">
            <a:xfrm>
              <a:off x="1464823" y="3846077"/>
              <a:ext cx="48756" cy="48756"/>
            </a:xfrm>
            <a:custGeom>
              <a:avLst/>
              <a:gdLst>
                <a:gd name="T0" fmla="*/ 62 w 105"/>
                <a:gd name="T1" fmla="*/ 104 h 105"/>
                <a:gd name="T2" fmla="*/ 104 w 105"/>
                <a:gd name="T3" fmla="*/ 0 h 105"/>
                <a:gd name="T4" fmla="*/ 79 w 105"/>
                <a:gd name="T5" fmla="*/ 0 h 105"/>
                <a:gd name="T6" fmla="*/ 52 w 105"/>
                <a:gd name="T7" fmla="*/ 73 h 105"/>
                <a:gd name="T8" fmla="*/ 26 w 105"/>
                <a:gd name="T9" fmla="*/ 0 h 105"/>
                <a:gd name="T10" fmla="*/ 0 w 105"/>
                <a:gd name="T11" fmla="*/ 0 h 105"/>
                <a:gd name="T12" fmla="*/ 41 w 105"/>
                <a:gd name="T13" fmla="*/ 104 h 105"/>
                <a:gd name="T14" fmla="*/ 62 w 105"/>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5">
                  <a:moveTo>
                    <a:pt x="62" y="104"/>
                  </a:moveTo>
                  <a:lnTo>
                    <a:pt x="104" y="0"/>
                  </a:lnTo>
                  <a:lnTo>
                    <a:pt x="79" y="0"/>
                  </a:lnTo>
                  <a:lnTo>
                    <a:pt x="52" y="73"/>
                  </a:lnTo>
                  <a:lnTo>
                    <a:pt x="26" y="0"/>
                  </a:lnTo>
                  <a:lnTo>
                    <a:pt x="0" y="0"/>
                  </a:lnTo>
                  <a:lnTo>
                    <a:pt x="41" y="104"/>
                  </a:lnTo>
                  <a:lnTo>
                    <a:pt x="62" y="1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405"/>
            <p:cNvSpPr>
              <a:spLocks noChangeArrowheads="1"/>
            </p:cNvSpPr>
            <p:nvPr/>
          </p:nvSpPr>
          <p:spPr bwMode="auto">
            <a:xfrm>
              <a:off x="1464823" y="4043133"/>
              <a:ext cx="48756" cy="48756"/>
            </a:xfrm>
            <a:custGeom>
              <a:avLst/>
              <a:gdLst>
                <a:gd name="T0" fmla="*/ 62 w 105"/>
                <a:gd name="T1" fmla="*/ 104 h 105"/>
                <a:gd name="T2" fmla="*/ 104 w 105"/>
                <a:gd name="T3" fmla="*/ 0 h 105"/>
                <a:gd name="T4" fmla="*/ 79 w 105"/>
                <a:gd name="T5" fmla="*/ 0 h 105"/>
                <a:gd name="T6" fmla="*/ 52 w 105"/>
                <a:gd name="T7" fmla="*/ 72 h 105"/>
                <a:gd name="T8" fmla="*/ 26 w 105"/>
                <a:gd name="T9" fmla="*/ 0 h 105"/>
                <a:gd name="T10" fmla="*/ 0 w 105"/>
                <a:gd name="T11" fmla="*/ 0 h 105"/>
                <a:gd name="T12" fmla="*/ 41 w 105"/>
                <a:gd name="T13" fmla="*/ 104 h 105"/>
                <a:gd name="T14" fmla="*/ 62 w 105"/>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5">
                  <a:moveTo>
                    <a:pt x="62" y="104"/>
                  </a:moveTo>
                  <a:lnTo>
                    <a:pt x="104" y="0"/>
                  </a:lnTo>
                  <a:lnTo>
                    <a:pt x="79" y="0"/>
                  </a:lnTo>
                  <a:lnTo>
                    <a:pt x="52" y="72"/>
                  </a:lnTo>
                  <a:lnTo>
                    <a:pt x="26" y="0"/>
                  </a:lnTo>
                  <a:lnTo>
                    <a:pt x="0" y="0"/>
                  </a:lnTo>
                  <a:lnTo>
                    <a:pt x="41" y="104"/>
                  </a:lnTo>
                  <a:lnTo>
                    <a:pt x="62" y="1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406"/>
            <p:cNvSpPr>
              <a:spLocks noChangeArrowheads="1"/>
            </p:cNvSpPr>
            <p:nvPr/>
          </p:nvSpPr>
          <p:spPr bwMode="auto">
            <a:xfrm>
              <a:off x="1568430" y="4039070"/>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407"/>
            <p:cNvSpPr>
              <a:spLocks noChangeArrowheads="1"/>
            </p:cNvSpPr>
            <p:nvPr/>
          </p:nvSpPr>
          <p:spPr bwMode="auto">
            <a:xfrm>
              <a:off x="1548115" y="4039070"/>
              <a:ext cx="16252" cy="16252"/>
            </a:xfrm>
            <a:custGeom>
              <a:avLst/>
              <a:gdLst>
                <a:gd name="T0" fmla="*/ 33 w 34"/>
                <a:gd name="T1" fmla="*/ 0 h 34"/>
                <a:gd name="T2" fmla="*/ 0 w 34"/>
                <a:gd name="T3" fmla="*/ 0 h 34"/>
                <a:gd name="T4" fmla="*/ 0 w 34"/>
                <a:gd name="T5" fmla="*/ 33 h 34"/>
                <a:gd name="T6" fmla="*/ 33 w 34"/>
                <a:gd name="T7" fmla="*/ 33 h 34"/>
                <a:gd name="T8" fmla="*/ 33 w 34"/>
                <a:gd name="T9" fmla="*/ 0 h 34"/>
              </a:gdLst>
              <a:ahLst/>
              <a:cxnLst>
                <a:cxn ang="0">
                  <a:pos x="T0" y="T1"/>
                </a:cxn>
                <a:cxn ang="0">
                  <a:pos x="T2" y="T3"/>
                </a:cxn>
                <a:cxn ang="0">
                  <a:pos x="T4" y="T5"/>
                </a:cxn>
                <a:cxn ang="0">
                  <a:pos x="T6" y="T7"/>
                </a:cxn>
                <a:cxn ang="0">
                  <a:pos x="T8" y="T9"/>
                </a:cxn>
              </a:cxnLst>
              <a:rect l="0" t="0" r="r" b="b"/>
              <a:pathLst>
                <a:path w="34" h="34">
                  <a:moveTo>
                    <a:pt x="33" y="0"/>
                  </a:moveTo>
                  <a:lnTo>
                    <a:pt x="0" y="0"/>
                  </a:lnTo>
                  <a:lnTo>
                    <a:pt x="0" y="33"/>
                  </a:lnTo>
                  <a:lnTo>
                    <a:pt x="33" y="33"/>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408"/>
            <p:cNvSpPr>
              <a:spLocks noChangeArrowheads="1"/>
            </p:cNvSpPr>
            <p:nvPr/>
          </p:nvSpPr>
          <p:spPr bwMode="auto">
            <a:xfrm>
              <a:off x="1588745" y="4061416"/>
              <a:ext cx="16252" cy="14221"/>
            </a:xfrm>
            <a:custGeom>
              <a:avLst/>
              <a:gdLst>
                <a:gd name="T0" fmla="*/ 33 w 34"/>
                <a:gd name="T1" fmla="*/ 0 h 33"/>
                <a:gd name="T2" fmla="*/ 0 w 34"/>
                <a:gd name="T3" fmla="*/ 0 h 33"/>
                <a:gd name="T4" fmla="*/ 0 w 34"/>
                <a:gd name="T5" fmla="*/ 32 h 33"/>
                <a:gd name="T6" fmla="*/ 33 w 34"/>
                <a:gd name="T7" fmla="*/ 32 h 33"/>
                <a:gd name="T8" fmla="*/ 33 w 34"/>
                <a:gd name="T9" fmla="*/ 0 h 33"/>
              </a:gdLst>
              <a:ahLst/>
              <a:cxnLst>
                <a:cxn ang="0">
                  <a:pos x="T0" y="T1"/>
                </a:cxn>
                <a:cxn ang="0">
                  <a:pos x="T2" y="T3"/>
                </a:cxn>
                <a:cxn ang="0">
                  <a:pos x="T4" y="T5"/>
                </a:cxn>
                <a:cxn ang="0">
                  <a:pos x="T6" y="T7"/>
                </a:cxn>
                <a:cxn ang="0">
                  <a:pos x="T8" y="T9"/>
                </a:cxn>
              </a:cxnLst>
              <a:rect l="0" t="0" r="r" b="b"/>
              <a:pathLst>
                <a:path w="34" h="33">
                  <a:moveTo>
                    <a:pt x="33" y="0"/>
                  </a:moveTo>
                  <a:lnTo>
                    <a:pt x="0" y="0"/>
                  </a:lnTo>
                  <a:lnTo>
                    <a:pt x="0" y="32"/>
                  </a:lnTo>
                  <a:lnTo>
                    <a:pt x="33" y="32"/>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409"/>
            <p:cNvSpPr>
              <a:spLocks noChangeArrowheads="1"/>
            </p:cNvSpPr>
            <p:nvPr/>
          </p:nvSpPr>
          <p:spPr bwMode="auto">
            <a:xfrm>
              <a:off x="1568430" y="4061416"/>
              <a:ext cx="16252" cy="14221"/>
            </a:xfrm>
            <a:custGeom>
              <a:avLst/>
              <a:gdLst>
                <a:gd name="T0" fmla="*/ 33 w 34"/>
                <a:gd name="T1" fmla="*/ 0 h 33"/>
                <a:gd name="T2" fmla="*/ 0 w 34"/>
                <a:gd name="T3" fmla="*/ 0 h 33"/>
                <a:gd name="T4" fmla="*/ 0 w 34"/>
                <a:gd name="T5" fmla="*/ 32 h 33"/>
                <a:gd name="T6" fmla="*/ 33 w 34"/>
                <a:gd name="T7" fmla="*/ 32 h 33"/>
                <a:gd name="T8" fmla="*/ 33 w 34"/>
                <a:gd name="T9" fmla="*/ 0 h 33"/>
              </a:gdLst>
              <a:ahLst/>
              <a:cxnLst>
                <a:cxn ang="0">
                  <a:pos x="T0" y="T1"/>
                </a:cxn>
                <a:cxn ang="0">
                  <a:pos x="T2" y="T3"/>
                </a:cxn>
                <a:cxn ang="0">
                  <a:pos x="T4" y="T5"/>
                </a:cxn>
                <a:cxn ang="0">
                  <a:pos x="T6" y="T7"/>
                </a:cxn>
                <a:cxn ang="0">
                  <a:pos x="T8" y="T9"/>
                </a:cxn>
              </a:cxnLst>
              <a:rect l="0" t="0" r="r" b="b"/>
              <a:pathLst>
                <a:path w="34" h="33">
                  <a:moveTo>
                    <a:pt x="33" y="0"/>
                  </a:moveTo>
                  <a:lnTo>
                    <a:pt x="0" y="0"/>
                  </a:lnTo>
                  <a:lnTo>
                    <a:pt x="0" y="32"/>
                  </a:lnTo>
                  <a:lnTo>
                    <a:pt x="33" y="32"/>
                  </a:lnTo>
                  <a:lnTo>
                    <a:pt x="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410"/>
            <p:cNvSpPr>
              <a:spLocks noChangeArrowheads="1"/>
            </p:cNvSpPr>
            <p:nvPr/>
          </p:nvSpPr>
          <p:spPr bwMode="auto">
            <a:xfrm>
              <a:off x="1438414" y="3819668"/>
              <a:ext cx="195024" cy="306756"/>
            </a:xfrm>
            <a:custGeom>
              <a:avLst/>
              <a:gdLst>
                <a:gd name="T0" fmla="*/ 0 w 424"/>
                <a:gd name="T1" fmla="*/ 621 h 665"/>
                <a:gd name="T2" fmla="*/ 0 w 424"/>
                <a:gd name="T3" fmla="*/ 621 h 665"/>
                <a:gd name="T4" fmla="*/ 42 w 424"/>
                <a:gd name="T5" fmla="*/ 664 h 665"/>
                <a:gd name="T6" fmla="*/ 382 w 424"/>
                <a:gd name="T7" fmla="*/ 664 h 665"/>
                <a:gd name="T8" fmla="*/ 423 w 424"/>
                <a:gd name="T9" fmla="*/ 621 h 665"/>
                <a:gd name="T10" fmla="*/ 423 w 424"/>
                <a:gd name="T11" fmla="*/ 470 h 665"/>
                <a:gd name="T12" fmla="*/ 409 w 424"/>
                <a:gd name="T13" fmla="*/ 439 h 665"/>
                <a:gd name="T14" fmla="*/ 423 w 424"/>
                <a:gd name="T15" fmla="*/ 407 h 665"/>
                <a:gd name="T16" fmla="*/ 423 w 424"/>
                <a:gd name="T17" fmla="*/ 256 h 665"/>
                <a:gd name="T18" fmla="*/ 409 w 424"/>
                <a:gd name="T19" fmla="*/ 224 h 665"/>
                <a:gd name="T20" fmla="*/ 423 w 424"/>
                <a:gd name="T21" fmla="*/ 192 h 665"/>
                <a:gd name="T22" fmla="*/ 423 w 424"/>
                <a:gd name="T23" fmla="*/ 42 h 665"/>
                <a:gd name="T24" fmla="*/ 382 w 424"/>
                <a:gd name="T25" fmla="*/ 0 h 665"/>
                <a:gd name="T26" fmla="*/ 42 w 424"/>
                <a:gd name="T27" fmla="*/ 0 h 665"/>
                <a:gd name="T28" fmla="*/ 0 w 424"/>
                <a:gd name="T29" fmla="*/ 42 h 665"/>
                <a:gd name="T30" fmla="*/ 0 w 424"/>
                <a:gd name="T31" fmla="*/ 192 h 665"/>
                <a:gd name="T32" fmla="*/ 15 w 424"/>
                <a:gd name="T33" fmla="*/ 224 h 665"/>
                <a:gd name="T34" fmla="*/ 0 w 424"/>
                <a:gd name="T35" fmla="*/ 256 h 665"/>
                <a:gd name="T36" fmla="*/ 0 w 424"/>
                <a:gd name="T37" fmla="*/ 407 h 665"/>
                <a:gd name="T38" fmla="*/ 15 w 424"/>
                <a:gd name="T39" fmla="*/ 439 h 665"/>
                <a:gd name="T40" fmla="*/ 0 w 424"/>
                <a:gd name="T41" fmla="*/ 470 h 665"/>
                <a:gd name="T42" fmla="*/ 0 w 424"/>
                <a:gd name="T43" fmla="*/ 621 h 665"/>
                <a:gd name="T44" fmla="*/ 21 w 424"/>
                <a:gd name="T45" fmla="*/ 42 h 665"/>
                <a:gd name="T46" fmla="*/ 21 w 424"/>
                <a:gd name="T47" fmla="*/ 42 h 665"/>
                <a:gd name="T48" fmla="*/ 42 w 424"/>
                <a:gd name="T49" fmla="*/ 21 h 665"/>
                <a:gd name="T50" fmla="*/ 382 w 424"/>
                <a:gd name="T51" fmla="*/ 21 h 665"/>
                <a:gd name="T52" fmla="*/ 403 w 424"/>
                <a:gd name="T53" fmla="*/ 42 h 665"/>
                <a:gd name="T54" fmla="*/ 403 w 424"/>
                <a:gd name="T55" fmla="*/ 192 h 665"/>
                <a:gd name="T56" fmla="*/ 382 w 424"/>
                <a:gd name="T57" fmla="*/ 213 h 665"/>
                <a:gd name="T58" fmla="*/ 42 w 424"/>
                <a:gd name="T59" fmla="*/ 213 h 665"/>
                <a:gd name="T60" fmla="*/ 21 w 424"/>
                <a:gd name="T61" fmla="*/ 192 h 665"/>
                <a:gd name="T62" fmla="*/ 21 w 424"/>
                <a:gd name="T63" fmla="*/ 42 h 665"/>
                <a:gd name="T64" fmla="*/ 21 w 424"/>
                <a:gd name="T65" fmla="*/ 256 h 665"/>
                <a:gd name="T66" fmla="*/ 21 w 424"/>
                <a:gd name="T67" fmla="*/ 256 h 665"/>
                <a:gd name="T68" fmla="*/ 42 w 424"/>
                <a:gd name="T69" fmla="*/ 235 h 665"/>
                <a:gd name="T70" fmla="*/ 382 w 424"/>
                <a:gd name="T71" fmla="*/ 235 h 665"/>
                <a:gd name="T72" fmla="*/ 403 w 424"/>
                <a:gd name="T73" fmla="*/ 256 h 665"/>
                <a:gd name="T74" fmla="*/ 403 w 424"/>
                <a:gd name="T75" fmla="*/ 407 h 665"/>
                <a:gd name="T76" fmla="*/ 382 w 424"/>
                <a:gd name="T77" fmla="*/ 428 h 665"/>
                <a:gd name="T78" fmla="*/ 42 w 424"/>
                <a:gd name="T79" fmla="*/ 428 h 665"/>
                <a:gd name="T80" fmla="*/ 21 w 424"/>
                <a:gd name="T81" fmla="*/ 407 h 665"/>
                <a:gd name="T82" fmla="*/ 21 w 424"/>
                <a:gd name="T83" fmla="*/ 256 h 665"/>
                <a:gd name="T84" fmla="*/ 21 w 424"/>
                <a:gd name="T85" fmla="*/ 470 h 665"/>
                <a:gd name="T86" fmla="*/ 21 w 424"/>
                <a:gd name="T87" fmla="*/ 470 h 665"/>
                <a:gd name="T88" fmla="*/ 42 w 424"/>
                <a:gd name="T89" fmla="*/ 449 h 665"/>
                <a:gd name="T90" fmla="*/ 382 w 424"/>
                <a:gd name="T91" fmla="*/ 449 h 665"/>
                <a:gd name="T92" fmla="*/ 403 w 424"/>
                <a:gd name="T93" fmla="*/ 470 h 665"/>
                <a:gd name="T94" fmla="*/ 403 w 424"/>
                <a:gd name="T95" fmla="*/ 621 h 665"/>
                <a:gd name="T96" fmla="*/ 382 w 424"/>
                <a:gd name="T97" fmla="*/ 642 h 665"/>
                <a:gd name="T98" fmla="*/ 42 w 424"/>
                <a:gd name="T99" fmla="*/ 642 h 665"/>
                <a:gd name="T100" fmla="*/ 21 w 424"/>
                <a:gd name="T101" fmla="*/ 621 h 665"/>
                <a:gd name="T102" fmla="*/ 21 w 424"/>
                <a:gd name="T103" fmla="*/ 47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4" h="665">
                  <a:moveTo>
                    <a:pt x="0" y="621"/>
                  </a:moveTo>
                  <a:lnTo>
                    <a:pt x="0" y="621"/>
                  </a:lnTo>
                  <a:cubicBezTo>
                    <a:pt x="0" y="645"/>
                    <a:pt x="19" y="664"/>
                    <a:pt x="42" y="664"/>
                  </a:cubicBezTo>
                  <a:cubicBezTo>
                    <a:pt x="382" y="664"/>
                    <a:pt x="382" y="664"/>
                    <a:pt x="382" y="664"/>
                  </a:cubicBezTo>
                  <a:cubicBezTo>
                    <a:pt x="405" y="664"/>
                    <a:pt x="423" y="645"/>
                    <a:pt x="423" y="621"/>
                  </a:cubicBezTo>
                  <a:cubicBezTo>
                    <a:pt x="423" y="470"/>
                    <a:pt x="423" y="470"/>
                    <a:pt x="423" y="470"/>
                  </a:cubicBezTo>
                  <a:cubicBezTo>
                    <a:pt x="423" y="458"/>
                    <a:pt x="418" y="446"/>
                    <a:pt x="409" y="439"/>
                  </a:cubicBezTo>
                  <a:cubicBezTo>
                    <a:pt x="418" y="431"/>
                    <a:pt x="423" y="420"/>
                    <a:pt x="423" y="407"/>
                  </a:cubicBezTo>
                  <a:cubicBezTo>
                    <a:pt x="423" y="256"/>
                    <a:pt x="423" y="256"/>
                    <a:pt x="423" y="256"/>
                  </a:cubicBezTo>
                  <a:cubicBezTo>
                    <a:pt x="423" y="243"/>
                    <a:pt x="418" y="232"/>
                    <a:pt x="409" y="224"/>
                  </a:cubicBezTo>
                  <a:cubicBezTo>
                    <a:pt x="418" y="216"/>
                    <a:pt x="423" y="206"/>
                    <a:pt x="423" y="192"/>
                  </a:cubicBezTo>
                  <a:cubicBezTo>
                    <a:pt x="423" y="42"/>
                    <a:pt x="423" y="42"/>
                    <a:pt x="423" y="42"/>
                  </a:cubicBezTo>
                  <a:cubicBezTo>
                    <a:pt x="423" y="19"/>
                    <a:pt x="405" y="0"/>
                    <a:pt x="382" y="0"/>
                  </a:cubicBezTo>
                  <a:cubicBezTo>
                    <a:pt x="42" y="0"/>
                    <a:pt x="42" y="0"/>
                    <a:pt x="42" y="0"/>
                  </a:cubicBezTo>
                  <a:cubicBezTo>
                    <a:pt x="19" y="0"/>
                    <a:pt x="0" y="19"/>
                    <a:pt x="0" y="42"/>
                  </a:cubicBezTo>
                  <a:cubicBezTo>
                    <a:pt x="0" y="192"/>
                    <a:pt x="0" y="192"/>
                    <a:pt x="0" y="192"/>
                  </a:cubicBezTo>
                  <a:cubicBezTo>
                    <a:pt x="0" y="206"/>
                    <a:pt x="5" y="216"/>
                    <a:pt x="15" y="224"/>
                  </a:cubicBezTo>
                  <a:cubicBezTo>
                    <a:pt x="5" y="232"/>
                    <a:pt x="0" y="243"/>
                    <a:pt x="0" y="256"/>
                  </a:cubicBezTo>
                  <a:cubicBezTo>
                    <a:pt x="0" y="407"/>
                    <a:pt x="0" y="407"/>
                    <a:pt x="0" y="407"/>
                  </a:cubicBezTo>
                  <a:cubicBezTo>
                    <a:pt x="0" y="420"/>
                    <a:pt x="5" y="431"/>
                    <a:pt x="15" y="439"/>
                  </a:cubicBezTo>
                  <a:cubicBezTo>
                    <a:pt x="5" y="446"/>
                    <a:pt x="0" y="458"/>
                    <a:pt x="0" y="470"/>
                  </a:cubicBezTo>
                  <a:lnTo>
                    <a:pt x="0" y="621"/>
                  </a:lnTo>
                  <a:close/>
                  <a:moveTo>
                    <a:pt x="21" y="42"/>
                  </a:moveTo>
                  <a:lnTo>
                    <a:pt x="21" y="42"/>
                  </a:lnTo>
                  <a:cubicBezTo>
                    <a:pt x="21" y="30"/>
                    <a:pt x="30" y="21"/>
                    <a:pt x="42" y="21"/>
                  </a:cubicBezTo>
                  <a:cubicBezTo>
                    <a:pt x="382" y="21"/>
                    <a:pt x="382" y="21"/>
                    <a:pt x="382" y="21"/>
                  </a:cubicBezTo>
                  <a:cubicBezTo>
                    <a:pt x="393" y="21"/>
                    <a:pt x="403" y="30"/>
                    <a:pt x="403" y="42"/>
                  </a:cubicBezTo>
                  <a:cubicBezTo>
                    <a:pt x="403" y="192"/>
                    <a:pt x="403" y="192"/>
                    <a:pt x="403" y="192"/>
                  </a:cubicBezTo>
                  <a:cubicBezTo>
                    <a:pt x="403" y="204"/>
                    <a:pt x="393" y="213"/>
                    <a:pt x="382" y="213"/>
                  </a:cubicBezTo>
                  <a:cubicBezTo>
                    <a:pt x="42" y="213"/>
                    <a:pt x="42" y="213"/>
                    <a:pt x="42" y="213"/>
                  </a:cubicBezTo>
                  <a:cubicBezTo>
                    <a:pt x="30" y="213"/>
                    <a:pt x="21" y="204"/>
                    <a:pt x="21" y="192"/>
                  </a:cubicBezTo>
                  <a:lnTo>
                    <a:pt x="21" y="42"/>
                  </a:lnTo>
                  <a:close/>
                  <a:moveTo>
                    <a:pt x="21" y="256"/>
                  </a:moveTo>
                  <a:lnTo>
                    <a:pt x="21" y="256"/>
                  </a:lnTo>
                  <a:cubicBezTo>
                    <a:pt x="21" y="245"/>
                    <a:pt x="30" y="235"/>
                    <a:pt x="42" y="235"/>
                  </a:cubicBezTo>
                  <a:cubicBezTo>
                    <a:pt x="382" y="235"/>
                    <a:pt x="382" y="235"/>
                    <a:pt x="382" y="235"/>
                  </a:cubicBezTo>
                  <a:cubicBezTo>
                    <a:pt x="393" y="235"/>
                    <a:pt x="403" y="245"/>
                    <a:pt x="403" y="256"/>
                  </a:cubicBezTo>
                  <a:cubicBezTo>
                    <a:pt x="403" y="407"/>
                    <a:pt x="403" y="407"/>
                    <a:pt x="403" y="407"/>
                  </a:cubicBezTo>
                  <a:cubicBezTo>
                    <a:pt x="403" y="419"/>
                    <a:pt x="393" y="428"/>
                    <a:pt x="382" y="428"/>
                  </a:cubicBezTo>
                  <a:cubicBezTo>
                    <a:pt x="42" y="428"/>
                    <a:pt x="42" y="428"/>
                    <a:pt x="42" y="428"/>
                  </a:cubicBezTo>
                  <a:cubicBezTo>
                    <a:pt x="30" y="428"/>
                    <a:pt x="21" y="419"/>
                    <a:pt x="21" y="407"/>
                  </a:cubicBezTo>
                  <a:lnTo>
                    <a:pt x="21" y="256"/>
                  </a:lnTo>
                  <a:close/>
                  <a:moveTo>
                    <a:pt x="21" y="470"/>
                  </a:moveTo>
                  <a:lnTo>
                    <a:pt x="21" y="470"/>
                  </a:lnTo>
                  <a:cubicBezTo>
                    <a:pt x="21" y="459"/>
                    <a:pt x="30" y="449"/>
                    <a:pt x="42" y="449"/>
                  </a:cubicBezTo>
                  <a:cubicBezTo>
                    <a:pt x="382" y="449"/>
                    <a:pt x="382" y="449"/>
                    <a:pt x="382" y="449"/>
                  </a:cubicBezTo>
                  <a:cubicBezTo>
                    <a:pt x="393" y="449"/>
                    <a:pt x="403" y="459"/>
                    <a:pt x="403" y="470"/>
                  </a:cubicBezTo>
                  <a:cubicBezTo>
                    <a:pt x="403" y="621"/>
                    <a:pt x="403" y="621"/>
                    <a:pt x="403" y="621"/>
                  </a:cubicBezTo>
                  <a:cubicBezTo>
                    <a:pt x="403" y="632"/>
                    <a:pt x="393" y="642"/>
                    <a:pt x="382" y="642"/>
                  </a:cubicBezTo>
                  <a:cubicBezTo>
                    <a:pt x="42" y="642"/>
                    <a:pt x="42" y="642"/>
                    <a:pt x="42" y="642"/>
                  </a:cubicBezTo>
                  <a:cubicBezTo>
                    <a:pt x="30" y="642"/>
                    <a:pt x="21" y="632"/>
                    <a:pt x="21" y="621"/>
                  </a:cubicBezTo>
                  <a:lnTo>
                    <a:pt x="21" y="4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TextBox 79"/>
          <p:cNvSpPr txBox="1"/>
          <p:nvPr/>
        </p:nvSpPr>
        <p:spPr>
          <a:xfrm>
            <a:off x="4560947" y="3138383"/>
            <a:ext cx="837024" cy="646331"/>
          </a:xfrm>
          <a:prstGeom prst="rect">
            <a:avLst/>
          </a:prstGeom>
        </p:spPr>
        <p:txBody>
          <a:bodyPr vert="horz" wrap="none" lIns="91440" tIns="45720" rIns="91440" bIns="45720" rtlCol="0" anchor="t" anchorCtr="0">
            <a:spAutoFit/>
          </a:bodyPr>
          <a:lstStyle/>
          <a:p>
            <a:pPr algn="ctr"/>
            <a:r>
              <a:rPr lang="de-DE" sz="1200" dirty="0">
                <a:ea typeface="Roboto Light" charset="0"/>
                <a:cs typeface="Roboto Light" charset="0"/>
              </a:rPr>
              <a:t>DP Media</a:t>
            </a:r>
          </a:p>
          <a:p>
            <a:pPr algn="ctr"/>
            <a:r>
              <a:rPr lang="de-DE" sz="1200" dirty="0">
                <a:ea typeface="Roboto Light" charset="0"/>
                <a:cs typeface="Roboto Light" charset="0"/>
              </a:rPr>
              <a:t>Server VM</a:t>
            </a:r>
          </a:p>
          <a:p>
            <a:pPr algn="ctr"/>
            <a:r>
              <a:rPr lang="de-DE" sz="1200" dirty="0">
                <a:ea typeface="Roboto Light" charset="0"/>
                <a:cs typeface="Roboto Light" charset="0"/>
              </a:rPr>
              <a:t>(Linux)</a:t>
            </a:r>
            <a:endParaRPr lang="en-US" sz="1200" dirty="0">
              <a:ea typeface="Roboto Light" charset="0"/>
              <a:cs typeface="Roboto Light" charset="0"/>
            </a:endParaRPr>
          </a:p>
        </p:txBody>
      </p:sp>
      <p:cxnSp>
        <p:nvCxnSpPr>
          <p:cNvPr id="82" name="Straight Arrow Connector 81"/>
          <p:cNvCxnSpPr/>
          <p:nvPr/>
        </p:nvCxnSpPr>
        <p:spPr>
          <a:xfrm>
            <a:off x="3385321" y="4247062"/>
            <a:ext cx="13101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079563" y="2557940"/>
            <a:ext cx="931537" cy="584775"/>
          </a:xfrm>
          <a:prstGeom prst="rect">
            <a:avLst/>
          </a:prstGeom>
        </p:spPr>
        <p:txBody>
          <a:bodyPr vert="horz" wrap="none" lIns="91440" tIns="45720" rIns="91440" bIns="45720" rtlCol="0" anchor="t" anchorCtr="0">
            <a:spAutoFit/>
          </a:bodyPr>
          <a:lstStyle/>
          <a:p>
            <a:pPr algn="ctr"/>
            <a:r>
              <a:rPr lang="de-DE" sz="1600" dirty="0">
                <a:ea typeface="Roboto Light" charset="0"/>
                <a:cs typeface="Roboto Light" charset="0"/>
              </a:rPr>
              <a:t>DP Cell</a:t>
            </a:r>
          </a:p>
          <a:p>
            <a:pPr algn="ctr"/>
            <a:r>
              <a:rPr lang="de-DE" sz="1600" dirty="0">
                <a:ea typeface="Roboto Light" charset="0"/>
                <a:cs typeface="Roboto Light" charset="0"/>
              </a:rPr>
              <a:t>Manager</a:t>
            </a:r>
            <a:endParaRPr lang="en-US" sz="1600" dirty="0">
              <a:ea typeface="Roboto Light" charset="0"/>
              <a:cs typeface="Roboto Light" charset="0"/>
            </a:endParaRPr>
          </a:p>
        </p:txBody>
      </p:sp>
      <p:grpSp>
        <p:nvGrpSpPr>
          <p:cNvPr id="196" name="Group 195"/>
          <p:cNvGrpSpPr/>
          <p:nvPr/>
        </p:nvGrpSpPr>
        <p:grpSpPr>
          <a:xfrm>
            <a:off x="6446243" y="2802585"/>
            <a:ext cx="827696" cy="2836911"/>
            <a:chOff x="5680703" y="2263089"/>
            <a:chExt cx="827696" cy="2836911"/>
          </a:xfrm>
        </p:grpSpPr>
        <p:grpSp>
          <p:nvGrpSpPr>
            <p:cNvPr id="85" name="Group 84"/>
            <p:cNvGrpSpPr>
              <a:grpSpLocks noChangeAspect="1"/>
            </p:cNvGrpSpPr>
            <p:nvPr/>
          </p:nvGrpSpPr>
          <p:grpSpPr>
            <a:xfrm>
              <a:off x="6195306" y="2263089"/>
              <a:ext cx="311291" cy="204193"/>
              <a:chOff x="3403917" y="5089460"/>
              <a:chExt cx="304182" cy="217007"/>
            </a:xfrm>
          </p:grpSpPr>
          <p:sp>
            <p:nvSpPr>
              <p:cNvPr id="8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8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8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8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90" name="Group 89"/>
            <p:cNvGrpSpPr>
              <a:grpSpLocks noChangeAspect="1"/>
            </p:cNvGrpSpPr>
            <p:nvPr/>
          </p:nvGrpSpPr>
          <p:grpSpPr>
            <a:xfrm>
              <a:off x="6195306" y="2580621"/>
              <a:ext cx="311291" cy="204193"/>
              <a:chOff x="3403917" y="5089460"/>
              <a:chExt cx="304182" cy="217007"/>
            </a:xfrm>
          </p:grpSpPr>
          <p:sp>
            <p:nvSpPr>
              <p:cNvPr id="9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9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9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9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95" name="Group 94"/>
            <p:cNvGrpSpPr>
              <a:grpSpLocks noChangeAspect="1"/>
            </p:cNvGrpSpPr>
            <p:nvPr/>
          </p:nvGrpSpPr>
          <p:grpSpPr>
            <a:xfrm>
              <a:off x="6195306" y="2903270"/>
              <a:ext cx="311291" cy="204193"/>
              <a:chOff x="3403917" y="5089460"/>
              <a:chExt cx="304182" cy="217007"/>
            </a:xfrm>
          </p:grpSpPr>
          <p:sp>
            <p:nvSpPr>
              <p:cNvPr id="9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9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9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9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00" name="Group 99"/>
            <p:cNvGrpSpPr>
              <a:grpSpLocks noChangeAspect="1"/>
            </p:cNvGrpSpPr>
            <p:nvPr/>
          </p:nvGrpSpPr>
          <p:grpSpPr>
            <a:xfrm>
              <a:off x="6197108" y="3261476"/>
              <a:ext cx="311291" cy="204193"/>
              <a:chOff x="3403917" y="5089460"/>
              <a:chExt cx="304182" cy="217007"/>
            </a:xfrm>
          </p:grpSpPr>
          <p:sp>
            <p:nvSpPr>
              <p:cNvPr id="10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0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0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0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05" name="Group 104"/>
            <p:cNvGrpSpPr>
              <a:grpSpLocks noChangeAspect="1"/>
            </p:cNvGrpSpPr>
            <p:nvPr/>
          </p:nvGrpSpPr>
          <p:grpSpPr>
            <a:xfrm>
              <a:off x="6190942" y="3579008"/>
              <a:ext cx="311291" cy="204193"/>
              <a:chOff x="3403917" y="5089460"/>
              <a:chExt cx="304182" cy="217007"/>
            </a:xfrm>
          </p:grpSpPr>
          <p:sp>
            <p:nvSpPr>
              <p:cNvPr id="10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0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0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0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10" name="Group 109"/>
            <p:cNvGrpSpPr>
              <a:grpSpLocks noChangeAspect="1"/>
            </p:cNvGrpSpPr>
            <p:nvPr/>
          </p:nvGrpSpPr>
          <p:grpSpPr>
            <a:xfrm>
              <a:off x="6190942" y="3923055"/>
              <a:ext cx="311291" cy="204193"/>
              <a:chOff x="3403917" y="5089460"/>
              <a:chExt cx="304182" cy="217007"/>
            </a:xfrm>
          </p:grpSpPr>
          <p:sp>
            <p:nvSpPr>
              <p:cNvPr id="11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15" name="Group 114"/>
            <p:cNvGrpSpPr>
              <a:grpSpLocks noChangeAspect="1"/>
            </p:cNvGrpSpPr>
            <p:nvPr/>
          </p:nvGrpSpPr>
          <p:grpSpPr>
            <a:xfrm>
              <a:off x="6192924" y="4254125"/>
              <a:ext cx="311291" cy="204193"/>
              <a:chOff x="3403917" y="5089460"/>
              <a:chExt cx="304182" cy="217007"/>
            </a:xfrm>
          </p:grpSpPr>
          <p:sp>
            <p:nvSpPr>
              <p:cNvPr id="11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1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20" name="Group 119"/>
            <p:cNvGrpSpPr>
              <a:grpSpLocks noChangeAspect="1"/>
            </p:cNvGrpSpPr>
            <p:nvPr/>
          </p:nvGrpSpPr>
          <p:grpSpPr>
            <a:xfrm>
              <a:off x="6193160" y="4575426"/>
              <a:ext cx="311291" cy="204193"/>
              <a:chOff x="3403917" y="5089460"/>
              <a:chExt cx="304182" cy="217007"/>
            </a:xfrm>
          </p:grpSpPr>
          <p:sp>
            <p:nvSpPr>
              <p:cNvPr id="12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2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2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2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25" name="Group 124"/>
            <p:cNvGrpSpPr>
              <a:grpSpLocks noChangeAspect="1"/>
            </p:cNvGrpSpPr>
            <p:nvPr/>
          </p:nvGrpSpPr>
          <p:grpSpPr>
            <a:xfrm>
              <a:off x="6190942" y="4895807"/>
              <a:ext cx="311291" cy="204193"/>
              <a:chOff x="3403917" y="5089460"/>
              <a:chExt cx="304182" cy="217007"/>
            </a:xfrm>
          </p:grpSpPr>
          <p:sp>
            <p:nvSpPr>
              <p:cNvPr id="12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2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2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2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cxnSp>
          <p:nvCxnSpPr>
            <p:cNvPr id="177" name="Straight Arrow Connector 176"/>
            <p:cNvCxnSpPr/>
            <p:nvPr/>
          </p:nvCxnSpPr>
          <p:spPr>
            <a:xfrm>
              <a:off x="5680710" y="2368159"/>
              <a:ext cx="421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5680709" y="2692064"/>
              <a:ext cx="421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a:off x="5680708" y="3016490"/>
              <a:ext cx="421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680707" y="3385566"/>
              <a:ext cx="421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5680706" y="3691891"/>
              <a:ext cx="421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5680705" y="4022282"/>
              <a:ext cx="421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a:off x="5680704" y="4361759"/>
              <a:ext cx="421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5680703" y="4674653"/>
              <a:ext cx="421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5680703" y="5007250"/>
              <a:ext cx="421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5279384" y="2762015"/>
            <a:ext cx="1509580" cy="3864685"/>
            <a:chOff x="4513844" y="2222519"/>
            <a:chExt cx="1509580" cy="3864685"/>
          </a:xfrm>
        </p:grpSpPr>
        <p:sp>
          <p:nvSpPr>
            <p:cNvPr id="175" name="Left Brace 174"/>
            <p:cNvSpPr/>
            <p:nvPr/>
          </p:nvSpPr>
          <p:spPr>
            <a:xfrm>
              <a:off x="4640399" y="2222519"/>
              <a:ext cx="203975" cy="298993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8" name="TextBox 197"/>
            <p:cNvSpPr txBox="1"/>
            <p:nvPr/>
          </p:nvSpPr>
          <p:spPr>
            <a:xfrm>
              <a:off x="4513844" y="5769104"/>
              <a:ext cx="1509580" cy="318100"/>
            </a:xfrm>
            <a:prstGeom prst="rect">
              <a:avLst/>
            </a:prstGeom>
          </p:spPr>
          <p:txBody>
            <a:bodyPr vert="horz" wrap="none" lIns="91440" tIns="45720" rIns="91440" bIns="45720" rtlCol="0" anchor="t" anchorCtr="0">
              <a:spAutoFit/>
            </a:bodyPr>
            <a:lstStyle/>
            <a:p>
              <a:pPr algn="ctr"/>
              <a:r>
                <a:rPr lang="de-DE" sz="1467" dirty="0">
                  <a:latin typeface="+mn-lt"/>
                  <a:ea typeface="Roboto Light" charset="0"/>
                  <a:cs typeface="Roboto Light" charset="0"/>
                </a:rPr>
                <a:t>Create Snapshots</a:t>
              </a:r>
              <a:endParaRPr lang="en-US" sz="1467" dirty="0">
                <a:latin typeface="+mn-lt"/>
                <a:ea typeface="Roboto Light" charset="0"/>
                <a:cs typeface="Roboto Light" charset="0"/>
              </a:endParaRPr>
            </a:p>
          </p:txBody>
        </p:sp>
      </p:grpSp>
      <p:grpSp>
        <p:nvGrpSpPr>
          <p:cNvPr id="201" name="Group 200"/>
          <p:cNvGrpSpPr/>
          <p:nvPr/>
        </p:nvGrpSpPr>
        <p:grpSpPr>
          <a:xfrm>
            <a:off x="7347498" y="2799716"/>
            <a:ext cx="2730450" cy="3826984"/>
            <a:chOff x="6581958" y="2260220"/>
            <a:chExt cx="2730450" cy="3826984"/>
          </a:xfrm>
        </p:grpSpPr>
        <p:grpSp>
          <p:nvGrpSpPr>
            <p:cNvPr id="197" name="Group 196"/>
            <p:cNvGrpSpPr/>
            <p:nvPr/>
          </p:nvGrpSpPr>
          <p:grpSpPr>
            <a:xfrm>
              <a:off x="6581958" y="2260220"/>
              <a:ext cx="2194818" cy="2836911"/>
              <a:chOff x="6581958" y="2260220"/>
              <a:chExt cx="2194818" cy="2836911"/>
            </a:xfrm>
          </p:grpSpPr>
          <p:grpSp>
            <p:nvGrpSpPr>
              <p:cNvPr id="130" name="Group 129"/>
              <p:cNvGrpSpPr>
                <a:grpSpLocks noChangeAspect="1"/>
              </p:cNvGrpSpPr>
              <p:nvPr/>
            </p:nvGrpSpPr>
            <p:grpSpPr>
              <a:xfrm>
                <a:off x="8463683" y="2260220"/>
                <a:ext cx="311291" cy="204193"/>
                <a:chOff x="3403917" y="5089460"/>
                <a:chExt cx="304182" cy="217007"/>
              </a:xfrm>
            </p:grpSpPr>
            <p:sp>
              <p:nvSpPr>
                <p:cNvPr id="13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3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3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3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35" name="Group 134"/>
              <p:cNvGrpSpPr>
                <a:grpSpLocks noChangeAspect="1"/>
              </p:cNvGrpSpPr>
              <p:nvPr/>
            </p:nvGrpSpPr>
            <p:grpSpPr>
              <a:xfrm>
                <a:off x="8463683" y="2577752"/>
                <a:ext cx="311291" cy="204193"/>
                <a:chOff x="3403917" y="5089460"/>
                <a:chExt cx="304182" cy="217007"/>
              </a:xfrm>
            </p:grpSpPr>
            <p:sp>
              <p:nvSpPr>
                <p:cNvPr id="13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3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3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3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40" name="Group 139"/>
              <p:cNvGrpSpPr>
                <a:grpSpLocks noChangeAspect="1"/>
              </p:cNvGrpSpPr>
              <p:nvPr/>
            </p:nvGrpSpPr>
            <p:grpSpPr>
              <a:xfrm>
                <a:off x="8463683" y="2900401"/>
                <a:ext cx="311291" cy="204193"/>
                <a:chOff x="3403917" y="5089460"/>
                <a:chExt cx="304182" cy="217007"/>
              </a:xfrm>
            </p:grpSpPr>
            <p:sp>
              <p:nvSpPr>
                <p:cNvPr id="14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4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4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4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45" name="Group 144"/>
              <p:cNvGrpSpPr>
                <a:grpSpLocks noChangeAspect="1"/>
              </p:cNvGrpSpPr>
              <p:nvPr/>
            </p:nvGrpSpPr>
            <p:grpSpPr>
              <a:xfrm>
                <a:off x="8465485" y="3258607"/>
                <a:ext cx="311291" cy="204193"/>
                <a:chOff x="3403917" y="5089460"/>
                <a:chExt cx="304182" cy="217007"/>
              </a:xfrm>
            </p:grpSpPr>
            <p:sp>
              <p:nvSpPr>
                <p:cNvPr id="14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4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4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4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50" name="Group 149"/>
              <p:cNvGrpSpPr>
                <a:grpSpLocks noChangeAspect="1"/>
              </p:cNvGrpSpPr>
              <p:nvPr/>
            </p:nvGrpSpPr>
            <p:grpSpPr>
              <a:xfrm>
                <a:off x="8459319" y="3576139"/>
                <a:ext cx="311291" cy="204193"/>
                <a:chOff x="3403917" y="5089460"/>
                <a:chExt cx="304182" cy="217007"/>
              </a:xfrm>
            </p:grpSpPr>
            <p:sp>
              <p:nvSpPr>
                <p:cNvPr id="15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5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5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5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55" name="Group 154"/>
              <p:cNvGrpSpPr>
                <a:grpSpLocks noChangeAspect="1"/>
              </p:cNvGrpSpPr>
              <p:nvPr/>
            </p:nvGrpSpPr>
            <p:grpSpPr>
              <a:xfrm>
                <a:off x="8459319" y="3920186"/>
                <a:ext cx="311291" cy="204193"/>
                <a:chOff x="3403917" y="5089460"/>
                <a:chExt cx="304182" cy="217007"/>
              </a:xfrm>
            </p:grpSpPr>
            <p:sp>
              <p:nvSpPr>
                <p:cNvPr id="15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5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5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5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60" name="Group 159"/>
              <p:cNvGrpSpPr>
                <a:grpSpLocks noChangeAspect="1"/>
              </p:cNvGrpSpPr>
              <p:nvPr/>
            </p:nvGrpSpPr>
            <p:grpSpPr>
              <a:xfrm>
                <a:off x="8461301" y="4251256"/>
                <a:ext cx="311291" cy="204193"/>
                <a:chOff x="3403917" y="5089460"/>
                <a:chExt cx="304182" cy="217007"/>
              </a:xfrm>
            </p:grpSpPr>
            <p:sp>
              <p:nvSpPr>
                <p:cNvPr id="16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6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6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6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65" name="Group 164"/>
              <p:cNvGrpSpPr>
                <a:grpSpLocks noChangeAspect="1"/>
              </p:cNvGrpSpPr>
              <p:nvPr/>
            </p:nvGrpSpPr>
            <p:grpSpPr>
              <a:xfrm>
                <a:off x="8461537" y="4572557"/>
                <a:ext cx="311291" cy="204193"/>
                <a:chOff x="3403917" y="5089460"/>
                <a:chExt cx="304182" cy="217007"/>
              </a:xfrm>
            </p:grpSpPr>
            <p:sp>
              <p:nvSpPr>
                <p:cNvPr id="166"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67"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68"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69"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grpSp>
            <p:nvGrpSpPr>
              <p:cNvPr id="170" name="Group 169"/>
              <p:cNvGrpSpPr>
                <a:grpSpLocks noChangeAspect="1"/>
              </p:cNvGrpSpPr>
              <p:nvPr/>
            </p:nvGrpSpPr>
            <p:grpSpPr>
              <a:xfrm>
                <a:off x="8459319" y="4892938"/>
                <a:ext cx="311291" cy="204193"/>
                <a:chOff x="3403917" y="5089460"/>
                <a:chExt cx="304182" cy="217007"/>
              </a:xfrm>
            </p:grpSpPr>
            <p:sp>
              <p:nvSpPr>
                <p:cNvPr id="171" name="Freeform 94"/>
                <p:cNvSpPr>
                  <a:spLocks noChangeArrowheads="1"/>
                </p:cNvSpPr>
                <p:nvPr/>
              </p:nvSpPr>
              <p:spPr bwMode="auto">
                <a:xfrm>
                  <a:off x="3403917" y="5089460"/>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72" name="Freeform 95"/>
                <p:cNvSpPr>
                  <a:spLocks noChangeArrowheads="1"/>
                </p:cNvSpPr>
                <p:nvPr/>
              </p:nvSpPr>
              <p:spPr bwMode="auto">
                <a:xfrm>
                  <a:off x="3650602" y="5135829"/>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73" name="Freeform 96"/>
                <p:cNvSpPr>
                  <a:spLocks noChangeArrowheads="1"/>
                </p:cNvSpPr>
                <p:nvPr/>
              </p:nvSpPr>
              <p:spPr bwMode="auto">
                <a:xfrm>
                  <a:off x="3511495" y="5165504"/>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sp>
              <p:nvSpPr>
                <p:cNvPr id="174" name="Freeform 97"/>
                <p:cNvSpPr>
                  <a:spLocks noChangeArrowheads="1"/>
                </p:cNvSpPr>
                <p:nvPr/>
              </p:nvSpPr>
              <p:spPr bwMode="auto">
                <a:xfrm>
                  <a:off x="3491092" y="5143248"/>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dirty="0">
                    <a:solidFill>
                      <a:srgbClr val="212E35"/>
                    </a:solidFill>
                  </a:endParaRPr>
                </a:p>
              </p:txBody>
            </p:sp>
          </p:grpSp>
          <p:cxnSp>
            <p:nvCxnSpPr>
              <p:cNvPr id="186" name="Straight Arrow Connector 185"/>
              <p:cNvCxnSpPr/>
              <p:nvPr/>
            </p:nvCxnSpPr>
            <p:spPr>
              <a:xfrm>
                <a:off x="6581958" y="2374532"/>
                <a:ext cx="1830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6581958" y="2692064"/>
                <a:ext cx="1830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6581958" y="3029581"/>
                <a:ext cx="1830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a:off x="6581958" y="3383417"/>
                <a:ext cx="1830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a:xfrm>
                <a:off x="6581958" y="3701172"/>
                <a:ext cx="1830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a:off x="6581958" y="4044842"/>
                <a:ext cx="1830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p:nvPr/>
            </p:nvCxnSpPr>
            <p:spPr>
              <a:xfrm>
                <a:off x="6581958" y="4361759"/>
                <a:ext cx="1830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a:off x="6581958" y="4678558"/>
                <a:ext cx="1830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a:off x="6581958" y="5007250"/>
                <a:ext cx="1830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9" name="TextBox 198"/>
            <p:cNvSpPr txBox="1"/>
            <p:nvPr/>
          </p:nvSpPr>
          <p:spPr>
            <a:xfrm>
              <a:off x="8001728" y="5769104"/>
              <a:ext cx="1310680" cy="318100"/>
            </a:xfrm>
            <a:prstGeom prst="rect">
              <a:avLst/>
            </a:prstGeom>
          </p:spPr>
          <p:txBody>
            <a:bodyPr vert="horz" wrap="none" lIns="91440" tIns="45720" rIns="91440" bIns="45720" rtlCol="0" anchor="t" anchorCtr="0">
              <a:spAutoFit/>
            </a:bodyPr>
            <a:lstStyle/>
            <a:p>
              <a:pPr algn="ctr"/>
              <a:r>
                <a:rPr lang="de-DE" sz="1467" dirty="0">
                  <a:ea typeface="Roboto Light" charset="0"/>
                  <a:cs typeface="Roboto Light" charset="0"/>
                </a:rPr>
                <a:t>Replicate to S3</a:t>
              </a:r>
              <a:endParaRPr lang="en-US" sz="1467" dirty="0">
                <a:ea typeface="Roboto Light" charset="0"/>
                <a:cs typeface="Roboto Light" charset="0"/>
              </a:endParaRPr>
            </a:p>
          </p:txBody>
        </p:sp>
      </p:grpSp>
      <p:pic>
        <p:nvPicPr>
          <p:cNvPr id="202" name="Picture 201"/>
          <p:cNvPicPr>
            <a:picLocks noChangeAspect="1"/>
          </p:cNvPicPr>
          <p:nvPr/>
        </p:nvPicPr>
        <p:blipFill rotWithShape="1">
          <a:blip r:embed="rId3">
            <a:extLst>
              <a:ext uri="{28A0092B-C50C-407E-A947-70E740481C1C}">
                <a14:useLocalDpi xmlns:a14="http://schemas.microsoft.com/office/drawing/2010/main" val="0"/>
              </a:ext>
            </a:extLst>
          </a:blip>
          <a:srcRect l="8511" t="25592" r="9729" b="26603"/>
          <a:stretch/>
        </p:blipFill>
        <p:spPr>
          <a:xfrm>
            <a:off x="4800350" y="1595762"/>
            <a:ext cx="2772383" cy="642026"/>
          </a:xfrm>
          <a:prstGeom prst="rect">
            <a:avLst/>
          </a:prstGeom>
        </p:spPr>
      </p:pic>
      <p:pic>
        <p:nvPicPr>
          <p:cNvPr id="203" name="Picture 202"/>
          <p:cNvPicPr>
            <a:picLocks noChangeAspect="1"/>
          </p:cNvPicPr>
          <p:nvPr/>
        </p:nvPicPr>
        <p:blipFill rotWithShape="1">
          <a:blip r:embed="rId4">
            <a:extLst>
              <a:ext uri="{28A0092B-C50C-407E-A947-70E740481C1C}">
                <a14:useLocalDpi xmlns:a14="http://schemas.microsoft.com/office/drawing/2010/main" val="0"/>
              </a:ext>
            </a:extLst>
          </a:blip>
          <a:srcRect l="3990" t="6319" r="3796" b="8115"/>
          <a:stretch/>
        </p:blipFill>
        <p:spPr>
          <a:xfrm>
            <a:off x="8163705" y="1347819"/>
            <a:ext cx="2122307" cy="857219"/>
          </a:xfrm>
          <a:prstGeom prst="rect">
            <a:avLst/>
          </a:prstGeom>
          <a:ln w="12700">
            <a:noFill/>
          </a:ln>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5511" y="4280434"/>
            <a:ext cx="848235" cy="859396"/>
          </a:xfrm>
          <a:prstGeom prst="rect">
            <a:avLst/>
          </a:prstGeom>
        </p:spPr>
      </p:pic>
    </p:spTree>
    <p:extLst>
      <p:ext uri="{BB962C8B-B14F-4D97-AF65-F5344CB8AC3E}">
        <p14:creationId xmlns:p14="http://schemas.microsoft.com/office/powerpoint/2010/main" val="277438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500"/>
                                        <p:tgtEl>
                                          <p:spTgt spid="2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6"/>
                                        </p:tgtEl>
                                        <p:attrNameLst>
                                          <p:attrName>style.visibility</p:attrName>
                                        </p:attrNameLst>
                                      </p:cBhvr>
                                      <p:to>
                                        <p:strVal val="visible"/>
                                      </p:to>
                                    </p:set>
                                    <p:animEffect transition="in" filter="fade">
                                      <p:cBhvr>
                                        <p:cTn id="11" dur="500"/>
                                        <p:tgtEl>
                                          <p:spTgt spid="1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36</a:t>
            </a:fld>
            <a:endParaRPr lang="en-US" dirty="0"/>
          </a:p>
        </p:txBody>
      </p:sp>
      <p:sp>
        <p:nvSpPr>
          <p:cNvPr id="7" name="Title 6"/>
          <p:cNvSpPr>
            <a:spLocks noGrp="1"/>
          </p:cNvSpPr>
          <p:nvPr>
            <p:ph type="title"/>
          </p:nvPr>
        </p:nvSpPr>
        <p:spPr/>
        <p:txBody>
          <a:bodyPr/>
          <a:lstStyle/>
          <a:p>
            <a:r>
              <a:rPr lang="de-DE"/>
              <a:t>Cloud Integrations Summary</a:t>
            </a:r>
            <a:endParaRPr lang="en-US" dirty="0"/>
          </a:p>
        </p:txBody>
      </p:sp>
      <p:sp>
        <p:nvSpPr>
          <p:cNvPr id="4" name="Content Placeholder 3"/>
          <p:cNvSpPr>
            <a:spLocks noGrp="1"/>
          </p:cNvSpPr>
          <p:nvPr>
            <p:ph idx="4294967295"/>
          </p:nvPr>
        </p:nvSpPr>
        <p:spPr>
          <a:xfrm>
            <a:off x="916051" y="1728788"/>
            <a:ext cx="10626725" cy="4451350"/>
          </a:xfrm>
        </p:spPr>
        <p:txBody>
          <a:bodyPr/>
          <a:lstStyle/>
          <a:p>
            <a:pPr marL="0" indent="0">
              <a:spcAft>
                <a:spcPts val="3600"/>
              </a:spcAft>
              <a:buNone/>
            </a:pPr>
            <a:r>
              <a:rPr lang="de-DE" sz="2400" dirty="0"/>
              <a:t>Data Protector allows to offload or archive data into various cloud vendor offerings. </a:t>
            </a:r>
          </a:p>
          <a:p>
            <a:pPr marL="0" indent="0">
              <a:spcAft>
                <a:spcPts val="3600"/>
              </a:spcAft>
              <a:buNone/>
            </a:pPr>
            <a:r>
              <a:rPr lang="de-DE" sz="2400" dirty="0"/>
              <a:t>Data Protector organizes cloud access the same way as with generic backup devices allowing for easy integration into an existing protection strategy.</a:t>
            </a:r>
          </a:p>
          <a:p>
            <a:pPr marL="0" indent="0">
              <a:spcAft>
                <a:spcPts val="3600"/>
              </a:spcAft>
              <a:buNone/>
            </a:pPr>
            <a:r>
              <a:rPr lang="de-DE" sz="2400" dirty="0"/>
              <a:t>Cloud backup devices can be used from many client systems to streamline data</a:t>
            </a:r>
            <a:br>
              <a:rPr lang="de-DE" sz="2400" dirty="0"/>
            </a:br>
            <a:r>
              <a:rPr lang="de-DE" sz="2400" dirty="0"/>
              <a:t>flow and to offer load-balancing or redirection.</a:t>
            </a:r>
          </a:p>
          <a:p>
            <a:pPr marL="0" indent="0">
              <a:spcAft>
                <a:spcPts val="3600"/>
              </a:spcAft>
              <a:buNone/>
            </a:pPr>
            <a:r>
              <a:rPr lang="de-DE" sz="2400" dirty="0"/>
              <a:t>By supporting advanced options such as HPE Store Once Cloud Bank and EMC Cloud Tier, enterprises can organize cloud offload and archive without making any strategy changes.</a:t>
            </a:r>
            <a:endParaRPr lang="en-US" sz="2400" dirty="0"/>
          </a:p>
        </p:txBody>
      </p:sp>
      <p:grpSp>
        <p:nvGrpSpPr>
          <p:cNvPr id="13" name="Group 12"/>
          <p:cNvGrpSpPr/>
          <p:nvPr/>
        </p:nvGrpSpPr>
        <p:grpSpPr>
          <a:xfrm>
            <a:off x="1076325" y="2381250"/>
            <a:ext cx="10039350" cy="2190750"/>
            <a:chOff x="946786" y="2381250"/>
            <a:chExt cx="10311764" cy="2190750"/>
          </a:xfrm>
        </p:grpSpPr>
        <p:cxnSp>
          <p:nvCxnSpPr>
            <p:cNvPr id="10" name="Straight Connector 9"/>
            <p:cNvCxnSpPr/>
            <p:nvPr/>
          </p:nvCxnSpPr>
          <p:spPr>
            <a:xfrm>
              <a:off x="946786" y="2381250"/>
              <a:ext cx="10311764"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46786" y="3429000"/>
              <a:ext cx="10311764"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6786" y="4572000"/>
              <a:ext cx="10311764"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8342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Best-in Class Platform Integrations: Storage</a:t>
            </a:r>
          </a:p>
        </p:txBody>
      </p:sp>
    </p:spTree>
    <p:extLst>
      <p:ext uri="{BB962C8B-B14F-4D97-AF65-F5344CB8AC3E}">
        <p14:creationId xmlns:p14="http://schemas.microsoft.com/office/powerpoint/2010/main" val="2613129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38</a:t>
            </a:fld>
            <a:endParaRPr lang="en-US" dirty="0"/>
          </a:p>
        </p:txBody>
      </p:sp>
      <p:sp>
        <p:nvSpPr>
          <p:cNvPr id="7" name="Title 6"/>
          <p:cNvSpPr>
            <a:spLocks noGrp="1"/>
          </p:cNvSpPr>
          <p:nvPr>
            <p:ph type="title"/>
          </p:nvPr>
        </p:nvSpPr>
        <p:spPr>
          <a:xfrm>
            <a:off x="928498" y="429275"/>
            <a:ext cx="10311765" cy="657844"/>
          </a:xfrm>
        </p:spPr>
        <p:txBody>
          <a:bodyPr>
            <a:noAutofit/>
          </a:bodyPr>
          <a:lstStyle/>
          <a:p>
            <a:r>
              <a:rPr lang="de-DE" dirty="0"/>
              <a:t>Data Protector Disk Storage Integrations</a:t>
            </a:r>
            <a:br>
              <a:rPr lang="en-US" dirty="0"/>
            </a:br>
            <a:endParaRPr lang="en-US" sz="2800" dirty="0"/>
          </a:p>
        </p:txBody>
      </p:sp>
      <p:sp>
        <p:nvSpPr>
          <p:cNvPr id="10" name="Text Placeholder 9"/>
          <p:cNvSpPr>
            <a:spLocks noGrp="1"/>
          </p:cNvSpPr>
          <p:nvPr>
            <p:ph type="body" sz="quarter" idx="13"/>
          </p:nvPr>
        </p:nvSpPr>
        <p:spPr>
          <a:xfrm>
            <a:off x="950976" y="1016697"/>
            <a:ext cx="10307574" cy="418375"/>
          </a:xfrm>
        </p:spPr>
        <p:txBody>
          <a:bodyPr/>
          <a:lstStyle/>
          <a:p>
            <a:r>
              <a:rPr lang="de-DE" dirty="0"/>
              <a:t>Snapshot backup and restore, replication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07" t="2051" r="54422" b="1711"/>
          <a:stretch/>
        </p:blipFill>
        <p:spPr>
          <a:xfrm>
            <a:off x="4645533" y="2409825"/>
            <a:ext cx="2907792" cy="334402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l="16301" t="4524" r="14644" b="61848"/>
          <a:stretch/>
        </p:blipFill>
        <p:spPr>
          <a:xfrm>
            <a:off x="1000125" y="2409825"/>
            <a:ext cx="2905125" cy="3344028"/>
          </a:xfrm>
          <a:prstGeom prst="rect">
            <a:avLst/>
          </a:prstGeom>
        </p:spPr>
      </p:pic>
      <p:sp>
        <p:nvSpPr>
          <p:cNvPr id="3" name="TextBox 2"/>
          <p:cNvSpPr txBox="1"/>
          <p:nvPr/>
        </p:nvSpPr>
        <p:spPr>
          <a:xfrm>
            <a:off x="2021318" y="1675171"/>
            <a:ext cx="862737" cy="584775"/>
          </a:xfrm>
          <a:prstGeom prst="rect">
            <a:avLst/>
          </a:prstGeom>
        </p:spPr>
        <p:txBody>
          <a:bodyPr vert="horz" wrap="none" lIns="91440" tIns="45720" rIns="91440" bIns="45720" rtlCol="0" anchor="ctr">
            <a:spAutoFit/>
          </a:bodyPr>
          <a:lstStyle/>
          <a:p>
            <a:pPr marL="0" indent="0" algn="ctr">
              <a:spcAft>
                <a:spcPts val="1800"/>
              </a:spcAft>
              <a:buNone/>
            </a:pPr>
            <a:r>
              <a:rPr lang="de-DE" sz="3200" b="1" dirty="0"/>
              <a:t>HPE</a:t>
            </a:r>
            <a:endParaRPr lang="en-US" sz="3200" b="1" dirty="0"/>
          </a:p>
        </p:txBody>
      </p:sp>
      <p:sp>
        <p:nvSpPr>
          <p:cNvPr id="4" name="TextBox 3"/>
          <p:cNvSpPr txBox="1"/>
          <p:nvPr/>
        </p:nvSpPr>
        <p:spPr>
          <a:xfrm>
            <a:off x="5351052" y="1686284"/>
            <a:ext cx="1489895" cy="584775"/>
          </a:xfrm>
          <a:prstGeom prst="rect">
            <a:avLst/>
          </a:prstGeom>
        </p:spPr>
        <p:txBody>
          <a:bodyPr vert="horz" wrap="none" lIns="91440" tIns="45720" rIns="91440" bIns="45720" rtlCol="0" anchor="ctr">
            <a:spAutoFit/>
          </a:bodyPr>
          <a:lstStyle/>
          <a:p>
            <a:pPr marL="0" indent="0" algn="ctr">
              <a:spcAft>
                <a:spcPts val="1800"/>
              </a:spcAft>
              <a:buNone/>
            </a:pPr>
            <a:r>
              <a:rPr lang="de-DE" sz="3200" b="1" dirty="0"/>
              <a:t>NetApp</a:t>
            </a:r>
            <a:endParaRPr lang="en-US" sz="3200" b="1" dirty="0"/>
          </a:p>
        </p:txBody>
      </p:sp>
      <p:sp>
        <p:nvSpPr>
          <p:cNvPr id="9" name="TextBox 8"/>
          <p:cNvSpPr txBox="1"/>
          <p:nvPr/>
        </p:nvSpPr>
        <p:spPr>
          <a:xfrm>
            <a:off x="9326798" y="1686284"/>
            <a:ext cx="955711" cy="584775"/>
          </a:xfrm>
          <a:prstGeom prst="rect">
            <a:avLst/>
          </a:prstGeom>
        </p:spPr>
        <p:txBody>
          <a:bodyPr vert="horz" wrap="none" lIns="91440" tIns="45720" rIns="91440" bIns="45720" rtlCol="0" anchor="ctr">
            <a:spAutoFit/>
          </a:bodyPr>
          <a:lstStyle/>
          <a:p>
            <a:pPr marL="0" indent="0" algn="ctr">
              <a:spcAft>
                <a:spcPts val="1800"/>
              </a:spcAft>
              <a:buNone/>
            </a:pPr>
            <a:r>
              <a:rPr lang="de-DE" sz="3200" b="1" dirty="0"/>
              <a:t>EMC</a:t>
            </a:r>
            <a:endParaRPr lang="en-US" sz="3200" b="1" dirty="0"/>
          </a:p>
        </p:txBody>
      </p:sp>
      <p:cxnSp>
        <p:nvCxnSpPr>
          <p:cNvPr id="12" name="Straight Connector 11"/>
          <p:cNvCxnSpPr/>
          <p:nvPr/>
        </p:nvCxnSpPr>
        <p:spPr>
          <a:xfrm>
            <a:off x="4286250" y="1744963"/>
            <a:ext cx="0" cy="4435175"/>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943850" y="1744963"/>
            <a:ext cx="0" cy="4435175"/>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7654" t="9182" r="16921" b="7944"/>
          <a:stretch/>
        </p:blipFill>
        <p:spPr>
          <a:xfrm>
            <a:off x="8334376" y="2409825"/>
            <a:ext cx="2628213" cy="3344028"/>
          </a:xfrm>
          <a:prstGeom prst="rect">
            <a:avLst/>
          </a:prstGeom>
        </p:spPr>
      </p:pic>
    </p:spTree>
    <p:extLst>
      <p:ext uri="{BB962C8B-B14F-4D97-AF65-F5344CB8AC3E}">
        <p14:creationId xmlns:p14="http://schemas.microsoft.com/office/powerpoint/2010/main" val="2246059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39</a:t>
            </a:fld>
            <a:endParaRPr lang="en-US" dirty="0"/>
          </a:p>
        </p:txBody>
      </p:sp>
      <p:sp>
        <p:nvSpPr>
          <p:cNvPr id="7" name="Title 6"/>
          <p:cNvSpPr>
            <a:spLocks noGrp="1"/>
          </p:cNvSpPr>
          <p:nvPr>
            <p:ph type="title"/>
          </p:nvPr>
        </p:nvSpPr>
        <p:spPr>
          <a:xfrm>
            <a:off x="937642" y="432448"/>
            <a:ext cx="10311765" cy="1080000"/>
          </a:xfrm>
        </p:spPr>
        <p:txBody>
          <a:bodyPr/>
          <a:lstStyle/>
          <a:p>
            <a:r>
              <a:rPr lang="de-DE" dirty="0"/>
              <a:t>Data Protector Backup Device Integrations</a:t>
            </a:r>
            <a:br>
              <a:rPr lang="en-US" dirty="0"/>
            </a:br>
            <a:endParaRPr lang="en-US" sz="2800" dirty="0"/>
          </a:p>
        </p:txBody>
      </p:sp>
      <p:pic>
        <p:nvPicPr>
          <p:cNvPr id="8" name="Picture 2" descr="https://www.hpe.com/content/dam/hpe/shared-publishing/storage/breakingPlaneCenter/storeonce_hero-2x-m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0218" y="2272219"/>
            <a:ext cx="3688461" cy="12725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1284959" y="4447654"/>
            <a:ext cx="902917" cy="902917"/>
          </a:xfrm>
          <a:prstGeom prst="rect">
            <a:avLst/>
          </a:prstGeom>
        </p:spPr>
      </p:pic>
      <p:pic>
        <p:nvPicPr>
          <p:cNvPr id="11" name="Picture 10"/>
          <p:cNvPicPr>
            <a:picLocks noChangeAspect="1"/>
          </p:cNvPicPr>
          <p:nvPr/>
        </p:nvPicPr>
        <p:blipFill>
          <a:blip r:embed="rId5"/>
          <a:stretch>
            <a:fillRect/>
          </a:stretch>
        </p:blipFill>
        <p:spPr>
          <a:xfrm>
            <a:off x="2335927" y="3910204"/>
            <a:ext cx="790052" cy="1074901"/>
          </a:xfrm>
          <a:prstGeom prst="rect">
            <a:avLst/>
          </a:prstGeom>
        </p:spPr>
      </p:pic>
      <p:pic>
        <p:nvPicPr>
          <p:cNvPr id="12" name="Picture 11"/>
          <p:cNvPicPr>
            <a:picLocks noChangeAspect="1"/>
          </p:cNvPicPr>
          <p:nvPr/>
        </p:nvPicPr>
        <p:blipFill rotWithShape="1">
          <a:blip r:embed="rId6"/>
          <a:srcRect l="8642"/>
          <a:stretch/>
        </p:blipFill>
        <p:spPr>
          <a:xfrm>
            <a:off x="3375231" y="2596260"/>
            <a:ext cx="760030" cy="2218461"/>
          </a:xfrm>
          <a:prstGeom prst="rect">
            <a:avLst/>
          </a:prstGeom>
        </p:spPr>
      </p:pic>
      <p:pic>
        <p:nvPicPr>
          <p:cNvPr id="1026" name="Picture 2" descr="IBM TS3500 Tape Library"/>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4858" t="3649" r="34633" b="3902"/>
          <a:stretch/>
        </p:blipFill>
        <p:spPr bwMode="auto">
          <a:xfrm>
            <a:off x="6145796" y="2845798"/>
            <a:ext cx="1379444" cy="2329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25962" y="5515244"/>
            <a:ext cx="2310120" cy="642227"/>
          </a:xfrm>
          <a:prstGeom prst="rect">
            <a:avLst/>
          </a:prstGeom>
        </p:spPr>
        <p:txBody>
          <a:bodyPr vert="horz" wrap="none" lIns="91440" tIns="45720" rIns="91440" bIns="45720" rtlCol="0">
            <a:spAutoFit/>
          </a:bodyPr>
          <a:lstStyle/>
          <a:p>
            <a:pPr marL="0" indent="0" algn="ctr">
              <a:lnSpc>
                <a:spcPct val="85000"/>
              </a:lnSpc>
              <a:spcAft>
                <a:spcPts val="600"/>
              </a:spcAft>
              <a:buNone/>
            </a:pPr>
            <a:r>
              <a:rPr lang="de-DE" dirty="0"/>
              <a:t>HPE Store Once</a:t>
            </a:r>
          </a:p>
          <a:p>
            <a:pPr marL="0" indent="0" algn="ctr">
              <a:lnSpc>
                <a:spcPct val="85000"/>
              </a:lnSpc>
              <a:spcAft>
                <a:spcPts val="600"/>
              </a:spcAft>
              <a:buNone/>
            </a:pPr>
            <a:r>
              <a:rPr lang="de-DE" dirty="0"/>
              <a:t>Dell EMC Data Domain</a:t>
            </a:r>
            <a:endParaRPr lang="en-US" dirty="0"/>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6427" y="2164036"/>
            <a:ext cx="1300588" cy="975696"/>
          </a:xfrm>
          <a:prstGeom prst="rect">
            <a:avLst/>
          </a:prstGeom>
        </p:spPr>
      </p:pic>
      <p:sp>
        <p:nvSpPr>
          <p:cNvPr id="13" name="TextBox 12"/>
          <p:cNvSpPr txBox="1"/>
          <p:nvPr/>
        </p:nvSpPr>
        <p:spPr>
          <a:xfrm>
            <a:off x="4576770" y="5515244"/>
            <a:ext cx="3038459" cy="563231"/>
          </a:xfrm>
          <a:prstGeom prst="rect">
            <a:avLst/>
          </a:prstGeom>
        </p:spPr>
        <p:txBody>
          <a:bodyPr vert="horz" wrap="none" lIns="91440" tIns="45720" rIns="91440" bIns="45720" rtlCol="0">
            <a:spAutoFit/>
          </a:bodyPr>
          <a:lstStyle/>
          <a:p>
            <a:pPr marL="0" indent="0" algn="ctr">
              <a:lnSpc>
                <a:spcPct val="85000"/>
              </a:lnSpc>
              <a:spcAft>
                <a:spcPts val="600"/>
              </a:spcAft>
              <a:buNone/>
            </a:pPr>
            <a:r>
              <a:rPr lang="de-DE" dirty="0"/>
              <a:t>HPE StoreEver, Quantum/Adic,</a:t>
            </a:r>
            <a:br>
              <a:rPr lang="de-DE" dirty="0"/>
            </a:br>
            <a:r>
              <a:rPr lang="de-DE" dirty="0"/>
              <a:t>IBM, StorageTek, Overland  </a:t>
            </a:r>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35003" r="36878"/>
          <a:stretch/>
        </p:blipFill>
        <p:spPr>
          <a:xfrm>
            <a:off x="4770171" y="2688231"/>
            <a:ext cx="932523" cy="2487297"/>
          </a:xfrm>
          <a:prstGeom prst="rect">
            <a:avLst/>
          </a:prstGeom>
        </p:spPr>
      </p:pic>
      <p:pic>
        <p:nvPicPr>
          <p:cNvPr id="9" name="Picture 5" descr="Ultrium 184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37879" y="2482539"/>
            <a:ext cx="1585827" cy="9220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386953" y="5515244"/>
            <a:ext cx="2736753" cy="563231"/>
          </a:xfrm>
          <a:prstGeom prst="rect">
            <a:avLst/>
          </a:prstGeom>
        </p:spPr>
        <p:txBody>
          <a:bodyPr vert="horz" wrap="square" lIns="91440" tIns="45720" rIns="91440" bIns="45720" rtlCol="0">
            <a:spAutoFit/>
          </a:bodyPr>
          <a:lstStyle/>
          <a:p>
            <a:pPr marL="0" indent="0" algn="ctr">
              <a:lnSpc>
                <a:spcPct val="85000"/>
              </a:lnSpc>
              <a:spcAft>
                <a:spcPts val="600"/>
              </a:spcAft>
              <a:buNone/>
            </a:pPr>
            <a:r>
              <a:rPr lang="de-DE" dirty="0"/>
              <a:t>LTO, AIT, Exabyte, STK, IBM, DAT, DTF, Tandberg  </a:t>
            </a:r>
            <a:endParaRPr lang="en-US" dirty="0"/>
          </a:p>
        </p:txBody>
      </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43012" y="3544738"/>
            <a:ext cx="1913379" cy="1504311"/>
          </a:xfrm>
          <a:prstGeom prst="rect">
            <a:avLst/>
          </a:prstGeom>
        </p:spPr>
      </p:pic>
      <p:cxnSp>
        <p:nvCxnSpPr>
          <p:cNvPr id="21" name="Straight Connector 20"/>
          <p:cNvCxnSpPr/>
          <p:nvPr/>
        </p:nvCxnSpPr>
        <p:spPr>
          <a:xfrm>
            <a:off x="4286250" y="1744963"/>
            <a:ext cx="0" cy="4435175"/>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943850" y="1744963"/>
            <a:ext cx="0" cy="4435175"/>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12">
            <a:extLst>
              <a:ext uri="{28A0092B-C50C-407E-A947-70E740481C1C}">
                <a14:useLocalDpi xmlns:a14="http://schemas.microsoft.com/office/drawing/2010/main" val="0"/>
              </a:ext>
            </a:extLst>
          </a:blip>
          <a:srcRect l="24003" r="26491"/>
          <a:stretch/>
        </p:blipFill>
        <p:spPr>
          <a:xfrm>
            <a:off x="8261507" y="2662991"/>
            <a:ext cx="1478745" cy="1493494"/>
          </a:xfrm>
          <a:prstGeom prst="rect">
            <a:avLst/>
          </a:prstGeom>
        </p:spPr>
      </p:pic>
      <p:sp>
        <p:nvSpPr>
          <p:cNvPr id="20" name="Rectangle 19"/>
          <p:cNvSpPr/>
          <p:nvPr/>
        </p:nvSpPr>
        <p:spPr>
          <a:xfrm>
            <a:off x="1400791" y="1739384"/>
            <a:ext cx="2160463" cy="461665"/>
          </a:xfrm>
          <a:prstGeom prst="rect">
            <a:avLst/>
          </a:prstGeom>
        </p:spPr>
        <p:txBody>
          <a:bodyPr wrap="none">
            <a:spAutoFit/>
          </a:bodyPr>
          <a:lstStyle/>
          <a:p>
            <a:r>
              <a:rPr lang="de-DE" sz="2400" b="1" dirty="0"/>
              <a:t>VTL/Appliances</a:t>
            </a:r>
            <a:endParaRPr lang="en-US" sz="2400" dirty="0"/>
          </a:p>
        </p:txBody>
      </p:sp>
      <p:sp>
        <p:nvSpPr>
          <p:cNvPr id="23" name="Rectangle 22"/>
          <p:cNvSpPr/>
          <p:nvPr/>
        </p:nvSpPr>
        <p:spPr>
          <a:xfrm>
            <a:off x="5124195" y="1704713"/>
            <a:ext cx="1943609" cy="461665"/>
          </a:xfrm>
          <a:prstGeom prst="rect">
            <a:avLst/>
          </a:prstGeom>
        </p:spPr>
        <p:txBody>
          <a:bodyPr wrap="none">
            <a:spAutoFit/>
          </a:bodyPr>
          <a:lstStyle/>
          <a:p>
            <a:r>
              <a:rPr lang="de-DE" sz="2400" b="1" dirty="0"/>
              <a:t>Tape Libraries</a:t>
            </a:r>
            <a:endParaRPr lang="en-US" sz="2400" dirty="0"/>
          </a:p>
        </p:txBody>
      </p:sp>
      <p:sp>
        <p:nvSpPr>
          <p:cNvPr id="24" name="Rectangle 23"/>
          <p:cNvSpPr/>
          <p:nvPr/>
        </p:nvSpPr>
        <p:spPr>
          <a:xfrm>
            <a:off x="8927474" y="1760452"/>
            <a:ext cx="1655710" cy="461665"/>
          </a:xfrm>
          <a:prstGeom prst="rect">
            <a:avLst/>
          </a:prstGeom>
        </p:spPr>
        <p:txBody>
          <a:bodyPr wrap="none">
            <a:spAutoFit/>
          </a:bodyPr>
          <a:lstStyle/>
          <a:p>
            <a:r>
              <a:rPr lang="de-DE" sz="2400" b="1" dirty="0"/>
              <a:t>Tape Drives</a:t>
            </a:r>
            <a:endParaRPr lang="en-US" sz="2400" dirty="0"/>
          </a:p>
        </p:txBody>
      </p:sp>
      <p:sp>
        <p:nvSpPr>
          <p:cNvPr id="3" name="TextBox 2"/>
          <p:cNvSpPr txBox="1"/>
          <p:nvPr/>
        </p:nvSpPr>
        <p:spPr>
          <a:xfrm>
            <a:off x="3518634" y="6500710"/>
            <a:ext cx="5254324" cy="286232"/>
          </a:xfrm>
          <a:prstGeom prst="rect">
            <a:avLst/>
          </a:prstGeom>
        </p:spPr>
        <p:txBody>
          <a:bodyPr vert="horz" wrap="none" lIns="91440" tIns="45720" rIns="91440" bIns="45720" rtlCol="0">
            <a:spAutoFit/>
          </a:bodyPr>
          <a:lstStyle/>
          <a:p>
            <a:pPr marL="0" indent="0">
              <a:lnSpc>
                <a:spcPct val="90000"/>
              </a:lnSpc>
              <a:spcAft>
                <a:spcPts val="1200"/>
              </a:spcAft>
              <a:buNone/>
            </a:pPr>
            <a:r>
              <a:rPr lang="en-US" sz="1400" dirty="0"/>
              <a:t>Please check the DP Support Matrix for a full list of supported devices</a:t>
            </a:r>
          </a:p>
        </p:txBody>
      </p:sp>
    </p:spTree>
    <p:extLst>
      <p:ext uri="{BB962C8B-B14F-4D97-AF65-F5344CB8AC3E}">
        <p14:creationId xmlns:p14="http://schemas.microsoft.com/office/powerpoint/2010/main" val="115575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FB999A9-77CE-4AD1-9911-24A29F08BC34}" type="slidenum">
              <a:rPr lang="en-US" smtClean="0"/>
              <a:pPr/>
              <a:t>4</a:t>
            </a:fld>
            <a:endParaRPr lang="en-US" dirty="0"/>
          </a:p>
        </p:txBody>
      </p:sp>
      <p:sp>
        <p:nvSpPr>
          <p:cNvPr id="2" name="Title 1"/>
          <p:cNvSpPr>
            <a:spLocks noGrp="1"/>
          </p:cNvSpPr>
          <p:nvPr>
            <p:ph type="title"/>
          </p:nvPr>
        </p:nvSpPr>
        <p:spPr/>
        <p:txBody>
          <a:bodyPr/>
          <a:lstStyle/>
          <a:p>
            <a:r>
              <a:rPr lang="en-AU" dirty="0"/>
              <a:t>Micro Focus Data Protection for Hybrid-IT  </a:t>
            </a:r>
            <a:endParaRPr lang="en-GB" dirty="0"/>
          </a:p>
        </p:txBody>
      </p:sp>
      <p:sp>
        <p:nvSpPr>
          <p:cNvPr id="5" name="Text Placeholder 4"/>
          <p:cNvSpPr>
            <a:spLocks noGrp="1"/>
          </p:cNvSpPr>
          <p:nvPr>
            <p:ph type="body" sz="quarter" idx="13"/>
          </p:nvPr>
        </p:nvSpPr>
        <p:spPr/>
        <p:txBody>
          <a:bodyPr/>
          <a:lstStyle/>
          <a:p>
            <a:r>
              <a:rPr lang="en-US"/>
              <a:t>Backup and disaster recovery for diverse, dynamic and distributed enterprises</a:t>
            </a:r>
            <a:endParaRPr lang="en-US" dirty="0"/>
          </a:p>
        </p:txBody>
      </p:sp>
      <p:sp>
        <p:nvSpPr>
          <p:cNvPr id="66" name="Rectangle 65"/>
          <p:cNvSpPr/>
          <p:nvPr/>
        </p:nvSpPr>
        <p:spPr bwMode="ltGray">
          <a:xfrm>
            <a:off x="3681316" y="3702696"/>
            <a:ext cx="2640196" cy="1081551"/>
          </a:xfrm>
          <a:prstGeom prst="rect">
            <a:avLst/>
          </a:prstGeom>
          <a:solidFill>
            <a:schemeClr val="bg1"/>
          </a:solidFill>
          <a:ln w="19050" cmpd="sng">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defTabSz="914149">
              <a:lnSpc>
                <a:spcPct val="90000"/>
              </a:lnSpc>
            </a:pPr>
            <a:r>
              <a:rPr lang="en-US" sz="1600" b="1" dirty="0">
                <a:solidFill>
                  <a:schemeClr val="tx1"/>
                </a:solidFill>
                <a:cs typeface="Arial"/>
              </a:rPr>
              <a:t>Integration</a:t>
            </a:r>
            <a:endParaRPr lang="en-US" sz="1400" b="1" dirty="0">
              <a:solidFill>
                <a:schemeClr val="tx1"/>
              </a:solidFill>
              <a:cs typeface="Arial"/>
            </a:endParaRPr>
          </a:p>
        </p:txBody>
      </p:sp>
      <p:grpSp>
        <p:nvGrpSpPr>
          <p:cNvPr id="73" name="Group 72"/>
          <p:cNvGrpSpPr/>
          <p:nvPr/>
        </p:nvGrpSpPr>
        <p:grpSpPr>
          <a:xfrm>
            <a:off x="4252309" y="4149337"/>
            <a:ext cx="294399" cy="243446"/>
            <a:chOff x="5741703" y="1923265"/>
            <a:chExt cx="288953" cy="238942"/>
          </a:xfrm>
          <a:solidFill>
            <a:schemeClr val="accent1"/>
          </a:solidFill>
        </p:grpSpPr>
        <p:sp>
          <p:nvSpPr>
            <p:cNvPr id="74" name="Freeform 28"/>
            <p:cNvSpPr>
              <a:spLocks noChangeArrowheads="1"/>
            </p:cNvSpPr>
            <p:nvPr/>
          </p:nvSpPr>
          <p:spPr bwMode="auto">
            <a:xfrm>
              <a:off x="5789862" y="2117753"/>
              <a:ext cx="192635" cy="9261"/>
            </a:xfrm>
            <a:custGeom>
              <a:avLst/>
              <a:gdLst>
                <a:gd name="T0" fmla="*/ 12 w 460"/>
                <a:gd name="T1" fmla="*/ 23 h 24"/>
                <a:gd name="T2" fmla="*/ 12 w 460"/>
                <a:gd name="T3" fmla="*/ 23 h 24"/>
                <a:gd name="T4" fmla="*/ 447 w 460"/>
                <a:gd name="T5" fmla="*/ 23 h 24"/>
                <a:gd name="T6" fmla="*/ 459 w 460"/>
                <a:gd name="T7" fmla="*/ 12 h 24"/>
                <a:gd name="T8" fmla="*/ 447 w 460"/>
                <a:gd name="T9" fmla="*/ 0 h 24"/>
                <a:gd name="T10" fmla="*/ 12 w 460"/>
                <a:gd name="T11" fmla="*/ 0 h 24"/>
                <a:gd name="T12" fmla="*/ 0 w 460"/>
                <a:gd name="T13" fmla="*/ 12 h 24"/>
                <a:gd name="T14" fmla="*/ 12 w 460"/>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0" h="24">
                  <a:moveTo>
                    <a:pt x="12" y="23"/>
                  </a:moveTo>
                  <a:lnTo>
                    <a:pt x="12" y="23"/>
                  </a:lnTo>
                  <a:cubicBezTo>
                    <a:pt x="447" y="23"/>
                    <a:pt x="447" y="23"/>
                    <a:pt x="447" y="23"/>
                  </a:cubicBezTo>
                  <a:cubicBezTo>
                    <a:pt x="453" y="23"/>
                    <a:pt x="459" y="18"/>
                    <a:pt x="459" y="12"/>
                  </a:cubicBezTo>
                  <a:cubicBezTo>
                    <a:pt x="459" y="5"/>
                    <a:pt x="453" y="0"/>
                    <a:pt x="447" y="0"/>
                  </a:cubicBezTo>
                  <a:cubicBezTo>
                    <a:pt x="12" y="0"/>
                    <a:pt x="12" y="0"/>
                    <a:pt x="12" y="0"/>
                  </a:cubicBezTo>
                  <a:cubicBezTo>
                    <a:pt x="5" y="0"/>
                    <a:pt x="0" y="5"/>
                    <a:pt x="0" y="12"/>
                  </a:cubicBezTo>
                  <a:cubicBezTo>
                    <a:pt x="0" y="18"/>
                    <a:pt x="5" y="23"/>
                    <a:pt x="12" y="23"/>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dirty="0">
                <a:solidFill>
                  <a:srgbClr val="000000"/>
                </a:solidFill>
              </a:endParaRPr>
            </a:p>
          </p:txBody>
        </p:sp>
        <p:sp>
          <p:nvSpPr>
            <p:cNvPr id="75" name="Freeform 29"/>
            <p:cNvSpPr>
              <a:spLocks noChangeArrowheads="1"/>
            </p:cNvSpPr>
            <p:nvPr/>
          </p:nvSpPr>
          <p:spPr bwMode="auto">
            <a:xfrm>
              <a:off x="5741703" y="1923265"/>
              <a:ext cx="288953" cy="238942"/>
            </a:xfrm>
            <a:custGeom>
              <a:avLst/>
              <a:gdLst>
                <a:gd name="T0" fmla="*/ 639 w 688"/>
                <a:gd name="T1" fmla="*/ 0 h 569"/>
                <a:gd name="T2" fmla="*/ 639 w 688"/>
                <a:gd name="T3" fmla="*/ 0 h 569"/>
                <a:gd name="T4" fmla="*/ 47 w 688"/>
                <a:gd name="T5" fmla="*/ 0 h 569"/>
                <a:gd name="T6" fmla="*/ 0 w 688"/>
                <a:gd name="T7" fmla="*/ 48 h 569"/>
                <a:gd name="T8" fmla="*/ 0 w 688"/>
                <a:gd name="T9" fmla="*/ 522 h 569"/>
                <a:gd name="T10" fmla="*/ 47 w 688"/>
                <a:gd name="T11" fmla="*/ 568 h 569"/>
                <a:gd name="T12" fmla="*/ 639 w 688"/>
                <a:gd name="T13" fmla="*/ 568 h 569"/>
                <a:gd name="T14" fmla="*/ 687 w 688"/>
                <a:gd name="T15" fmla="*/ 522 h 569"/>
                <a:gd name="T16" fmla="*/ 687 w 688"/>
                <a:gd name="T17" fmla="*/ 48 h 569"/>
                <a:gd name="T18" fmla="*/ 639 w 688"/>
                <a:gd name="T19" fmla="*/ 0 h 569"/>
                <a:gd name="T20" fmla="*/ 663 w 688"/>
                <a:gd name="T21" fmla="*/ 522 h 569"/>
                <a:gd name="T22" fmla="*/ 663 w 688"/>
                <a:gd name="T23" fmla="*/ 522 h 569"/>
                <a:gd name="T24" fmla="*/ 639 w 688"/>
                <a:gd name="T25" fmla="*/ 546 h 569"/>
                <a:gd name="T26" fmla="*/ 47 w 688"/>
                <a:gd name="T27" fmla="*/ 546 h 569"/>
                <a:gd name="T28" fmla="*/ 23 w 688"/>
                <a:gd name="T29" fmla="*/ 522 h 569"/>
                <a:gd name="T30" fmla="*/ 23 w 688"/>
                <a:gd name="T31" fmla="*/ 210 h 569"/>
                <a:gd name="T32" fmla="*/ 663 w 688"/>
                <a:gd name="T33" fmla="*/ 210 h 569"/>
                <a:gd name="T34" fmla="*/ 663 w 688"/>
                <a:gd name="T35" fmla="*/ 522 h 569"/>
                <a:gd name="T36" fmla="*/ 663 w 688"/>
                <a:gd name="T37" fmla="*/ 187 h 569"/>
                <a:gd name="T38" fmla="*/ 663 w 688"/>
                <a:gd name="T39" fmla="*/ 187 h 569"/>
                <a:gd name="T40" fmla="*/ 23 w 688"/>
                <a:gd name="T41" fmla="*/ 187 h 569"/>
                <a:gd name="T42" fmla="*/ 23 w 688"/>
                <a:gd name="T43" fmla="*/ 48 h 569"/>
                <a:gd name="T44" fmla="*/ 47 w 688"/>
                <a:gd name="T45" fmla="*/ 24 h 569"/>
                <a:gd name="T46" fmla="*/ 639 w 688"/>
                <a:gd name="T47" fmla="*/ 24 h 569"/>
                <a:gd name="T48" fmla="*/ 663 w 688"/>
                <a:gd name="T49" fmla="*/ 48 h 569"/>
                <a:gd name="T50" fmla="*/ 663 w 688"/>
                <a:gd name="T51" fmla="*/ 18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8" h="569">
                  <a:moveTo>
                    <a:pt x="639" y="0"/>
                  </a:moveTo>
                  <a:lnTo>
                    <a:pt x="639" y="0"/>
                  </a:lnTo>
                  <a:cubicBezTo>
                    <a:pt x="47" y="0"/>
                    <a:pt x="47" y="0"/>
                    <a:pt x="47" y="0"/>
                  </a:cubicBezTo>
                  <a:cubicBezTo>
                    <a:pt x="21" y="0"/>
                    <a:pt x="0" y="22"/>
                    <a:pt x="0" y="48"/>
                  </a:cubicBezTo>
                  <a:cubicBezTo>
                    <a:pt x="0" y="522"/>
                    <a:pt x="0" y="522"/>
                    <a:pt x="0" y="522"/>
                  </a:cubicBezTo>
                  <a:cubicBezTo>
                    <a:pt x="0" y="548"/>
                    <a:pt x="21" y="568"/>
                    <a:pt x="47" y="568"/>
                  </a:cubicBezTo>
                  <a:cubicBezTo>
                    <a:pt x="639" y="568"/>
                    <a:pt x="639" y="568"/>
                    <a:pt x="639" y="568"/>
                  </a:cubicBezTo>
                  <a:cubicBezTo>
                    <a:pt x="666" y="568"/>
                    <a:pt x="687" y="548"/>
                    <a:pt x="687" y="522"/>
                  </a:cubicBezTo>
                  <a:cubicBezTo>
                    <a:pt x="687" y="48"/>
                    <a:pt x="687" y="48"/>
                    <a:pt x="687" y="48"/>
                  </a:cubicBezTo>
                  <a:cubicBezTo>
                    <a:pt x="687" y="22"/>
                    <a:pt x="666" y="0"/>
                    <a:pt x="639" y="0"/>
                  </a:cubicBezTo>
                  <a:close/>
                  <a:moveTo>
                    <a:pt x="663" y="522"/>
                  </a:moveTo>
                  <a:lnTo>
                    <a:pt x="663" y="522"/>
                  </a:lnTo>
                  <a:cubicBezTo>
                    <a:pt x="663" y="534"/>
                    <a:pt x="653" y="546"/>
                    <a:pt x="639" y="546"/>
                  </a:cubicBezTo>
                  <a:cubicBezTo>
                    <a:pt x="47" y="546"/>
                    <a:pt x="47" y="546"/>
                    <a:pt x="47" y="546"/>
                  </a:cubicBezTo>
                  <a:cubicBezTo>
                    <a:pt x="33" y="546"/>
                    <a:pt x="23" y="534"/>
                    <a:pt x="23" y="522"/>
                  </a:cubicBezTo>
                  <a:cubicBezTo>
                    <a:pt x="23" y="210"/>
                    <a:pt x="23" y="210"/>
                    <a:pt x="23" y="210"/>
                  </a:cubicBezTo>
                  <a:cubicBezTo>
                    <a:pt x="663" y="210"/>
                    <a:pt x="663" y="210"/>
                    <a:pt x="663" y="210"/>
                  </a:cubicBezTo>
                  <a:lnTo>
                    <a:pt x="663" y="522"/>
                  </a:lnTo>
                  <a:close/>
                  <a:moveTo>
                    <a:pt x="663" y="187"/>
                  </a:moveTo>
                  <a:lnTo>
                    <a:pt x="663" y="187"/>
                  </a:lnTo>
                  <a:cubicBezTo>
                    <a:pt x="23" y="187"/>
                    <a:pt x="23" y="187"/>
                    <a:pt x="23" y="187"/>
                  </a:cubicBezTo>
                  <a:cubicBezTo>
                    <a:pt x="23" y="48"/>
                    <a:pt x="23" y="48"/>
                    <a:pt x="23" y="48"/>
                  </a:cubicBezTo>
                  <a:cubicBezTo>
                    <a:pt x="23" y="34"/>
                    <a:pt x="33" y="24"/>
                    <a:pt x="47" y="24"/>
                  </a:cubicBezTo>
                  <a:cubicBezTo>
                    <a:pt x="639" y="24"/>
                    <a:pt x="639" y="24"/>
                    <a:pt x="639" y="24"/>
                  </a:cubicBezTo>
                  <a:cubicBezTo>
                    <a:pt x="653" y="24"/>
                    <a:pt x="663" y="34"/>
                    <a:pt x="663" y="48"/>
                  </a:cubicBezTo>
                  <a:lnTo>
                    <a:pt x="663" y="18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dirty="0">
                <a:solidFill>
                  <a:srgbClr val="000000"/>
                </a:solidFill>
              </a:endParaRPr>
            </a:p>
          </p:txBody>
        </p:sp>
        <p:sp>
          <p:nvSpPr>
            <p:cNvPr id="76" name="Freeform 30"/>
            <p:cNvSpPr>
              <a:spLocks noChangeArrowheads="1"/>
            </p:cNvSpPr>
            <p:nvPr/>
          </p:nvSpPr>
          <p:spPr bwMode="auto">
            <a:xfrm>
              <a:off x="5784306" y="1978833"/>
              <a:ext cx="200044" cy="9262"/>
            </a:xfrm>
            <a:custGeom>
              <a:avLst/>
              <a:gdLst>
                <a:gd name="T0" fmla="*/ 465 w 478"/>
                <a:gd name="T1" fmla="*/ 0 h 24"/>
                <a:gd name="T2" fmla="*/ 465 w 478"/>
                <a:gd name="T3" fmla="*/ 0 h 24"/>
                <a:gd name="T4" fmla="*/ 13 w 478"/>
                <a:gd name="T5" fmla="*/ 0 h 24"/>
                <a:gd name="T6" fmla="*/ 0 w 478"/>
                <a:gd name="T7" fmla="*/ 12 h 24"/>
                <a:gd name="T8" fmla="*/ 13 w 478"/>
                <a:gd name="T9" fmla="*/ 23 h 24"/>
                <a:gd name="T10" fmla="*/ 465 w 478"/>
                <a:gd name="T11" fmla="*/ 23 h 24"/>
                <a:gd name="T12" fmla="*/ 477 w 478"/>
                <a:gd name="T13" fmla="*/ 12 h 24"/>
                <a:gd name="T14" fmla="*/ 465 w 47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24">
                  <a:moveTo>
                    <a:pt x="465" y="0"/>
                  </a:moveTo>
                  <a:lnTo>
                    <a:pt x="465" y="0"/>
                  </a:lnTo>
                  <a:cubicBezTo>
                    <a:pt x="13" y="0"/>
                    <a:pt x="13" y="0"/>
                    <a:pt x="13" y="0"/>
                  </a:cubicBezTo>
                  <a:cubicBezTo>
                    <a:pt x="5" y="0"/>
                    <a:pt x="0" y="5"/>
                    <a:pt x="0" y="12"/>
                  </a:cubicBezTo>
                  <a:cubicBezTo>
                    <a:pt x="0" y="18"/>
                    <a:pt x="5" y="23"/>
                    <a:pt x="13" y="23"/>
                  </a:cubicBezTo>
                  <a:cubicBezTo>
                    <a:pt x="465" y="23"/>
                    <a:pt x="465" y="23"/>
                    <a:pt x="465" y="23"/>
                  </a:cubicBezTo>
                  <a:cubicBezTo>
                    <a:pt x="472" y="23"/>
                    <a:pt x="477" y="18"/>
                    <a:pt x="477" y="12"/>
                  </a:cubicBezTo>
                  <a:cubicBezTo>
                    <a:pt x="477" y="5"/>
                    <a:pt x="472" y="0"/>
                    <a:pt x="46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dirty="0">
                <a:solidFill>
                  <a:srgbClr val="000000"/>
                </a:solidFill>
              </a:endParaRPr>
            </a:p>
          </p:txBody>
        </p:sp>
        <p:sp>
          <p:nvSpPr>
            <p:cNvPr id="77" name="Freeform 31"/>
            <p:cNvSpPr>
              <a:spLocks noChangeArrowheads="1"/>
            </p:cNvSpPr>
            <p:nvPr/>
          </p:nvSpPr>
          <p:spPr bwMode="auto">
            <a:xfrm>
              <a:off x="5884328" y="2038105"/>
              <a:ext cx="98169" cy="9262"/>
            </a:xfrm>
            <a:custGeom>
              <a:avLst/>
              <a:gdLst>
                <a:gd name="T0" fmla="*/ 11 w 232"/>
                <a:gd name="T1" fmla="*/ 23 h 24"/>
                <a:gd name="T2" fmla="*/ 11 w 232"/>
                <a:gd name="T3" fmla="*/ 23 h 24"/>
                <a:gd name="T4" fmla="*/ 219 w 232"/>
                <a:gd name="T5" fmla="*/ 23 h 24"/>
                <a:gd name="T6" fmla="*/ 231 w 232"/>
                <a:gd name="T7" fmla="*/ 11 h 24"/>
                <a:gd name="T8" fmla="*/ 219 w 232"/>
                <a:gd name="T9" fmla="*/ 0 h 24"/>
                <a:gd name="T10" fmla="*/ 11 w 232"/>
                <a:gd name="T11" fmla="*/ 0 h 24"/>
                <a:gd name="T12" fmla="*/ 0 w 232"/>
                <a:gd name="T13" fmla="*/ 11 h 24"/>
                <a:gd name="T14" fmla="*/ 11 w 232"/>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4">
                  <a:moveTo>
                    <a:pt x="11" y="23"/>
                  </a:moveTo>
                  <a:lnTo>
                    <a:pt x="11" y="23"/>
                  </a:lnTo>
                  <a:cubicBezTo>
                    <a:pt x="219" y="23"/>
                    <a:pt x="219" y="23"/>
                    <a:pt x="219" y="23"/>
                  </a:cubicBezTo>
                  <a:cubicBezTo>
                    <a:pt x="225" y="23"/>
                    <a:pt x="231" y="17"/>
                    <a:pt x="231" y="11"/>
                  </a:cubicBezTo>
                  <a:cubicBezTo>
                    <a:pt x="231" y="5"/>
                    <a:pt x="225" y="0"/>
                    <a:pt x="219" y="0"/>
                  </a:cubicBezTo>
                  <a:cubicBezTo>
                    <a:pt x="11" y="0"/>
                    <a:pt x="11" y="0"/>
                    <a:pt x="11" y="0"/>
                  </a:cubicBezTo>
                  <a:cubicBezTo>
                    <a:pt x="5" y="0"/>
                    <a:pt x="0" y="5"/>
                    <a:pt x="0" y="11"/>
                  </a:cubicBezTo>
                  <a:cubicBezTo>
                    <a:pt x="0" y="17"/>
                    <a:pt x="5" y="23"/>
                    <a:pt x="11" y="23"/>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dirty="0">
                <a:solidFill>
                  <a:srgbClr val="000000"/>
                </a:solidFill>
              </a:endParaRPr>
            </a:p>
          </p:txBody>
        </p:sp>
        <p:sp>
          <p:nvSpPr>
            <p:cNvPr id="78" name="Freeform 32"/>
            <p:cNvSpPr>
              <a:spLocks noChangeArrowheads="1"/>
            </p:cNvSpPr>
            <p:nvPr/>
          </p:nvSpPr>
          <p:spPr bwMode="auto">
            <a:xfrm>
              <a:off x="5884328" y="2077003"/>
              <a:ext cx="98169" cy="9261"/>
            </a:xfrm>
            <a:custGeom>
              <a:avLst/>
              <a:gdLst>
                <a:gd name="T0" fmla="*/ 11 w 232"/>
                <a:gd name="T1" fmla="*/ 23 h 24"/>
                <a:gd name="T2" fmla="*/ 11 w 232"/>
                <a:gd name="T3" fmla="*/ 23 h 24"/>
                <a:gd name="T4" fmla="*/ 219 w 232"/>
                <a:gd name="T5" fmla="*/ 23 h 24"/>
                <a:gd name="T6" fmla="*/ 231 w 232"/>
                <a:gd name="T7" fmla="*/ 12 h 24"/>
                <a:gd name="T8" fmla="*/ 219 w 232"/>
                <a:gd name="T9" fmla="*/ 0 h 24"/>
                <a:gd name="T10" fmla="*/ 11 w 232"/>
                <a:gd name="T11" fmla="*/ 0 h 24"/>
                <a:gd name="T12" fmla="*/ 0 w 232"/>
                <a:gd name="T13" fmla="*/ 12 h 24"/>
                <a:gd name="T14" fmla="*/ 11 w 232"/>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4">
                  <a:moveTo>
                    <a:pt x="11" y="23"/>
                  </a:moveTo>
                  <a:lnTo>
                    <a:pt x="11" y="23"/>
                  </a:lnTo>
                  <a:cubicBezTo>
                    <a:pt x="219" y="23"/>
                    <a:pt x="219" y="23"/>
                    <a:pt x="219" y="23"/>
                  </a:cubicBezTo>
                  <a:cubicBezTo>
                    <a:pt x="225" y="23"/>
                    <a:pt x="231" y="18"/>
                    <a:pt x="231" y="12"/>
                  </a:cubicBezTo>
                  <a:cubicBezTo>
                    <a:pt x="231" y="6"/>
                    <a:pt x="225" y="0"/>
                    <a:pt x="219" y="0"/>
                  </a:cubicBezTo>
                  <a:cubicBezTo>
                    <a:pt x="11" y="0"/>
                    <a:pt x="11" y="0"/>
                    <a:pt x="11" y="0"/>
                  </a:cubicBezTo>
                  <a:cubicBezTo>
                    <a:pt x="5" y="0"/>
                    <a:pt x="0" y="6"/>
                    <a:pt x="0" y="12"/>
                  </a:cubicBezTo>
                  <a:cubicBezTo>
                    <a:pt x="0" y="18"/>
                    <a:pt x="5" y="23"/>
                    <a:pt x="11" y="23"/>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dirty="0">
                <a:solidFill>
                  <a:srgbClr val="000000"/>
                </a:solidFill>
              </a:endParaRPr>
            </a:p>
          </p:txBody>
        </p:sp>
        <p:sp>
          <p:nvSpPr>
            <p:cNvPr id="79" name="Freeform 33"/>
            <p:cNvSpPr>
              <a:spLocks noChangeArrowheads="1"/>
            </p:cNvSpPr>
            <p:nvPr/>
          </p:nvSpPr>
          <p:spPr bwMode="auto">
            <a:xfrm>
              <a:off x="5789862" y="2038105"/>
              <a:ext cx="59272" cy="50012"/>
            </a:xfrm>
            <a:custGeom>
              <a:avLst/>
              <a:gdLst>
                <a:gd name="T0" fmla="*/ 11 w 142"/>
                <a:gd name="T1" fmla="*/ 117 h 118"/>
                <a:gd name="T2" fmla="*/ 11 w 142"/>
                <a:gd name="T3" fmla="*/ 117 h 118"/>
                <a:gd name="T4" fmla="*/ 130 w 142"/>
                <a:gd name="T5" fmla="*/ 117 h 118"/>
                <a:gd name="T6" fmla="*/ 141 w 142"/>
                <a:gd name="T7" fmla="*/ 106 h 118"/>
                <a:gd name="T8" fmla="*/ 141 w 142"/>
                <a:gd name="T9" fmla="*/ 11 h 118"/>
                <a:gd name="T10" fmla="*/ 130 w 142"/>
                <a:gd name="T11" fmla="*/ 0 h 118"/>
                <a:gd name="T12" fmla="*/ 11 w 142"/>
                <a:gd name="T13" fmla="*/ 0 h 118"/>
                <a:gd name="T14" fmla="*/ 0 w 142"/>
                <a:gd name="T15" fmla="*/ 11 h 118"/>
                <a:gd name="T16" fmla="*/ 0 w 142"/>
                <a:gd name="T17" fmla="*/ 106 h 118"/>
                <a:gd name="T18" fmla="*/ 11 w 142"/>
                <a:gd name="T19" fmla="*/ 117 h 118"/>
                <a:gd name="T20" fmla="*/ 23 w 142"/>
                <a:gd name="T21" fmla="*/ 23 h 118"/>
                <a:gd name="T22" fmla="*/ 23 w 142"/>
                <a:gd name="T23" fmla="*/ 23 h 118"/>
                <a:gd name="T24" fmla="*/ 117 w 142"/>
                <a:gd name="T25" fmla="*/ 23 h 118"/>
                <a:gd name="T26" fmla="*/ 117 w 142"/>
                <a:gd name="T27" fmla="*/ 94 h 118"/>
                <a:gd name="T28" fmla="*/ 23 w 142"/>
                <a:gd name="T29" fmla="*/ 94 h 118"/>
                <a:gd name="T30" fmla="*/ 23 w 142"/>
                <a:gd name="T31" fmla="*/ 2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18">
                  <a:moveTo>
                    <a:pt x="11" y="117"/>
                  </a:moveTo>
                  <a:lnTo>
                    <a:pt x="11" y="117"/>
                  </a:lnTo>
                  <a:cubicBezTo>
                    <a:pt x="130" y="117"/>
                    <a:pt x="130" y="117"/>
                    <a:pt x="130" y="117"/>
                  </a:cubicBezTo>
                  <a:cubicBezTo>
                    <a:pt x="136" y="117"/>
                    <a:pt x="141" y="112"/>
                    <a:pt x="141" y="106"/>
                  </a:cubicBezTo>
                  <a:cubicBezTo>
                    <a:pt x="141" y="11"/>
                    <a:pt x="141" y="11"/>
                    <a:pt x="141" y="11"/>
                  </a:cubicBezTo>
                  <a:cubicBezTo>
                    <a:pt x="141" y="5"/>
                    <a:pt x="136" y="0"/>
                    <a:pt x="130" y="0"/>
                  </a:cubicBezTo>
                  <a:cubicBezTo>
                    <a:pt x="11" y="0"/>
                    <a:pt x="11" y="0"/>
                    <a:pt x="11" y="0"/>
                  </a:cubicBezTo>
                  <a:cubicBezTo>
                    <a:pt x="5" y="0"/>
                    <a:pt x="0" y="5"/>
                    <a:pt x="0" y="11"/>
                  </a:cubicBezTo>
                  <a:cubicBezTo>
                    <a:pt x="0" y="106"/>
                    <a:pt x="0" y="106"/>
                    <a:pt x="0" y="106"/>
                  </a:cubicBezTo>
                  <a:cubicBezTo>
                    <a:pt x="0" y="112"/>
                    <a:pt x="5" y="117"/>
                    <a:pt x="11" y="117"/>
                  </a:cubicBezTo>
                  <a:close/>
                  <a:moveTo>
                    <a:pt x="23" y="23"/>
                  </a:moveTo>
                  <a:lnTo>
                    <a:pt x="23" y="23"/>
                  </a:lnTo>
                  <a:cubicBezTo>
                    <a:pt x="117" y="23"/>
                    <a:pt x="117" y="23"/>
                    <a:pt x="117" y="23"/>
                  </a:cubicBezTo>
                  <a:cubicBezTo>
                    <a:pt x="117" y="94"/>
                    <a:pt x="117" y="94"/>
                    <a:pt x="117" y="94"/>
                  </a:cubicBezTo>
                  <a:cubicBezTo>
                    <a:pt x="23" y="94"/>
                    <a:pt x="23" y="94"/>
                    <a:pt x="23" y="94"/>
                  </a:cubicBezTo>
                  <a:lnTo>
                    <a:pt x="23" y="23"/>
                  </a:lnTo>
                  <a:close/>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dirty="0">
                <a:solidFill>
                  <a:srgbClr val="000000"/>
                </a:solidFill>
              </a:endParaRPr>
            </a:p>
          </p:txBody>
        </p:sp>
        <p:sp>
          <p:nvSpPr>
            <p:cNvPr id="80" name="Freeform 34"/>
            <p:cNvSpPr>
              <a:spLocks noChangeArrowheads="1"/>
            </p:cNvSpPr>
            <p:nvPr/>
          </p:nvSpPr>
          <p:spPr bwMode="auto">
            <a:xfrm>
              <a:off x="5763930" y="1945492"/>
              <a:ext cx="16671" cy="16671"/>
            </a:xfrm>
            <a:custGeom>
              <a:avLst/>
              <a:gdLst>
                <a:gd name="T0" fmla="*/ 19 w 40"/>
                <a:gd name="T1" fmla="*/ 0 h 40"/>
                <a:gd name="T2" fmla="*/ 19 w 40"/>
                <a:gd name="T3" fmla="*/ 0 h 40"/>
                <a:gd name="T4" fmla="*/ 0 w 40"/>
                <a:gd name="T5" fmla="*/ 20 h 40"/>
                <a:gd name="T6" fmla="*/ 19 w 40"/>
                <a:gd name="T7" fmla="*/ 39 h 40"/>
                <a:gd name="T8" fmla="*/ 39 w 40"/>
                <a:gd name="T9" fmla="*/ 20 h 40"/>
                <a:gd name="T10" fmla="*/ 19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19" y="0"/>
                  </a:moveTo>
                  <a:lnTo>
                    <a:pt x="19" y="0"/>
                  </a:lnTo>
                  <a:cubicBezTo>
                    <a:pt x="8" y="0"/>
                    <a:pt x="0" y="8"/>
                    <a:pt x="0" y="20"/>
                  </a:cubicBezTo>
                  <a:cubicBezTo>
                    <a:pt x="0" y="30"/>
                    <a:pt x="8" y="39"/>
                    <a:pt x="19" y="39"/>
                  </a:cubicBezTo>
                  <a:cubicBezTo>
                    <a:pt x="30" y="39"/>
                    <a:pt x="39" y="30"/>
                    <a:pt x="39" y="20"/>
                  </a:cubicBezTo>
                  <a:cubicBezTo>
                    <a:pt x="39" y="8"/>
                    <a:pt x="30" y="0"/>
                    <a:pt x="1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dirty="0">
                <a:solidFill>
                  <a:srgbClr val="000000"/>
                </a:solidFill>
              </a:endParaRPr>
            </a:p>
          </p:txBody>
        </p:sp>
        <p:sp>
          <p:nvSpPr>
            <p:cNvPr id="81" name="Freeform 35"/>
            <p:cNvSpPr>
              <a:spLocks noChangeArrowheads="1"/>
            </p:cNvSpPr>
            <p:nvPr/>
          </p:nvSpPr>
          <p:spPr bwMode="auto">
            <a:xfrm>
              <a:off x="5789862" y="1945492"/>
              <a:ext cx="16671" cy="16671"/>
            </a:xfrm>
            <a:custGeom>
              <a:avLst/>
              <a:gdLst>
                <a:gd name="T0" fmla="*/ 18 w 39"/>
                <a:gd name="T1" fmla="*/ 39 h 40"/>
                <a:gd name="T2" fmla="*/ 18 w 39"/>
                <a:gd name="T3" fmla="*/ 39 h 40"/>
                <a:gd name="T4" fmla="*/ 38 w 39"/>
                <a:gd name="T5" fmla="*/ 20 h 40"/>
                <a:gd name="T6" fmla="*/ 18 w 39"/>
                <a:gd name="T7" fmla="*/ 0 h 40"/>
                <a:gd name="T8" fmla="*/ 0 w 39"/>
                <a:gd name="T9" fmla="*/ 20 h 40"/>
                <a:gd name="T10" fmla="*/ 18 w 39"/>
                <a:gd name="T11" fmla="*/ 39 h 40"/>
              </a:gdLst>
              <a:ahLst/>
              <a:cxnLst>
                <a:cxn ang="0">
                  <a:pos x="T0" y="T1"/>
                </a:cxn>
                <a:cxn ang="0">
                  <a:pos x="T2" y="T3"/>
                </a:cxn>
                <a:cxn ang="0">
                  <a:pos x="T4" y="T5"/>
                </a:cxn>
                <a:cxn ang="0">
                  <a:pos x="T6" y="T7"/>
                </a:cxn>
                <a:cxn ang="0">
                  <a:pos x="T8" y="T9"/>
                </a:cxn>
                <a:cxn ang="0">
                  <a:pos x="T10" y="T11"/>
                </a:cxn>
              </a:cxnLst>
              <a:rect l="0" t="0" r="r" b="b"/>
              <a:pathLst>
                <a:path w="39" h="40">
                  <a:moveTo>
                    <a:pt x="18" y="39"/>
                  </a:moveTo>
                  <a:lnTo>
                    <a:pt x="18" y="39"/>
                  </a:lnTo>
                  <a:cubicBezTo>
                    <a:pt x="30" y="39"/>
                    <a:pt x="38" y="30"/>
                    <a:pt x="38" y="20"/>
                  </a:cubicBezTo>
                  <a:cubicBezTo>
                    <a:pt x="38" y="8"/>
                    <a:pt x="30" y="0"/>
                    <a:pt x="18" y="0"/>
                  </a:cubicBezTo>
                  <a:cubicBezTo>
                    <a:pt x="8" y="0"/>
                    <a:pt x="0" y="8"/>
                    <a:pt x="0" y="20"/>
                  </a:cubicBezTo>
                  <a:cubicBezTo>
                    <a:pt x="0" y="30"/>
                    <a:pt x="8" y="39"/>
                    <a:pt x="18" y="3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dirty="0">
                <a:solidFill>
                  <a:srgbClr val="000000"/>
                </a:solidFill>
              </a:endParaRPr>
            </a:p>
          </p:txBody>
        </p:sp>
        <p:sp>
          <p:nvSpPr>
            <p:cNvPr id="88" name="Freeform 36"/>
            <p:cNvSpPr>
              <a:spLocks noChangeArrowheads="1"/>
            </p:cNvSpPr>
            <p:nvPr/>
          </p:nvSpPr>
          <p:spPr bwMode="auto">
            <a:xfrm>
              <a:off x="5813942" y="1945492"/>
              <a:ext cx="16670" cy="16671"/>
            </a:xfrm>
            <a:custGeom>
              <a:avLst/>
              <a:gdLst>
                <a:gd name="T0" fmla="*/ 20 w 39"/>
                <a:gd name="T1" fmla="*/ 39 h 40"/>
                <a:gd name="T2" fmla="*/ 20 w 39"/>
                <a:gd name="T3" fmla="*/ 39 h 40"/>
                <a:gd name="T4" fmla="*/ 38 w 39"/>
                <a:gd name="T5" fmla="*/ 20 h 40"/>
                <a:gd name="T6" fmla="*/ 20 w 39"/>
                <a:gd name="T7" fmla="*/ 0 h 40"/>
                <a:gd name="T8" fmla="*/ 0 w 39"/>
                <a:gd name="T9" fmla="*/ 20 h 40"/>
                <a:gd name="T10" fmla="*/ 20 w 39"/>
                <a:gd name="T11" fmla="*/ 39 h 40"/>
              </a:gdLst>
              <a:ahLst/>
              <a:cxnLst>
                <a:cxn ang="0">
                  <a:pos x="T0" y="T1"/>
                </a:cxn>
                <a:cxn ang="0">
                  <a:pos x="T2" y="T3"/>
                </a:cxn>
                <a:cxn ang="0">
                  <a:pos x="T4" y="T5"/>
                </a:cxn>
                <a:cxn ang="0">
                  <a:pos x="T6" y="T7"/>
                </a:cxn>
                <a:cxn ang="0">
                  <a:pos x="T8" y="T9"/>
                </a:cxn>
                <a:cxn ang="0">
                  <a:pos x="T10" y="T11"/>
                </a:cxn>
              </a:cxnLst>
              <a:rect l="0" t="0" r="r" b="b"/>
              <a:pathLst>
                <a:path w="39" h="40">
                  <a:moveTo>
                    <a:pt x="20" y="39"/>
                  </a:moveTo>
                  <a:lnTo>
                    <a:pt x="20" y="39"/>
                  </a:lnTo>
                  <a:cubicBezTo>
                    <a:pt x="30" y="39"/>
                    <a:pt x="38" y="30"/>
                    <a:pt x="38" y="20"/>
                  </a:cubicBezTo>
                  <a:cubicBezTo>
                    <a:pt x="38" y="8"/>
                    <a:pt x="30" y="0"/>
                    <a:pt x="20" y="0"/>
                  </a:cubicBezTo>
                  <a:cubicBezTo>
                    <a:pt x="8" y="0"/>
                    <a:pt x="0" y="8"/>
                    <a:pt x="0" y="20"/>
                  </a:cubicBezTo>
                  <a:cubicBezTo>
                    <a:pt x="0" y="30"/>
                    <a:pt x="8" y="39"/>
                    <a:pt x="20" y="3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dirty="0">
                <a:solidFill>
                  <a:srgbClr val="000000"/>
                </a:solidFill>
              </a:endParaRPr>
            </a:p>
          </p:txBody>
        </p:sp>
      </p:grpSp>
      <p:grpSp>
        <p:nvGrpSpPr>
          <p:cNvPr id="91" name="Group 90"/>
          <p:cNvGrpSpPr/>
          <p:nvPr/>
        </p:nvGrpSpPr>
        <p:grpSpPr>
          <a:xfrm>
            <a:off x="5475596" y="4116803"/>
            <a:ext cx="196141" cy="308514"/>
            <a:chOff x="3140810" y="3819668"/>
            <a:chExt cx="195024" cy="306756"/>
          </a:xfrm>
          <a:solidFill>
            <a:schemeClr val="accent1"/>
          </a:solidFill>
        </p:grpSpPr>
        <p:sp>
          <p:nvSpPr>
            <p:cNvPr id="92" name="Freeform 411"/>
            <p:cNvSpPr>
              <a:spLocks noChangeArrowheads="1"/>
            </p:cNvSpPr>
            <p:nvPr/>
          </p:nvSpPr>
          <p:spPr bwMode="auto">
            <a:xfrm>
              <a:off x="3291141" y="3848109"/>
              <a:ext cx="10157" cy="48756"/>
            </a:xfrm>
            <a:custGeom>
              <a:avLst/>
              <a:gdLst>
                <a:gd name="T0" fmla="*/ 11 w 23"/>
                <a:gd name="T1" fmla="*/ 106 h 107"/>
                <a:gd name="T2" fmla="*/ 11 w 23"/>
                <a:gd name="T3" fmla="*/ 106 h 107"/>
                <a:gd name="T4" fmla="*/ 22 w 23"/>
                <a:gd name="T5" fmla="*/ 96 h 107"/>
                <a:gd name="T6" fmla="*/ 22 w 23"/>
                <a:gd name="T7" fmla="*/ 10 h 107"/>
                <a:gd name="T8" fmla="*/ 11 w 23"/>
                <a:gd name="T9" fmla="*/ 0 h 107"/>
                <a:gd name="T10" fmla="*/ 0 w 23"/>
                <a:gd name="T11" fmla="*/ 10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1"/>
                    <a:pt x="22" y="96"/>
                  </a:cubicBezTo>
                  <a:cubicBezTo>
                    <a:pt x="22" y="10"/>
                    <a:pt x="22" y="10"/>
                    <a:pt x="22" y="10"/>
                  </a:cubicBezTo>
                  <a:cubicBezTo>
                    <a:pt x="22" y="4"/>
                    <a:pt x="18" y="0"/>
                    <a:pt x="11" y="0"/>
                  </a:cubicBezTo>
                  <a:cubicBezTo>
                    <a:pt x="5" y="0"/>
                    <a:pt x="0" y="4"/>
                    <a:pt x="0" y="10"/>
                  </a:cubicBezTo>
                  <a:cubicBezTo>
                    <a:pt x="0" y="96"/>
                    <a:pt x="0" y="96"/>
                    <a:pt x="0" y="96"/>
                  </a:cubicBezTo>
                  <a:cubicBezTo>
                    <a:pt x="0" y="101"/>
                    <a:pt x="5" y="106"/>
                    <a:pt x="11"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96" name="Freeform 412"/>
            <p:cNvSpPr>
              <a:spLocks noChangeArrowheads="1"/>
            </p:cNvSpPr>
            <p:nvPr/>
          </p:nvSpPr>
          <p:spPr bwMode="auto">
            <a:xfrm>
              <a:off x="3260668" y="3848109"/>
              <a:ext cx="10158" cy="48756"/>
            </a:xfrm>
            <a:custGeom>
              <a:avLst/>
              <a:gdLst>
                <a:gd name="T0" fmla="*/ 11 w 23"/>
                <a:gd name="T1" fmla="*/ 106 h 107"/>
                <a:gd name="T2" fmla="*/ 11 w 23"/>
                <a:gd name="T3" fmla="*/ 106 h 107"/>
                <a:gd name="T4" fmla="*/ 22 w 23"/>
                <a:gd name="T5" fmla="*/ 96 h 107"/>
                <a:gd name="T6" fmla="*/ 22 w 23"/>
                <a:gd name="T7" fmla="*/ 10 h 107"/>
                <a:gd name="T8" fmla="*/ 11 w 23"/>
                <a:gd name="T9" fmla="*/ 0 h 107"/>
                <a:gd name="T10" fmla="*/ 0 w 23"/>
                <a:gd name="T11" fmla="*/ 10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1"/>
                    <a:pt x="22" y="96"/>
                  </a:cubicBezTo>
                  <a:cubicBezTo>
                    <a:pt x="22" y="10"/>
                    <a:pt x="22" y="10"/>
                    <a:pt x="22" y="10"/>
                  </a:cubicBezTo>
                  <a:cubicBezTo>
                    <a:pt x="22" y="4"/>
                    <a:pt x="18" y="0"/>
                    <a:pt x="11" y="0"/>
                  </a:cubicBezTo>
                  <a:cubicBezTo>
                    <a:pt x="6" y="0"/>
                    <a:pt x="0" y="4"/>
                    <a:pt x="0" y="10"/>
                  </a:cubicBezTo>
                  <a:cubicBezTo>
                    <a:pt x="0" y="96"/>
                    <a:pt x="0" y="96"/>
                    <a:pt x="0" y="96"/>
                  </a:cubicBezTo>
                  <a:cubicBezTo>
                    <a:pt x="0" y="101"/>
                    <a:pt x="6" y="106"/>
                    <a:pt x="11"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97" name="Freeform 413"/>
            <p:cNvSpPr>
              <a:spLocks noChangeArrowheads="1"/>
            </p:cNvSpPr>
            <p:nvPr/>
          </p:nvSpPr>
          <p:spPr bwMode="auto">
            <a:xfrm>
              <a:off x="3232227" y="3848109"/>
              <a:ext cx="10158" cy="48756"/>
            </a:xfrm>
            <a:custGeom>
              <a:avLst/>
              <a:gdLst>
                <a:gd name="T0" fmla="*/ 10 w 23"/>
                <a:gd name="T1" fmla="*/ 106 h 107"/>
                <a:gd name="T2" fmla="*/ 10 w 23"/>
                <a:gd name="T3" fmla="*/ 106 h 107"/>
                <a:gd name="T4" fmla="*/ 22 w 23"/>
                <a:gd name="T5" fmla="*/ 96 h 107"/>
                <a:gd name="T6" fmla="*/ 22 w 23"/>
                <a:gd name="T7" fmla="*/ 10 h 107"/>
                <a:gd name="T8" fmla="*/ 10 w 23"/>
                <a:gd name="T9" fmla="*/ 0 h 107"/>
                <a:gd name="T10" fmla="*/ 0 w 23"/>
                <a:gd name="T11" fmla="*/ 10 h 107"/>
                <a:gd name="T12" fmla="*/ 0 w 23"/>
                <a:gd name="T13" fmla="*/ 96 h 107"/>
                <a:gd name="T14" fmla="*/ 10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0" y="106"/>
                  </a:moveTo>
                  <a:lnTo>
                    <a:pt x="10" y="106"/>
                  </a:lnTo>
                  <a:cubicBezTo>
                    <a:pt x="17" y="106"/>
                    <a:pt x="22" y="101"/>
                    <a:pt x="22" y="96"/>
                  </a:cubicBezTo>
                  <a:cubicBezTo>
                    <a:pt x="22" y="10"/>
                    <a:pt x="22" y="10"/>
                    <a:pt x="22" y="10"/>
                  </a:cubicBezTo>
                  <a:cubicBezTo>
                    <a:pt x="22" y="4"/>
                    <a:pt x="17" y="0"/>
                    <a:pt x="10" y="0"/>
                  </a:cubicBezTo>
                  <a:cubicBezTo>
                    <a:pt x="5" y="0"/>
                    <a:pt x="0" y="4"/>
                    <a:pt x="0" y="10"/>
                  </a:cubicBezTo>
                  <a:cubicBezTo>
                    <a:pt x="0" y="96"/>
                    <a:pt x="0" y="96"/>
                    <a:pt x="0" y="96"/>
                  </a:cubicBezTo>
                  <a:cubicBezTo>
                    <a:pt x="0" y="101"/>
                    <a:pt x="5" y="106"/>
                    <a:pt x="10"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98" name="Freeform 414"/>
            <p:cNvSpPr>
              <a:spLocks noChangeArrowheads="1"/>
            </p:cNvSpPr>
            <p:nvPr/>
          </p:nvSpPr>
          <p:spPr bwMode="auto">
            <a:xfrm>
              <a:off x="3203786" y="3848109"/>
              <a:ext cx="10158" cy="48756"/>
            </a:xfrm>
            <a:custGeom>
              <a:avLst/>
              <a:gdLst>
                <a:gd name="T0" fmla="*/ 10 w 22"/>
                <a:gd name="T1" fmla="*/ 106 h 107"/>
                <a:gd name="T2" fmla="*/ 10 w 22"/>
                <a:gd name="T3" fmla="*/ 106 h 107"/>
                <a:gd name="T4" fmla="*/ 21 w 22"/>
                <a:gd name="T5" fmla="*/ 96 h 107"/>
                <a:gd name="T6" fmla="*/ 21 w 22"/>
                <a:gd name="T7" fmla="*/ 10 h 107"/>
                <a:gd name="T8" fmla="*/ 10 w 22"/>
                <a:gd name="T9" fmla="*/ 0 h 107"/>
                <a:gd name="T10" fmla="*/ 0 w 22"/>
                <a:gd name="T11" fmla="*/ 10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7" y="106"/>
                    <a:pt x="21" y="101"/>
                    <a:pt x="21" y="96"/>
                  </a:cubicBezTo>
                  <a:cubicBezTo>
                    <a:pt x="21" y="10"/>
                    <a:pt x="21" y="10"/>
                    <a:pt x="21" y="10"/>
                  </a:cubicBezTo>
                  <a:cubicBezTo>
                    <a:pt x="21" y="4"/>
                    <a:pt x="17" y="0"/>
                    <a:pt x="10" y="0"/>
                  </a:cubicBezTo>
                  <a:cubicBezTo>
                    <a:pt x="5" y="0"/>
                    <a:pt x="0" y="4"/>
                    <a:pt x="0" y="10"/>
                  </a:cubicBezTo>
                  <a:cubicBezTo>
                    <a:pt x="0" y="96"/>
                    <a:pt x="0" y="96"/>
                    <a:pt x="0" y="96"/>
                  </a:cubicBezTo>
                  <a:cubicBezTo>
                    <a:pt x="0" y="101"/>
                    <a:pt x="5" y="106"/>
                    <a:pt x="10"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99" name="Freeform 415"/>
            <p:cNvSpPr>
              <a:spLocks noChangeArrowheads="1"/>
            </p:cNvSpPr>
            <p:nvPr/>
          </p:nvSpPr>
          <p:spPr bwMode="auto">
            <a:xfrm>
              <a:off x="3173314" y="3848109"/>
              <a:ext cx="10157" cy="48756"/>
            </a:xfrm>
            <a:custGeom>
              <a:avLst/>
              <a:gdLst>
                <a:gd name="T0" fmla="*/ 10 w 22"/>
                <a:gd name="T1" fmla="*/ 106 h 107"/>
                <a:gd name="T2" fmla="*/ 10 w 22"/>
                <a:gd name="T3" fmla="*/ 106 h 107"/>
                <a:gd name="T4" fmla="*/ 21 w 22"/>
                <a:gd name="T5" fmla="*/ 96 h 107"/>
                <a:gd name="T6" fmla="*/ 21 w 22"/>
                <a:gd name="T7" fmla="*/ 10 h 107"/>
                <a:gd name="T8" fmla="*/ 10 w 22"/>
                <a:gd name="T9" fmla="*/ 0 h 107"/>
                <a:gd name="T10" fmla="*/ 0 w 22"/>
                <a:gd name="T11" fmla="*/ 10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6" y="106"/>
                    <a:pt x="21" y="101"/>
                    <a:pt x="21" y="96"/>
                  </a:cubicBezTo>
                  <a:cubicBezTo>
                    <a:pt x="21" y="10"/>
                    <a:pt x="21" y="10"/>
                    <a:pt x="21" y="10"/>
                  </a:cubicBezTo>
                  <a:cubicBezTo>
                    <a:pt x="21" y="4"/>
                    <a:pt x="16" y="0"/>
                    <a:pt x="10" y="0"/>
                  </a:cubicBezTo>
                  <a:cubicBezTo>
                    <a:pt x="4" y="0"/>
                    <a:pt x="0" y="4"/>
                    <a:pt x="0" y="10"/>
                  </a:cubicBezTo>
                  <a:cubicBezTo>
                    <a:pt x="0" y="96"/>
                    <a:pt x="0" y="96"/>
                    <a:pt x="0" y="96"/>
                  </a:cubicBezTo>
                  <a:cubicBezTo>
                    <a:pt x="0" y="101"/>
                    <a:pt x="4" y="106"/>
                    <a:pt x="10"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00" name="Freeform 416"/>
            <p:cNvSpPr>
              <a:spLocks noChangeArrowheads="1"/>
            </p:cNvSpPr>
            <p:nvPr/>
          </p:nvSpPr>
          <p:spPr bwMode="auto">
            <a:xfrm>
              <a:off x="3291141" y="3947652"/>
              <a:ext cx="10157" cy="48756"/>
            </a:xfrm>
            <a:custGeom>
              <a:avLst/>
              <a:gdLst>
                <a:gd name="T0" fmla="*/ 11 w 23"/>
                <a:gd name="T1" fmla="*/ 107 h 108"/>
                <a:gd name="T2" fmla="*/ 11 w 23"/>
                <a:gd name="T3" fmla="*/ 107 h 108"/>
                <a:gd name="T4" fmla="*/ 22 w 23"/>
                <a:gd name="T5" fmla="*/ 96 h 108"/>
                <a:gd name="T6" fmla="*/ 22 w 23"/>
                <a:gd name="T7" fmla="*/ 10 h 108"/>
                <a:gd name="T8" fmla="*/ 11 w 23"/>
                <a:gd name="T9" fmla="*/ 0 h 108"/>
                <a:gd name="T10" fmla="*/ 0 w 23"/>
                <a:gd name="T11" fmla="*/ 10 h 108"/>
                <a:gd name="T12" fmla="*/ 0 w 23"/>
                <a:gd name="T13" fmla="*/ 96 h 108"/>
                <a:gd name="T14" fmla="*/ 11 w 23"/>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8">
                  <a:moveTo>
                    <a:pt x="11" y="107"/>
                  </a:moveTo>
                  <a:lnTo>
                    <a:pt x="11" y="107"/>
                  </a:lnTo>
                  <a:cubicBezTo>
                    <a:pt x="18" y="107"/>
                    <a:pt x="22" y="101"/>
                    <a:pt x="22" y="96"/>
                  </a:cubicBezTo>
                  <a:cubicBezTo>
                    <a:pt x="22" y="10"/>
                    <a:pt x="22" y="10"/>
                    <a:pt x="22" y="10"/>
                  </a:cubicBezTo>
                  <a:cubicBezTo>
                    <a:pt x="22" y="5"/>
                    <a:pt x="18" y="0"/>
                    <a:pt x="11" y="0"/>
                  </a:cubicBezTo>
                  <a:cubicBezTo>
                    <a:pt x="5" y="0"/>
                    <a:pt x="0" y="5"/>
                    <a:pt x="0" y="10"/>
                  </a:cubicBezTo>
                  <a:cubicBezTo>
                    <a:pt x="0" y="96"/>
                    <a:pt x="0" y="96"/>
                    <a:pt x="0" y="96"/>
                  </a:cubicBezTo>
                  <a:cubicBezTo>
                    <a:pt x="0" y="101"/>
                    <a:pt x="5" y="107"/>
                    <a:pt x="11" y="107"/>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07" name="Freeform 417"/>
            <p:cNvSpPr>
              <a:spLocks noChangeArrowheads="1"/>
            </p:cNvSpPr>
            <p:nvPr/>
          </p:nvSpPr>
          <p:spPr bwMode="auto">
            <a:xfrm>
              <a:off x="3260668" y="3947652"/>
              <a:ext cx="10158" cy="48756"/>
            </a:xfrm>
            <a:custGeom>
              <a:avLst/>
              <a:gdLst>
                <a:gd name="T0" fmla="*/ 11 w 23"/>
                <a:gd name="T1" fmla="*/ 107 h 108"/>
                <a:gd name="T2" fmla="*/ 11 w 23"/>
                <a:gd name="T3" fmla="*/ 107 h 108"/>
                <a:gd name="T4" fmla="*/ 22 w 23"/>
                <a:gd name="T5" fmla="*/ 96 h 108"/>
                <a:gd name="T6" fmla="*/ 22 w 23"/>
                <a:gd name="T7" fmla="*/ 10 h 108"/>
                <a:gd name="T8" fmla="*/ 11 w 23"/>
                <a:gd name="T9" fmla="*/ 0 h 108"/>
                <a:gd name="T10" fmla="*/ 0 w 23"/>
                <a:gd name="T11" fmla="*/ 10 h 108"/>
                <a:gd name="T12" fmla="*/ 0 w 23"/>
                <a:gd name="T13" fmla="*/ 96 h 108"/>
                <a:gd name="T14" fmla="*/ 11 w 23"/>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8">
                  <a:moveTo>
                    <a:pt x="11" y="107"/>
                  </a:moveTo>
                  <a:lnTo>
                    <a:pt x="11" y="107"/>
                  </a:lnTo>
                  <a:cubicBezTo>
                    <a:pt x="18" y="107"/>
                    <a:pt x="22" y="101"/>
                    <a:pt x="22" y="96"/>
                  </a:cubicBezTo>
                  <a:cubicBezTo>
                    <a:pt x="22" y="10"/>
                    <a:pt x="22" y="10"/>
                    <a:pt x="22" y="10"/>
                  </a:cubicBezTo>
                  <a:cubicBezTo>
                    <a:pt x="22" y="5"/>
                    <a:pt x="18" y="0"/>
                    <a:pt x="11" y="0"/>
                  </a:cubicBezTo>
                  <a:cubicBezTo>
                    <a:pt x="6" y="0"/>
                    <a:pt x="0" y="5"/>
                    <a:pt x="0" y="10"/>
                  </a:cubicBezTo>
                  <a:cubicBezTo>
                    <a:pt x="0" y="96"/>
                    <a:pt x="0" y="96"/>
                    <a:pt x="0" y="96"/>
                  </a:cubicBezTo>
                  <a:cubicBezTo>
                    <a:pt x="0" y="101"/>
                    <a:pt x="6" y="107"/>
                    <a:pt x="11" y="107"/>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18" name="Freeform 418"/>
            <p:cNvSpPr>
              <a:spLocks noChangeArrowheads="1"/>
            </p:cNvSpPr>
            <p:nvPr/>
          </p:nvSpPr>
          <p:spPr bwMode="auto">
            <a:xfrm>
              <a:off x="3232227" y="3947652"/>
              <a:ext cx="10158" cy="48756"/>
            </a:xfrm>
            <a:custGeom>
              <a:avLst/>
              <a:gdLst>
                <a:gd name="T0" fmla="*/ 10 w 23"/>
                <a:gd name="T1" fmla="*/ 107 h 108"/>
                <a:gd name="T2" fmla="*/ 10 w 23"/>
                <a:gd name="T3" fmla="*/ 107 h 108"/>
                <a:gd name="T4" fmla="*/ 22 w 23"/>
                <a:gd name="T5" fmla="*/ 96 h 108"/>
                <a:gd name="T6" fmla="*/ 22 w 23"/>
                <a:gd name="T7" fmla="*/ 10 h 108"/>
                <a:gd name="T8" fmla="*/ 10 w 23"/>
                <a:gd name="T9" fmla="*/ 0 h 108"/>
                <a:gd name="T10" fmla="*/ 0 w 23"/>
                <a:gd name="T11" fmla="*/ 10 h 108"/>
                <a:gd name="T12" fmla="*/ 0 w 23"/>
                <a:gd name="T13" fmla="*/ 96 h 108"/>
                <a:gd name="T14" fmla="*/ 10 w 23"/>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8">
                  <a:moveTo>
                    <a:pt x="10" y="107"/>
                  </a:moveTo>
                  <a:lnTo>
                    <a:pt x="10" y="107"/>
                  </a:lnTo>
                  <a:cubicBezTo>
                    <a:pt x="17" y="107"/>
                    <a:pt x="22" y="101"/>
                    <a:pt x="22" y="96"/>
                  </a:cubicBezTo>
                  <a:cubicBezTo>
                    <a:pt x="22" y="10"/>
                    <a:pt x="22" y="10"/>
                    <a:pt x="22" y="10"/>
                  </a:cubicBezTo>
                  <a:cubicBezTo>
                    <a:pt x="22" y="5"/>
                    <a:pt x="17" y="0"/>
                    <a:pt x="10" y="0"/>
                  </a:cubicBezTo>
                  <a:cubicBezTo>
                    <a:pt x="5" y="0"/>
                    <a:pt x="0" y="5"/>
                    <a:pt x="0" y="10"/>
                  </a:cubicBezTo>
                  <a:cubicBezTo>
                    <a:pt x="0" y="96"/>
                    <a:pt x="0" y="96"/>
                    <a:pt x="0" y="96"/>
                  </a:cubicBezTo>
                  <a:cubicBezTo>
                    <a:pt x="0" y="101"/>
                    <a:pt x="5" y="107"/>
                    <a:pt x="10" y="107"/>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19" name="Freeform 419"/>
            <p:cNvSpPr>
              <a:spLocks noChangeArrowheads="1"/>
            </p:cNvSpPr>
            <p:nvPr/>
          </p:nvSpPr>
          <p:spPr bwMode="auto">
            <a:xfrm>
              <a:off x="3203786" y="3947652"/>
              <a:ext cx="10158" cy="48756"/>
            </a:xfrm>
            <a:custGeom>
              <a:avLst/>
              <a:gdLst>
                <a:gd name="T0" fmla="*/ 10 w 22"/>
                <a:gd name="T1" fmla="*/ 107 h 108"/>
                <a:gd name="T2" fmla="*/ 10 w 22"/>
                <a:gd name="T3" fmla="*/ 107 h 108"/>
                <a:gd name="T4" fmla="*/ 21 w 22"/>
                <a:gd name="T5" fmla="*/ 96 h 108"/>
                <a:gd name="T6" fmla="*/ 21 w 22"/>
                <a:gd name="T7" fmla="*/ 10 h 108"/>
                <a:gd name="T8" fmla="*/ 10 w 22"/>
                <a:gd name="T9" fmla="*/ 0 h 108"/>
                <a:gd name="T10" fmla="*/ 0 w 22"/>
                <a:gd name="T11" fmla="*/ 10 h 108"/>
                <a:gd name="T12" fmla="*/ 0 w 22"/>
                <a:gd name="T13" fmla="*/ 96 h 108"/>
                <a:gd name="T14" fmla="*/ 10 w 22"/>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8">
                  <a:moveTo>
                    <a:pt x="10" y="107"/>
                  </a:moveTo>
                  <a:lnTo>
                    <a:pt x="10" y="107"/>
                  </a:lnTo>
                  <a:cubicBezTo>
                    <a:pt x="17" y="107"/>
                    <a:pt x="21" y="101"/>
                    <a:pt x="21" y="96"/>
                  </a:cubicBezTo>
                  <a:cubicBezTo>
                    <a:pt x="21" y="10"/>
                    <a:pt x="21" y="10"/>
                    <a:pt x="21" y="10"/>
                  </a:cubicBezTo>
                  <a:cubicBezTo>
                    <a:pt x="21" y="5"/>
                    <a:pt x="17" y="0"/>
                    <a:pt x="10" y="0"/>
                  </a:cubicBezTo>
                  <a:cubicBezTo>
                    <a:pt x="5" y="0"/>
                    <a:pt x="0" y="5"/>
                    <a:pt x="0" y="10"/>
                  </a:cubicBezTo>
                  <a:cubicBezTo>
                    <a:pt x="0" y="96"/>
                    <a:pt x="0" y="96"/>
                    <a:pt x="0" y="96"/>
                  </a:cubicBezTo>
                  <a:cubicBezTo>
                    <a:pt x="0" y="101"/>
                    <a:pt x="5" y="107"/>
                    <a:pt x="10" y="107"/>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20" name="Freeform 420"/>
            <p:cNvSpPr>
              <a:spLocks noChangeArrowheads="1"/>
            </p:cNvSpPr>
            <p:nvPr/>
          </p:nvSpPr>
          <p:spPr bwMode="auto">
            <a:xfrm>
              <a:off x="3173314" y="3947652"/>
              <a:ext cx="10157" cy="48756"/>
            </a:xfrm>
            <a:custGeom>
              <a:avLst/>
              <a:gdLst>
                <a:gd name="T0" fmla="*/ 10 w 22"/>
                <a:gd name="T1" fmla="*/ 107 h 108"/>
                <a:gd name="T2" fmla="*/ 10 w 22"/>
                <a:gd name="T3" fmla="*/ 107 h 108"/>
                <a:gd name="T4" fmla="*/ 21 w 22"/>
                <a:gd name="T5" fmla="*/ 96 h 108"/>
                <a:gd name="T6" fmla="*/ 21 w 22"/>
                <a:gd name="T7" fmla="*/ 10 h 108"/>
                <a:gd name="T8" fmla="*/ 10 w 22"/>
                <a:gd name="T9" fmla="*/ 0 h 108"/>
                <a:gd name="T10" fmla="*/ 0 w 22"/>
                <a:gd name="T11" fmla="*/ 10 h 108"/>
                <a:gd name="T12" fmla="*/ 0 w 22"/>
                <a:gd name="T13" fmla="*/ 96 h 108"/>
                <a:gd name="T14" fmla="*/ 10 w 22"/>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8">
                  <a:moveTo>
                    <a:pt x="10" y="107"/>
                  </a:moveTo>
                  <a:lnTo>
                    <a:pt x="10" y="107"/>
                  </a:lnTo>
                  <a:cubicBezTo>
                    <a:pt x="16" y="107"/>
                    <a:pt x="21" y="101"/>
                    <a:pt x="21" y="96"/>
                  </a:cubicBezTo>
                  <a:cubicBezTo>
                    <a:pt x="21" y="10"/>
                    <a:pt x="21" y="10"/>
                    <a:pt x="21" y="10"/>
                  </a:cubicBezTo>
                  <a:cubicBezTo>
                    <a:pt x="21" y="5"/>
                    <a:pt x="16" y="0"/>
                    <a:pt x="10" y="0"/>
                  </a:cubicBezTo>
                  <a:cubicBezTo>
                    <a:pt x="4" y="0"/>
                    <a:pt x="0" y="5"/>
                    <a:pt x="0" y="10"/>
                  </a:cubicBezTo>
                  <a:cubicBezTo>
                    <a:pt x="0" y="96"/>
                    <a:pt x="0" y="96"/>
                    <a:pt x="0" y="96"/>
                  </a:cubicBezTo>
                  <a:cubicBezTo>
                    <a:pt x="0" y="101"/>
                    <a:pt x="4" y="107"/>
                    <a:pt x="10" y="107"/>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4" name="Freeform 421"/>
            <p:cNvSpPr>
              <a:spLocks noChangeArrowheads="1"/>
            </p:cNvSpPr>
            <p:nvPr/>
          </p:nvSpPr>
          <p:spPr bwMode="auto">
            <a:xfrm>
              <a:off x="3291141" y="4047196"/>
              <a:ext cx="10157" cy="48756"/>
            </a:xfrm>
            <a:custGeom>
              <a:avLst/>
              <a:gdLst>
                <a:gd name="T0" fmla="*/ 11 w 23"/>
                <a:gd name="T1" fmla="*/ 106 h 107"/>
                <a:gd name="T2" fmla="*/ 11 w 23"/>
                <a:gd name="T3" fmla="*/ 106 h 107"/>
                <a:gd name="T4" fmla="*/ 22 w 23"/>
                <a:gd name="T5" fmla="*/ 96 h 107"/>
                <a:gd name="T6" fmla="*/ 22 w 23"/>
                <a:gd name="T7" fmla="*/ 11 h 107"/>
                <a:gd name="T8" fmla="*/ 11 w 23"/>
                <a:gd name="T9" fmla="*/ 0 h 107"/>
                <a:gd name="T10" fmla="*/ 0 w 23"/>
                <a:gd name="T11" fmla="*/ 11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2"/>
                    <a:pt x="22" y="96"/>
                  </a:cubicBezTo>
                  <a:cubicBezTo>
                    <a:pt x="22" y="11"/>
                    <a:pt x="22" y="11"/>
                    <a:pt x="22" y="11"/>
                  </a:cubicBezTo>
                  <a:cubicBezTo>
                    <a:pt x="22" y="4"/>
                    <a:pt x="18" y="0"/>
                    <a:pt x="11" y="0"/>
                  </a:cubicBezTo>
                  <a:cubicBezTo>
                    <a:pt x="5" y="0"/>
                    <a:pt x="0" y="4"/>
                    <a:pt x="0" y="11"/>
                  </a:cubicBezTo>
                  <a:cubicBezTo>
                    <a:pt x="0" y="96"/>
                    <a:pt x="0" y="96"/>
                    <a:pt x="0" y="96"/>
                  </a:cubicBezTo>
                  <a:cubicBezTo>
                    <a:pt x="0" y="102"/>
                    <a:pt x="5" y="106"/>
                    <a:pt x="11"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5" name="Freeform 422"/>
            <p:cNvSpPr>
              <a:spLocks noChangeArrowheads="1"/>
            </p:cNvSpPr>
            <p:nvPr/>
          </p:nvSpPr>
          <p:spPr bwMode="auto">
            <a:xfrm>
              <a:off x="3260668" y="4047196"/>
              <a:ext cx="10158" cy="48756"/>
            </a:xfrm>
            <a:custGeom>
              <a:avLst/>
              <a:gdLst>
                <a:gd name="T0" fmla="*/ 11 w 23"/>
                <a:gd name="T1" fmla="*/ 106 h 107"/>
                <a:gd name="T2" fmla="*/ 11 w 23"/>
                <a:gd name="T3" fmla="*/ 106 h 107"/>
                <a:gd name="T4" fmla="*/ 22 w 23"/>
                <a:gd name="T5" fmla="*/ 96 h 107"/>
                <a:gd name="T6" fmla="*/ 22 w 23"/>
                <a:gd name="T7" fmla="*/ 11 h 107"/>
                <a:gd name="T8" fmla="*/ 11 w 23"/>
                <a:gd name="T9" fmla="*/ 0 h 107"/>
                <a:gd name="T10" fmla="*/ 0 w 23"/>
                <a:gd name="T11" fmla="*/ 11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2"/>
                    <a:pt x="22" y="96"/>
                  </a:cubicBezTo>
                  <a:cubicBezTo>
                    <a:pt x="22" y="11"/>
                    <a:pt x="22" y="11"/>
                    <a:pt x="22" y="11"/>
                  </a:cubicBezTo>
                  <a:cubicBezTo>
                    <a:pt x="22" y="4"/>
                    <a:pt x="18" y="0"/>
                    <a:pt x="11" y="0"/>
                  </a:cubicBezTo>
                  <a:cubicBezTo>
                    <a:pt x="6" y="0"/>
                    <a:pt x="0" y="4"/>
                    <a:pt x="0" y="11"/>
                  </a:cubicBezTo>
                  <a:cubicBezTo>
                    <a:pt x="0" y="96"/>
                    <a:pt x="0" y="96"/>
                    <a:pt x="0" y="96"/>
                  </a:cubicBezTo>
                  <a:cubicBezTo>
                    <a:pt x="0" y="102"/>
                    <a:pt x="6" y="106"/>
                    <a:pt x="11"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6" name="Freeform 423"/>
            <p:cNvSpPr>
              <a:spLocks noChangeArrowheads="1"/>
            </p:cNvSpPr>
            <p:nvPr/>
          </p:nvSpPr>
          <p:spPr bwMode="auto">
            <a:xfrm>
              <a:off x="3232227" y="4047196"/>
              <a:ext cx="10158" cy="48756"/>
            </a:xfrm>
            <a:custGeom>
              <a:avLst/>
              <a:gdLst>
                <a:gd name="T0" fmla="*/ 10 w 23"/>
                <a:gd name="T1" fmla="*/ 106 h 107"/>
                <a:gd name="T2" fmla="*/ 10 w 23"/>
                <a:gd name="T3" fmla="*/ 106 h 107"/>
                <a:gd name="T4" fmla="*/ 22 w 23"/>
                <a:gd name="T5" fmla="*/ 96 h 107"/>
                <a:gd name="T6" fmla="*/ 22 w 23"/>
                <a:gd name="T7" fmla="*/ 11 h 107"/>
                <a:gd name="T8" fmla="*/ 10 w 23"/>
                <a:gd name="T9" fmla="*/ 0 h 107"/>
                <a:gd name="T10" fmla="*/ 0 w 23"/>
                <a:gd name="T11" fmla="*/ 11 h 107"/>
                <a:gd name="T12" fmla="*/ 0 w 23"/>
                <a:gd name="T13" fmla="*/ 96 h 107"/>
                <a:gd name="T14" fmla="*/ 10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0" y="106"/>
                  </a:moveTo>
                  <a:lnTo>
                    <a:pt x="10" y="106"/>
                  </a:lnTo>
                  <a:cubicBezTo>
                    <a:pt x="17" y="106"/>
                    <a:pt x="22" y="102"/>
                    <a:pt x="22" y="96"/>
                  </a:cubicBezTo>
                  <a:cubicBezTo>
                    <a:pt x="22" y="11"/>
                    <a:pt x="22" y="11"/>
                    <a:pt x="22" y="11"/>
                  </a:cubicBezTo>
                  <a:cubicBezTo>
                    <a:pt x="22" y="4"/>
                    <a:pt x="17" y="0"/>
                    <a:pt x="10" y="0"/>
                  </a:cubicBezTo>
                  <a:cubicBezTo>
                    <a:pt x="5" y="0"/>
                    <a:pt x="0" y="4"/>
                    <a:pt x="0" y="11"/>
                  </a:cubicBezTo>
                  <a:cubicBezTo>
                    <a:pt x="0" y="96"/>
                    <a:pt x="0" y="96"/>
                    <a:pt x="0" y="96"/>
                  </a:cubicBezTo>
                  <a:cubicBezTo>
                    <a:pt x="0" y="102"/>
                    <a:pt x="5" y="106"/>
                    <a:pt x="10"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7" name="Freeform 424"/>
            <p:cNvSpPr>
              <a:spLocks noChangeArrowheads="1"/>
            </p:cNvSpPr>
            <p:nvPr/>
          </p:nvSpPr>
          <p:spPr bwMode="auto">
            <a:xfrm>
              <a:off x="3203786" y="4047196"/>
              <a:ext cx="10158" cy="48756"/>
            </a:xfrm>
            <a:custGeom>
              <a:avLst/>
              <a:gdLst>
                <a:gd name="T0" fmla="*/ 10 w 22"/>
                <a:gd name="T1" fmla="*/ 106 h 107"/>
                <a:gd name="T2" fmla="*/ 10 w 22"/>
                <a:gd name="T3" fmla="*/ 106 h 107"/>
                <a:gd name="T4" fmla="*/ 21 w 22"/>
                <a:gd name="T5" fmla="*/ 96 h 107"/>
                <a:gd name="T6" fmla="*/ 21 w 22"/>
                <a:gd name="T7" fmla="*/ 11 h 107"/>
                <a:gd name="T8" fmla="*/ 10 w 22"/>
                <a:gd name="T9" fmla="*/ 0 h 107"/>
                <a:gd name="T10" fmla="*/ 0 w 22"/>
                <a:gd name="T11" fmla="*/ 11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7" y="106"/>
                    <a:pt x="21" y="102"/>
                    <a:pt x="21" y="96"/>
                  </a:cubicBezTo>
                  <a:cubicBezTo>
                    <a:pt x="21" y="11"/>
                    <a:pt x="21" y="11"/>
                    <a:pt x="21" y="11"/>
                  </a:cubicBezTo>
                  <a:cubicBezTo>
                    <a:pt x="21" y="4"/>
                    <a:pt x="17" y="0"/>
                    <a:pt x="10" y="0"/>
                  </a:cubicBezTo>
                  <a:cubicBezTo>
                    <a:pt x="5" y="0"/>
                    <a:pt x="0" y="4"/>
                    <a:pt x="0" y="11"/>
                  </a:cubicBezTo>
                  <a:cubicBezTo>
                    <a:pt x="0" y="96"/>
                    <a:pt x="0" y="96"/>
                    <a:pt x="0" y="96"/>
                  </a:cubicBezTo>
                  <a:cubicBezTo>
                    <a:pt x="0" y="102"/>
                    <a:pt x="5" y="106"/>
                    <a:pt x="10"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8" name="Freeform 425"/>
            <p:cNvSpPr>
              <a:spLocks noChangeArrowheads="1"/>
            </p:cNvSpPr>
            <p:nvPr/>
          </p:nvSpPr>
          <p:spPr bwMode="auto">
            <a:xfrm>
              <a:off x="3173314" y="4047196"/>
              <a:ext cx="10157" cy="48756"/>
            </a:xfrm>
            <a:custGeom>
              <a:avLst/>
              <a:gdLst>
                <a:gd name="T0" fmla="*/ 10 w 22"/>
                <a:gd name="T1" fmla="*/ 106 h 107"/>
                <a:gd name="T2" fmla="*/ 10 w 22"/>
                <a:gd name="T3" fmla="*/ 106 h 107"/>
                <a:gd name="T4" fmla="*/ 21 w 22"/>
                <a:gd name="T5" fmla="*/ 96 h 107"/>
                <a:gd name="T6" fmla="*/ 21 w 22"/>
                <a:gd name="T7" fmla="*/ 11 h 107"/>
                <a:gd name="T8" fmla="*/ 10 w 22"/>
                <a:gd name="T9" fmla="*/ 0 h 107"/>
                <a:gd name="T10" fmla="*/ 0 w 22"/>
                <a:gd name="T11" fmla="*/ 11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6" y="106"/>
                    <a:pt x="21" y="102"/>
                    <a:pt x="21" y="96"/>
                  </a:cubicBezTo>
                  <a:cubicBezTo>
                    <a:pt x="21" y="11"/>
                    <a:pt x="21" y="11"/>
                    <a:pt x="21" y="11"/>
                  </a:cubicBezTo>
                  <a:cubicBezTo>
                    <a:pt x="21" y="4"/>
                    <a:pt x="16" y="0"/>
                    <a:pt x="10" y="0"/>
                  </a:cubicBezTo>
                  <a:cubicBezTo>
                    <a:pt x="4" y="0"/>
                    <a:pt x="0" y="4"/>
                    <a:pt x="0" y="11"/>
                  </a:cubicBezTo>
                  <a:cubicBezTo>
                    <a:pt x="0" y="96"/>
                    <a:pt x="0" y="96"/>
                    <a:pt x="0" y="96"/>
                  </a:cubicBezTo>
                  <a:cubicBezTo>
                    <a:pt x="0" y="102"/>
                    <a:pt x="4" y="106"/>
                    <a:pt x="10" y="106"/>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5" name="Freeform 426"/>
            <p:cNvSpPr>
              <a:spLocks noChangeArrowheads="1"/>
            </p:cNvSpPr>
            <p:nvPr/>
          </p:nvSpPr>
          <p:spPr bwMode="auto">
            <a:xfrm>
              <a:off x="3140810" y="3819668"/>
              <a:ext cx="195024" cy="306756"/>
            </a:xfrm>
            <a:custGeom>
              <a:avLst/>
              <a:gdLst>
                <a:gd name="T0" fmla="*/ 0 w 425"/>
                <a:gd name="T1" fmla="*/ 621 h 665"/>
                <a:gd name="T2" fmla="*/ 0 w 425"/>
                <a:gd name="T3" fmla="*/ 621 h 665"/>
                <a:gd name="T4" fmla="*/ 43 w 425"/>
                <a:gd name="T5" fmla="*/ 664 h 665"/>
                <a:gd name="T6" fmla="*/ 383 w 425"/>
                <a:gd name="T7" fmla="*/ 664 h 665"/>
                <a:gd name="T8" fmla="*/ 424 w 425"/>
                <a:gd name="T9" fmla="*/ 621 h 665"/>
                <a:gd name="T10" fmla="*/ 424 w 425"/>
                <a:gd name="T11" fmla="*/ 470 h 665"/>
                <a:gd name="T12" fmla="*/ 409 w 425"/>
                <a:gd name="T13" fmla="*/ 439 h 665"/>
                <a:gd name="T14" fmla="*/ 424 w 425"/>
                <a:gd name="T15" fmla="*/ 407 h 665"/>
                <a:gd name="T16" fmla="*/ 424 w 425"/>
                <a:gd name="T17" fmla="*/ 256 h 665"/>
                <a:gd name="T18" fmla="*/ 410 w 425"/>
                <a:gd name="T19" fmla="*/ 224 h 665"/>
                <a:gd name="T20" fmla="*/ 424 w 425"/>
                <a:gd name="T21" fmla="*/ 192 h 665"/>
                <a:gd name="T22" fmla="*/ 424 w 425"/>
                <a:gd name="T23" fmla="*/ 42 h 665"/>
                <a:gd name="T24" fmla="*/ 383 w 425"/>
                <a:gd name="T25" fmla="*/ 0 h 665"/>
                <a:gd name="T26" fmla="*/ 43 w 425"/>
                <a:gd name="T27" fmla="*/ 0 h 665"/>
                <a:gd name="T28" fmla="*/ 0 w 425"/>
                <a:gd name="T29" fmla="*/ 42 h 665"/>
                <a:gd name="T30" fmla="*/ 0 w 425"/>
                <a:gd name="T31" fmla="*/ 192 h 665"/>
                <a:gd name="T32" fmla="*/ 16 w 425"/>
                <a:gd name="T33" fmla="*/ 224 h 665"/>
                <a:gd name="T34" fmla="*/ 0 w 425"/>
                <a:gd name="T35" fmla="*/ 256 h 665"/>
                <a:gd name="T36" fmla="*/ 0 w 425"/>
                <a:gd name="T37" fmla="*/ 407 h 665"/>
                <a:gd name="T38" fmla="*/ 16 w 425"/>
                <a:gd name="T39" fmla="*/ 439 h 665"/>
                <a:gd name="T40" fmla="*/ 0 w 425"/>
                <a:gd name="T41" fmla="*/ 470 h 665"/>
                <a:gd name="T42" fmla="*/ 0 w 425"/>
                <a:gd name="T43" fmla="*/ 621 h 665"/>
                <a:gd name="T44" fmla="*/ 22 w 425"/>
                <a:gd name="T45" fmla="*/ 42 h 665"/>
                <a:gd name="T46" fmla="*/ 22 w 425"/>
                <a:gd name="T47" fmla="*/ 42 h 665"/>
                <a:gd name="T48" fmla="*/ 43 w 425"/>
                <a:gd name="T49" fmla="*/ 21 h 665"/>
                <a:gd name="T50" fmla="*/ 383 w 425"/>
                <a:gd name="T51" fmla="*/ 21 h 665"/>
                <a:gd name="T52" fmla="*/ 403 w 425"/>
                <a:gd name="T53" fmla="*/ 42 h 665"/>
                <a:gd name="T54" fmla="*/ 403 w 425"/>
                <a:gd name="T55" fmla="*/ 192 h 665"/>
                <a:gd name="T56" fmla="*/ 383 w 425"/>
                <a:gd name="T57" fmla="*/ 213 h 665"/>
                <a:gd name="T58" fmla="*/ 43 w 425"/>
                <a:gd name="T59" fmla="*/ 213 h 665"/>
                <a:gd name="T60" fmla="*/ 22 w 425"/>
                <a:gd name="T61" fmla="*/ 192 h 665"/>
                <a:gd name="T62" fmla="*/ 22 w 425"/>
                <a:gd name="T63" fmla="*/ 42 h 665"/>
                <a:gd name="T64" fmla="*/ 22 w 425"/>
                <a:gd name="T65" fmla="*/ 256 h 665"/>
                <a:gd name="T66" fmla="*/ 22 w 425"/>
                <a:gd name="T67" fmla="*/ 256 h 665"/>
                <a:gd name="T68" fmla="*/ 43 w 425"/>
                <a:gd name="T69" fmla="*/ 235 h 665"/>
                <a:gd name="T70" fmla="*/ 383 w 425"/>
                <a:gd name="T71" fmla="*/ 235 h 665"/>
                <a:gd name="T72" fmla="*/ 383 w 425"/>
                <a:gd name="T73" fmla="*/ 235 h 665"/>
                <a:gd name="T74" fmla="*/ 403 w 425"/>
                <a:gd name="T75" fmla="*/ 256 h 665"/>
                <a:gd name="T76" fmla="*/ 403 w 425"/>
                <a:gd name="T77" fmla="*/ 407 h 665"/>
                <a:gd name="T78" fmla="*/ 383 w 425"/>
                <a:gd name="T79" fmla="*/ 428 h 665"/>
                <a:gd name="T80" fmla="*/ 43 w 425"/>
                <a:gd name="T81" fmla="*/ 428 h 665"/>
                <a:gd name="T82" fmla="*/ 22 w 425"/>
                <a:gd name="T83" fmla="*/ 407 h 665"/>
                <a:gd name="T84" fmla="*/ 22 w 425"/>
                <a:gd name="T85" fmla="*/ 256 h 665"/>
                <a:gd name="T86" fmla="*/ 22 w 425"/>
                <a:gd name="T87" fmla="*/ 470 h 665"/>
                <a:gd name="T88" fmla="*/ 22 w 425"/>
                <a:gd name="T89" fmla="*/ 470 h 665"/>
                <a:gd name="T90" fmla="*/ 43 w 425"/>
                <a:gd name="T91" fmla="*/ 449 h 665"/>
                <a:gd name="T92" fmla="*/ 383 w 425"/>
                <a:gd name="T93" fmla="*/ 449 h 665"/>
                <a:gd name="T94" fmla="*/ 403 w 425"/>
                <a:gd name="T95" fmla="*/ 470 h 665"/>
                <a:gd name="T96" fmla="*/ 403 w 425"/>
                <a:gd name="T97" fmla="*/ 621 h 665"/>
                <a:gd name="T98" fmla="*/ 383 w 425"/>
                <a:gd name="T99" fmla="*/ 642 h 665"/>
                <a:gd name="T100" fmla="*/ 43 w 425"/>
                <a:gd name="T101" fmla="*/ 642 h 665"/>
                <a:gd name="T102" fmla="*/ 22 w 425"/>
                <a:gd name="T103" fmla="*/ 621 h 665"/>
                <a:gd name="T104" fmla="*/ 22 w 425"/>
                <a:gd name="T105" fmla="*/ 47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5" h="665">
                  <a:moveTo>
                    <a:pt x="0" y="621"/>
                  </a:moveTo>
                  <a:lnTo>
                    <a:pt x="0" y="621"/>
                  </a:lnTo>
                  <a:cubicBezTo>
                    <a:pt x="0" y="645"/>
                    <a:pt x="19" y="664"/>
                    <a:pt x="43" y="664"/>
                  </a:cubicBezTo>
                  <a:cubicBezTo>
                    <a:pt x="383" y="664"/>
                    <a:pt x="383" y="664"/>
                    <a:pt x="383" y="664"/>
                  </a:cubicBezTo>
                  <a:cubicBezTo>
                    <a:pt x="406" y="664"/>
                    <a:pt x="424" y="645"/>
                    <a:pt x="424" y="621"/>
                  </a:cubicBezTo>
                  <a:cubicBezTo>
                    <a:pt x="424" y="470"/>
                    <a:pt x="424" y="470"/>
                    <a:pt x="424" y="470"/>
                  </a:cubicBezTo>
                  <a:cubicBezTo>
                    <a:pt x="424" y="458"/>
                    <a:pt x="418" y="446"/>
                    <a:pt x="409" y="439"/>
                  </a:cubicBezTo>
                  <a:cubicBezTo>
                    <a:pt x="418" y="431"/>
                    <a:pt x="424" y="420"/>
                    <a:pt x="424" y="407"/>
                  </a:cubicBezTo>
                  <a:cubicBezTo>
                    <a:pt x="424" y="256"/>
                    <a:pt x="424" y="256"/>
                    <a:pt x="424" y="256"/>
                  </a:cubicBezTo>
                  <a:cubicBezTo>
                    <a:pt x="424" y="243"/>
                    <a:pt x="418" y="232"/>
                    <a:pt x="410" y="224"/>
                  </a:cubicBezTo>
                  <a:cubicBezTo>
                    <a:pt x="418" y="216"/>
                    <a:pt x="424" y="206"/>
                    <a:pt x="424" y="192"/>
                  </a:cubicBezTo>
                  <a:cubicBezTo>
                    <a:pt x="424" y="42"/>
                    <a:pt x="424" y="42"/>
                    <a:pt x="424" y="42"/>
                  </a:cubicBezTo>
                  <a:cubicBezTo>
                    <a:pt x="424" y="19"/>
                    <a:pt x="406" y="0"/>
                    <a:pt x="383" y="0"/>
                  </a:cubicBezTo>
                  <a:cubicBezTo>
                    <a:pt x="43" y="0"/>
                    <a:pt x="43" y="0"/>
                    <a:pt x="43" y="0"/>
                  </a:cubicBezTo>
                  <a:cubicBezTo>
                    <a:pt x="19" y="0"/>
                    <a:pt x="0" y="19"/>
                    <a:pt x="0" y="42"/>
                  </a:cubicBezTo>
                  <a:cubicBezTo>
                    <a:pt x="0" y="192"/>
                    <a:pt x="0" y="192"/>
                    <a:pt x="0" y="192"/>
                  </a:cubicBezTo>
                  <a:cubicBezTo>
                    <a:pt x="0" y="206"/>
                    <a:pt x="6" y="216"/>
                    <a:pt x="16" y="224"/>
                  </a:cubicBezTo>
                  <a:cubicBezTo>
                    <a:pt x="6" y="232"/>
                    <a:pt x="0" y="243"/>
                    <a:pt x="0" y="256"/>
                  </a:cubicBezTo>
                  <a:cubicBezTo>
                    <a:pt x="0" y="407"/>
                    <a:pt x="0" y="407"/>
                    <a:pt x="0" y="407"/>
                  </a:cubicBezTo>
                  <a:cubicBezTo>
                    <a:pt x="0" y="420"/>
                    <a:pt x="7" y="431"/>
                    <a:pt x="16" y="439"/>
                  </a:cubicBezTo>
                  <a:cubicBezTo>
                    <a:pt x="7" y="446"/>
                    <a:pt x="0" y="458"/>
                    <a:pt x="0" y="470"/>
                  </a:cubicBezTo>
                  <a:lnTo>
                    <a:pt x="0" y="621"/>
                  </a:lnTo>
                  <a:close/>
                  <a:moveTo>
                    <a:pt x="22" y="42"/>
                  </a:moveTo>
                  <a:lnTo>
                    <a:pt x="22" y="42"/>
                  </a:lnTo>
                  <a:cubicBezTo>
                    <a:pt x="22" y="30"/>
                    <a:pt x="30" y="21"/>
                    <a:pt x="43" y="21"/>
                  </a:cubicBezTo>
                  <a:cubicBezTo>
                    <a:pt x="383" y="21"/>
                    <a:pt x="383" y="21"/>
                    <a:pt x="383" y="21"/>
                  </a:cubicBezTo>
                  <a:cubicBezTo>
                    <a:pt x="394" y="21"/>
                    <a:pt x="403" y="30"/>
                    <a:pt x="403" y="42"/>
                  </a:cubicBezTo>
                  <a:cubicBezTo>
                    <a:pt x="403" y="192"/>
                    <a:pt x="403" y="192"/>
                    <a:pt x="403" y="192"/>
                  </a:cubicBezTo>
                  <a:cubicBezTo>
                    <a:pt x="403" y="204"/>
                    <a:pt x="394" y="213"/>
                    <a:pt x="383" y="213"/>
                  </a:cubicBezTo>
                  <a:cubicBezTo>
                    <a:pt x="43" y="213"/>
                    <a:pt x="43" y="213"/>
                    <a:pt x="43" y="213"/>
                  </a:cubicBezTo>
                  <a:cubicBezTo>
                    <a:pt x="30" y="213"/>
                    <a:pt x="22" y="204"/>
                    <a:pt x="22" y="192"/>
                  </a:cubicBezTo>
                  <a:lnTo>
                    <a:pt x="22" y="42"/>
                  </a:lnTo>
                  <a:close/>
                  <a:moveTo>
                    <a:pt x="22" y="256"/>
                  </a:moveTo>
                  <a:lnTo>
                    <a:pt x="22" y="256"/>
                  </a:lnTo>
                  <a:cubicBezTo>
                    <a:pt x="22" y="245"/>
                    <a:pt x="30" y="235"/>
                    <a:pt x="43" y="235"/>
                  </a:cubicBezTo>
                  <a:cubicBezTo>
                    <a:pt x="383" y="235"/>
                    <a:pt x="383" y="235"/>
                    <a:pt x="383" y="235"/>
                  </a:cubicBezTo>
                  <a:lnTo>
                    <a:pt x="383" y="235"/>
                  </a:lnTo>
                  <a:cubicBezTo>
                    <a:pt x="394" y="235"/>
                    <a:pt x="403" y="245"/>
                    <a:pt x="403" y="256"/>
                  </a:cubicBezTo>
                  <a:cubicBezTo>
                    <a:pt x="403" y="407"/>
                    <a:pt x="403" y="407"/>
                    <a:pt x="403" y="407"/>
                  </a:cubicBezTo>
                  <a:cubicBezTo>
                    <a:pt x="403" y="419"/>
                    <a:pt x="394" y="428"/>
                    <a:pt x="383" y="428"/>
                  </a:cubicBezTo>
                  <a:cubicBezTo>
                    <a:pt x="43" y="428"/>
                    <a:pt x="43" y="428"/>
                    <a:pt x="43" y="428"/>
                  </a:cubicBezTo>
                  <a:cubicBezTo>
                    <a:pt x="30" y="428"/>
                    <a:pt x="22" y="419"/>
                    <a:pt x="22" y="407"/>
                  </a:cubicBezTo>
                  <a:lnTo>
                    <a:pt x="22" y="256"/>
                  </a:lnTo>
                  <a:close/>
                  <a:moveTo>
                    <a:pt x="22" y="470"/>
                  </a:moveTo>
                  <a:lnTo>
                    <a:pt x="22" y="470"/>
                  </a:lnTo>
                  <a:cubicBezTo>
                    <a:pt x="22" y="459"/>
                    <a:pt x="30" y="449"/>
                    <a:pt x="43" y="449"/>
                  </a:cubicBezTo>
                  <a:cubicBezTo>
                    <a:pt x="383" y="449"/>
                    <a:pt x="383" y="449"/>
                    <a:pt x="383" y="449"/>
                  </a:cubicBezTo>
                  <a:cubicBezTo>
                    <a:pt x="394" y="449"/>
                    <a:pt x="403" y="459"/>
                    <a:pt x="403" y="470"/>
                  </a:cubicBezTo>
                  <a:cubicBezTo>
                    <a:pt x="403" y="621"/>
                    <a:pt x="403" y="621"/>
                    <a:pt x="403" y="621"/>
                  </a:cubicBezTo>
                  <a:cubicBezTo>
                    <a:pt x="403" y="632"/>
                    <a:pt x="394" y="642"/>
                    <a:pt x="383" y="642"/>
                  </a:cubicBezTo>
                  <a:cubicBezTo>
                    <a:pt x="43" y="642"/>
                    <a:pt x="43" y="642"/>
                    <a:pt x="43" y="642"/>
                  </a:cubicBezTo>
                  <a:cubicBezTo>
                    <a:pt x="30" y="642"/>
                    <a:pt x="22" y="632"/>
                    <a:pt x="22" y="621"/>
                  </a:cubicBezTo>
                  <a:lnTo>
                    <a:pt x="22" y="4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grpSp>
      <p:grpSp>
        <p:nvGrpSpPr>
          <p:cNvPr id="173" name="Group 172"/>
          <p:cNvGrpSpPr/>
          <p:nvPr/>
        </p:nvGrpSpPr>
        <p:grpSpPr>
          <a:xfrm>
            <a:off x="1800732" y="3131402"/>
            <a:ext cx="417180" cy="166872"/>
            <a:chOff x="2257107" y="2956281"/>
            <a:chExt cx="339261" cy="101575"/>
          </a:xfrm>
          <a:solidFill>
            <a:schemeClr val="bg2">
              <a:lumMod val="50000"/>
              <a:lumOff val="50000"/>
            </a:schemeClr>
          </a:solidFill>
        </p:grpSpPr>
        <p:sp>
          <p:nvSpPr>
            <p:cNvPr id="174" name="Freeform 280"/>
            <p:cNvSpPr>
              <a:spLocks noChangeArrowheads="1"/>
            </p:cNvSpPr>
            <p:nvPr/>
          </p:nvSpPr>
          <p:spPr bwMode="auto">
            <a:xfrm>
              <a:off x="2257107" y="2956281"/>
              <a:ext cx="339261" cy="101575"/>
            </a:xfrm>
            <a:custGeom>
              <a:avLst/>
              <a:gdLst>
                <a:gd name="T0" fmla="*/ 712 w 738"/>
                <a:gd name="T1" fmla="*/ 0 h 222"/>
                <a:gd name="T2" fmla="*/ 712 w 738"/>
                <a:gd name="T3" fmla="*/ 0 h 222"/>
                <a:gd name="T4" fmla="*/ 25 w 738"/>
                <a:gd name="T5" fmla="*/ 0 h 222"/>
                <a:gd name="T6" fmla="*/ 0 w 738"/>
                <a:gd name="T7" fmla="*/ 28 h 222"/>
                <a:gd name="T8" fmla="*/ 0 w 738"/>
                <a:gd name="T9" fmla="*/ 193 h 222"/>
                <a:gd name="T10" fmla="*/ 25 w 738"/>
                <a:gd name="T11" fmla="*/ 221 h 222"/>
                <a:gd name="T12" fmla="*/ 712 w 738"/>
                <a:gd name="T13" fmla="*/ 221 h 222"/>
                <a:gd name="T14" fmla="*/ 737 w 738"/>
                <a:gd name="T15" fmla="*/ 193 h 222"/>
                <a:gd name="T16" fmla="*/ 737 w 738"/>
                <a:gd name="T17" fmla="*/ 28 h 222"/>
                <a:gd name="T18" fmla="*/ 712 w 738"/>
                <a:gd name="T19" fmla="*/ 0 h 222"/>
                <a:gd name="T20" fmla="*/ 716 w 738"/>
                <a:gd name="T21" fmla="*/ 193 h 222"/>
                <a:gd name="T22" fmla="*/ 716 w 738"/>
                <a:gd name="T23" fmla="*/ 193 h 222"/>
                <a:gd name="T24" fmla="*/ 712 w 738"/>
                <a:gd name="T25" fmla="*/ 200 h 222"/>
                <a:gd name="T26" fmla="*/ 25 w 738"/>
                <a:gd name="T27" fmla="*/ 200 h 222"/>
                <a:gd name="T28" fmla="*/ 21 w 738"/>
                <a:gd name="T29" fmla="*/ 193 h 222"/>
                <a:gd name="T30" fmla="*/ 21 w 738"/>
                <a:gd name="T31" fmla="*/ 28 h 222"/>
                <a:gd name="T32" fmla="*/ 25 w 738"/>
                <a:gd name="T33" fmla="*/ 22 h 222"/>
                <a:gd name="T34" fmla="*/ 712 w 738"/>
                <a:gd name="T35" fmla="*/ 22 h 222"/>
                <a:gd name="T36" fmla="*/ 716 w 738"/>
                <a:gd name="T37" fmla="*/ 28 h 222"/>
                <a:gd name="T38" fmla="*/ 716 w 738"/>
                <a:gd name="T39" fmla="*/ 19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8" h="222">
                  <a:moveTo>
                    <a:pt x="712" y="0"/>
                  </a:moveTo>
                  <a:lnTo>
                    <a:pt x="712" y="0"/>
                  </a:lnTo>
                  <a:cubicBezTo>
                    <a:pt x="25" y="0"/>
                    <a:pt x="25" y="0"/>
                    <a:pt x="25" y="0"/>
                  </a:cubicBezTo>
                  <a:cubicBezTo>
                    <a:pt x="10" y="0"/>
                    <a:pt x="0" y="13"/>
                    <a:pt x="0" y="28"/>
                  </a:cubicBezTo>
                  <a:cubicBezTo>
                    <a:pt x="0" y="193"/>
                    <a:pt x="0" y="193"/>
                    <a:pt x="0" y="193"/>
                  </a:cubicBezTo>
                  <a:cubicBezTo>
                    <a:pt x="0" y="208"/>
                    <a:pt x="10" y="221"/>
                    <a:pt x="25" y="221"/>
                  </a:cubicBezTo>
                  <a:cubicBezTo>
                    <a:pt x="712" y="221"/>
                    <a:pt x="712" y="221"/>
                    <a:pt x="712" y="221"/>
                  </a:cubicBezTo>
                  <a:cubicBezTo>
                    <a:pt x="725" y="221"/>
                    <a:pt x="737" y="208"/>
                    <a:pt x="737" y="193"/>
                  </a:cubicBezTo>
                  <a:cubicBezTo>
                    <a:pt x="737" y="28"/>
                    <a:pt x="737" y="28"/>
                    <a:pt x="737" y="28"/>
                  </a:cubicBezTo>
                  <a:cubicBezTo>
                    <a:pt x="737" y="13"/>
                    <a:pt x="725" y="0"/>
                    <a:pt x="712" y="0"/>
                  </a:cubicBezTo>
                  <a:close/>
                  <a:moveTo>
                    <a:pt x="716" y="193"/>
                  </a:moveTo>
                  <a:lnTo>
                    <a:pt x="716" y="193"/>
                  </a:lnTo>
                  <a:cubicBezTo>
                    <a:pt x="716" y="197"/>
                    <a:pt x="713" y="200"/>
                    <a:pt x="712" y="200"/>
                  </a:cubicBezTo>
                  <a:cubicBezTo>
                    <a:pt x="25" y="200"/>
                    <a:pt x="25" y="200"/>
                    <a:pt x="25" y="200"/>
                  </a:cubicBezTo>
                  <a:cubicBezTo>
                    <a:pt x="23" y="200"/>
                    <a:pt x="21" y="197"/>
                    <a:pt x="21" y="193"/>
                  </a:cubicBezTo>
                  <a:cubicBezTo>
                    <a:pt x="21" y="28"/>
                    <a:pt x="21" y="28"/>
                    <a:pt x="21" y="28"/>
                  </a:cubicBezTo>
                  <a:cubicBezTo>
                    <a:pt x="21" y="24"/>
                    <a:pt x="23" y="22"/>
                    <a:pt x="25" y="22"/>
                  </a:cubicBezTo>
                  <a:cubicBezTo>
                    <a:pt x="712" y="22"/>
                    <a:pt x="712" y="22"/>
                    <a:pt x="712" y="22"/>
                  </a:cubicBezTo>
                  <a:cubicBezTo>
                    <a:pt x="713" y="22"/>
                    <a:pt x="716" y="24"/>
                    <a:pt x="716" y="28"/>
                  </a:cubicBezTo>
                  <a:lnTo>
                    <a:pt x="716" y="1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75" name="Freeform 281"/>
            <p:cNvSpPr>
              <a:spLocks noChangeArrowheads="1"/>
            </p:cNvSpPr>
            <p:nvPr/>
          </p:nvSpPr>
          <p:spPr bwMode="auto">
            <a:xfrm>
              <a:off x="2531360" y="3009100"/>
              <a:ext cx="22346" cy="22347"/>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76" name="Freeform 282"/>
            <p:cNvSpPr>
              <a:spLocks noChangeArrowheads="1"/>
            </p:cNvSpPr>
            <p:nvPr/>
          </p:nvSpPr>
          <p:spPr bwMode="auto">
            <a:xfrm>
              <a:off x="2492761" y="3009100"/>
              <a:ext cx="22347" cy="22347"/>
            </a:xfrm>
            <a:custGeom>
              <a:avLst/>
              <a:gdLst>
                <a:gd name="T0" fmla="*/ 0 w 48"/>
                <a:gd name="T1" fmla="*/ 49 h 50"/>
                <a:gd name="T2" fmla="*/ 47 w 48"/>
                <a:gd name="T3" fmla="*/ 49 h 50"/>
                <a:gd name="T4" fmla="*/ 47 w 48"/>
                <a:gd name="T5" fmla="*/ 0 h 50"/>
                <a:gd name="T6" fmla="*/ 0 w 48"/>
                <a:gd name="T7" fmla="*/ 0 h 50"/>
                <a:gd name="T8" fmla="*/ 0 w 48"/>
                <a:gd name="T9" fmla="*/ 49 h 50"/>
              </a:gdLst>
              <a:ahLst/>
              <a:cxnLst>
                <a:cxn ang="0">
                  <a:pos x="T0" y="T1"/>
                </a:cxn>
                <a:cxn ang="0">
                  <a:pos x="T2" y="T3"/>
                </a:cxn>
                <a:cxn ang="0">
                  <a:pos x="T4" y="T5"/>
                </a:cxn>
                <a:cxn ang="0">
                  <a:pos x="T6" y="T7"/>
                </a:cxn>
                <a:cxn ang="0">
                  <a:pos x="T8" y="T9"/>
                </a:cxn>
              </a:cxnLst>
              <a:rect l="0" t="0" r="r" b="b"/>
              <a:pathLst>
                <a:path w="48" h="50">
                  <a:moveTo>
                    <a:pt x="0" y="49"/>
                  </a:moveTo>
                  <a:lnTo>
                    <a:pt x="47" y="49"/>
                  </a:lnTo>
                  <a:lnTo>
                    <a:pt x="47"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77" name="Freeform 283"/>
            <p:cNvSpPr>
              <a:spLocks noChangeArrowheads="1"/>
            </p:cNvSpPr>
            <p:nvPr/>
          </p:nvSpPr>
          <p:spPr bwMode="auto">
            <a:xfrm>
              <a:off x="2492761" y="2978628"/>
              <a:ext cx="22347" cy="22346"/>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78" name="Freeform 284"/>
            <p:cNvSpPr>
              <a:spLocks noChangeArrowheads="1"/>
            </p:cNvSpPr>
            <p:nvPr/>
          </p:nvSpPr>
          <p:spPr bwMode="auto">
            <a:xfrm>
              <a:off x="2454163" y="2978628"/>
              <a:ext cx="22346" cy="22346"/>
            </a:xfrm>
            <a:custGeom>
              <a:avLst/>
              <a:gdLst>
                <a:gd name="T0" fmla="*/ 0 w 48"/>
                <a:gd name="T1" fmla="*/ 48 h 49"/>
                <a:gd name="T2" fmla="*/ 47 w 48"/>
                <a:gd name="T3" fmla="*/ 48 h 49"/>
                <a:gd name="T4" fmla="*/ 47 w 48"/>
                <a:gd name="T5" fmla="*/ 0 h 49"/>
                <a:gd name="T6" fmla="*/ 0 w 48"/>
                <a:gd name="T7" fmla="*/ 0 h 49"/>
                <a:gd name="T8" fmla="*/ 0 w 48"/>
                <a:gd name="T9" fmla="*/ 48 h 49"/>
              </a:gdLst>
              <a:ahLst/>
              <a:cxnLst>
                <a:cxn ang="0">
                  <a:pos x="T0" y="T1"/>
                </a:cxn>
                <a:cxn ang="0">
                  <a:pos x="T2" y="T3"/>
                </a:cxn>
                <a:cxn ang="0">
                  <a:pos x="T4" y="T5"/>
                </a:cxn>
                <a:cxn ang="0">
                  <a:pos x="T6" y="T7"/>
                </a:cxn>
                <a:cxn ang="0">
                  <a:pos x="T8" y="T9"/>
                </a:cxn>
              </a:cxnLst>
              <a:rect l="0" t="0" r="r" b="b"/>
              <a:pathLst>
                <a:path w="48" h="49">
                  <a:moveTo>
                    <a:pt x="0" y="48"/>
                  </a:moveTo>
                  <a:lnTo>
                    <a:pt x="47" y="48"/>
                  </a:lnTo>
                  <a:lnTo>
                    <a:pt x="47"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79" name="Freeform 285"/>
            <p:cNvSpPr>
              <a:spLocks noChangeArrowheads="1"/>
            </p:cNvSpPr>
            <p:nvPr/>
          </p:nvSpPr>
          <p:spPr bwMode="auto">
            <a:xfrm>
              <a:off x="2295707" y="2974565"/>
              <a:ext cx="58913" cy="62976"/>
            </a:xfrm>
            <a:custGeom>
              <a:avLst/>
              <a:gdLst>
                <a:gd name="T0" fmla="*/ 118 w 130"/>
                <a:gd name="T1" fmla="*/ 0 h 137"/>
                <a:gd name="T2" fmla="*/ 118 w 130"/>
                <a:gd name="T3" fmla="*/ 0 h 137"/>
                <a:gd name="T4" fmla="*/ 112 w 130"/>
                <a:gd name="T5" fmla="*/ 0 h 137"/>
                <a:gd name="T6" fmla="*/ 103 w 130"/>
                <a:gd name="T7" fmla="*/ 7 h 137"/>
                <a:gd name="T8" fmla="*/ 64 w 130"/>
                <a:gd name="T9" fmla="*/ 93 h 137"/>
                <a:gd name="T10" fmla="*/ 27 w 130"/>
                <a:gd name="T11" fmla="*/ 7 h 137"/>
                <a:gd name="T12" fmla="*/ 17 w 130"/>
                <a:gd name="T13" fmla="*/ 0 h 137"/>
                <a:gd name="T14" fmla="*/ 11 w 130"/>
                <a:gd name="T15" fmla="*/ 0 h 137"/>
                <a:gd name="T16" fmla="*/ 2 w 130"/>
                <a:gd name="T17" fmla="*/ 5 h 137"/>
                <a:gd name="T18" fmla="*/ 2 w 130"/>
                <a:gd name="T19" fmla="*/ 15 h 137"/>
                <a:gd name="T20" fmla="*/ 52 w 130"/>
                <a:gd name="T21" fmla="*/ 130 h 137"/>
                <a:gd name="T22" fmla="*/ 63 w 130"/>
                <a:gd name="T23" fmla="*/ 136 h 137"/>
                <a:gd name="T24" fmla="*/ 66 w 130"/>
                <a:gd name="T25" fmla="*/ 136 h 137"/>
                <a:gd name="T26" fmla="*/ 77 w 130"/>
                <a:gd name="T27" fmla="*/ 130 h 137"/>
                <a:gd name="T28" fmla="*/ 127 w 130"/>
                <a:gd name="T29" fmla="*/ 15 h 137"/>
                <a:gd name="T30" fmla="*/ 127 w 130"/>
                <a:gd name="T31" fmla="*/ 5 h 137"/>
                <a:gd name="T32" fmla="*/ 118 w 130"/>
                <a:gd name="T3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7">
                  <a:moveTo>
                    <a:pt x="118" y="0"/>
                  </a:moveTo>
                  <a:lnTo>
                    <a:pt x="118" y="0"/>
                  </a:lnTo>
                  <a:cubicBezTo>
                    <a:pt x="112" y="0"/>
                    <a:pt x="112" y="0"/>
                    <a:pt x="112" y="0"/>
                  </a:cubicBezTo>
                  <a:cubicBezTo>
                    <a:pt x="108" y="0"/>
                    <a:pt x="105" y="3"/>
                    <a:pt x="103" y="7"/>
                  </a:cubicBezTo>
                  <a:cubicBezTo>
                    <a:pt x="64" y="93"/>
                    <a:pt x="64" y="93"/>
                    <a:pt x="64" y="93"/>
                  </a:cubicBezTo>
                  <a:cubicBezTo>
                    <a:pt x="27" y="7"/>
                    <a:pt x="27" y="7"/>
                    <a:pt x="27" y="7"/>
                  </a:cubicBezTo>
                  <a:cubicBezTo>
                    <a:pt x="26" y="3"/>
                    <a:pt x="22" y="0"/>
                    <a:pt x="17" y="0"/>
                  </a:cubicBezTo>
                  <a:cubicBezTo>
                    <a:pt x="11" y="0"/>
                    <a:pt x="11" y="0"/>
                    <a:pt x="11" y="0"/>
                  </a:cubicBezTo>
                  <a:cubicBezTo>
                    <a:pt x="8" y="0"/>
                    <a:pt x="5" y="2"/>
                    <a:pt x="2" y="5"/>
                  </a:cubicBezTo>
                  <a:cubicBezTo>
                    <a:pt x="0" y="8"/>
                    <a:pt x="0" y="11"/>
                    <a:pt x="2" y="15"/>
                  </a:cubicBezTo>
                  <a:cubicBezTo>
                    <a:pt x="52" y="130"/>
                    <a:pt x="52" y="130"/>
                    <a:pt x="52" y="130"/>
                  </a:cubicBezTo>
                  <a:cubicBezTo>
                    <a:pt x="54" y="135"/>
                    <a:pt x="58" y="136"/>
                    <a:pt x="63" y="136"/>
                  </a:cubicBezTo>
                  <a:cubicBezTo>
                    <a:pt x="66" y="136"/>
                    <a:pt x="66" y="136"/>
                    <a:pt x="66" y="136"/>
                  </a:cubicBezTo>
                  <a:cubicBezTo>
                    <a:pt x="72" y="136"/>
                    <a:pt x="75" y="135"/>
                    <a:pt x="77" y="130"/>
                  </a:cubicBezTo>
                  <a:cubicBezTo>
                    <a:pt x="127" y="15"/>
                    <a:pt x="127" y="15"/>
                    <a:pt x="127" y="15"/>
                  </a:cubicBezTo>
                  <a:cubicBezTo>
                    <a:pt x="129" y="11"/>
                    <a:pt x="129" y="8"/>
                    <a:pt x="127" y="5"/>
                  </a:cubicBezTo>
                  <a:cubicBezTo>
                    <a:pt x="126" y="2"/>
                    <a:pt x="122" y="0"/>
                    <a:pt x="11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grpSp>
      <p:grpSp>
        <p:nvGrpSpPr>
          <p:cNvPr id="180" name="Group 179"/>
          <p:cNvGrpSpPr/>
          <p:nvPr/>
        </p:nvGrpSpPr>
        <p:grpSpPr>
          <a:xfrm>
            <a:off x="1332342" y="2945554"/>
            <a:ext cx="417180" cy="333744"/>
            <a:chOff x="6555758" y="2889242"/>
            <a:chExt cx="339261" cy="235654"/>
          </a:xfrm>
          <a:solidFill>
            <a:schemeClr val="accent1"/>
          </a:solidFill>
        </p:grpSpPr>
        <p:sp>
          <p:nvSpPr>
            <p:cNvPr id="181" name="Freeform 286"/>
            <p:cNvSpPr>
              <a:spLocks noChangeArrowheads="1"/>
            </p:cNvSpPr>
            <p:nvPr/>
          </p:nvSpPr>
          <p:spPr bwMode="auto">
            <a:xfrm>
              <a:off x="6555758" y="3023321"/>
              <a:ext cx="339261" cy="101575"/>
            </a:xfrm>
            <a:custGeom>
              <a:avLst/>
              <a:gdLst>
                <a:gd name="T0" fmla="*/ 711 w 738"/>
                <a:gd name="T1" fmla="*/ 0 h 221"/>
                <a:gd name="T2" fmla="*/ 711 w 738"/>
                <a:gd name="T3" fmla="*/ 0 h 221"/>
                <a:gd name="T4" fmla="*/ 26 w 738"/>
                <a:gd name="T5" fmla="*/ 0 h 221"/>
                <a:gd name="T6" fmla="*/ 0 w 738"/>
                <a:gd name="T7" fmla="*/ 27 h 221"/>
                <a:gd name="T8" fmla="*/ 0 w 738"/>
                <a:gd name="T9" fmla="*/ 193 h 221"/>
                <a:gd name="T10" fmla="*/ 26 w 738"/>
                <a:gd name="T11" fmla="*/ 220 h 221"/>
                <a:gd name="T12" fmla="*/ 711 w 738"/>
                <a:gd name="T13" fmla="*/ 220 h 221"/>
                <a:gd name="T14" fmla="*/ 737 w 738"/>
                <a:gd name="T15" fmla="*/ 193 h 221"/>
                <a:gd name="T16" fmla="*/ 737 w 738"/>
                <a:gd name="T17" fmla="*/ 27 h 221"/>
                <a:gd name="T18" fmla="*/ 711 w 738"/>
                <a:gd name="T19" fmla="*/ 0 h 221"/>
                <a:gd name="T20" fmla="*/ 716 w 738"/>
                <a:gd name="T21" fmla="*/ 193 h 221"/>
                <a:gd name="T22" fmla="*/ 716 w 738"/>
                <a:gd name="T23" fmla="*/ 193 h 221"/>
                <a:gd name="T24" fmla="*/ 711 w 738"/>
                <a:gd name="T25" fmla="*/ 199 h 221"/>
                <a:gd name="T26" fmla="*/ 26 w 738"/>
                <a:gd name="T27" fmla="*/ 199 h 221"/>
                <a:gd name="T28" fmla="*/ 21 w 738"/>
                <a:gd name="T29" fmla="*/ 193 h 221"/>
                <a:gd name="T30" fmla="*/ 21 w 738"/>
                <a:gd name="T31" fmla="*/ 27 h 221"/>
                <a:gd name="T32" fmla="*/ 26 w 738"/>
                <a:gd name="T33" fmla="*/ 21 h 221"/>
                <a:gd name="T34" fmla="*/ 711 w 738"/>
                <a:gd name="T35" fmla="*/ 21 h 221"/>
                <a:gd name="T36" fmla="*/ 716 w 738"/>
                <a:gd name="T37" fmla="*/ 27 h 221"/>
                <a:gd name="T38" fmla="*/ 716 w 738"/>
                <a:gd name="T3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8" h="221">
                  <a:moveTo>
                    <a:pt x="711" y="0"/>
                  </a:moveTo>
                  <a:lnTo>
                    <a:pt x="711" y="0"/>
                  </a:lnTo>
                  <a:cubicBezTo>
                    <a:pt x="26" y="0"/>
                    <a:pt x="26" y="0"/>
                    <a:pt x="26" y="0"/>
                  </a:cubicBezTo>
                  <a:cubicBezTo>
                    <a:pt x="11" y="0"/>
                    <a:pt x="0" y="12"/>
                    <a:pt x="0" y="27"/>
                  </a:cubicBezTo>
                  <a:cubicBezTo>
                    <a:pt x="0" y="193"/>
                    <a:pt x="0" y="193"/>
                    <a:pt x="0" y="193"/>
                  </a:cubicBezTo>
                  <a:cubicBezTo>
                    <a:pt x="0" y="208"/>
                    <a:pt x="11" y="220"/>
                    <a:pt x="26" y="220"/>
                  </a:cubicBezTo>
                  <a:cubicBezTo>
                    <a:pt x="711" y="220"/>
                    <a:pt x="711" y="220"/>
                    <a:pt x="711" y="220"/>
                  </a:cubicBezTo>
                  <a:cubicBezTo>
                    <a:pt x="725" y="220"/>
                    <a:pt x="737" y="208"/>
                    <a:pt x="737" y="193"/>
                  </a:cubicBezTo>
                  <a:cubicBezTo>
                    <a:pt x="737" y="27"/>
                    <a:pt x="737" y="27"/>
                    <a:pt x="737" y="27"/>
                  </a:cubicBezTo>
                  <a:cubicBezTo>
                    <a:pt x="737" y="12"/>
                    <a:pt x="725" y="0"/>
                    <a:pt x="711" y="0"/>
                  </a:cubicBezTo>
                  <a:close/>
                  <a:moveTo>
                    <a:pt x="716" y="193"/>
                  </a:moveTo>
                  <a:lnTo>
                    <a:pt x="716" y="193"/>
                  </a:lnTo>
                  <a:cubicBezTo>
                    <a:pt x="716" y="197"/>
                    <a:pt x="714" y="199"/>
                    <a:pt x="711" y="199"/>
                  </a:cubicBezTo>
                  <a:cubicBezTo>
                    <a:pt x="26" y="199"/>
                    <a:pt x="26" y="199"/>
                    <a:pt x="26" y="199"/>
                  </a:cubicBezTo>
                  <a:cubicBezTo>
                    <a:pt x="24" y="199"/>
                    <a:pt x="21" y="197"/>
                    <a:pt x="21" y="193"/>
                  </a:cubicBezTo>
                  <a:cubicBezTo>
                    <a:pt x="21" y="27"/>
                    <a:pt x="21" y="27"/>
                    <a:pt x="21" y="27"/>
                  </a:cubicBezTo>
                  <a:cubicBezTo>
                    <a:pt x="21" y="23"/>
                    <a:pt x="24" y="21"/>
                    <a:pt x="26" y="21"/>
                  </a:cubicBezTo>
                  <a:cubicBezTo>
                    <a:pt x="711" y="21"/>
                    <a:pt x="711" y="21"/>
                    <a:pt x="711" y="21"/>
                  </a:cubicBezTo>
                  <a:cubicBezTo>
                    <a:pt x="714" y="21"/>
                    <a:pt x="716" y="23"/>
                    <a:pt x="716" y="27"/>
                  </a:cubicBezTo>
                  <a:lnTo>
                    <a:pt x="716" y="1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82" name="Freeform 287"/>
            <p:cNvSpPr>
              <a:spLocks noChangeArrowheads="1"/>
            </p:cNvSpPr>
            <p:nvPr/>
          </p:nvSpPr>
          <p:spPr bwMode="auto">
            <a:xfrm>
              <a:off x="6830011" y="3076140"/>
              <a:ext cx="22346" cy="22346"/>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83" name="Freeform 288"/>
            <p:cNvSpPr>
              <a:spLocks noChangeArrowheads="1"/>
            </p:cNvSpPr>
            <p:nvPr/>
          </p:nvSpPr>
          <p:spPr bwMode="auto">
            <a:xfrm>
              <a:off x="6791412" y="3076140"/>
              <a:ext cx="22347" cy="22346"/>
            </a:xfrm>
            <a:custGeom>
              <a:avLst/>
              <a:gdLst>
                <a:gd name="T0" fmla="*/ 0 w 48"/>
                <a:gd name="T1" fmla="*/ 49 h 50"/>
                <a:gd name="T2" fmla="*/ 47 w 48"/>
                <a:gd name="T3" fmla="*/ 49 h 50"/>
                <a:gd name="T4" fmla="*/ 47 w 48"/>
                <a:gd name="T5" fmla="*/ 0 h 50"/>
                <a:gd name="T6" fmla="*/ 0 w 48"/>
                <a:gd name="T7" fmla="*/ 0 h 50"/>
                <a:gd name="T8" fmla="*/ 0 w 48"/>
                <a:gd name="T9" fmla="*/ 49 h 50"/>
              </a:gdLst>
              <a:ahLst/>
              <a:cxnLst>
                <a:cxn ang="0">
                  <a:pos x="T0" y="T1"/>
                </a:cxn>
                <a:cxn ang="0">
                  <a:pos x="T2" y="T3"/>
                </a:cxn>
                <a:cxn ang="0">
                  <a:pos x="T4" y="T5"/>
                </a:cxn>
                <a:cxn ang="0">
                  <a:pos x="T6" y="T7"/>
                </a:cxn>
                <a:cxn ang="0">
                  <a:pos x="T8" y="T9"/>
                </a:cxn>
              </a:cxnLst>
              <a:rect l="0" t="0" r="r" b="b"/>
              <a:pathLst>
                <a:path w="48" h="50">
                  <a:moveTo>
                    <a:pt x="0" y="49"/>
                  </a:moveTo>
                  <a:lnTo>
                    <a:pt x="47" y="49"/>
                  </a:lnTo>
                  <a:lnTo>
                    <a:pt x="47"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84" name="Freeform 289"/>
            <p:cNvSpPr>
              <a:spLocks noChangeArrowheads="1"/>
            </p:cNvSpPr>
            <p:nvPr/>
          </p:nvSpPr>
          <p:spPr bwMode="auto">
            <a:xfrm>
              <a:off x="6791412" y="3045667"/>
              <a:ext cx="22347" cy="22347"/>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85" name="Freeform 290"/>
            <p:cNvSpPr>
              <a:spLocks noChangeArrowheads="1"/>
            </p:cNvSpPr>
            <p:nvPr/>
          </p:nvSpPr>
          <p:spPr bwMode="auto">
            <a:xfrm>
              <a:off x="6752814" y="3045667"/>
              <a:ext cx="22346" cy="22347"/>
            </a:xfrm>
            <a:custGeom>
              <a:avLst/>
              <a:gdLst>
                <a:gd name="T0" fmla="*/ 0 w 48"/>
                <a:gd name="T1" fmla="*/ 48 h 49"/>
                <a:gd name="T2" fmla="*/ 47 w 48"/>
                <a:gd name="T3" fmla="*/ 48 h 49"/>
                <a:gd name="T4" fmla="*/ 47 w 48"/>
                <a:gd name="T5" fmla="*/ 0 h 49"/>
                <a:gd name="T6" fmla="*/ 0 w 48"/>
                <a:gd name="T7" fmla="*/ 0 h 49"/>
                <a:gd name="T8" fmla="*/ 0 w 48"/>
                <a:gd name="T9" fmla="*/ 48 h 49"/>
              </a:gdLst>
              <a:ahLst/>
              <a:cxnLst>
                <a:cxn ang="0">
                  <a:pos x="T0" y="T1"/>
                </a:cxn>
                <a:cxn ang="0">
                  <a:pos x="T2" y="T3"/>
                </a:cxn>
                <a:cxn ang="0">
                  <a:pos x="T4" y="T5"/>
                </a:cxn>
                <a:cxn ang="0">
                  <a:pos x="T6" y="T7"/>
                </a:cxn>
                <a:cxn ang="0">
                  <a:pos x="T8" y="T9"/>
                </a:cxn>
              </a:cxnLst>
              <a:rect l="0" t="0" r="r" b="b"/>
              <a:pathLst>
                <a:path w="48" h="49">
                  <a:moveTo>
                    <a:pt x="0" y="48"/>
                  </a:moveTo>
                  <a:lnTo>
                    <a:pt x="47" y="48"/>
                  </a:lnTo>
                  <a:lnTo>
                    <a:pt x="47"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86" name="Freeform 291"/>
            <p:cNvSpPr>
              <a:spLocks noChangeArrowheads="1"/>
            </p:cNvSpPr>
            <p:nvPr/>
          </p:nvSpPr>
          <p:spPr bwMode="auto">
            <a:xfrm>
              <a:off x="6600451" y="3043636"/>
              <a:ext cx="48756" cy="62976"/>
            </a:xfrm>
            <a:custGeom>
              <a:avLst/>
              <a:gdLst>
                <a:gd name="T0" fmla="*/ 51 w 106"/>
                <a:gd name="T1" fmla="*/ 0 h 136"/>
                <a:gd name="T2" fmla="*/ 51 w 106"/>
                <a:gd name="T3" fmla="*/ 0 h 136"/>
                <a:gd name="T4" fmla="*/ 11 w 106"/>
                <a:gd name="T5" fmla="*/ 0 h 136"/>
                <a:gd name="T6" fmla="*/ 0 w 106"/>
                <a:gd name="T7" fmla="*/ 11 h 136"/>
                <a:gd name="T8" fmla="*/ 0 w 106"/>
                <a:gd name="T9" fmla="*/ 125 h 136"/>
                <a:gd name="T10" fmla="*/ 11 w 106"/>
                <a:gd name="T11" fmla="*/ 135 h 136"/>
                <a:gd name="T12" fmla="*/ 16 w 106"/>
                <a:gd name="T13" fmla="*/ 135 h 136"/>
                <a:gd name="T14" fmla="*/ 26 w 106"/>
                <a:gd name="T15" fmla="*/ 125 h 136"/>
                <a:gd name="T16" fmla="*/ 26 w 106"/>
                <a:gd name="T17" fmla="*/ 91 h 136"/>
                <a:gd name="T18" fmla="*/ 49 w 106"/>
                <a:gd name="T19" fmla="*/ 91 h 136"/>
                <a:gd name="T20" fmla="*/ 105 w 106"/>
                <a:gd name="T21" fmla="*/ 45 h 136"/>
                <a:gd name="T22" fmla="*/ 51 w 106"/>
                <a:gd name="T23" fmla="*/ 0 h 136"/>
                <a:gd name="T24" fmla="*/ 49 w 106"/>
                <a:gd name="T25" fmla="*/ 65 h 136"/>
                <a:gd name="T26" fmla="*/ 49 w 106"/>
                <a:gd name="T27" fmla="*/ 65 h 136"/>
                <a:gd name="T28" fmla="*/ 26 w 106"/>
                <a:gd name="T29" fmla="*/ 65 h 136"/>
                <a:gd name="T30" fmla="*/ 26 w 106"/>
                <a:gd name="T31" fmla="*/ 27 h 136"/>
                <a:gd name="T32" fmla="*/ 50 w 106"/>
                <a:gd name="T33" fmla="*/ 27 h 136"/>
                <a:gd name="T34" fmla="*/ 77 w 106"/>
                <a:gd name="T35" fmla="*/ 46 h 136"/>
                <a:gd name="T36" fmla="*/ 49 w 106"/>
                <a:gd name="T37" fmla="*/ 6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36">
                  <a:moveTo>
                    <a:pt x="51" y="0"/>
                  </a:moveTo>
                  <a:lnTo>
                    <a:pt x="51" y="0"/>
                  </a:lnTo>
                  <a:cubicBezTo>
                    <a:pt x="11" y="0"/>
                    <a:pt x="11" y="0"/>
                    <a:pt x="11" y="0"/>
                  </a:cubicBezTo>
                  <a:cubicBezTo>
                    <a:pt x="4" y="0"/>
                    <a:pt x="0" y="5"/>
                    <a:pt x="0" y="11"/>
                  </a:cubicBezTo>
                  <a:cubicBezTo>
                    <a:pt x="0" y="125"/>
                    <a:pt x="0" y="125"/>
                    <a:pt x="0" y="125"/>
                  </a:cubicBezTo>
                  <a:cubicBezTo>
                    <a:pt x="0" y="131"/>
                    <a:pt x="4" y="135"/>
                    <a:pt x="11" y="135"/>
                  </a:cubicBezTo>
                  <a:cubicBezTo>
                    <a:pt x="16" y="135"/>
                    <a:pt x="16" y="135"/>
                    <a:pt x="16" y="135"/>
                  </a:cubicBezTo>
                  <a:cubicBezTo>
                    <a:pt x="22" y="135"/>
                    <a:pt x="26" y="131"/>
                    <a:pt x="26" y="125"/>
                  </a:cubicBezTo>
                  <a:cubicBezTo>
                    <a:pt x="26" y="91"/>
                    <a:pt x="26" y="91"/>
                    <a:pt x="26" y="91"/>
                  </a:cubicBezTo>
                  <a:cubicBezTo>
                    <a:pt x="49" y="91"/>
                    <a:pt x="49" y="91"/>
                    <a:pt x="49" y="91"/>
                  </a:cubicBezTo>
                  <a:cubicBezTo>
                    <a:pt x="83" y="91"/>
                    <a:pt x="105" y="73"/>
                    <a:pt x="105" y="45"/>
                  </a:cubicBezTo>
                  <a:cubicBezTo>
                    <a:pt x="105" y="18"/>
                    <a:pt x="84" y="0"/>
                    <a:pt x="51" y="0"/>
                  </a:cubicBezTo>
                  <a:close/>
                  <a:moveTo>
                    <a:pt x="49" y="65"/>
                  </a:moveTo>
                  <a:lnTo>
                    <a:pt x="49" y="65"/>
                  </a:lnTo>
                  <a:cubicBezTo>
                    <a:pt x="26" y="65"/>
                    <a:pt x="26" y="65"/>
                    <a:pt x="26" y="65"/>
                  </a:cubicBezTo>
                  <a:cubicBezTo>
                    <a:pt x="26" y="27"/>
                    <a:pt x="26" y="27"/>
                    <a:pt x="26" y="27"/>
                  </a:cubicBezTo>
                  <a:cubicBezTo>
                    <a:pt x="50" y="27"/>
                    <a:pt x="50" y="27"/>
                    <a:pt x="50" y="27"/>
                  </a:cubicBezTo>
                  <a:cubicBezTo>
                    <a:pt x="61" y="27"/>
                    <a:pt x="77" y="28"/>
                    <a:pt x="77" y="46"/>
                  </a:cubicBezTo>
                  <a:cubicBezTo>
                    <a:pt x="77" y="63"/>
                    <a:pt x="60" y="65"/>
                    <a:pt x="49" y="6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87" name="Freeform 292"/>
            <p:cNvSpPr>
              <a:spLocks noChangeArrowheads="1"/>
            </p:cNvSpPr>
            <p:nvPr/>
          </p:nvSpPr>
          <p:spPr bwMode="auto">
            <a:xfrm>
              <a:off x="6655302" y="2889242"/>
              <a:ext cx="130016" cy="32504"/>
            </a:xfrm>
            <a:custGeom>
              <a:avLst/>
              <a:gdLst>
                <a:gd name="T0" fmla="*/ 35 w 283"/>
                <a:gd name="T1" fmla="*/ 69 h 70"/>
                <a:gd name="T2" fmla="*/ 35 w 283"/>
                <a:gd name="T3" fmla="*/ 69 h 70"/>
                <a:gd name="T4" fmla="*/ 248 w 283"/>
                <a:gd name="T5" fmla="*/ 69 h 70"/>
                <a:gd name="T6" fmla="*/ 282 w 283"/>
                <a:gd name="T7" fmla="*/ 34 h 70"/>
                <a:gd name="T8" fmla="*/ 248 w 283"/>
                <a:gd name="T9" fmla="*/ 0 h 70"/>
                <a:gd name="T10" fmla="*/ 35 w 283"/>
                <a:gd name="T11" fmla="*/ 0 h 70"/>
                <a:gd name="T12" fmla="*/ 0 w 283"/>
                <a:gd name="T13" fmla="*/ 34 h 70"/>
                <a:gd name="T14" fmla="*/ 35 w 283"/>
                <a:gd name="T15" fmla="*/ 69 h 70"/>
                <a:gd name="T16" fmla="*/ 35 w 283"/>
                <a:gd name="T17" fmla="*/ 22 h 70"/>
                <a:gd name="T18" fmla="*/ 35 w 283"/>
                <a:gd name="T19" fmla="*/ 22 h 70"/>
                <a:gd name="T20" fmla="*/ 248 w 283"/>
                <a:gd name="T21" fmla="*/ 22 h 70"/>
                <a:gd name="T22" fmla="*/ 260 w 283"/>
                <a:gd name="T23" fmla="*/ 34 h 70"/>
                <a:gd name="T24" fmla="*/ 248 w 283"/>
                <a:gd name="T25" fmla="*/ 47 h 70"/>
                <a:gd name="T26" fmla="*/ 35 w 283"/>
                <a:gd name="T27" fmla="*/ 47 h 70"/>
                <a:gd name="T28" fmla="*/ 22 w 283"/>
                <a:gd name="T29" fmla="*/ 34 h 70"/>
                <a:gd name="T30" fmla="*/ 35 w 283"/>
                <a:gd name="T31" fmla="*/ 2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70">
                  <a:moveTo>
                    <a:pt x="35" y="69"/>
                  </a:moveTo>
                  <a:lnTo>
                    <a:pt x="35" y="69"/>
                  </a:lnTo>
                  <a:cubicBezTo>
                    <a:pt x="248" y="69"/>
                    <a:pt x="248" y="69"/>
                    <a:pt x="248" y="69"/>
                  </a:cubicBezTo>
                  <a:cubicBezTo>
                    <a:pt x="267" y="69"/>
                    <a:pt x="282" y="53"/>
                    <a:pt x="282" y="34"/>
                  </a:cubicBezTo>
                  <a:cubicBezTo>
                    <a:pt x="282" y="15"/>
                    <a:pt x="267" y="0"/>
                    <a:pt x="248" y="0"/>
                  </a:cubicBezTo>
                  <a:cubicBezTo>
                    <a:pt x="35" y="0"/>
                    <a:pt x="35" y="0"/>
                    <a:pt x="35" y="0"/>
                  </a:cubicBezTo>
                  <a:cubicBezTo>
                    <a:pt x="16" y="0"/>
                    <a:pt x="0" y="15"/>
                    <a:pt x="0" y="34"/>
                  </a:cubicBezTo>
                  <a:cubicBezTo>
                    <a:pt x="0" y="53"/>
                    <a:pt x="16" y="69"/>
                    <a:pt x="35" y="69"/>
                  </a:cubicBezTo>
                  <a:close/>
                  <a:moveTo>
                    <a:pt x="35" y="22"/>
                  </a:moveTo>
                  <a:lnTo>
                    <a:pt x="35" y="22"/>
                  </a:lnTo>
                  <a:cubicBezTo>
                    <a:pt x="248" y="22"/>
                    <a:pt x="248" y="22"/>
                    <a:pt x="248" y="22"/>
                  </a:cubicBezTo>
                  <a:cubicBezTo>
                    <a:pt x="254" y="22"/>
                    <a:pt x="260" y="28"/>
                    <a:pt x="260" y="34"/>
                  </a:cubicBezTo>
                  <a:cubicBezTo>
                    <a:pt x="260" y="40"/>
                    <a:pt x="254" y="47"/>
                    <a:pt x="248" y="47"/>
                  </a:cubicBezTo>
                  <a:cubicBezTo>
                    <a:pt x="35" y="47"/>
                    <a:pt x="35" y="47"/>
                    <a:pt x="35" y="47"/>
                  </a:cubicBezTo>
                  <a:cubicBezTo>
                    <a:pt x="28" y="47"/>
                    <a:pt x="22" y="40"/>
                    <a:pt x="22" y="34"/>
                  </a:cubicBezTo>
                  <a:cubicBezTo>
                    <a:pt x="22" y="28"/>
                    <a:pt x="28" y="22"/>
                    <a:pt x="35" y="22"/>
                  </a:cubicBezTo>
                  <a:close/>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89" name="Freeform 293"/>
            <p:cNvSpPr>
              <a:spLocks noChangeArrowheads="1"/>
            </p:cNvSpPr>
            <p:nvPr/>
          </p:nvSpPr>
          <p:spPr bwMode="auto">
            <a:xfrm>
              <a:off x="6653270" y="2937998"/>
              <a:ext cx="134079" cy="22346"/>
            </a:xfrm>
            <a:custGeom>
              <a:avLst/>
              <a:gdLst>
                <a:gd name="T0" fmla="*/ 267 w 292"/>
                <a:gd name="T1" fmla="*/ 0 h 48"/>
                <a:gd name="T2" fmla="*/ 267 w 292"/>
                <a:gd name="T3" fmla="*/ 0 h 48"/>
                <a:gd name="T4" fmla="*/ 24 w 292"/>
                <a:gd name="T5" fmla="*/ 0 h 48"/>
                <a:gd name="T6" fmla="*/ 0 w 292"/>
                <a:gd name="T7" fmla="*/ 24 h 48"/>
                <a:gd name="T8" fmla="*/ 24 w 292"/>
                <a:gd name="T9" fmla="*/ 47 h 48"/>
                <a:gd name="T10" fmla="*/ 267 w 292"/>
                <a:gd name="T11" fmla="*/ 47 h 48"/>
                <a:gd name="T12" fmla="*/ 291 w 292"/>
                <a:gd name="T13" fmla="*/ 24 h 48"/>
                <a:gd name="T14" fmla="*/ 267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7" y="0"/>
                  </a:moveTo>
                  <a:lnTo>
                    <a:pt x="267" y="0"/>
                  </a:lnTo>
                  <a:cubicBezTo>
                    <a:pt x="24" y="0"/>
                    <a:pt x="24" y="0"/>
                    <a:pt x="24" y="0"/>
                  </a:cubicBezTo>
                  <a:cubicBezTo>
                    <a:pt x="11" y="0"/>
                    <a:pt x="0" y="11"/>
                    <a:pt x="0" y="24"/>
                  </a:cubicBezTo>
                  <a:cubicBezTo>
                    <a:pt x="0" y="37"/>
                    <a:pt x="11" y="47"/>
                    <a:pt x="24" y="47"/>
                  </a:cubicBezTo>
                  <a:cubicBezTo>
                    <a:pt x="267" y="47"/>
                    <a:pt x="267" y="47"/>
                    <a:pt x="267" y="47"/>
                  </a:cubicBezTo>
                  <a:cubicBezTo>
                    <a:pt x="280" y="47"/>
                    <a:pt x="291" y="37"/>
                    <a:pt x="291" y="24"/>
                  </a:cubicBezTo>
                  <a:cubicBezTo>
                    <a:pt x="291" y="11"/>
                    <a:pt x="280" y="0"/>
                    <a:pt x="26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90" name="Freeform 294"/>
            <p:cNvSpPr>
              <a:spLocks noChangeArrowheads="1"/>
            </p:cNvSpPr>
            <p:nvPr/>
          </p:nvSpPr>
          <p:spPr bwMode="auto">
            <a:xfrm>
              <a:off x="6653270" y="2980659"/>
              <a:ext cx="134079" cy="22347"/>
            </a:xfrm>
            <a:custGeom>
              <a:avLst/>
              <a:gdLst>
                <a:gd name="T0" fmla="*/ 267 w 292"/>
                <a:gd name="T1" fmla="*/ 0 h 48"/>
                <a:gd name="T2" fmla="*/ 267 w 292"/>
                <a:gd name="T3" fmla="*/ 0 h 48"/>
                <a:gd name="T4" fmla="*/ 24 w 292"/>
                <a:gd name="T5" fmla="*/ 0 h 48"/>
                <a:gd name="T6" fmla="*/ 0 w 292"/>
                <a:gd name="T7" fmla="*/ 24 h 48"/>
                <a:gd name="T8" fmla="*/ 24 w 292"/>
                <a:gd name="T9" fmla="*/ 47 h 48"/>
                <a:gd name="T10" fmla="*/ 267 w 292"/>
                <a:gd name="T11" fmla="*/ 47 h 48"/>
                <a:gd name="T12" fmla="*/ 291 w 292"/>
                <a:gd name="T13" fmla="*/ 24 h 48"/>
                <a:gd name="T14" fmla="*/ 267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7" y="0"/>
                  </a:moveTo>
                  <a:lnTo>
                    <a:pt x="267" y="0"/>
                  </a:lnTo>
                  <a:cubicBezTo>
                    <a:pt x="24" y="0"/>
                    <a:pt x="24" y="0"/>
                    <a:pt x="24" y="0"/>
                  </a:cubicBezTo>
                  <a:cubicBezTo>
                    <a:pt x="11" y="0"/>
                    <a:pt x="0" y="11"/>
                    <a:pt x="0" y="24"/>
                  </a:cubicBezTo>
                  <a:cubicBezTo>
                    <a:pt x="0" y="38"/>
                    <a:pt x="11" y="47"/>
                    <a:pt x="24" y="47"/>
                  </a:cubicBezTo>
                  <a:cubicBezTo>
                    <a:pt x="267" y="47"/>
                    <a:pt x="267" y="47"/>
                    <a:pt x="267" y="47"/>
                  </a:cubicBezTo>
                  <a:cubicBezTo>
                    <a:pt x="280" y="47"/>
                    <a:pt x="291" y="38"/>
                    <a:pt x="291" y="24"/>
                  </a:cubicBezTo>
                  <a:cubicBezTo>
                    <a:pt x="291" y="11"/>
                    <a:pt x="280" y="0"/>
                    <a:pt x="26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grpSp>
      <p:grpSp>
        <p:nvGrpSpPr>
          <p:cNvPr id="191" name="Group 190"/>
          <p:cNvGrpSpPr/>
          <p:nvPr/>
        </p:nvGrpSpPr>
        <p:grpSpPr>
          <a:xfrm>
            <a:off x="3321386" y="3014694"/>
            <a:ext cx="250308" cy="333744"/>
            <a:chOff x="594298" y="1894337"/>
            <a:chExt cx="157477" cy="294577"/>
          </a:xfrm>
          <a:solidFill>
            <a:schemeClr val="accent1"/>
          </a:solidFill>
        </p:grpSpPr>
        <p:sp>
          <p:nvSpPr>
            <p:cNvPr id="192" name="Freeform 270"/>
            <p:cNvSpPr>
              <a:spLocks noChangeArrowheads="1"/>
            </p:cNvSpPr>
            <p:nvPr/>
          </p:nvSpPr>
          <p:spPr bwMode="auto">
            <a:xfrm>
              <a:off x="594298" y="1894337"/>
              <a:ext cx="157477" cy="294577"/>
            </a:xfrm>
            <a:custGeom>
              <a:avLst/>
              <a:gdLst>
                <a:gd name="T0" fmla="*/ 11 w 375"/>
                <a:gd name="T1" fmla="*/ 700 h 701"/>
                <a:gd name="T2" fmla="*/ 11 w 375"/>
                <a:gd name="T3" fmla="*/ 700 h 701"/>
                <a:gd name="T4" fmla="*/ 128 w 375"/>
                <a:gd name="T5" fmla="*/ 700 h 701"/>
                <a:gd name="T6" fmla="*/ 245 w 375"/>
                <a:gd name="T7" fmla="*/ 700 h 701"/>
                <a:gd name="T8" fmla="*/ 361 w 375"/>
                <a:gd name="T9" fmla="*/ 700 h 701"/>
                <a:gd name="T10" fmla="*/ 374 w 375"/>
                <a:gd name="T11" fmla="*/ 689 h 701"/>
                <a:gd name="T12" fmla="*/ 374 w 375"/>
                <a:gd name="T13" fmla="*/ 36 h 701"/>
                <a:gd name="T14" fmla="*/ 361 w 375"/>
                <a:gd name="T15" fmla="*/ 23 h 701"/>
                <a:gd name="T16" fmla="*/ 257 w 375"/>
                <a:gd name="T17" fmla="*/ 23 h 701"/>
                <a:gd name="T18" fmla="*/ 268 w 375"/>
                <a:gd name="T19" fmla="*/ 12 h 701"/>
                <a:gd name="T20" fmla="*/ 257 w 375"/>
                <a:gd name="T21" fmla="*/ 0 h 701"/>
                <a:gd name="T22" fmla="*/ 116 w 375"/>
                <a:gd name="T23" fmla="*/ 0 h 701"/>
                <a:gd name="T24" fmla="*/ 105 w 375"/>
                <a:gd name="T25" fmla="*/ 12 h 701"/>
                <a:gd name="T26" fmla="*/ 116 w 375"/>
                <a:gd name="T27" fmla="*/ 23 h 701"/>
                <a:gd name="T28" fmla="*/ 11 w 375"/>
                <a:gd name="T29" fmla="*/ 23 h 701"/>
                <a:gd name="T30" fmla="*/ 0 w 375"/>
                <a:gd name="T31" fmla="*/ 36 h 701"/>
                <a:gd name="T32" fmla="*/ 0 w 375"/>
                <a:gd name="T33" fmla="*/ 689 h 701"/>
                <a:gd name="T34" fmla="*/ 11 w 375"/>
                <a:gd name="T35" fmla="*/ 700 h 701"/>
                <a:gd name="T36" fmla="*/ 139 w 375"/>
                <a:gd name="T37" fmla="*/ 677 h 701"/>
                <a:gd name="T38" fmla="*/ 139 w 375"/>
                <a:gd name="T39" fmla="*/ 677 h 701"/>
                <a:gd name="T40" fmla="*/ 139 w 375"/>
                <a:gd name="T41" fmla="*/ 514 h 701"/>
                <a:gd name="T42" fmla="*/ 233 w 375"/>
                <a:gd name="T43" fmla="*/ 514 h 701"/>
                <a:gd name="T44" fmla="*/ 233 w 375"/>
                <a:gd name="T45" fmla="*/ 677 h 701"/>
                <a:gd name="T46" fmla="*/ 139 w 375"/>
                <a:gd name="T47" fmla="*/ 677 h 701"/>
                <a:gd name="T48" fmla="*/ 23 w 375"/>
                <a:gd name="T49" fmla="*/ 47 h 701"/>
                <a:gd name="T50" fmla="*/ 23 w 375"/>
                <a:gd name="T51" fmla="*/ 47 h 701"/>
                <a:gd name="T52" fmla="*/ 350 w 375"/>
                <a:gd name="T53" fmla="*/ 47 h 701"/>
                <a:gd name="T54" fmla="*/ 350 w 375"/>
                <a:gd name="T55" fmla="*/ 677 h 701"/>
                <a:gd name="T56" fmla="*/ 257 w 375"/>
                <a:gd name="T57" fmla="*/ 677 h 701"/>
                <a:gd name="T58" fmla="*/ 257 w 375"/>
                <a:gd name="T59" fmla="*/ 502 h 701"/>
                <a:gd name="T60" fmla="*/ 245 w 375"/>
                <a:gd name="T61" fmla="*/ 491 h 701"/>
                <a:gd name="T62" fmla="*/ 128 w 375"/>
                <a:gd name="T63" fmla="*/ 491 h 701"/>
                <a:gd name="T64" fmla="*/ 116 w 375"/>
                <a:gd name="T65" fmla="*/ 502 h 701"/>
                <a:gd name="T66" fmla="*/ 116 w 375"/>
                <a:gd name="T67" fmla="*/ 677 h 701"/>
                <a:gd name="T68" fmla="*/ 23 w 375"/>
                <a:gd name="T69" fmla="*/ 677 h 701"/>
                <a:gd name="T70" fmla="*/ 23 w 375"/>
                <a:gd name="T71" fmla="*/ 4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 h="701">
                  <a:moveTo>
                    <a:pt x="11" y="700"/>
                  </a:moveTo>
                  <a:lnTo>
                    <a:pt x="11" y="700"/>
                  </a:lnTo>
                  <a:cubicBezTo>
                    <a:pt x="128" y="700"/>
                    <a:pt x="128" y="700"/>
                    <a:pt x="128" y="700"/>
                  </a:cubicBezTo>
                  <a:cubicBezTo>
                    <a:pt x="245" y="700"/>
                    <a:pt x="245" y="700"/>
                    <a:pt x="245" y="700"/>
                  </a:cubicBezTo>
                  <a:cubicBezTo>
                    <a:pt x="361" y="700"/>
                    <a:pt x="361" y="700"/>
                    <a:pt x="361" y="700"/>
                  </a:cubicBezTo>
                  <a:cubicBezTo>
                    <a:pt x="368" y="700"/>
                    <a:pt x="374" y="695"/>
                    <a:pt x="374" y="689"/>
                  </a:cubicBezTo>
                  <a:cubicBezTo>
                    <a:pt x="374" y="36"/>
                    <a:pt x="374" y="36"/>
                    <a:pt x="374" y="36"/>
                  </a:cubicBezTo>
                  <a:cubicBezTo>
                    <a:pt x="374" y="28"/>
                    <a:pt x="368" y="23"/>
                    <a:pt x="361" y="23"/>
                  </a:cubicBezTo>
                  <a:cubicBezTo>
                    <a:pt x="257" y="23"/>
                    <a:pt x="257" y="23"/>
                    <a:pt x="257" y="23"/>
                  </a:cubicBezTo>
                  <a:cubicBezTo>
                    <a:pt x="263" y="23"/>
                    <a:pt x="268" y="18"/>
                    <a:pt x="268" y="12"/>
                  </a:cubicBezTo>
                  <a:cubicBezTo>
                    <a:pt x="268" y="6"/>
                    <a:pt x="263" y="0"/>
                    <a:pt x="257" y="0"/>
                  </a:cubicBezTo>
                  <a:cubicBezTo>
                    <a:pt x="116" y="0"/>
                    <a:pt x="116" y="0"/>
                    <a:pt x="116" y="0"/>
                  </a:cubicBezTo>
                  <a:cubicBezTo>
                    <a:pt x="110" y="0"/>
                    <a:pt x="105" y="6"/>
                    <a:pt x="105" y="12"/>
                  </a:cubicBezTo>
                  <a:cubicBezTo>
                    <a:pt x="105" y="18"/>
                    <a:pt x="110" y="23"/>
                    <a:pt x="116" y="23"/>
                  </a:cubicBezTo>
                  <a:cubicBezTo>
                    <a:pt x="11" y="23"/>
                    <a:pt x="11" y="23"/>
                    <a:pt x="11" y="23"/>
                  </a:cubicBezTo>
                  <a:cubicBezTo>
                    <a:pt x="5" y="23"/>
                    <a:pt x="0" y="28"/>
                    <a:pt x="0" y="36"/>
                  </a:cubicBezTo>
                  <a:cubicBezTo>
                    <a:pt x="0" y="689"/>
                    <a:pt x="0" y="689"/>
                    <a:pt x="0" y="689"/>
                  </a:cubicBezTo>
                  <a:cubicBezTo>
                    <a:pt x="0" y="695"/>
                    <a:pt x="5" y="700"/>
                    <a:pt x="11" y="700"/>
                  </a:cubicBezTo>
                  <a:close/>
                  <a:moveTo>
                    <a:pt x="139" y="677"/>
                  </a:moveTo>
                  <a:lnTo>
                    <a:pt x="139" y="677"/>
                  </a:lnTo>
                  <a:cubicBezTo>
                    <a:pt x="139" y="514"/>
                    <a:pt x="139" y="514"/>
                    <a:pt x="139" y="514"/>
                  </a:cubicBezTo>
                  <a:cubicBezTo>
                    <a:pt x="233" y="514"/>
                    <a:pt x="233" y="514"/>
                    <a:pt x="233" y="514"/>
                  </a:cubicBezTo>
                  <a:cubicBezTo>
                    <a:pt x="233" y="677"/>
                    <a:pt x="233" y="677"/>
                    <a:pt x="233" y="677"/>
                  </a:cubicBezTo>
                  <a:lnTo>
                    <a:pt x="139" y="677"/>
                  </a:lnTo>
                  <a:close/>
                  <a:moveTo>
                    <a:pt x="23" y="47"/>
                  </a:moveTo>
                  <a:lnTo>
                    <a:pt x="23" y="47"/>
                  </a:lnTo>
                  <a:cubicBezTo>
                    <a:pt x="350" y="47"/>
                    <a:pt x="350" y="47"/>
                    <a:pt x="350" y="47"/>
                  </a:cubicBezTo>
                  <a:cubicBezTo>
                    <a:pt x="350" y="677"/>
                    <a:pt x="350" y="677"/>
                    <a:pt x="350" y="677"/>
                  </a:cubicBezTo>
                  <a:cubicBezTo>
                    <a:pt x="257" y="677"/>
                    <a:pt x="257" y="677"/>
                    <a:pt x="257" y="677"/>
                  </a:cubicBezTo>
                  <a:cubicBezTo>
                    <a:pt x="257" y="502"/>
                    <a:pt x="257" y="502"/>
                    <a:pt x="257" y="502"/>
                  </a:cubicBezTo>
                  <a:cubicBezTo>
                    <a:pt x="257" y="496"/>
                    <a:pt x="251" y="491"/>
                    <a:pt x="245" y="491"/>
                  </a:cubicBezTo>
                  <a:cubicBezTo>
                    <a:pt x="128" y="491"/>
                    <a:pt x="128" y="491"/>
                    <a:pt x="128" y="491"/>
                  </a:cubicBezTo>
                  <a:cubicBezTo>
                    <a:pt x="122" y="491"/>
                    <a:pt x="116" y="496"/>
                    <a:pt x="116" y="502"/>
                  </a:cubicBezTo>
                  <a:cubicBezTo>
                    <a:pt x="116" y="677"/>
                    <a:pt x="116" y="677"/>
                    <a:pt x="116" y="677"/>
                  </a:cubicBezTo>
                  <a:cubicBezTo>
                    <a:pt x="23" y="677"/>
                    <a:pt x="23" y="677"/>
                    <a:pt x="23" y="677"/>
                  </a:cubicBezTo>
                  <a:lnTo>
                    <a:pt x="23" y="4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93" name="Freeform 271"/>
            <p:cNvSpPr>
              <a:spLocks noChangeArrowheads="1"/>
            </p:cNvSpPr>
            <p:nvPr/>
          </p:nvSpPr>
          <p:spPr bwMode="auto">
            <a:xfrm>
              <a:off x="623941" y="1944360"/>
              <a:ext cx="38906" cy="59286"/>
            </a:xfrm>
            <a:custGeom>
              <a:avLst/>
              <a:gdLst>
                <a:gd name="T0" fmla="*/ 11 w 94"/>
                <a:gd name="T1" fmla="*/ 141 h 142"/>
                <a:gd name="T2" fmla="*/ 11 w 94"/>
                <a:gd name="T3" fmla="*/ 141 h 142"/>
                <a:gd name="T4" fmla="*/ 82 w 94"/>
                <a:gd name="T5" fmla="*/ 141 h 142"/>
                <a:gd name="T6" fmla="*/ 93 w 94"/>
                <a:gd name="T7" fmla="*/ 128 h 142"/>
                <a:gd name="T8" fmla="*/ 93 w 94"/>
                <a:gd name="T9" fmla="*/ 11 h 142"/>
                <a:gd name="T10" fmla="*/ 82 w 94"/>
                <a:gd name="T11" fmla="*/ 0 h 142"/>
                <a:gd name="T12" fmla="*/ 11 w 94"/>
                <a:gd name="T13" fmla="*/ 0 h 142"/>
                <a:gd name="T14" fmla="*/ 0 w 94"/>
                <a:gd name="T15" fmla="*/ 11 h 142"/>
                <a:gd name="T16" fmla="*/ 0 w 94"/>
                <a:gd name="T17" fmla="*/ 128 h 142"/>
                <a:gd name="T18" fmla="*/ 11 w 94"/>
                <a:gd name="T19" fmla="*/ 141 h 142"/>
                <a:gd name="T20" fmla="*/ 24 w 94"/>
                <a:gd name="T21" fmla="*/ 23 h 142"/>
                <a:gd name="T22" fmla="*/ 24 w 94"/>
                <a:gd name="T23" fmla="*/ 23 h 142"/>
                <a:gd name="T24" fmla="*/ 69 w 94"/>
                <a:gd name="T25" fmla="*/ 23 h 142"/>
                <a:gd name="T26" fmla="*/ 69 w 94"/>
                <a:gd name="T27" fmla="*/ 117 h 142"/>
                <a:gd name="T28" fmla="*/ 24 w 94"/>
                <a:gd name="T29" fmla="*/ 117 h 142"/>
                <a:gd name="T30" fmla="*/ 24 w 94"/>
                <a:gd name="T31" fmla="*/ 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42">
                  <a:moveTo>
                    <a:pt x="11" y="141"/>
                  </a:moveTo>
                  <a:lnTo>
                    <a:pt x="11" y="141"/>
                  </a:lnTo>
                  <a:cubicBezTo>
                    <a:pt x="82" y="141"/>
                    <a:pt x="82" y="141"/>
                    <a:pt x="82" y="141"/>
                  </a:cubicBezTo>
                  <a:cubicBezTo>
                    <a:pt x="88" y="141"/>
                    <a:pt x="93" y="134"/>
                    <a:pt x="93" y="128"/>
                  </a:cubicBezTo>
                  <a:cubicBezTo>
                    <a:pt x="93" y="11"/>
                    <a:pt x="93" y="11"/>
                    <a:pt x="93" y="11"/>
                  </a:cubicBezTo>
                  <a:cubicBezTo>
                    <a:pt x="93" y="5"/>
                    <a:pt x="88" y="0"/>
                    <a:pt x="82" y="0"/>
                  </a:cubicBezTo>
                  <a:cubicBezTo>
                    <a:pt x="11" y="0"/>
                    <a:pt x="11" y="0"/>
                    <a:pt x="11" y="0"/>
                  </a:cubicBezTo>
                  <a:cubicBezTo>
                    <a:pt x="5" y="0"/>
                    <a:pt x="0" y="5"/>
                    <a:pt x="0" y="11"/>
                  </a:cubicBezTo>
                  <a:cubicBezTo>
                    <a:pt x="0" y="128"/>
                    <a:pt x="0" y="128"/>
                    <a:pt x="0" y="128"/>
                  </a:cubicBezTo>
                  <a:cubicBezTo>
                    <a:pt x="0" y="134"/>
                    <a:pt x="5" y="141"/>
                    <a:pt x="11" y="141"/>
                  </a:cubicBezTo>
                  <a:close/>
                  <a:moveTo>
                    <a:pt x="24" y="23"/>
                  </a:moveTo>
                  <a:lnTo>
                    <a:pt x="24" y="23"/>
                  </a:lnTo>
                  <a:cubicBezTo>
                    <a:pt x="69" y="23"/>
                    <a:pt x="69" y="23"/>
                    <a:pt x="69" y="23"/>
                  </a:cubicBezTo>
                  <a:cubicBezTo>
                    <a:pt x="69" y="117"/>
                    <a:pt x="69" y="117"/>
                    <a:pt x="69" y="117"/>
                  </a:cubicBezTo>
                  <a:cubicBezTo>
                    <a:pt x="24" y="117"/>
                    <a:pt x="24" y="117"/>
                    <a:pt x="24" y="117"/>
                  </a:cubicBezTo>
                  <a:lnTo>
                    <a:pt x="24"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94" name="Freeform 272"/>
            <p:cNvSpPr>
              <a:spLocks noChangeArrowheads="1"/>
            </p:cNvSpPr>
            <p:nvPr/>
          </p:nvSpPr>
          <p:spPr bwMode="auto">
            <a:xfrm>
              <a:off x="681374" y="1944360"/>
              <a:ext cx="38907" cy="59286"/>
            </a:xfrm>
            <a:custGeom>
              <a:avLst/>
              <a:gdLst>
                <a:gd name="T0" fmla="*/ 12 w 94"/>
                <a:gd name="T1" fmla="*/ 141 h 142"/>
                <a:gd name="T2" fmla="*/ 12 w 94"/>
                <a:gd name="T3" fmla="*/ 141 h 142"/>
                <a:gd name="T4" fmla="*/ 81 w 94"/>
                <a:gd name="T5" fmla="*/ 141 h 142"/>
                <a:gd name="T6" fmla="*/ 93 w 94"/>
                <a:gd name="T7" fmla="*/ 128 h 142"/>
                <a:gd name="T8" fmla="*/ 93 w 94"/>
                <a:gd name="T9" fmla="*/ 11 h 142"/>
                <a:gd name="T10" fmla="*/ 81 w 94"/>
                <a:gd name="T11" fmla="*/ 0 h 142"/>
                <a:gd name="T12" fmla="*/ 12 w 94"/>
                <a:gd name="T13" fmla="*/ 0 h 142"/>
                <a:gd name="T14" fmla="*/ 0 w 94"/>
                <a:gd name="T15" fmla="*/ 11 h 142"/>
                <a:gd name="T16" fmla="*/ 0 w 94"/>
                <a:gd name="T17" fmla="*/ 128 h 142"/>
                <a:gd name="T18" fmla="*/ 12 w 94"/>
                <a:gd name="T19" fmla="*/ 141 h 142"/>
                <a:gd name="T20" fmla="*/ 23 w 94"/>
                <a:gd name="T21" fmla="*/ 23 h 142"/>
                <a:gd name="T22" fmla="*/ 23 w 94"/>
                <a:gd name="T23" fmla="*/ 23 h 142"/>
                <a:gd name="T24" fmla="*/ 70 w 94"/>
                <a:gd name="T25" fmla="*/ 23 h 142"/>
                <a:gd name="T26" fmla="*/ 70 w 94"/>
                <a:gd name="T27" fmla="*/ 117 h 142"/>
                <a:gd name="T28" fmla="*/ 23 w 94"/>
                <a:gd name="T29" fmla="*/ 117 h 142"/>
                <a:gd name="T30" fmla="*/ 23 w 94"/>
                <a:gd name="T31" fmla="*/ 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42">
                  <a:moveTo>
                    <a:pt x="12" y="141"/>
                  </a:moveTo>
                  <a:lnTo>
                    <a:pt x="12" y="141"/>
                  </a:lnTo>
                  <a:cubicBezTo>
                    <a:pt x="81" y="141"/>
                    <a:pt x="81" y="141"/>
                    <a:pt x="81" y="141"/>
                  </a:cubicBezTo>
                  <a:cubicBezTo>
                    <a:pt x="88" y="141"/>
                    <a:pt x="93" y="134"/>
                    <a:pt x="93" y="128"/>
                  </a:cubicBezTo>
                  <a:cubicBezTo>
                    <a:pt x="93" y="11"/>
                    <a:pt x="93" y="11"/>
                    <a:pt x="93" y="11"/>
                  </a:cubicBezTo>
                  <a:cubicBezTo>
                    <a:pt x="93" y="5"/>
                    <a:pt x="88" y="0"/>
                    <a:pt x="81" y="0"/>
                  </a:cubicBezTo>
                  <a:cubicBezTo>
                    <a:pt x="12" y="0"/>
                    <a:pt x="12" y="0"/>
                    <a:pt x="12" y="0"/>
                  </a:cubicBezTo>
                  <a:cubicBezTo>
                    <a:pt x="5" y="0"/>
                    <a:pt x="0" y="5"/>
                    <a:pt x="0" y="11"/>
                  </a:cubicBezTo>
                  <a:cubicBezTo>
                    <a:pt x="0" y="128"/>
                    <a:pt x="0" y="128"/>
                    <a:pt x="0" y="128"/>
                  </a:cubicBezTo>
                  <a:cubicBezTo>
                    <a:pt x="0" y="134"/>
                    <a:pt x="5" y="141"/>
                    <a:pt x="12" y="141"/>
                  </a:cubicBezTo>
                  <a:close/>
                  <a:moveTo>
                    <a:pt x="23" y="23"/>
                  </a:moveTo>
                  <a:lnTo>
                    <a:pt x="23" y="23"/>
                  </a:lnTo>
                  <a:cubicBezTo>
                    <a:pt x="70" y="23"/>
                    <a:pt x="70" y="23"/>
                    <a:pt x="70" y="23"/>
                  </a:cubicBezTo>
                  <a:cubicBezTo>
                    <a:pt x="70" y="117"/>
                    <a:pt x="70" y="117"/>
                    <a:pt x="70" y="117"/>
                  </a:cubicBezTo>
                  <a:cubicBezTo>
                    <a:pt x="23" y="117"/>
                    <a:pt x="23" y="117"/>
                    <a:pt x="23" y="117"/>
                  </a:cubicBezTo>
                  <a:lnTo>
                    <a:pt x="23"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95" name="Freeform 273"/>
            <p:cNvSpPr>
              <a:spLocks noChangeArrowheads="1"/>
            </p:cNvSpPr>
            <p:nvPr/>
          </p:nvSpPr>
          <p:spPr bwMode="auto">
            <a:xfrm>
              <a:off x="623941" y="2022172"/>
              <a:ext cx="38906" cy="59286"/>
            </a:xfrm>
            <a:custGeom>
              <a:avLst/>
              <a:gdLst>
                <a:gd name="T0" fmla="*/ 82 w 94"/>
                <a:gd name="T1" fmla="*/ 141 h 142"/>
                <a:gd name="T2" fmla="*/ 82 w 94"/>
                <a:gd name="T3" fmla="*/ 141 h 142"/>
                <a:gd name="T4" fmla="*/ 93 w 94"/>
                <a:gd name="T5" fmla="*/ 129 h 142"/>
                <a:gd name="T6" fmla="*/ 93 w 94"/>
                <a:gd name="T7" fmla="*/ 13 h 142"/>
                <a:gd name="T8" fmla="*/ 82 w 94"/>
                <a:gd name="T9" fmla="*/ 0 h 142"/>
                <a:gd name="T10" fmla="*/ 11 w 94"/>
                <a:gd name="T11" fmla="*/ 0 h 142"/>
                <a:gd name="T12" fmla="*/ 0 w 94"/>
                <a:gd name="T13" fmla="*/ 13 h 142"/>
                <a:gd name="T14" fmla="*/ 0 w 94"/>
                <a:gd name="T15" fmla="*/ 129 h 142"/>
                <a:gd name="T16" fmla="*/ 11 w 94"/>
                <a:gd name="T17" fmla="*/ 141 h 142"/>
                <a:gd name="T18" fmla="*/ 82 w 94"/>
                <a:gd name="T19" fmla="*/ 141 h 142"/>
                <a:gd name="T20" fmla="*/ 24 w 94"/>
                <a:gd name="T21" fmla="*/ 24 h 142"/>
                <a:gd name="T22" fmla="*/ 24 w 94"/>
                <a:gd name="T23" fmla="*/ 24 h 142"/>
                <a:gd name="T24" fmla="*/ 69 w 94"/>
                <a:gd name="T25" fmla="*/ 24 h 142"/>
                <a:gd name="T26" fmla="*/ 69 w 94"/>
                <a:gd name="T27" fmla="*/ 117 h 142"/>
                <a:gd name="T28" fmla="*/ 24 w 94"/>
                <a:gd name="T29" fmla="*/ 117 h 142"/>
                <a:gd name="T30" fmla="*/ 24 w 94"/>
                <a:gd name="T31" fmla="*/ 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42">
                  <a:moveTo>
                    <a:pt x="82" y="141"/>
                  </a:moveTo>
                  <a:lnTo>
                    <a:pt x="82" y="141"/>
                  </a:lnTo>
                  <a:cubicBezTo>
                    <a:pt x="88" y="141"/>
                    <a:pt x="93" y="136"/>
                    <a:pt x="93" y="129"/>
                  </a:cubicBezTo>
                  <a:cubicBezTo>
                    <a:pt x="93" y="13"/>
                    <a:pt x="93" y="13"/>
                    <a:pt x="93" y="13"/>
                  </a:cubicBezTo>
                  <a:cubicBezTo>
                    <a:pt x="93" y="6"/>
                    <a:pt x="88" y="0"/>
                    <a:pt x="82" y="0"/>
                  </a:cubicBezTo>
                  <a:cubicBezTo>
                    <a:pt x="11" y="0"/>
                    <a:pt x="11" y="0"/>
                    <a:pt x="11" y="0"/>
                  </a:cubicBezTo>
                  <a:cubicBezTo>
                    <a:pt x="5" y="0"/>
                    <a:pt x="0" y="6"/>
                    <a:pt x="0" y="13"/>
                  </a:cubicBezTo>
                  <a:cubicBezTo>
                    <a:pt x="0" y="129"/>
                    <a:pt x="0" y="129"/>
                    <a:pt x="0" y="129"/>
                  </a:cubicBezTo>
                  <a:cubicBezTo>
                    <a:pt x="0" y="136"/>
                    <a:pt x="5" y="141"/>
                    <a:pt x="11" y="141"/>
                  </a:cubicBezTo>
                  <a:lnTo>
                    <a:pt x="82" y="141"/>
                  </a:lnTo>
                  <a:close/>
                  <a:moveTo>
                    <a:pt x="24" y="24"/>
                  </a:moveTo>
                  <a:lnTo>
                    <a:pt x="24" y="24"/>
                  </a:lnTo>
                  <a:cubicBezTo>
                    <a:pt x="69" y="24"/>
                    <a:pt x="69" y="24"/>
                    <a:pt x="69" y="24"/>
                  </a:cubicBezTo>
                  <a:cubicBezTo>
                    <a:pt x="69" y="117"/>
                    <a:pt x="69" y="117"/>
                    <a:pt x="69" y="117"/>
                  </a:cubicBezTo>
                  <a:cubicBezTo>
                    <a:pt x="24" y="117"/>
                    <a:pt x="24" y="117"/>
                    <a:pt x="24" y="117"/>
                  </a:cubicBezTo>
                  <a:lnTo>
                    <a:pt x="24" y="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96" name="Freeform 274"/>
            <p:cNvSpPr>
              <a:spLocks noChangeArrowheads="1"/>
            </p:cNvSpPr>
            <p:nvPr/>
          </p:nvSpPr>
          <p:spPr bwMode="auto">
            <a:xfrm>
              <a:off x="681374" y="2022172"/>
              <a:ext cx="38907" cy="59286"/>
            </a:xfrm>
            <a:custGeom>
              <a:avLst/>
              <a:gdLst>
                <a:gd name="T0" fmla="*/ 12 w 94"/>
                <a:gd name="T1" fmla="*/ 141 h 142"/>
                <a:gd name="T2" fmla="*/ 12 w 94"/>
                <a:gd name="T3" fmla="*/ 141 h 142"/>
                <a:gd name="T4" fmla="*/ 81 w 94"/>
                <a:gd name="T5" fmla="*/ 141 h 142"/>
                <a:gd name="T6" fmla="*/ 93 w 94"/>
                <a:gd name="T7" fmla="*/ 129 h 142"/>
                <a:gd name="T8" fmla="*/ 93 w 94"/>
                <a:gd name="T9" fmla="*/ 13 h 142"/>
                <a:gd name="T10" fmla="*/ 81 w 94"/>
                <a:gd name="T11" fmla="*/ 0 h 142"/>
                <a:gd name="T12" fmla="*/ 12 w 94"/>
                <a:gd name="T13" fmla="*/ 0 h 142"/>
                <a:gd name="T14" fmla="*/ 0 w 94"/>
                <a:gd name="T15" fmla="*/ 13 h 142"/>
                <a:gd name="T16" fmla="*/ 0 w 94"/>
                <a:gd name="T17" fmla="*/ 129 h 142"/>
                <a:gd name="T18" fmla="*/ 12 w 94"/>
                <a:gd name="T19" fmla="*/ 141 h 142"/>
                <a:gd name="T20" fmla="*/ 23 w 94"/>
                <a:gd name="T21" fmla="*/ 24 h 142"/>
                <a:gd name="T22" fmla="*/ 23 w 94"/>
                <a:gd name="T23" fmla="*/ 24 h 142"/>
                <a:gd name="T24" fmla="*/ 70 w 94"/>
                <a:gd name="T25" fmla="*/ 24 h 142"/>
                <a:gd name="T26" fmla="*/ 70 w 94"/>
                <a:gd name="T27" fmla="*/ 117 h 142"/>
                <a:gd name="T28" fmla="*/ 23 w 94"/>
                <a:gd name="T29" fmla="*/ 117 h 142"/>
                <a:gd name="T30" fmla="*/ 23 w 94"/>
                <a:gd name="T31" fmla="*/ 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42">
                  <a:moveTo>
                    <a:pt x="12" y="141"/>
                  </a:moveTo>
                  <a:lnTo>
                    <a:pt x="12" y="141"/>
                  </a:lnTo>
                  <a:cubicBezTo>
                    <a:pt x="81" y="141"/>
                    <a:pt x="81" y="141"/>
                    <a:pt x="81" y="141"/>
                  </a:cubicBezTo>
                  <a:cubicBezTo>
                    <a:pt x="88" y="141"/>
                    <a:pt x="93" y="136"/>
                    <a:pt x="93" y="129"/>
                  </a:cubicBezTo>
                  <a:cubicBezTo>
                    <a:pt x="93" y="13"/>
                    <a:pt x="93" y="13"/>
                    <a:pt x="93" y="13"/>
                  </a:cubicBezTo>
                  <a:cubicBezTo>
                    <a:pt x="93" y="6"/>
                    <a:pt x="88" y="0"/>
                    <a:pt x="81" y="0"/>
                  </a:cubicBezTo>
                  <a:cubicBezTo>
                    <a:pt x="12" y="0"/>
                    <a:pt x="12" y="0"/>
                    <a:pt x="12" y="0"/>
                  </a:cubicBezTo>
                  <a:cubicBezTo>
                    <a:pt x="5" y="0"/>
                    <a:pt x="0" y="6"/>
                    <a:pt x="0" y="13"/>
                  </a:cubicBezTo>
                  <a:cubicBezTo>
                    <a:pt x="0" y="129"/>
                    <a:pt x="0" y="129"/>
                    <a:pt x="0" y="129"/>
                  </a:cubicBezTo>
                  <a:cubicBezTo>
                    <a:pt x="0" y="136"/>
                    <a:pt x="5" y="141"/>
                    <a:pt x="12" y="141"/>
                  </a:cubicBezTo>
                  <a:close/>
                  <a:moveTo>
                    <a:pt x="23" y="24"/>
                  </a:moveTo>
                  <a:lnTo>
                    <a:pt x="23" y="24"/>
                  </a:lnTo>
                  <a:cubicBezTo>
                    <a:pt x="70" y="24"/>
                    <a:pt x="70" y="24"/>
                    <a:pt x="70" y="24"/>
                  </a:cubicBezTo>
                  <a:cubicBezTo>
                    <a:pt x="70" y="117"/>
                    <a:pt x="70" y="117"/>
                    <a:pt x="70" y="117"/>
                  </a:cubicBezTo>
                  <a:cubicBezTo>
                    <a:pt x="23" y="117"/>
                    <a:pt x="23" y="117"/>
                    <a:pt x="23" y="117"/>
                  </a:cubicBezTo>
                  <a:lnTo>
                    <a:pt x="23" y="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grpSp>
      <p:grpSp>
        <p:nvGrpSpPr>
          <p:cNvPr id="197" name="Group 196"/>
          <p:cNvGrpSpPr/>
          <p:nvPr/>
        </p:nvGrpSpPr>
        <p:grpSpPr>
          <a:xfrm>
            <a:off x="5231723" y="2968327"/>
            <a:ext cx="513478" cy="323130"/>
            <a:chOff x="1368513" y="3808869"/>
            <a:chExt cx="340816" cy="198191"/>
          </a:xfrm>
          <a:solidFill>
            <a:schemeClr val="accent1"/>
          </a:solidFill>
        </p:grpSpPr>
        <p:sp>
          <p:nvSpPr>
            <p:cNvPr id="198" name="Freeform 52"/>
            <p:cNvSpPr>
              <a:spLocks noChangeArrowheads="1"/>
            </p:cNvSpPr>
            <p:nvPr/>
          </p:nvSpPr>
          <p:spPr bwMode="auto">
            <a:xfrm>
              <a:off x="1500023" y="3858880"/>
              <a:ext cx="77795" cy="112989"/>
            </a:xfrm>
            <a:custGeom>
              <a:avLst/>
              <a:gdLst>
                <a:gd name="T0" fmla="*/ 175 w 187"/>
                <a:gd name="T1" fmla="*/ 104 h 268"/>
                <a:gd name="T2" fmla="*/ 175 w 187"/>
                <a:gd name="T3" fmla="*/ 104 h 268"/>
                <a:gd name="T4" fmla="*/ 164 w 187"/>
                <a:gd name="T5" fmla="*/ 104 h 268"/>
                <a:gd name="T6" fmla="*/ 164 w 187"/>
                <a:gd name="T7" fmla="*/ 66 h 268"/>
                <a:gd name="T8" fmla="*/ 93 w 187"/>
                <a:gd name="T9" fmla="*/ 0 h 268"/>
                <a:gd name="T10" fmla="*/ 23 w 187"/>
                <a:gd name="T11" fmla="*/ 68 h 268"/>
                <a:gd name="T12" fmla="*/ 23 w 187"/>
                <a:gd name="T13" fmla="*/ 104 h 268"/>
                <a:gd name="T14" fmla="*/ 12 w 187"/>
                <a:gd name="T15" fmla="*/ 104 h 268"/>
                <a:gd name="T16" fmla="*/ 0 w 187"/>
                <a:gd name="T17" fmla="*/ 115 h 268"/>
                <a:gd name="T18" fmla="*/ 0 w 187"/>
                <a:gd name="T19" fmla="*/ 255 h 268"/>
                <a:gd name="T20" fmla="*/ 12 w 187"/>
                <a:gd name="T21" fmla="*/ 267 h 268"/>
                <a:gd name="T22" fmla="*/ 175 w 187"/>
                <a:gd name="T23" fmla="*/ 267 h 268"/>
                <a:gd name="T24" fmla="*/ 186 w 187"/>
                <a:gd name="T25" fmla="*/ 255 h 268"/>
                <a:gd name="T26" fmla="*/ 186 w 187"/>
                <a:gd name="T27" fmla="*/ 115 h 268"/>
                <a:gd name="T28" fmla="*/ 175 w 187"/>
                <a:gd name="T29" fmla="*/ 104 h 268"/>
                <a:gd name="T30" fmla="*/ 46 w 187"/>
                <a:gd name="T31" fmla="*/ 68 h 268"/>
                <a:gd name="T32" fmla="*/ 46 w 187"/>
                <a:gd name="T33" fmla="*/ 68 h 268"/>
                <a:gd name="T34" fmla="*/ 93 w 187"/>
                <a:gd name="T35" fmla="*/ 23 h 268"/>
                <a:gd name="T36" fmla="*/ 140 w 187"/>
                <a:gd name="T37" fmla="*/ 66 h 268"/>
                <a:gd name="T38" fmla="*/ 140 w 187"/>
                <a:gd name="T39" fmla="*/ 104 h 268"/>
                <a:gd name="T40" fmla="*/ 46 w 187"/>
                <a:gd name="T41" fmla="*/ 104 h 268"/>
                <a:gd name="T42" fmla="*/ 46 w 187"/>
                <a:gd name="T43" fmla="*/ 68 h 268"/>
                <a:gd name="T44" fmla="*/ 162 w 187"/>
                <a:gd name="T45" fmla="*/ 243 h 268"/>
                <a:gd name="T46" fmla="*/ 162 w 187"/>
                <a:gd name="T47" fmla="*/ 243 h 268"/>
                <a:gd name="T48" fmla="*/ 23 w 187"/>
                <a:gd name="T49" fmla="*/ 243 h 268"/>
                <a:gd name="T50" fmla="*/ 23 w 187"/>
                <a:gd name="T51" fmla="*/ 127 h 268"/>
                <a:gd name="T52" fmla="*/ 162 w 187"/>
                <a:gd name="T53" fmla="*/ 127 h 268"/>
                <a:gd name="T54" fmla="*/ 162 w 187"/>
                <a:gd name="T55" fmla="*/ 24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268">
                  <a:moveTo>
                    <a:pt x="175" y="104"/>
                  </a:moveTo>
                  <a:lnTo>
                    <a:pt x="175" y="104"/>
                  </a:lnTo>
                  <a:cubicBezTo>
                    <a:pt x="164" y="104"/>
                    <a:pt x="164" y="104"/>
                    <a:pt x="164" y="104"/>
                  </a:cubicBezTo>
                  <a:cubicBezTo>
                    <a:pt x="164" y="66"/>
                    <a:pt x="164" y="66"/>
                    <a:pt x="164" y="66"/>
                  </a:cubicBezTo>
                  <a:cubicBezTo>
                    <a:pt x="164" y="31"/>
                    <a:pt x="131" y="0"/>
                    <a:pt x="93" y="0"/>
                  </a:cubicBezTo>
                  <a:cubicBezTo>
                    <a:pt x="55" y="0"/>
                    <a:pt x="23" y="31"/>
                    <a:pt x="23" y="68"/>
                  </a:cubicBezTo>
                  <a:cubicBezTo>
                    <a:pt x="23" y="104"/>
                    <a:pt x="23" y="104"/>
                    <a:pt x="23" y="104"/>
                  </a:cubicBezTo>
                  <a:cubicBezTo>
                    <a:pt x="12" y="104"/>
                    <a:pt x="12" y="104"/>
                    <a:pt x="12" y="104"/>
                  </a:cubicBezTo>
                  <a:cubicBezTo>
                    <a:pt x="5" y="104"/>
                    <a:pt x="0" y="109"/>
                    <a:pt x="0" y="115"/>
                  </a:cubicBezTo>
                  <a:cubicBezTo>
                    <a:pt x="0" y="255"/>
                    <a:pt x="0" y="255"/>
                    <a:pt x="0" y="255"/>
                  </a:cubicBezTo>
                  <a:cubicBezTo>
                    <a:pt x="0" y="262"/>
                    <a:pt x="5" y="267"/>
                    <a:pt x="12" y="267"/>
                  </a:cubicBezTo>
                  <a:cubicBezTo>
                    <a:pt x="175" y="267"/>
                    <a:pt x="175" y="267"/>
                    <a:pt x="175" y="267"/>
                  </a:cubicBezTo>
                  <a:cubicBezTo>
                    <a:pt x="181" y="267"/>
                    <a:pt x="186" y="262"/>
                    <a:pt x="186" y="255"/>
                  </a:cubicBezTo>
                  <a:cubicBezTo>
                    <a:pt x="186" y="115"/>
                    <a:pt x="186" y="115"/>
                    <a:pt x="186" y="115"/>
                  </a:cubicBezTo>
                  <a:cubicBezTo>
                    <a:pt x="186" y="109"/>
                    <a:pt x="181" y="104"/>
                    <a:pt x="175" y="104"/>
                  </a:cubicBezTo>
                  <a:close/>
                  <a:moveTo>
                    <a:pt x="46" y="68"/>
                  </a:moveTo>
                  <a:lnTo>
                    <a:pt x="46" y="68"/>
                  </a:lnTo>
                  <a:cubicBezTo>
                    <a:pt x="46" y="44"/>
                    <a:pt x="68" y="23"/>
                    <a:pt x="93" y="23"/>
                  </a:cubicBezTo>
                  <a:cubicBezTo>
                    <a:pt x="119" y="23"/>
                    <a:pt x="140" y="43"/>
                    <a:pt x="140" y="66"/>
                  </a:cubicBezTo>
                  <a:cubicBezTo>
                    <a:pt x="140" y="104"/>
                    <a:pt x="140" y="104"/>
                    <a:pt x="140" y="104"/>
                  </a:cubicBezTo>
                  <a:cubicBezTo>
                    <a:pt x="46" y="104"/>
                    <a:pt x="46" y="104"/>
                    <a:pt x="46" y="104"/>
                  </a:cubicBezTo>
                  <a:lnTo>
                    <a:pt x="46" y="68"/>
                  </a:lnTo>
                  <a:close/>
                  <a:moveTo>
                    <a:pt x="162" y="243"/>
                  </a:moveTo>
                  <a:lnTo>
                    <a:pt x="162" y="243"/>
                  </a:lnTo>
                  <a:cubicBezTo>
                    <a:pt x="23" y="243"/>
                    <a:pt x="23" y="243"/>
                    <a:pt x="23" y="243"/>
                  </a:cubicBezTo>
                  <a:cubicBezTo>
                    <a:pt x="23" y="127"/>
                    <a:pt x="23" y="127"/>
                    <a:pt x="23" y="127"/>
                  </a:cubicBezTo>
                  <a:cubicBezTo>
                    <a:pt x="162" y="127"/>
                    <a:pt x="162" y="127"/>
                    <a:pt x="162" y="127"/>
                  </a:cubicBezTo>
                  <a:lnTo>
                    <a:pt x="162" y="243"/>
                  </a:lnTo>
                  <a:close/>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199" name="Freeform 53"/>
            <p:cNvSpPr>
              <a:spLocks noChangeArrowheads="1"/>
            </p:cNvSpPr>
            <p:nvPr/>
          </p:nvSpPr>
          <p:spPr bwMode="auto">
            <a:xfrm>
              <a:off x="1368513" y="3808869"/>
              <a:ext cx="340816" cy="198191"/>
            </a:xfrm>
            <a:custGeom>
              <a:avLst/>
              <a:gdLst>
                <a:gd name="T0" fmla="*/ 628 w 810"/>
                <a:gd name="T1" fmla="*/ 111 h 471"/>
                <a:gd name="T2" fmla="*/ 628 w 810"/>
                <a:gd name="T3" fmla="*/ 111 h 471"/>
                <a:gd name="T4" fmla="*/ 581 w 810"/>
                <a:gd name="T5" fmla="*/ 117 h 471"/>
                <a:gd name="T6" fmla="*/ 409 w 810"/>
                <a:gd name="T7" fmla="*/ 0 h 471"/>
                <a:gd name="T8" fmla="*/ 228 w 810"/>
                <a:gd name="T9" fmla="*/ 151 h 471"/>
                <a:gd name="T10" fmla="*/ 166 w 810"/>
                <a:gd name="T11" fmla="*/ 138 h 471"/>
                <a:gd name="T12" fmla="*/ 0 w 810"/>
                <a:gd name="T13" fmla="*/ 305 h 471"/>
                <a:gd name="T14" fmla="*/ 144 w 810"/>
                <a:gd name="T15" fmla="*/ 469 h 471"/>
                <a:gd name="T16" fmla="*/ 642 w 810"/>
                <a:gd name="T17" fmla="*/ 470 h 471"/>
                <a:gd name="T18" fmla="*/ 809 w 810"/>
                <a:gd name="T19" fmla="*/ 291 h 471"/>
                <a:gd name="T20" fmla="*/ 628 w 810"/>
                <a:gd name="T21" fmla="*/ 111 h 471"/>
                <a:gd name="T22" fmla="*/ 641 w 810"/>
                <a:gd name="T23" fmla="*/ 447 h 471"/>
                <a:gd name="T24" fmla="*/ 641 w 810"/>
                <a:gd name="T25" fmla="*/ 447 h 471"/>
                <a:gd name="T26" fmla="*/ 146 w 810"/>
                <a:gd name="T27" fmla="*/ 446 h 471"/>
                <a:gd name="T28" fmla="*/ 23 w 810"/>
                <a:gd name="T29" fmla="*/ 305 h 471"/>
                <a:gd name="T30" fmla="*/ 166 w 810"/>
                <a:gd name="T31" fmla="*/ 161 h 471"/>
                <a:gd name="T32" fmla="*/ 232 w 810"/>
                <a:gd name="T33" fmla="*/ 178 h 471"/>
                <a:gd name="T34" fmla="*/ 242 w 810"/>
                <a:gd name="T35" fmla="*/ 178 h 471"/>
                <a:gd name="T36" fmla="*/ 249 w 810"/>
                <a:gd name="T37" fmla="*/ 168 h 471"/>
                <a:gd name="T38" fmla="*/ 409 w 810"/>
                <a:gd name="T39" fmla="*/ 23 h 471"/>
                <a:gd name="T40" fmla="*/ 562 w 810"/>
                <a:gd name="T41" fmla="*/ 136 h 471"/>
                <a:gd name="T42" fmla="*/ 568 w 810"/>
                <a:gd name="T43" fmla="*/ 142 h 471"/>
                <a:gd name="T44" fmla="*/ 577 w 810"/>
                <a:gd name="T45" fmla="*/ 143 h 471"/>
                <a:gd name="T46" fmla="*/ 628 w 810"/>
                <a:gd name="T47" fmla="*/ 134 h 471"/>
                <a:gd name="T48" fmla="*/ 786 w 810"/>
                <a:gd name="T49" fmla="*/ 291 h 471"/>
                <a:gd name="T50" fmla="*/ 641 w 810"/>
                <a:gd name="T51" fmla="*/ 44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0" h="471">
                  <a:moveTo>
                    <a:pt x="628" y="111"/>
                  </a:moveTo>
                  <a:lnTo>
                    <a:pt x="628" y="111"/>
                  </a:lnTo>
                  <a:cubicBezTo>
                    <a:pt x="612" y="111"/>
                    <a:pt x="596" y="113"/>
                    <a:pt x="581" y="117"/>
                  </a:cubicBezTo>
                  <a:cubicBezTo>
                    <a:pt x="553" y="47"/>
                    <a:pt x="485" y="0"/>
                    <a:pt x="409" y="0"/>
                  </a:cubicBezTo>
                  <a:cubicBezTo>
                    <a:pt x="318" y="0"/>
                    <a:pt x="243" y="63"/>
                    <a:pt x="228" y="151"/>
                  </a:cubicBezTo>
                  <a:cubicBezTo>
                    <a:pt x="207" y="142"/>
                    <a:pt x="187" y="138"/>
                    <a:pt x="166" y="138"/>
                  </a:cubicBezTo>
                  <a:cubicBezTo>
                    <a:pt x="75" y="138"/>
                    <a:pt x="0" y="213"/>
                    <a:pt x="0" y="305"/>
                  </a:cubicBezTo>
                  <a:cubicBezTo>
                    <a:pt x="0" y="387"/>
                    <a:pt x="61" y="458"/>
                    <a:pt x="144" y="469"/>
                  </a:cubicBezTo>
                  <a:cubicBezTo>
                    <a:pt x="642" y="470"/>
                    <a:pt x="642" y="470"/>
                    <a:pt x="642" y="470"/>
                  </a:cubicBezTo>
                  <a:cubicBezTo>
                    <a:pt x="736" y="463"/>
                    <a:pt x="809" y="384"/>
                    <a:pt x="809" y="291"/>
                  </a:cubicBezTo>
                  <a:cubicBezTo>
                    <a:pt x="809" y="191"/>
                    <a:pt x="728" y="111"/>
                    <a:pt x="628" y="111"/>
                  </a:cubicBezTo>
                  <a:close/>
                  <a:moveTo>
                    <a:pt x="641" y="447"/>
                  </a:moveTo>
                  <a:lnTo>
                    <a:pt x="641" y="447"/>
                  </a:lnTo>
                  <a:cubicBezTo>
                    <a:pt x="146" y="446"/>
                    <a:pt x="146" y="446"/>
                    <a:pt x="146" y="446"/>
                  </a:cubicBezTo>
                  <a:cubicBezTo>
                    <a:pt x="76" y="436"/>
                    <a:pt x="23" y="376"/>
                    <a:pt x="23" y="305"/>
                  </a:cubicBezTo>
                  <a:cubicBezTo>
                    <a:pt x="23" y="226"/>
                    <a:pt x="87" y="161"/>
                    <a:pt x="166" y="161"/>
                  </a:cubicBezTo>
                  <a:cubicBezTo>
                    <a:pt x="188" y="161"/>
                    <a:pt x="210" y="167"/>
                    <a:pt x="232" y="178"/>
                  </a:cubicBezTo>
                  <a:cubicBezTo>
                    <a:pt x="235" y="180"/>
                    <a:pt x="239" y="180"/>
                    <a:pt x="242" y="178"/>
                  </a:cubicBezTo>
                  <a:cubicBezTo>
                    <a:pt x="245" y="176"/>
                    <a:pt x="248" y="173"/>
                    <a:pt x="249" y="168"/>
                  </a:cubicBezTo>
                  <a:cubicBezTo>
                    <a:pt x="257" y="85"/>
                    <a:pt x="326" y="23"/>
                    <a:pt x="409" y="23"/>
                  </a:cubicBezTo>
                  <a:cubicBezTo>
                    <a:pt x="479" y="23"/>
                    <a:pt x="540" y="69"/>
                    <a:pt x="562" y="136"/>
                  </a:cubicBezTo>
                  <a:cubicBezTo>
                    <a:pt x="563" y="139"/>
                    <a:pt x="565" y="141"/>
                    <a:pt x="568" y="142"/>
                  </a:cubicBezTo>
                  <a:cubicBezTo>
                    <a:pt x="570" y="145"/>
                    <a:pt x="574" y="145"/>
                    <a:pt x="577" y="143"/>
                  </a:cubicBezTo>
                  <a:cubicBezTo>
                    <a:pt x="594" y="137"/>
                    <a:pt x="611" y="134"/>
                    <a:pt x="628" y="134"/>
                  </a:cubicBezTo>
                  <a:cubicBezTo>
                    <a:pt x="715" y="134"/>
                    <a:pt x="786" y="205"/>
                    <a:pt x="786" y="291"/>
                  </a:cubicBezTo>
                  <a:cubicBezTo>
                    <a:pt x="786" y="373"/>
                    <a:pt x="721" y="441"/>
                    <a:pt x="641" y="44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grpSp>
      <p:grpSp>
        <p:nvGrpSpPr>
          <p:cNvPr id="200" name="Group 199"/>
          <p:cNvGrpSpPr/>
          <p:nvPr/>
        </p:nvGrpSpPr>
        <p:grpSpPr>
          <a:xfrm>
            <a:off x="3616065" y="2879901"/>
            <a:ext cx="250308" cy="333744"/>
            <a:chOff x="594298" y="1894337"/>
            <a:chExt cx="157477" cy="294577"/>
          </a:xfrm>
          <a:solidFill>
            <a:schemeClr val="bg2">
              <a:lumMod val="50000"/>
              <a:lumOff val="50000"/>
            </a:schemeClr>
          </a:solidFill>
        </p:grpSpPr>
        <p:sp>
          <p:nvSpPr>
            <p:cNvPr id="201" name="Freeform 270"/>
            <p:cNvSpPr>
              <a:spLocks noChangeArrowheads="1"/>
            </p:cNvSpPr>
            <p:nvPr/>
          </p:nvSpPr>
          <p:spPr bwMode="auto">
            <a:xfrm>
              <a:off x="594298" y="1894337"/>
              <a:ext cx="157477" cy="294577"/>
            </a:xfrm>
            <a:custGeom>
              <a:avLst/>
              <a:gdLst>
                <a:gd name="T0" fmla="*/ 11 w 375"/>
                <a:gd name="T1" fmla="*/ 700 h 701"/>
                <a:gd name="T2" fmla="*/ 11 w 375"/>
                <a:gd name="T3" fmla="*/ 700 h 701"/>
                <a:gd name="T4" fmla="*/ 128 w 375"/>
                <a:gd name="T5" fmla="*/ 700 h 701"/>
                <a:gd name="T6" fmla="*/ 245 w 375"/>
                <a:gd name="T7" fmla="*/ 700 h 701"/>
                <a:gd name="T8" fmla="*/ 361 w 375"/>
                <a:gd name="T9" fmla="*/ 700 h 701"/>
                <a:gd name="T10" fmla="*/ 374 w 375"/>
                <a:gd name="T11" fmla="*/ 689 h 701"/>
                <a:gd name="T12" fmla="*/ 374 w 375"/>
                <a:gd name="T13" fmla="*/ 36 h 701"/>
                <a:gd name="T14" fmla="*/ 361 w 375"/>
                <a:gd name="T15" fmla="*/ 23 h 701"/>
                <a:gd name="T16" fmla="*/ 257 w 375"/>
                <a:gd name="T17" fmla="*/ 23 h 701"/>
                <a:gd name="T18" fmla="*/ 268 w 375"/>
                <a:gd name="T19" fmla="*/ 12 h 701"/>
                <a:gd name="T20" fmla="*/ 257 w 375"/>
                <a:gd name="T21" fmla="*/ 0 h 701"/>
                <a:gd name="T22" fmla="*/ 116 w 375"/>
                <a:gd name="T23" fmla="*/ 0 h 701"/>
                <a:gd name="T24" fmla="*/ 105 w 375"/>
                <a:gd name="T25" fmla="*/ 12 h 701"/>
                <a:gd name="T26" fmla="*/ 116 w 375"/>
                <a:gd name="T27" fmla="*/ 23 h 701"/>
                <a:gd name="T28" fmla="*/ 11 w 375"/>
                <a:gd name="T29" fmla="*/ 23 h 701"/>
                <a:gd name="T30" fmla="*/ 0 w 375"/>
                <a:gd name="T31" fmla="*/ 36 h 701"/>
                <a:gd name="T32" fmla="*/ 0 w 375"/>
                <a:gd name="T33" fmla="*/ 689 h 701"/>
                <a:gd name="T34" fmla="*/ 11 w 375"/>
                <a:gd name="T35" fmla="*/ 700 h 701"/>
                <a:gd name="T36" fmla="*/ 139 w 375"/>
                <a:gd name="T37" fmla="*/ 677 h 701"/>
                <a:gd name="T38" fmla="*/ 139 w 375"/>
                <a:gd name="T39" fmla="*/ 677 h 701"/>
                <a:gd name="T40" fmla="*/ 139 w 375"/>
                <a:gd name="T41" fmla="*/ 514 h 701"/>
                <a:gd name="T42" fmla="*/ 233 w 375"/>
                <a:gd name="T43" fmla="*/ 514 h 701"/>
                <a:gd name="T44" fmla="*/ 233 w 375"/>
                <a:gd name="T45" fmla="*/ 677 h 701"/>
                <a:gd name="T46" fmla="*/ 139 w 375"/>
                <a:gd name="T47" fmla="*/ 677 h 701"/>
                <a:gd name="T48" fmla="*/ 23 w 375"/>
                <a:gd name="T49" fmla="*/ 47 h 701"/>
                <a:gd name="T50" fmla="*/ 23 w 375"/>
                <a:gd name="T51" fmla="*/ 47 h 701"/>
                <a:gd name="T52" fmla="*/ 350 w 375"/>
                <a:gd name="T53" fmla="*/ 47 h 701"/>
                <a:gd name="T54" fmla="*/ 350 w 375"/>
                <a:gd name="T55" fmla="*/ 677 h 701"/>
                <a:gd name="T56" fmla="*/ 257 w 375"/>
                <a:gd name="T57" fmla="*/ 677 h 701"/>
                <a:gd name="T58" fmla="*/ 257 w 375"/>
                <a:gd name="T59" fmla="*/ 502 h 701"/>
                <a:gd name="T60" fmla="*/ 245 w 375"/>
                <a:gd name="T61" fmla="*/ 491 h 701"/>
                <a:gd name="T62" fmla="*/ 128 w 375"/>
                <a:gd name="T63" fmla="*/ 491 h 701"/>
                <a:gd name="T64" fmla="*/ 116 w 375"/>
                <a:gd name="T65" fmla="*/ 502 h 701"/>
                <a:gd name="T66" fmla="*/ 116 w 375"/>
                <a:gd name="T67" fmla="*/ 677 h 701"/>
                <a:gd name="T68" fmla="*/ 23 w 375"/>
                <a:gd name="T69" fmla="*/ 677 h 701"/>
                <a:gd name="T70" fmla="*/ 23 w 375"/>
                <a:gd name="T71" fmla="*/ 4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 h="701">
                  <a:moveTo>
                    <a:pt x="11" y="700"/>
                  </a:moveTo>
                  <a:lnTo>
                    <a:pt x="11" y="700"/>
                  </a:lnTo>
                  <a:cubicBezTo>
                    <a:pt x="128" y="700"/>
                    <a:pt x="128" y="700"/>
                    <a:pt x="128" y="700"/>
                  </a:cubicBezTo>
                  <a:cubicBezTo>
                    <a:pt x="245" y="700"/>
                    <a:pt x="245" y="700"/>
                    <a:pt x="245" y="700"/>
                  </a:cubicBezTo>
                  <a:cubicBezTo>
                    <a:pt x="361" y="700"/>
                    <a:pt x="361" y="700"/>
                    <a:pt x="361" y="700"/>
                  </a:cubicBezTo>
                  <a:cubicBezTo>
                    <a:pt x="368" y="700"/>
                    <a:pt x="374" y="695"/>
                    <a:pt x="374" y="689"/>
                  </a:cubicBezTo>
                  <a:cubicBezTo>
                    <a:pt x="374" y="36"/>
                    <a:pt x="374" y="36"/>
                    <a:pt x="374" y="36"/>
                  </a:cubicBezTo>
                  <a:cubicBezTo>
                    <a:pt x="374" y="28"/>
                    <a:pt x="368" y="23"/>
                    <a:pt x="361" y="23"/>
                  </a:cubicBezTo>
                  <a:cubicBezTo>
                    <a:pt x="257" y="23"/>
                    <a:pt x="257" y="23"/>
                    <a:pt x="257" y="23"/>
                  </a:cubicBezTo>
                  <a:cubicBezTo>
                    <a:pt x="263" y="23"/>
                    <a:pt x="268" y="18"/>
                    <a:pt x="268" y="12"/>
                  </a:cubicBezTo>
                  <a:cubicBezTo>
                    <a:pt x="268" y="6"/>
                    <a:pt x="263" y="0"/>
                    <a:pt x="257" y="0"/>
                  </a:cubicBezTo>
                  <a:cubicBezTo>
                    <a:pt x="116" y="0"/>
                    <a:pt x="116" y="0"/>
                    <a:pt x="116" y="0"/>
                  </a:cubicBezTo>
                  <a:cubicBezTo>
                    <a:pt x="110" y="0"/>
                    <a:pt x="105" y="6"/>
                    <a:pt x="105" y="12"/>
                  </a:cubicBezTo>
                  <a:cubicBezTo>
                    <a:pt x="105" y="18"/>
                    <a:pt x="110" y="23"/>
                    <a:pt x="116" y="23"/>
                  </a:cubicBezTo>
                  <a:cubicBezTo>
                    <a:pt x="11" y="23"/>
                    <a:pt x="11" y="23"/>
                    <a:pt x="11" y="23"/>
                  </a:cubicBezTo>
                  <a:cubicBezTo>
                    <a:pt x="5" y="23"/>
                    <a:pt x="0" y="28"/>
                    <a:pt x="0" y="36"/>
                  </a:cubicBezTo>
                  <a:cubicBezTo>
                    <a:pt x="0" y="689"/>
                    <a:pt x="0" y="689"/>
                    <a:pt x="0" y="689"/>
                  </a:cubicBezTo>
                  <a:cubicBezTo>
                    <a:pt x="0" y="695"/>
                    <a:pt x="5" y="700"/>
                    <a:pt x="11" y="700"/>
                  </a:cubicBezTo>
                  <a:close/>
                  <a:moveTo>
                    <a:pt x="139" y="677"/>
                  </a:moveTo>
                  <a:lnTo>
                    <a:pt x="139" y="677"/>
                  </a:lnTo>
                  <a:cubicBezTo>
                    <a:pt x="139" y="514"/>
                    <a:pt x="139" y="514"/>
                    <a:pt x="139" y="514"/>
                  </a:cubicBezTo>
                  <a:cubicBezTo>
                    <a:pt x="233" y="514"/>
                    <a:pt x="233" y="514"/>
                    <a:pt x="233" y="514"/>
                  </a:cubicBezTo>
                  <a:cubicBezTo>
                    <a:pt x="233" y="677"/>
                    <a:pt x="233" y="677"/>
                    <a:pt x="233" y="677"/>
                  </a:cubicBezTo>
                  <a:lnTo>
                    <a:pt x="139" y="677"/>
                  </a:lnTo>
                  <a:close/>
                  <a:moveTo>
                    <a:pt x="23" y="47"/>
                  </a:moveTo>
                  <a:lnTo>
                    <a:pt x="23" y="47"/>
                  </a:lnTo>
                  <a:cubicBezTo>
                    <a:pt x="350" y="47"/>
                    <a:pt x="350" y="47"/>
                    <a:pt x="350" y="47"/>
                  </a:cubicBezTo>
                  <a:cubicBezTo>
                    <a:pt x="350" y="677"/>
                    <a:pt x="350" y="677"/>
                    <a:pt x="350" y="677"/>
                  </a:cubicBezTo>
                  <a:cubicBezTo>
                    <a:pt x="257" y="677"/>
                    <a:pt x="257" y="677"/>
                    <a:pt x="257" y="677"/>
                  </a:cubicBezTo>
                  <a:cubicBezTo>
                    <a:pt x="257" y="502"/>
                    <a:pt x="257" y="502"/>
                    <a:pt x="257" y="502"/>
                  </a:cubicBezTo>
                  <a:cubicBezTo>
                    <a:pt x="257" y="496"/>
                    <a:pt x="251" y="491"/>
                    <a:pt x="245" y="491"/>
                  </a:cubicBezTo>
                  <a:cubicBezTo>
                    <a:pt x="128" y="491"/>
                    <a:pt x="128" y="491"/>
                    <a:pt x="128" y="491"/>
                  </a:cubicBezTo>
                  <a:cubicBezTo>
                    <a:pt x="122" y="491"/>
                    <a:pt x="116" y="496"/>
                    <a:pt x="116" y="502"/>
                  </a:cubicBezTo>
                  <a:cubicBezTo>
                    <a:pt x="116" y="677"/>
                    <a:pt x="116" y="677"/>
                    <a:pt x="116" y="677"/>
                  </a:cubicBezTo>
                  <a:cubicBezTo>
                    <a:pt x="23" y="677"/>
                    <a:pt x="23" y="677"/>
                    <a:pt x="23" y="677"/>
                  </a:cubicBezTo>
                  <a:lnTo>
                    <a:pt x="23" y="4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202" name="Freeform 271"/>
            <p:cNvSpPr>
              <a:spLocks noChangeArrowheads="1"/>
            </p:cNvSpPr>
            <p:nvPr/>
          </p:nvSpPr>
          <p:spPr bwMode="auto">
            <a:xfrm>
              <a:off x="623941" y="1944360"/>
              <a:ext cx="38906" cy="59286"/>
            </a:xfrm>
            <a:custGeom>
              <a:avLst/>
              <a:gdLst>
                <a:gd name="T0" fmla="*/ 11 w 94"/>
                <a:gd name="T1" fmla="*/ 141 h 142"/>
                <a:gd name="T2" fmla="*/ 11 w 94"/>
                <a:gd name="T3" fmla="*/ 141 h 142"/>
                <a:gd name="T4" fmla="*/ 82 w 94"/>
                <a:gd name="T5" fmla="*/ 141 h 142"/>
                <a:gd name="T6" fmla="*/ 93 w 94"/>
                <a:gd name="T7" fmla="*/ 128 h 142"/>
                <a:gd name="T8" fmla="*/ 93 w 94"/>
                <a:gd name="T9" fmla="*/ 11 h 142"/>
                <a:gd name="T10" fmla="*/ 82 w 94"/>
                <a:gd name="T11" fmla="*/ 0 h 142"/>
                <a:gd name="T12" fmla="*/ 11 w 94"/>
                <a:gd name="T13" fmla="*/ 0 h 142"/>
                <a:gd name="T14" fmla="*/ 0 w 94"/>
                <a:gd name="T15" fmla="*/ 11 h 142"/>
                <a:gd name="T16" fmla="*/ 0 w 94"/>
                <a:gd name="T17" fmla="*/ 128 h 142"/>
                <a:gd name="T18" fmla="*/ 11 w 94"/>
                <a:gd name="T19" fmla="*/ 141 h 142"/>
                <a:gd name="T20" fmla="*/ 24 w 94"/>
                <a:gd name="T21" fmla="*/ 23 h 142"/>
                <a:gd name="T22" fmla="*/ 24 w 94"/>
                <a:gd name="T23" fmla="*/ 23 h 142"/>
                <a:gd name="T24" fmla="*/ 69 w 94"/>
                <a:gd name="T25" fmla="*/ 23 h 142"/>
                <a:gd name="T26" fmla="*/ 69 w 94"/>
                <a:gd name="T27" fmla="*/ 117 h 142"/>
                <a:gd name="T28" fmla="*/ 24 w 94"/>
                <a:gd name="T29" fmla="*/ 117 h 142"/>
                <a:gd name="T30" fmla="*/ 24 w 94"/>
                <a:gd name="T31" fmla="*/ 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42">
                  <a:moveTo>
                    <a:pt x="11" y="141"/>
                  </a:moveTo>
                  <a:lnTo>
                    <a:pt x="11" y="141"/>
                  </a:lnTo>
                  <a:cubicBezTo>
                    <a:pt x="82" y="141"/>
                    <a:pt x="82" y="141"/>
                    <a:pt x="82" y="141"/>
                  </a:cubicBezTo>
                  <a:cubicBezTo>
                    <a:pt x="88" y="141"/>
                    <a:pt x="93" y="134"/>
                    <a:pt x="93" y="128"/>
                  </a:cubicBezTo>
                  <a:cubicBezTo>
                    <a:pt x="93" y="11"/>
                    <a:pt x="93" y="11"/>
                    <a:pt x="93" y="11"/>
                  </a:cubicBezTo>
                  <a:cubicBezTo>
                    <a:pt x="93" y="5"/>
                    <a:pt x="88" y="0"/>
                    <a:pt x="82" y="0"/>
                  </a:cubicBezTo>
                  <a:cubicBezTo>
                    <a:pt x="11" y="0"/>
                    <a:pt x="11" y="0"/>
                    <a:pt x="11" y="0"/>
                  </a:cubicBezTo>
                  <a:cubicBezTo>
                    <a:pt x="5" y="0"/>
                    <a:pt x="0" y="5"/>
                    <a:pt x="0" y="11"/>
                  </a:cubicBezTo>
                  <a:cubicBezTo>
                    <a:pt x="0" y="128"/>
                    <a:pt x="0" y="128"/>
                    <a:pt x="0" y="128"/>
                  </a:cubicBezTo>
                  <a:cubicBezTo>
                    <a:pt x="0" y="134"/>
                    <a:pt x="5" y="141"/>
                    <a:pt x="11" y="141"/>
                  </a:cubicBezTo>
                  <a:close/>
                  <a:moveTo>
                    <a:pt x="24" y="23"/>
                  </a:moveTo>
                  <a:lnTo>
                    <a:pt x="24" y="23"/>
                  </a:lnTo>
                  <a:cubicBezTo>
                    <a:pt x="69" y="23"/>
                    <a:pt x="69" y="23"/>
                    <a:pt x="69" y="23"/>
                  </a:cubicBezTo>
                  <a:cubicBezTo>
                    <a:pt x="69" y="117"/>
                    <a:pt x="69" y="117"/>
                    <a:pt x="69" y="117"/>
                  </a:cubicBezTo>
                  <a:cubicBezTo>
                    <a:pt x="24" y="117"/>
                    <a:pt x="24" y="117"/>
                    <a:pt x="24" y="117"/>
                  </a:cubicBezTo>
                  <a:lnTo>
                    <a:pt x="24"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203" name="Freeform 272"/>
            <p:cNvSpPr>
              <a:spLocks noChangeArrowheads="1"/>
            </p:cNvSpPr>
            <p:nvPr/>
          </p:nvSpPr>
          <p:spPr bwMode="auto">
            <a:xfrm>
              <a:off x="681374" y="1944360"/>
              <a:ext cx="38907" cy="59286"/>
            </a:xfrm>
            <a:custGeom>
              <a:avLst/>
              <a:gdLst>
                <a:gd name="T0" fmla="*/ 12 w 94"/>
                <a:gd name="T1" fmla="*/ 141 h 142"/>
                <a:gd name="T2" fmla="*/ 12 w 94"/>
                <a:gd name="T3" fmla="*/ 141 h 142"/>
                <a:gd name="T4" fmla="*/ 81 w 94"/>
                <a:gd name="T5" fmla="*/ 141 h 142"/>
                <a:gd name="T6" fmla="*/ 93 w 94"/>
                <a:gd name="T7" fmla="*/ 128 h 142"/>
                <a:gd name="T8" fmla="*/ 93 w 94"/>
                <a:gd name="T9" fmla="*/ 11 h 142"/>
                <a:gd name="T10" fmla="*/ 81 w 94"/>
                <a:gd name="T11" fmla="*/ 0 h 142"/>
                <a:gd name="T12" fmla="*/ 12 w 94"/>
                <a:gd name="T13" fmla="*/ 0 h 142"/>
                <a:gd name="T14" fmla="*/ 0 w 94"/>
                <a:gd name="T15" fmla="*/ 11 h 142"/>
                <a:gd name="T16" fmla="*/ 0 w 94"/>
                <a:gd name="T17" fmla="*/ 128 h 142"/>
                <a:gd name="T18" fmla="*/ 12 w 94"/>
                <a:gd name="T19" fmla="*/ 141 h 142"/>
                <a:gd name="T20" fmla="*/ 23 w 94"/>
                <a:gd name="T21" fmla="*/ 23 h 142"/>
                <a:gd name="T22" fmla="*/ 23 w 94"/>
                <a:gd name="T23" fmla="*/ 23 h 142"/>
                <a:gd name="T24" fmla="*/ 70 w 94"/>
                <a:gd name="T25" fmla="*/ 23 h 142"/>
                <a:gd name="T26" fmla="*/ 70 w 94"/>
                <a:gd name="T27" fmla="*/ 117 h 142"/>
                <a:gd name="T28" fmla="*/ 23 w 94"/>
                <a:gd name="T29" fmla="*/ 117 h 142"/>
                <a:gd name="T30" fmla="*/ 23 w 94"/>
                <a:gd name="T31" fmla="*/ 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42">
                  <a:moveTo>
                    <a:pt x="12" y="141"/>
                  </a:moveTo>
                  <a:lnTo>
                    <a:pt x="12" y="141"/>
                  </a:lnTo>
                  <a:cubicBezTo>
                    <a:pt x="81" y="141"/>
                    <a:pt x="81" y="141"/>
                    <a:pt x="81" y="141"/>
                  </a:cubicBezTo>
                  <a:cubicBezTo>
                    <a:pt x="88" y="141"/>
                    <a:pt x="93" y="134"/>
                    <a:pt x="93" y="128"/>
                  </a:cubicBezTo>
                  <a:cubicBezTo>
                    <a:pt x="93" y="11"/>
                    <a:pt x="93" y="11"/>
                    <a:pt x="93" y="11"/>
                  </a:cubicBezTo>
                  <a:cubicBezTo>
                    <a:pt x="93" y="5"/>
                    <a:pt x="88" y="0"/>
                    <a:pt x="81" y="0"/>
                  </a:cubicBezTo>
                  <a:cubicBezTo>
                    <a:pt x="12" y="0"/>
                    <a:pt x="12" y="0"/>
                    <a:pt x="12" y="0"/>
                  </a:cubicBezTo>
                  <a:cubicBezTo>
                    <a:pt x="5" y="0"/>
                    <a:pt x="0" y="5"/>
                    <a:pt x="0" y="11"/>
                  </a:cubicBezTo>
                  <a:cubicBezTo>
                    <a:pt x="0" y="128"/>
                    <a:pt x="0" y="128"/>
                    <a:pt x="0" y="128"/>
                  </a:cubicBezTo>
                  <a:cubicBezTo>
                    <a:pt x="0" y="134"/>
                    <a:pt x="5" y="141"/>
                    <a:pt x="12" y="141"/>
                  </a:cubicBezTo>
                  <a:close/>
                  <a:moveTo>
                    <a:pt x="23" y="23"/>
                  </a:moveTo>
                  <a:lnTo>
                    <a:pt x="23" y="23"/>
                  </a:lnTo>
                  <a:cubicBezTo>
                    <a:pt x="70" y="23"/>
                    <a:pt x="70" y="23"/>
                    <a:pt x="70" y="23"/>
                  </a:cubicBezTo>
                  <a:cubicBezTo>
                    <a:pt x="70" y="117"/>
                    <a:pt x="70" y="117"/>
                    <a:pt x="70" y="117"/>
                  </a:cubicBezTo>
                  <a:cubicBezTo>
                    <a:pt x="23" y="117"/>
                    <a:pt x="23" y="117"/>
                    <a:pt x="23" y="117"/>
                  </a:cubicBezTo>
                  <a:lnTo>
                    <a:pt x="23"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204" name="Freeform 273"/>
            <p:cNvSpPr>
              <a:spLocks noChangeArrowheads="1"/>
            </p:cNvSpPr>
            <p:nvPr/>
          </p:nvSpPr>
          <p:spPr bwMode="auto">
            <a:xfrm>
              <a:off x="623941" y="2022172"/>
              <a:ext cx="38906" cy="59286"/>
            </a:xfrm>
            <a:custGeom>
              <a:avLst/>
              <a:gdLst>
                <a:gd name="T0" fmla="*/ 82 w 94"/>
                <a:gd name="T1" fmla="*/ 141 h 142"/>
                <a:gd name="T2" fmla="*/ 82 w 94"/>
                <a:gd name="T3" fmla="*/ 141 h 142"/>
                <a:gd name="T4" fmla="*/ 93 w 94"/>
                <a:gd name="T5" fmla="*/ 129 h 142"/>
                <a:gd name="T6" fmla="*/ 93 w 94"/>
                <a:gd name="T7" fmla="*/ 13 h 142"/>
                <a:gd name="T8" fmla="*/ 82 w 94"/>
                <a:gd name="T9" fmla="*/ 0 h 142"/>
                <a:gd name="T10" fmla="*/ 11 w 94"/>
                <a:gd name="T11" fmla="*/ 0 h 142"/>
                <a:gd name="T12" fmla="*/ 0 w 94"/>
                <a:gd name="T13" fmla="*/ 13 h 142"/>
                <a:gd name="T14" fmla="*/ 0 w 94"/>
                <a:gd name="T15" fmla="*/ 129 h 142"/>
                <a:gd name="T16" fmla="*/ 11 w 94"/>
                <a:gd name="T17" fmla="*/ 141 h 142"/>
                <a:gd name="T18" fmla="*/ 82 w 94"/>
                <a:gd name="T19" fmla="*/ 141 h 142"/>
                <a:gd name="T20" fmla="*/ 24 w 94"/>
                <a:gd name="T21" fmla="*/ 24 h 142"/>
                <a:gd name="T22" fmla="*/ 24 w 94"/>
                <a:gd name="T23" fmla="*/ 24 h 142"/>
                <a:gd name="T24" fmla="*/ 69 w 94"/>
                <a:gd name="T25" fmla="*/ 24 h 142"/>
                <a:gd name="T26" fmla="*/ 69 w 94"/>
                <a:gd name="T27" fmla="*/ 117 h 142"/>
                <a:gd name="T28" fmla="*/ 24 w 94"/>
                <a:gd name="T29" fmla="*/ 117 h 142"/>
                <a:gd name="T30" fmla="*/ 24 w 94"/>
                <a:gd name="T31" fmla="*/ 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42">
                  <a:moveTo>
                    <a:pt x="82" y="141"/>
                  </a:moveTo>
                  <a:lnTo>
                    <a:pt x="82" y="141"/>
                  </a:lnTo>
                  <a:cubicBezTo>
                    <a:pt x="88" y="141"/>
                    <a:pt x="93" y="136"/>
                    <a:pt x="93" y="129"/>
                  </a:cubicBezTo>
                  <a:cubicBezTo>
                    <a:pt x="93" y="13"/>
                    <a:pt x="93" y="13"/>
                    <a:pt x="93" y="13"/>
                  </a:cubicBezTo>
                  <a:cubicBezTo>
                    <a:pt x="93" y="6"/>
                    <a:pt x="88" y="0"/>
                    <a:pt x="82" y="0"/>
                  </a:cubicBezTo>
                  <a:cubicBezTo>
                    <a:pt x="11" y="0"/>
                    <a:pt x="11" y="0"/>
                    <a:pt x="11" y="0"/>
                  </a:cubicBezTo>
                  <a:cubicBezTo>
                    <a:pt x="5" y="0"/>
                    <a:pt x="0" y="6"/>
                    <a:pt x="0" y="13"/>
                  </a:cubicBezTo>
                  <a:cubicBezTo>
                    <a:pt x="0" y="129"/>
                    <a:pt x="0" y="129"/>
                    <a:pt x="0" y="129"/>
                  </a:cubicBezTo>
                  <a:cubicBezTo>
                    <a:pt x="0" y="136"/>
                    <a:pt x="5" y="141"/>
                    <a:pt x="11" y="141"/>
                  </a:cubicBezTo>
                  <a:lnTo>
                    <a:pt x="82" y="141"/>
                  </a:lnTo>
                  <a:close/>
                  <a:moveTo>
                    <a:pt x="24" y="24"/>
                  </a:moveTo>
                  <a:lnTo>
                    <a:pt x="24" y="24"/>
                  </a:lnTo>
                  <a:cubicBezTo>
                    <a:pt x="69" y="24"/>
                    <a:pt x="69" y="24"/>
                    <a:pt x="69" y="24"/>
                  </a:cubicBezTo>
                  <a:cubicBezTo>
                    <a:pt x="69" y="117"/>
                    <a:pt x="69" y="117"/>
                    <a:pt x="69" y="117"/>
                  </a:cubicBezTo>
                  <a:cubicBezTo>
                    <a:pt x="24" y="117"/>
                    <a:pt x="24" y="117"/>
                    <a:pt x="24" y="117"/>
                  </a:cubicBezTo>
                  <a:lnTo>
                    <a:pt x="24" y="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sp>
          <p:nvSpPr>
            <p:cNvPr id="205" name="Freeform 274"/>
            <p:cNvSpPr>
              <a:spLocks noChangeArrowheads="1"/>
            </p:cNvSpPr>
            <p:nvPr/>
          </p:nvSpPr>
          <p:spPr bwMode="auto">
            <a:xfrm>
              <a:off x="681374" y="2022172"/>
              <a:ext cx="38907" cy="59286"/>
            </a:xfrm>
            <a:custGeom>
              <a:avLst/>
              <a:gdLst>
                <a:gd name="T0" fmla="*/ 12 w 94"/>
                <a:gd name="T1" fmla="*/ 141 h 142"/>
                <a:gd name="T2" fmla="*/ 12 w 94"/>
                <a:gd name="T3" fmla="*/ 141 h 142"/>
                <a:gd name="T4" fmla="*/ 81 w 94"/>
                <a:gd name="T5" fmla="*/ 141 h 142"/>
                <a:gd name="T6" fmla="*/ 93 w 94"/>
                <a:gd name="T7" fmla="*/ 129 h 142"/>
                <a:gd name="T8" fmla="*/ 93 w 94"/>
                <a:gd name="T9" fmla="*/ 13 h 142"/>
                <a:gd name="T10" fmla="*/ 81 w 94"/>
                <a:gd name="T11" fmla="*/ 0 h 142"/>
                <a:gd name="T12" fmla="*/ 12 w 94"/>
                <a:gd name="T13" fmla="*/ 0 h 142"/>
                <a:gd name="T14" fmla="*/ 0 w 94"/>
                <a:gd name="T15" fmla="*/ 13 h 142"/>
                <a:gd name="T16" fmla="*/ 0 w 94"/>
                <a:gd name="T17" fmla="*/ 129 h 142"/>
                <a:gd name="T18" fmla="*/ 12 w 94"/>
                <a:gd name="T19" fmla="*/ 141 h 142"/>
                <a:gd name="T20" fmla="*/ 23 w 94"/>
                <a:gd name="T21" fmla="*/ 24 h 142"/>
                <a:gd name="T22" fmla="*/ 23 w 94"/>
                <a:gd name="T23" fmla="*/ 24 h 142"/>
                <a:gd name="T24" fmla="*/ 70 w 94"/>
                <a:gd name="T25" fmla="*/ 24 h 142"/>
                <a:gd name="T26" fmla="*/ 70 w 94"/>
                <a:gd name="T27" fmla="*/ 117 h 142"/>
                <a:gd name="T28" fmla="*/ 23 w 94"/>
                <a:gd name="T29" fmla="*/ 117 h 142"/>
                <a:gd name="T30" fmla="*/ 23 w 94"/>
                <a:gd name="T31" fmla="*/ 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42">
                  <a:moveTo>
                    <a:pt x="12" y="141"/>
                  </a:moveTo>
                  <a:lnTo>
                    <a:pt x="12" y="141"/>
                  </a:lnTo>
                  <a:cubicBezTo>
                    <a:pt x="81" y="141"/>
                    <a:pt x="81" y="141"/>
                    <a:pt x="81" y="141"/>
                  </a:cubicBezTo>
                  <a:cubicBezTo>
                    <a:pt x="88" y="141"/>
                    <a:pt x="93" y="136"/>
                    <a:pt x="93" y="129"/>
                  </a:cubicBezTo>
                  <a:cubicBezTo>
                    <a:pt x="93" y="13"/>
                    <a:pt x="93" y="13"/>
                    <a:pt x="93" y="13"/>
                  </a:cubicBezTo>
                  <a:cubicBezTo>
                    <a:pt x="93" y="6"/>
                    <a:pt x="88" y="0"/>
                    <a:pt x="81" y="0"/>
                  </a:cubicBezTo>
                  <a:cubicBezTo>
                    <a:pt x="12" y="0"/>
                    <a:pt x="12" y="0"/>
                    <a:pt x="12" y="0"/>
                  </a:cubicBezTo>
                  <a:cubicBezTo>
                    <a:pt x="5" y="0"/>
                    <a:pt x="0" y="6"/>
                    <a:pt x="0" y="13"/>
                  </a:cubicBezTo>
                  <a:cubicBezTo>
                    <a:pt x="0" y="129"/>
                    <a:pt x="0" y="129"/>
                    <a:pt x="0" y="129"/>
                  </a:cubicBezTo>
                  <a:cubicBezTo>
                    <a:pt x="0" y="136"/>
                    <a:pt x="5" y="141"/>
                    <a:pt x="12" y="141"/>
                  </a:cubicBezTo>
                  <a:close/>
                  <a:moveTo>
                    <a:pt x="23" y="24"/>
                  </a:moveTo>
                  <a:lnTo>
                    <a:pt x="23" y="24"/>
                  </a:lnTo>
                  <a:cubicBezTo>
                    <a:pt x="70" y="24"/>
                    <a:pt x="70" y="24"/>
                    <a:pt x="70" y="24"/>
                  </a:cubicBezTo>
                  <a:cubicBezTo>
                    <a:pt x="70" y="117"/>
                    <a:pt x="70" y="117"/>
                    <a:pt x="70" y="117"/>
                  </a:cubicBezTo>
                  <a:cubicBezTo>
                    <a:pt x="23" y="117"/>
                    <a:pt x="23" y="117"/>
                    <a:pt x="23" y="117"/>
                  </a:cubicBezTo>
                  <a:lnTo>
                    <a:pt x="23" y="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p>
          </p:txBody>
        </p:sp>
      </p:grpSp>
      <p:sp>
        <p:nvSpPr>
          <p:cNvPr id="64" name="Rectangle 63"/>
          <p:cNvSpPr/>
          <p:nvPr/>
        </p:nvSpPr>
        <p:spPr>
          <a:xfrm>
            <a:off x="944564" y="1752614"/>
            <a:ext cx="5376948" cy="509070"/>
          </a:xfrm>
          <a:prstGeom prst="rect">
            <a:avLst/>
          </a:prstGeom>
          <a:noFill/>
          <a:ln w="19050">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600" b="1" dirty="0">
                <a:solidFill>
                  <a:schemeClr val="tx1"/>
                </a:solidFill>
              </a:rPr>
              <a:t>Dashboard, Reporting, Monitoring, Administration</a:t>
            </a:r>
            <a:endParaRPr lang="en-US" sz="1600" b="1" dirty="0">
              <a:solidFill>
                <a:schemeClr val="tx2">
                  <a:lumMod val="75000"/>
                </a:schemeClr>
              </a:solidFill>
            </a:endParaRPr>
          </a:p>
        </p:txBody>
      </p:sp>
      <p:sp>
        <p:nvSpPr>
          <p:cNvPr id="65" name="Rectangle 64"/>
          <p:cNvSpPr/>
          <p:nvPr/>
        </p:nvSpPr>
        <p:spPr bwMode="ltGray">
          <a:xfrm>
            <a:off x="949388" y="3702696"/>
            <a:ext cx="2669953" cy="1081552"/>
          </a:xfrm>
          <a:prstGeom prst="rect">
            <a:avLst/>
          </a:prstGeom>
          <a:solidFill>
            <a:schemeClr val="bg1"/>
          </a:solidFill>
          <a:ln w="19050" cmpd="sng">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defTabSz="914149">
              <a:lnSpc>
                <a:spcPct val="90000"/>
              </a:lnSpc>
            </a:pPr>
            <a:r>
              <a:rPr lang="en-US" sz="1600" b="1" dirty="0">
                <a:solidFill>
                  <a:schemeClr val="tx1"/>
                </a:solidFill>
                <a:cs typeface="Arial"/>
              </a:rPr>
              <a:t>Analytics</a:t>
            </a:r>
            <a:endParaRPr lang="en-US" sz="1200" dirty="0">
              <a:solidFill>
                <a:schemeClr val="tx1"/>
              </a:solidFill>
              <a:cs typeface="Arial"/>
            </a:endParaRPr>
          </a:p>
        </p:txBody>
      </p:sp>
      <p:sp>
        <p:nvSpPr>
          <p:cNvPr id="70" name="Rectangle 69"/>
          <p:cNvSpPr/>
          <p:nvPr/>
        </p:nvSpPr>
        <p:spPr bwMode="ltGray">
          <a:xfrm>
            <a:off x="944563" y="5422468"/>
            <a:ext cx="5376948" cy="757670"/>
          </a:xfrm>
          <a:prstGeom prst="rect">
            <a:avLst/>
          </a:prstGeom>
          <a:solidFill>
            <a:schemeClr val="bg1"/>
          </a:solidFill>
          <a:ln w="19050" cmpd="sng">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defTabSz="914149">
              <a:lnSpc>
                <a:spcPct val="90000"/>
              </a:lnSpc>
            </a:pPr>
            <a:r>
              <a:rPr lang="en-US" sz="1600" b="1" dirty="0">
                <a:solidFill>
                  <a:schemeClr val="tx1"/>
                </a:solidFill>
                <a:cs typeface="Arial"/>
              </a:rPr>
              <a:t>Secure Multi-Tier Architecture</a:t>
            </a:r>
          </a:p>
        </p:txBody>
      </p:sp>
      <p:sp>
        <p:nvSpPr>
          <p:cNvPr id="71" name="TextBox 70"/>
          <p:cNvSpPr txBox="1"/>
          <p:nvPr/>
        </p:nvSpPr>
        <p:spPr>
          <a:xfrm>
            <a:off x="5133779" y="4509973"/>
            <a:ext cx="964673" cy="157805"/>
          </a:xfrm>
          <a:prstGeom prst="rect">
            <a:avLst/>
          </a:prstGeom>
          <a:noFill/>
          <a:ln w="19050">
            <a:noFill/>
          </a:ln>
        </p:spPr>
        <p:txBody>
          <a:bodyPr wrap="none" lIns="0" tIns="0" rIns="0" bIns="0" rtlCol="0" anchor="ctr">
            <a:noAutofit/>
          </a:bodyPr>
          <a:lstStyle/>
          <a:p>
            <a:pPr algn="ctr">
              <a:lnSpc>
                <a:spcPct val="90000"/>
              </a:lnSpc>
            </a:pPr>
            <a:r>
              <a:rPr lang="en-US" sz="1200" dirty="0">
                <a:cs typeface="Arial"/>
              </a:rPr>
              <a:t>Infrastructure</a:t>
            </a:r>
          </a:p>
        </p:txBody>
      </p:sp>
      <p:sp>
        <p:nvSpPr>
          <p:cNvPr id="72" name="TextBox 71"/>
          <p:cNvSpPr txBox="1"/>
          <p:nvPr/>
        </p:nvSpPr>
        <p:spPr>
          <a:xfrm>
            <a:off x="4008628" y="4472032"/>
            <a:ext cx="781763" cy="233688"/>
          </a:xfrm>
          <a:prstGeom prst="rect">
            <a:avLst/>
          </a:prstGeom>
          <a:noFill/>
          <a:ln w="19050">
            <a:noFill/>
          </a:ln>
        </p:spPr>
        <p:txBody>
          <a:bodyPr wrap="none" lIns="0" tIns="0" rIns="0" bIns="0" rtlCol="0" anchor="ctr">
            <a:noAutofit/>
          </a:bodyPr>
          <a:lstStyle/>
          <a:p>
            <a:pPr>
              <a:lnSpc>
                <a:spcPct val="90000"/>
              </a:lnSpc>
            </a:pPr>
            <a:r>
              <a:rPr lang="en-US" sz="1200" dirty="0">
                <a:cs typeface="Arial"/>
              </a:rPr>
              <a:t>Applications</a:t>
            </a:r>
          </a:p>
        </p:txBody>
      </p:sp>
      <p:sp>
        <p:nvSpPr>
          <p:cNvPr id="146" name="TextBox 145"/>
          <p:cNvSpPr txBox="1"/>
          <p:nvPr/>
        </p:nvSpPr>
        <p:spPr>
          <a:xfrm>
            <a:off x="2268187" y="4509973"/>
            <a:ext cx="964673" cy="157805"/>
          </a:xfrm>
          <a:prstGeom prst="rect">
            <a:avLst/>
          </a:prstGeom>
          <a:noFill/>
          <a:ln w="19050">
            <a:noFill/>
          </a:ln>
        </p:spPr>
        <p:txBody>
          <a:bodyPr wrap="none" lIns="0" tIns="0" rIns="0" bIns="0" rtlCol="0" anchor="ctr">
            <a:noAutofit/>
          </a:bodyPr>
          <a:lstStyle/>
          <a:p>
            <a:pPr algn="ctr">
              <a:lnSpc>
                <a:spcPct val="90000"/>
              </a:lnSpc>
            </a:pPr>
            <a:r>
              <a:rPr lang="en-US" sz="1200" dirty="0">
                <a:cs typeface="Arial"/>
              </a:rPr>
              <a:t>Predictive Analytics</a:t>
            </a:r>
          </a:p>
        </p:txBody>
      </p:sp>
      <p:sp>
        <p:nvSpPr>
          <p:cNvPr id="147" name="TextBox 146"/>
          <p:cNvSpPr txBox="1"/>
          <p:nvPr/>
        </p:nvSpPr>
        <p:spPr>
          <a:xfrm>
            <a:off x="1168360" y="4472032"/>
            <a:ext cx="781763" cy="233688"/>
          </a:xfrm>
          <a:prstGeom prst="rect">
            <a:avLst/>
          </a:prstGeom>
          <a:noFill/>
          <a:ln w="19050">
            <a:noFill/>
          </a:ln>
        </p:spPr>
        <p:txBody>
          <a:bodyPr wrap="none" lIns="0" tIns="0" rIns="0" bIns="0" rtlCol="0" anchor="ctr">
            <a:noAutofit/>
          </a:bodyPr>
          <a:lstStyle/>
          <a:p>
            <a:pPr>
              <a:lnSpc>
                <a:spcPct val="90000"/>
              </a:lnSpc>
            </a:pPr>
            <a:r>
              <a:rPr lang="en-US" sz="1200" dirty="0">
                <a:cs typeface="Arial"/>
              </a:rPr>
              <a:t>Mgmt Plug-in</a:t>
            </a:r>
          </a:p>
        </p:txBody>
      </p:sp>
      <p:sp>
        <p:nvSpPr>
          <p:cNvPr id="148" name="Rectangle 147"/>
          <p:cNvSpPr/>
          <p:nvPr/>
        </p:nvSpPr>
        <p:spPr bwMode="ltGray">
          <a:xfrm>
            <a:off x="2861056" y="5784790"/>
            <a:ext cx="1501849" cy="254250"/>
          </a:xfrm>
          <a:prstGeom prst="rect">
            <a:avLst/>
          </a:prstGeom>
          <a:solidFill>
            <a:schemeClr val="bg1"/>
          </a:solidFill>
          <a:ln w="19050" cap="rnd" cmpd="sng">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tx1"/>
                </a:solidFill>
                <a:cs typeface="Calibri" panose="020F0502020204030204" pitchFamily="34" charset="0"/>
              </a:rPr>
              <a:t>Secure Peering</a:t>
            </a:r>
          </a:p>
        </p:txBody>
      </p:sp>
      <p:sp>
        <p:nvSpPr>
          <p:cNvPr id="149" name="Rectangle 148"/>
          <p:cNvSpPr/>
          <p:nvPr/>
        </p:nvSpPr>
        <p:spPr bwMode="ltGray">
          <a:xfrm>
            <a:off x="1135707" y="5784790"/>
            <a:ext cx="1501849" cy="254250"/>
          </a:xfrm>
          <a:prstGeom prst="rect">
            <a:avLst/>
          </a:prstGeom>
          <a:solidFill>
            <a:schemeClr val="bg1"/>
          </a:solidFill>
          <a:ln w="19050" cap="rnd" cmpd="sng">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tx1"/>
                </a:solidFill>
                <a:cs typeface="Calibri" panose="020F0502020204030204" pitchFamily="34" charset="0"/>
              </a:rPr>
              <a:t>Four-tier design</a:t>
            </a:r>
          </a:p>
        </p:txBody>
      </p:sp>
      <p:sp>
        <p:nvSpPr>
          <p:cNvPr id="150" name="Rectangle 149"/>
          <p:cNvSpPr/>
          <p:nvPr/>
        </p:nvSpPr>
        <p:spPr bwMode="ltGray">
          <a:xfrm>
            <a:off x="4596604" y="5784790"/>
            <a:ext cx="1501849" cy="254250"/>
          </a:xfrm>
          <a:prstGeom prst="rect">
            <a:avLst/>
          </a:prstGeom>
          <a:solidFill>
            <a:schemeClr val="bg1"/>
          </a:solidFill>
          <a:ln w="19050" cap="rnd" cmpd="sng">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tx1"/>
                </a:solidFill>
                <a:cs typeface="Calibri" panose="020F0502020204030204" pitchFamily="34" charset="0"/>
              </a:rPr>
              <a:t>Rest APIs</a:t>
            </a:r>
          </a:p>
        </p:txBody>
      </p:sp>
      <p:sp>
        <p:nvSpPr>
          <p:cNvPr id="170" name="Rectangle 169"/>
          <p:cNvSpPr/>
          <p:nvPr/>
        </p:nvSpPr>
        <p:spPr bwMode="ltGray">
          <a:xfrm>
            <a:off x="2755818" y="2334730"/>
            <a:ext cx="1752157" cy="1303925"/>
          </a:xfrm>
          <a:prstGeom prst="rect">
            <a:avLst/>
          </a:prstGeom>
          <a:noFill/>
          <a:ln w="19050" cmpd="sng">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lnSpc>
                <a:spcPct val="90000"/>
              </a:lnSpc>
            </a:pPr>
            <a:r>
              <a:rPr lang="en-US" sz="1600" b="1" dirty="0">
                <a:solidFill>
                  <a:schemeClr val="tx1"/>
                </a:solidFill>
                <a:cs typeface="Calibri" panose="020F0502020204030204" pitchFamily="34" charset="0"/>
              </a:rPr>
              <a:t>Remote Offices</a:t>
            </a:r>
            <a:endParaRPr lang="en-US" sz="1600" dirty="0">
              <a:solidFill>
                <a:schemeClr val="tx1"/>
              </a:solidFill>
              <a:cs typeface="Calibri" panose="020F0502020204030204" pitchFamily="34" charset="0"/>
            </a:endParaRPr>
          </a:p>
        </p:txBody>
      </p:sp>
      <p:sp>
        <p:nvSpPr>
          <p:cNvPr id="171" name="Rectangle 170"/>
          <p:cNvSpPr/>
          <p:nvPr/>
        </p:nvSpPr>
        <p:spPr bwMode="ltGray">
          <a:xfrm>
            <a:off x="944563" y="2334730"/>
            <a:ext cx="1749877" cy="1303925"/>
          </a:xfrm>
          <a:prstGeom prst="rect">
            <a:avLst/>
          </a:prstGeom>
          <a:noFill/>
          <a:ln w="19050" cmpd="sng">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lnSpc>
                <a:spcPct val="90000"/>
              </a:lnSpc>
            </a:pPr>
            <a:r>
              <a:rPr lang="en-US" sz="1600" b="1" dirty="0">
                <a:solidFill>
                  <a:schemeClr val="tx1"/>
                </a:solidFill>
                <a:cs typeface="Calibri" panose="020F0502020204030204" pitchFamily="34" charset="0"/>
              </a:rPr>
              <a:t>Core Data Center</a:t>
            </a:r>
          </a:p>
        </p:txBody>
      </p:sp>
      <p:sp>
        <p:nvSpPr>
          <p:cNvPr id="172" name="Rectangle 171"/>
          <p:cNvSpPr/>
          <p:nvPr/>
        </p:nvSpPr>
        <p:spPr bwMode="ltGray">
          <a:xfrm>
            <a:off x="4569354" y="2334730"/>
            <a:ext cx="1752157" cy="1303925"/>
          </a:xfrm>
          <a:prstGeom prst="rect">
            <a:avLst/>
          </a:prstGeom>
          <a:noFill/>
          <a:ln w="19050" cmpd="sng">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lnSpc>
                <a:spcPct val="90000"/>
              </a:lnSpc>
            </a:pPr>
            <a:r>
              <a:rPr lang="en-US" sz="1600" b="1" dirty="0">
                <a:solidFill>
                  <a:schemeClr val="tx1"/>
                </a:solidFill>
                <a:cs typeface="Calibri" panose="020F0502020204030204" pitchFamily="34" charset="0"/>
              </a:rPr>
              <a:t>Cloud</a:t>
            </a:r>
            <a:endParaRPr lang="en-US" sz="1600" dirty="0">
              <a:solidFill>
                <a:schemeClr val="tx1"/>
              </a:solidFill>
              <a:cs typeface="Calibri" panose="020F0502020204030204" pitchFamily="34" charset="0"/>
            </a:endParaRPr>
          </a:p>
        </p:txBody>
      </p:sp>
      <p:sp>
        <p:nvSpPr>
          <p:cNvPr id="87" name="Rectangle 86"/>
          <p:cNvSpPr/>
          <p:nvPr/>
        </p:nvSpPr>
        <p:spPr bwMode="ltGray">
          <a:xfrm>
            <a:off x="948689" y="4860692"/>
            <a:ext cx="5371849" cy="493484"/>
          </a:xfrm>
          <a:prstGeom prst="rect">
            <a:avLst/>
          </a:prstGeom>
          <a:solidFill>
            <a:schemeClr val="bg1"/>
          </a:solidFill>
          <a:ln w="19050" cmpd="sng">
            <a:solidFill>
              <a:srgbClr val="0155EF"/>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defTabSz="914149">
              <a:lnSpc>
                <a:spcPct val="90000"/>
              </a:lnSpc>
            </a:pPr>
            <a:r>
              <a:rPr lang="en-US" sz="1600" b="1" dirty="0">
                <a:solidFill>
                  <a:schemeClr val="tx1"/>
                </a:solidFill>
                <a:cs typeface="Arial"/>
              </a:rPr>
              <a:t>Orchestration</a:t>
            </a:r>
          </a:p>
        </p:txBody>
      </p:sp>
      <p:sp>
        <p:nvSpPr>
          <p:cNvPr id="89" name="Rectangle 88"/>
          <p:cNvSpPr/>
          <p:nvPr/>
        </p:nvSpPr>
        <p:spPr>
          <a:xfrm>
            <a:off x="6539510" y="1752614"/>
            <a:ext cx="5322976" cy="4427524"/>
          </a:xfrm>
          <a:prstGeom prst="rect">
            <a:avLst/>
          </a:prstGeom>
        </p:spPr>
        <p:txBody>
          <a:bodyPr wrap="square" anchor="ctr">
            <a:noAutofit/>
          </a:bodyPr>
          <a:lstStyle/>
          <a:p>
            <a:pPr marL="233363" indent="-233363">
              <a:buSzPct val="80000"/>
              <a:buFont typeface="Wingdings" panose="05000000000000000000" pitchFamily="2" charset="2"/>
              <a:buChar char="§"/>
            </a:pPr>
            <a:r>
              <a:rPr lang="en-US" sz="2000" dirty="0"/>
              <a:t>Enterprise class scalability and security</a:t>
            </a:r>
          </a:p>
          <a:p>
            <a:pPr marL="233363" indent="-233363">
              <a:buSzPct val="80000"/>
              <a:buFont typeface="Wingdings" panose="05000000000000000000" pitchFamily="2" charset="2"/>
              <a:buChar char="§"/>
            </a:pPr>
            <a:endParaRPr lang="en-US" sz="2000" dirty="0">
              <a:ea typeface="Calibri" panose="020F0502020204030204" pitchFamily="34" charset="0"/>
              <a:cs typeface="Times New Roman" panose="02020603050405020304" pitchFamily="18" charset="0"/>
            </a:endParaRPr>
          </a:p>
          <a:p>
            <a:pPr marL="233363" indent="-233363">
              <a:buSzPct val="80000"/>
              <a:buFont typeface="Wingdings" panose="05000000000000000000" pitchFamily="2" charset="2"/>
              <a:buChar char="§"/>
            </a:pPr>
            <a:r>
              <a:rPr lang="en-US" sz="2000" dirty="0"/>
              <a:t>Application-consistent recovery  </a:t>
            </a:r>
          </a:p>
          <a:p>
            <a:pPr marL="233363" indent="-233363">
              <a:buSzPct val="80000"/>
              <a:buFont typeface="Wingdings" panose="05000000000000000000" pitchFamily="2" charset="2"/>
              <a:buChar char="§"/>
            </a:pPr>
            <a:endParaRPr lang="en-US" sz="2000" dirty="0">
              <a:ea typeface="Calibri" panose="020F0502020204030204" pitchFamily="34" charset="0"/>
              <a:cs typeface="Times New Roman" panose="02020603050405020304" pitchFamily="18" charset="0"/>
            </a:endParaRPr>
          </a:p>
          <a:p>
            <a:pPr marL="233363" indent="-233363">
              <a:buSzPct val="80000"/>
              <a:buFont typeface="Wingdings" panose="05000000000000000000" pitchFamily="2" charset="2"/>
              <a:buChar char="§"/>
            </a:pPr>
            <a:r>
              <a:rPr lang="en-US" sz="2000" dirty="0"/>
              <a:t>Advanced virtual environment protection  </a:t>
            </a:r>
            <a:endParaRPr lang="en-US" sz="2000" dirty="0">
              <a:ea typeface="Calibri" panose="020F0502020204030204" pitchFamily="34" charset="0"/>
              <a:cs typeface="Times New Roman" panose="02020603050405020304" pitchFamily="18" charset="0"/>
            </a:endParaRPr>
          </a:p>
          <a:p>
            <a:pPr marL="233363" indent="-233363">
              <a:buSzPct val="80000"/>
              <a:buFont typeface="Wingdings" panose="05000000000000000000" pitchFamily="2" charset="2"/>
              <a:buChar char="§"/>
            </a:pPr>
            <a:endParaRPr lang="en-US" sz="2000" dirty="0">
              <a:ea typeface="Calibri" panose="020F0502020204030204" pitchFamily="34" charset="0"/>
              <a:cs typeface="Times New Roman" panose="02020603050405020304" pitchFamily="18" charset="0"/>
            </a:endParaRPr>
          </a:p>
          <a:p>
            <a:pPr marL="233363" indent="-233363">
              <a:buSzPct val="80000"/>
              <a:buFont typeface="Wingdings" panose="05000000000000000000" pitchFamily="2" charset="2"/>
              <a:buChar char="§"/>
            </a:pPr>
            <a:r>
              <a:rPr lang="en-US" sz="2000" dirty="0"/>
              <a:t>Best-in class platform and cloud integrations  </a:t>
            </a:r>
          </a:p>
          <a:p>
            <a:pPr marL="233363" indent="-233363">
              <a:buSzPct val="80000"/>
              <a:buFont typeface="Wingdings" panose="05000000000000000000" pitchFamily="2" charset="2"/>
              <a:buChar char="§"/>
            </a:pPr>
            <a:endParaRPr lang="en-US" sz="2000" dirty="0"/>
          </a:p>
          <a:p>
            <a:pPr marL="233363" indent="-233363">
              <a:buSzPct val="80000"/>
              <a:buFont typeface="Wingdings" panose="05000000000000000000" pitchFamily="2" charset="2"/>
              <a:buChar char="§"/>
            </a:pPr>
            <a:r>
              <a:rPr lang="en-US" sz="2000" dirty="0"/>
              <a:t>Integrated disaster recovery</a:t>
            </a:r>
            <a:endParaRPr lang="en-US" sz="2000" dirty="0">
              <a:ea typeface="Calibri" panose="020F0502020204030204" pitchFamily="34" charset="0"/>
              <a:cs typeface="Times New Roman" panose="02020603050405020304" pitchFamily="18" charset="0"/>
            </a:endParaRPr>
          </a:p>
          <a:p>
            <a:pPr marL="233363" indent="-233363">
              <a:buSzPct val="80000"/>
              <a:buFont typeface="Wingdings" panose="05000000000000000000" pitchFamily="2" charset="2"/>
              <a:buChar char="§"/>
            </a:pPr>
            <a:endParaRPr lang="en-US" sz="2000" dirty="0">
              <a:ea typeface="Calibri" panose="020F0502020204030204" pitchFamily="34" charset="0"/>
              <a:cs typeface="Times New Roman" panose="02020603050405020304" pitchFamily="18" charset="0"/>
            </a:endParaRPr>
          </a:p>
          <a:p>
            <a:pPr marL="233363" marR="0" lvl="0" indent="-233363">
              <a:spcBef>
                <a:spcPts val="0"/>
              </a:spcBef>
              <a:spcAft>
                <a:spcPts val="0"/>
              </a:spcAft>
              <a:buSzPct val="80000"/>
              <a:buFont typeface="Wingdings" panose="05000000000000000000" pitchFamily="2" charset="2"/>
              <a:buChar char="§"/>
            </a:pPr>
            <a:r>
              <a:rPr lang="en-US" sz="2000" dirty="0"/>
              <a:t>Central Monitoring, automation and reporting </a:t>
            </a:r>
          </a:p>
        </p:txBody>
      </p:sp>
      <p:grpSp>
        <p:nvGrpSpPr>
          <p:cNvPr id="90" name="Group 89"/>
          <p:cNvGrpSpPr/>
          <p:nvPr/>
        </p:nvGrpSpPr>
        <p:grpSpPr>
          <a:xfrm>
            <a:off x="2397707" y="4905827"/>
            <a:ext cx="399600" cy="420270"/>
            <a:chOff x="4214659" y="4764062"/>
            <a:chExt cx="399600" cy="420270"/>
          </a:xfrm>
        </p:grpSpPr>
        <p:sp>
          <p:nvSpPr>
            <p:cNvPr id="93" name="Freeform 76"/>
            <p:cNvSpPr>
              <a:spLocks noChangeArrowheads="1"/>
            </p:cNvSpPr>
            <p:nvPr/>
          </p:nvSpPr>
          <p:spPr bwMode="auto">
            <a:xfrm>
              <a:off x="4214659" y="4897262"/>
              <a:ext cx="287068" cy="287070"/>
            </a:xfrm>
            <a:custGeom>
              <a:avLst/>
              <a:gdLst>
                <a:gd name="T0" fmla="*/ 493 w 550"/>
                <a:gd name="T1" fmla="*/ 285 h 550"/>
                <a:gd name="T2" fmla="*/ 532 w 550"/>
                <a:gd name="T3" fmla="*/ 188 h 550"/>
                <a:gd name="T4" fmla="*/ 490 w 550"/>
                <a:gd name="T5" fmla="*/ 109 h 550"/>
                <a:gd name="T6" fmla="*/ 387 w 550"/>
                <a:gd name="T7" fmla="*/ 90 h 550"/>
                <a:gd name="T8" fmla="*/ 378 w 550"/>
                <a:gd name="T9" fmla="*/ 19 h 550"/>
                <a:gd name="T10" fmla="*/ 286 w 550"/>
                <a:gd name="T11" fmla="*/ 59 h 550"/>
                <a:gd name="T12" fmla="*/ 188 w 550"/>
                <a:gd name="T13" fmla="*/ 20 h 550"/>
                <a:gd name="T14" fmla="*/ 110 w 550"/>
                <a:gd name="T15" fmla="*/ 63 h 550"/>
                <a:gd name="T16" fmla="*/ 89 w 550"/>
                <a:gd name="T17" fmla="*/ 166 h 550"/>
                <a:gd name="T18" fmla="*/ 18 w 550"/>
                <a:gd name="T19" fmla="*/ 174 h 550"/>
                <a:gd name="T20" fmla="*/ 59 w 550"/>
                <a:gd name="T21" fmla="*/ 267 h 550"/>
                <a:gd name="T22" fmla="*/ 21 w 550"/>
                <a:gd name="T23" fmla="*/ 385 h 550"/>
                <a:gd name="T24" fmla="*/ 84 w 550"/>
                <a:gd name="T25" fmla="*/ 440 h 550"/>
                <a:gd name="T26" fmla="*/ 155 w 550"/>
                <a:gd name="T27" fmla="*/ 499 h 550"/>
                <a:gd name="T28" fmla="*/ 221 w 550"/>
                <a:gd name="T29" fmla="*/ 548 h 550"/>
                <a:gd name="T30" fmla="*/ 256 w 550"/>
                <a:gd name="T31" fmla="*/ 529 h 550"/>
                <a:gd name="T32" fmla="*/ 347 w 550"/>
                <a:gd name="T33" fmla="*/ 518 h 550"/>
                <a:gd name="T34" fmla="*/ 443 w 550"/>
                <a:gd name="T35" fmla="*/ 490 h 550"/>
                <a:gd name="T36" fmla="*/ 463 w 550"/>
                <a:gd name="T37" fmla="*/ 387 h 550"/>
                <a:gd name="T38" fmla="*/ 547 w 550"/>
                <a:gd name="T39" fmla="*/ 331 h 550"/>
                <a:gd name="T40" fmla="*/ 511 w 550"/>
                <a:gd name="T41" fmla="*/ 372 h 550"/>
                <a:gd name="T42" fmla="*/ 451 w 550"/>
                <a:gd name="T43" fmla="*/ 359 h 550"/>
                <a:gd name="T44" fmla="*/ 393 w 550"/>
                <a:gd name="T45" fmla="*/ 431 h 550"/>
                <a:gd name="T46" fmla="*/ 418 w 550"/>
                <a:gd name="T47" fmla="*/ 486 h 550"/>
                <a:gd name="T48" fmla="*/ 341 w 550"/>
                <a:gd name="T49" fmla="*/ 459 h 550"/>
                <a:gd name="T50" fmla="*/ 249 w 550"/>
                <a:gd name="T51" fmla="*/ 469 h 550"/>
                <a:gd name="T52" fmla="*/ 227 w 550"/>
                <a:gd name="T53" fmla="*/ 525 h 550"/>
                <a:gd name="T54" fmla="*/ 193 w 550"/>
                <a:gd name="T55" fmla="*/ 452 h 550"/>
                <a:gd name="T56" fmla="*/ 121 w 550"/>
                <a:gd name="T57" fmla="*/ 394 h 550"/>
                <a:gd name="T58" fmla="*/ 42 w 550"/>
                <a:gd name="T59" fmla="*/ 375 h 550"/>
                <a:gd name="T60" fmla="*/ 90 w 550"/>
                <a:gd name="T61" fmla="*/ 332 h 550"/>
                <a:gd name="T62" fmla="*/ 31 w 550"/>
                <a:gd name="T63" fmla="*/ 234 h 550"/>
                <a:gd name="T64" fmla="*/ 43 w 550"/>
                <a:gd name="T65" fmla="*/ 177 h 550"/>
                <a:gd name="T66" fmla="*/ 105 w 550"/>
                <a:gd name="T67" fmla="*/ 184 h 550"/>
                <a:gd name="T68" fmla="*/ 132 w 550"/>
                <a:gd name="T69" fmla="*/ 73 h 550"/>
                <a:gd name="T70" fmla="*/ 177 w 550"/>
                <a:gd name="T71" fmla="*/ 43 h 550"/>
                <a:gd name="T72" fmla="*/ 211 w 550"/>
                <a:gd name="T73" fmla="*/ 94 h 550"/>
                <a:gd name="T74" fmla="*/ 302 w 550"/>
                <a:gd name="T75" fmla="*/ 83 h 550"/>
                <a:gd name="T76" fmla="*/ 372 w 550"/>
                <a:gd name="T77" fmla="*/ 42 h 550"/>
                <a:gd name="T78" fmla="*/ 367 w 550"/>
                <a:gd name="T79" fmla="*/ 105 h 550"/>
                <a:gd name="T80" fmla="*/ 479 w 550"/>
                <a:gd name="T81" fmla="*/ 132 h 550"/>
                <a:gd name="T82" fmla="*/ 507 w 550"/>
                <a:gd name="T83" fmla="*/ 184 h 550"/>
                <a:gd name="T84" fmla="*/ 469 w 550"/>
                <a:gd name="T85" fmla="*/ 293 h 550"/>
                <a:gd name="T86" fmla="*/ 525 w 550"/>
                <a:gd name="T87" fmla="*/ 325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550">
                  <a:moveTo>
                    <a:pt x="528" y="296"/>
                  </a:moveTo>
                  <a:lnTo>
                    <a:pt x="528" y="296"/>
                  </a:lnTo>
                  <a:cubicBezTo>
                    <a:pt x="493" y="285"/>
                    <a:pt x="493" y="285"/>
                    <a:pt x="493" y="285"/>
                  </a:cubicBezTo>
                  <a:cubicBezTo>
                    <a:pt x="494" y="264"/>
                    <a:pt x="492" y="243"/>
                    <a:pt x="487" y="223"/>
                  </a:cubicBezTo>
                  <a:cubicBezTo>
                    <a:pt x="519" y="205"/>
                    <a:pt x="519" y="205"/>
                    <a:pt x="519" y="205"/>
                  </a:cubicBezTo>
                  <a:cubicBezTo>
                    <a:pt x="525" y="201"/>
                    <a:pt x="530" y="195"/>
                    <a:pt x="532" y="188"/>
                  </a:cubicBezTo>
                  <a:cubicBezTo>
                    <a:pt x="535" y="181"/>
                    <a:pt x="533" y="173"/>
                    <a:pt x="530" y="167"/>
                  </a:cubicBezTo>
                  <a:cubicBezTo>
                    <a:pt x="506" y="123"/>
                    <a:pt x="506" y="123"/>
                    <a:pt x="506" y="123"/>
                  </a:cubicBezTo>
                  <a:cubicBezTo>
                    <a:pt x="503" y="117"/>
                    <a:pt x="497" y="111"/>
                    <a:pt x="490" y="109"/>
                  </a:cubicBezTo>
                  <a:cubicBezTo>
                    <a:pt x="482" y="107"/>
                    <a:pt x="475" y="108"/>
                    <a:pt x="469" y="111"/>
                  </a:cubicBezTo>
                  <a:cubicBezTo>
                    <a:pt x="436" y="129"/>
                    <a:pt x="436" y="129"/>
                    <a:pt x="436" y="129"/>
                  </a:cubicBezTo>
                  <a:cubicBezTo>
                    <a:pt x="421" y="114"/>
                    <a:pt x="405" y="100"/>
                    <a:pt x="387" y="90"/>
                  </a:cubicBezTo>
                  <a:cubicBezTo>
                    <a:pt x="397" y="54"/>
                    <a:pt x="397" y="54"/>
                    <a:pt x="397" y="54"/>
                  </a:cubicBezTo>
                  <a:cubicBezTo>
                    <a:pt x="399" y="47"/>
                    <a:pt x="398" y="39"/>
                    <a:pt x="395" y="32"/>
                  </a:cubicBezTo>
                  <a:cubicBezTo>
                    <a:pt x="392" y="26"/>
                    <a:pt x="386" y="21"/>
                    <a:pt x="378" y="19"/>
                  </a:cubicBezTo>
                  <a:cubicBezTo>
                    <a:pt x="330" y="4"/>
                    <a:pt x="330" y="4"/>
                    <a:pt x="330" y="4"/>
                  </a:cubicBezTo>
                  <a:cubicBezTo>
                    <a:pt x="316" y="0"/>
                    <a:pt x="300" y="8"/>
                    <a:pt x="296" y="24"/>
                  </a:cubicBezTo>
                  <a:cubicBezTo>
                    <a:pt x="286" y="59"/>
                    <a:pt x="286" y="59"/>
                    <a:pt x="286" y="59"/>
                  </a:cubicBezTo>
                  <a:cubicBezTo>
                    <a:pt x="264" y="58"/>
                    <a:pt x="243" y="60"/>
                    <a:pt x="222" y="66"/>
                  </a:cubicBezTo>
                  <a:cubicBezTo>
                    <a:pt x="205" y="33"/>
                    <a:pt x="205" y="33"/>
                    <a:pt x="205" y="33"/>
                  </a:cubicBezTo>
                  <a:cubicBezTo>
                    <a:pt x="201" y="26"/>
                    <a:pt x="195" y="22"/>
                    <a:pt x="188" y="20"/>
                  </a:cubicBezTo>
                  <a:cubicBezTo>
                    <a:pt x="181" y="18"/>
                    <a:pt x="173" y="18"/>
                    <a:pt x="166" y="22"/>
                  </a:cubicBezTo>
                  <a:cubicBezTo>
                    <a:pt x="123" y="45"/>
                    <a:pt x="123" y="45"/>
                    <a:pt x="123" y="45"/>
                  </a:cubicBezTo>
                  <a:cubicBezTo>
                    <a:pt x="116" y="49"/>
                    <a:pt x="112" y="55"/>
                    <a:pt x="110" y="63"/>
                  </a:cubicBezTo>
                  <a:cubicBezTo>
                    <a:pt x="107" y="70"/>
                    <a:pt x="108" y="77"/>
                    <a:pt x="112" y="83"/>
                  </a:cubicBezTo>
                  <a:cubicBezTo>
                    <a:pt x="130" y="116"/>
                    <a:pt x="130" y="116"/>
                    <a:pt x="130" y="116"/>
                  </a:cubicBezTo>
                  <a:cubicBezTo>
                    <a:pt x="113" y="130"/>
                    <a:pt x="100" y="147"/>
                    <a:pt x="89" y="166"/>
                  </a:cubicBezTo>
                  <a:cubicBezTo>
                    <a:pt x="54" y="155"/>
                    <a:pt x="54" y="155"/>
                    <a:pt x="54" y="155"/>
                  </a:cubicBezTo>
                  <a:cubicBezTo>
                    <a:pt x="46" y="153"/>
                    <a:pt x="39" y="153"/>
                    <a:pt x="33" y="157"/>
                  </a:cubicBezTo>
                  <a:cubicBezTo>
                    <a:pt x="25" y="160"/>
                    <a:pt x="21" y="167"/>
                    <a:pt x="18" y="174"/>
                  </a:cubicBezTo>
                  <a:cubicBezTo>
                    <a:pt x="5" y="221"/>
                    <a:pt x="5" y="221"/>
                    <a:pt x="5" y="221"/>
                  </a:cubicBezTo>
                  <a:cubicBezTo>
                    <a:pt x="0" y="236"/>
                    <a:pt x="9" y="252"/>
                    <a:pt x="23" y="256"/>
                  </a:cubicBezTo>
                  <a:cubicBezTo>
                    <a:pt x="59" y="267"/>
                    <a:pt x="59" y="267"/>
                    <a:pt x="59" y="267"/>
                  </a:cubicBezTo>
                  <a:cubicBezTo>
                    <a:pt x="58" y="288"/>
                    <a:pt x="60" y="309"/>
                    <a:pt x="65" y="330"/>
                  </a:cubicBezTo>
                  <a:cubicBezTo>
                    <a:pt x="33" y="348"/>
                    <a:pt x="33" y="348"/>
                    <a:pt x="33" y="348"/>
                  </a:cubicBezTo>
                  <a:cubicBezTo>
                    <a:pt x="19" y="355"/>
                    <a:pt x="14" y="372"/>
                    <a:pt x="21" y="385"/>
                  </a:cubicBezTo>
                  <a:cubicBezTo>
                    <a:pt x="45" y="429"/>
                    <a:pt x="45" y="429"/>
                    <a:pt x="45" y="429"/>
                  </a:cubicBezTo>
                  <a:cubicBezTo>
                    <a:pt x="48" y="435"/>
                    <a:pt x="55" y="440"/>
                    <a:pt x="62" y="443"/>
                  </a:cubicBezTo>
                  <a:cubicBezTo>
                    <a:pt x="69" y="445"/>
                    <a:pt x="76" y="445"/>
                    <a:pt x="84" y="440"/>
                  </a:cubicBezTo>
                  <a:cubicBezTo>
                    <a:pt x="116" y="423"/>
                    <a:pt x="116" y="423"/>
                    <a:pt x="116" y="423"/>
                  </a:cubicBezTo>
                  <a:cubicBezTo>
                    <a:pt x="131" y="438"/>
                    <a:pt x="147" y="452"/>
                    <a:pt x="165" y="463"/>
                  </a:cubicBezTo>
                  <a:cubicBezTo>
                    <a:pt x="155" y="499"/>
                    <a:pt x="155" y="499"/>
                    <a:pt x="155" y="499"/>
                  </a:cubicBezTo>
                  <a:cubicBezTo>
                    <a:pt x="152" y="505"/>
                    <a:pt x="153" y="513"/>
                    <a:pt x="157" y="520"/>
                  </a:cubicBezTo>
                  <a:cubicBezTo>
                    <a:pt x="161" y="527"/>
                    <a:pt x="166" y="531"/>
                    <a:pt x="173" y="533"/>
                  </a:cubicBezTo>
                  <a:cubicBezTo>
                    <a:pt x="221" y="548"/>
                    <a:pt x="221" y="548"/>
                    <a:pt x="221" y="548"/>
                  </a:cubicBezTo>
                  <a:cubicBezTo>
                    <a:pt x="223" y="549"/>
                    <a:pt x="226" y="549"/>
                    <a:pt x="229" y="549"/>
                  </a:cubicBezTo>
                  <a:cubicBezTo>
                    <a:pt x="234" y="549"/>
                    <a:pt x="238" y="548"/>
                    <a:pt x="242" y="546"/>
                  </a:cubicBezTo>
                  <a:cubicBezTo>
                    <a:pt x="249" y="541"/>
                    <a:pt x="253" y="535"/>
                    <a:pt x="256" y="529"/>
                  </a:cubicBezTo>
                  <a:cubicBezTo>
                    <a:pt x="267" y="494"/>
                    <a:pt x="267" y="494"/>
                    <a:pt x="267" y="494"/>
                  </a:cubicBezTo>
                  <a:cubicBezTo>
                    <a:pt x="288" y="494"/>
                    <a:pt x="309" y="491"/>
                    <a:pt x="329" y="486"/>
                  </a:cubicBezTo>
                  <a:cubicBezTo>
                    <a:pt x="347" y="518"/>
                    <a:pt x="347" y="518"/>
                    <a:pt x="347" y="518"/>
                  </a:cubicBezTo>
                  <a:cubicBezTo>
                    <a:pt x="354" y="533"/>
                    <a:pt x="372" y="538"/>
                    <a:pt x="386" y="530"/>
                  </a:cubicBezTo>
                  <a:cubicBezTo>
                    <a:pt x="429" y="507"/>
                    <a:pt x="429" y="507"/>
                    <a:pt x="429" y="507"/>
                  </a:cubicBezTo>
                  <a:cubicBezTo>
                    <a:pt x="436" y="503"/>
                    <a:pt x="441" y="498"/>
                    <a:pt x="443" y="490"/>
                  </a:cubicBezTo>
                  <a:cubicBezTo>
                    <a:pt x="445" y="483"/>
                    <a:pt x="444" y="475"/>
                    <a:pt x="441" y="469"/>
                  </a:cubicBezTo>
                  <a:cubicBezTo>
                    <a:pt x="423" y="436"/>
                    <a:pt x="423" y="436"/>
                    <a:pt x="423" y="436"/>
                  </a:cubicBezTo>
                  <a:cubicBezTo>
                    <a:pt x="439" y="422"/>
                    <a:pt x="452" y="405"/>
                    <a:pt x="463" y="387"/>
                  </a:cubicBezTo>
                  <a:cubicBezTo>
                    <a:pt x="498" y="398"/>
                    <a:pt x="498" y="398"/>
                    <a:pt x="498" y="398"/>
                  </a:cubicBezTo>
                  <a:cubicBezTo>
                    <a:pt x="513" y="402"/>
                    <a:pt x="528" y="394"/>
                    <a:pt x="533" y="378"/>
                  </a:cubicBezTo>
                  <a:cubicBezTo>
                    <a:pt x="547" y="331"/>
                    <a:pt x="547" y="331"/>
                    <a:pt x="547" y="331"/>
                  </a:cubicBezTo>
                  <a:cubicBezTo>
                    <a:pt x="549" y="324"/>
                    <a:pt x="549" y="317"/>
                    <a:pt x="545" y="309"/>
                  </a:cubicBezTo>
                  <a:cubicBezTo>
                    <a:pt x="542" y="303"/>
                    <a:pt x="536" y="298"/>
                    <a:pt x="528" y="296"/>
                  </a:cubicBezTo>
                  <a:close/>
                  <a:moveTo>
                    <a:pt x="511" y="372"/>
                  </a:moveTo>
                  <a:lnTo>
                    <a:pt x="511" y="372"/>
                  </a:lnTo>
                  <a:cubicBezTo>
                    <a:pt x="510" y="375"/>
                    <a:pt x="507" y="376"/>
                    <a:pt x="504" y="375"/>
                  </a:cubicBezTo>
                  <a:cubicBezTo>
                    <a:pt x="451" y="359"/>
                    <a:pt x="451" y="359"/>
                    <a:pt x="451" y="359"/>
                  </a:cubicBezTo>
                  <a:cubicBezTo>
                    <a:pt x="447" y="368"/>
                    <a:pt x="447" y="368"/>
                    <a:pt x="447" y="368"/>
                  </a:cubicBezTo>
                  <a:cubicBezTo>
                    <a:pt x="436" y="389"/>
                    <a:pt x="420" y="408"/>
                    <a:pt x="400" y="425"/>
                  </a:cubicBezTo>
                  <a:cubicBezTo>
                    <a:pt x="393" y="431"/>
                    <a:pt x="393" y="431"/>
                    <a:pt x="393" y="431"/>
                  </a:cubicBezTo>
                  <a:cubicBezTo>
                    <a:pt x="420" y="480"/>
                    <a:pt x="420" y="480"/>
                    <a:pt x="420" y="480"/>
                  </a:cubicBezTo>
                  <a:cubicBezTo>
                    <a:pt x="421" y="481"/>
                    <a:pt x="420" y="483"/>
                    <a:pt x="420" y="483"/>
                  </a:cubicBezTo>
                  <a:cubicBezTo>
                    <a:pt x="420" y="484"/>
                    <a:pt x="419" y="485"/>
                    <a:pt x="418" y="486"/>
                  </a:cubicBezTo>
                  <a:cubicBezTo>
                    <a:pt x="374" y="510"/>
                    <a:pt x="374" y="510"/>
                    <a:pt x="374" y="510"/>
                  </a:cubicBezTo>
                  <a:cubicBezTo>
                    <a:pt x="372" y="511"/>
                    <a:pt x="369" y="510"/>
                    <a:pt x="368" y="508"/>
                  </a:cubicBezTo>
                  <a:cubicBezTo>
                    <a:pt x="341" y="459"/>
                    <a:pt x="341" y="459"/>
                    <a:pt x="341" y="459"/>
                  </a:cubicBezTo>
                  <a:cubicBezTo>
                    <a:pt x="332" y="461"/>
                    <a:pt x="332" y="461"/>
                    <a:pt x="332" y="461"/>
                  </a:cubicBezTo>
                  <a:cubicBezTo>
                    <a:pt x="309" y="469"/>
                    <a:pt x="284" y="472"/>
                    <a:pt x="259" y="470"/>
                  </a:cubicBezTo>
                  <a:cubicBezTo>
                    <a:pt x="249" y="469"/>
                    <a:pt x="249" y="469"/>
                    <a:pt x="249" y="469"/>
                  </a:cubicBezTo>
                  <a:cubicBezTo>
                    <a:pt x="234" y="522"/>
                    <a:pt x="234" y="522"/>
                    <a:pt x="234" y="522"/>
                  </a:cubicBezTo>
                  <a:cubicBezTo>
                    <a:pt x="233" y="524"/>
                    <a:pt x="232" y="525"/>
                    <a:pt x="232" y="525"/>
                  </a:cubicBezTo>
                  <a:cubicBezTo>
                    <a:pt x="231" y="525"/>
                    <a:pt x="229" y="526"/>
                    <a:pt x="227" y="525"/>
                  </a:cubicBezTo>
                  <a:cubicBezTo>
                    <a:pt x="181" y="511"/>
                    <a:pt x="181" y="511"/>
                    <a:pt x="181" y="511"/>
                  </a:cubicBezTo>
                  <a:cubicBezTo>
                    <a:pt x="178" y="510"/>
                    <a:pt x="176" y="507"/>
                    <a:pt x="177" y="505"/>
                  </a:cubicBezTo>
                  <a:cubicBezTo>
                    <a:pt x="193" y="452"/>
                    <a:pt x="193" y="452"/>
                    <a:pt x="193" y="452"/>
                  </a:cubicBezTo>
                  <a:cubicBezTo>
                    <a:pt x="185" y="447"/>
                    <a:pt x="185" y="447"/>
                    <a:pt x="185" y="447"/>
                  </a:cubicBezTo>
                  <a:cubicBezTo>
                    <a:pt x="163" y="435"/>
                    <a:pt x="143" y="420"/>
                    <a:pt x="127" y="401"/>
                  </a:cubicBezTo>
                  <a:cubicBezTo>
                    <a:pt x="121" y="394"/>
                    <a:pt x="121" y="394"/>
                    <a:pt x="121" y="394"/>
                  </a:cubicBezTo>
                  <a:cubicBezTo>
                    <a:pt x="72" y="420"/>
                    <a:pt x="72" y="420"/>
                    <a:pt x="72" y="420"/>
                  </a:cubicBezTo>
                  <a:cubicBezTo>
                    <a:pt x="70" y="421"/>
                    <a:pt x="67" y="420"/>
                    <a:pt x="66" y="418"/>
                  </a:cubicBezTo>
                  <a:cubicBezTo>
                    <a:pt x="42" y="375"/>
                    <a:pt x="42" y="375"/>
                    <a:pt x="42" y="375"/>
                  </a:cubicBezTo>
                  <a:cubicBezTo>
                    <a:pt x="41" y="373"/>
                    <a:pt x="42" y="369"/>
                    <a:pt x="44" y="368"/>
                  </a:cubicBezTo>
                  <a:cubicBezTo>
                    <a:pt x="93" y="342"/>
                    <a:pt x="93" y="342"/>
                    <a:pt x="93" y="342"/>
                  </a:cubicBezTo>
                  <a:cubicBezTo>
                    <a:pt x="90" y="332"/>
                    <a:pt x="90" y="332"/>
                    <a:pt x="90" y="332"/>
                  </a:cubicBezTo>
                  <a:cubicBezTo>
                    <a:pt x="83" y="308"/>
                    <a:pt x="81" y="284"/>
                    <a:pt x="83" y="259"/>
                  </a:cubicBezTo>
                  <a:cubicBezTo>
                    <a:pt x="84" y="250"/>
                    <a:pt x="84" y="250"/>
                    <a:pt x="84" y="250"/>
                  </a:cubicBezTo>
                  <a:cubicBezTo>
                    <a:pt x="31" y="234"/>
                    <a:pt x="31" y="234"/>
                    <a:pt x="31" y="234"/>
                  </a:cubicBezTo>
                  <a:cubicBezTo>
                    <a:pt x="27" y="233"/>
                    <a:pt x="26" y="230"/>
                    <a:pt x="26" y="228"/>
                  </a:cubicBezTo>
                  <a:cubicBezTo>
                    <a:pt x="41" y="180"/>
                    <a:pt x="41" y="180"/>
                    <a:pt x="41" y="180"/>
                  </a:cubicBezTo>
                  <a:cubicBezTo>
                    <a:pt x="41" y="179"/>
                    <a:pt x="43" y="178"/>
                    <a:pt x="43" y="177"/>
                  </a:cubicBezTo>
                  <a:cubicBezTo>
                    <a:pt x="44" y="177"/>
                    <a:pt x="45" y="177"/>
                    <a:pt x="47" y="177"/>
                  </a:cubicBezTo>
                  <a:cubicBezTo>
                    <a:pt x="100" y="193"/>
                    <a:pt x="100" y="193"/>
                    <a:pt x="100" y="193"/>
                  </a:cubicBezTo>
                  <a:cubicBezTo>
                    <a:pt x="105" y="184"/>
                    <a:pt x="105" y="184"/>
                    <a:pt x="105" y="184"/>
                  </a:cubicBezTo>
                  <a:cubicBezTo>
                    <a:pt x="117" y="162"/>
                    <a:pt x="133" y="144"/>
                    <a:pt x="151" y="128"/>
                  </a:cubicBezTo>
                  <a:cubicBezTo>
                    <a:pt x="159" y="122"/>
                    <a:pt x="159" y="122"/>
                    <a:pt x="159" y="122"/>
                  </a:cubicBezTo>
                  <a:cubicBezTo>
                    <a:pt x="132" y="73"/>
                    <a:pt x="132" y="73"/>
                    <a:pt x="132" y="73"/>
                  </a:cubicBezTo>
                  <a:cubicBezTo>
                    <a:pt x="132" y="71"/>
                    <a:pt x="132" y="70"/>
                    <a:pt x="132" y="69"/>
                  </a:cubicBezTo>
                  <a:cubicBezTo>
                    <a:pt x="132" y="68"/>
                    <a:pt x="133" y="67"/>
                    <a:pt x="134" y="66"/>
                  </a:cubicBezTo>
                  <a:cubicBezTo>
                    <a:pt x="177" y="43"/>
                    <a:pt x="177" y="43"/>
                    <a:pt x="177" y="43"/>
                  </a:cubicBezTo>
                  <a:cubicBezTo>
                    <a:pt x="180" y="42"/>
                    <a:pt x="181" y="42"/>
                    <a:pt x="182" y="42"/>
                  </a:cubicBezTo>
                  <a:cubicBezTo>
                    <a:pt x="182" y="42"/>
                    <a:pt x="184" y="43"/>
                    <a:pt x="184" y="44"/>
                  </a:cubicBezTo>
                  <a:cubicBezTo>
                    <a:pt x="211" y="94"/>
                    <a:pt x="211" y="94"/>
                    <a:pt x="211" y="94"/>
                  </a:cubicBezTo>
                  <a:cubicBezTo>
                    <a:pt x="220" y="91"/>
                    <a:pt x="220" y="91"/>
                    <a:pt x="220" y="91"/>
                  </a:cubicBezTo>
                  <a:cubicBezTo>
                    <a:pt x="244" y="83"/>
                    <a:pt x="268" y="81"/>
                    <a:pt x="293" y="83"/>
                  </a:cubicBezTo>
                  <a:cubicBezTo>
                    <a:pt x="302" y="83"/>
                    <a:pt x="302" y="83"/>
                    <a:pt x="302" y="83"/>
                  </a:cubicBezTo>
                  <a:cubicBezTo>
                    <a:pt x="318" y="30"/>
                    <a:pt x="318" y="30"/>
                    <a:pt x="318" y="30"/>
                  </a:cubicBezTo>
                  <a:cubicBezTo>
                    <a:pt x="319" y="28"/>
                    <a:pt x="322" y="26"/>
                    <a:pt x="324" y="27"/>
                  </a:cubicBezTo>
                  <a:cubicBezTo>
                    <a:pt x="372" y="42"/>
                    <a:pt x="372" y="42"/>
                    <a:pt x="372" y="42"/>
                  </a:cubicBezTo>
                  <a:cubicBezTo>
                    <a:pt x="374" y="42"/>
                    <a:pt x="375" y="45"/>
                    <a:pt x="375" y="47"/>
                  </a:cubicBezTo>
                  <a:cubicBezTo>
                    <a:pt x="359" y="101"/>
                    <a:pt x="359" y="101"/>
                    <a:pt x="359" y="101"/>
                  </a:cubicBezTo>
                  <a:cubicBezTo>
                    <a:pt x="367" y="105"/>
                    <a:pt x="367" y="105"/>
                    <a:pt x="367" y="105"/>
                  </a:cubicBezTo>
                  <a:cubicBezTo>
                    <a:pt x="389" y="117"/>
                    <a:pt x="409" y="132"/>
                    <a:pt x="424" y="151"/>
                  </a:cubicBezTo>
                  <a:cubicBezTo>
                    <a:pt x="430" y="158"/>
                    <a:pt x="430" y="158"/>
                    <a:pt x="430" y="158"/>
                  </a:cubicBezTo>
                  <a:cubicBezTo>
                    <a:pt x="479" y="132"/>
                    <a:pt x="479" y="132"/>
                    <a:pt x="479" y="132"/>
                  </a:cubicBezTo>
                  <a:cubicBezTo>
                    <a:pt x="481" y="131"/>
                    <a:pt x="485" y="132"/>
                    <a:pt x="486" y="134"/>
                  </a:cubicBezTo>
                  <a:cubicBezTo>
                    <a:pt x="510" y="178"/>
                    <a:pt x="510" y="178"/>
                    <a:pt x="510" y="178"/>
                  </a:cubicBezTo>
                  <a:cubicBezTo>
                    <a:pt x="511" y="180"/>
                    <a:pt x="510" y="183"/>
                    <a:pt x="507" y="184"/>
                  </a:cubicBezTo>
                  <a:cubicBezTo>
                    <a:pt x="459" y="210"/>
                    <a:pt x="459" y="210"/>
                    <a:pt x="459" y="210"/>
                  </a:cubicBezTo>
                  <a:cubicBezTo>
                    <a:pt x="462" y="220"/>
                    <a:pt x="462" y="220"/>
                    <a:pt x="462" y="220"/>
                  </a:cubicBezTo>
                  <a:cubicBezTo>
                    <a:pt x="469" y="244"/>
                    <a:pt x="471" y="269"/>
                    <a:pt x="469" y="293"/>
                  </a:cubicBezTo>
                  <a:cubicBezTo>
                    <a:pt x="468" y="302"/>
                    <a:pt x="468" y="302"/>
                    <a:pt x="468" y="302"/>
                  </a:cubicBezTo>
                  <a:cubicBezTo>
                    <a:pt x="522" y="319"/>
                    <a:pt x="522" y="319"/>
                    <a:pt x="522" y="319"/>
                  </a:cubicBezTo>
                  <a:cubicBezTo>
                    <a:pt x="524" y="319"/>
                    <a:pt x="525" y="322"/>
                    <a:pt x="525" y="325"/>
                  </a:cubicBezTo>
                  <a:lnTo>
                    <a:pt x="511" y="372"/>
                  </a:ln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srgbClr val="212E35"/>
                </a:solidFill>
                <a:effectLst/>
                <a:uLnTx/>
                <a:uFillTx/>
              </a:endParaRPr>
            </a:p>
          </p:txBody>
        </p:sp>
        <p:sp>
          <p:nvSpPr>
            <p:cNvPr id="94" name="Freeform 77"/>
            <p:cNvSpPr>
              <a:spLocks noChangeArrowheads="1"/>
            </p:cNvSpPr>
            <p:nvPr/>
          </p:nvSpPr>
          <p:spPr bwMode="auto">
            <a:xfrm>
              <a:off x="4297334" y="4977643"/>
              <a:ext cx="128608" cy="124014"/>
            </a:xfrm>
            <a:custGeom>
              <a:avLst/>
              <a:gdLst>
                <a:gd name="T0" fmla="*/ 152 w 248"/>
                <a:gd name="T1" fmla="*/ 10 h 236"/>
                <a:gd name="T2" fmla="*/ 152 w 248"/>
                <a:gd name="T3" fmla="*/ 10 h 236"/>
                <a:gd name="T4" fmla="*/ 64 w 248"/>
                <a:gd name="T5" fmla="*/ 19 h 236"/>
                <a:gd name="T6" fmla="*/ 8 w 248"/>
                <a:gd name="T7" fmla="*/ 87 h 236"/>
                <a:gd name="T8" fmla="*/ 17 w 248"/>
                <a:gd name="T9" fmla="*/ 175 h 236"/>
                <a:gd name="T10" fmla="*/ 86 w 248"/>
                <a:gd name="T11" fmla="*/ 230 h 236"/>
                <a:gd name="T12" fmla="*/ 119 w 248"/>
                <a:gd name="T13" fmla="*/ 235 h 236"/>
                <a:gd name="T14" fmla="*/ 173 w 248"/>
                <a:gd name="T15" fmla="*/ 222 h 236"/>
                <a:gd name="T16" fmla="*/ 230 w 248"/>
                <a:gd name="T17" fmla="*/ 153 h 236"/>
                <a:gd name="T18" fmla="*/ 152 w 248"/>
                <a:gd name="T19" fmla="*/ 10 h 236"/>
                <a:gd name="T20" fmla="*/ 207 w 248"/>
                <a:gd name="T21" fmla="*/ 146 h 236"/>
                <a:gd name="T22" fmla="*/ 207 w 248"/>
                <a:gd name="T23" fmla="*/ 146 h 236"/>
                <a:gd name="T24" fmla="*/ 163 w 248"/>
                <a:gd name="T25" fmla="*/ 201 h 236"/>
                <a:gd name="T26" fmla="*/ 92 w 248"/>
                <a:gd name="T27" fmla="*/ 208 h 236"/>
                <a:gd name="T28" fmla="*/ 38 w 248"/>
                <a:gd name="T29" fmla="*/ 164 h 236"/>
                <a:gd name="T30" fmla="*/ 31 w 248"/>
                <a:gd name="T31" fmla="*/ 94 h 236"/>
                <a:gd name="T32" fmla="*/ 75 w 248"/>
                <a:gd name="T33" fmla="*/ 39 h 236"/>
                <a:gd name="T34" fmla="*/ 118 w 248"/>
                <a:gd name="T35" fmla="*/ 28 h 236"/>
                <a:gd name="T36" fmla="*/ 145 w 248"/>
                <a:gd name="T37" fmla="*/ 31 h 236"/>
                <a:gd name="T38" fmla="*/ 207 w 248"/>
                <a:gd name="T39" fmla="*/ 14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236">
                  <a:moveTo>
                    <a:pt x="152" y="10"/>
                  </a:moveTo>
                  <a:lnTo>
                    <a:pt x="152" y="10"/>
                  </a:lnTo>
                  <a:cubicBezTo>
                    <a:pt x="122" y="0"/>
                    <a:pt x="91" y="3"/>
                    <a:pt x="64" y="19"/>
                  </a:cubicBezTo>
                  <a:cubicBezTo>
                    <a:pt x="37" y="34"/>
                    <a:pt x="17" y="57"/>
                    <a:pt x="8" y="87"/>
                  </a:cubicBezTo>
                  <a:cubicBezTo>
                    <a:pt x="0" y="117"/>
                    <a:pt x="3" y="148"/>
                    <a:pt x="17" y="175"/>
                  </a:cubicBezTo>
                  <a:cubicBezTo>
                    <a:pt x="32" y="202"/>
                    <a:pt x="57" y="222"/>
                    <a:pt x="86" y="230"/>
                  </a:cubicBezTo>
                  <a:cubicBezTo>
                    <a:pt x="96" y="234"/>
                    <a:pt x="108" y="235"/>
                    <a:pt x="119" y="235"/>
                  </a:cubicBezTo>
                  <a:cubicBezTo>
                    <a:pt x="138" y="235"/>
                    <a:pt x="157" y="231"/>
                    <a:pt x="173" y="222"/>
                  </a:cubicBezTo>
                  <a:cubicBezTo>
                    <a:pt x="201" y="207"/>
                    <a:pt x="220" y="182"/>
                    <a:pt x="230" y="153"/>
                  </a:cubicBezTo>
                  <a:cubicBezTo>
                    <a:pt x="247" y="92"/>
                    <a:pt x="213" y="27"/>
                    <a:pt x="152" y="10"/>
                  </a:cubicBezTo>
                  <a:close/>
                  <a:moveTo>
                    <a:pt x="207" y="146"/>
                  </a:moveTo>
                  <a:lnTo>
                    <a:pt x="207" y="146"/>
                  </a:lnTo>
                  <a:cubicBezTo>
                    <a:pt x="201" y="170"/>
                    <a:pt x="184" y="190"/>
                    <a:pt x="163" y="201"/>
                  </a:cubicBezTo>
                  <a:cubicBezTo>
                    <a:pt x="141" y="213"/>
                    <a:pt x="116" y="216"/>
                    <a:pt x="92" y="208"/>
                  </a:cubicBezTo>
                  <a:cubicBezTo>
                    <a:pt x="69" y="201"/>
                    <a:pt x="50" y="186"/>
                    <a:pt x="38" y="164"/>
                  </a:cubicBezTo>
                  <a:cubicBezTo>
                    <a:pt x="26" y="142"/>
                    <a:pt x="24" y="118"/>
                    <a:pt x="31" y="94"/>
                  </a:cubicBezTo>
                  <a:cubicBezTo>
                    <a:pt x="38" y="70"/>
                    <a:pt x="54" y="51"/>
                    <a:pt x="75" y="39"/>
                  </a:cubicBezTo>
                  <a:cubicBezTo>
                    <a:pt x="89" y="31"/>
                    <a:pt x="104" y="28"/>
                    <a:pt x="118" y="28"/>
                  </a:cubicBezTo>
                  <a:cubicBezTo>
                    <a:pt x="128" y="28"/>
                    <a:pt x="136" y="29"/>
                    <a:pt x="145" y="31"/>
                  </a:cubicBezTo>
                  <a:cubicBezTo>
                    <a:pt x="194" y="46"/>
                    <a:pt x="221" y="98"/>
                    <a:pt x="207" y="146"/>
                  </a:cubicBez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srgbClr val="212E35"/>
                </a:solidFill>
                <a:effectLst/>
                <a:uLnTx/>
                <a:uFillTx/>
              </a:endParaRPr>
            </a:p>
          </p:txBody>
        </p:sp>
        <p:sp>
          <p:nvSpPr>
            <p:cNvPr id="95" name="Freeform 78"/>
            <p:cNvSpPr>
              <a:spLocks noChangeArrowheads="1"/>
            </p:cNvSpPr>
            <p:nvPr/>
          </p:nvSpPr>
          <p:spPr bwMode="auto">
            <a:xfrm>
              <a:off x="4405272" y="4764062"/>
              <a:ext cx="208987" cy="208987"/>
            </a:xfrm>
            <a:custGeom>
              <a:avLst/>
              <a:gdLst>
                <a:gd name="T0" fmla="*/ 392 w 401"/>
                <a:gd name="T1" fmla="*/ 163 h 400"/>
                <a:gd name="T2" fmla="*/ 352 w 401"/>
                <a:gd name="T3" fmla="*/ 156 h 400"/>
                <a:gd name="T4" fmla="*/ 353 w 401"/>
                <a:gd name="T5" fmla="*/ 102 h 400"/>
                <a:gd name="T6" fmla="*/ 352 w 401"/>
                <a:gd name="T7" fmla="*/ 69 h 400"/>
                <a:gd name="T8" fmla="*/ 310 w 401"/>
                <a:gd name="T9" fmla="*/ 37 h 400"/>
                <a:gd name="T10" fmla="*/ 293 w 401"/>
                <a:gd name="T11" fmla="*/ 45 h 400"/>
                <a:gd name="T12" fmla="*/ 239 w 401"/>
                <a:gd name="T13" fmla="*/ 47 h 400"/>
                <a:gd name="T14" fmla="*/ 232 w 401"/>
                <a:gd name="T15" fmla="*/ 6 h 400"/>
                <a:gd name="T16" fmla="*/ 180 w 401"/>
                <a:gd name="T17" fmla="*/ 0 h 400"/>
                <a:gd name="T18" fmla="*/ 157 w 401"/>
                <a:gd name="T19" fmla="*/ 24 h 400"/>
                <a:gd name="T20" fmla="*/ 120 w 401"/>
                <a:gd name="T21" fmla="*/ 63 h 400"/>
                <a:gd name="T22" fmla="*/ 86 w 401"/>
                <a:gd name="T23" fmla="*/ 41 h 400"/>
                <a:gd name="T24" fmla="*/ 45 w 401"/>
                <a:gd name="T25" fmla="*/ 72 h 400"/>
                <a:gd name="T26" fmla="*/ 46 w 401"/>
                <a:gd name="T27" fmla="*/ 105 h 400"/>
                <a:gd name="T28" fmla="*/ 47 w 401"/>
                <a:gd name="T29" fmla="*/ 160 h 400"/>
                <a:gd name="T30" fmla="*/ 7 w 401"/>
                <a:gd name="T31" fmla="*/ 168 h 400"/>
                <a:gd name="T32" fmla="*/ 1 w 401"/>
                <a:gd name="T33" fmla="*/ 219 h 400"/>
                <a:gd name="T34" fmla="*/ 24 w 401"/>
                <a:gd name="T35" fmla="*/ 243 h 400"/>
                <a:gd name="T36" fmla="*/ 64 w 401"/>
                <a:gd name="T37" fmla="*/ 279 h 400"/>
                <a:gd name="T38" fmla="*/ 40 w 401"/>
                <a:gd name="T39" fmla="*/ 313 h 400"/>
                <a:gd name="T40" fmla="*/ 73 w 401"/>
                <a:gd name="T41" fmla="*/ 354 h 400"/>
                <a:gd name="T42" fmla="*/ 106 w 401"/>
                <a:gd name="T43" fmla="*/ 354 h 400"/>
                <a:gd name="T44" fmla="*/ 160 w 401"/>
                <a:gd name="T45" fmla="*/ 352 h 400"/>
                <a:gd name="T46" fmla="*/ 184 w 401"/>
                <a:gd name="T47" fmla="*/ 399 h 400"/>
                <a:gd name="T48" fmla="*/ 219 w 401"/>
                <a:gd name="T49" fmla="*/ 399 h 400"/>
                <a:gd name="T50" fmla="*/ 242 w 401"/>
                <a:gd name="T51" fmla="*/ 351 h 400"/>
                <a:gd name="T52" fmla="*/ 297 w 401"/>
                <a:gd name="T53" fmla="*/ 352 h 400"/>
                <a:gd name="T54" fmla="*/ 330 w 401"/>
                <a:gd name="T55" fmla="*/ 352 h 400"/>
                <a:gd name="T56" fmla="*/ 355 w 401"/>
                <a:gd name="T57" fmla="*/ 294 h 400"/>
                <a:gd name="T58" fmla="*/ 353 w 401"/>
                <a:gd name="T59" fmla="*/ 238 h 400"/>
                <a:gd name="T60" fmla="*/ 392 w 401"/>
                <a:gd name="T61" fmla="*/ 231 h 400"/>
                <a:gd name="T62" fmla="*/ 400 w 401"/>
                <a:gd name="T63" fmla="*/ 179 h 400"/>
                <a:gd name="T64" fmla="*/ 334 w 401"/>
                <a:gd name="T65" fmla="*/ 215 h 400"/>
                <a:gd name="T66" fmla="*/ 332 w 401"/>
                <a:gd name="T67" fmla="*/ 225 h 400"/>
                <a:gd name="T68" fmla="*/ 308 w 401"/>
                <a:gd name="T69" fmla="*/ 280 h 400"/>
                <a:gd name="T70" fmla="*/ 313 w 401"/>
                <a:gd name="T71" fmla="*/ 335 h 400"/>
                <a:gd name="T72" fmla="*/ 275 w 401"/>
                <a:gd name="T73" fmla="*/ 310 h 400"/>
                <a:gd name="T74" fmla="*/ 218 w 401"/>
                <a:gd name="T75" fmla="*/ 333 h 400"/>
                <a:gd name="T76" fmla="*/ 184 w 401"/>
                <a:gd name="T77" fmla="*/ 376 h 400"/>
                <a:gd name="T78" fmla="*/ 175 w 401"/>
                <a:gd name="T79" fmla="*/ 331 h 400"/>
                <a:gd name="T80" fmla="*/ 120 w 401"/>
                <a:gd name="T81" fmla="*/ 307 h 400"/>
                <a:gd name="T82" fmla="*/ 64 w 401"/>
                <a:gd name="T83" fmla="*/ 312 h 400"/>
                <a:gd name="T84" fmla="*/ 88 w 401"/>
                <a:gd name="T85" fmla="*/ 275 h 400"/>
                <a:gd name="T86" fmla="*/ 66 w 401"/>
                <a:gd name="T87" fmla="*/ 219 h 400"/>
                <a:gd name="T88" fmla="*/ 24 w 401"/>
                <a:gd name="T89" fmla="*/ 183 h 400"/>
                <a:gd name="T90" fmla="*/ 67 w 401"/>
                <a:gd name="T91" fmla="*/ 174 h 400"/>
                <a:gd name="T92" fmla="*/ 92 w 401"/>
                <a:gd name="T93" fmla="*/ 119 h 400"/>
                <a:gd name="T94" fmla="*/ 86 w 401"/>
                <a:gd name="T95" fmla="*/ 63 h 400"/>
                <a:gd name="T96" fmla="*/ 125 w 401"/>
                <a:gd name="T97" fmla="*/ 87 h 400"/>
                <a:gd name="T98" fmla="*/ 181 w 401"/>
                <a:gd name="T99" fmla="*/ 66 h 400"/>
                <a:gd name="T100" fmla="*/ 215 w 401"/>
                <a:gd name="T101" fmla="*/ 23 h 400"/>
                <a:gd name="T102" fmla="*/ 226 w 401"/>
                <a:gd name="T103" fmla="*/ 68 h 400"/>
                <a:gd name="T104" fmla="*/ 281 w 401"/>
                <a:gd name="T105" fmla="*/ 92 h 400"/>
                <a:gd name="T106" fmla="*/ 336 w 401"/>
                <a:gd name="T107" fmla="*/ 85 h 400"/>
                <a:gd name="T108" fmla="*/ 311 w 401"/>
                <a:gd name="T109" fmla="*/ 124 h 400"/>
                <a:gd name="T110" fmla="*/ 333 w 401"/>
                <a:gd name="T111" fmla="*/ 180 h 400"/>
                <a:gd name="T112" fmla="*/ 376 w 401"/>
                <a:gd name="T113" fmla="*/ 21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400">
                  <a:moveTo>
                    <a:pt x="392" y="163"/>
                  </a:moveTo>
                  <a:lnTo>
                    <a:pt x="392" y="163"/>
                  </a:lnTo>
                  <a:cubicBezTo>
                    <a:pt x="387" y="158"/>
                    <a:pt x="381" y="156"/>
                    <a:pt x="376" y="156"/>
                  </a:cubicBezTo>
                  <a:cubicBezTo>
                    <a:pt x="352" y="156"/>
                    <a:pt x="352" y="156"/>
                    <a:pt x="352" y="156"/>
                  </a:cubicBezTo>
                  <a:cubicBezTo>
                    <a:pt x="349" y="144"/>
                    <a:pt x="342" y="131"/>
                    <a:pt x="336" y="119"/>
                  </a:cubicBezTo>
                  <a:cubicBezTo>
                    <a:pt x="353" y="102"/>
                    <a:pt x="353" y="102"/>
                    <a:pt x="353" y="102"/>
                  </a:cubicBezTo>
                  <a:cubicBezTo>
                    <a:pt x="357" y="98"/>
                    <a:pt x="359" y="92"/>
                    <a:pt x="359" y="85"/>
                  </a:cubicBezTo>
                  <a:cubicBezTo>
                    <a:pt x="359" y="79"/>
                    <a:pt x="357" y="74"/>
                    <a:pt x="352" y="69"/>
                  </a:cubicBezTo>
                  <a:cubicBezTo>
                    <a:pt x="327" y="45"/>
                    <a:pt x="327" y="45"/>
                    <a:pt x="327" y="45"/>
                  </a:cubicBezTo>
                  <a:cubicBezTo>
                    <a:pt x="323" y="41"/>
                    <a:pt x="316" y="37"/>
                    <a:pt x="310" y="37"/>
                  </a:cubicBezTo>
                  <a:lnTo>
                    <a:pt x="310" y="37"/>
                  </a:lnTo>
                  <a:cubicBezTo>
                    <a:pt x="304" y="37"/>
                    <a:pt x="298" y="41"/>
                    <a:pt x="293" y="45"/>
                  </a:cubicBezTo>
                  <a:cubicBezTo>
                    <a:pt x="277" y="61"/>
                    <a:pt x="277" y="61"/>
                    <a:pt x="277" y="61"/>
                  </a:cubicBezTo>
                  <a:cubicBezTo>
                    <a:pt x="265" y="55"/>
                    <a:pt x="253" y="50"/>
                    <a:pt x="239" y="47"/>
                  </a:cubicBezTo>
                  <a:cubicBezTo>
                    <a:pt x="239" y="23"/>
                    <a:pt x="239" y="23"/>
                    <a:pt x="239" y="23"/>
                  </a:cubicBezTo>
                  <a:cubicBezTo>
                    <a:pt x="239" y="17"/>
                    <a:pt x="236" y="10"/>
                    <a:pt x="232" y="6"/>
                  </a:cubicBezTo>
                  <a:cubicBezTo>
                    <a:pt x="228" y="2"/>
                    <a:pt x="222" y="0"/>
                    <a:pt x="215" y="0"/>
                  </a:cubicBezTo>
                  <a:cubicBezTo>
                    <a:pt x="180" y="0"/>
                    <a:pt x="180" y="0"/>
                    <a:pt x="180" y="0"/>
                  </a:cubicBezTo>
                  <a:cubicBezTo>
                    <a:pt x="174" y="0"/>
                    <a:pt x="168" y="2"/>
                    <a:pt x="163" y="7"/>
                  </a:cubicBezTo>
                  <a:cubicBezTo>
                    <a:pt x="159" y="11"/>
                    <a:pt x="157" y="18"/>
                    <a:pt x="157" y="24"/>
                  </a:cubicBezTo>
                  <a:cubicBezTo>
                    <a:pt x="157" y="47"/>
                    <a:pt x="157" y="47"/>
                    <a:pt x="157" y="47"/>
                  </a:cubicBezTo>
                  <a:cubicBezTo>
                    <a:pt x="145" y="51"/>
                    <a:pt x="131" y="56"/>
                    <a:pt x="120" y="63"/>
                  </a:cubicBezTo>
                  <a:cubicBezTo>
                    <a:pt x="103" y="47"/>
                    <a:pt x="103" y="47"/>
                    <a:pt x="103" y="47"/>
                  </a:cubicBezTo>
                  <a:cubicBezTo>
                    <a:pt x="99" y="43"/>
                    <a:pt x="91" y="41"/>
                    <a:pt x="86" y="41"/>
                  </a:cubicBezTo>
                  <a:cubicBezTo>
                    <a:pt x="80" y="41"/>
                    <a:pt x="74" y="43"/>
                    <a:pt x="70" y="47"/>
                  </a:cubicBezTo>
                  <a:cubicBezTo>
                    <a:pt x="45" y="72"/>
                    <a:pt x="45" y="72"/>
                    <a:pt x="45" y="72"/>
                  </a:cubicBezTo>
                  <a:cubicBezTo>
                    <a:pt x="40" y="77"/>
                    <a:pt x="38" y="82"/>
                    <a:pt x="38" y="88"/>
                  </a:cubicBezTo>
                  <a:cubicBezTo>
                    <a:pt x="38" y="95"/>
                    <a:pt x="40" y="101"/>
                    <a:pt x="46" y="105"/>
                  </a:cubicBezTo>
                  <a:cubicBezTo>
                    <a:pt x="62" y="122"/>
                    <a:pt x="62" y="122"/>
                    <a:pt x="62" y="122"/>
                  </a:cubicBezTo>
                  <a:cubicBezTo>
                    <a:pt x="56" y="134"/>
                    <a:pt x="51" y="147"/>
                    <a:pt x="47" y="160"/>
                  </a:cubicBezTo>
                  <a:cubicBezTo>
                    <a:pt x="24" y="160"/>
                    <a:pt x="24" y="160"/>
                    <a:pt x="24" y="160"/>
                  </a:cubicBezTo>
                  <a:cubicBezTo>
                    <a:pt x="17" y="160"/>
                    <a:pt x="11" y="162"/>
                    <a:pt x="7" y="168"/>
                  </a:cubicBezTo>
                  <a:cubicBezTo>
                    <a:pt x="3" y="172"/>
                    <a:pt x="0" y="178"/>
                    <a:pt x="0" y="184"/>
                  </a:cubicBezTo>
                  <a:cubicBezTo>
                    <a:pt x="1" y="219"/>
                    <a:pt x="1" y="219"/>
                    <a:pt x="1" y="219"/>
                  </a:cubicBezTo>
                  <a:cubicBezTo>
                    <a:pt x="1" y="225"/>
                    <a:pt x="3" y="231"/>
                    <a:pt x="7" y="235"/>
                  </a:cubicBezTo>
                  <a:cubicBezTo>
                    <a:pt x="12" y="239"/>
                    <a:pt x="17" y="243"/>
                    <a:pt x="24" y="243"/>
                  </a:cubicBezTo>
                  <a:cubicBezTo>
                    <a:pt x="48" y="241"/>
                    <a:pt x="48" y="241"/>
                    <a:pt x="48" y="241"/>
                  </a:cubicBezTo>
                  <a:cubicBezTo>
                    <a:pt x="52" y="255"/>
                    <a:pt x="57" y="268"/>
                    <a:pt x="64" y="279"/>
                  </a:cubicBezTo>
                  <a:cubicBezTo>
                    <a:pt x="48" y="297"/>
                    <a:pt x="48" y="297"/>
                    <a:pt x="48" y="297"/>
                  </a:cubicBezTo>
                  <a:cubicBezTo>
                    <a:pt x="42" y="301"/>
                    <a:pt x="40" y="307"/>
                    <a:pt x="40" y="313"/>
                  </a:cubicBezTo>
                  <a:cubicBezTo>
                    <a:pt x="40" y="320"/>
                    <a:pt x="44" y="325"/>
                    <a:pt x="48" y="329"/>
                  </a:cubicBezTo>
                  <a:cubicBezTo>
                    <a:pt x="73" y="354"/>
                    <a:pt x="73" y="354"/>
                    <a:pt x="73" y="354"/>
                  </a:cubicBezTo>
                  <a:cubicBezTo>
                    <a:pt x="77" y="358"/>
                    <a:pt x="83" y="361"/>
                    <a:pt x="89" y="361"/>
                  </a:cubicBezTo>
                  <a:cubicBezTo>
                    <a:pt x="96" y="361"/>
                    <a:pt x="102" y="358"/>
                    <a:pt x="106" y="354"/>
                  </a:cubicBezTo>
                  <a:cubicBezTo>
                    <a:pt x="123" y="337"/>
                    <a:pt x="123" y="337"/>
                    <a:pt x="123" y="337"/>
                  </a:cubicBezTo>
                  <a:cubicBezTo>
                    <a:pt x="134" y="344"/>
                    <a:pt x="148" y="349"/>
                    <a:pt x="160" y="352"/>
                  </a:cubicBezTo>
                  <a:cubicBezTo>
                    <a:pt x="161" y="376"/>
                    <a:pt x="161" y="376"/>
                    <a:pt x="161" y="376"/>
                  </a:cubicBezTo>
                  <a:cubicBezTo>
                    <a:pt x="161" y="388"/>
                    <a:pt x="172" y="399"/>
                    <a:pt x="184" y="399"/>
                  </a:cubicBezTo>
                  <a:lnTo>
                    <a:pt x="184" y="399"/>
                  </a:lnTo>
                  <a:cubicBezTo>
                    <a:pt x="219" y="399"/>
                    <a:pt x="219" y="399"/>
                    <a:pt x="219" y="399"/>
                  </a:cubicBezTo>
                  <a:cubicBezTo>
                    <a:pt x="232" y="399"/>
                    <a:pt x="242" y="387"/>
                    <a:pt x="242" y="375"/>
                  </a:cubicBezTo>
                  <a:cubicBezTo>
                    <a:pt x="242" y="351"/>
                    <a:pt x="242" y="351"/>
                    <a:pt x="242" y="351"/>
                  </a:cubicBezTo>
                  <a:cubicBezTo>
                    <a:pt x="256" y="348"/>
                    <a:pt x="268" y="342"/>
                    <a:pt x="280" y="335"/>
                  </a:cubicBezTo>
                  <a:cubicBezTo>
                    <a:pt x="297" y="352"/>
                    <a:pt x="297" y="352"/>
                    <a:pt x="297" y="352"/>
                  </a:cubicBezTo>
                  <a:cubicBezTo>
                    <a:pt x="302" y="356"/>
                    <a:pt x="308" y="358"/>
                    <a:pt x="313" y="358"/>
                  </a:cubicBezTo>
                  <a:cubicBezTo>
                    <a:pt x="319" y="358"/>
                    <a:pt x="326" y="356"/>
                    <a:pt x="330" y="352"/>
                  </a:cubicBezTo>
                  <a:cubicBezTo>
                    <a:pt x="355" y="326"/>
                    <a:pt x="355" y="326"/>
                    <a:pt x="355" y="326"/>
                  </a:cubicBezTo>
                  <a:cubicBezTo>
                    <a:pt x="364" y="316"/>
                    <a:pt x="363" y="302"/>
                    <a:pt x="355" y="294"/>
                  </a:cubicBezTo>
                  <a:cubicBezTo>
                    <a:pt x="337" y="277"/>
                    <a:pt x="337" y="277"/>
                    <a:pt x="337" y="277"/>
                  </a:cubicBezTo>
                  <a:cubicBezTo>
                    <a:pt x="344" y="264"/>
                    <a:pt x="350" y="252"/>
                    <a:pt x="353" y="238"/>
                  </a:cubicBezTo>
                  <a:cubicBezTo>
                    <a:pt x="377" y="238"/>
                    <a:pt x="377" y="238"/>
                    <a:pt x="377" y="238"/>
                  </a:cubicBezTo>
                  <a:cubicBezTo>
                    <a:pt x="383" y="238"/>
                    <a:pt x="388" y="236"/>
                    <a:pt x="392" y="231"/>
                  </a:cubicBezTo>
                  <a:cubicBezTo>
                    <a:pt x="398" y="227"/>
                    <a:pt x="400" y="221"/>
                    <a:pt x="400" y="214"/>
                  </a:cubicBezTo>
                  <a:cubicBezTo>
                    <a:pt x="400" y="179"/>
                    <a:pt x="400" y="179"/>
                    <a:pt x="400" y="179"/>
                  </a:cubicBezTo>
                  <a:cubicBezTo>
                    <a:pt x="399" y="173"/>
                    <a:pt x="396" y="168"/>
                    <a:pt x="392" y="163"/>
                  </a:cubicBezTo>
                  <a:close/>
                  <a:moveTo>
                    <a:pt x="334" y="215"/>
                  </a:moveTo>
                  <a:lnTo>
                    <a:pt x="334" y="215"/>
                  </a:lnTo>
                  <a:cubicBezTo>
                    <a:pt x="332" y="225"/>
                    <a:pt x="332" y="225"/>
                    <a:pt x="332" y="225"/>
                  </a:cubicBezTo>
                  <a:cubicBezTo>
                    <a:pt x="329" y="241"/>
                    <a:pt x="323" y="257"/>
                    <a:pt x="313" y="272"/>
                  </a:cubicBezTo>
                  <a:cubicBezTo>
                    <a:pt x="308" y="280"/>
                    <a:pt x="308" y="280"/>
                    <a:pt x="308" y="280"/>
                  </a:cubicBezTo>
                  <a:cubicBezTo>
                    <a:pt x="338" y="310"/>
                    <a:pt x="338" y="310"/>
                    <a:pt x="338" y="310"/>
                  </a:cubicBezTo>
                  <a:cubicBezTo>
                    <a:pt x="313" y="335"/>
                    <a:pt x="313" y="335"/>
                    <a:pt x="313" y="335"/>
                  </a:cubicBezTo>
                  <a:cubicBezTo>
                    <a:pt x="283" y="305"/>
                    <a:pt x="283" y="305"/>
                    <a:pt x="283" y="305"/>
                  </a:cubicBezTo>
                  <a:cubicBezTo>
                    <a:pt x="275" y="310"/>
                    <a:pt x="275" y="310"/>
                    <a:pt x="275" y="310"/>
                  </a:cubicBezTo>
                  <a:cubicBezTo>
                    <a:pt x="261" y="321"/>
                    <a:pt x="244" y="327"/>
                    <a:pt x="228" y="331"/>
                  </a:cubicBezTo>
                  <a:cubicBezTo>
                    <a:pt x="218" y="333"/>
                    <a:pt x="218" y="333"/>
                    <a:pt x="218" y="333"/>
                  </a:cubicBezTo>
                  <a:cubicBezTo>
                    <a:pt x="219" y="375"/>
                    <a:pt x="219" y="375"/>
                    <a:pt x="219" y="375"/>
                  </a:cubicBezTo>
                  <a:cubicBezTo>
                    <a:pt x="184" y="376"/>
                    <a:pt x="184" y="376"/>
                    <a:pt x="184" y="376"/>
                  </a:cubicBezTo>
                  <a:cubicBezTo>
                    <a:pt x="184" y="333"/>
                    <a:pt x="184" y="333"/>
                    <a:pt x="184" y="333"/>
                  </a:cubicBezTo>
                  <a:cubicBezTo>
                    <a:pt x="175" y="331"/>
                    <a:pt x="175" y="331"/>
                    <a:pt x="175" y="331"/>
                  </a:cubicBezTo>
                  <a:cubicBezTo>
                    <a:pt x="157" y="328"/>
                    <a:pt x="141" y="322"/>
                    <a:pt x="127" y="312"/>
                  </a:cubicBezTo>
                  <a:cubicBezTo>
                    <a:pt x="120" y="307"/>
                    <a:pt x="120" y="307"/>
                    <a:pt x="120" y="307"/>
                  </a:cubicBezTo>
                  <a:cubicBezTo>
                    <a:pt x="89" y="337"/>
                    <a:pt x="89" y="337"/>
                    <a:pt x="89" y="337"/>
                  </a:cubicBezTo>
                  <a:cubicBezTo>
                    <a:pt x="64" y="312"/>
                    <a:pt x="64" y="312"/>
                    <a:pt x="64" y="312"/>
                  </a:cubicBezTo>
                  <a:cubicBezTo>
                    <a:pt x="94" y="282"/>
                    <a:pt x="94" y="282"/>
                    <a:pt x="94" y="282"/>
                  </a:cubicBezTo>
                  <a:cubicBezTo>
                    <a:pt x="88" y="275"/>
                    <a:pt x="88" y="275"/>
                    <a:pt x="88" y="275"/>
                  </a:cubicBezTo>
                  <a:cubicBezTo>
                    <a:pt x="79" y="260"/>
                    <a:pt x="72" y="245"/>
                    <a:pt x="69" y="228"/>
                  </a:cubicBezTo>
                  <a:cubicBezTo>
                    <a:pt x="66" y="219"/>
                    <a:pt x="66" y="219"/>
                    <a:pt x="66" y="219"/>
                  </a:cubicBezTo>
                  <a:cubicBezTo>
                    <a:pt x="24" y="219"/>
                    <a:pt x="24" y="219"/>
                    <a:pt x="24" y="219"/>
                  </a:cubicBezTo>
                  <a:cubicBezTo>
                    <a:pt x="24" y="183"/>
                    <a:pt x="24" y="183"/>
                    <a:pt x="24" y="183"/>
                  </a:cubicBezTo>
                  <a:cubicBezTo>
                    <a:pt x="66" y="183"/>
                    <a:pt x="66" y="183"/>
                    <a:pt x="66" y="183"/>
                  </a:cubicBezTo>
                  <a:cubicBezTo>
                    <a:pt x="67" y="174"/>
                    <a:pt x="67" y="174"/>
                    <a:pt x="67" y="174"/>
                  </a:cubicBezTo>
                  <a:cubicBezTo>
                    <a:pt x="71" y="157"/>
                    <a:pt x="78" y="141"/>
                    <a:pt x="87" y="126"/>
                  </a:cubicBezTo>
                  <a:cubicBezTo>
                    <a:pt x="92" y="119"/>
                    <a:pt x="92" y="119"/>
                    <a:pt x="92" y="119"/>
                  </a:cubicBezTo>
                  <a:cubicBezTo>
                    <a:pt x="61" y="88"/>
                    <a:pt x="61" y="88"/>
                    <a:pt x="61" y="88"/>
                  </a:cubicBezTo>
                  <a:cubicBezTo>
                    <a:pt x="86" y="63"/>
                    <a:pt x="86" y="63"/>
                    <a:pt x="86" y="63"/>
                  </a:cubicBezTo>
                  <a:cubicBezTo>
                    <a:pt x="116" y="94"/>
                    <a:pt x="116" y="94"/>
                    <a:pt x="116" y="94"/>
                  </a:cubicBezTo>
                  <a:cubicBezTo>
                    <a:pt x="125" y="87"/>
                    <a:pt x="125" y="87"/>
                    <a:pt x="125" y="87"/>
                  </a:cubicBezTo>
                  <a:cubicBezTo>
                    <a:pt x="139" y="78"/>
                    <a:pt x="155" y="72"/>
                    <a:pt x="172" y="68"/>
                  </a:cubicBezTo>
                  <a:cubicBezTo>
                    <a:pt x="181" y="66"/>
                    <a:pt x="181" y="66"/>
                    <a:pt x="181" y="66"/>
                  </a:cubicBezTo>
                  <a:cubicBezTo>
                    <a:pt x="180" y="23"/>
                    <a:pt x="180" y="23"/>
                    <a:pt x="180" y="23"/>
                  </a:cubicBezTo>
                  <a:cubicBezTo>
                    <a:pt x="215" y="23"/>
                    <a:pt x="215" y="23"/>
                    <a:pt x="215" y="23"/>
                  </a:cubicBezTo>
                  <a:cubicBezTo>
                    <a:pt x="216" y="66"/>
                    <a:pt x="216" y="66"/>
                    <a:pt x="216" y="66"/>
                  </a:cubicBezTo>
                  <a:cubicBezTo>
                    <a:pt x="226" y="68"/>
                    <a:pt x="226" y="68"/>
                    <a:pt x="226" y="68"/>
                  </a:cubicBezTo>
                  <a:cubicBezTo>
                    <a:pt x="242" y="71"/>
                    <a:pt x="258" y="77"/>
                    <a:pt x="273" y="86"/>
                  </a:cubicBezTo>
                  <a:cubicBezTo>
                    <a:pt x="281" y="92"/>
                    <a:pt x="281" y="92"/>
                    <a:pt x="281" y="92"/>
                  </a:cubicBezTo>
                  <a:cubicBezTo>
                    <a:pt x="310" y="61"/>
                    <a:pt x="310" y="61"/>
                    <a:pt x="310" y="61"/>
                  </a:cubicBezTo>
                  <a:cubicBezTo>
                    <a:pt x="336" y="85"/>
                    <a:pt x="336" y="85"/>
                    <a:pt x="336" y="85"/>
                  </a:cubicBezTo>
                  <a:cubicBezTo>
                    <a:pt x="306" y="117"/>
                    <a:pt x="306" y="117"/>
                    <a:pt x="306" y="117"/>
                  </a:cubicBezTo>
                  <a:cubicBezTo>
                    <a:pt x="311" y="124"/>
                    <a:pt x="311" y="124"/>
                    <a:pt x="311" y="124"/>
                  </a:cubicBezTo>
                  <a:cubicBezTo>
                    <a:pt x="320" y="138"/>
                    <a:pt x="328" y="154"/>
                    <a:pt x="331" y="171"/>
                  </a:cubicBezTo>
                  <a:cubicBezTo>
                    <a:pt x="333" y="180"/>
                    <a:pt x="333" y="180"/>
                    <a:pt x="333" y="180"/>
                  </a:cubicBezTo>
                  <a:cubicBezTo>
                    <a:pt x="376" y="180"/>
                    <a:pt x="376" y="180"/>
                    <a:pt x="376" y="180"/>
                  </a:cubicBezTo>
                  <a:cubicBezTo>
                    <a:pt x="376" y="215"/>
                    <a:pt x="376" y="215"/>
                    <a:pt x="376" y="215"/>
                  </a:cubicBezTo>
                  <a:lnTo>
                    <a:pt x="334" y="215"/>
                  </a:lnTo>
                  <a:close/>
                </a:path>
              </a:pathLst>
            </a:custGeom>
            <a:solidFill>
              <a:schemeClr val="bg2">
                <a:lumMod val="50000"/>
                <a:lumOff val="50000"/>
              </a:schemeClr>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srgbClr val="212E35"/>
                </a:solidFill>
                <a:effectLst/>
                <a:uLnTx/>
                <a:uFillTx/>
              </a:endParaRPr>
            </a:p>
          </p:txBody>
        </p:sp>
        <p:sp>
          <p:nvSpPr>
            <p:cNvPr id="101" name="Freeform 79"/>
            <p:cNvSpPr>
              <a:spLocks noChangeArrowheads="1"/>
            </p:cNvSpPr>
            <p:nvPr/>
          </p:nvSpPr>
          <p:spPr bwMode="auto">
            <a:xfrm>
              <a:off x="4481059" y="4839849"/>
              <a:ext cx="57414" cy="57414"/>
            </a:xfrm>
            <a:custGeom>
              <a:avLst/>
              <a:gdLst>
                <a:gd name="T0" fmla="*/ 55 w 111"/>
                <a:gd name="T1" fmla="*/ 0 h 111"/>
                <a:gd name="T2" fmla="*/ 55 w 111"/>
                <a:gd name="T3" fmla="*/ 0 h 111"/>
                <a:gd name="T4" fmla="*/ 15 w 111"/>
                <a:gd name="T5" fmla="*/ 16 h 111"/>
                <a:gd name="T6" fmla="*/ 0 w 111"/>
                <a:gd name="T7" fmla="*/ 56 h 111"/>
                <a:gd name="T8" fmla="*/ 16 w 111"/>
                <a:gd name="T9" fmla="*/ 94 h 111"/>
                <a:gd name="T10" fmla="*/ 55 w 111"/>
                <a:gd name="T11" fmla="*/ 110 h 111"/>
                <a:gd name="T12" fmla="*/ 56 w 111"/>
                <a:gd name="T13" fmla="*/ 110 h 111"/>
                <a:gd name="T14" fmla="*/ 110 w 111"/>
                <a:gd name="T15" fmla="*/ 55 h 111"/>
                <a:gd name="T16" fmla="*/ 93 w 111"/>
                <a:gd name="T17" fmla="*/ 16 h 111"/>
                <a:gd name="T18" fmla="*/ 55 w 111"/>
                <a:gd name="T19" fmla="*/ 0 h 111"/>
                <a:gd name="T20" fmla="*/ 55 w 111"/>
                <a:gd name="T21" fmla="*/ 87 h 111"/>
                <a:gd name="T22" fmla="*/ 55 w 111"/>
                <a:gd name="T23" fmla="*/ 87 h 111"/>
                <a:gd name="T24" fmla="*/ 33 w 111"/>
                <a:gd name="T25" fmla="*/ 78 h 111"/>
                <a:gd name="T26" fmla="*/ 23 w 111"/>
                <a:gd name="T27" fmla="*/ 56 h 111"/>
                <a:gd name="T28" fmla="*/ 32 w 111"/>
                <a:gd name="T29" fmla="*/ 33 h 111"/>
                <a:gd name="T30" fmla="*/ 55 w 111"/>
                <a:gd name="T31" fmla="*/ 24 h 111"/>
                <a:gd name="T32" fmla="*/ 55 w 111"/>
                <a:gd name="T33" fmla="*/ 24 h 111"/>
                <a:gd name="T34" fmla="*/ 77 w 111"/>
                <a:gd name="T35" fmla="*/ 33 h 111"/>
                <a:gd name="T36" fmla="*/ 87 w 111"/>
                <a:gd name="T37" fmla="*/ 55 h 111"/>
                <a:gd name="T38" fmla="*/ 55 w 111"/>
                <a:gd name="T39" fmla="*/ 8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11">
                  <a:moveTo>
                    <a:pt x="55" y="0"/>
                  </a:moveTo>
                  <a:lnTo>
                    <a:pt x="55" y="0"/>
                  </a:lnTo>
                  <a:cubicBezTo>
                    <a:pt x="39" y="1"/>
                    <a:pt x="26" y="6"/>
                    <a:pt x="15" y="16"/>
                  </a:cubicBezTo>
                  <a:cubicBezTo>
                    <a:pt x="5" y="27"/>
                    <a:pt x="0" y="41"/>
                    <a:pt x="0" y="56"/>
                  </a:cubicBezTo>
                  <a:cubicBezTo>
                    <a:pt x="0" y="70"/>
                    <a:pt x="6" y="84"/>
                    <a:pt x="16" y="94"/>
                  </a:cubicBezTo>
                  <a:cubicBezTo>
                    <a:pt x="27" y="105"/>
                    <a:pt x="40" y="110"/>
                    <a:pt x="55" y="110"/>
                  </a:cubicBezTo>
                  <a:cubicBezTo>
                    <a:pt x="55" y="110"/>
                    <a:pt x="55" y="110"/>
                    <a:pt x="56" y="110"/>
                  </a:cubicBezTo>
                  <a:cubicBezTo>
                    <a:pt x="86" y="110"/>
                    <a:pt x="110" y="85"/>
                    <a:pt x="110" y="55"/>
                  </a:cubicBezTo>
                  <a:cubicBezTo>
                    <a:pt x="110" y="40"/>
                    <a:pt x="104" y="26"/>
                    <a:pt x="93" y="16"/>
                  </a:cubicBezTo>
                  <a:cubicBezTo>
                    <a:pt x="83" y="6"/>
                    <a:pt x="70" y="1"/>
                    <a:pt x="55" y="0"/>
                  </a:cubicBezTo>
                  <a:close/>
                  <a:moveTo>
                    <a:pt x="55" y="87"/>
                  </a:moveTo>
                  <a:lnTo>
                    <a:pt x="55" y="87"/>
                  </a:lnTo>
                  <a:cubicBezTo>
                    <a:pt x="46" y="87"/>
                    <a:pt x="39" y="84"/>
                    <a:pt x="33" y="78"/>
                  </a:cubicBezTo>
                  <a:cubicBezTo>
                    <a:pt x="27" y="73"/>
                    <a:pt x="23" y="64"/>
                    <a:pt x="23" y="56"/>
                  </a:cubicBezTo>
                  <a:cubicBezTo>
                    <a:pt x="23" y="48"/>
                    <a:pt x="27" y="39"/>
                    <a:pt x="32" y="33"/>
                  </a:cubicBezTo>
                  <a:cubicBezTo>
                    <a:pt x="38" y="27"/>
                    <a:pt x="46" y="24"/>
                    <a:pt x="55" y="24"/>
                  </a:cubicBezTo>
                  <a:lnTo>
                    <a:pt x="55" y="24"/>
                  </a:lnTo>
                  <a:cubicBezTo>
                    <a:pt x="63" y="24"/>
                    <a:pt x="71" y="27"/>
                    <a:pt x="77" y="33"/>
                  </a:cubicBezTo>
                  <a:cubicBezTo>
                    <a:pt x="83" y="38"/>
                    <a:pt x="87" y="46"/>
                    <a:pt x="87" y="55"/>
                  </a:cubicBezTo>
                  <a:cubicBezTo>
                    <a:pt x="87" y="73"/>
                    <a:pt x="72" y="87"/>
                    <a:pt x="55" y="87"/>
                  </a:cubicBezTo>
                  <a:close/>
                </a:path>
              </a:pathLst>
            </a:custGeom>
            <a:solidFill>
              <a:schemeClr val="bg2">
                <a:lumMod val="50000"/>
                <a:lumOff val="50000"/>
              </a:schemeClr>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srgbClr val="212E35"/>
                </a:solidFill>
                <a:effectLst/>
                <a:uLnTx/>
                <a:uFillTx/>
              </a:endParaRPr>
            </a:p>
          </p:txBody>
        </p:sp>
      </p:grpSp>
      <p:grpSp>
        <p:nvGrpSpPr>
          <p:cNvPr id="167" name="Group 166"/>
          <p:cNvGrpSpPr/>
          <p:nvPr/>
        </p:nvGrpSpPr>
        <p:grpSpPr>
          <a:xfrm>
            <a:off x="2583651" y="4075613"/>
            <a:ext cx="333744" cy="333744"/>
            <a:chOff x="7475148" y="2870006"/>
            <a:chExt cx="259375" cy="255670"/>
          </a:xfrm>
          <a:solidFill>
            <a:schemeClr val="accent1"/>
          </a:solidFill>
        </p:grpSpPr>
        <p:sp>
          <p:nvSpPr>
            <p:cNvPr id="168" name="Freeform 167"/>
            <p:cNvSpPr>
              <a:spLocks noChangeArrowheads="1"/>
            </p:cNvSpPr>
            <p:nvPr/>
          </p:nvSpPr>
          <p:spPr bwMode="auto">
            <a:xfrm>
              <a:off x="7475148" y="2870006"/>
              <a:ext cx="259375" cy="255670"/>
            </a:xfrm>
            <a:custGeom>
              <a:avLst/>
              <a:gdLst>
                <a:gd name="T0" fmla="*/ 122 w 616"/>
                <a:gd name="T1" fmla="*/ 308 h 607"/>
                <a:gd name="T2" fmla="*/ 28 w 616"/>
                <a:gd name="T3" fmla="*/ 587 h 607"/>
                <a:gd name="T4" fmla="*/ 79 w 616"/>
                <a:gd name="T5" fmla="*/ 606 h 607"/>
                <a:gd name="T6" fmla="*/ 308 w 616"/>
                <a:gd name="T7" fmla="*/ 494 h 607"/>
                <a:gd name="T8" fmla="*/ 537 w 616"/>
                <a:gd name="T9" fmla="*/ 606 h 607"/>
                <a:gd name="T10" fmla="*/ 575 w 616"/>
                <a:gd name="T11" fmla="*/ 431 h 607"/>
                <a:gd name="T12" fmla="*/ 575 w 616"/>
                <a:gd name="T13" fmla="*/ 185 h 607"/>
                <a:gd name="T14" fmla="*/ 431 w 616"/>
                <a:gd name="T15" fmla="*/ 42 h 607"/>
                <a:gd name="T16" fmla="*/ 185 w 616"/>
                <a:gd name="T17" fmla="*/ 42 h 607"/>
                <a:gd name="T18" fmla="*/ 42 w 616"/>
                <a:gd name="T19" fmla="*/ 185 h 607"/>
                <a:gd name="T20" fmla="*/ 175 w 616"/>
                <a:gd name="T21" fmla="*/ 553 h 607"/>
                <a:gd name="T22" fmla="*/ 45 w 616"/>
                <a:gd name="T23" fmla="*/ 570 h 607"/>
                <a:gd name="T24" fmla="*/ 63 w 616"/>
                <a:gd name="T25" fmla="*/ 441 h 607"/>
                <a:gd name="T26" fmla="*/ 209 w 616"/>
                <a:gd name="T27" fmla="*/ 406 h 607"/>
                <a:gd name="T28" fmla="*/ 175 w 616"/>
                <a:gd name="T29" fmla="*/ 553 h 607"/>
                <a:gd name="T30" fmla="*/ 151 w 616"/>
                <a:gd name="T31" fmla="*/ 308 h 607"/>
                <a:gd name="T32" fmla="*/ 308 w 616"/>
                <a:gd name="T33" fmla="*/ 151 h 607"/>
                <a:gd name="T34" fmla="*/ 465 w 616"/>
                <a:gd name="T35" fmla="*/ 308 h 607"/>
                <a:gd name="T36" fmla="*/ 308 w 616"/>
                <a:gd name="T37" fmla="*/ 464 h 607"/>
                <a:gd name="T38" fmla="*/ 151 w 616"/>
                <a:gd name="T39" fmla="*/ 308 h 607"/>
                <a:gd name="T40" fmla="*/ 554 w 616"/>
                <a:gd name="T41" fmla="*/ 441 h 607"/>
                <a:gd name="T42" fmla="*/ 572 w 616"/>
                <a:gd name="T43" fmla="*/ 570 h 607"/>
                <a:gd name="T44" fmla="*/ 327 w 616"/>
                <a:gd name="T45" fmla="*/ 479 h 607"/>
                <a:gd name="T46" fmla="*/ 480 w 616"/>
                <a:gd name="T47" fmla="*/ 327 h 607"/>
                <a:gd name="T48" fmla="*/ 442 w 616"/>
                <a:gd name="T49" fmla="*/ 62 h 607"/>
                <a:gd name="T50" fmla="*/ 537 w 616"/>
                <a:gd name="T51" fmla="*/ 33 h 607"/>
                <a:gd name="T52" fmla="*/ 554 w 616"/>
                <a:gd name="T53" fmla="*/ 175 h 607"/>
                <a:gd name="T54" fmla="*/ 407 w 616"/>
                <a:gd name="T55" fmla="*/ 209 h 607"/>
                <a:gd name="T56" fmla="*/ 442 w 616"/>
                <a:gd name="T57" fmla="*/ 62 h 607"/>
                <a:gd name="T58" fmla="*/ 45 w 616"/>
                <a:gd name="T59" fmla="*/ 45 h 607"/>
                <a:gd name="T60" fmla="*/ 175 w 616"/>
                <a:gd name="T61" fmla="*/ 62 h 607"/>
                <a:gd name="T62" fmla="*/ 209 w 616"/>
                <a:gd name="T63" fmla="*/ 209 h 607"/>
                <a:gd name="T64" fmla="*/ 63 w 616"/>
                <a:gd name="T65" fmla="*/ 175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6" h="607">
                  <a:moveTo>
                    <a:pt x="122" y="308"/>
                  </a:moveTo>
                  <a:lnTo>
                    <a:pt x="122" y="308"/>
                  </a:lnTo>
                  <a:cubicBezTo>
                    <a:pt x="89" y="350"/>
                    <a:pt x="62" y="391"/>
                    <a:pt x="42" y="431"/>
                  </a:cubicBezTo>
                  <a:cubicBezTo>
                    <a:pt x="5" y="504"/>
                    <a:pt x="0" y="559"/>
                    <a:pt x="28" y="587"/>
                  </a:cubicBezTo>
                  <a:lnTo>
                    <a:pt x="28" y="587"/>
                  </a:lnTo>
                  <a:cubicBezTo>
                    <a:pt x="41" y="600"/>
                    <a:pt x="57" y="606"/>
                    <a:pt x="79" y="606"/>
                  </a:cubicBezTo>
                  <a:cubicBezTo>
                    <a:pt x="107" y="606"/>
                    <a:pt x="144" y="594"/>
                    <a:pt x="185" y="574"/>
                  </a:cubicBezTo>
                  <a:cubicBezTo>
                    <a:pt x="224" y="555"/>
                    <a:pt x="267" y="527"/>
                    <a:pt x="308" y="494"/>
                  </a:cubicBezTo>
                  <a:cubicBezTo>
                    <a:pt x="350" y="527"/>
                    <a:pt x="393" y="555"/>
                    <a:pt x="431" y="574"/>
                  </a:cubicBezTo>
                  <a:cubicBezTo>
                    <a:pt x="473" y="594"/>
                    <a:pt x="509" y="606"/>
                    <a:pt x="537" y="606"/>
                  </a:cubicBezTo>
                  <a:cubicBezTo>
                    <a:pt x="559" y="606"/>
                    <a:pt x="576" y="600"/>
                    <a:pt x="588" y="587"/>
                  </a:cubicBezTo>
                  <a:cubicBezTo>
                    <a:pt x="615" y="559"/>
                    <a:pt x="611" y="504"/>
                    <a:pt x="575" y="431"/>
                  </a:cubicBezTo>
                  <a:cubicBezTo>
                    <a:pt x="555" y="391"/>
                    <a:pt x="528" y="350"/>
                    <a:pt x="495" y="308"/>
                  </a:cubicBezTo>
                  <a:cubicBezTo>
                    <a:pt x="528" y="265"/>
                    <a:pt x="555" y="224"/>
                    <a:pt x="575" y="185"/>
                  </a:cubicBezTo>
                  <a:cubicBezTo>
                    <a:pt x="611" y="111"/>
                    <a:pt x="615" y="56"/>
                    <a:pt x="588" y="28"/>
                  </a:cubicBezTo>
                  <a:cubicBezTo>
                    <a:pt x="560" y="0"/>
                    <a:pt x="504" y="5"/>
                    <a:pt x="431" y="42"/>
                  </a:cubicBezTo>
                  <a:cubicBezTo>
                    <a:pt x="393" y="60"/>
                    <a:pt x="350" y="88"/>
                    <a:pt x="308" y="122"/>
                  </a:cubicBezTo>
                  <a:cubicBezTo>
                    <a:pt x="267" y="88"/>
                    <a:pt x="224" y="60"/>
                    <a:pt x="185" y="42"/>
                  </a:cubicBezTo>
                  <a:cubicBezTo>
                    <a:pt x="113" y="5"/>
                    <a:pt x="56" y="0"/>
                    <a:pt x="28" y="28"/>
                  </a:cubicBezTo>
                  <a:cubicBezTo>
                    <a:pt x="0" y="56"/>
                    <a:pt x="5" y="111"/>
                    <a:pt x="42" y="185"/>
                  </a:cubicBezTo>
                  <a:cubicBezTo>
                    <a:pt x="62" y="224"/>
                    <a:pt x="89" y="265"/>
                    <a:pt x="122" y="308"/>
                  </a:cubicBezTo>
                  <a:close/>
                  <a:moveTo>
                    <a:pt x="175" y="553"/>
                  </a:moveTo>
                  <a:lnTo>
                    <a:pt x="175" y="553"/>
                  </a:lnTo>
                  <a:cubicBezTo>
                    <a:pt x="113" y="584"/>
                    <a:pt x="66" y="591"/>
                    <a:pt x="45" y="570"/>
                  </a:cubicBezTo>
                  <a:lnTo>
                    <a:pt x="45" y="570"/>
                  </a:lnTo>
                  <a:cubicBezTo>
                    <a:pt x="25" y="551"/>
                    <a:pt x="31" y="504"/>
                    <a:pt x="63" y="441"/>
                  </a:cubicBezTo>
                  <a:cubicBezTo>
                    <a:pt x="81" y="405"/>
                    <a:pt x="106" y="365"/>
                    <a:pt x="136" y="327"/>
                  </a:cubicBezTo>
                  <a:cubicBezTo>
                    <a:pt x="159" y="353"/>
                    <a:pt x="183" y="380"/>
                    <a:pt x="209" y="406"/>
                  </a:cubicBezTo>
                  <a:cubicBezTo>
                    <a:pt x="235" y="433"/>
                    <a:pt x="262" y="457"/>
                    <a:pt x="290" y="479"/>
                  </a:cubicBezTo>
                  <a:cubicBezTo>
                    <a:pt x="250" y="510"/>
                    <a:pt x="211" y="535"/>
                    <a:pt x="175" y="553"/>
                  </a:cubicBezTo>
                  <a:close/>
                  <a:moveTo>
                    <a:pt x="151" y="308"/>
                  </a:moveTo>
                  <a:lnTo>
                    <a:pt x="151" y="308"/>
                  </a:lnTo>
                  <a:cubicBezTo>
                    <a:pt x="174" y="280"/>
                    <a:pt x="199" y="253"/>
                    <a:pt x="226" y="226"/>
                  </a:cubicBezTo>
                  <a:cubicBezTo>
                    <a:pt x="253" y="199"/>
                    <a:pt x="280" y="174"/>
                    <a:pt x="308" y="151"/>
                  </a:cubicBezTo>
                  <a:cubicBezTo>
                    <a:pt x="335" y="174"/>
                    <a:pt x="363" y="199"/>
                    <a:pt x="391" y="226"/>
                  </a:cubicBezTo>
                  <a:cubicBezTo>
                    <a:pt x="418" y="253"/>
                    <a:pt x="443" y="280"/>
                    <a:pt x="465" y="308"/>
                  </a:cubicBezTo>
                  <a:cubicBezTo>
                    <a:pt x="443" y="335"/>
                    <a:pt x="418" y="363"/>
                    <a:pt x="391" y="390"/>
                  </a:cubicBezTo>
                  <a:cubicBezTo>
                    <a:pt x="363" y="417"/>
                    <a:pt x="335" y="442"/>
                    <a:pt x="308" y="464"/>
                  </a:cubicBezTo>
                  <a:cubicBezTo>
                    <a:pt x="280" y="442"/>
                    <a:pt x="253" y="417"/>
                    <a:pt x="226" y="390"/>
                  </a:cubicBezTo>
                  <a:cubicBezTo>
                    <a:pt x="199" y="363"/>
                    <a:pt x="174" y="335"/>
                    <a:pt x="151" y="308"/>
                  </a:cubicBezTo>
                  <a:close/>
                  <a:moveTo>
                    <a:pt x="554" y="441"/>
                  </a:moveTo>
                  <a:lnTo>
                    <a:pt x="554" y="441"/>
                  </a:lnTo>
                  <a:cubicBezTo>
                    <a:pt x="585" y="504"/>
                    <a:pt x="591" y="551"/>
                    <a:pt x="572" y="570"/>
                  </a:cubicBezTo>
                  <a:lnTo>
                    <a:pt x="572" y="570"/>
                  </a:lnTo>
                  <a:cubicBezTo>
                    <a:pt x="551" y="591"/>
                    <a:pt x="504" y="584"/>
                    <a:pt x="442" y="553"/>
                  </a:cubicBezTo>
                  <a:cubicBezTo>
                    <a:pt x="405" y="535"/>
                    <a:pt x="367" y="510"/>
                    <a:pt x="327" y="479"/>
                  </a:cubicBezTo>
                  <a:cubicBezTo>
                    <a:pt x="354" y="457"/>
                    <a:pt x="381" y="433"/>
                    <a:pt x="407" y="406"/>
                  </a:cubicBezTo>
                  <a:cubicBezTo>
                    <a:pt x="433" y="380"/>
                    <a:pt x="457" y="353"/>
                    <a:pt x="480" y="327"/>
                  </a:cubicBezTo>
                  <a:cubicBezTo>
                    <a:pt x="510" y="365"/>
                    <a:pt x="535" y="405"/>
                    <a:pt x="554" y="441"/>
                  </a:cubicBezTo>
                  <a:close/>
                  <a:moveTo>
                    <a:pt x="442" y="62"/>
                  </a:moveTo>
                  <a:lnTo>
                    <a:pt x="442" y="62"/>
                  </a:lnTo>
                  <a:cubicBezTo>
                    <a:pt x="480" y="43"/>
                    <a:pt x="512" y="33"/>
                    <a:pt x="537" y="33"/>
                  </a:cubicBezTo>
                  <a:cubicBezTo>
                    <a:pt x="552" y="33"/>
                    <a:pt x="563" y="37"/>
                    <a:pt x="572" y="45"/>
                  </a:cubicBezTo>
                  <a:cubicBezTo>
                    <a:pt x="591" y="64"/>
                    <a:pt x="585" y="112"/>
                    <a:pt x="554" y="175"/>
                  </a:cubicBezTo>
                  <a:cubicBezTo>
                    <a:pt x="535" y="211"/>
                    <a:pt x="510" y="250"/>
                    <a:pt x="480" y="289"/>
                  </a:cubicBezTo>
                  <a:cubicBezTo>
                    <a:pt x="457" y="262"/>
                    <a:pt x="433" y="235"/>
                    <a:pt x="407" y="209"/>
                  </a:cubicBezTo>
                  <a:cubicBezTo>
                    <a:pt x="381" y="183"/>
                    <a:pt x="354" y="158"/>
                    <a:pt x="327" y="136"/>
                  </a:cubicBezTo>
                  <a:cubicBezTo>
                    <a:pt x="367" y="106"/>
                    <a:pt x="405" y="80"/>
                    <a:pt x="442" y="62"/>
                  </a:cubicBezTo>
                  <a:close/>
                  <a:moveTo>
                    <a:pt x="45" y="45"/>
                  </a:moveTo>
                  <a:lnTo>
                    <a:pt x="45" y="45"/>
                  </a:lnTo>
                  <a:cubicBezTo>
                    <a:pt x="53" y="37"/>
                    <a:pt x="65" y="33"/>
                    <a:pt x="79" y="33"/>
                  </a:cubicBezTo>
                  <a:cubicBezTo>
                    <a:pt x="103" y="33"/>
                    <a:pt x="136" y="43"/>
                    <a:pt x="175" y="62"/>
                  </a:cubicBezTo>
                  <a:cubicBezTo>
                    <a:pt x="211" y="80"/>
                    <a:pt x="250" y="106"/>
                    <a:pt x="290" y="136"/>
                  </a:cubicBezTo>
                  <a:cubicBezTo>
                    <a:pt x="262" y="158"/>
                    <a:pt x="235" y="183"/>
                    <a:pt x="209" y="209"/>
                  </a:cubicBezTo>
                  <a:cubicBezTo>
                    <a:pt x="183" y="235"/>
                    <a:pt x="159" y="262"/>
                    <a:pt x="136" y="289"/>
                  </a:cubicBezTo>
                  <a:cubicBezTo>
                    <a:pt x="106" y="250"/>
                    <a:pt x="81" y="211"/>
                    <a:pt x="63" y="175"/>
                  </a:cubicBezTo>
                  <a:cubicBezTo>
                    <a:pt x="31" y="112"/>
                    <a:pt x="25" y="64"/>
                    <a:pt x="45" y="45"/>
                  </a:cubicBezTo>
                  <a:close/>
                </a:path>
              </a:pathLst>
            </a:custGeom>
            <a:solidFill>
              <a:schemeClr val="bg2">
                <a:lumMod val="50000"/>
                <a:lumOff val="50000"/>
              </a:schemeClr>
            </a:solidFill>
            <a:ln>
              <a:noFill/>
            </a:ln>
            <a:effec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sz="1600" dirty="0">
                <a:solidFill>
                  <a:srgbClr val="000000"/>
                </a:solidFill>
                <a:latin typeface="+mn-lt"/>
              </a:endParaRPr>
            </a:p>
          </p:txBody>
        </p:sp>
        <p:sp>
          <p:nvSpPr>
            <p:cNvPr id="169" name="Freeform 168"/>
            <p:cNvSpPr>
              <a:spLocks noChangeArrowheads="1"/>
            </p:cNvSpPr>
            <p:nvPr/>
          </p:nvSpPr>
          <p:spPr bwMode="auto">
            <a:xfrm>
              <a:off x="7588161" y="2981166"/>
              <a:ext cx="37054" cy="37054"/>
            </a:xfrm>
            <a:custGeom>
              <a:avLst/>
              <a:gdLst>
                <a:gd name="T0" fmla="*/ 43 w 88"/>
                <a:gd name="T1" fmla="*/ 88 h 89"/>
                <a:gd name="T2" fmla="*/ 43 w 88"/>
                <a:gd name="T3" fmla="*/ 88 h 89"/>
                <a:gd name="T4" fmla="*/ 87 w 88"/>
                <a:gd name="T5" fmla="*/ 44 h 89"/>
                <a:gd name="T6" fmla="*/ 43 w 88"/>
                <a:gd name="T7" fmla="*/ 0 h 89"/>
                <a:gd name="T8" fmla="*/ 0 w 88"/>
                <a:gd name="T9" fmla="*/ 44 h 89"/>
                <a:gd name="T10" fmla="*/ 43 w 88"/>
                <a:gd name="T11" fmla="*/ 88 h 89"/>
                <a:gd name="T12" fmla="*/ 43 w 88"/>
                <a:gd name="T13" fmla="*/ 23 h 89"/>
                <a:gd name="T14" fmla="*/ 43 w 88"/>
                <a:gd name="T15" fmla="*/ 23 h 89"/>
                <a:gd name="T16" fmla="*/ 63 w 88"/>
                <a:gd name="T17" fmla="*/ 44 h 89"/>
                <a:gd name="T18" fmla="*/ 43 w 88"/>
                <a:gd name="T19" fmla="*/ 64 h 89"/>
                <a:gd name="T20" fmla="*/ 22 w 88"/>
                <a:gd name="T21" fmla="*/ 44 h 89"/>
                <a:gd name="T22" fmla="*/ 43 w 88"/>
                <a:gd name="T23"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89">
                  <a:moveTo>
                    <a:pt x="43" y="88"/>
                  </a:moveTo>
                  <a:lnTo>
                    <a:pt x="43" y="88"/>
                  </a:lnTo>
                  <a:cubicBezTo>
                    <a:pt x="67" y="88"/>
                    <a:pt x="87" y="68"/>
                    <a:pt x="87" y="44"/>
                  </a:cubicBezTo>
                  <a:cubicBezTo>
                    <a:pt x="87" y="20"/>
                    <a:pt x="67" y="0"/>
                    <a:pt x="43" y="0"/>
                  </a:cubicBezTo>
                  <a:cubicBezTo>
                    <a:pt x="19" y="0"/>
                    <a:pt x="0" y="20"/>
                    <a:pt x="0" y="44"/>
                  </a:cubicBezTo>
                  <a:cubicBezTo>
                    <a:pt x="0" y="68"/>
                    <a:pt x="19" y="88"/>
                    <a:pt x="43" y="88"/>
                  </a:cubicBezTo>
                  <a:close/>
                  <a:moveTo>
                    <a:pt x="43" y="23"/>
                  </a:moveTo>
                  <a:lnTo>
                    <a:pt x="43" y="23"/>
                  </a:lnTo>
                  <a:cubicBezTo>
                    <a:pt x="55" y="23"/>
                    <a:pt x="63" y="33"/>
                    <a:pt x="63" y="44"/>
                  </a:cubicBezTo>
                  <a:cubicBezTo>
                    <a:pt x="63" y="54"/>
                    <a:pt x="55" y="64"/>
                    <a:pt x="43" y="64"/>
                  </a:cubicBezTo>
                  <a:cubicBezTo>
                    <a:pt x="32" y="64"/>
                    <a:pt x="22" y="54"/>
                    <a:pt x="22" y="44"/>
                  </a:cubicBezTo>
                  <a:cubicBezTo>
                    <a:pt x="22" y="33"/>
                    <a:pt x="32" y="23"/>
                    <a:pt x="43" y="23"/>
                  </a:cubicBezTo>
                  <a:close/>
                </a:path>
              </a:pathLst>
            </a:custGeom>
            <a:grpFill/>
            <a:ln>
              <a:noFill/>
            </a:ln>
            <a:effec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sz="1600" dirty="0">
                <a:solidFill>
                  <a:srgbClr val="000000"/>
                </a:solidFill>
                <a:latin typeface="+mn-lt"/>
              </a:endParaRPr>
            </a:p>
          </p:txBody>
        </p:sp>
      </p:grpSp>
      <p:grpSp>
        <p:nvGrpSpPr>
          <p:cNvPr id="213" name="Group 212"/>
          <p:cNvGrpSpPr/>
          <p:nvPr/>
        </p:nvGrpSpPr>
        <p:grpSpPr>
          <a:xfrm>
            <a:off x="1388740" y="4028044"/>
            <a:ext cx="414185" cy="379380"/>
            <a:chOff x="552681" y="10586588"/>
            <a:chExt cx="241748" cy="221434"/>
          </a:xfrm>
          <a:solidFill>
            <a:srgbClr val="0078EF"/>
          </a:solidFill>
        </p:grpSpPr>
        <p:sp>
          <p:nvSpPr>
            <p:cNvPr id="214" name="Freeform 213"/>
            <p:cNvSpPr>
              <a:spLocks noChangeArrowheads="1"/>
            </p:cNvSpPr>
            <p:nvPr/>
          </p:nvSpPr>
          <p:spPr bwMode="auto">
            <a:xfrm>
              <a:off x="552681" y="10586588"/>
              <a:ext cx="241748" cy="221434"/>
            </a:xfrm>
            <a:custGeom>
              <a:avLst/>
              <a:gdLst>
                <a:gd name="T0" fmla="*/ 406 w 524"/>
                <a:gd name="T1" fmla="*/ 7 h 480"/>
                <a:gd name="T2" fmla="*/ 406 w 524"/>
                <a:gd name="T3" fmla="*/ 7 h 480"/>
                <a:gd name="T4" fmla="*/ 400 w 524"/>
                <a:gd name="T5" fmla="*/ 2 h 480"/>
                <a:gd name="T6" fmla="*/ 394 w 524"/>
                <a:gd name="T7" fmla="*/ 0 h 480"/>
                <a:gd name="T8" fmla="*/ 129 w 524"/>
                <a:gd name="T9" fmla="*/ 0 h 480"/>
                <a:gd name="T10" fmla="*/ 123 w 524"/>
                <a:gd name="T11" fmla="*/ 2 h 480"/>
                <a:gd name="T12" fmla="*/ 117 w 524"/>
                <a:gd name="T13" fmla="*/ 7 h 480"/>
                <a:gd name="T14" fmla="*/ 0 w 524"/>
                <a:gd name="T15" fmla="*/ 239 h 480"/>
                <a:gd name="T16" fmla="*/ 117 w 524"/>
                <a:gd name="T17" fmla="*/ 472 h 480"/>
                <a:gd name="T18" fmla="*/ 123 w 524"/>
                <a:gd name="T19" fmla="*/ 476 h 480"/>
                <a:gd name="T20" fmla="*/ 129 w 524"/>
                <a:gd name="T21" fmla="*/ 479 h 480"/>
                <a:gd name="T22" fmla="*/ 394 w 524"/>
                <a:gd name="T23" fmla="*/ 479 h 480"/>
                <a:gd name="T24" fmla="*/ 400 w 524"/>
                <a:gd name="T25" fmla="*/ 476 h 480"/>
                <a:gd name="T26" fmla="*/ 406 w 524"/>
                <a:gd name="T27" fmla="*/ 472 h 480"/>
                <a:gd name="T28" fmla="*/ 523 w 524"/>
                <a:gd name="T29" fmla="*/ 239 h 480"/>
                <a:gd name="T30" fmla="*/ 406 w 524"/>
                <a:gd name="T31" fmla="*/ 7 h 480"/>
                <a:gd name="T32" fmla="*/ 394 w 524"/>
                <a:gd name="T33" fmla="*/ 455 h 480"/>
                <a:gd name="T34" fmla="*/ 394 w 524"/>
                <a:gd name="T35" fmla="*/ 455 h 480"/>
                <a:gd name="T36" fmla="*/ 390 w 524"/>
                <a:gd name="T37" fmla="*/ 457 h 480"/>
                <a:gd name="T38" fmla="*/ 133 w 524"/>
                <a:gd name="T39" fmla="*/ 457 h 480"/>
                <a:gd name="T40" fmla="*/ 131 w 524"/>
                <a:gd name="T41" fmla="*/ 455 h 480"/>
                <a:gd name="T42" fmla="*/ 21 w 524"/>
                <a:gd name="T43" fmla="*/ 239 h 480"/>
                <a:gd name="T44" fmla="*/ 129 w 524"/>
                <a:gd name="T45" fmla="*/ 24 h 480"/>
                <a:gd name="T46" fmla="*/ 133 w 524"/>
                <a:gd name="T47" fmla="*/ 21 h 480"/>
                <a:gd name="T48" fmla="*/ 391 w 524"/>
                <a:gd name="T49" fmla="*/ 21 h 480"/>
                <a:gd name="T50" fmla="*/ 393 w 524"/>
                <a:gd name="T51" fmla="*/ 24 h 480"/>
                <a:gd name="T52" fmla="*/ 393 w 524"/>
                <a:gd name="T53" fmla="*/ 24 h 480"/>
                <a:gd name="T54" fmla="*/ 501 w 524"/>
                <a:gd name="T55" fmla="*/ 239 h 480"/>
                <a:gd name="T56" fmla="*/ 394 w 524"/>
                <a:gd name="T57" fmla="*/ 45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4" h="480">
                  <a:moveTo>
                    <a:pt x="406" y="7"/>
                  </a:moveTo>
                  <a:lnTo>
                    <a:pt x="406" y="7"/>
                  </a:lnTo>
                  <a:cubicBezTo>
                    <a:pt x="400" y="2"/>
                    <a:pt x="400" y="2"/>
                    <a:pt x="400" y="2"/>
                  </a:cubicBezTo>
                  <a:cubicBezTo>
                    <a:pt x="398" y="1"/>
                    <a:pt x="396" y="0"/>
                    <a:pt x="394" y="0"/>
                  </a:cubicBezTo>
                  <a:cubicBezTo>
                    <a:pt x="129" y="0"/>
                    <a:pt x="129" y="0"/>
                    <a:pt x="129" y="0"/>
                  </a:cubicBezTo>
                  <a:cubicBezTo>
                    <a:pt x="126" y="0"/>
                    <a:pt x="124" y="1"/>
                    <a:pt x="123" y="2"/>
                  </a:cubicBezTo>
                  <a:cubicBezTo>
                    <a:pt x="117" y="7"/>
                    <a:pt x="117" y="7"/>
                    <a:pt x="117" y="7"/>
                  </a:cubicBezTo>
                  <a:cubicBezTo>
                    <a:pt x="43" y="61"/>
                    <a:pt x="0" y="146"/>
                    <a:pt x="0" y="239"/>
                  </a:cubicBezTo>
                  <a:cubicBezTo>
                    <a:pt x="0" y="334"/>
                    <a:pt x="43" y="418"/>
                    <a:pt x="117" y="472"/>
                  </a:cubicBezTo>
                  <a:cubicBezTo>
                    <a:pt x="123" y="476"/>
                    <a:pt x="123" y="476"/>
                    <a:pt x="123" y="476"/>
                  </a:cubicBezTo>
                  <a:cubicBezTo>
                    <a:pt x="124" y="478"/>
                    <a:pt x="126" y="479"/>
                    <a:pt x="129" y="479"/>
                  </a:cubicBezTo>
                  <a:cubicBezTo>
                    <a:pt x="394" y="479"/>
                    <a:pt x="394" y="479"/>
                    <a:pt x="394" y="479"/>
                  </a:cubicBezTo>
                  <a:cubicBezTo>
                    <a:pt x="396" y="479"/>
                    <a:pt x="398" y="478"/>
                    <a:pt x="400" y="476"/>
                  </a:cubicBezTo>
                  <a:cubicBezTo>
                    <a:pt x="406" y="472"/>
                    <a:pt x="406" y="472"/>
                    <a:pt x="406" y="472"/>
                  </a:cubicBezTo>
                  <a:cubicBezTo>
                    <a:pt x="480" y="418"/>
                    <a:pt x="523" y="334"/>
                    <a:pt x="523" y="239"/>
                  </a:cubicBezTo>
                  <a:cubicBezTo>
                    <a:pt x="523" y="146"/>
                    <a:pt x="480" y="61"/>
                    <a:pt x="406" y="7"/>
                  </a:cubicBezTo>
                  <a:close/>
                  <a:moveTo>
                    <a:pt x="394" y="455"/>
                  </a:moveTo>
                  <a:lnTo>
                    <a:pt x="394" y="455"/>
                  </a:lnTo>
                  <a:cubicBezTo>
                    <a:pt x="390" y="457"/>
                    <a:pt x="390" y="457"/>
                    <a:pt x="390" y="457"/>
                  </a:cubicBezTo>
                  <a:cubicBezTo>
                    <a:pt x="133" y="457"/>
                    <a:pt x="133" y="457"/>
                    <a:pt x="133" y="457"/>
                  </a:cubicBezTo>
                  <a:cubicBezTo>
                    <a:pt x="131" y="455"/>
                    <a:pt x="131" y="455"/>
                    <a:pt x="131" y="455"/>
                  </a:cubicBezTo>
                  <a:cubicBezTo>
                    <a:pt x="60" y="405"/>
                    <a:pt x="21" y="327"/>
                    <a:pt x="21" y="239"/>
                  </a:cubicBezTo>
                  <a:cubicBezTo>
                    <a:pt x="21" y="153"/>
                    <a:pt x="61" y="73"/>
                    <a:pt x="129" y="24"/>
                  </a:cubicBezTo>
                  <a:cubicBezTo>
                    <a:pt x="133" y="21"/>
                    <a:pt x="133" y="21"/>
                    <a:pt x="133" y="21"/>
                  </a:cubicBezTo>
                  <a:cubicBezTo>
                    <a:pt x="391" y="21"/>
                    <a:pt x="391" y="21"/>
                    <a:pt x="391" y="21"/>
                  </a:cubicBezTo>
                  <a:cubicBezTo>
                    <a:pt x="393" y="24"/>
                    <a:pt x="393" y="24"/>
                    <a:pt x="393" y="24"/>
                  </a:cubicBezTo>
                  <a:lnTo>
                    <a:pt x="393" y="24"/>
                  </a:lnTo>
                  <a:cubicBezTo>
                    <a:pt x="462" y="73"/>
                    <a:pt x="502" y="153"/>
                    <a:pt x="501" y="239"/>
                  </a:cubicBezTo>
                  <a:cubicBezTo>
                    <a:pt x="502" y="327"/>
                    <a:pt x="463" y="405"/>
                    <a:pt x="394" y="4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215" name="Freeform 214"/>
            <p:cNvSpPr>
              <a:spLocks noChangeArrowheads="1"/>
            </p:cNvSpPr>
            <p:nvPr/>
          </p:nvSpPr>
          <p:spPr bwMode="auto">
            <a:xfrm>
              <a:off x="652224" y="10730825"/>
              <a:ext cx="40630" cy="30472"/>
            </a:xfrm>
            <a:custGeom>
              <a:avLst/>
              <a:gdLst>
                <a:gd name="T0" fmla="*/ 42 w 86"/>
                <a:gd name="T1" fmla="*/ 0 h 64"/>
                <a:gd name="T2" fmla="*/ 42 w 86"/>
                <a:gd name="T3" fmla="*/ 0 h 64"/>
                <a:gd name="T4" fmla="*/ 0 w 86"/>
                <a:gd name="T5" fmla="*/ 43 h 64"/>
                <a:gd name="T6" fmla="*/ 4 w 86"/>
                <a:gd name="T7" fmla="*/ 62 h 64"/>
                <a:gd name="T8" fmla="*/ 81 w 86"/>
                <a:gd name="T9" fmla="*/ 62 h 64"/>
                <a:gd name="T10" fmla="*/ 85 w 86"/>
                <a:gd name="T11" fmla="*/ 43 h 64"/>
                <a:gd name="T12" fmla="*/ 42 w 86"/>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86" h="64">
                  <a:moveTo>
                    <a:pt x="42" y="0"/>
                  </a:moveTo>
                  <a:lnTo>
                    <a:pt x="42" y="0"/>
                  </a:lnTo>
                  <a:cubicBezTo>
                    <a:pt x="19" y="0"/>
                    <a:pt x="0" y="20"/>
                    <a:pt x="0" y="43"/>
                  </a:cubicBezTo>
                  <a:cubicBezTo>
                    <a:pt x="0" y="50"/>
                    <a:pt x="1" y="56"/>
                    <a:pt x="4" y="62"/>
                  </a:cubicBezTo>
                  <a:cubicBezTo>
                    <a:pt x="4" y="63"/>
                    <a:pt x="80" y="63"/>
                    <a:pt x="81" y="62"/>
                  </a:cubicBezTo>
                  <a:cubicBezTo>
                    <a:pt x="84" y="56"/>
                    <a:pt x="85" y="50"/>
                    <a:pt x="85" y="43"/>
                  </a:cubicBezTo>
                  <a:cubicBezTo>
                    <a:pt x="85" y="20"/>
                    <a:pt x="65" y="0"/>
                    <a:pt x="42" y="0"/>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216" name="Freeform 215"/>
            <p:cNvSpPr>
              <a:spLocks noChangeArrowheads="1"/>
            </p:cNvSpPr>
            <p:nvPr/>
          </p:nvSpPr>
          <p:spPr bwMode="auto">
            <a:xfrm>
              <a:off x="703012" y="10649565"/>
              <a:ext cx="10157" cy="56882"/>
            </a:xfrm>
            <a:custGeom>
              <a:avLst/>
              <a:gdLst>
                <a:gd name="T0" fmla="*/ 10 w 23"/>
                <a:gd name="T1" fmla="*/ 0 h 122"/>
                <a:gd name="T2" fmla="*/ 10 w 23"/>
                <a:gd name="T3" fmla="*/ 0 h 122"/>
                <a:gd name="T4" fmla="*/ 0 w 23"/>
                <a:gd name="T5" fmla="*/ 11 h 122"/>
                <a:gd name="T6" fmla="*/ 0 w 23"/>
                <a:gd name="T7" fmla="*/ 111 h 122"/>
                <a:gd name="T8" fmla="*/ 10 w 23"/>
                <a:gd name="T9" fmla="*/ 121 h 122"/>
                <a:gd name="T10" fmla="*/ 22 w 23"/>
                <a:gd name="T11" fmla="*/ 111 h 122"/>
                <a:gd name="T12" fmla="*/ 22 w 23"/>
                <a:gd name="T13" fmla="*/ 11 h 122"/>
                <a:gd name="T14" fmla="*/ 10 w 23"/>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2">
                  <a:moveTo>
                    <a:pt x="10" y="0"/>
                  </a:moveTo>
                  <a:lnTo>
                    <a:pt x="10" y="0"/>
                  </a:lnTo>
                  <a:cubicBezTo>
                    <a:pt x="5" y="0"/>
                    <a:pt x="0" y="5"/>
                    <a:pt x="0" y="11"/>
                  </a:cubicBezTo>
                  <a:cubicBezTo>
                    <a:pt x="0" y="111"/>
                    <a:pt x="0" y="111"/>
                    <a:pt x="0" y="111"/>
                  </a:cubicBezTo>
                  <a:cubicBezTo>
                    <a:pt x="0" y="116"/>
                    <a:pt x="5" y="121"/>
                    <a:pt x="10" y="121"/>
                  </a:cubicBezTo>
                  <a:cubicBezTo>
                    <a:pt x="17" y="121"/>
                    <a:pt x="22" y="116"/>
                    <a:pt x="22" y="111"/>
                  </a:cubicBezTo>
                  <a:cubicBezTo>
                    <a:pt x="22" y="11"/>
                    <a:pt x="22" y="11"/>
                    <a:pt x="22" y="11"/>
                  </a:cubicBezTo>
                  <a:cubicBezTo>
                    <a:pt x="22" y="5"/>
                    <a:pt x="17" y="0"/>
                    <a:pt x="10" y="0"/>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217" name="Freeform 216"/>
            <p:cNvSpPr>
              <a:spLocks noChangeArrowheads="1"/>
            </p:cNvSpPr>
            <p:nvPr/>
          </p:nvSpPr>
          <p:spPr bwMode="auto">
            <a:xfrm>
              <a:off x="631909" y="10649565"/>
              <a:ext cx="10158" cy="56882"/>
            </a:xfrm>
            <a:custGeom>
              <a:avLst/>
              <a:gdLst>
                <a:gd name="T0" fmla="*/ 11 w 22"/>
                <a:gd name="T1" fmla="*/ 0 h 122"/>
                <a:gd name="T2" fmla="*/ 11 w 22"/>
                <a:gd name="T3" fmla="*/ 0 h 122"/>
                <a:gd name="T4" fmla="*/ 0 w 22"/>
                <a:gd name="T5" fmla="*/ 11 h 122"/>
                <a:gd name="T6" fmla="*/ 0 w 22"/>
                <a:gd name="T7" fmla="*/ 111 h 122"/>
                <a:gd name="T8" fmla="*/ 11 w 22"/>
                <a:gd name="T9" fmla="*/ 121 h 122"/>
                <a:gd name="T10" fmla="*/ 21 w 22"/>
                <a:gd name="T11" fmla="*/ 111 h 122"/>
                <a:gd name="T12" fmla="*/ 21 w 22"/>
                <a:gd name="T13" fmla="*/ 11 h 122"/>
                <a:gd name="T14" fmla="*/ 11 w 22"/>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22">
                  <a:moveTo>
                    <a:pt x="11" y="0"/>
                  </a:moveTo>
                  <a:lnTo>
                    <a:pt x="11" y="0"/>
                  </a:lnTo>
                  <a:cubicBezTo>
                    <a:pt x="5" y="0"/>
                    <a:pt x="0" y="5"/>
                    <a:pt x="0" y="11"/>
                  </a:cubicBezTo>
                  <a:cubicBezTo>
                    <a:pt x="0" y="111"/>
                    <a:pt x="0" y="111"/>
                    <a:pt x="0" y="111"/>
                  </a:cubicBezTo>
                  <a:cubicBezTo>
                    <a:pt x="0" y="116"/>
                    <a:pt x="5" y="121"/>
                    <a:pt x="11" y="121"/>
                  </a:cubicBezTo>
                  <a:cubicBezTo>
                    <a:pt x="16" y="121"/>
                    <a:pt x="21" y="116"/>
                    <a:pt x="21" y="111"/>
                  </a:cubicBezTo>
                  <a:cubicBezTo>
                    <a:pt x="21" y="11"/>
                    <a:pt x="21" y="11"/>
                    <a:pt x="21" y="11"/>
                  </a:cubicBezTo>
                  <a:cubicBezTo>
                    <a:pt x="21" y="5"/>
                    <a:pt x="16" y="0"/>
                    <a:pt x="11" y="0"/>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grpSp>
    </p:spTree>
    <p:extLst>
      <p:ext uri="{BB962C8B-B14F-4D97-AF65-F5344CB8AC3E}">
        <p14:creationId xmlns:p14="http://schemas.microsoft.com/office/powerpoint/2010/main" val="3220035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40</a:t>
            </a:fld>
            <a:endParaRPr lang="en-US" dirty="0"/>
          </a:p>
        </p:txBody>
      </p:sp>
      <p:sp>
        <p:nvSpPr>
          <p:cNvPr id="7" name="Title 6"/>
          <p:cNvSpPr>
            <a:spLocks noGrp="1"/>
          </p:cNvSpPr>
          <p:nvPr>
            <p:ph type="title"/>
          </p:nvPr>
        </p:nvSpPr>
        <p:spPr/>
        <p:txBody>
          <a:bodyPr/>
          <a:lstStyle/>
          <a:p>
            <a:r>
              <a:rPr lang="de-DE" dirty="0"/>
              <a:t>Disk and Flash Storage Integrations example</a:t>
            </a:r>
            <a:endParaRPr lang="en-US" dirty="0"/>
          </a:p>
        </p:txBody>
      </p:sp>
      <p:sp>
        <p:nvSpPr>
          <p:cNvPr id="10" name="Text Placeholder 9"/>
          <p:cNvSpPr>
            <a:spLocks noGrp="1"/>
          </p:cNvSpPr>
          <p:nvPr>
            <p:ph type="body" sz="quarter" idx="13"/>
          </p:nvPr>
        </p:nvSpPr>
        <p:spPr>
          <a:xfrm>
            <a:off x="950977" y="1021252"/>
            <a:ext cx="10307574" cy="418375"/>
          </a:xfrm>
        </p:spPr>
        <p:txBody>
          <a:bodyPr/>
          <a:lstStyle/>
          <a:p>
            <a:r>
              <a:rPr lang="en-US" dirty="0"/>
              <a:t>HPE 3PAR example</a:t>
            </a:r>
          </a:p>
        </p:txBody>
      </p:sp>
      <p:cxnSp>
        <p:nvCxnSpPr>
          <p:cNvPr id="4" name="Straight Arrow Connector 3"/>
          <p:cNvCxnSpPr/>
          <p:nvPr/>
        </p:nvCxnSpPr>
        <p:spPr>
          <a:xfrm>
            <a:off x="3700731" y="4916027"/>
            <a:ext cx="2519094" cy="0"/>
          </a:xfrm>
          <a:prstGeom prst="straightConnector1">
            <a:avLst/>
          </a:prstGeom>
          <a:ln w="28575" cap="rnd">
            <a:solidFill>
              <a:schemeClr val="bg2">
                <a:lumMod val="50000"/>
                <a:lumOff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793345" y="4568008"/>
            <a:ext cx="1799262" cy="361573"/>
          </a:xfrm>
          <a:prstGeom prst="rect">
            <a:avLst/>
          </a:prstGeom>
          <a:noFill/>
        </p:spPr>
        <p:txBody>
          <a:bodyPr wrap="none" lIns="0" tIns="0" rIns="0" bIns="0" rtlCol="0">
            <a:noAutofit/>
          </a:bodyPr>
          <a:lstStyle/>
          <a:p>
            <a:pPr>
              <a:lnSpc>
                <a:spcPct val="90000"/>
              </a:lnSpc>
            </a:pPr>
            <a:r>
              <a:rPr lang="de-DE" sz="1798" dirty="0">
                <a:solidFill>
                  <a:prstClr val="black"/>
                </a:solidFill>
              </a:rPr>
              <a:t>Syncronous Remote Copy</a:t>
            </a:r>
            <a:endParaRPr lang="en-US" sz="1798" dirty="0">
              <a:solidFill>
                <a:prstClr val="black"/>
              </a:solidFill>
            </a:endParaRPr>
          </a:p>
        </p:txBody>
      </p:sp>
      <p:sp>
        <p:nvSpPr>
          <p:cNvPr id="6" name="TextBox 5"/>
          <p:cNvSpPr txBox="1"/>
          <p:nvPr/>
        </p:nvSpPr>
        <p:spPr>
          <a:xfrm>
            <a:off x="2366373" y="5764566"/>
            <a:ext cx="1228206" cy="379945"/>
          </a:xfrm>
          <a:prstGeom prst="rect">
            <a:avLst/>
          </a:prstGeom>
          <a:noFill/>
        </p:spPr>
        <p:txBody>
          <a:bodyPr wrap="none" lIns="0" tIns="0" rIns="0" bIns="0" rtlCol="0">
            <a:noAutofit/>
          </a:bodyPr>
          <a:lstStyle/>
          <a:p>
            <a:pPr algn="ctr">
              <a:lnSpc>
                <a:spcPct val="90000"/>
              </a:lnSpc>
            </a:pPr>
            <a:r>
              <a:rPr lang="de-DE" sz="1798" dirty="0">
                <a:solidFill>
                  <a:prstClr val="black"/>
                </a:solidFill>
              </a:rPr>
              <a:t>Production</a:t>
            </a:r>
          </a:p>
          <a:p>
            <a:pPr algn="ctr">
              <a:lnSpc>
                <a:spcPct val="90000"/>
              </a:lnSpc>
            </a:pPr>
            <a:r>
              <a:rPr lang="de-DE" sz="1798" dirty="0">
                <a:solidFill>
                  <a:prstClr val="black"/>
                </a:solidFill>
              </a:rPr>
              <a:t>System</a:t>
            </a:r>
            <a:endParaRPr lang="en-US" sz="1798" dirty="0">
              <a:solidFill>
                <a:prstClr val="black"/>
              </a:solidFill>
            </a:endParaRPr>
          </a:p>
        </p:txBody>
      </p:sp>
      <p:sp>
        <p:nvSpPr>
          <p:cNvPr id="8" name="TextBox 7"/>
          <p:cNvSpPr txBox="1"/>
          <p:nvPr/>
        </p:nvSpPr>
        <p:spPr>
          <a:xfrm>
            <a:off x="6462297" y="3624542"/>
            <a:ext cx="870376" cy="257780"/>
          </a:xfrm>
          <a:prstGeom prst="rect">
            <a:avLst/>
          </a:prstGeom>
          <a:noFill/>
        </p:spPr>
        <p:txBody>
          <a:bodyPr wrap="none" lIns="0" tIns="0" rIns="0" bIns="0" rtlCol="0">
            <a:noAutofit/>
          </a:bodyPr>
          <a:lstStyle/>
          <a:p>
            <a:pPr algn="ctr">
              <a:lnSpc>
                <a:spcPct val="90000"/>
              </a:lnSpc>
            </a:pPr>
            <a:r>
              <a:rPr lang="de-DE" sz="1798" dirty="0">
                <a:solidFill>
                  <a:prstClr val="black"/>
                </a:solidFill>
              </a:rPr>
              <a:t>DR Site</a:t>
            </a:r>
          </a:p>
          <a:p>
            <a:pPr algn="ctr">
              <a:lnSpc>
                <a:spcPct val="90000"/>
              </a:lnSpc>
            </a:pPr>
            <a:r>
              <a:rPr lang="de-DE" sz="1798" dirty="0">
                <a:solidFill>
                  <a:prstClr val="black"/>
                </a:solidFill>
              </a:rPr>
              <a:t>System</a:t>
            </a:r>
            <a:endParaRPr lang="en-US" sz="1798" dirty="0">
              <a:solidFill>
                <a:prstClr val="black"/>
              </a:solidFill>
            </a:endParaRPr>
          </a:p>
        </p:txBody>
      </p:sp>
      <p:cxnSp>
        <p:nvCxnSpPr>
          <p:cNvPr id="17" name="Straight Arrow Connector 16"/>
          <p:cNvCxnSpPr/>
          <p:nvPr/>
        </p:nvCxnSpPr>
        <p:spPr>
          <a:xfrm flipV="1">
            <a:off x="2974507" y="3113613"/>
            <a:ext cx="1459774" cy="1076190"/>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974506" y="3113613"/>
            <a:ext cx="1" cy="1076190"/>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508399" y="3107137"/>
            <a:ext cx="1466108" cy="1082666"/>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346973" y="6257693"/>
            <a:ext cx="1161891" cy="295507"/>
          </a:xfrm>
          <a:prstGeom prst="rect">
            <a:avLst/>
          </a:prstGeom>
          <a:noFill/>
        </p:spPr>
        <p:txBody>
          <a:bodyPr wrap="none" lIns="0" tIns="0" rIns="0" bIns="0" rtlCol="0">
            <a:noAutofit/>
          </a:bodyPr>
          <a:lstStyle/>
          <a:p>
            <a:pPr>
              <a:lnSpc>
                <a:spcPct val="90000"/>
              </a:lnSpc>
            </a:pPr>
            <a:r>
              <a:rPr lang="de-DE" sz="1799" dirty="0">
                <a:solidFill>
                  <a:prstClr val="black"/>
                </a:solidFill>
              </a:rPr>
              <a:t>Snapshots</a:t>
            </a:r>
            <a:endParaRPr lang="en-US" sz="1799" dirty="0">
              <a:solidFill>
                <a:prstClr val="black"/>
              </a:solidFill>
            </a:endParaRPr>
          </a:p>
        </p:txBody>
      </p:sp>
      <p:grpSp>
        <p:nvGrpSpPr>
          <p:cNvPr id="35" name="Group 34"/>
          <p:cNvGrpSpPr>
            <a:grpSpLocks noChangeAspect="1"/>
          </p:cNvGrpSpPr>
          <p:nvPr/>
        </p:nvGrpSpPr>
        <p:grpSpPr>
          <a:xfrm>
            <a:off x="1053535" y="1785504"/>
            <a:ext cx="874825" cy="1307732"/>
            <a:chOff x="6626861" y="1895839"/>
            <a:chExt cx="197055" cy="294568"/>
          </a:xfrm>
          <a:solidFill>
            <a:srgbClr val="0078EF"/>
          </a:solidFill>
        </p:grpSpPr>
        <p:sp>
          <p:nvSpPr>
            <p:cNvPr id="36"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42" name="Group 41"/>
          <p:cNvGrpSpPr>
            <a:grpSpLocks noChangeAspect="1"/>
          </p:cNvGrpSpPr>
          <p:nvPr/>
        </p:nvGrpSpPr>
        <p:grpSpPr>
          <a:xfrm>
            <a:off x="4001379" y="1777272"/>
            <a:ext cx="874825" cy="1307732"/>
            <a:chOff x="6626861" y="1895839"/>
            <a:chExt cx="197055" cy="294568"/>
          </a:xfrm>
          <a:solidFill>
            <a:srgbClr val="0078EF"/>
          </a:solidFill>
        </p:grpSpPr>
        <p:sp>
          <p:nvSpPr>
            <p:cNvPr id="43"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49" name="Group 48"/>
          <p:cNvGrpSpPr>
            <a:grpSpLocks noChangeAspect="1"/>
          </p:cNvGrpSpPr>
          <p:nvPr/>
        </p:nvGrpSpPr>
        <p:grpSpPr>
          <a:xfrm>
            <a:off x="2131955" y="1828916"/>
            <a:ext cx="1666334" cy="1150564"/>
            <a:chOff x="5706591" y="2889242"/>
            <a:chExt cx="341292" cy="235654"/>
          </a:xfrm>
          <a:solidFill>
            <a:srgbClr val="0078EF"/>
          </a:solidFill>
        </p:grpSpPr>
        <p:sp>
          <p:nvSpPr>
            <p:cNvPr id="50" name="Freeform 295"/>
            <p:cNvSpPr>
              <a:spLocks noChangeArrowheads="1"/>
            </p:cNvSpPr>
            <p:nvPr/>
          </p:nvSpPr>
          <p:spPr bwMode="auto">
            <a:xfrm>
              <a:off x="5706591" y="3023321"/>
              <a:ext cx="341292" cy="101575"/>
            </a:xfrm>
            <a:custGeom>
              <a:avLst/>
              <a:gdLst>
                <a:gd name="T0" fmla="*/ 712 w 739"/>
                <a:gd name="T1" fmla="*/ 0 h 221"/>
                <a:gd name="T2" fmla="*/ 712 w 739"/>
                <a:gd name="T3" fmla="*/ 0 h 221"/>
                <a:gd name="T4" fmla="*/ 26 w 739"/>
                <a:gd name="T5" fmla="*/ 0 h 221"/>
                <a:gd name="T6" fmla="*/ 0 w 739"/>
                <a:gd name="T7" fmla="*/ 27 h 221"/>
                <a:gd name="T8" fmla="*/ 0 w 739"/>
                <a:gd name="T9" fmla="*/ 193 h 221"/>
                <a:gd name="T10" fmla="*/ 26 w 739"/>
                <a:gd name="T11" fmla="*/ 220 h 221"/>
                <a:gd name="T12" fmla="*/ 712 w 739"/>
                <a:gd name="T13" fmla="*/ 220 h 221"/>
                <a:gd name="T14" fmla="*/ 738 w 739"/>
                <a:gd name="T15" fmla="*/ 193 h 221"/>
                <a:gd name="T16" fmla="*/ 738 w 739"/>
                <a:gd name="T17" fmla="*/ 27 h 221"/>
                <a:gd name="T18" fmla="*/ 712 w 739"/>
                <a:gd name="T19" fmla="*/ 0 h 221"/>
                <a:gd name="T20" fmla="*/ 716 w 739"/>
                <a:gd name="T21" fmla="*/ 193 h 221"/>
                <a:gd name="T22" fmla="*/ 716 w 739"/>
                <a:gd name="T23" fmla="*/ 193 h 221"/>
                <a:gd name="T24" fmla="*/ 712 w 739"/>
                <a:gd name="T25" fmla="*/ 199 h 221"/>
                <a:gd name="T26" fmla="*/ 26 w 739"/>
                <a:gd name="T27" fmla="*/ 199 h 221"/>
                <a:gd name="T28" fmla="*/ 22 w 739"/>
                <a:gd name="T29" fmla="*/ 193 h 221"/>
                <a:gd name="T30" fmla="*/ 22 w 739"/>
                <a:gd name="T31" fmla="*/ 27 h 221"/>
                <a:gd name="T32" fmla="*/ 26 w 739"/>
                <a:gd name="T33" fmla="*/ 21 h 221"/>
                <a:gd name="T34" fmla="*/ 712 w 739"/>
                <a:gd name="T35" fmla="*/ 21 h 221"/>
                <a:gd name="T36" fmla="*/ 716 w 739"/>
                <a:gd name="T37" fmla="*/ 27 h 221"/>
                <a:gd name="T38" fmla="*/ 716 w 739"/>
                <a:gd name="T3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9" h="221">
                  <a:moveTo>
                    <a:pt x="712" y="0"/>
                  </a:moveTo>
                  <a:lnTo>
                    <a:pt x="712" y="0"/>
                  </a:lnTo>
                  <a:cubicBezTo>
                    <a:pt x="26" y="0"/>
                    <a:pt x="26" y="0"/>
                    <a:pt x="26" y="0"/>
                  </a:cubicBezTo>
                  <a:cubicBezTo>
                    <a:pt x="12" y="0"/>
                    <a:pt x="0" y="12"/>
                    <a:pt x="0" y="27"/>
                  </a:cubicBezTo>
                  <a:cubicBezTo>
                    <a:pt x="0" y="193"/>
                    <a:pt x="0" y="193"/>
                    <a:pt x="0" y="193"/>
                  </a:cubicBezTo>
                  <a:cubicBezTo>
                    <a:pt x="0" y="208"/>
                    <a:pt x="12" y="220"/>
                    <a:pt x="26" y="220"/>
                  </a:cubicBezTo>
                  <a:cubicBezTo>
                    <a:pt x="712" y="220"/>
                    <a:pt x="712" y="220"/>
                    <a:pt x="712" y="220"/>
                  </a:cubicBezTo>
                  <a:cubicBezTo>
                    <a:pt x="726" y="220"/>
                    <a:pt x="738" y="208"/>
                    <a:pt x="738" y="193"/>
                  </a:cubicBezTo>
                  <a:cubicBezTo>
                    <a:pt x="738" y="27"/>
                    <a:pt x="738" y="27"/>
                    <a:pt x="738" y="27"/>
                  </a:cubicBezTo>
                  <a:cubicBezTo>
                    <a:pt x="738" y="12"/>
                    <a:pt x="726" y="0"/>
                    <a:pt x="712" y="0"/>
                  </a:cubicBezTo>
                  <a:close/>
                  <a:moveTo>
                    <a:pt x="716" y="193"/>
                  </a:moveTo>
                  <a:lnTo>
                    <a:pt x="716" y="193"/>
                  </a:lnTo>
                  <a:cubicBezTo>
                    <a:pt x="716" y="197"/>
                    <a:pt x="714" y="199"/>
                    <a:pt x="712" y="199"/>
                  </a:cubicBezTo>
                  <a:cubicBezTo>
                    <a:pt x="26" y="199"/>
                    <a:pt x="26" y="199"/>
                    <a:pt x="26" y="199"/>
                  </a:cubicBezTo>
                  <a:cubicBezTo>
                    <a:pt x="24" y="199"/>
                    <a:pt x="22" y="197"/>
                    <a:pt x="22" y="193"/>
                  </a:cubicBezTo>
                  <a:cubicBezTo>
                    <a:pt x="22" y="27"/>
                    <a:pt x="22" y="27"/>
                    <a:pt x="22" y="27"/>
                  </a:cubicBezTo>
                  <a:cubicBezTo>
                    <a:pt x="22" y="23"/>
                    <a:pt x="24" y="21"/>
                    <a:pt x="26" y="21"/>
                  </a:cubicBezTo>
                  <a:cubicBezTo>
                    <a:pt x="712" y="21"/>
                    <a:pt x="712" y="21"/>
                    <a:pt x="712" y="21"/>
                  </a:cubicBezTo>
                  <a:cubicBezTo>
                    <a:pt x="714" y="21"/>
                    <a:pt x="716" y="23"/>
                    <a:pt x="716" y="27"/>
                  </a:cubicBezTo>
                  <a:lnTo>
                    <a:pt x="716" y="1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 name="Freeform 296"/>
            <p:cNvSpPr>
              <a:spLocks noChangeArrowheads="1"/>
            </p:cNvSpPr>
            <p:nvPr/>
          </p:nvSpPr>
          <p:spPr bwMode="auto">
            <a:xfrm>
              <a:off x="5980844" y="3076140"/>
              <a:ext cx="22346" cy="22346"/>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297"/>
            <p:cNvSpPr>
              <a:spLocks noChangeArrowheads="1"/>
            </p:cNvSpPr>
            <p:nvPr/>
          </p:nvSpPr>
          <p:spPr bwMode="auto">
            <a:xfrm>
              <a:off x="5942245" y="3076140"/>
              <a:ext cx="22347" cy="22346"/>
            </a:xfrm>
            <a:custGeom>
              <a:avLst/>
              <a:gdLst>
                <a:gd name="T0" fmla="*/ 0 w 50"/>
                <a:gd name="T1" fmla="*/ 49 h 50"/>
                <a:gd name="T2" fmla="*/ 49 w 50"/>
                <a:gd name="T3" fmla="*/ 49 h 50"/>
                <a:gd name="T4" fmla="*/ 49 w 50"/>
                <a:gd name="T5" fmla="*/ 0 h 50"/>
                <a:gd name="T6" fmla="*/ 0 w 50"/>
                <a:gd name="T7" fmla="*/ 0 h 50"/>
                <a:gd name="T8" fmla="*/ 0 w 50"/>
                <a:gd name="T9" fmla="*/ 49 h 50"/>
              </a:gdLst>
              <a:ahLst/>
              <a:cxnLst>
                <a:cxn ang="0">
                  <a:pos x="T0" y="T1"/>
                </a:cxn>
                <a:cxn ang="0">
                  <a:pos x="T2" y="T3"/>
                </a:cxn>
                <a:cxn ang="0">
                  <a:pos x="T4" y="T5"/>
                </a:cxn>
                <a:cxn ang="0">
                  <a:pos x="T6" y="T7"/>
                </a:cxn>
                <a:cxn ang="0">
                  <a:pos x="T8" y="T9"/>
                </a:cxn>
              </a:cxnLst>
              <a:rect l="0" t="0" r="r" b="b"/>
              <a:pathLst>
                <a:path w="50" h="50">
                  <a:moveTo>
                    <a:pt x="0" y="49"/>
                  </a:moveTo>
                  <a:lnTo>
                    <a:pt x="49" y="49"/>
                  </a:lnTo>
                  <a:lnTo>
                    <a:pt x="49"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 name="Freeform 298"/>
            <p:cNvSpPr>
              <a:spLocks noChangeArrowheads="1"/>
            </p:cNvSpPr>
            <p:nvPr/>
          </p:nvSpPr>
          <p:spPr bwMode="auto">
            <a:xfrm>
              <a:off x="5942245" y="3045667"/>
              <a:ext cx="22347" cy="22347"/>
            </a:xfrm>
            <a:custGeom>
              <a:avLst/>
              <a:gdLst>
                <a:gd name="T0" fmla="*/ 0 w 50"/>
                <a:gd name="T1" fmla="*/ 48 h 49"/>
                <a:gd name="T2" fmla="*/ 49 w 50"/>
                <a:gd name="T3" fmla="*/ 48 h 49"/>
                <a:gd name="T4" fmla="*/ 49 w 50"/>
                <a:gd name="T5" fmla="*/ 0 h 49"/>
                <a:gd name="T6" fmla="*/ 0 w 50"/>
                <a:gd name="T7" fmla="*/ 0 h 49"/>
                <a:gd name="T8" fmla="*/ 0 w 50"/>
                <a:gd name="T9" fmla="*/ 48 h 49"/>
              </a:gdLst>
              <a:ahLst/>
              <a:cxnLst>
                <a:cxn ang="0">
                  <a:pos x="T0" y="T1"/>
                </a:cxn>
                <a:cxn ang="0">
                  <a:pos x="T2" y="T3"/>
                </a:cxn>
                <a:cxn ang="0">
                  <a:pos x="T4" y="T5"/>
                </a:cxn>
                <a:cxn ang="0">
                  <a:pos x="T6" y="T7"/>
                </a:cxn>
                <a:cxn ang="0">
                  <a:pos x="T8" y="T9"/>
                </a:cxn>
              </a:cxnLst>
              <a:rect l="0" t="0" r="r" b="b"/>
              <a:pathLst>
                <a:path w="50" h="49">
                  <a:moveTo>
                    <a:pt x="0" y="48"/>
                  </a:moveTo>
                  <a:lnTo>
                    <a:pt x="49" y="48"/>
                  </a:lnTo>
                  <a:lnTo>
                    <a:pt x="49"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 name="Freeform 299"/>
            <p:cNvSpPr>
              <a:spLocks noChangeArrowheads="1"/>
            </p:cNvSpPr>
            <p:nvPr/>
          </p:nvSpPr>
          <p:spPr bwMode="auto">
            <a:xfrm>
              <a:off x="5903647" y="3045667"/>
              <a:ext cx="22346" cy="22347"/>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300"/>
            <p:cNvSpPr>
              <a:spLocks noChangeArrowheads="1"/>
            </p:cNvSpPr>
            <p:nvPr/>
          </p:nvSpPr>
          <p:spPr bwMode="auto">
            <a:xfrm>
              <a:off x="5745191" y="3043636"/>
              <a:ext cx="58913" cy="62976"/>
            </a:xfrm>
            <a:custGeom>
              <a:avLst/>
              <a:gdLst>
                <a:gd name="T0" fmla="*/ 118 w 130"/>
                <a:gd name="T1" fmla="*/ 0 h 137"/>
                <a:gd name="T2" fmla="*/ 118 w 130"/>
                <a:gd name="T3" fmla="*/ 0 h 137"/>
                <a:gd name="T4" fmla="*/ 112 w 130"/>
                <a:gd name="T5" fmla="*/ 0 h 137"/>
                <a:gd name="T6" fmla="*/ 102 w 130"/>
                <a:gd name="T7" fmla="*/ 7 h 137"/>
                <a:gd name="T8" fmla="*/ 65 w 130"/>
                <a:gd name="T9" fmla="*/ 92 h 137"/>
                <a:gd name="T10" fmla="*/ 26 w 130"/>
                <a:gd name="T11" fmla="*/ 7 h 137"/>
                <a:gd name="T12" fmla="*/ 16 w 130"/>
                <a:gd name="T13" fmla="*/ 0 h 137"/>
                <a:gd name="T14" fmla="*/ 11 w 130"/>
                <a:gd name="T15" fmla="*/ 0 h 137"/>
                <a:gd name="T16" fmla="*/ 2 w 130"/>
                <a:gd name="T17" fmla="*/ 5 h 137"/>
                <a:gd name="T18" fmla="*/ 1 w 130"/>
                <a:gd name="T19" fmla="*/ 16 h 137"/>
                <a:gd name="T20" fmla="*/ 52 w 130"/>
                <a:gd name="T21" fmla="*/ 130 h 137"/>
                <a:gd name="T22" fmla="*/ 61 w 130"/>
                <a:gd name="T23" fmla="*/ 136 h 137"/>
                <a:gd name="T24" fmla="*/ 67 w 130"/>
                <a:gd name="T25" fmla="*/ 136 h 137"/>
                <a:gd name="T26" fmla="*/ 77 w 130"/>
                <a:gd name="T27" fmla="*/ 130 h 137"/>
                <a:gd name="T28" fmla="*/ 127 w 130"/>
                <a:gd name="T29" fmla="*/ 16 h 137"/>
                <a:gd name="T30" fmla="*/ 126 w 130"/>
                <a:gd name="T31" fmla="*/ 5 h 137"/>
                <a:gd name="T32" fmla="*/ 118 w 130"/>
                <a:gd name="T3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7">
                  <a:moveTo>
                    <a:pt x="118" y="0"/>
                  </a:moveTo>
                  <a:lnTo>
                    <a:pt x="118" y="0"/>
                  </a:lnTo>
                  <a:cubicBezTo>
                    <a:pt x="112" y="0"/>
                    <a:pt x="112" y="0"/>
                    <a:pt x="112" y="0"/>
                  </a:cubicBezTo>
                  <a:cubicBezTo>
                    <a:pt x="108" y="0"/>
                    <a:pt x="104" y="2"/>
                    <a:pt x="102" y="7"/>
                  </a:cubicBezTo>
                  <a:cubicBezTo>
                    <a:pt x="65" y="92"/>
                    <a:pt x="65" y="92"/>
                    <a:pt x="65" y="92"/>
                  </a:cubicBezTo>
                  <a:cubicBezTo>
                    <a:pt x="26" y="7"/>
                    <a:pt x="26" y="7"/>
                    <a:pt x="26" y="7"/>
                  </a:cubicBezTo>
                  <a:cubicBezTo>
                    <a:pt x="25" y="2"/>
                    <a:pt x="22" y="0"/>
                    <a:pt x="16" y="0"/>
                  </a:cubicBezTo>
                  <a:cubicBezTo>
                    <a:pt x="11" y="0"/>
                    <a:pt x="11" y="0"/>
                    <a:pt x="11" y="0"/>
                  </a:cubicBezTo>
                  <a:cubicBezTo>
                    <a:pt x="7" y="0"/>
                    <a:pt x="4" y="2"/>
                    <a:pt x="2" y="5"/>
                  </a:cubicBezTo>
                  <a:cubicBezTo>
                    <a:pt x="0" y="8"/>
                    <a:pt x="0" y="12"/>
                    <a:pt x="1" y="16"/>
                  </a:cubicBezTo>
                  <a:cubicBezTo>
                    <a:pt x="52" y="130"/>
                    <a:pt x="52" y="130"/>
                    <a:pt x="52" y="130"/>
                  </a:cubicBezTo>
                  <a:cubicBezTo>
                    <a:pt x="54" y="133"/>
                    <a:pt x="57" y="136"/>
                    <a:pt x="61" y="136"/>
                  </a:cubicBezTo>
                  <a:cubicBezTo>
                    <a:pt x="67" y="136"/>
                    <a:pt x="67" y="136"/>
                    <a:pt x="67" y="136"/>
                  </a:cubicBezTo>
                  <a:cubicBezTo>
                    <a:pt x="71" y="136"/>
                    <a:pt x="75" y="133"/>
                    <a:pt x="77" y="130"/>
                  </a:cubicBezTo>
                  <a:cubicBezTo>
                    <a:pt x="127" y="16"/>
                    <a:pt x="127" y="16"/>
                    <a:pt x="127" y="16"/>
                  </a:cubicBezTo>
                  <a:cubicBezTo>
                    <a:pt x="129" y="12"/>
                    <a:pt x="129" y="8"/>
                    <a:pt x="126" y="5"/>
                  </a:cubicBezTo>
                  <a:cubicBezTo>
                    <a:pt x="124" y="2"/>
                    <a:pt x="121" y="0"/>
                    <a:pt x="11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301"/>
            <p:cNvSpPr>
              <a:spLocks noChangeArrowheads="1"/>
            </p:cNvSpPr>
            <p:nvPr/>
          </p:nvSpPr>
          <p:spPr bwMode="auto">
            <a:xfrm>
              <a:off x="5808166" y="2889242"/>
              <a:ext cx="130016" cy="32504"/>
            </a:xfrm>
            <a:custGeom>
              <a:avLst/>
              <a:gdLst>
                <a:gd name="T0" fmla="*/ 33 w 281"/>
                <a:gd name="T1" fmla="*/ 69 h 70"/>
                <a:gd name="T2" fmla="*/ 33 w 281"/>
                <a:gd name="T3" fmla="*/ 69 h 70"/>
                <a:gd name="T4" fmla="*/ 246 w 281"/>
                <a:gd name="T5" fmla="*/ 69 h 70"/>
                <a:gd name="T6" fmla="*/ 280 w 281"/>
                <a:gd name="T7" fmla="*/ 34 h 70"/>
                <a:gd name="T8" fmla="*/ 246 w 281"/>
                <a:gd name="T9" fmla="*/ 0 h 70"/>
                <a:gd name="T10" fmla="*/ 33 w 281"/>
                <a:gd name="T11" fmla="*/ 0 h 70"/>
                <a:gd name="T12" fmla="*/ 0 w 281"/>
                <a:gd name="T13" fmla="*/ 34 h 70"/>
                <a:gd name="T14" fmla="*/ 33 w 281"/>
                <a:gd name="T15" fmla="*/ 69 h 70"/>
                <a:gd name="T16" fmla="*/ 33 w 281"/>
                <a:gd name="T17" fmla="*/ 22 h 70"/>
                <a:gd name="T18" fmla="*/ 33 w 281"/>
                <a:gd name="T19" fmla="*/ 22 h 70"/>
                <a:gd name="T20" fmla="*/ 246 w 281"/>
                <a:gd name="T21" fmla="*/ 22 h 70"/>
                <a:gd name="T22" fmla="*/ 259 w 281"/>
                <a:gd name="T23" fmla="*/ 34 h 70"/>
                <a:gd name="T24" fmla="*/ 246 w 281"/>
                <a:gd name="T25" fmla="*/ 47 h 70"/>
                <a:gd name="T26" fmla="*/ 33 w 281"/>
                <a:gd name="T27" fmla="*/ 47 h 70"/>
                <a:gd name="T28" fmla="*/ 21 w 281"/>
                <a:gd name="T29" fmla="*/ 34 h 70"/>
                <a:gd name="T30" fmla="*/ 33 w 281"/>
                <a:gd name="T31" fmla="*/ 2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1" h="70">
                  <a:moveTo>
                    <a:pt x="33" y="69"/>
                  </a:moveTo>
                  <a:lnTo>
                    <a:pt x="33" y="69"/>
                  </a:lnTo>
                  <a:cubicBezTo>
                    <a:pt x="246" y="69"/>
                    <a:pt x="246" y="69"/>
                    <a:pt x="246" y="69"/>
                  </a:cubicBezTo>
                  <a:cubicBezTo>
                    <a:pt x="265" y="69"/>
                    <a:pt x="280" y="53"/>
                    <a:pt x="280" y="34"/>
                  </a:cubicBezTo>
                  <a:cubicBezTo>
                    <a:pt x="280" y="15"/>
                    <a:pt x="265" y="0"/>
                    <a:pt x="246" y="0"/>
                  </a:cubicBezTo>
                  <a:cubicBezTo>
                    <a:pt x="33" y="0"/>
                    <a:pt x="33" y="0"/>
                    <a:pt x="33" y="0"/>
                  </a:cubicBezTo>
                  <a:cubicBezTo>
                    <a:pt x="15" y="0"/>
                    <a:pt x="0" y="15"/>
                    <a:pt x="0" y="34"/>
                  </a:cubicBezTo>
                  <a:cubicBezTo>
                    <a:pt x="0" y="53"/>
                    <a:pt x="15" y="69"/>
                    <a:pt x="33" y="69"/>
                  </a:cubicBezTo>
                  <a:close/>
                  <a:moveTo>
                    <a:pt x="33" y="22"/>
                  </a:moveTo>
                  <a:lnTo>
                    <a:pt x="33" y="22"/>
                  </a:lnTo>
                  <a:cubicBezTo>
                    <a:pt x="246" y="22"/>
                    <a:pt x="246" y="22"/>
                    <a:pt x="246" y="22"/>
                  </a:cubicBezTo>
                  <a:cubicBezTo>
                    <a:pt x="254" y="22"/>
                    <a:pt x="259" y="28"/>
                    <a:pt x="259" y="34"/>
                  </a:cubicBezTo>
                  <a:cubicBezTo>
                    <a:pt x="259" y="40"/>
                    <a:pt x="254" y="47"/>
                    <a:pt x="246" y="47"/>
                  </a:cubicBezTo>
                  <a:cubicBezTo>
                    <a:pt x="33" y="47"/>
                    <a:pt x="33" y="47"/>
                    <a:pt x="33" y="47"/>
                  </a:cubicBezTo>
                  <a:cubicBezTo>
                    <a:pt x="26" y="47"/>
                    <a:pt x="21" y="40"/>
                    <a:pt x="21" y="34"/>
                  </a:cubicBezTo>
                  <a:cubicBezTo>
                    <a:pt x="21" y="28"/>
                    <a:pt x="26" y="22"/>
                    <a:pt x="33"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302"/>
            <p:cNvSpPr>
              <a:spLocks noChangeArrowheads="1"/>
            </p:cNvSpPr>
            <p:nvPr/>
          </p:nvSpPr>
          <p:spPr bwMode="auto">
            <a:xfrm>
              <a:off x="5806135" y="2937998"/>
              <a:ext cx="134079" cy="22346"/>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7"/>
                    <a:pt x="11" y="47"/>
                    <a:pt x="23" y="47"/>
                  </a:cubicBezTo>
                  <a:cubicBezTo>
                    <a:pt x="268" y="47"/>
                    <a:pt x="268" y="47"/>
                    <a:pt x="268" y="47"/>
                  </a:cubicBezTo>
                  <a:cubicBezTo>
                    <a:pt x="280" y="47"/>
                    <a:pt x="291" y="37"/>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 name="Freeform 303"/>
            <p:cNvSpPr>
              <a:spLocks noChangeArrowheads="1"/>
            </p:cNvSpPr>
            <p:nvPr/>
          </p:nvSpPr>
          <p:spPr bwMode="auto">
            <a:xfrm>
              <a:off x="5806135" y="2980659"/>
              <a:ext cx="134079" cy="22347"/>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8"/>
                    <a:pt x="11" y="47"/>
                    <a:pt x="23" y="47"/>
                  </a:cubicBezTo>
                  <a:cubicBezTo>
                    <a:pt x="268" y="47"/>
                    <a:pt x="268" y="47"/>
                    <a:pt x="268" y="47"/>
                  </a:cubicBezTo>
                  <a:cubicBezTo>
                    <a:pt x="280" y="47"/>
                    <a:pt x="291" y="38"/>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63" name="Group 62"/>
          <p:cNvGrpSpPr>
            <a:grpSpLocks noChangeAspect="1"/>
          </p:cNvGrpSpPr>
          <p:nvPr/>
        </p:nvGrpSpPr>
        <p:grpSpPr>
          <a:xfrm>
            <a:off x="2461836" y="4186345"/>
            <a:ext cx="1040874" cy="1423839"/>
            <a:chOff x="6616703" y="8648539"/>
            <a:chExt cx="215339" cy="294568"/>
          </a:xfrm>
          <a:solidFill>
            <a:srgbClr val="0078EF"/>
          </a:solidFill>
        </p:grpSpPr>
        <p:sp>
          <p:nvSpPr>
            <p:cNvPr id="64" name="Freeform 101"/>
            <p:cNvSpPr>
              <a:spLocks noChangeArrowheads="1"/>
            </p:cNvSpPr>
            <p:nvPr/>
          </p:nvSpPr>
          <p:spPr bwMode="auto">
            <a:xfrm>
              <a:off x="6616703" y="8648539"/>
              <a:ext cx="215339" cy="294568"/>
            </a:xfrm>
            <a:custGeom>
              <a:avLst/>
              <a:gdLst>
                <a:gd name="T0" fmla="*/ 436 w 469"/>
                <a:gd name="T1" fmla="*/ 640 h 641"/>
                <a:gd name="T2" fmla="*/ 436 w 469"/>
                <a:gd name="T3" fmla="*/ 640 h 641"/>
                <a:gd name="T4" fmla="*/ 468 w 469"/>
                <a:gd name="T5" fmla="*/ 608 h 641"/>
                <a:gd name="T6" fmla="*/ 468 w 469"/>
                <a:gd name="T7" fmla="*/ 33 h 641"/>
                <a:gd name="T8" fmla="*/ 436 w 469"/>
                <a:gd name="T9" fmla="*/ 0 h 641"/>
                <a:gd name="T10" fmla="*/ 31 w 469"/>
                <a:gd name="T11" fmla="*/ 0 h 641"/>
                <a:gd name="T12" fmla="*/ 0 w 469"/>
                <a:gd name="T13" fmla="*/ 33 h 641"/>
                <a:gd name="T14" fmla="*/ 0 w 469"/>
                <a:gd name="T15" fmla="*/ 608 h 641"/>
                <a:gd name="T16" fmla="*/ 31 w 469"/>
                <a:gd name="T17" fmla="*/ 640 h 641"/>
                <a:gd name="T18" fmla="*/ 436 w 469"/>
                <a:gd name="T19" fmla="*/ 640 h 641"/>
                <a:gd name="T20" fmla="*/ 20 w 469"/>
                <a:gd name="T21" fmla="*/ 33 h 641"/>
                <a:gd name="T22" fmla="*/ 20 w 469"/>
                <a:gd name="T23" fmla="*/ 33 h 641"/>
                <a:gd name="T24" fmla="*/ 31 w 469"/>
                <a:gd name="T25" fmla="*/ 22 h 641"/>
                <a:gd name="T26" fmla="*/ 436 w 469"/>
                <a:gd name="T27" fmla="*/ 22 h 641"/>
                <a:gd name="T28" fmla="*/ 447 w 469"/>
                <a:gd name="T29" fmla="*/ 33 h 641"/>
                <a:gd name="T30" fmla="*/ 447 w 469"/>
                <a:gd name="T31" fmla="*/ 448 h 641"/>
                <a:gd name="T32" fmla="*/ 20 w 469"/>
                <a:gd name="T33" fmla="*/ 448 h 641"/>
                <a:gd name="T34" fmla="*/ 20 w 469"/>
                <a:gd name="T35" fmla="*/ 33 h 641"/>
                <a:gd name="T36" fmla="*/ 20 w 469"/>
                <a:gd name="T37" fmla="*/ 608 h 641"/>
                <a:gd name="T38" fmla="*/ 20 w 469"/>
                <a:gd name="T39" fmla="*/ 608 h 641"/>
                <a:gd name="T40" fmla="*/ 20 w 469"/>
                <a:gd name="T41" fmla="*/ 470 h 641"/>
                <a:gd name="T42" fmla="*/ 447 w 469"/>
                <a:gd name="T43" fmla="*/ 470 h 641"/>
                <a:gd name="T44" fmla="*/ 447 w 469"/>
                <a:gd name="T45" fmla="*/ 608 h 641"/>
                <a:gd name="T46" fmla="*/ 436 w 469"/>
                <a:gd name="T47" fmla="*/ 619 h 641"/>
                <a:gd name="T48" fmla="*/ 31 w 469"/>
                <a:gd name="T49" fmla="*/ 619 h 641"/>
                <a:gd name="T50" fmla="*/ 20 w 469"/>
                <a:gd name="T51" fmla="*/ 60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641">
                  <a:moveTo>
                    <a:pt x="436" y="640"/>
                  </a:moveTo>
                  <a:lnTo>
                    <a:pt x="436" y="640"/>
                  </a:lnTo>
                  <a:cubicBezTo>
                    <a:pt x="453" y="640"/>
                    <a:pt x="468" y="625"/>
                    <a:pt x="468" y="608"/>
                  </a:cubicBezTo>
                  <a:cubicBezTo>
                    <a:pt x="468" y="33"/>
                    <a:pt x="468" y="33"/>
                    <a:pt x="468" y="33"/>
                  </a:cubicBezTo>
                  <a:cubicBezTo>
                    <a:pt x="468" y="15"/>
                    <a:pt x="453" y="0"/>
                    <a:pt x="436" y="0"/>
                  </a:cubicBezTo>
                  <a:cubicBezTo>
                    <a:pt x="31" y="0"/>
                    <a:pt x="31" y="0"/>
                    <a:pt x="31" y="0"/>
                  </a:cubicBezTo>
                  <a:cubicBezTo>
                    <a:pt x="13" y="0"/>
                    <a:pt x="0" y="15"/>
                    <a:pt x="0" y="33"/>
                  </a:cubicBezTo>
                  <a:cubicBezTo>
                    <a:pt x="0" y="608"/>
                    <a:pt x="0" y="608"/>
                    <a:pt x="0" y="608"/>
                  </a:cubicBezTo>
                  <a:cubicBezTo>
                    <a:pt x="0" y="625"/>
                    <a:pt x="13" y="640"/>
                    <a:pt x="31" y="640"/>
                  </a:cubicBezTo>
                  <a:lnTo>
                    <a:pt x="436" y="640"/>
                  </a:lnTo>
                  <a:close/>
                  <a:moveTo>
                    <a:pt x="20" y="33"/>
                  </a:moveTo>
                  <a:lnTo>
                    <a:pt x="20" y="33"/>
                  </a:lnTo>
                  <a:cubicBezTo>
                    <a:pt x="20" y="26"/>
                    <a:pt x="25" y="22"/>
                    <a:pt x="31" y="22"/>
                  </a:cubicBezTo>
                  <a:cubicBezTo>
                    <a:pt x="436" y="22"/>
                    <a:pt x="436" y="22"/>
                    <a:pt x="436" y="22"/>
                  </a:cubicBezTo>
                  <a:cubicBezTo>
                    <a:pt x="442" y="22"/>
                    <a:pt x="447" y="26"/>
                    <a:pt x="447" y="33"/>
                  </a:cubicBezTo>
                  <a:cubicBezTo>
                    <a:pt x="447" y="448"/>
                    <a:pt x="447" y="448"/>
                    <a:pt x="447" y="448"/>
                  </a:cubicBezTo>
                  <a:cubicBezTo>
                    <a:pt x="20" y="448"/>
                    <a:pt x="20" y="448"/>
                    <a:pt x="20" y="448"/>
                  </a:cubicBezTo>
                  <a:lnTo>
                    <a:pt x="20" y="33"/>
                  </a:lnTo>
                  <a:close/>
                  <a:moveTo>
                    <a:pt x="20" y="608"/>
                  </a:moveTo>
                  <a:lnTo>
                    <a:pt x="20" y="608"/>
                  </a:lnTo>
                  <a:cubicBezTo>
                    <a:pt x="20" y="470"/>
                    <a:pt x="20" y="470"/>
                    <a:pt x="20" y="470"/>
                  </a:cubicBezTo>
                  <a:cubicBezTo>
                    <a:pt x="447" y="470"/>
                    <a:pt x="447" y="470"/>
                    <a:pt x="447" y="470"/>
                  </a:cubicBezTo>
                  <a:cubicBezTo>
                    <a:pt x="447" y="608"/>
                    <a:pt x="447" y="608"/>
                    <a:pt x="447" y="608"/>
                  </a:cubicBezTo>
                  <a:cubicBezTo>
                    <a:pt x="447" y="614"/>
                    <a:pt x="442" y="619"/>
                    <a:pt x="436" y="619"/>
                  </a:cubicBezTo>
                  <a:cubicBezTo>
                    <a:pt x="31" y="619"/>
                    <a:pt x="31" y="619"/>
                    <a:pt x="31" y="619"/>
                  </a:cubicBezTo>
                  <a:cubicBezTo>
                    <a:pt x="25" y="619"/>
                    <a:pt x="20" y="614"/>
                    <a:pt x="20" y="60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 name="Freeform 102"/>
            <p:cNvSpPr>
              <a:spLocks noChangeArrowheads="1"/>
            </p:cNvSpPr>
            <p:nvPr/>
          </p:nvSpPr>
          <p:spPr bwMode="auto">
            <a:xfrm>
              <a:off x="6649207" y="8672917"/>
              <a:ext cx="156426" cy="156426"/>
            </a:xfrm>
            <a:custGeom>
              <a:avLst/>
              <a:gdLst>
                <a:gd name="T0" fmla="*/ 170 w 341"/>
                <a:gd name="T1" fmla="*/ 0 h 340"/>
                <a:gd name="T2" fmla="*/ 170 w 341"/>
                <a:gd name="T3" fmla="*/ 0 h 340"/>
                <a:gd name="T4" fmla="*/ 0 w 341"/>
                <a:gd name="T5" fmla="*/ 169 h 340"/>
                <a:gd name="T6" fmla="*/ 57 w 341"/>
                <a:gd name="T7" fmla="*/ 295 h 340"/>
                <a:gd name="T8" fmla="*/ 57 w 341"/>
                <a:gd name="T9" fmla="*/ 296 h 340"/>
                <a:gd name="T10" fmla="*/ 58 w 341"/>
                <a:gd name="T11" fmla="*/ 297 h 340"/>
                <a:gd name="T12" fmla="*/ 170 w 341"/>
                <a:gd name="T13" fmla="*/ 339 h 340"/>
                <a:gd name="T14" fmla="*/ 340 w 341"/>
                <a:gd name="T15" fmla="*/ 169 h 340"/>
                <a:gd name="T16" fmla="*/ 170 w 341"/>
                <a:gd name="T17" fmla="*/ 0 h 340"/>
                <a:gd name="T18" fmla="*/ 170 w 341"/>
                <a:gd name="T19" fmla="*/ 318 h 340"/>
                <a:gd name="T20" fmla="*/ 170 w 341"/>
                <a:gd name="T21" fmla="*/ 318 h 340"/>
                <a:gd name="T22" fmla="*/ 79 w 341"/>
                <a:gd name="T23" fmla="*/ 287 h 340"/>
                <a:gd name="T24" fmla="*/ 125 w 341"/>
                <a:gd name="T25" fmla="*/ 236 h 340"/>
                <a:gd name="T26" fmla="*/ 124 w 341"/>
                <a:gd name="T27" fmla="*/ 222 h 340"/>
                <a:gd name="T28" fmla="*/ 109 w 341"/>
                <a:gd name="T29" fmla="*/ 222 h 340"/>
                <a:gd name="T30" fmla="*/ 63 w 341"/>
                <a:gd name="T31" fmla="*/ 274 h 340"/>
                <a:gd name="T32" fmla="*/ 20 w 341"/>
                <a:gd name="T33" fmla="*/ 169 h 340"/>
                <a:gd name="T34" fmla="*/ 170 w 341"/>
                <a:gd name="T35" fmla="*/ 20 h 340"/>
                <a:gd name="T36" fmla="*/ 319 w 341"/>
                <a:gd name="T37" fmla="*/ 169 h 340"/>
                <a:gd name="T38" fmla="*/ 170 w 341"/>
                <a:gd name="T39" fmla="*/ 31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40">
                  <a:moveTo>
                    <a:pt x="170" y="0"/>
                  </a:moveTo>
                  <a:lnTo>
                    <a:pt x="170" y="0"/>
                  </a:lnTo>
                  <a:cubicBezTo>
                    <a:pt x="76" y="0"/>
                    <a:pt x="0" y="75"/>
                    <a:pt x="0" y="169"/>
                  </a:cubicBezTo>
                  <a:cubicBezTo>
                    <a:pt x="0" y="220"/>
                    <a:pt x="22" y="264"/>
                    <a:pt x="57" y="295"/>
                  </a:cubicBezTo>
                  <a:lnTo>
                    <a:pt x="57" y="296"/>
                  </a:lnTo>
                  <a:cubicBezTo>
                    <a:pt x="57" y="297"/>
                    <a:pt x="58" y="297"/>
                    <a:pt x="58" y="297"/>
                  </a:cubicBezTo>
                  <a:cubicBezTo>
                    <a:pt x="88" y="324"/>
                    <a:pt x="127" y="339"/>
                    <a:pt x="170" y="339"/>
                  </a:cubicBezTo>
                  <a:cubicBezTo>
                    <a:pt x="264" y="339"/>
                    <a:pt x="340" y="264"/>
                    <a:pt x="340" y="169"/>
                  </a:cubicBezTo>
                  <a:cubicBezTo>
                    <a:pt x="340" y="75"/>
                    <a:pt x="264" y="0"/>
                    <a:pt x="170" y="0"/>
                  </a:cubicBezTo>
                  <a:close/>
                  <a:moveTo>
                    <a:pt x="170" y="318"/>
                  </a:moveTo>
                  <a:lnTo>
                    <a:pt x="170" y="318"/>
                  </a:lnTo>
                  <a:cubicBezTo>
                    <a:pt x="135" y="318"/>
                    <a:pt x="105" y="306"/>
                    <a:pt x="79" y="287"/>
                  </a:cubicBezTo>
                  <a:cubicBezTo>
                    <a:pt x="125" y="236"/>
                    <a:pt x="125" y="236"/>
                    <a:pt x="125" y="236"/>
                  </a:cubicBezTo>
                  <a:cubicBezTo>
                    <a:pt x="129" y="232"/>
                    <a:pt x="128" y="225"/>
                    <a:pt x="124" y="222"/>
                  </a:cubicBezTo>
                  <a:cubicBezTo>
                    <a:pt x="120" y="218"/>
                    <a:pt x="112" y="218"/>
                    <a:pt x="109" y="222"/>
                  </a:cubicBezTo>
                  <a:cubicBezTo>
                    <a:pt x="63" y="274"/>
                    <a:pt x="63" y="274"/>
                    <a:pt x="63" y="274"/>
                  </a:cubicBezTo>
                  <a:cubicBezTo>
                    <a:pt x="36" y="246"/>
                    <a:pt x="20" y="211"/>
                    <a:pt x="20" y="169"/>
                  </a:cubicBezTo>
                  <a:cubicBezTo>
                    <a:pt x="20" y="86"/>
                    <a:pt x="87" y="20"/>
                    <a:pt x="170" y="20"/>
                  </a:cubicBezTo>
                  <a:cubicBezTo>
                    <a:pt x="251" y="20"/>
                    <a:pt x="319" y="86"/>
                    <a:pt x="319" y="169"/>
                  </a:cubicBezTo>
                  <a:cubicBezTo>
                    <a:pt x="319" y="251"/>
                    <a:pt x="251" y="318"/>
                    <a:pt x="170" y="3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 name="Freeform 103"/>
            <p:cNvSpPr>
              <a:spLocks noChangeArrowheads="1"/>
            </p:cNvSpPr>
            <p:nvPr/>
          </p:nvSpPr>
          <p:spPr bwMode="auto">
            <a:xfrm>
              <a:off x="6710152" y="8733862"/>
              <a:ext cx="34536" cy="34536"/>
            </a:xfrm>
            <a:custGeom>
              <a:avLst/>
              <a:gdLst>
                <a:gd name="T0" fmla="*/ 38 w 75"/>
                <a:gd name="T1" fmla="*/ 0 h 76"/>
                <a:gd name="T2" fmla="*/ 38 w 75"/>
                <a:gd name="T3" fmla="*/ 0 h 76"/>
                <a:gd name="T4" fmla="*/ 0 w 75"/>
                <a:gd name="T5" fmla="*/ 37 h 76"/>
                <a:gd name="T6" fmla="*/ 38 w 75"/>
                <a:gd name="T7" fmla="*/ 75 h 76"/>
                <a:gd name="T8" fmla="*/ 74 w 75"/>
                <a:gd name="T9" fmla="*/ 37 h 76"/>
                <a:gd name="T10" fmla="*/ 38 w 75"/>
                <a:gd name="T11" fmla="*/ 0 h 76"/>
                <a:gd name="T12" fmla="*/ 38 w 75"/>
                <a:gd name="T13" fmla="*/ 54 h 76"/>
                <a:gd name="T14" fmla="*/ 38 w 75"/>
                <a:gd name="T15" fmla="*/ 54 h 76"/>
                <a:gd name="T16" fmla="*/ 21 w 75"/>
                <a:gd name="T17" fmla="*/ 37 h 76"/>
                <a:gd name="T18" fmla="*/ 38 w 75"/>
                <a:gd name="T19" fmla="*/ 21 h 76"/>
                <a:gd name="T20" fmla="*/ 54 w 75"/>
                <a:gd name="T21" fmla="*/ 37 h 76"/>
                <a:gd name="T22" fmla="*/ 38 w 75"/>
                <a:gd name="T23"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6">
                  <a:moveTo>
                    <a:pt x="38" y="0"/>
                  </a:moveTo>
                  <a:lnTo>
                    <a:pt x="38" y="0"/>
                  </a:lnTo>
                  <a:cubicBezTo>
                    <a:pt x="17" y="0"/>
                    <a:pt x="0" y="16"/>
                    <a:pt x="0" y="37"/>
                  </a:cubicBezTo>
                  <a:cubicBezTo>
                    <a:pt x="0" y="58"/>
                    <a:pt x="17" y="75"/>
                    <a:pt x="38" y="75"/>
                  </a:cubicBezTo>
                  <a:cubicBezTo>
                    <a:pt x="59" y="75"/>
                    <a:pt x="74" y="58"/>
                    <a:pt x="74" y="37"/>
                  </a:cubicBezTo>
                  <a:cubicBezTo>
                    <a:pt x="74" y="16"/>
                    <a:pt x="59" y="0"/>
                    <a:pt x="38" y="0"/>
                  </a:cubicBezTo>
                  <a:close/>
                  <a:moveTo>
                    <a:pt x="38" y="54"/>
                  </a:moveTo>
                  <a:lnTo>
                    <a:pt x="38" y="54"/>
                  </a:lnTo>
                  <a:cubicBezTo>
                    <a:pt x="30" y="54"/>
                    <a:pt x="21" y="46"/>
                    <a:pt x="21" y="37"/>
                  </a:cubicBezTo>
                  <a:cubicBezTo>
                    <a:pt x="21" y="29"/>
                    <a:pt x="30" y="21"/>
                    <a:pt x="38" y="21"/>
                  </a:cubicBezTo>
                  <a:cubicBezTo>
                    <a:pt x="46" y="21"/>
                    <a:pt x="54" y="29"/>
                    <a:pt x="54" y="37"/>
                  </a:cubicBezTo>
                  <a:cubicBezTo>
                    <a:pt x="54" y="46"/>
                    <a:pt x="46" y="54"/>
                    <a:pt x="38" y="5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 name="Freeform 104"/>
            <p:cNvSpPr>
              <a:spLocks noChangeArrowheads="1"/>
            </p:cNvSpPr>
            <p:nvPr/>
          </p:nvSpPr>
          <p:spPr bwMode="auto">
            <a:xfrm>
              <a:off x="6771097" y="8882162"/>
              <a:ext cx="34536" cy="34535"/>
            </a:xfrm>
            <a:custGeom>
              <a:avLst/>
              <a:gdLst>
                <a:gd name="T0" fmla="*/ 37 w 75"/>
                <a:gd name="T1" fmla="*/ 74 h 75"/>
                <a:gd name="T2" fmla="*/ 37 w 75"/>
                <a:gd name="T3" fmla="*/ 74 h 75"/>
                <a:gd name="T4" fmla="*/ 74 w 75"/>
                <a:gd name="T5" fmla="*/ 37 h 75"/>
                <a:gd name="T6" fmla="*/ 37 w 75"/>
                <a:gd name="T7" fmla="*/ 0 h 75"/>
                <a:gd name="T8" fmla="*/ 0 w 75"/>
                <a:gd name="T9" fmla="*/ 37 h 75"/>
                <a:gd name="T10" fmla="*/ 37 w 75"/>
                <a:gd name="T11" fmla="*/ 74 h 75"/>
                <a:gd name="T12" fmla="*/ 37 w 75"/>
                <a:gd name="T13" fmla="*/ 21 h 75"/>
                <a:gd name="T14" fmla="*/ 37 w 75"/>
                <a:gd name="T15" fmla="*/ 21 h 75"/>
                <a:gd name="T16" fmla="*/ 53 w 75"/>
                <a:gd name="T17" fmla="*/ 37 h 75"/>
                <a:gd name="T18" fmla="*/ 37 w 75"/>
                <a:gd name="T19" fmla="*/ 53 h 75"/>
                <a:gd name="T20" fmla="*/ 21 w 75"/>
                <a:gd name="T21" fmla="*/ 37 h 75"/>
                <a:gd name="T22" fmla="*/ 37 w 75"/>
                <a:gd name="T23"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37" y="74"/>
                  </a:moveTo>
                  <a:lnTo>
                    <a:pt x="37" y="74"/>
                  </a:lnTo>
                  <a:cubicBezTo>
                    <a:pt x="58" y="74"/>
                    <a:pt x="74" y="58"/>
                    <a:pt x="74" y="37"/>
                  </a:cubicBezTo>
                  <a:cubicBezTo>
                    <a:pt x="74" y="17"/>
                    <a:pt x="58" y="0"/>
                    <a:pt x="37" y="0"/>
                  </a:cubicBezTo>
                  <a:cubicBezTo>
                    <a:pt x="16" y="0"/>
                    <a:pt x="0" y="17"/>
                    <a:pt x="0" y="37"/>
                  </a:cubicBezTo>
                  <a:cubicBezTo>
                    <a:pt x="0" y="58"/>
                    <a:pt x="16" y="74"/>
                    <a:pt x="37" y="74"/>
                  </a:cubicBezTo>
                  <a:close/>
                  <a:moveTo>
                    <a:pt x="37" y="21"/>
                  </a:moveTo>
                  <a:lnTo>
                    <a:pt x="37" y="21"/>
                  </a:lnTo>
                  <a:cubicBezTo>
                    <a:pt x="45" y="21"/>
                    <a:pt x="53" y="28"/>
                    <a:pt x="53" y="37"/>
                  </a:cubicBezTo>
                  <a:cubicBezTo>
                    <a:pt x="53" y="46"/>
                    <a:pt x="45" y="53"/>
                    <a:pt x="37" y="53"/>
                  </a:cubicBezTo>
                  <a:cubicBezTo>
                    <a:pt x="28" y="53"/>
                    <a:pt x="21" y="46"/>
                    <a:pt x="21" y="37"/>
                  </a:cubicBezTo>
                  <a:cubicBezTo>
                    <a:pt x="21" y="28"/>
                    <a:pt x="28" y="21"/>
                    <a:pt x="37" y="2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68" name="Group 67"/>
          <p:cNvGrpSpPr>
            <a:grpSpLocks noChangeAspect="1"/>
          </p:cNvGrpSpPr>
          <p:nvPr/>
        </p:nvGrpSpPr>
        <p:grpSpPr>
          <a:xfrm>
            <a:off x="6312439" y="4186344"/>
            <a:ext cx="1040874" cy="1423839"/>
            <a:chOff x="6616703" y="8648539"/>
            <a:chExt cx="215339" cy="294568"/>
          </a:xfrm>
          <a:solidFill>
            <a:srgbClr val="0078EF"/>
          </a:solidFill>
        </p:grpSpPr>
        <p:sp>
          <p:nvSpPr>
            <p:cNvPr id="69" name="Freeform 101"/>
            <p:cNvSpPr>
              <a:spLocks noChangeArrowheads="1"/>
            </p:cNvSpPr>
            <p:nvPr/>
          </p:nvSpPr>
          <p:spPr bwMode="auto">
            <a:xfrm>
              <a:off x="6616703" y="8648539"/>
              <a:ext cx="215339" cy="294568"/>
            </a:xfrm>
            <a:custGeom>
              <a:avLst/>
              <a:gdLst>
                <a:gd name="T0" fmla="*/ 436 w 469"/>
                <a:gd name="T1" fmla="*/ 640 h 641"/>
                <a:gd name="T2" fmla="*/ 436 w 469"/>
                <a:gd name="T3" fmla="*/ 640 h 641"/>
                <a:gd name="T4" fmla="*/ 468 w 469"/>
                <a:gd name="T5" fmla="*/ 608 h 641"/>
                <a:gd name="T6" fmla="*/ 468 w 469"/>
                <a:gd name="T7" fmla="*/ 33 h 641"/>
                <a:gd name="T8" fmla="*/ 436 w 469"/>
                <a:gd name="T9" fmla="*/ 0 h 641"/>
                <a:gd name="T10" fmla="*/ 31 w 469"/>
                <a:gd name="T11" fmla="*/ 0 h 641"/>
                <a:gd name="T12" fmla="*/ 0 w 469"/>
                <a:gd name="T13" fmla="*/ 33 h 641"/>
                <a:gd name="T14" fmla="*/ 0 w 469"/>
                <a:gd name="T15" fmla="*/ 608 h 641"/>
                <a:gd name="T16" fmla="*/ 31 w 469"/>
                <a:gd name="T17" fmla="*/ 640 h 641"/>
                <a:gd name="T18" fmla="*/ 436 w 469"/>
                <a:gd name="T19" fmla="*/ 640 h 641"/>
                <a:gd name="T20" fmla="*/ 20 w 469"/>
                <a:gd name="T21" fmla="*/ 33 h 641"/>
                <a:gd name="T22" fmla="*/ 20 w 469"/>
                <a:gd name="T23" fmla="*/ 33 h 641"/>
                <a:gd name="T24" fmla="*/ 31 w 469"/>
                <a:gd name="T25" fmla="*/ 22 h 641"/>
                <a:gd name="T26" fmla="*/ 436 w 469"/>
                <a:gd name="T27" fmla="*/ 22 h 641"/>
                <a:gd name="T28" fmla="*/ 447 w 469"/>
                <a:gd name="T29" fmla="*/ 33 h 641"/>
                <a:gd name="T30" fmla="*/ 447 w 469"/>
                <a:gd name="T31" fmla="*/ 448 h 641"/>
                <a:gd name="T32" fmla="*/ 20 w 469"/>
                <a:gd name="T33" fmla="*/ 448 h 641"/>
                <a:gd name="T34" fmla="*/ 20 w 469"/>
                <a:gd name="T35" fmla="*/ 33 h 641"/>
                <a:gd name="T36" fmla="*/ 20 w 469"/>
                <a:gd name="T37" fmla="*/ 608 h 641"/>
                <a:gd name="T38" fmla="*/ 20 w 469"/>
                <a:gd name="T39" fmla="*/ 608 h 641"/>
                <a:gd name="T40" fmla="*/ 20 w 469"/>
                <a:gd name="T41" fmla="*/ 470 h 641"/>
                <a:gd name="T42" fmla="*/ 447 w 469"/>
                <a:gd name="T43" fmla="*/ 470 h 641"/>
                <a:gd name="T44" fmla="*/ 447 w 469"/>
                <a:gd name="T45" fmla="*/ 608 h 641"/>
                <a:gd name="T46" fmla="*/ 436 w 469"/>
                <a:gd name="T47" fmla="*/ 619 h 641"/>
                <a:gd name="T48" fmla="*/ 31 w 469"/>
                <a:gd name="T49" fmla="*/ 619 h 641"/>
                <a:gd name="T50" fmla="*/ 20 w 469"/>
                <a:gd name="T51" fmla="*/ 60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641">
                  <a:moveTo>
                    <a:pt x="436" y="640"/>
                  </a:moveTo>
                  <a:lnTo>
                    <a:pt x="436" y="640"/>
                  </a:lnTo>
                  <a:cubicBezTo>
                    <a:pt x="453" y="640"/>
                    <a:pt x="468" y="625"/>
                    <a:pt x="468" y="608"/>
                  </a:cubicBezTo>
                  <a:cubicBezTo>
                    <a:pt x="468" y="33"/>
                    <a:pt x="468" y="33"/>
                    <a:pt x="468" y="33"/>
                  </a:cubicBezTo>
                  <a:cubicBezTo>
                    <a:pt x="468" y="15"/>
                    <a:pt x="453" y="0"/>
                    <a:pt x="436" y="0"/>
                  </a:cubicBezTo>
                  <a:cubicBezTo>
                    <a:pt x="31" y="0"/>
                    <a:pt x="31" y="0"/>
                    <a:pt x="31" y="0"/>
                  </a:cubicBezTo>
                  <a:cubicBezTo>
                    <a:pt x="13" y="0"/>
                    <a:pt x="0" y="15"/>
                    <a:pt x="0" y="33"/>
                  </a:cubicBezTo>
                  <a:cubicBezTo>
                    <a:pt x="0" y="608"/>
                    <a:pt x="0" y="608"/>
                    <a:pt x="0" y="608"/>
                  </a:cubicBezTo>
                  <a:cubicBezTo>
                    <a:pt x="0" y="625"/>
                    <a:pt x="13" y="640"/>
                    <a:pt x="31" y="640"/>
                  </a:cubicBezTo>
                  <a:lnTo>
                    <a:pt x="436" y="640"/>
                  </a:lnTo>
                  <a:close/>
                  <a:moveTo>
                    <a:pt x="20" y="33"/>
                  </a:moveTo>
                  <a:lnTo>
                    <a:pt x="20" y="33"/>
                  </a:lnTo>
                  <a:cubicBezTo>
                    <a:pt x="20" y="26"/>
                    <a:pt x="25" y="22"/>
                    <a:pt x="31" y="22"/>
                  </a:cubicBezTo>
                  <a:cubicBezTo>
                    <a:pt x="436" y="22"/>
                    <a:pt x="436" y="22"/>
                    <a:pt x="436" y="22"/>
                  </a:cubicBezTo>
                  <a:cubicBezTo>
                    <a:pt x="442" y="22"/>
                    <a:pt x="447" y="26"/>
                    <a:pt x="447" y="33"/>
                  </a:cubicBezTo>
                  <a:cubicBezTo>
                    <a:pt x="447" y="448"/>
                    <a:pt x="447" y="448"/>
                    <a:pt x="447" y="448"/>
                  </a:cubicBezTo>
                  <a:cubicBezTo>
                    <a:pt x="20" y="448"/>
                    <a:pt x="20" y="448"/>
                    <a:pt x="20" y="448"/>
                  </a:cubicBezTo>
                  <a:lnTo>
                    <a:pt x="20" y="33"/>
                  </a:lnTo>
                  <a:close/>
                  <a:moveTo>
                    <a:pt x="20" y="608"/>
                  </a:moveTo>
                  <a:lnTo>
                    <a:pt x="20" y="608"/>
                  </a:lnTo>
                  <a:cubicBezTo>
                    <a:pt x="20" y="470"/>
                    <a:pt x="20" y="470"/>
                    <a:pt x="20" y="470"/>
                  </a:cubicBezTo>
                  <a:cubicBezTo>
                    <a:pt x="447" y="470"/>
                    <a:pt x="447" y="470"/>
                    <a:pt x="447" y="470"/>
                  </a:cubicBezTo>
                  <a:cubicBezTo>
                    <a:pt x="447" y="608"/>
                    <a:pt x="447" y="608"/>
                    <a:pt x="447" y="608"/>
                  </a:cubicBezTo>
                  <a:cubicBezTo>
                    <a:pt x="447" y="614"/>
                    <a:pt x="442" y="619"/>
                    <a:pt x="436" y="619"/>
                  </a:cubicBezTo>
                  <a:cubicBezTo>
                    <a:pt x="31" y="619"/>
                    <a:pt x="31" y="619"/>
                    <a:pt x="31" y="619"/>
                  </a:cubicBezTo>
                  <a:cubicBezTo>
                    <a:pt x="25" y="619"/>
                    <a:pt x="20" y="614"/>
                    <a:pt x="20" y="60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 name="Freeform 102"/>
            <p:cNvSpPr>
              <a:spLocks noChangeArrowheads="1"/>
            </p:cNvSpPr>
            <p:nvPr/>
          </p:nvSpPr>
          <p:spPr bwMode="auto">
            <a:xfrm>
              <a:off x="6649207" y="8672917"/>
              <a:ext cx="156426" cy="156426"/>
            </a:xfrm>
            <a:custGeom>
              <a:avLst/>
              <a:gdLst>
                <a:gd name="T0" fmla="*/ 170 w 341"/>
                <a:gd name="T1" fmla="*/ 0 h 340"/>
                <a:gd name="T2" fmla="*/ 170 w 341"/>
                <a:gd name="T3" fmla="*/ 0 h 340"/>
                <a:gd name="T4" fmla="*/ 0 w 341"/>
                <a:gd name="T5" fmla="*/ 169 h 340"/>
                <a:gd name="T6" fmla="*/ 57 w 341"/>
                <a:gd name="T7" fmla="*/ 295 h 340"/>
                <a:gd name="T8" fmla="*/ 57 w 341"/>
                <a:gd name="T9" fmla="*/ 296 h 340"/>
                <a:gd name="T10" fmla="*/ 58 w 341"/>
                <a:gd name="T11" fmla="*/ 297 h 340"/>
                <a:gd name="T12" fmla="*/ 170 w 341"/>
                <a:gd name="T13" fmla="*/ 339 h 340"/>
                <a:gd name="T14" fmla="*/ 340 w 341"/>
                <a:gd name="T15" fmla="*/ 169 h 340"/>
                <a:gd name="T16" fmla="*/ 170 w 341"/>
                <a:gd name="T17" fmla="*/ 0 h 340"/>
                <a:gd name="T18" fmla="*/ 170 w 341"/>
                <a:gd name="T19" fmla="*/ 318 h 340"/>
                <a:gd name="T20" fmla="*/ 170 w 341"/>
                <a:gd name="T21" fmla="*/ 318 h 340"/>
                <a:gd name="T22" fmla="*/ 79 w 341"/>
                <a:gd name="T23" fmla="*/ 287 h 340"/>
                <a:gd name="T24" fmla="*/ 125 w 341"/>
                <a:gd name="T25" fmla="*/ 236 h 340"/>
                <a:gd name="T26" fmla="*/ 124 w 341"/>
                <a:gd name="T27" fmla="*/ 222 h 340"/>
                <a:gd name="T28" fmla="*/ 109 w 341"/>
                <a:gd name="T29" fmla="*/ 222 h 340"/>
                <a:gd name="T30" fmla="*/ 63 w 341"/>
                <a:gd name="T31" fmla="*/ 274 h 340"/>
                <a:gd name="T32" fmla="*/ 20 w 341"/>
                <a:gd name="T33" fmla="*/ 169 h 340"/>
                <a:gd name="T34" fmla="*/ 170 w 341"/>
                <a:gd name="T35" fmla="*/ 20 h 340"/>
                <a:gd name="T36" fmla="*/ 319 w 341"/>
                <a:gd name="T37" fmla="*/ 169 h 340"/>
                <a:gd name="T38" fmla="*/ 170 w 341"/>
                <a:gd name="T39" fmla="*/ 31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40">
                  <a:moveTo>
                    <a:pt x="170" y="0"/>
                  </a:moveTo>
                  <a:lnTo>
                    <a:pt x="170" y="0"/>
                  </a:lnTo>
                  <a:cubicBezTo>
                    <a:pt x="76" y="0"/>
                    <a:pt x="0" y="75"/>
                    <a:pt x="0" y="169"/>
                  </a:cubicBezTo>
                  <a:cubicBezTo>
                    <a:pt x="0" y="220"/>
                    <a:pt x="22" y="264"/>
                    <a:pt x="57" y="295"/>
                  </a:cubicBezTo>
                  <a:lnTo>
                    <a:pt x="57" y="296"/>
                  </a:lnTo>
                  <a:cubicBezTo>
                    <a:pt x="57" y="297"/>
                    <a:pt x="58" y="297"/>
                    <a:pt x="58" y="297"/>
                  </a:cubicBezTo>
                  <a:cubicBezTo>
                    <a:pt x="88" y="324"/>
                    <a:pt x="127" y="339"/>
                    <a:pt x="170" y="339"/>
                  </a:cubicBezTo>
                  <a:cubicBezTo>
                    <a:pt x="264" y="339"/>
                    <a:pt x="340" y="264"/>
                    <a:pt x="340" y="169"/>
                  </a:cubicBezTo>
                  <a:cubicBezTo>
                    <a:pt x="340" y="75"/>
                    <a:pt x="264" y="0"/>
                    <a:pt x="170" y="0"/>
                  </a:cubicBezTo>
                  <a:close/>
                  <a:moveTo>
                    <a:pt x="170" y="318"/>
                  </a:moveTo>
                  <a:lnTo>
                    <a:pt x="170" y="318"/>
                  </a:lnTo>
                  <a:cubicBezTo>
                    <a:pt x="135" y="318"/>
                    <a:pt x="105" y="306"/>
                    <a:pt x="79" y="287"/>
                  </a:cubicBezTo>
                  <a:cubicBezTo>
                    <a:pt x="125" y="236"/>
                    <a:pt x="125" y="236"/>
                    <a:pt x="125" y="236"/>
                  </a:cubicBezTo>
                  <a:cubicBezTo>
                    <a:pt x="129" y="232"/>
                    <a:pt x="128" y="225"/>
                    <a:pt x="124" y="222"/>
                  </a:cubicBezTo>
                  <a:cubicBezTo>
                    <a:pt x="120" y="218"/>
                    <a:pt x="112" y="218"/>
                    <a:pt x="109" y="222"/>
                  </a:cubicBezTo>
                  <a:cubicBezTo>
                    <a:pt x="63" y="274"/>
                    <a:pt x="63" y="274"/>
                    <a:pt x="63" y="274"/>
                  </a:cubicBezTo>
                  <a:cubicBezTo>
                    <a:pt x="36" y="246"/>
                    <a:pt x="20" y="211"/>
                    <a:pt x="20" y="169"/>
                  </a:cubicBezTo>
                  <a:cubicBezTo>
                    <a:pt x="20" y="86"/>
                    <a:pt x="87" y="20"/>
                    <a:pt x="170" y="20"/>
                  </a:cubicBezTo>
                  <a:cubicBezTo>
                    <a:pt x="251" y="20"/>
                    <a:pt x="319" y="86"/>
                    <a:pt x="319" y="169"/>
                  </a:cubicBezTo>
                  <a:cubicBezTo>
                    <a:pt x="319" y="251"/>
                    <a:pt x="251" y="318"/>
                    <a:pt x="170" y="3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 name="Freeform 103"/>
            <p:cNvSpPr>
              <a:spLocks noChangeArrowheads="1"/>
            </p:cNvSpPr>
            <p:nvPr/>
          </p:nvSpPr>
          <p:spPr bwMode="auto">
            <a:xfrm>
              <a:off x="6710152" y="8733862"/>
              <a:ext cx="34536" cy="34536"/>
            </a:xfrm>
            <a:custGeom>
              <a:avLst/>
              <a:gdLst>
                <a:gd name="T0" fmla="*/ 38 w 75"/>
                <a:gd name="T1" fmla="*/ 0 h 76"/>
                <a:gd name="T2" fmla="*/ 38 w 75"/>
                <a:gd name="T3" fmla="*/ 0 h 76"/>
                <a:gd name="T4" fmla="*/ 0 w 75"/>
                <a:gd name="T5" fmla="*/ 37 h 76"/>
                <a:gd name="T6" fmla="*/ 38 w 75"/>
                <a:gd name="T7" fmla="*/ 75 h 76"/>
                <a:gd name="T8" fmla="*/ 74 w 75"/>
                <a:gd name="T9" fmla="*/ 37 h 76"/>
                <a:gd name="T10" fmla="*/ 38 w 75"/>
                <a:gd name="T11" fmla="*/ 0 h 76"/>
                <a:gd name="T12" fmla="*/ 38 w 75"/>
                <a:gd name="T13" fmla="*/ 54 h 76"/>
                <a:gd name="T14" fmla="*/ 38 w 75"/>
                <a:gd name="T15" fmla="*/ 54 h 76"/>
                <a:gd name="T16" fmla="*/ 21 w 75"/>
                <a:gd name="T17" fmla="*/ 37 h 76"/>
                <a:gd name="T18" fmla="*/ 38 w 75"/>
                <a:gd name="T19" fmla="*/ 21 h 76"/>
                <a:gd name="T20" fmla="*/ 54 w 75"/>
                <a:gd name="T21" fmla="*/ 37 h 76"/>
                <a:gd name="T22" fmla="*/ 38 w 75"/>
                <a:gd name="T23"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6">
                  <a:moveTo>
                    <a:pt x="38" y="0"/>
                  </a:moveTo>
                  <a:lnTo>
                    <a:pt x="38" y="0"/>
                  </a:lnTo>
                  <a:cubicBezTo>
                    <a:pt x="17" y="0"/>
                    <a:pt x="0" y="16"/>
                    <a:pt x="0" y="37"/>
                  </a:cubicBezTo>
                  <a:cubicBezTo>
                    <a:pt x="0" y="58"/>
                    <a:pt x="17" y="75"/>
                    <a:pt x="38" y="75"/>
                  </a:cubicBezTo>
                  <a:cubicBezTo>
                    <a:pt x="59" y="75"/>
                    <a:pt x="74" y="58"/>
                    <a:pt x="74" y="37"/>
                  </a:cubicBezTo>
                  <a:cubicBezTo>
                    <a:pt x="74" y="16"/>
                    <a:pt x="59" y="0"/>
                    <a:pt x="38" y="0"/>
                  </a:cubicBezTo>
                  <a:close/>
                  <a:moveTo>
                    <a:pt x="38" y="54"/>
                  </a:moveTo>
                  <a:lnTo>
                    <a:pt x="38" y="54"/>
                  </a:lnTo>
                  <a:cubicBezTo>
                    <a:pt x="30" y="54"/>
                    <a:pt x="21" y="46"/>
                    <a:pt x="21" y="37"/>
                  </a:cubicBezTo>
                  <a:cubicBezTo>
                    <a:pt x="21" y="29"/>
                    <a:pt x="30" y="21"/>
                    <a:pt x="38" y="21"/>
                  </a:cubicBezTo>
                  <a:cubicBezTo>
                    <a:pt x="46" y="21"/>
                    <a:pt x="54" y="29"/>
                    <a:pt x="54" y="37"/>
                  </a:cubicBezTo>
                  <a:cubicBezTo>
                    <a:pt x="54" y="46"/>
                    <a:pt x="46" y="54"/>
                    <a:pt x="38" y="5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 name="Freeform 104"/>
            <p:cNvSpPr>
              <a:spLocks noChangeArrowheads="1"/>
            </p:cNvSpPr>
            <p:nvPr/>
          </p:nvSpPr>
          <p:spPr bwMode="auto">
            <a:xfrm>
              <a:off x="6771097" y="8882162"/>
              <a:ext cx="34536" cy="34535"/>
            </a:xfrm>
            <a:custGeom>
              <a:avLst/>
              <a:gdLst>
                <a:gd name="T0" fmla="*/ 37 w 75"/>
                <a:gd name="T1" fmla="*/ 74 h 75"/>
                <a:gd name="T2" fmla="*/ 37 w 75"/>
                <a:gd name="T3" fmla="*/ 74 h 75"/>
                <a:gd name="T4" fmla="*/ 74 w 75"/>
                <a:gd name="T5" fmla="*/ 37 h 75"/>
                <a:gd name="T6" fmla="*/ 37 w 75"/>
                <a:gd name="T7" fmla="*/ 0 h 75"/>
                <a:gd name="T8" fmla="*/ 0 w 75"/>
                <a:gd name="T9" fmla="*/ 37 h 75"/>
                <a:gd name="T10" fmla="*/ 37 w 75"/>
                <a:gd name="T11" fmla="*/ 74 h 75"/>
                <a:gd name="T12" fmla="*/ 37 w 75"/>
                <a:gd name="T13" fmla="*/ 21 h 75"/>
                <a:gd name="T14" fmla="*/ 37 w 75"/>
                <a:gd name="T15" fmla="*/ 21 h 75"/>
                <a:gd name="T16" fmla="*/ 53 w 75"/>
                <a:gd name="T17" fmla="*/ 37 h 75"/>
                <a:gd name="T18" fmla="*/ 37 w 75"/>
                <a:gd name="T19" fmla="*/ 53 h 75"/>
                <a:gd name="T20" fmla="*/ 21 w 75"/>
                <a:gd name="T21" fmla="*/ 37 h 75"/>
                <a:gd name="T22" fmla="*/ 37 w 75"/>
                <a:gd name="T23"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37" y="74"/>
                  </a:moveTo>
                  <a:lnTo>
                    <a:pt x="37" y="74"/>
                  </a:lnTo>
                  <a:cubicBezTo>
                    <a:pt x="58" y="74"/>
                    <a:pt x="74" y="58"/>
                    <a:pt x="74" y="37"/>
                  </a:cubicBezTo>
                  <a:cubicBezTo>
                    <a:pt x="74" y="17"/>
                    <a:pt x="58" y="0"/>
                    <a:pt x="37" y="0"/>
                  </a:cubicBezTo>
                  <a:cubicBezTo>
                    <a:pt x="16" y="0"/>
                    <a:pt x="0" y="17"/>
                    <a:pt x="0" y="37"/>
                  </a:cubicBezTo>
                  <a:cubicBezTo>
                    <a:pt x="0" y="58"/>
                    <a:pt x="16" y="74"/>
                    <a:pt x="37" y="74"/>
                  </a:cubicBezTo>
                  <a:close/>
                  <a:moveTo>
                    <a:pt x="37" y="21"/>
                  </a:moveTo>
                  <a:lnTo>
                    <a:pt x="37" y="21"/>
                  </a:lnTo>
                  <a:cubicBezTo>
                    <a:pt x="45" y="21"/>
                    <a:pt x="53" y="28"/>
                    <a:pt x="53" y="37"/>
                  </a:cubicBezTo>
                  <a:cubicBezTo>
                    <a:pt x="53" y="46"/>
                    <a:pt x="45" y="53"/>
                    <a:pt x="37" y="53"/>
                  </a:cubicBezTo>
                  <a:cubicBezTo>
                    <a:pt x="28" y="53"/>
                    <a:pt x="21" y="46"/>
                    <a:pt x="21" y="37"/>
                  </a:cubicBezTo>
                  <a:cubicBezTo>
                    <a:pt x="21" y="28"/>
                    <a:pt x="28" y="21"/>
                    <a:pt x="37" y="2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75" name="Group 74"/>
          <p:cNvGrpSpPr>
            <a:grpSpLocks noChangeAspect="1"/>
          </p:cNvGrpSpPr>
          <p:nvPr/>
        </p:nvGrpSpPr>
        <p:grpSpPr>
          <a:xfrm>
            <a:off x="6319902" y="5833771"/>
            <a:ext cx="273977" cy="374780"/>
            <a:chOff x="6616703" y="8648539"/>
            <a:chExt cx="215339" cy="294568"/>
          </a:xfrm>
          <a:solidFill>
            <a:srgbClr val="0078EF"/>
          </a:solidFill>
        </p:grpSpPr>
        <p:sp>
          <p:nvSpPr>
            <p:cNvPr id="76" name="Freeform 101"/>
            <p:cNvSpPr>
              <a:spLocks noChangeArrowheads="1"/>
            </p:cNvSpPr>
            <p:nvPr/>
          </p:nvSpPr>
          <p:spPr bwMode="auto">
            <a:xfrm>
              <a:off x="6616703" y="8648539"/>
              <a:ext cx="215339" cy="294568"/>
            </a:xfrm>
            <a:custGeom>
              <a:avLst/>
              <a:gdLst>
                <a:gd name="T0" fmla="*/ 436 w 469"/>
                <a:gd name="T1" fmla="*/ 640 h 641"/>
                <a:gd name="T2" fmla="*/ 436 w 469"/>
                <a:gd name="T3" fmla="*/ 640 h 641"/>
                <a:gd name="T4" fmla="*/ 468 w 469"/>
                <a:gd name="T5" fmla="*/ 608 h 641"/>
                <a:gd name="T6" fmla="*/ 468 w 469"/>
                <a:gd name="T7" fmla="*/ 33 h 641"/>
                <a:gd name="T8" fmla="*/ 436 w 469"/>
                <a:gd name="T9" fmla="*/ 0 h 641"/>
                <a:gd name="T10" fmla="*/ 31 w 469"/>
                <a:gd name="T11" fmla="*/ 0 h 641"/>
                <a:gd name="T12" fmla="*/ 0 w 469"/>
                <a:gd name="T13" fmla="*/ 33 h 641"/>
                <a:gd name="T14" fmla="*/ 0 w 469"/>
                <a:gd name="T15" fmla="*/ 608 h 641"/>
                <a:gd name="T16" fmla="*/ 31 w 469"/>
                <a:gd name="T17" fmla="*/ 640 h 641"/>
                <a:gd name="T18" fmla="*/ 436 w 469"/>
                <a:gd name="T19" fmla="*/ 640 h 641"/>
                <a:gd name="T20" fmla="*/ 20 w 469"/>
                <a:gd name="T21" fmla="*/ 33 h 641"/>
                <a:gd name="T22" fmla="*/ 20 w 469"/>
                <a:gd name="T23" fmla="*/ 33 h 641"/>
                <a:gd name="T24" fmla="*/ 31 w 469"/>
                <a:gd name="T25" fmla="*/ 22 h 641"/>
                <a:gd name="T26" fmla="*/ 436 w 469"/>
                <a:gd name="T27" fmla="*/ 22 h 641"/>
                <a:gd name="T28" fmla="*/ 447 w 469"/>
                <a:gd name="T29" fmla="*/ 33 h 641"/>
                <a:gd name="T30" fmla="*/ 447 w 469"/>
                <a:gd name="T31" fmla="*/ 448 h 641"/>
                <a:gd name="T32" fmla="*/ 20 w 469"/>
                <a:gd name="T33" fmla="*/ 448 h 641"/>
                <a:gd name="T34" fmla="*/ 20 w 469"/>
                <a:gd name="T35" fmla="*/ 33 h 641"/>
                <a:gd name="T36" fmla="*/ 20 w 469"/>
                <a:gd name="T37" fmla="*/ 608 h 641"/>
                <a:gd name="T38" fmla="*/ 20 w 469"/>
                <a:gd name="T39" fmla="*/ 608 h 641"/>
                <a:gd name="T40" fmla="*/ 20 w 469"/>
                <a:gd name="T41" fmla="*/ 470 h 641"/>
                <a:gd name="T42" fmla="*/ 447 w 469"/>
                <a:gd name="T43" fmla="*/ 470 h 641"/>
                <a:gd name="T44" fmla="*/ 447 w 469"/>
                <a:gd name="T45" fmla="*/ 608 h 641"/>
                <a:gd name="T46" fmla="*/ 436 w 469"/>
                <a:gd name="T47" fmla="*/ 619 h 641"/>
                <a:gd name="T48" fmla="*/ 31 w 469"/>
                <a:gd name="T49" fmla="*/ 619 h 641"/>
                <a:gd name="T50" fmla="*/ 20 w 469"/>
                <a:gd name="T51" fmla="*/ 60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641">
                  <a:moveTo>
                    <a:pt x="436" y="640"/>
                  </a:moveTo>
                  <a:lnTo>
                    <a:pt x="436" y="640"/>
                  </a:lnTo>
                  <a:cubicBezTo>
                    <a:pt x="453" y="640"/>
                    <a:pt x="468" y="625"/>
                    <a:pt x="468" y="608"/>
                  </a:cubicBezTo>
                  <a:cubicBezTo>
                    <a:pt x="468" y="33"/>
                    <a:pt x="468" y="33"/>
                    <a:pt x="468" y="33"/>
                  </a:cubicBezTo>
                  <a:cubicBezTo>
                    <a:pt x="468" y="15"/>
                    <a:pt x="453" y="0"/>
                    <a:pt x="436" y="0"/>
                  </a:cubicBezTo>
                  <a:cubicBezTo>
                    <a:pt x="31" y="0"/>
                    <a:pt x="31" y="0"/>
                    <a:pt x="31" y="0"/>
                  </a:cubicBezTo>
                  <a:cubicBezTo>
                    <a:pt x="13" y="0"/>
                    <a:pt x="0" y="15"/>
                    <a:pt x="0" y="33"/>
                  </a:cubicBezTo>
                  <a:cubicBezTo>
                    <a:pt x="0" y="608"/>
                    <a:pt x="0" y="608"/>
                    <a:pt x="0" y="608"/>
                  </a:cubicBezTo>
                  <a:cubicBezTo>
                    <a:pt x="0" y="625"/>
                    <a:pt x="13" y="640"/>
                    <a:pt x="31" y="640"/>
                  </a:cubicBezTo>
                  <a:lnTo>
                    <a:pt x="436" y="640"/>
                  </a:lnTo>
                  <a:close/>
                  <a:moveTo>
                    <a:pt x="20" y="33"/>
                  </a:moveTo>
                  <a:lnTo>
                    <a:pt x="20" y="33"/>
                  </a:lnTo>
                  <a:cubicBezTo>
                    <a:pt x="20" y="26"/>
                    <a:pt x="25" y="22"/>
                    <a:pt x="31" y="22"/>
                  </a:cubicBezTo>
                  <a:cubicBezTo>
                    <a:pt x="436" y="22"/>
                    <a:pt x="436" y="22"/>
                    <a:pt x="436" y="22"/>
                  </a:cubicBezTo>
                  <a:cubicBezTo>
                    <a:pt x="442" y="22"/>
                    <a:pt x="447" y="26"/>
                    <a:pt x="447" y="33"/>
                  </a:cubicBezTo>
                  <a:cubicBezTo>
                    <a:pt x="447" y="448"/>
                    <a:pt x="447" y="448"/>
                    <a:pt x="447" y="448"/>
                  </a:cubicBezTo>
                  <a:cubicBezTo>
                    <a:pt x="20" y="448"/>
                    <a:pt x="20" y="448"/>
                    <a:pt x="20" y="448"/>
                  </a:cubicBezTo>
                  <a:lnTo>
                    <a:pt x="20" y="33"/>
                  </a:lnTo>
                  <a:close/>
                  <a:moveTo>
                    <a:pt x="20" y="608"/>
                  </a:moveTo>
                  <a:lnTo>
                    <a:pt x="20" y="608"/>
                  </a:lnTo>
                  <a:cubicBezTo>
                    <a:pt x="20" y="470"/>
                    <a:pt x="20" y="470"/>
                    <a:pt x="20" y="470"/>
                  </a:cubicBezTo>
                  <a:cubicBezTo>
                    <a:pt x="447" y="470"/>
                    <a:pt x="447" y="470"/>
                    <a:pt x="447" y="470"/>
                  </a:cubicBezTo>
                  <a:cubicBezTo>
                    <a:pt x="447" y="608"/>
                    <a:pt x="447" y="608"/>
                    <a:pt x="447" y="608"/>
                  </a:cubicBezTo>
                  <a:cubicBezTo>
                    <a:pt x="447" y="614"/>
                    <a:pt x="442" y="619"/>
                    <a:pt x="436" y="619"/>
                  </a:cubicBezTo>
                  <a:cubicBezTo>
                    <a:pt x="31" y="619"/>
                    <a:pt x="31" y="619"/>
                    <a:pt x="31" y="619"/>
                  </a:cubicBezTo>
                  <a:cubicBezTo>
                    <a:pt x="25" y="619"/>
                    <a:pt x="20" y="614"/>
                    <a:pt x="20" y="60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 name="Freeform 102"/>
            <p:cNvSpPr>
              <a:spLocks noChangeArrowheads="1"/>
            </p:cNvSpPr>
            <p:nvPr/>
          </p:nvSpPr>
          <p:spPr bwMode="auto">
            <a:xfrm>
              <a:off x="6649207" y="8672917"/>
              <a:ext cx="156426" cy="156426"/>
            </a:xfrm>
            <a:custGeom>
              <a:avLst/>
              <a:gdLst>
                <a:gd name="T0" fmla="*/ 170 w 341"/>
                <a:gd name="T1" fmla="*/ 0 h 340"/>
                <a:gd name="T2" fmla="*/ 170 w 341"/>
                <a:gd name="T3" fmla="*/ 0 h 340"/>
                <a:gd name="T4" fmla="*/ 0 w 341"/>
                <a:gd name="T5" fmla="*/ 169 h 340"/>
                <a:gd name="T6" fmla="*/ 57 w 341"/>
                <a:gd name="T7" fmla="*/ 295 h 340"/>
                <a:gd name="T8" fmla="*/ 57 w 341"/>
                <a:gd name="T9" fmla="*/ 296 h 340"/>
                <a:gd name="T10" fmla="*/ 58 w 341"/>
                <a:gd name="T11" fmla="*/ 297 h 340"/>
                <a:gd name="T12" fmla="*/ 170 w 341"/>
                <a:gd name="T13" fmla="*/ 339 h 340"/>
                <a:gd name="T14" fmla="*/ 340 w 341"/>
                <a:gd name="T15" fmla="*/ 169 h 340"/>
                <a:gd name="T16" fmla="*/ 170 w 341"/>
                <a:gd name="T17" fmla="*/ 0 h 340"/>
                <a:gd name="T18" fmla="*/ 170 w 341"/>
                <a:gd name="T19" fmla="*/ 318 h 340"/>
                <a:gd name="T20" fmla="*/ 170 w 341"/>
                <a:gd name="T21" fmla="*/ 318 h 340"/>
                <a:gd name="T22" fmla="*/ 79 w 341"/>
                <a:gd name="T23" fmla="*/ 287 h 340"/>
                <a:gd name="T24" fmla="*/ 125 w 341"/>
                <a:gd name="T25" fmla="*/ 236 h 340"/>
                <a:gd name="T26" fmla="*/ 124 w 341"/>
                <a:gd name="T27" fmla="*/ 222 h 340"/>
                <a:gd name="T28" fmla="*/ 109 w 341"/>
                <a:gd name="T29" fmla="*/ 222 h 340"/>
                <a:gd name="T30" fmla="*/ 63 w 341"/>
                <a:gd name="T31" fmla="*/ 274 h 340"/>
                <a:gd name="T32" fmla="*/ 20 w 341"/>
                <a:gd name="T33" fmla="*/ 169 h 340"/>
                <a:gd name="T34" fmla="*/ 170 w 341"/>
                <a:gd name="T35" fmla="*/ 20 h 340"/>
                <a:gd name="T36" fmla="*/ 319 w 341"/>
                <a:gd name="T37" fmla="*/ 169 h 340"/>
                <a:gd name="T38" fmla="*/ 170 w 341"/>
                <a:gd name="T39" fmla="*/ 31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40">
                  <a:moveTo>
                    <a:pt x="170" y="0"/>
                  </a:moveTo>
                  <a:lnTo>
                    <a:pt x="170" y="0"/>
                  </a:lnTo>
                  <a:cubicBezTo>
                    <a:pt x="76" y="0"/>
                    <a:pt x="0" y="75"/>
                    <a:pt x="0" y="169"/>
                  </a:cubicBezTo>
                  <a:cubicBezTo>
                    <a:pt x="0" y="220"/>
                    <a:pt x="22" y="264"/>
                    <a:pt x="57" y="295"/>
                  </a:cubicBezTo>
                  <a:lnTo>
                    <a:pt x="57" y="296"/>
                  </a:lnTo>
                  <a:cubicBezTo>
                    <a:pt x="57" y="297"/>
                    <a:pt x="58" y="297"/>
                    <a:pt x="58" y="297"/>
                  </a:cubicBezTo>
                  <a:cubicBezTo>
                    <a:pt x="88" y="324"/>
                    <a:pt x="127" y="339"/>
                    <a:pt x="170" y="339"/>
                  </a:cubicBezTo>
                  <a:cubicBezTo>
                    <a:pt x="264" y="339"/>
                    <a:pt x="340" y="264"/>
                    <a:pt x="340" y="169"/>
                  </a:cubicBezTo>
                  <a:cubicBezTo>
                    <a:pt x="340" y="75"/>
                    <a:pt x="264" y="0"/>
                    <a:pt x="170" y="0"/>
                  </a:cubicBezTo>
                  <a:close/>
                  <a:moveTo>
                    <a:pt x="170" y="318"/>
                  </a:moveTo>
                  <a:lnTo>
                    <a:pt x="170" y="318"/>
                  </a:lnTo>
                  <a:cubicBezTo>
                    <a:pt x="135" y="318"/>
                    <a:pt x="105" y="306"/>
                    <a:pt x="79" y="287"/>
                  </a:cubicBezTo>
                  <a:cubicBezTo>
                    <a:pt x="125" y="236"/>
                    <a:pt x="125" y="236"/>
                    <a:pt x="125" y="236"/>
                  </a:cubicBezTo>
                  <a:cubicBezTo>
                    <a:pt x="129" y="232"/>
                    <a:pt x="128" y="225"/>
                    <a:pt x="124" y="222"/>
                  </a:cubicBezTo>
                  <a:cubicBezTo>
                    <a:pt x="120" y="218"/>
                    <a:pt x="112" y="218"/>
                    <a:pt x="109" y="222"/>
                  </a:cubicBezTo>
                  <a:cubicBezTo>
                    <a:pt x="63" y="274"/>
                    <a:pt x="63" y="274"/>
                    <a:pt x="63" y="274"/>
                  </a:cubicBezTo>
                  <a:cubicBezTo>
                    <a:pt x="36" y="246"/>
                    <a:pt x="20" y="211"/>
                    <a:pt x="20" y="169"/>
                  </a:cubicBezTo>
                  <a:cubicBezTo>
                    <a:pt x="20" y="86"/>
                    <a:pt x="87" y="20"/>
                    <a:pt x="170" y="20"/>
                  </a:cubicBezTo>
                  <a:cubicBezTo>
                    <a:pt x="251" y="20"/>
                    <a:pt x="319" y="86"/>
                    <a:pt x="319" y="169"/>
                  </a:cubicBezTo>
                  <a:cubicBezTo>
                    <a:pt x="319" y="251"/>
                    <a:pt x="251" y="318"/>
                    <a:pt x="170" y="3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 name="Freeform 103"/>
            <p:cNvSpPr>
              <a:spLocks noChangeArrowheads="1"/>
            </p:cNvSpPr>
            <p:nvPr/>
          </p:nvSpPr>
          <p:spPr bwMode="auto">
            <a:xfrm>
              <a:off x="6710152" y="8733862"/>
              <a:ext cx="34536" cy="34536"/>
            </a:xfrm>
            <a:custGeom>
              <a:avLst/>
              <a:gdLst>
                <a:gd name="T0" fmla="*/ 38 w 75"/>
                <a:gd name="T1" fmla="*/ 0 h 76"/>
                <a:gd name="T2" fmla="*/ 38 w 75"/>
                <a:gd name="T3" fmla="*/ 0 h 76"/>
                <a:gd name="T4" fmla="*/ 0 w 75"/>
                <a:gd name="T5" fmla="*/ 37 h 76"/>
                <a:gd name="T6" fmla="*/ 38 w 75"/>
                <a:gd name="T7" fmla="*/ 75 h 76"/>
                <a:gd name="T8" fmla="*/ 74 w 75"/>
                <a:gd name="T9" fmla="*/ 37 h 76"/>
                <a:gd name="T10" fmla="*/ 38 w 75"/>
                <a:gd name="T11" fmla="*/ 0 h 76"/>
                <a:gd name="T12" fmla="*/ 38 w 75"/>
                <a:gd name="T13" fmla="*/ 54 h 76"/>
                <a:gd name="T14" fmla="*/ 38 w 75"/>
                <a:gd name="T15" fmla="*/ 54 h 76"/>
                <a:gd name="T16" fmla="*/ 21 w 75"/>
                <a:gd name="T17" fmla="*/ 37 h 76"/>
                <a:gd name="T18" fmla="*/ 38 w 75"/>
                <a:gd name="T19" fmla="*/ 21 h 76"/>
                <a:gd name="T20" fmla="*/ 54 w 75"/>
                <a:gd name="T21" fmla="*/ 37 h 76"/>
                <a:gd name="T22" fmla="*/ 38 w 75"/>
                <a:gd name="T23"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6">
                  <a:moveTo>
                    <a:pt x="38" y="0"/>
                  </a:moveTo>
                  <a:lnTo>
                    <a:pt x="38" y="0"/>
                  </a:lnTo>
                  <a:cubicBezTo>
                    <a:pt x="17" y="0"/>
                    <a:pt x="0" y="16"/>
                    <a:pt x="0" y="37"/>
                  </a:cubicBezTo>
                  <a:cubicBezTo>
                    <a:pt x="0" y="58"/>
                    <a:pt x="17" y="75"/>
                    <a:pt x="38" y="75"/>
                  </a:cubicBezTo>
                  <a:cubicBezTo>
                    <a:pt x="59" y="75"/>
                    <a:pt x="74" y="58"/>
                    <a:pt x="74" y="37"/>
                  </a:cubicBezTo>
                  <a:cubicBezTo>
                    <a:pt x="74" y="16"/>
                    <a:pt x="59" y="0"/>
                    <a:pt x="38" y="0"/>
                  </a:cubicBezTo>
                  <a:close/>
                  <a:moveTo>
                    <a:pt x="38" y="54"/>
                  </a:moveTo>
                  <a:lnTo>
                    <a:pt x="38" y="54"/>
                  </a:lnTo>
                  <a:cubicBezTo>
                    <a:pt x="30" y="54"/>
                    <a:pt x="21" y="46"/>
                    <a:pt x="21" y="37"/>
                  </a:cubicBezTo>
                  <a:cubicBezTo>
                    <a:pt x="21" y="29"/>
                    <a:pt x="30" y="21"/>
                    <a:pt x="38" y="21"/>
                  </a:cubicBezTo>
                  <a:cubicBezTo>
                    <a:pt x="46" y="21"/>
                    <a:pt x="54" y="29"/>
                    <a:pt x="54" y="37"/>
                  </a:cubicBezTo>
                  <a:cubicBezTo>
                    <a:pt x="54" y="46"/>
                    <a:pt x="46" y="54"/>
                    <a:pt x="38" y="5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 name="Freeform 104"/>
            <p:cNvSpPr>
              <a:spLocks noChangeArrowheads="1"/>
            </p:cNvSpPr>
            <p:nvPr/>
          </p:nvSpPr>
          <p:spPr bwMode="auto">
            <a:xfrm>
              <a:off x="6771097" y="8882162"/>
              <a:ext cx="34536" cy="34535"/>
            </a:xfrm>
            <a:custGeom>
              <a:avLst/>
              <a:gdLst>
                <a:gd name="T0" fmla="*/ 37 w 75"/>
                <a:gd name="T1" fmla="*/ 74 h 75"/>
                <a:gd name="T2" fmla="*/ 37 w 75"/>
                <a:gd name="T3" fmla="*/ 74 h 75"/>
                <a:gd name="T4" fmla="*/ 74 w 75"/>
                <a:gd name="T5" fmla="*/ 37 h 75"/>
                <a:gd name="T6" fmla="*/ 37 w 75"/>
                <a:gd name="T7" fmla="*/ 0 h 75"/>
                <a:gd name="T8" fmla="*/ 0 w 75"/>
                <a:gd name="T9" fmla="*/ 37 h 75"/>
                <a:gd name="T10" fmla="*/ 37 w 75"/>
                <a:gd name="T11" fmla="*/ 74 h 75"/>
                <a:gd name="T12" fmla="*/ 37 w 75"/>
                <a:gd name="T13" fmla="*/ 21 h 75"/>
                <a:gd name="T14" fmla="*/ 37 w 75"/>
                <a:gd name="T15" fmla="*/ 21 h 75"/>
                <a:gd name="T16" fmla="*/ 53 w 75"/>
                <a:gd name="T17" fmla="*/ 37 h 75"/>
                <a:gd name="T18" fmla="*/ 37 w 75"/>
                <a:gd name="T19" fmla="*/ 53 h 75"/>
                <a:gd name="T20" fmla="*/ 21 w 75"/>
                <a:gd name="T21" fmla="*/ 37 h 75"/>
                <a:gd name="T22" fmla="*/ 37 w 75"/>
                <a:gd name="T23"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37" y="74"/>
                  </a:moveTo>
                  <a:lnTo>
                    <a:pt x="37" y="74"/>
                  </a:lnTo>
                  <a:cubicBezTo>
                    <a:pt x="58" y="74"/>
                    <a:pt x="74" y="58"/>
                    <a:pt x="74" y="37"/>
                  </a:cubicBezTo>
                  <a:cubicBezTo>
                    <a:pt x="74" y="17"/>
                    <a:pt x="58" y="0"/>
                    <a:pt x="37" y="0"/>
                  </a:cubicBezTo>
                  <a:cubicBezTo>
                    <a:pt x="16" y="0"/>
                    <a:pt x="0" y="17"/>
                    <a:pt x="0" y="37"/>
                  </a:cubicBezTo>
                  <a:cubicBezTo>
                    <a:pt x="0" y="58"/>
                    <a:pt x="16" y="74"/>
                    <a:pt x="37" y="74"/>
                  </a:cubicBezTo>
                  <a:close/>
                  <a:moveTo>
                    <a:pt x="37" y="21"/>
                  </a:moveTo>
                  <a:lnTo>
                    <a:pt x="37" y="21"/>
                  </a:lnTo>
                  <a:cubicBezTo>
                    <a:pt x="45" y="21"/>
                    <a:pt x="53" y="28"/>
                    <a:pt x="53" y="37"/>
                  </a:cubicBezTo>
                  <a:cubicBezTo>
                    <a:pt x="53" y="46"/>
                    <a:pt x="45" y="53"/>
                    <a:pt x="37" y="53"/>
                  </a:cubicBezTo>
                  <a:cubicBezTo>
                    <a:pt x="28" y="53"/>
                    <a:pt x="21" y="46"/>
                    <a:pt x="21" y="37"/>
                  </a:cubicBezTo>
                  <a:cubicBezTo>
                    <a:pt x="21" y="28"/>
                    <a:pt x="28" y="21"/>
                    <a:pt x="37" y="2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80" name="Group 79"/>
          <p:cNvGrpSpPr>
            <a:grpSpLocks noChangeAspect="1"/>
          </p:cNvGrpSpPr>
          <p:nvPr/>
        </p:nvGrpSpPr>
        <p:grpSpPr>
          <a:xfrm>
            <a:off x="7058696" y="5833771"/>
            <a:ext cx="273977" cy="374780"/>
            <a:chOff x="6616703" y="8648539"/>
            <a:chExt cx="215339" cy="294568"/>
          </a:xfrm>
          <a:solidFill>
            <a:srgbClr val="0078EF"/>
          </a:solidFill>
        </p:grpSpPr>
        <p:sp>
          <p:nvSpPr>
            <p:cNvPr id="81" name="Freeform 101"/>
            <p:cNvSpPr>
              <a:spLocks noChangeArrowheads="1"/>
            </p:cNvSpPr>
            <p:nvPr/>
          </p:nvSpPr>
          <p:spPr bwMode="auto">
            <a:xfrm>
              <a:off x="6616703" y="8648539"/>
              <a:ext cx="215339" cy="294568"/>
            </a:xfrm>
            <a:custGeom>
              <a:avLst/>
              <a:gdLst>
                <a:gd name="T0" fmla="*/ 436 w 469"/>
                <a:gd name="T1" fmla="*/ 640 h 641"/>
                <a:gd name="T2" fmla="*/ 436 w 469"/>
                <a:gd name="T3" fmla="*/ 640 h 641"/>
                <a:gd name="T4" fmla="*/ 468 w 469"/>
                <a:gd name="T5" fmla="*/ 608 h 641"/>
                <a:gd name="T6" fmla="*/ 468 w 469"/>
                <a:gd name="T7" fmla="*/ 33 h 641"/>
                <a:gd name="T8" fmla="*/ 436 w 469"/>
                <a:gd name="T9" fmla="*/ 0 h 641"/>
                <a:gd name="T10" fmla="*/ 31 w 469"/>
                <a:gd name="T11" fmla="*/ 0 h 641"/>
                <a:gd name="T12" fmla="*/ 0 w 469"/>
                <a:gd name="T13" fmla="*/ 33 h 641"/>
                <a:gd name="T14" fmla="*/ 0 w 469"/>
                <a:gd name="T15" fmla="*/ 608 h 641"/>
                <a:gd name="T16" fmla="*/ 31 w 469"/>
                <a:gd name="T17" fmla="*/ 640 h 641"/>
                <a:gd name="T18" fmla="*/ 436 w 469"/>
                <a:gd name="T19" fmla="*/ 640 h 641"/>
                <a:gd name="T20" fmla="*/ 20 w 469"/>
                <a:gd name="T21" fmla="*/ 33 h 641"/>
                <a:gd name="T22" fmla="*/ 20 w 469"/>
                <a:gd name="T23" fmla="*/ 33 h 641"/>
                <a:gd name="T24" fmla="*/ 31 w 469"/>
                <a:gd name="T25" fmla="*/ 22 h 641"/>
                <a:gd name="T26" fmla="*/ 436 w 469"/>
                <a:gd name="T27" fmla="*/ 22 h 641"/>
                <a:gd name="T28" fmla="*/ 447 w 469"/>
                <a:gd name="T29" fmla="*/ 33 h 641"/>
                <a:gd name="T30" fmla="*/ 447 w 469"/>
                <a:gd name="T31" fmla="*/ 448 h 641"/>
                <a:gd name="T32" fmla="*/ 20 w 469"/>
                <a:gd name="T33" fmla="*/ 448 h 641"/>
                <a:gd name="T34" fmla="*/ 20 w 469"/>
                <a:gd name="T35" fmla="*/ 33 h 641"/>
                <a:gd name="T36" fmla="*/ 20 w 469"/>
                <a:gd name="T37" fmla="*/ 608 h 641"/>
                <a:gd name="T38" fmla="*/ 20 w 469"/>
                <a:gd name="T39" fmla="*/ 608 h 641"/>
                <a:gd name="T40" fmla="*/ 20 w 469"/>
                <a:gd name="T41" fmla="*/ 470 h 641"/>
                <a:gd name="T42" fmla="*/ 447 w 469"/>
                <a:gd name="T43" fmla="*/ 470 h 641"/>
                <a:gd name="T44" fmla="*/ 447 w 469"/>
                <a:gd name="T45" fmla="*/ 608 h 641"/>
                <a:gd name="T46" fmla="*/ 436 w 469"/>
                <a:gd name="T47" fmla="*/ 619 h 641"/>
                <a:gd name="T48" fmla="*/ 31 w 469"/>
                <a:gd name="T49" fmla="*/ 619 h 641"/>
                <a:gd name="T50" fmla="*/ 20 w 469"/>
                <a:gd name="T51" fmla="*/ 60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641">
                  <a:moveTo>
                    <a:pt x="436" y="640"/>
                  </a:moveTo>
                  <a:lnTo>
                    <a:pt x="436" y="640"/>
                  </a:lnTo>
                  <a:cubicBezTo>
                    <a:pt x="453" y="640"/>
                    <a:pt x="468" y="625"/>
                    <a:pt x="468" y="608"/>
                  </a:cubicBezTo>
                  <a:cubicBezTo>
                    <a:pt x="468" y="33"/>
                    <a:pt x="468" y="33"/>
                    <a:pt x="468" y="33"/>
                  </a:cubicBezTo>
                  <a:cubicBezTo>
                    <a:pt x="468" y="15"/>
                    <a:pt x="453" y="0"/>
                    <a:pt x="436" y="0"/>
                  </a:cubicBezTo>
                  <a:cubicBezTo>
                    <a:pt x="31" y="0"/>
                    <a:pt x="31" y="0"/>
                    <a:pt x="31" y="0"/>
                  </a:cubicBezTo>
                  <a:cubicBezTo>
                    <a:pt x="13" y="0"/>
                    <a:pt x="0" y="15"/>
                    <a:pt x="0" y="33"/>
                  </a:cubicBezTo>
                  <a:cubicBezTo>
                    <a:pt x="0" y="608"/>
                    <a:pt x="0" y="608"/>
                    <a:pt x="0" y="608"/>
                  </a:cubicBezTo>
                  <a:cubicBezTo>
                    <a:pt x="0" y="625"/>
                    <a:pt x="13" y="640"/>
                    <a:pt x="31" y="640"/>
                  </a:cubicBezTo>
                  <a:lnTo>
                    <a:pt x="436" y="640"/>
                  </a:lnTo>
                  <a:close/>
                  <a:moveTo>
                    <a:pt x="20" y="33"/>
                  </a:moveTo>
                  <a:lnTo>
                    <a:pt x="20" y="33"/>
                  </a:lnTo>
                  <a:cubicBezTo>
                    <a:pt x="20" y="26"/>
                    <a:pt x="25" y="22"/>
                    <a:pt x="31" y="22"/>
                  </a:cubicBezTo>
                  <a:cubicBezTo>
                    <a:pt x="436" y="22"/>
                    <a:pt x="436" y="22"/>
                    <a:pt x="436" y="22"/>
                  </a:cubicBezTo>
                  <a:cubicBezTo>
                    <a:pt x="442" y="22"/>
                    <a:pt x="447" y="26"/>
                    <a:pt x="447" y="33"/>
                  </a:cubicBezTo>
                  <a:cubicBezTo>
                    <a:pt x="447" y="448"/>
                    <a:pt x="447" y="448"/>
                    <a:pt x="447" y="448"/>
                  </a:cubicBezTo>
                  <a:cubicBezTo>
                    <a:pt x="20" y="448"/>
                    <a:pt x="20" y="448"/>
                    <a:pt x="20" y="448"/>
                  </a:cubicBezTo>
                  <a:lnTo>
                    <a:pt x="20" y="33"/>
                  </a:lnTo>
                  <a:close/>
                  <a:moveTo>
                    <a:pt x="20" y="608"/>
                  </a:moveTo>
                  <a:lnTo>
                    <a:pt x="20" y="608"/>
                  </a:lnTo>
                  <a:cubicBezTo>
                    <a:pt x="20" y="470"/>
                    <a:pt x="20" y="470"/>
                    <a:pt x="20" y="470"/>
                  </a:cubicBezTo>
                  <a:cubicBezTo>
                    <a:pt x="447" y="470"/>
                    <a:pt x="447" y="470"/>
                    <a:pt x="447" y="470"/>
                  </a:cubicBezTo>
                  <a:cubicBezTo>
                    <a:pt x="447" y="608"/>
                    <a:pt x="447" y="608"/>
                    <a:pt x="447" y="608"/>
                  </a:cubicBezTo>
                  <a:cubicBezTo>
                    <a:pt x="447" y="614"/>
                    <a:pt x="442" y="619"/>
                    <a:pt x="436" y="619"/>
                  </a:cubicBezTo>
                  <a:cubicBezTo>
                    <a:pt x="31" y="619"/>
                    <a:pt x="31" y="619"/>
                    <a:pt x="31" y="619"/>
                  </a:cubicBezTo>
                  <a:cubicBezTo>
                    <a:pt x="25" y="619"/>
                    <a:pt x="20" y="614"/>
                    <a:pt x="20" y="60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 name="Freeform 102"/>
            <p:cNvSpPr>
              <a:spLocks noChangeArrowheads="1"/>
            </p:cNvSpPr>
            <p:nvPr/>
          </p:nvSpPr>
          <p:spPr bwMode="auto">
            <a:xfrm>
              <a:off x="6649207" y="8672917"/>
              <a:ext cx="156426" cy="156426"/>
            </a:xfrm>
            <a:custGeom>
              <a:avLst/>
              <a:gdLst>
                <a:gd name="T0" fmla="*/ 170 w 341"/>
                <a:gd name="T1" fmla="*/ 0 h 340"/>
                <a:gd name="T2" fmla="*/ 170 w 341"/>
                <a:gd name="T3" fmla="*/ 0 h 340"/>
                <a:gd name="T4" fmla="*/ 0 w 341"/>
                <a:gd name="T5" fmla="*/ 169 h 340"/>
                <a:gd name="T6" fmla="*/ 57 w 341"/>
                <a:gd name="T7" fmla="*/ 295 h 340"/>
                <a:gd name="T8" fmla="*/ 57 w 341"/>
                <a:gd name="T9" fmla="*/ 296 h 340"/>
                <a:gd name="T10" fmla="*/ 58 w 341"/>
                <a:gd name="T11" fmla="*/ 297 h 340"/>
                <a:gd name="T12" fmla="*/ 170 w 341"/>
                <a:gd name="T13" fmla="*/ 339 h 340"/>
                <a:gd name="T14" fmla="*/ 340 w 341"/>
                <a:gd name="T15" fmla="*/ 169 h 340"/>
                <a:gd name="T16" fmla="*/ 170 w 341"/>
                <a:gd name="T17" fmla="*/ 0 h 340"/>
                <a:gd name="T18" fmla="*/ 170 w 341"/>
                <a:gd name="T19" fmla="*/ 318 h 340"/>
                <a:gd name="T20" fmla="*/ 170 w 341"/>
                <a:gd name="T21" fmla="*/ 318 h 340"/>
                <a:gd name="T22" fmla="*/ 79 w 341"/>
                <a:gd name="T23" fmla="*/ 287 h 340"/>
                <a:gd name="T24" fmla="*/ 125 w 341"/>
                <a:gd name="T25" fmla="*/ 236 h 340"/>
                <a:gd name="T26" fmla="*/ 124 w 341"/>
                <a:gd name="T27" fmla="*/ 222 h 340"/>
                <a:gd name="T28" fmla="*/ 109 w 341"/>
                <a:gd name="T29" fmla="*/ 222 h 340"/>
                <a:gd name="T30" fmla="*/ 63 w 341"/>
                <a:gd name="T31" fmla="*/ 274 h 340"/>
                <a:gd name="T32" fmla="*/ 20 w 341"/>
                <a:gd name="T33" fmla="*/ 169 h 340"/>
                <a:gd name="T34" fmla="*/ 170 w 341"/>
                <a:gd name="T35" fmla="*/ 20 h 340"/>
                <a:gd name="T36" fmla="*/ 319 w 341"/>
                <a:gd name="T37" fmla="*/ 169 h 340"/>
                <a:gd name="T38" fmla="*/ 170 w 341"/>
                <a:gd name="T39" fmla="*/ 31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40">
                  <a:moveTo>
                    <a:pt x="170" y="0"/>
                  </a:moveTo>
                  <a:lnTo>
                    <a:pt x="170" y="0"/>
                  </a:lnTo>
                  <a:cubicBezTo>
                    <a:pt x="76" y="0"/>
                    <a:pt x="0" y="75"/>
                    <a:pt x="0" y="169"/>
                  </a:cubicBezTo>
                  <a:cubicBezTo>
                    <a:pt x="0" y="220"/>
                    <a:pt x="22" y="264"/>
                    <a:pt x="57" y="295"/>
                  </a:cubicBezTo>
                  <a:lnTo>
                    <a:pt x="57" y="296"/>
                  </a:lnTo>
                  <a:cubicBezTo>
                    <a:pt x="57" y="297"/>
                    <a:pt x="58" y="297"/>
                    <a:pt x="58" y="297"/>
                  </a:cubicBezTo>
                  <a:cubicBezTo>
                    <a:pt x="88" y="324"/>
                    <a:pt x="127" y="339"/>
                    <a:pt x="170" y="339"/>
                  </a:cubicBezTo>
                  <a:cubicBezTo>
                    <a:pt x="264" y="339"/>
                    <a:pt x="340" y="264"/>
                    <a:pt x="340" y="169"/>
                  </a:cubicBezTo>
                  <a:cubicBezTo>
                    <a:pt x="340" y="75"/>
                    <a:pt x="264" y="0"/>
                    <a:pt x="170" y="0"/>
                  </a:cubicBezTo>
                  <a:close/>
                  <a:moveTo>
                    <a:pt x="170" y="318"/>
                  </a:moveTo>
                  <a:lnTo>
                    <a:pt x="170" y="318"/>
                  </a:lnTo>
                  <a:cubicBezTo>
                    <a:pt x="135" y="318"/>
                    <a:pt x="105" y="306"/>
                    <a:pt x="79" y="287"/>
                  </a:cubicBezTo>
                  <a:cubicBezTo>
                    <a:pt x="125" y="236"/>
                    <a:pt x="125" y="236"/>
                    <a:pt x="125" y="236"/>
                  </a:cubicBezTo>
                  <a:cubicBezTo>
                    <a:pt x="129" y="232"/>
                    <a:pt x="128" y="225"/>
                    <a:pt x="124" y="222"/>
                  </a:cubicBezTo>
                  <a:cubicBezTo>
                    <a:pt x="120" y="218"/>
                    <a:pt x="112" y="218"/>
                    <a:pt x="109" y="222"/>
                  </a:cubicBezTo>
                  <a:cubicBezTo>
                    <a:pt x="63" y="274"/>
                    <a:pt x="63" y="274"/>
                    <a:pt x="63" y="274"/>
                  </a:cubicBezTo>
                  <a:cubicBezTo>
                    <a:pt x="36" y="246"/>
                    <a:pt x="20" y="211"/>
                    <a:pt x="20" y="169"/>
                  </a:cubicBezTo>
                  <a:cubicBezTo>
                    <a:pt x="20" y="86"/>
                    <a:pt x="87" y="20"/>
                    <a:pt x="170" y="20"/>
                  </a:cubicBezTo>
                  <a:cubicBezTo>
                    <a:pt x="251" y="20"/>
                    <a:pt x="319" y="86"/>
                    <a:pt x="319" y="169"/>
                  </a:cubicBezTo>
                  <a:cubicBezTo>
                    <a:pt x="319" y="251"/>
                    <a:pt x="251" y="318"/>
                    <a:pt x="170" y="3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 name="Freeform 103"/>
            <p:cNvSpPr>
              <a:spLocks noChangeArrowheads="1"/>
            </p:cNvSpPr>
            <p:nvPr/>
          </p:nvSpPr>
          <p:spPr bwMode="auto">
            <a:xfrm>
              <a:off x="6710152" y="8733862"/>
              <a:ext cx="34536" cy="34536"/>
            </a:xfrm>
            <a:custGeom>
              <a:avLst/>
              <a:gdLst>
                <a:gd name="T0" fmla="*/ 38 w 75"/>
                <a:gd name="T1" fmla="*/ 0 h 76"/>
                <a:gd name="T2" fmla="*/ 38 w 75"/>
                <a:gd name="T3" fmla="*/ 0 h 76"/>
                <a:gd name="T4" fmla="*/ 0 w 75"/>
                <a:gd name="T5" fmla="*/ 37 h 76"/>
                <a:gd name="T6" fmla="*/ 38 w 75"/>
                <a:gd name="T7" fmla="*/ 75 h 76"/>
                <a:gd name="T8" fmla="*/ 74 w 75"/>
                <a:gd name="T9" fmla="*/ 37 h 76"/>
                <a:gd name="T10" fmla="*/ 38 w 75"/>
                <a:gd name="T11" fmla="*/ 0 h 76"/>
                <a:gd name="T12" fmla="*/ 38 w 75"/>
                <a:gd name="T13" fmla="*/ 54 h 76"/>
                <a:gd name="T14" fmla="*/ 38 w 75"/>
                <a:gd name="T15" fmla="*/ 54 h 76"/>
                <a:gd name="T16" fmla="*/ 21 w 75"/>
                <a:gd name="T17" fmla="*/ 37 h 76"/>
                <a:gd name="T18" fmla="*/ 38 w 75"/>
                <a:gd name="T19" fmla="*/ 21 h 76"/>
                <a:gd name="T20" fmla="*/ 54 w 75"/>
                <a:gd name="T21" fmla="*/ 37 h 76"/>
                <a:gd name="T22" fmla="*/ 38 w 75"/>
                <a:gd name="T23"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6">
                  <a:moveTo>
                    <a:pt x="38" y="0"/>
                  </a:moveTo>
                  <a:lnTo>
                    <a:pt x="38" y="0"/>
                  </a:lnTo>
                  <a:cubicBezTo>
                    <a:pt x="17" y="0"/>
                    <a:pt x="0" y="16"/>
                    <a:pt x="0" y="37"/>
                  </a:cubicBezTo>
                  <a:cubicBezTo>
                    <a:pt x="0" y="58"/>
                    <a:pt x="17" y="75"/>
                    <a:pt x="38" y="75"/>
                  </a:cubicBezTo>
                  <a:cubicBezTo>
                    <a:pt x="59" y="75"/>
                    <a:pt x="74" y="58"/>
                    <a:pt x="74" y="37"/>
                  </a:cubicBezTo>
                  <a:cubicBezTo>
                    <a:pt x="74" y="16"/>
                    <a:pt x="59" y="0"/>
                    <a:pt x="38" y="0"/>
                  </a:cubicBezTo>
                  <a:close/>
                  <a:moveTo>
                    <a:pt x="38" y="54"/>
                  </a:moveTo>
                  <a:lnTo>
                    <a:pt x="38" y="54"/>
                  </a:lnTo>
                  <a:cubicBezTo>
                    <a:pt x="30" y="54"/>
                    <a:pt x="21" y="46"/>
                    <a:pt x="21" y="37"/>
                  </a:cubicBezTo>
                  <a:cubicBezTo>
                    <a:pt x="21" y="29"/>
                    <a:pt x="30" y="21"/>
                    <a:pt x="38" y="21"/>
                  </a:cubicBezTo>
                  <a:cubicBezTo>
                    <a:pt x="46" y="21"/>
                    <a:pt x="54" y="29"/>
                    <a:pt x="54" y="37"/>
                  </a:cubicBezTo>
                  <a:cubicBezTo>
                    <a:pt x="54" y="46"/>
                    <a:pt x="46" y="54"/>
                    <a:pt x="38" y="5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 name="Freeform 104"/>
            <p:cNvSpPr>
              <a:spLocks noChangeArrowheads="1"/>
            </p:cNvSpPr>
            <p:nvPr/>
          </p:nvSpPr>
          <p:spPr bwMode="auto">
            <a:xfrm>
              <a:off x="6771097" y="8882162"/>
              <a:ext cx="34536" cy="34535"/>
            </a:xfrm>
            <a:custGeom>
              <a:avLst/>
              <a:gdLst>
                <a:gd name="T0" fmla="*/ 37 w 75"/>
                <a:gd name="T1" fmla="*/ 74 h 75"/>
                <a:gd name="T2" fmla="*/ 37 w 75"/>
                <a:gd name="T3" fmla="*/ 74 h 75"/>
                <a:gd name="T4" fmla="*/ 74 w 75"/>
                <a:gd name="T5" fmla="*/ 37 h 75"/>
                <a:gd name="T6" fmla="*/ 37 w 75"/>
                <a:gd name="T7" fmla="*/ 0 h 75"/>
                <a:gd name="T8" fmla="*/ 0 w 75"/>
                <a:gd name="T9" fmla="*/ 37 h 75"/>
                <a:gd name="T10" fmla="*/ 37 w 75"/>
                <a:gd name="T11" fmla="*/ 74 h 75"/>
                <a:gd name="T12" fmla="*/ 37 w 75"/>
                <a:gd name="T13" fmla="*/ 21 h 75"/>
                <a:gd name="T14" fmla="*/ 37 w 75"/>
                <a:gd name="T15" fmla="*/ 21 h 75"/>
                <a:gd name="T16" fmla="*/ 53 w 75"/>
                <a:gd name="T17" fmla="*/ 37 h 75"/>
                <a:gd name="T18" fmla="*/ 37 w 75"/>
                <a:gd name="T19" fmla="*/ 53 h 75"/>
                <a:gd name="T20" fmla="*/ 21 w 75"/>
                <a:gd name="T21" fmla="*/ 37 h 75"/>
                <a:gd name="T22" fmla="*/ 37 w 75"/>
                <a:gd name="T23"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37" y="74"/>
                  </a:moveTo>
                  <a:lnTo>
                    <a:pt x="37" y="74"/>
                  </a:lnTo>
                  <a:cubicBezTo>
                    <a:pt x="58" y="74"/>
                    <a:pt x="74" y="58"/>
                    <a:pt x="74" y="37"/>
                  </a:cubicBezTo>
                  <a:cubicBezTo>
                    <a:pt x="74" y="17"/>
                    <a:pt x="58" y="0"/>
                    <a:pt x="37" y="0"/>
                  </a:cubicBezTo>
                  <a:cubicBezTo>
                    <a:pt x="16" y="0"/>
                    <a:pt x="0" y="17"/>
                    <a:pt x="0" y="37"/>
                  </a:cubicBezTo>
                  <a:cubicBezTo>
                    <a:pt x="0" y="58"/>
                    <a:pt x="16" y="74"/>
                    <a:pt x="37" y="74"/>
                  </a:cubicBezTo>
                  <a:close/>
                  <a:moveTo>
                    <a:pt x="37" y="21"/>
                  </a:moveTo>
                  <a:lnTo>
                    <a:pt x="37" y="21"/>
                  </a:lnTo>
                  <a:cubicBezTo>
                    <a:pt x="45" y="21"/>
                    <a:pt x="53" y="28"/>
                    <a:pt x="53" y="37"/>
                  </a:cubicBezTo>
                  <a:cubicBezTo>
                    <a:pt x="53" y="46"/>
                    <a:pt x="45" y="53"/>
                    <a:pt x="37" y="53"/>
                  </a:cubicBezTo>
                  <a:cubicBezTo>
                    <a:pt x="28" y="53"/>
                    <a:pt x="21" y="46"/>
                    <a:pt x="21" y="37"/>
                  </a:cubicBezTo>
                  <a:cubicBezTo>
                    <a:pt x="21" y="28"/>
                    <a:pt x="28" y="21"/>
                    <a:pt x="37" y="2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85" name="Group 84"/>
          <p:cNvGrpSpPr>
            <a:grpSpLocks noChangeAspect="1"/>
          </p:cNvGrpSpPr>
          <p:nvPr/>
        </p:nvGrpSpPr>
        <p:grpSpPr>
          <a:xfrm>
            <a:off x="6693688" y="5833771"/>
            <a:ext cx="273977" cy="374780"/>
            <a:chOff x="6616703" y="8648539"/>
            <a:chExt cx="215339" cy="294568"/>
          </a:xfrm>
          <a:solidFill>
            <a:srgbClr val="0078EF"/>
          </a:solidFill>
        </p:grpSpPr>
        <p:sp>
          <p:nvSpPr>
            <p:cNvPr id="86" name="Freeform 101"/>
            <p:cNvSpPr>
              <a:spLocks noChangeArrowheads="1"/>
            </p:cNvSpPr>
            <p:nvPr/>
          </p:nvSpPr>
          <p:spPr bwMode="auto">
            <a:xfrm>
              <a:off x="6616703" y="8648539"/>
              <a:ext cx="215339" cy="294568"/>
            </a:xfrm>
            <a:custGeom>
              <a:avLst/>
              <a:gdLst>
                <a:gd name="T0" fmla="*/ 436 w 469"/>
                <a:gd name="T1" fmla="*/ 640 h 641"/>
                <a:gd name="T2" fmla="*/ 436 w 469"/>
                <a:gd name="T3" fmla="*/ 640 h 641"/>
                <a:gd name="T4" fmla="*/ 468 w 469"/>
                <a:gd name="T5" fmla="*/ 608 h 641"/>
                <a:gd name="T6" fmla="*/ 468 w 469"/>
                <a:gd name="T7" fmla="*/ 33 h 641"/>
                <a:gd name="T8" fmla="*/ 436 w 469"/>
                <a:gd name="T9" fmla="*/ 0 h 641"/>
                <a:gd name="T10" fmla="*/ 31 w 469"/>
                <a:gd name="T11" fmla="*/ 0 h 641"/>
                <a:gd name="T12" fmla="*/ 0 w 469"/>
                <a:gd name="T13" fmla="*/ 33 h 641"/>
                <a:gd name="T14" fmla="*/ 0 w 469"/>
                <a:gd name="T15" fmla="*/ 608 h 641"/>
                <a:gd name="T16" fmla="*/ 31 w 469"/>
                <a:gd name="T17" fmla="*/ 640 h 641"/>
                <a:gd name="T18" fmla="*/ 436 w 469"/>
                <a:gd name="T19" fmla="*/ 640 h 641"/>
                <a:gd name="T20" fmla="*/ 20 w 469"/>
                <a:gd name="T21" fmla="*/ 33 h 641"/>
                <a:gd name="T22" fmla="*/ 20 w 469"/>
                <a:gd name="T23" fmla="*/ 33 h 641"/>
                <a:gd name="T24" fmla="*/ 31 w 469"/>
                <a:gd name="T25" fmla="*/ 22 h 641"/>
                <a:gd name="T26" fmla="*/ 436 w 469"/>
                <a:gd name="T27" fmla="*/ 22 h 641"/>
                <a:gd name="T28" fmla="*/ 447 w 469"/>
                <a:gd name="T29" fmla="*/ 33 h 641"/>
                <a:gd name="T30" fmla="*/ 447 w 469"/>
                <a:gd name="T31" fmla="*/ 448 h 641"/>
                <a:gd name="T32" fmla="*/ 20 w 469"/>
                <a:gd name="T33" fmla="*/ 448 h 641"/>
                <a:gd name="T34" fmla="*/ 20 w 469"/>
                <a:gd name="T35" fmla="*/ 33 h 641"/>
                <a:gd name="T36" fmla="*/ 20 w 469"/>
                <a:gd name="T37" fmla="*/ 608 h 641"/>
                <a:gd name="T38" fmla="*/ 20 w 469"/>
                <a:gd name="T39" fmla="*/ 608 h 641"/>
                <a:gd name="T40" fmla="*/ 20 w 469"/>
                <a:gd name="T41" fmla="*/ 470 h 641"/>
                <a:gd name="T42" fmla="*/ 447 w 469"/>
                <a:gd name="T43" fmla="*/ 470 h 641"/>
                <a:gd name="T44" fmla="*/ 447 w 469"/>
                <a:gd name="T45" fmla="*/ 608 h 641"/>
                <a:gd name="T46" fmla="*/ 436 w 469"/>
                <a:gd name="T47" fmla="*/ 619 h 641"/>
                <a:gd name="T48" fmla="*/ 31 w 469"/>
                <a:gd name="T49" fmla="*/ 619 h 641"/>
                <a:gd name="T50" fmla="*/ 20 w 469"/>
                <a:gd name="T51" fmla="*/ 60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641">
                  <a:moveTo>
                    <a:pt x="436" y="640"/>
                  </a:moveTo>
                  <a:lnTo>
                    <a:pt x="436" y="640"/>
                  </a:lnTo>
                  <a:cubicBezTo>
                    <a:pt x="453" y="640"/>
                    <a:pt x="468" y="625"/>
                    <a:pt x="468" y="608"/>
                  </a:cubicBezTo>
                  <a:cubicBezTo>
                    <a:pt x="468" y="33"/>
                    <a:pt x="468" y="33"/>
                    <a:pt x="468" y="33"/>
                  </a:cubicBezTo>
                  <a:cubicBezTo>
                    <a:pt x="468" y="15"/>
                    <a:pt x="453" y="0"/>
                    <a:pt x="436" y="0"/>
                  </a:cubicBezTo>
                  <a:cubicBezTo>
                    <a:pt x="31" y="0"/>
                    <a:pt x="31" y="0"/>
                    <a:pt x="31" y="0"/>
                  </a:cubicBezTo>
                  <a:cubicBezTo>
                    <a:pt x="13" y="0"/>
                    <a:pt x="0" y="15"/>
                    <a:pt x="0" y="33"/>
                  </a:cubicBezTo>
                  <a:cubicBezTo>
                    <a:pt x="0" y="608"/>
                    <a:pt x="0" y="608"/>
                    <a:pt x="0" y="608"/>
                  </a:cubicBezTo>
                  <a:cubicBezTo>
                    <a:pt x="0" y="625"/>
                    <a:pt x="13" y="640"/>
                    <a:pt x="31" y="640"/>
                  </a:cubicBezTo>
                  <a:lnTo>
                    <a:pt x="436" y="640"/>
                  </a:lnTo>
                  <a:close/>
                  <a:moveTo>
                    <a:pt x="20" y="33"/>
                  </a:moveTo>
                  <a:lnTo>
                    <a:pt x="20" y="33"/>
                  </a:lnTo>
                  <a:cubicBezTo>
                    <a:pt x="20" y="26"/>
                    <a:pt x="25" y="22"/>
                    <a:pt x="31" y="22"/>
                  </a:cubicBezTo>
                  <a:cubicBezTo>
                    <a:pt x="436" y="22"/>
                    <a:pt x="436" y="22"/>
                    <a:pt x="436" y="22"/>
                  </a:cubicBezTo>
                  <a:cubicBezTo>
                    <a:pt x="442" y="22"/>
                    <a:pt x="447" y="26"/>
                    <a:pt x="447" y="33"/>
                  </a:cubicBezTo>
                  <a:cubicBezTo>
                    <a:pt x="447" y="448"/>
                    <a:pt x="447" y="448"/>
                    <a:pt x="447" y="448"/>
                  </a:cubicBezTo>
                  <a:cubicBezTo>
                    <a:pt x="20" y="448"/>
                    <a:pt x="20" y="448"/>
                    <a:pt x="20" y="448"/>
                  </a:cubicBezTo>
                  <a:lnTo>
                    <a:pt x="20" y="33"/>
                  </a:lnTo>
                  <a:close/>
                  <a:moveTo>
                    <a:pt x="20" y="608"/>
                  </a:moveTo>
                  <a:lnTo>
                    <a:pt x="20" y="608"/>
                  </a:lnTo>
                  <a:cubicBezTo>
                    <a:pt x="20" y="470"/>
                    <a:pt x="20" y="470"/>
                    <a:pt x="20" y="470"/>
                  </a:cubicBezTo>
                  <a:cubicBezTo>
                    <a:pt x="447" y="470"/>
                    <a:pt x="447" y="470"/>
                    <a:pt x="447" y="470"/>
                  </a:cubicBezTo>
                  <a:cubicBezTo>
                    <a:pt x="447" y="608"/>
                    <a:pt x="447" y="608"/>
                    <a:pt x="447" y="608"/>
                  </a:cubicBezTo>
                  <a:cubicBezTo>
                    <a:pt x="447" y="614"/>
                    <a:pt x="442" y="619"/>
                    <a:pt x="436" y="619"/>
                  </a:cubicBezTo>
                  <a:cubicBezTo>
                    <a:pt x="31" y="619"/>
                    <a:pt x="31" y="619"/>
                    <a:pt x="31" y="619"/>
                  </a:cubicBezTo>
                  <a:cubicBezTo>
                    <a:pt x="25" y="619"/>
                    <a:pt x="20" y="614"/>
                    <a:pt x="20" y="60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102"/>
            <p:cNvSpPr>
              <a:spLocks noChangeArrowheads="1"/>
            </p:cNvSpPr>
            <p:nvPr/>
          </p:nvSpPr>
          <p:spPr bwMode="auto">
            <a:xfrm>
              <a:off x="6649207" y="8672917"/>
              <a:ext cx="156426" cy="156426"/>
            </a:xfrm>
            <a:custGeom>
              <a:avLst/>
              <a:gdLst>
                <a:gd name="T0" fmla="*/ 170 w 341"/>
                <a:gd name="T1" fmla="*/ 0 h 340"/>
                <a:gd name="T2" fmla="*/ 170 w 341"/>
                <a:gd name="T3" fmla="*/ 0 h 340"/>
                <a:gd name="T4" fmla="*/ 0 w 341"/>
                <a:gd name="T5" fmla="*/ 169 h 340"/>
                <a:gd name="T6" fmla="*/ 57 w 341"/>
                <a:gd name="T7" fmla="*/ 295 h 340"/>
                <a:gd name="T8" fmla="*/ 57 w 341"/>
                <a:gd name="T9" fmla="*/ 296 h 340"/>
                <a:gd name="T10" fmla="*/ 58 w 341"/>
                <a:gd name="T11" fmla="*/ 297 h 340"/>
                <a:gd name="T12" fmla="*/ 170 w 341"/>
                <a:gd name="T13" fmla="*/ 339 h 340"/>
                <a:gd name="T14" fmla="*/ 340 w 341"/>
                <a:gd name="T15" fmla="*/ 169 h 340"/>
                <a:gd name="T16" fmla="*/ 170 w 341"/>
                <a:gd name="T17" fmla="*/ 0 h 340"/>
                <a:gd name="T18" fmla="*/ 170 w 341"/>
                <a:gd name="T19" fmla="*/ 318 h 340"/>
                <a:gd name="T20" fmla="*/ 170 w 341"/>
                <a:gd name="T21" fmla="*/ 318 h 340"/>
                <a:gd name="T22" fmla="*/ 79 w 341"/>
                <a:gd name="T23" fmla="*/ 287 h 340"/>
                <a:gd name="T24" fmla="*/ 125 w 341"/>
                <a:gd name="T25" fmla="*/ 236 h 340"/>
                <a:gd name="T26" fmla="*/ 124 w 341"/>
                <a:gd name="T27" fmla="*/ 222 h 340"/>
                <a:gd name="T28" fmla="*/ 109 w 341"/>
                <a:gd name="T29" fmla="*/ 222 h 340"/>
                <a:gd name="T30" fmla="*/ 63 w 341"/>
                <a:gd name="T31" fmla="*/ 274 h 340"/>
                <a:gd name="T32" fmla="*/ 20 w 341"/>
                <a:gd name="T33" fmla="*/ 169 h 340"/>
                <a:gd name="T34" fmla="*/ 170 w 341"/>
                <a:gd name="T35" fmla="*/ 20 h 340"/>
                <a:gd name="T36" fmla="*/ 319 w 341"/>
                <a:gd name="T37" fmla="*/ 169 h 340"/>
                <a:gd name="T38" fmla="*/ 170 w 341"/>
                <a:gd name="T39" fmla="*/ 31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40">
                  <a:moveTo>
                    <a:pt x="170" y="0"/>
                  </a:moveTo>
                  <a:lnTo>
                    <a:pt x="170" y="0"/>
                  </a:lnTo>
                  <a:cubicBezTo>
                    <a:pt x="76" y="0"/>
                    <a:pt x="0" y="75"/>
                    <a:pt x="0" y="169"/>
                  </a:cubicBezTo>
                  <a:cubicBezTo>
                    <a:pt x="0" y="220"/>
                    <a:pt x="22" y="264"/>
                    <a:pt x="57" y="295"/>
                  </a:cubicBezTo>
                  <a:lnTo>
                    <a:pt x="57" y="296"/>
                  </a:lnTo>
                  <a:cubicBezTo>
                    <a:pt x="57" y="297"/>
                    <a:pt x="58" y="297"/>
                    <a:pt x="58" y="297"/>
                  </a:cubicBezTo>
                  <a:cubicBezTo>
                    <a:pt x="88" y="324"/>
                    <a:pt x="127" y="339"/>
                    <a:pt x="170" y="339"/>
                  </a:cubicBezTo>
                  <a:cubicBezTo>
                    <a:pt x="264" y="339"/>
                    <a:pt x="340" y="264"/>
                    <a:pt x="340" y="169"/>
                  </a:cubicBezTo>
                  <a:cubicBezTo>
                    <a:pt x="340" y="75"/>
                    <a:pt x="264" y="0"/>
                    <a:pt x="170" y="0"/>
                  </a:cubicBezTo>
                  <a:close/>
                  <a:moveTo>
                    <a:pt x="170" y="318"/>
                  </a:moveTo>
                  <a:lnTo>
                    <a:pt x="170" y="318"/>
                  </a:lnTo>
                  <a:cubicBezTo>
                    <a:pt x="135" y="318"/>
                    <a:pt x="105" y="306"/>
                    <a:pt x="79" y="287"/>
                  </a:cubicBezTo>
                  <a:cubicBezTo>
                    <a:pt x="125" y="236"/>
                    <a:pt x="125" y="236"/>
                    <a:pt x="125" y="236"/>
                  </a:cubicBezTo>
                  <a:cubicBezTo>
                    <a:pt x="129" y="232"/>
                    <a:pt x="128" y="225"/>
                    <a:pt x="124" y="222"/>
                  </a:cubicBezTo>
                  <a:cubicBezTo>
                    <a:pt x="120" y="218"/>
                    <a:pt x="112" y="218"/>
                    <a:pt x="109" y="222"/>
                  </a:cubicBezTo>
                  <a:cubicBezTo>
                    <a:pt x="63" y="274"/>
                    <a:pt x="63" y="274"/>
                    <a:pt x="63" y="274"/>
                  </a:cubicBezTo>
                  <a:cubicBezTo>
                    <a:pt x="36" y="246"/>
                    <a:pt x="20" y="211"/>
                    <a:pt x="20" y="169"/>
                  </a:cubicBezTo>
                  <a:cubicBezTo>
                    <a:pt x="20" y="86"/>
                    <a:pt x="87" y="20"/>
                    <a:pt x="170" y="20"/>
                  </a:cubicBezTo>
                  <a:cubicBezTo>
                    <a:pt x="251" y="20"/>
                    <a:pt x="319" y="86"/>
                    <a:pt x="319" y="169"/>
                  </a:cubicBezTo>
                  <a:cubicBezTo>
                    <a:pt x="319" y="251"/>
                    <a:pt x="251" y="318"/>
                    <a:pt x="170" y="3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103"/>
            <p:cNvSpPr>
              <a:spLocks noChangeArrowheads="1"/>
            </p:cNvSpPr>
            <p:nvPr/>
          </p:nvSpPr>
          <p:spPr bwMode="auto">
            <a:xfrm>
              <a:off x="6710152" y="8733862"/>
              <a:ext cx="34536" cy="34536"/>
            </a:xfrm>
            <a:custGeom>
              <a:avLst/>
              <a:gdLst>
                <a:gd name="T0" fmla="*/ 38 w 75"/>
                <a:gd name="T1" fmla="*/ 0 h 76"/>
                <a:gd name="T2" fmla="*/ 38 w 75"/>
                <a:gd name="T3" fmla="*/ 0 h 76"/>
                <a:gd name="T4" fmla="*/ 0 w 75"/>
                <a:gd name="T5" fmla="*/ 37 h 76"/>
                <a:gd name="T6" fmla="*/ 38 w 75"/>
                <a:gd name="T7" fmla="*/ 75 h 76"/>
                <a:gd name="T8" fmla="*/ 74 w 75"/>
                <a:gd name="T9" fmla="*/ 37 h 76"/>
                <a:gd name="T10" fmla="*/ 38 w 75"/>
                <a:gd name="T11" fmla="*/ 0 h 76"/>
                <a:gd name="T12" fmla="*/ 38 w 75"/>
                <a:gd name="T13" fmla="*/ 54 h 76"/>
                <a:gd name="T14" fmla="*/ 38 w 75"/>
                <a:gd name="T15" fmla="*/ 54 h 76"/>
                <a:gd name="T16" fmla="*/ 21 w 75"/>
                <a:gd name="T17" fmla="*/ 37 h 76"/>
                <a:gd name="T18" fmla="*/ 38 w 75"/>
                <a:gd name="T19" fmla="*/ 21 h 76"/>
                <a:gd name="T20" fmla="*/ 54 w 75"/>
                <a:gd name="T21" fmla="*/ 37 h 76"/>
                <a:gd name="T22" fmla="*/ 38 w 75"/>
                <a:gd name="T23"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6">
                  <a:moveTo>
                    <a:pt x="38" y="0"/>
                  </a:moveTo>
                  <a:lnTo>
                    <a:pt x="38" y="0"/>
                  </a:lnTo>
                  <a:cubicBezTo>
                    <a:pt x="17" y="0"/>
                    <a:pt x="0" y="16"/>
                    <a:pt x="0" y="37"/>
                  </a:cubicBezTo>
                  <a:cubicBezTo>
                    <a:pt x="0" y="58"/>
                    <a:pt x="17" y="75"/>
                    <a:pt x="38" y="75"/>
                  </a:cubicBezTo>
                  <a:cubicBezTo>
                    <a:pt x="59" y="75"/>
                    <a:pt x="74" y="58"/>
                    <a:pt x="74" y="37"/>
                  </a:cubicBezTo>
                  <a:cubicBezTo>
                    <a:pt x="74" y="16"/>
                    <a:pt x="59" y="0"/>
                    <a:pt x="38" y="0"/>
                  </a:cubicBezTo>
                  <a:close/>
                  <a:moveTo>
                    <a:pt x="38" y="54"/>
                  </a:moveTo>
                  <a:lnTo>
                    <a:pt x="38" y="54"/>
                  </a:lnTo>
                  <a:cubicBezTo>
                    <a:pt x="30" y="54"/>
                    <a:pt x="21" y="46"/>
                    <a:pt x="21" y="37"/>
                  </a:cubicBezTo>
                  <a:cubicBezTo>
                    <a:pt x="21" y="29"/>
                    <a:pt x="30" y="21"/>
                    <a:pt x="38" y="21"/>
                  </a:cubicBezTo>
                  <a:cubicBezTo>
                    <a:pt x="46" y="21"/>
                    <a:pt x="54" y="29"/>
                    <a:pt x="54" y="37"/>
                  </a:cubicBezTo>
                  <a:cubicBezTo>
                    <a:pt x="54" y="46"/>
                    <a:pt x="46" y="54"/>
                    <a:pt x="38" y="5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 name="Freeform 104"/>
            <p:cNvSpPr>
              <a:spLocks noChangeArrowheads="1"/>
            </p:cNvSpPr>
            <p:nvPr/>
          </p:nvSpPr>
          <p:spPr bwMode="auto">
            <a:xfrm>
              <a:off x="6771097" y="8882162"/>
              <a:ext cx="34536" cy="34535"/>
            </a:xfrm>
            <a:custGeom>
              <a:avLst/>
              <a:gdLst>
                <a:gd name="T0" fmla="*/ 37 w 75"/>
                <a:gd name="T1" fmla="*/ 74 h 75"/>
                <a:gd name="T2" fmla="*/ 37 w 75"/>
                <a:gd name="T3" fmla="*/ 74 h 75"/>
                <a:gd name="T4" fmla="*/ 74 w 75"/>
                <a:gd name="T5" fmla="*/ 37 h 75"/>
                <a:gd name="T6" fmla="*/ 37 w 75"/>
                <a:gd name="T7" fmla="*/ 0 h 75"/>
                <a:gd name="T8" fmla="*/ 0 w 75"/>
                <a:gd name="T9" fmla="*/ 37 h 75"/>
                <a:gd name="T10" fmla="*/ 37 w 75"/>
                <a:gd name="T11" fmla="*/ 74 h 75"/>
                <a:gd name="T12" fmla="*/ 37 w 75"/>
                <a:gd name="T13" fmla="*/ 21 h 75"/>
                <a:gd name="T14" fmla="*/ 37 w 75"/>
                <a:gd name="T15" fmla="*/ 21 h 75"/>
                <a:gd name="T16" fmla="*/ 53 w 75"/>
                <a:gd name="T17" fmla="*/ 37 h 75"/>
                <a:gd name="T18" fmla="*/ 37 w 75"/>
                <a:gd name="T19" fmla="*/ 53 h 75"/>
                <a:gd name="T20" fmla="*/ 21 w 75"/>
                <a:gd name="T21" fmla="*/ 37 h 75"/>
                <a:gd name="T22" fmla="*/ 37 w 75"/>
                <a:gd name="T23"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37" y="74"/>
                  </a:moveTo>
                  <a:lnTo>
                    <a:pt x="37" y="74"/>
                  </a:lnTo>
                  <a:cubicBezTo>
                    <a:pt x="58" y="74"/>
                    <a:pt x="74" y="58"/>
                    <a:pt x="74" y="37"/>
                  </a:cubicBezTo>
                  <a:cubicBezTo>
                    <a:pt x="74" y="17"/>
                    <a:pt x="58" y="0"/>
                    <a:pt x="37" y="0"/>
                  </a:cubicBezTo>
                  <a:cubicBezTo>
                    <a:pt x="16" y="0"/>
                    <a:pt x="0" y="17"/>
                    <a:pt x="0" y="37"/>
                  </a:cubicBezTo>
                  <a:cubicBezTo>
                    <a:pt x="0" y="58"/>
                    <a:pt x="16" y="74"/>
                    <a:pt x="37" y="74"/>
                  </a:cubicBezTo>
                  <a:close/>
                  <a:moveTo>
                    <a:pt x="37" y="21"/>
                  </a:moveTo>
                  <a:lnTo>
                    <a:pt x="37" y="21"/>
                  </a:lnTo>
                  <a:cubicBezTo>
                    <a:pt x="45" y="21"/>
                    <a:pt x="53" y="28"/>
                    <a:pt x="53" y="37"/>
                  </a:cubicBezTo>
                  <a:cubicBezTo>
                    <a:pt x="53" y="46"/>
                    <a:pt x="45" y="53"/>
                    <a:pt x="37" y="53"/>
                  </a:cubicBezTo>
                  <a:cubicBezTo>
                    <a:pt x="28" y="53"/>
                    <a:pt x="21" y="46"/>
                    <a:pt x="21" y="37"/>
                  </a:cubicBezTo>
                  <a:cubicBezTo>
                    <a:pt x="21" y="28"/>
                    <a:pt x="28" y="21"/>
                    <a:pt x="37" y="2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 name="Group 11"/>
          <p:cNvGrpSpPr/>
          <p:nvPr/>
        </p:nvGrpSpPr>
        <p:grpSpPr>
          <a:xfrm>
            <a:off x="10032721" y="2093399"/>
            <a:ext cx="1099375" cy="2130672"/>
            <a:chOff x="10268937" y="2093399"/>
            <a:chExt cx="1099375" cy="2130672"/>
          </a:xfrm>
        </p:grpSpPr>
        <p:cxnSp>
          <p:nvCxnSpPr>
            <p:cNvPr id="28" name="Straight Arrow Connector 27"/>
            <p:cNvCxnSpPr/>
            <p:nvPr/>
          </p:nvCxnSpPr>
          <p:spPr>
            <a:xfrm flipV="1">
              <a:off x="10268937" y="3505200"/>
              <a:ext cx="606069" cy="718871"/>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454150" y="2093399"/>
              <a:ext cx="914162" cy="914162"/>
            </a:xfrm>
            <a:prstGeom prst="rect">
              <a:avLst/>
            </a:prstGeom>
            <a:noFill/>
          </p:spPr>
          <p:txBody>
            <a:bodyPr wrap="none" lIns="0" tIns="0" rIns="0" bIns="0" rtlCol="0">
              <a:noAutofit/>
            </a:bodyPr>
            <a:lstStyle/>
            <a:p>
              <a:pPr algn="ctr">
                <a:lnSpc>
                  <a:spcPct val="90000"/>
                </a:lnSpc>
              </a:pPr>
              <a:r>
                <a:rPr lang="de-DE" sz="1799" dirty="0">
                  <a:solidFill>
                    <a:prstClr val="black"/>
                  </a:solidFill>
                </a:rPr>
                <a:t>Any</a:t>
              </a:r>
            </a:p>
            <a:p>
              <a:pPr algn="ctr">
                <a:lnSpc>
                  <a:spcPct val="90000"/>
                </a:lnSpc>
              </a:pPr>
              <a:r>
                <a:rPr lang="de-DE" sz="1799" dirty="0">
                  <a:solidFill>
                    <a:prstClr val="black"/>
                  </a:solidFill>
                </a:rPr>
                <a:t>Backup</a:t>
              </a:r>
            </a:p>
            <a:p>
              <a:pPr algn="ctr">
                <a:lnSpc>
                  <a:spcPct val="90000"/>
                </a:lnSpc>
              </a:pPr>
              <a:r>
                <a:rPr lang="de-DE" sz="1799" dirty="0">
                  <a:solidFill>
                    <a:prstClr val="black"/>
                  </a:solidFill>
                </a:rPr>
                <a:t>Device</a:t>
              </a:r>
              <a:endParaRPr lang="en-US" sz="1799" dirty="0">
                <a:solidFill>
                  <a:prstClr val="black"/>
                </a:solidFill>
              </a:endParaRPr>
            </a:p>
          </p:txBody>
        </p:sp>
        <p:grpSp>
          <p:nvGrpSpPr>
            <p:cNvPr id="9" name="Group 8"/>
            <p:cNvGrpSpPr/>
            <p:nvPr/>
          </p:nvGrpSpPr>
          <p:grpSpPr>
            <a:xfrm>
              <a:off x="10475424" y="2862573"/>
              <a:ext cx="803863" cy="575459"/>
              <a:chOff x="7794419" y="2938033"/>
              <a:chExt cx="316737" cy="203749"/>
            </a:xfrm>
          </p:grpSpPr>
          <p:sp>
            <p:nvSpPr>
              <p:cNvPr id="98" name="Freeform 54"/>
              <p:cNvSpPr>
                <a:spLocks noChangeArrowheads="1"/>
              </p:cNvSpPr>
              <p:nvPr/>
            </p:nvSpPr>
            <p:spPr bwMode="auto">
              <a:xfrm>
                <a:off x="7794419" y="2938033"/>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 name="Freeform 55"/>
              <p:cNvSpPr>
                <a:spLocks noChangeArrowheads="1"/>
              </p:cNvSpPr>
              <p:nvPr/>
            </p:nvSpPr>
            <p:spPr bwMode="auto">
              <a:xfrm>
                <a:off x="7846282" y="3006566"/>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13" name="Group 12"/>
          <p:cNvGrpSpPr/>
          <p:nvPr/>
        </p:nvGrpSpPr>
        <p:grpSpPr>
          <a:xfrm>
            <a:off x="8775742" y="2326196"/>
            <a:ext cx="1256977" cy="1897875"/>
            <a:chOff x="9011958" y="2326196"/>
            <a:chExt cx="1256977" cy="1897875"/>
          </a:xfrm>
        </p:grpSpPr>
        <p:cxnSp>
          <p:nvCxnSpPr>
            <p:cNvPr id="32" name="Straight Arrow Connector 31"/>
            <p:cNvCxnSpPr/>
            <p:nvPr/>
          </p:nvCxnSpPr>
          <p:spPr>
            <a:xfrm flipH="1" flipV="1">
              <a:off x="9569886" y="3524770"/>
              <a:ext cx="699049" cy="699301"/>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078098" y="2326196"/>
              <a:ext cx="914162" cy="664040"/>
            </a:xfrm>
            <a:prstGeom prst="rect">
              <a:avLst/>
            </a:prstGeom>
            <a:noFill/>
          </p:spPr>
          <p:txBody>
            <a:bodyPr wrap="none" lIns="0" tIns="0" rIns="0" bIns="0" rtlCol="0">
              <a:noAutofit/>
            </a:bodyPr>
            <a:lstStyle/>
            <a:p>
              <a:pPr algn="ctr">
                <a:lnSpc>
                  <a:spcPct val="90000"/>
                </a:lnSpc>
              </a:pPr>
              <a:r>
                <a:rPr lang="de-DE" sz="1799" dirty="0">
                  <a:solidFill>
                    <a:prstClr val="black"/>
                  </a:solidFill>
                </a:rPr>
                <a:t>Cloud</a:t>
              </a:r>
            </a:p>
            <a:p>
              <a:pPr algn="ctr">
                <a:lnSpc>
                  <a:spcPct val="90000"/>
                </a:lnSpc>
              </a:pPr>
              <a:r>
                <a:rPr lang="de-DE" sz="1799" dirty="0">
                  <a:solidFill>
                    <a:prstClr val="black"/>
                  </a:solidFill>
                </a:rPr>
                <a:t>Storage</a:t>
              </a:r>
              <a:endParaRPr lang="en-US" sz="1799" dirty="0">
                <a:solidFill>
                  <a:prstClr val="black"/>
                </a:solidFill>
              </a:endParaRPr>
            </a:p>
          </p:txBody>
        </p:sp>
        <p:grpSp>
          <p:nvGrpSpPr>
            <p:cNvPr id="100" name="Group 99"/>
            <p:cNvGrpSpPr/>
            <p:nvPr/>
          </p:nvGrpSpPr>
          <p:grpSpPr>
            <a:xfrm>
              <a:off x="9011958" y="2845039"/>
              <a:ext cx="1046442" cy="583961"/>
              <a:chOff x="2235372" y="3808869"/>
              <a:chExt cx="340816" cy="198191"/>
            </a:xfrm>
            <a:solidFill>
              <a:srgbClr val="0078EF"/>
            </a:solidFill>
          </p:grpSpPr>
          <p:sp>
            <p:nvSpPr>
              <p:cNvPr id="101" name="Freeform 54"/>
              <p:cNvSpPr>
                <a:spLocks noChangeArrowheads="1"/>
              </p:cNvSpPr>
              <p:nvPr/>
            </p:nvSpPr>
            <p:spPr bwMode="auto">
              <a:xfrm>
                <a:off x="2340950" y="3875551"/>
                <a:ext cx="120398" cy="72238"/>
              </a:xfrm>
              <a:custGeom>
                <a:avLst/>
                <a:gdLst>
                  <a:gd name="T0" fmla="*/ 114 w 285"/>
                  <a:gd name="T1" fmla="*/ 67 h 170"/>
                  <a:gd name="T2" fmla="*/ 114 w 285"/>
                  <a:gd name="T3" fmla="*/ 67 h 170"/>
                  <a:gd name="T4" fmla="*/ 245 w 285"/>
                  <a:gd name="T5" fmla="*/ 67 h 170"/>
                  <a:gd name="T6" fmla="*/ 224 w 285"/>
                  <a:gd name="T7" fmla="*/ 88 h 170"/>
                  <a:gd name="T8" fmla="*/ 225 w 285"/>
                  <a:gd name="T9" fmla="*/ 105 h 170"/>
                  <a:gd name="T10" fmla="*/ 233 w 285"/>
                  <a:gd name="T11" fmla="*/ 108 h 170"/>
                  <a:gd name="T12" fmla="*/ 242 w 285"/>
                  <a:gd name="T13" fmla="*/ 104 h 170"/>
                  <a:gd name="T14" fmla="*/ 280 w 285"/>
                  <a:gd name="T15" fmla="*/ 62 h 170"/>
                  <a:gd name="T16" fmla="*/ 280 w 285"/>
                  <a:gd name="T17" fmla="*/ 47 h 170"/>
                  <a:gd name="T18" fmla="*/ 242 w 285"/>
                  <a:gd name="T19" fmla="*/ 5 h 170"/>
                  <a:gd name="T20" fmla="*/ 225 w 285"/>
                  <a:gd name="T21" fmla="*/ 4 h 170"/>
                  <a:gd name="T22" fmla="*/ 224 w 285"/>
                  <a:gd name="T23" fmla="*/ 21 h 170"/>
                  <a:gd name="T24" fmla="*/ 245 w 285"/>
                  <a:gd name="T25" fmla="*/ 43 h 170"/>
                  <a:gd name="T26" fmla="*/ 114 w 285"/>
                  <a:gd name="T27" fmla="*/ 43 h 170"/>
                  <a:gd name="T28" fmla="*/ 0 w 285"/>
                  <a:gd name="T29" fmla="*/ 157 h 170"/>
                  <a:gd name="T30" fmla="*/ 12 w 285"/>
                  <a:gd name="T31" fmla="*/ 169 h 170"/>
                  <a:gd name="T32" fmla="*/ 23 w 285"/>
                  <a:gd name="T33" fmla="*/ 157 h 170"/>
                  <a:gd name="T34" fmla="*/ 114 w 285"/>
                  <a:gd name="T35" fmla="*/ 6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70">
                    <a:moveTo>
                      <a:pt x="114" y="67"/>
                    </a:moveTo>
                    <a:lnTo>
                      <a:pt x="114" y="67"/>
                    </a:lnTo>
                    <a:cubicBezTo>
                      <a:pt x="245" y="67"/>
                      <a:pt x="245" y="67"/>
                      <a:pt x="245" y="67"/>
                    </a:cubicBezTo>
                    <a:cubicBezTo>
                      <a:pt x="224" y="88"/>
                      <a:pt x="224" y="88"/>
                      <a:pt x="224" y="88"/>
                    </a:cubicBezTo>
                    <a:cubicBezTo>
                      <a:pt x="220" y="94"/>
                      <a:pt x="220" y="101"/>
                      <a:pt x="225" y="105"/>
                    </a:cubicBezTo>
                    <a:cubicBezTo>
                      <a:pt x="227" y="107"/>
                      <a:pt x="230" y="108"/>
                      <a:pt x="233" y="108"/>
                    </a:cubicBezTo>
                    <a:cubicBezTo>
                      <a:pt x="236" y="108"/>
                      <a:pt x="240" y="107"/>
                      <a:pt x="242" y="104"/>
                    </a:cubicBezTo>
                    <a:cubicBezTo>
                      <a:pt x="280" y="62"/>
                      <a:pt x="280" y="62"/>
                      <a:pt x="280" y="62"/>
                    </a:cubicBezTo>
                    <a:cubicBezTo>
                      <a:pt x="284" y="58"/>
                      <a:pt x="284" y="51"/>
                      <a:pt x="280" y="47"/>
                    </a:cubicBezTo>
                    <a:cubicBezTo>
                      <a:pt x="242" y="5"/>
                      <a:pt x="242" y="5"/>
                      <a:pt x="242" y="5"/>
                    </a:cubicBezTo>
                    <a:cubicBezTo>
                      <a:pt x="238" y="0"/>
                      <a:pt x="229" y="0"/>
                      <a:pt x="225" y="4"/>
                    </a:cubicBezTo>
                    <a:cubicBezTo>
                      <a:pt x="220" y="8"/>
                      <a:pt x="220" y="16"/>
                      <a:pt x="224" y="21"/>
                    </a:cubicBezTo>
                    <a:cubicBezTo>
                      <a:pt x="245" y="43"/>
                      <a:pt x="245" y="43"/>
                      <a:pt x="245" y="43"/>
                    </a:cubicBezTo>
                    <a:cubicBezTo>
                      <a:pt x="114" y="43"/>
                      <a:pt x="114" y="43"/>
                      <a:pt x="114" y="43"/>
                    </a:cubicBezTo>
                    <a:cubicBezTo>
                      <a:pt x="51" y="43"/>
                      <a:pt x="0" y="94"/>
                      <a:pt x="0" y="157"/>
                    </a:cubicBezTo>
                    <a:cubicBezTo>
                      <a:pt x="0" y="163"/>
                      <a:pt x="5" y="169"/>
                      <a:pt x="12" y="169"/>
                    </a:cubicBezTo>
                    <a:cubicBezTo>
                      <a:pt x="18" y="169"/>
                      <a:pt x="23" y="163"/>
                      <a:pt x="23" y="157"/>
                    </a:cubicBezTo>
                    <a:cubicBezTo>
                      <a:pt x="23" y="107"/>
                      <a:pt x="64" y="67"/>
                      <a:pt x="114" y="6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55"/>
              <p:cNvSpPr>
                <a:spLocks noChangeArrowheads="1"/>
              </p:cNvSpPr>
              <p:nvPr/>
            </p:nvSpPr>
            <p:spPr bwMode="auto">
              <a:xfrm>
                <a:off x="2352064" y="3908891"/>
                <a:ext cx="118545" cy="70386"/>
              </a:xfrm>
              <a:custGeom>
                <a:avLst/>
                <a:gdLst>
                  <a:gd name="T0" fmla="*/ 271 w 284"/>
                  <a:gd name="T1" fmla="*/ 0 h 168"/>
                  <a:gd name="T2" fmla="*/ 271 w 284"/>
                  <a:gd name="T3" fmla="*/ 0 h 168"/>
                  <a:gd name="T4" fmla="*/ 259 w 284"/>
                  <a:gd name="T5" fmla="*/ 12 h 168"/>
                  <a:gd name="T6" fmla="*/ 171 w 284"/>
                  <a:gd name="T7" fmla="*/ 102 h 168"/>
                  <a:gd name="T8" fmla="*/ 40 w 284"/>
                  <a:gd name="T9" fmla="*/ 102 h 168"/>
                  <a:gd name="T10" fmla="*/ 61 w 284"/>
                  <a:gd name="T11" fmla="*/ 79 h 168"/>
                  <a:gd name="T12" fmla="*/ 60 w 284"/>
                  <a:gd name="T13" fmla="*/ 63 h 168"/>
                  <a:gd name="T14" fmla="*/ 43 w 284"/>
                  <a:gd name="T15" fmla="*/ 64 h 168"/>
                  <a:gd name="T16" fmla="*/ 4 w 284"/>
                  <a:gd name="T17" fmla="*/ 105 h 168"/>
                  <a:gd name="T18" fmla="*/ 4 w 284"/>
                  <a:gd name="T19" fmla="*/ 122 h 168"/>
                  <a:gd name="T20" fmla="*/ 43 w 284"/>
                  <a:gd name="T21" fmla="*/ 164 h 168"/>
                  <a:gd name="T22" fmla="*/ 51 w 284"/>
                  <a:gd name="T23" fmla="*/ 167 h 168"/>
                  <a:gd name="T24" fmla="*/ 60 w 284"/>
                  <a:gd name="T25" fmla="*/ 165 h 168"/>
                  <a:gd name="T26" fmla="*/ 61 w 284"/>
                  <a:gd name="T27" fmla="*/ 148 h 168"/>
                  <a:gd name="T28" fmla="*/ 40 w 284"/>
                  <a:gd name="T29" fmla="*/ 125 h 168"/>
                  <a:gd name="T30" fmla="*/ 171 w 284"/>
                  <a:gd name="T31" fmla="*/ 125 h 168"/>
                  <a:gd name="T32" fmla="*/ 283 w 284"/>
                  <a:gd name="T33" fmla="*/ 12 h 168"/>
                  <a:gd name="T34" fmla="*/ 271 w 284"/>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168">
                    <a:moveTo>
                      <a:pt x="271" y="0"/>
                    </a:moveTo>
                    <a:lnTo>
                      <a:pt x="271" y="0"/>
                    </a:lnTo>
                    <a:cubicBezTo>
                      <a:pt x="265" y="0"/>
                      <a:pt x="259" y="5"/>
                      <a:pt x="259" y="12"/>
                    </a:cubicBezTo>
                    <a:cubicBezTo>
                      <a:pt x="259" y="63"/>
                      <a:pt x="221" y="102"/>
                      <a:pt x="171" y="102"/>
                    </a:cubicBezTo>
                    <a:cubicBezTo>
                      <a:pt x="40" y="102"/>
                      <a:pt x="40" y="102"/>
                      <a:pt x="40" y="102"/>
                    </a:cubicBezTo>
                    <a:cubicBezTo>
                      <a:pt x="61" y="79"/>
                      <a:pt x="61" y="79"/>
                      <a:pt x="61" y="79"/>
                    </a:cubicBezTo>
                    <a:cubicBezTo>
                      <a:pt x="65" y="75"/>
                      <a:pt x="65" y="68"/>
                      <a:pt x="60" y="63"/>
                    </a:cubicBezTo>
                    <a:cubicBezTo>
                      <a:pt x="55" y="58"/>
                      <a:pt x="47" y="60"/>
                      <a:pt x="43" y="64"/>
                    </a:cubicBezTo>
                    <a:cubicBezTo>
                      <a:pt x="4" y="105"/>
                      <a:pt x="4" y="105"/>
                      <a:pt x="4" y="105"/>
                    </a:cubicBezTo>
                    <a:cubicBezTo>
                      <a:pt x="0" y="111"/>
                      <a:pt x="0" y="117"/>
                      <a:pt x="4" y="122"/>
                    </a:cubicBezTo>
                    <a:cubicBezTo>
                      <a:pt x="43" y="164"/>
                      <a:pt x="43" y="164"/>
                      <a:pt x="43" y="164"/>
                    </a:cubicBezTo>
                    <a:cubicBezTo>
                      <a:pt x="45" y="166"/>
                      <a:pt x="48" y="167"/>
                      <a:pt x="51" y="167"/>
                    </a:cubicBezTo>
                    <a:cubicBezTo>
                      <a:pt x="54" y="167"/>
                      <a:pt x="57" y="167"/>
                      <a:pt x="60" y="165"/>
                    </a:cubicBezTo>
                    <a:cubicBezTo>
                      <a:pt x="65" y="159"/>
                      <a:pt x="65" y="152"/>
                      <a:pt x="61" y="148"/>
                    </a:cubicBezTo>
                    <a:cubicBezTo>
                      <a:pt x="40" y="125"/>
                      <a:pt x="40" y="125"/>
                      <a:pt x="40" y="125"/>
                    </a:cubicBezTo>
                    <a:cubicBezTo>
                      <a:pt x="171" y="125"/>
                      <a:pt x="171" y="125"/>
                      <a:pt x="171" y="125"/>
                    </a:cubicBezTo>
                    <a:cubicBezTo>
                      <a:pt x="233" y="125"/>
                      <a:pt x="283" y="75"/>
                      <a:pt x="283" y="12"/>
                    </a:cubicBezTo>
                    <a:cubicBezTo>
                      <a:pt x="283" y="5"/>
                      <a:pt x="278" y="0"/>
                      <a:pt x="27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56"/>
              <p:cNvSpPr>
                <a:spLocks noChangeArrowheads="1"/>
              </p:cNvSpPr>
              <p:nvPr/>
            </p:nvSpPr>
            <p:spPr bwMode="auto">
              <a:xfrm>
                <a:off x="2235372" y="3808869"/>
                <a:ext cx="340816" cy="198191"/>
              </a:xfrm>
              <a:custGeom>
                <a:avLst/>
                <a:gdLst>
                  <a:gd name="T0" fmla="*/ 628 w 810"/>
                  <a:gd name="T1" fmla="*/ 111 h 471"/>
                  <a:gd name="T2" fmla="*/ 628 w 810"/>
                  <a:gd name="T3" fmla="*/ 111 h 471"/>
                  <a:gd name="T4" fmla="*/ 581 w 810"/>
                  <a:gd name="T5" fmla="*/ 117 h 471"/>
                  <a:gd name="T6" fmla="*/ 408 w 810"/>
                  <a:gd name="T7" fmla="*/ 0 h 471"/>
                  <a:gd name="T8" fmla="*/ 228 w 810"/>
                  <a:gd name="T9" fmla="*/ 151 h 471"/>
                  <a:gd name="T10" fmla="*/ 167 w 810"/>
                  <a:gd name="T11" fmla="*/ 138 h 471"/>
                  <a:gd name="T12" fmla="*/ 0 w 810"/>
                  <a:gd name="T13" fmla="*/ 305 h 471"/>
                  <a:gd name="T14" fmla="*/ 144 w 810"/>
                  <a:gd name="T15" fmla="*/ 469 h 471"/>
                  <a:gd name="T16" fmla="*/ 643 w 810"/>
                  <a:gd name="T17" fmla="*/ 470 h 471"/>
                  <a:gd name="T18" fmla="*/ 809 w 810"/>
                  <a:gd name="T19" fmla="*/ 291 h 471"/>
                  <a:gd name="T20" fmla="*/ 628 w 810"/>
                  <a:gd name="T21" fmla="*/ 111 h 471"/>
                  <a:gd name="T22" fmla="*/ 642 w 810"/>
                  <a:gd name="T23" fmla="*/ 447 h 471"/>
                  <a:gd name="T24" fmla="*/ 642 w 810"/>
                  <a:gd name="T25" fmla="*/ 447 h 471"/>
                  <a:gd name="T26" fmla="*/ 146 w 810"/>
                  <a:gd name="T27" fmla="*/ 446 h 471"/>
                  <a:gd name="T28" fmla="*/ 23 w 810"/>
                  <a:gd name="T29" fmla="*/ 305 h 471"/>
                  <a:gd name="T30" fmla="*/ 167 w 810"/>
                  <a:gd name="T31" fmla="*/ 161 h 471"/>
                  <a:gd name="T32" fmla="*/ 232 w 810"/>
                  <a:gd name="T33" fmla="*/ 178 h 471"/>
                  <a:gd name="T34" fmla="*/ 243 w 810"/>
                  <a:gd name="T35" fmla="*/ 178 h 471"/>
                  <a:gd name="T36" fmla="*/ 249 w 810"/>
                  <a:gd name="T37" fmla="*/ 168 h 471"/>
                  <a:gd name="T38" fmla="*/ 408 w 810"/>
                  <a:gd name="T39" fmla="*/ 23 h 471"/>
                  <a:gd name="T40" fmla="*/ 563 w 810"/>
                  <a:gd name="T41" fmla="*/ 136 h 471"/>
                  <a:gd name="T42" fmla="*/ 569 w 810"/>
                  <a:gd name="T43" fmla="*/ 142 h 471"/>
                  <a:gd name="T44" fmla="*/ 577 w 810"/>
                  <a:gd name="T45" fmla="*/ 143 h 471"/>
                  <a:gd name="T46" fmla="*/ 628 w 810"/>
                  <a:gd name="T47" fmla="*/ 134 h 471"/>
                  <a:gd name="T48" fmla="*/ 785 w 810"/>
                  <a:gd name="T49" fmla="*/ 291 h 471"/>
                  <a:gd name="T50" fmla="*/ 642 w 810"/>
                  <a:gd name="T51" fmla="*/ 44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0" h="471">
                    <a:moveTo>
                      <a:pt x="628" y="111"/>
                    </a:moveTo>
                    <a:lnTo>
                      <a:pt x="628" y="111"/>
                    </a:lnTo>
                    <a:cubicBezTo>
                      <a:pt x="612" y="111"/>
                      <a:pt x="597" y="113"/>
                      <a:pt x="581" y="117"/>
                    </a:cubicBezTo>
                    <a:cubicBezTo>
                      <a:pt x="553" y="47"/>
                      <a:pt x="485" y="0"/>
                      <a:pt x="408" y="0"/>
                    </a:cubicBezTo>
                    <a:cubicBezTo>
                      <a:pt x="319" y="0"/>
                      <a:pt x="244" y="63"/>
                      <a:pt x="228" y="151"/>
                    </a:cubicBezTo>
                    <a:cubicBezTo>
                      <a:pt x="207" y="142"/>
                      <a:pt x="188" y="138"/>
                      <a:pt x="167" y="138"/>
                    </a:cubicBezTo>
                    <a:cubicBezTo>
                      <a:pt x="75" y="138"/>
                      <a:pt x="0" y="213"/>
                      <a:pt x="0" y="305"/>
                    </a:cubicBezTo>
                    <a:cubicBezTo>
                      <a:pt x="0" y="387"/>
                      <a:pt x="62" y="458"/>
                      <a:pt x="144" y="469"/>
                    </a:cubicBezTo>
                    <a:cubicBezTo>
                      <a:pt x="643" y="470"/>
                      <a:pt x="643" y="470"/>
                      <a:pt x="643" y="470"/>
                    </a:cubicBezTo>
                    <a:cubicBezTo>
                      <a:pt x="736" y="463"/>
                      <a:pt x="809" y="384"/>
                      <a:pt x="809" y="291"/>
                    </a:cubicBezTo>
                    <a:cubicBezTo>
                      <a:pt x="809" y="191"/>
                      <a:pt x="728" y="111"/>
                      <a:pt x="628" y="111"/>
                    </a:cubicBezTo>
                    <a:close/>
                    <a:moveTo>
                      <a:pt x="642" y="447"/>
                    </a:moveTo>
                    <a:lnTo>
                      <a:pt x="642" y="447"/>
                    </a:lnTo>
                    <a:cubicBezTo>
                      <a:pt x="146" y="446"/>
                      <a:pt x="146" y="446"/>
                      <a:pt x="146" y="446"/>
                    </a:cubicBezTo>
                    <a:cubicBezTo>
                      <a:pt x="76" y="436"/>
                      <a:pt x="23" y="376"/>
                      <a:pt x="23" y="305"/>
                    </a:cubicBezTo>
                    <a:cubicBezTo>
                      <a:pt x="23" y="226"/>
                      <a:pt x="88" y="161"/>
                      <a:pt x="167" y="161"/>
                    </a:cubicBezTo>
                    <a:cubicBezTo>
                      <a:pt x="189" y="161"/>
                      <a:pt x="211" y="167"/>
                      <a:pt x="232" y="178"/>
                    </a:cubicBezTo>
                    <a:cubicBezTo>
                      <a:pt x="236" y="180"/>
                      <a:pt x="240" y="180"/>
                      <a:pt x="243" y="178"/>
                    </a:cubicBezTo>
                    <a:cubicBezTo>
                      <a:pt x="246" y="176"/>
                      <a:pt x="248" y="173"/>
                      <a:pt x="249" y="168"/>
                    </a:cubicBezTo>
                    <a:cubicBezTo>
                      <a:pt x="257" y="85"/>
                      <a:pt x="326" y="23"/>
                      <a:pt x="408" y="23"/>
                    </a:cubicBezTo>
                    <a:cubicBezTo>
                      <a:pt x="479" y="23"/>
                      <a:pt x="541" y="69"/>
                      <a:pt x="563" y="136"/>
                    </a:cubicBezTo>
                    <a:cubicBezTo>
                      <a:pt x="564" y="139"/>
                      <a:pt x="566" y="141"/>
                      <a:pt x="569" y="142"/>
                    </a:cubicBezTo>
                    <a:cubicBezTo>
                      <a:pt x="571" y="145"/>
                      <a:pt x="574" y="145"/>
                      <a:pt x="577" y="143"/>
                    </a:cubicBezTo>
                    <a:cubicBezTo>
                      <a:pt x="595" y="137"/>
                      <a:pt x="611" y="134"/>
                      <a:pt x="628" y="134"/>
                    </a:cubicBezTo>
                    <a:cubicBezTo>
                      <a:pt x="716" y="134"/>
                      <a:pt x="785" y="205"/>
                      <a:pt x="785" y="291"/>
                    </a:cubicBezTo>
                    <a:cubicBezTo>
                      <a:pt x="785" y="373"/>
                      <a:pt x="722" y="441"/>
                      <a:pt x="642" y="44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3" name="Group 2"/>
          <p:cNvGrpSpPr/>
          <p:nvPr/>
        </p:nvGrpSpPr>
        <p:grpSpPr>
          <a:xfrm>
            <a:off x="7382773" y="4247082"/>
            <a:ext cx="3988441" cy="1821807"/>
            <a:chOff x="7382773" y="4247082"/>
            <a:chExt cx="3988441" cy="1821807"/>
          </a:xfrm>
        </p:grpSpPr>
        <p:cxnSp>
          <p:nvCxnSpPr>
            <p:cNvPr id="24" name="Elbow Connector 23"/>
            <p:cNvCxnSpPr/>
            <p:nvPr/>
          </p:nvCxnSpPr>
          <p:spPr>
            <a:xfrm flipV="1">
              <a:off x="7382773" y="5369589"/>
              <a:ext cx="2649940" cy="699300"/>
            </a:xfrm>
            <a:prstGeom prst="bentConnector2">
              <a:avLst/>
            </a:prstGeom>
            <a:ln w="28575"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508221" y="4539668"/>
              <a:ext cx="862993" cy="590675"/>
            </a:xfrm>
            <a:prstGeom prst="rect">
              <a:avLst/>
            </a:prstGeom>
            <a:noFill/>
            <a:ln w="38100">
              <a:noFill/>
            </a:ln>
          </p:spPr>
          <p:txBody>
            <a:bodyPr wrap="none" lIns="91440" tIns="45720" rIns="91440" bIns="45720" rtlCol="0">
              <a:spAutoFit/>
            </a:bodyPr>
            <a:lstStyle/>
            <a:p>
              <a:pPr>
                <a:lnSpc>
                  <a:spcPct val="90000"/>
                </a:lnSpc>
              </a:pPr>
              <a:r>
                <a:rPr lang="de-DE" sz="1799" dirty="0">
                  <a:solidFill>
                    <a:prstClr val="black"/>
                  </a:solidFill>
                </a:rPr>
                <a:t>Backup</a:t>
              </a:r>
            </a:p>
            <a:p>
              <a:pPr>
                <a:lnSpc>
                  <a:spcPct val="90000"/>
                </a:lnSpc>
              </a:pPr>
              <a:r>
                <a:rPr lang="de-DE" sz="1799" dirty="0">
                  <a:solidFill>
                    <a:prstClr val="black"/>
                  </a:solidFill>
                </a:rPr>
                <a:t>Server</a:t>
              </a:r>
              <a:endParaRPr lang="en-US" sz="1799" dirty="0">
                <a:solidFill>
                  <a:prstClr val="black"/>
                </a:solidFill>
              </a:endParaRPr>
            </a:p>
          </p:txBody>
        </p:sp>
        <p:grpSp>
          <p:nvGrpSpPr>
            <p:cNvPr id="90" name="Group 89"/>
            <p:cNvGrpSpPr>
              <a:grpSpLocks noChangeAspect="1"/>
            </p:cNvGrpSpPr>
            <p:nvPr/>
          </p:nvGrpSpPr>
          <p:grpSpPr>
            <a:xfrm>
              <a:off x="9657147" y="4247082"/>
              <a:ext cx="785270" cy="1173861"/>
              <a:chOff x="6629098" y="1895839"/>
              <a:chExt cx="197055" cy="294568"/>
            </a:xfrm>
            <a:solidFill>
              <a:srgbClr val="0078EF"/>
            </a:solidFill>
          </p:grpSpPr>
          <p:sp>
            <p:nvSpPr>
              <p:cNvPr id="91" name="Freeform 330"/>
              <p:cNvSpPr>
                <a:spLocks noChangeArrowheads="1"/>
              </p:cNvSpPr>
              <p:nvPr/>
            </p:nvSpPr>
            <p:spPr bwMode="auto">
              <a:xfrm>
                <a:off x="6629098"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97" name="Group 96"/>
            <p:cNvGrpSpPr>
              <a:grpSpLocks noChangeAspect="1"/>
            </p:cNvGrpSpPr>
            <p:nvPr/>
          </p:nvGrpSpPr>
          <p:grpSpPr>
            <a:xfrm>
              <a:off x="9802528" y="4510019"/>
              <a:ext cx="494508" cy="591910"/>
              <a:chOff x="10116352" y="1016001"/>
              <a:chExt cx="494508" cy="591910"/>
            </a:xfrm>
          </p:grpSpPr>
          <p:sp>
            <p:nvSpPr>
              <p:cNvPr id="104" name="Freeform 113"/>
              <p:cNvSpPr>
                <a:spLocks noChangeArrowheads="1"/>
              </p:cNvSpPr>
              <p:nvPr/>
            </p:nvSpPr>
            <p:spPr bwMode="auto">
              <a:xfrm>
                <a:off x="10264610" y="1403777"/>
                <a:ext cx="213326" cy="93603"/>
              </a:xfrm>
              <a:custGeom>
                <a:avLst/>
                <a:gdLst>
                  <a:gd name="T0" fmla="*/ 56 w 431"/>
                  <a:gd name="T1" fmla="*/ 28 h 190"/>
                  <a:gd name="T2" fmla="*/ 56 w 431"/>
                  <a:gd name="T3" fmla="*/ 28 h 190"/>
                  <a:gd name="T4" fmla="*/ 0 w 431"/>
                  <a:gd name="T5" fmla="*/ 84 h 190"/>
                  <a:gd name="T6" fmla="*/ 56 w 431"/>
                  <a:gd name="T7" fmla="*/ 141 h 190"/>
                  <a:gd name="T8" fmla="*/ 99 w 431"/>
                  <a:gd name="T9" fmla="*/ 122 h 190"/>
                  <a:gd name="T10" fmla="*/ 204 w 431"/>
                  <a:gd name="T11" fmla="*/ 144 h 190"/>
                  <a:gd name="T12" fmla="*/ 407 w 431"/>
                  <a:gd name="T13" fmla="*/ 42 h 190"/>
                  <a:gd name="T14" fmla="*/ 407 w 431"/>
                  <a:gd name="T15" fmla="*/ 178 h 190"/>
                  <a:gd name="T16" fmla="*/ 419 w 431"/>
                  <a:gd name="T17" fmla="*/ 189 h 190"/>
                  <a:gd name="T18" fmla="*/ 419 w 431"/>
                  <a:gd name="T19" fmla="*/ 189 h 190"/>
                  <a:gd name="T20" fmla="*/ 430 w 431"/>
                  <a:gd name="T21" fmla="*/ 178 h 190"/>
                  <a:gd name="T22" fmla="*/ 430 w 431"/>
                  <a:gd name="T23" fmla="*/ 11 h 190"/>
                  <a:gd name="T24" fmla="*/ 427 w 431"/>
                  <a:gd name="T25" fmla="*/ 3 h 190"/>
                  <a:gd name="T26" fmla="*/ 419 w 431"/>
                  <a:gd name="T27" fmla="*/ 0 h 190"/>
                  <a:gd name="T28" fmla="*/ 419 w 431"/>
                  <a:gd name="T29" fmla="*/ 0 h 190"/>
                  <a:gd name="T30" fmla="*/ 252 w 431"/>
                  <a:gd name="T31" fmla="*/ 0 h 190"/>
                  <a:gd name="T32" fmla="*/ 241 w 431"/>
                  <a:gd name="T33" fmla="*/ 11 h 190"/>
                  <a:gd name="T34" fmla="*/ 252 w 431"/>
                  <a:gd name="T35" fmla="*/ 24 h 190"/>
                  <a:gd name="T36" fmla="*/ 252 w 431"/>
                  <a:gd name="T37" fmla="*/ 24 h 190"/>
                  <a:gd name="T38" fmla="*/ 392 w 431"/>
                  <a:gd name="T39" fmla="*/ 23 h 190"/>
                  <a:gd name="T40" fmla="*/ 204 w 431"/>
                  <a:gd name="T41" fmla="*/ 121 h 190"/>
                  <a:gd name="T42" fmla="*/ 111 w 431"/>
                  <a:gd name="T43" fmla="*/ 101 h 190"/>
                  <a:gd name="T44" fmla="*/ 113 w 431"/>
                  <a:gd name="T45" fmla="*/ 84 h 190"/>
                  <a:gd name="T46" fmla="*/ 56 w 431"/>
                  <a:gd name="T47"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1" h="190">
                    <a:moveTo>
                      <a:pt x="56" y="28"/>
                    </a:moveTo>
                    <a:lnTo>
                      <a:pt x="56" y="28"/>
                    </a:lnTo>
                    <a:cubicBezTo>
                      <a:pt x="25" y="28"/>
                      <a:pt x="0" y="53"/>
                      <a:pt x="0" y="84"/>
                    </a:cubicBezTo>
                    <a:cubicBezTo>
                      <a:pt x="0" y="115"/>
                      <a:pt x="25" y="141"/>
                      <a:pt x="56" y="141"/>
                    </a:cubicBezTo>
                    <a:cubicBezTo>
                      <a:pt x="73" y="141"/>
                      <a:pt x="89" y="133"/>
                      <a:pt x="99" y="122"/>
                    </a:cubicBezTo>
                    <a:cubicBezTo>
                      <a:pt x="131" y="134"/>
                      <a:pt x="168" y="144"/>
                      <a:pt x="204" y="144"/>
                    </a:cubicBezTo>
                    <a:cubicBezTo>
                      <a:pt x="276" y="144"/>
                      <a:pt x="350" y="106"/>
                      <a:pt x="407" y="42"/>
                    </a:cubicBezTo>
                    <a:cubicBezTo>
                      <a:pt x="407" y="178"/>
                      <a:pt x="407" y="178"/>
                      <a:pt x="407" y="178"/>
                    </a:cubicBezTo>
                    <a:cubicBezTo>
                      <a:pt x="407" y="184"/>
                      <a:pt x="412" y="189"/>
                      <a:pt x="419" y="189"/>
                    </a:cubicBezTo>
                    <a:lnTo>
                      <a:pt x="419" y="189"/>
                    </a:lnTo>
                    <a:cubicBezTo>
                      <a:pt x="425" y="189"/>
                      <a:pt x="430" y="184"/>
                      <a:pt x="430" y="178"/>
                    </a:cubicBezTo>
                    <a:cubicBezTo>
                      <a:pt x="430" y="11"/>
                      <a:pt x="430" y="11"/>
                      <a:pt x="430" y="11"/>
                    </a:cubicBezTo>
                    <a:cubicBezTo>
                      <a:pt x="430" y="8"/>
                      <a:pt x="429" y="5"/>
                      <a:pt x="427" y="3"/>
                    </a:cubicBezTo>
                    <a:cubicBezTo>
                      <a:pt x="425" y="1"/>
                      <a:pt x="422" y="0"/>
                      <a:pt x="419" y="0"/>
                    </a:cubicBezTo>
                    <a:lnTo>
                      <a:pt x="419" y="0"/>
                    </a:lnTo>
                    <a:cubicBezTo>
                      <a:pt x="252" y="0"/>
                      <a:pt x="252" y="0"/>
                      <a:pt x="252" y="0"/>
                    </a:cubicBezTo>
                    <a:cubicBezTo>
                      <a:pt x="246" y="0"/>
                      <a:pt x="241" y="5"/>
                      <a:pt x="241" y="11"/>
                    </a:cubicBezTo>
                    <a:cubicBezTo>
                      <a:pt x="241" y="19"/>
                      <a:pt x="246" y="24"/>
                      <a:pt x="252" y="24"/>
                    </a:cubicBezTo>
                    <a:lnTo>
                      <a:pt x="252" y="24"/>
                    </a:lnTo>
                    <a:cubicBezTo>
                      <a:pt x="392" y="23"/>
                      <a:pt x="392" y="23"/>
                      <a:pt x="392" y="23"/>
                    </a:cubicBezTo>
                    <a:cubicBezTo>
                      <a:pt x="339" y="85"/>
                      <a:pt x="271" y="121"/>
                      <a:pt x="204" y="121"/>
                    </a:cubicBezTo>
                    <a:cubicBezTo>
                      <a:pt x="172" y="121"/>
                      <a:pt x="139" y="112"/>
                      <a:pt x="111" y="101"/>
                    </a:cubicBezTo>
                    <a:cubicBezTo>
                      <a:pt x="112" y="96"/>
                      <a:pt x="113" y="90"/>
                      <a:pt x="113" y="84"/>
                    </a:cubicBezTo>
                    <a:cubicBezTo>
                      <a:pt x="113" y="53"/>
                      <a:pt x="88" y="28"/>
                      <a:pt x="56" y="28"/>
                    </a:cubicBezTo>
                  </a:path>
                </a:pathLst>
              </a:custGeom>
              <a:solidFill>
                <a:schemeClr val="accent1">
                  <a:lumMod val="75000"/>
                </a:schemeClr>
              </a:solidFill>
              <a:ln w="317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white"/>
                  </a:solidFill>
                </a:endParaRPr>
              </a:p>
            </p:txBody>
          </p:sp>
          <p:sp>
            <p:nvSpPr>
              <p:cNvPr id="105" name="Freeform 114"/>
              <p:cNvSpPr>
                <a:spLocks noChangeArrowheads="1"/>
              </p:cNvSpPr>
              <p:nvPr/>
            </p:nvSpPr>
            <p:spPr bwMode="auto">
              <a:xfrm>
                <a:off x="10358213" y="1151269"/>
                <a:ext cx="169789" cy="213326"/>
              </a:xfrm>
              <a:custGeom>
                <a:avLst/>
                <a:gdLst>
                  <a:gd name="T0" fmla="*/ 285 w 344"/>
                  <a:gd name="T1" fmla="*/ 308 h 430"/>
                  <a:gd name="T2" fmla="*/ 285 w 344"/>
                  <a:gd name="T3" fmla="*/ 308 h 430"/>
                  <a:gd name="T4" fmla="*/ 243 w 344"/>
                  <a:gd name="T5" fmla="*/ 209 h 430"/>
                  <a:gd name="T6" fmla="*/ 43 w 344"/>
                  <a:gd name="T7" fmla="*/ 101 h 430"/>
                  <a:gd name="T8" fmla="*/ 156 w 344"/>
                  <a:gd name="T9" fmla="*/ 23 h 430"/>
                  <a:gd name="T10" fmla="*/ 159 w 344"/>
                  <a:gd name="T11" fmla="*/ 6 h 430"/>
                  <a:gd name="T12" fmla="*/ 143 w 344"/>
                  <a:gd name="T13" fmla="*/ 4 h 430"/>
                  <a:gd name="T14" fmla="*/ 6 w 344"/>
                  <a:gd name="T15" fmla="*/ 99 h 430"/>
                  <a:gd name="T16" fmla="*/ 3 w 344"/>
                  <a:gd name="T17" fmla="*/ 114 h 430"/>
                  <a:gd name="T18" fmla="*/ 98 w 344"/>
                  <a:gd name="T19" fmla="*/ 251 h 430"/>
                  <a:gd name="T20" fmla="*/ 108 w 344"/>
                  <a:gd name="T21" fmla="*/ 256 h 430"/>
                  <a:gd name="T22" fmla="*/ 114 w 344"/>
                  <a:gd name="T23" fmla="*/ 254 h 430"/>
                  <a:gd name="T24" fmla="*/ 117 w 344"/>
                  <a:gd name="T25" fmla="*/ 238 h 430"/>
                  <a:gd name="T26" fmla="*/ 37 w 344"/>
                  <a:gd name="T27" fmla="*/ 124 h 430"/>
                  <a:gd name="T28" fmla="*/ 225 w 344"/>
                  <a:gd name="T29" fmla="*/ 222 h 430"/>
                  <a:gd name="T30" fmla="*/ 261 w 344"/>
                  <a:gd name="T31" fmla="*/ 311 h 430"/>
                  <a:gd name="T32" fmla="*/ 248 w 344"/>
                  <a:gd name="T33" fmla="*/ 318 h 430"/>
                  <a:gd name="T34" fmla="*/ 233 w 344"/>
                  <a:gd name="T35" fmla="*/ 396 h 430"/>
                  <a:gd name="T36" fmla="*/ 311 w 344"/>
                  <a:gd name="T37" fmla="*/ 411 h 430"/>
                  <a:gd name="T38" fmla="*/ 326 w 344"/>
                  <a:gd name="T39" fmla="*/ 332 h 430"/>
                  <a:gd name="T40" fmla="*/ 285 w 344"/>
                  <a:gd name="T41" fmla="*/ 30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4" h="430">
                    <a:moveTo>
                      <a:pt x="285" y="308"/>
                    </a:moveTo>
                    <a:lnTo>
                      <a:pt x="285" y="308"/>
                    </a:lnTo>
                    <a:cubicBezTo>
                      <a:pt x="277" y="275"/>
                      <a:pt x="264" y="239"/>
                      <a:pt x="243" y="209"/>
                    </a:cubicBezTo>
                    <a:cubicBezTo>
                      <a:pt x="202" y="148"/>
                      <a:pt x="131" y="110"/>
                      <a:pt x="43" y="101"/>
                    </a:cubicBezTo>
                    <a:cubicBezTo>
                      <a:pt x="156" y="23"/>
                      <a:pt x="156" y="23"/>
                      <a:pt x="156" y="23"/>
                    </a:cubicBezTo>
                    <a:cubicBezTo>
                      <a:pt x="161" y="18"/>
                      <a:pt x="163" y="11"/>
                      <a:pt x="159" y="6"/>
                    </a:cubicBezTo>
                    <a:cubicBezTo>
                      <a:pt x="156" y="1"/>
                      <a:pt x="149" y="0"/>
                      <a:pt x="143" y="4"/>
                    </a:cubicBezTo>
                    <a:cubicBezTo>
                      <a:pt x="6" y="99"/>
                      <a:pt x="6" y="99"/>
                      <a:pt x="6" y="99"/>
                    </a:cubicBezTo>
                    <a:cubicBezTo>
                      <a:pt x="1" y="102"/>
                      <a:pt x="0" y="109"/>
                      <a:pt x="3" y="114"/>
                    </a:cubicBezTo>
                    <a:cubicBezTo>
                      <a:pt x="98" y="251"/>
                      <a:pt x="98" y="251"/>
                      <a:pt x="98" y="251"/>
                    </a:cubicBezTo>
                    <a:cubicBezTo>
                      <a:pt x="101" y="255"/>
                      <a:pt x="104" y="256"/>
                      <a:pt x="108" y="256"/>
                    </a:cubicBezTo>
                    <a:cubicBezTo>
                      <a:pt x="110" y="256"/>
                      <a:pt x="112" y="256"/>
                      <a:pt x="114" y="254"/>
                    </a:cubicBezTo>
                    <a:cubicBezTo>
                      <a:pt x="119" y="251"/>
                      <a:pt x="121" y="243"/>
                      <a:pt x="117" y="238"/>
                    </a:cubicBezTo>
                    <a:cubicBezTo>
                      <a:pt x="37" y="124"/>
                      <a:pt x="37" y="124"/>
                      <a:pt x="37" y="124"/>
                    </a:cubicBezTo>
                    <a:cubicBezTo>
                      <a:pt x="87" y="128"/>
                      <a:pt x="173" y="148"/>
                      <a:pt x="225" y="222"/>
                    </a:cubicBezTo>
                    <a:cubicBezTo>
                      <a:pt x="243" y="249"/>
                      <a:pt x="255" y="281"/>
                      <a:pt x="261" y="311"/>
                    </a:cubicBezTo>
                    <a:cubicBezTo>
                      <a:pt x="257" y="313"/>
                      <a:pt x="252" y="315"/>
                      <a:pt x="248" y="318"/>
                    </a:cubicBezTo>
                    <a:cubicBezTo>
                      <a:pt x="222" y="336"/>
                      <a:pt x="215" y="370"/>
                      <a:pt x="233" y="396"/>
                    </a:cubicBezTo>
                    <a:cubicBezTo>
                      <a:pt x="251" y="422"/>
                      <a:pt x="286" y="429"/>
                      <a:pt x="311" y="411"/>
                    </a:cubicBezTo>
                    <a:cubicBezTo>
                      <a:pt x="337" y="393"/>
                      <a:pt x="343" y="358"/>
                      <a:pt x="326" y="332"/>
                    </a:cubicBezTo>
                    <a:cubicBezTo>
                      <a:pt x="316" y="318"/>
                      <a:pt x="301" y="310"/>
                      <a:pt x="285" y="308"/>
                    </a:cubicBezTo>
                  </a:path>
                </a:pathLst>
              </a:custGeom>
              <a:solidFill>
                <a:schemeClr val="accent1">
                  <a:lumMod val="75000"/>
                </a:schemeClr>
              </a:solidFill>
              <a:ln w="317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white"/>
                  </a:solidFill>
                </a:endParaRPr>
              </a:p>
            </p:txBody>
          </p:sp>
          <p:sp>
            <p:nvSpPr>
              <p:cNvPr id="106" name="Freeform 115"/>
              <p:cNvSpPr>
                <a:spLocks noChangeArrowheads="1"/>
              </p:cNvSpPr>
              <p:nvPr/>
            </p:nvSpPr>
            <p:spPr bwMode="auto">
              <a:xfrm>
                <a:off x="10166654" y="1183921"/>
                <a:ext cx="154551" cy="215502"/>
              </a:xfrm>
              <a:custGeom>
                <a:avLst/>
                <a:gdLst>
                  <a:gd name="T0" fmla="*/ 2 w 315"/>
                  <a:gd name="T1" fmla="*/ 350 h 438"/>
                  <a:gd name="T2" fmla="*/ 2 w 315"/>
                  <a:gd name="T3" fmla="*/ 350 h 438"/>
                  <a:gd name="T4" fmla="*/ 9 w 315"/>
                  <a:gd name="T5" fmla="*/ 366 h 438"/>
                  <a:gd name="T6" fmla="*/ 160 w 315"/>
                  <a:gd name="T7" fmla="*/ 436 h 438"/>
                  <a:gd name="T8" fmla="*/ 165 w 315"/>
                  <a:gd name="T9" fmla="*/ 437 h 438"/>
                  <a:gd name="T10" fmla="*/ 175 w 315"/>
                  <a:gd name="T11" fmla="*/ 429 h 438"/>
                  <a:gd name="T12" fmla="*/ 244 w 315"/>
                  <a:gd name="T13" fmla="*/ 278 h 438"/>
                  <a:gd name="T14" fmla="*/ 239 w 315"/>
                  <a:gd name="T15" fmla="*/ 263 h 438"/>
                  <a:gd name="T16" fmla="*/ 223 w 315"/>
                  <a:gd name="T17" fmla="*/ 268 h 438"/>
                  <a:gd name="T18" fmla="*/ 165 w 315"/>
                  <a:gd name="T19" fmla="*/ 397 h 438"/>
                  <a:gd name="T20" fmla="*/ 154 w 315"/>
                  <a:gd name="T21" fmla="*/ 184 h 438"/>
                  <a:gd name="T22" fmla="*/ 213 w 315"/>
                  <a:gd name="T23" fmla="*/ 107 h 438"/>
                  <a:gd name="T24" fmla="*/ 226 w 315"/>
                  <a:gd name="T25" fmla="*/ 116 h 438"/>
                  <a:gd name="T26" fmla="*/ 301 w 315"/>
                  <a:gd name="T27" fmla="*/ 88 h 438"/>
                  <a:gd name="T28" fmla="*/ 273 w 315"/>
                  <a:gd name="T29" fmla="*/ 13 h 438"/>
                  <a:gd name="T30" fmla="*/ 198 w 315"/>
                  <a:gd name="T31" fmla="*/ 41 h 438"/>
                  <a:gd name="T32" fmla="*/ 198 w 315"/>
                  <a:gd name="T33" fmla="*/ 88 h 438"/>
                  <a:gd name="T34" fmla="*/ 134 w 315"/>
                  <a:gd name="T35" fmla="*/ 174 h 438"/>
                  <a:gd name="T36" fmla="*/ 141 w 315"/>
                  <a:gd name="T37" fmla="*/ 401 h 438"/>
                  <a:gd name="T38" fmla="*/ 18 w 315"/>
                  <a:gd name="T39" fmla="*/ 345 h 438"/>
                  <a:gd name="T40" fmla="*/ 2 w 315"/>
                  <a:gd name="T41" fmla="*/ 35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5" h="438">
                    <a:moveTo>
                      <a:pt x="2" y="350"/>
                    </a:moveTo>
                    <a:lnTo>
                      <a:pt x="2" y="350"/>
                    </a:lnTo>
                    <a:cubicBezTo>
                      <a:pt x="0" y="356"/>
                      <a:pt x="2" y="363"/>
                      <a:pt x="9" y="366"/>
                    </a:cubicBezTo>
                    <a:cubicBezTo>
                      <a:pt x="160" y="436"/>
                      <a:pt x="160" y="436"/>
                      <a:pt x="160" y="436"/>
                    </a:cubicBezTo>
                    <a:cubicBezTo>
                      <a:pt x="162" y="436"/>
                      <a:pt x="163" y="437"/>
                      <a:pt x="165" y="437"/>
                    </a:cubicBezTo>
                    <a:cubicBezTo>
                      <a:pt x="169" y="437"/>
                      <a:pt x="173" y="433"/>
                      <a:pt x="175" y="429"/>
                    </a:cubicBezTo>
                    <a:cubicBezTo>
                      <a:pt x="244" y="278"/>
                      <a:pt x="244" y="278"/>
                      <a:pt x="244" y="278"/>
                    </a:cubicBezTo>
                    <a:cubicBezTo>
                      <a:pt x="247" y="272"/>
                      <a:pt x="245" y="266"/>
                      <a:pt x="239" y="263"/>
                    </a:cubicBezTo>
                    <a:cubicBezTo>
                      <a:pt x="233" y="260"/>
                      <a:pt x="226" y="263"/>
                      <a:pt x="223" y="268"/>
                    </a:cubicBezTo>
                    <a:cubicBezTo>
                      <a:pt x="165" y="397"/>
                      <a:pt x="165" y="397"/>
                      <a:pt x="165" y="397"/>
                    </a:cubicBezTo>
                    <a:cubicBezTo>
                      <a:pt x="144" y="352"/>
                      <a:pt x="116" y="269"/>
                      <a:pt x="154" y="184"/>
                    </a:cubicBezTo>
                    <a:cubicBezTo>
                      <a:pt x="168" y="154"/>
                      <a:pt x="190" y="128"/>
                      <a:pt x="213" y="107"/>
                    </a:cubicBezTo>
                    <a:cubicBezTo>
                      <a:pt x="217" y="111"/>
                      <a:pt x="221" y="114"/>
                      <a:pt x="226" y="116"/>
                    </a:cubicBezTo>
                    <a:cubicBezTo>
                      <a:pt x="254" y="128"/>
                      <a:pt x="288" y="117"/>
                      <a:pt x="301" y="88"/>
                    </a:cubicBezTo>
                    <a:cubicBezTo>
                      <a:pt x="314" y="60"/>
                      <a:pt x="301" y="26"/>
                      <a:pt x="273" y="13"/>
                    </a:cubicBezTo>
                    <a:cubicBezTo>
                      <a:pt x="245" y="0"/>
                      <a:pt x="211" y="13"/>
                      <a:pt x="198" y="41"/>
                    </a:cubicBezTo>
                    <a:cubicBezTo>
                      <a:pt x="191" y="57"/>
                      <a:pt x="192" y="73"/>
                      <a:pt x="198" y="88"/>
                    </a:cubicBezTo>
                    <a:cubicBezTo>
                      <a:pt x="173" y="112"/>
                      <a:pt x="149" y="141"/>
                      <a:pt x="134" y="174"/>
                    </a:cubicBezTo>
                    <a:cubicBezTo>
                      <a:pt x="102" y="242"/>
                      <a:pt x="105" y="322"/>
                      <a:pt x="141" y="401"/>
                    </a:cubicBezTo>
                    <a:cubicBezTo>
                      <a:pt x="18" y="345"/>
                      <a:pt x="18" y="345"/>
                      <a:pt x="18" y="345"/>
                    </a:cubicBezTo>
                    <a:cubicBezTo>
                      <a:pt x="13" y="342"/>
                      <a:pt x="6" y="345"/>
                      <a:pt x="2" y="350"/>
                    </a:cubicBezTo>
                  </a:path>
                </a:pathLst>
              </a:custGeom>
              <a:solidFill>
                <a:schemeClr val="accent1">
                  <a:lumMod val="75000"/>
                </a:schemeClr>
              </a:solidFill>
              <a:ln w="317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white"/>
                  </a:solidFill>
                </a:endParaRPr>
              </a:p>
            </p:txBody>
          </p:sp>
          <p:sp>
            <p:nvSpPr>
              <p:cNvPr id="107" name="Freeform 188"/>
              <p:cNvSpPr>
                <a:spLocks noChangeArrowheads="1"/>
              </p:cNvSpPr>
              <p:nvPr/>
            </p:nvSpPr>
            <p:spPr bwMode="auto">
              <a:xfrm>
                <a:off x="10116352" y="1016001"/>
                <a:ext cx="494508" cy="591910"/>
              </a:xfrm>
              <a:custGeom>
                <a:avLst/>
                <a:gdLst>
                  <a:gd name="T0" fmla="*/ 299 w 584"/>
                  <a:gd name="T1" fmla="*/ 4 h 697"/>
                  <a:gd name="T2" fmla="*/ 299 w 584"/>
                  <a:gd name="T3" fmla="*/ 4 h 697"/>
                  <a:gd name="T4" fmla="*/ 283 w 584"/>
                  <a:gd name="T5" fmla="*/ 4 h 697"/>
                  <a:gd name="T6" fmla="*/ 11 w 584"/>
                  <a:gd name="T7" fmla="*/ 89 h 697"/>
                  <a:gd name="T8" fmla="*/ 3 w 584"/>
                  <a:gd name="T9" fmla="*/ 92 h 697"/>
                  <a:gd name="T10" fmla="*/ 0 w 584"/>
                  <a:gd name="T11" fmla="*/ 100 h 697"/>
                  <a:gd name="T12" fmla="*/ 0 w 584"/>
                  <a:gd name="T13" fmla="*/ 406 h 697"/>
                  <a:gd name="T14" fmla="*/ 291 w 584"/>
                  <a:gd name="T15" fmla="*/ 696 h 697"/>
                  <a:gd name="T16" fmla="*/ 583 w 584"/>
                  <a:gd name="T17" fmla="*/ 406 h 697"/>
                  <a:gd name="T18" fmla="*/ 583 w 584"/>
                  <a:gd name="T19" fmla="*/ 100 h 697"/>
                  <a:gd name="T20" fmla="*/ 579 w 584"/>
                  <a:gd name="T21" fmla="*/ 92 h 697"/>
                  <a:gd name="T22" fmla="*/ 570 w 584"/>
                  <a:gd name="T23" fmla="*/ 89 h 697"/>
                  <a:gd name="T24" fmla="*/ 299 w 584"/>
                  <a:gd name="T25" fmla="*/ 4 h 697"/>
                  <a:gd name="T26" fmla="*/ 560 w 584"/>
                  <a:gd name="T27" fmla="*/ 406 h 697"/>
                  <a:gd name="T28" fmla="*/ 560 w 584"/>
                  <a:gd name="T29" fmla="*/ 406 h 697"/>
                  <a:gd name="T30" fmla="*/ 291 w 584"/>
                  <a:gd name="T31" fmla="*/ 672 h 697"/>
                  <a:gd name="T32" fmla="*/ 23 w 584"/>
                  <a:gd name="T33" fmla="*/ 406 h 697"/>
                  <a:gd name="T34" fmla="*/ 23 w 584"/>
                  <a:gd name="T35" fmla="*/ 113 h 697"/>
                  <a:gd name="T36" fmla="*/ 291 w 584"/>
                  <a:gd name="T37" fmla="*/ 28 h 697"/>
                  <a:gd name="T38" fmla="*/ 560 w 584"/>
                  <a:gd name="T39" fmla="*/ 113 h 697"/>
                  <a:gd name="T40" fmla="*/ 560 w 584"/>
                  <a:gd name="T41" fmla="*/ 4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697">
                    <a:moveTo>
                      <a:pt x="299" y="4"/>
                    </a:moveTo>
                    <a:lnTo>
                      <a:pt x="299" y="4"/>
                    </a:lnTo>
                    <a:cubicBezTo>
                      <a:pt x="294" y="0"/>
                      <a:pt x="287" y="0"/>
                      <a:pt x="283" y="4"/>
                    </a:cubicBezTo>
                    <a:cubicBezTo>
                      <a:pt x="224" y="62"/>
                      <a:pt x="155" y="97"/>
                      <a:pt x="11" y="89"/>
                    </a:cubicBezTo>
                    <a:cubicBezTo>
                      <a:pt x="9" y="89"/>
                      <a:pt x="5" y="90"/>
                      <a:pt x="3" y="92"/>
                    </a:cubicBezTo>
                    <a:cubicBezTo>
                      <a:pt x="1" y="94"/>
                      <a:pt x="0" y="97"/>
                      <a:pt x="0" y="100"/>
                    </a:cubicBezTo>
                    <a:cubicBezTo>
                      <a:pt x="0" y="406"/>
                      <a:pt x="0" y="406"/>
                      <a:pt x="0" y="406"/>
                    </a:cubicBezTo>
                    <a:cubicBezTo>
                      <a:pt x="0" y="566"/>
                      <a:pt x="130" y="696"/>
                      <a:pt x="291" y="696"/>
                    </a:cubicBezTo>
                    <a:cubicBezTo>
                      <a:pt x="452" y="696"/>
                      <a:pt x="583" y="566"/>
                      <a:pt x="583" y="406"/>
                    </a:cubicBezTo>
                    <a:cubicBezTo>
                      <a:pt x="583" y="100"/>
                      <a:pt x="583" y="100"/>
                      <a:pt x="583" y="100"/>
                    </a:cubicBezTo>
                    <a:cubicBezTo>
                      <a:pt x="583" y="97"/>
                      <a:pt x="582" y="94"/>
                      <a:pt x="579" y="92"/>
                    </a:cubicBezTo>
                    <a:cubicBezTo>
                      <a:pt x="577" y="90"/>
                      <a:pt x="573" y="89"/>
                      <a:pt x="570" y="89"/>
                    </a:cubicBezTo>
                    <a:cubicBezTo>
                      <a:pt x="414" y="97"/>
                      <a:pt x="366" y="68"/>
                      <a:pt x="299" y="4"/>
                    </a:cubicBezTo>
                    <a:close/>
                    <a:moveTo>
                      <a:pt x="560" y="406"/>
                    </a:moveTo>
                    <a:lnTo>
                      <a:pt x="560" y="406"/>
                    </a:lnTo>
                    <a:cubicBezTo>
                      <a:pt x="560" y="553"/>
                      <a:pt x="439" y="672"/>
                      <a:pt x="291" y="672"/>
                    </a:cubicBezTo>
                    <a:cubicBezTo>
                      <a:pt x="144" y="672"/>
                      <a:pt x="23" y="553"/>
                      <a:pt x="23" y="406"/>
                    </a:cubicBezTo>
                    <a:cubicBezTo>
                      <a:pt x="23" y="113"/>
                      <a:pt x="23" y="113"/>
                      <a:pt x="23" y="113"/>
                    </a:cubicBezTo>
                    <a:cubicBezTo>
                      <a:pt x="140" y="117"/>
                      <a:pt x="220" y="93"/>
                      <a:pt x="291" y="28"/>
                    </a:cubicBezTo>
                    <a:cubicBezTo>
                      <a:pt x="352" y="86"/>
                      <a:pt x="406" y="119"/>
                      <a:pt x="560" y="113"/>
                    </a:cubicBezTo>
                    <a:lnTo>
                      <a:pt x="560" y="406"/>
                    </a:lnTo>
                    <a:close/>
                  </a:path>
                </a:pathLst>
              </a:custGeom>
              <a:solidFill>
                <a:schemeClr val="accent1">
                  <a:lumMod val="75000"/>
                </a:schemeClr>
              </a:solidFill>
              <a:ln w="3175" cap="flat">
                <a:noFill/>
                <a:bevel/>
                <a:headEnd/>
                <a:tailEnd/>
              </a:ln>
              <a:effectLst/>
              <a:extLst/>
            </p:spPr>
            <p:txBody>
              <a:bodyPr wrap="none" anchor="ctr"/>
              <a:lstStyle/>
              <a:p>
                <a:endParaRPr lang="en-US" dirty="0">
                  <a:solidFill>
                    <a:prstClr val="white"/>
                  </a:solidFill>
                </a:endParaRPr>
              </a:p>
            </p:txBody>
          </p:sp>
        </p:grpSp>
      </p:grpSp>
    </p:spTree>
    <p:extLst>
      <p:ext uri="{BB962C8B-B14F-4D97-AF65-F5344CB8AC3E}">
        <p14:creationId xmlns:p14="http://schemas.microsoft.com/office/powerpoint/2010/main" val="20174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8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499"/>
                                          </p:stCondLst>
                                        </p:cTn>
                                        <p:tgtEl>
                                          <p:spTgt spid="80"/>
                                        </p:tgtEl>
                                        <p:attrNameLst>
                                          <p:attrName>style.visibility</p:attrName>
                                        </p:attrNameLst>
                                      </p:cBhvr>
                                      <p:to>
                                        <p:strVal val="visible"/>
                                      </p:to>
                                    </p:se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5">
            <a:extLst>
              <a:ext uri="{FF2B5EF4-FFF2-40B4-BE49-F238E27FC236}">
                <a16:creationId xmlns:a16="http://schemas.microsoft.com/office/drawing/2014/main" id="{1C382DA5-DEE3-41C5-8FC3-87C7F157BF7E}"/>
              </a:ext>
            </a:extLst>
          </p:cNvPr>
          <p:cNvSpPr/>
          <p:nvPr/>
        </p:nvSpPr>
        <p:spPr>
          <a:xfrm>
            <a:off x="6107134" y="3427666"/>
            <a:ext cx="1855625" cy="1488313"/>
          </a:xfrm>
          <a:prstGeom prst="roundRect">
            <a:avLst/>
          </a:prstGeom>
          <a:solidFill>
            <a:schemeClr val="accent1">
              <a:alpha val="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Cylinder 11">
            <a:extLst>
              <a:ext uri="{FF2B5EF4-FFF2-40B4-BE49-F238E27FC236}">
                <a16:creationId xmlns:a16="http://schemas.microsoft.com/office/drawing/2014/main" id="{D5648893-B509-47DC-8D80-535D40826A52}"/>
              </a:ext>
            </a:extLst>
          </p:cNvPr>
          <p:cNvSpPr/>
          <p:nvPr/>
        </p:nvSpPr>
        <p:spPr>
          <a:xfrm>
            <a:off x="6273770" y="3591392"/>
            <a:ext cx="778563" cy="10916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sp>
        <p:nvSpPr>
          <p:cNvPr id="26" name="Rectangle: Rounded Corners 25">
            <a:extLst>
              <a:ext uri="{FF2B5EF4-FFF2-40B4-BE49-F238E27FC236}">
                <a16:creationId xmlns:a16="http://schemas.microsoft.com/office/drawing/2014/main" id="{1C382DA5-DEE3-41C5-8FC3-87C7F157BF7E}"/>
              </a:ext>
            </a:extLst>
          </p:cNvPr>
          <p:cNvSpPr/>
          <p:nvPr/>
        </p:nvSpPr>
        <p:spPr>
          <a:xfrm>
            <a:off x="961927" y="3419892"/>
            <a:ext cx="1855625" cy="1488313"/>
          </a:xfrm>
          <a:prstGeom prst="roundRect">
            <a:avLst/>
          </a:prstGeom>
          <a:solidFill>
            <a:schemeClr val="accent1">
              <a:alpha val="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Slide Number Placeholder 2">
            <a:extLst>
              <a:ext uri="{FF2B5EF4-FFF2-40B4-BE49-F238E27FC236}">
                <a16:creationId xmlns:a16="http://schemas.microsoft.com/office/drawing/2014/main" id="{F5F66CCD-F9BE-45C3-99D8-C4609EFE710F}"/>
              </a:ext>
            </a:extLst>
          </p:cNvPr>
          <p:cNvSpPr>
            <a:spLocks noGrp="1"/>
          </p:cNvSpPr>
          <p:nvPr>
            <p:ph type="sldNum" sz="quarter" idx="4"/>
          </p:nvPr>
        </p:nvSpPr>
        <p:spPr/>
        <p:txBody>
          <a:bodyPr/>
          <a:lstStyle/>
          <a:p>
            <a:fld id="{0FB999A9-77CE-4AD1-9911-24A29F08BC34}" type="slidenum">
              <a:rPr lang="en-US" smtClean="0">
                <a:solidFill>
                  <a:prstClr val="white">
                    <a:lumMod val="75000"/>
                  </a:prstClr>
                </a:solidFill>
              </a:rPr>
              <a:pPr/>
              <a:t>41</a:t>
            </a:fld>
            <a:endParaRPr lang="en-US" dirty="0">
              <a:solidFill>
                <a:prstClr val="white">
                  <a:lumMod val="75000"/>
                </a:prstClr>
              </a:solidFill>
            </a:endParaRPr>
          </a:p>
        </p:txBody>
      </p:sp>
      <p:sp>
        <p:nvSpPr>
          <p:cNvPr id="2" name="Title 1">
            <a:extLst>
              <a:ext uri="{FF2B5EF4-FFF2-40B4-BE49-F238E27FC236}">
                <a16:creationId xmlns:a16="http://schemas.microsoft.com/office/drawing/2014/main" id="{DE343AFF-828E-4539-B94E-43B9E9486EC4}"/>
              </a:ext>
            </a:extLst>
          </p:cNvPr>
          <p:cNvSpPr>
            <a:spLocks noGrp="1"/>
          </p:cNvSpPr>
          <p:nvPr>
            <p:ph type="title"/>
          </p:nvPr>
        </p:nvSpPr>
        <p:spPr/>
        <p:txBody>
          <a:bodyPr/>
          <a:lstStyle/>
          <a:p>
            <a:r>
              <a:rPr lang="en-US" dirty="0"/>
              <a:t>DP Zero </a:t>
            </a:r>
            <a:r>
              <a:rPr lang="en-US" dirty="0" err="1"/>
              <a:t>DownTime</a:t>
            </a:r>
            <a:r>
              <a:rPr lang="en-US" dirty="0"/>
              <a:t> Backup &amp; </a:t>
            </a:r>
            <a:r>
              <a:rPr lang="en-US" dirty="0" err="1"/>
              <a:t>SnapMirror</a:t>
            </a:r>
            <a:endParaRPr lang="en-US" dirty="0"/>
          </a:p>
        </p:txBody>
      </p:sp>
      <p:sp>
        <p:nvSpPr>
          <p:cNvPr id="12" name="Cylinder 11">
            <a:extLst>
              <a:ext uri="{FF2B5EF4-FFF2-40B4-BE49-F238E27FC236}">
                <a16:creationId xmlns:a16="http://schemas.microsoft.com/office/drawing/2014/main" id="{D5648893-B509-47DC-8D80-535D40826A52}"/>
              </a:ext>
            </a:extLst>
          </p:cNvPr>
          <p:cNvSpPr/>
          <p:nvPr/>
        </p:nvSpPr>
        <p:spPr>
          <a:xfrm>
            <a:off x="1183142" y="3591393"/>
            <a:ext cx="778563" cy="10916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sp>
        <p:nvSpPr>
          <p:cNvPr id="16" name="TextBox 10">
            <a:extLst>
              <a:ext uri="{FF2B5EF4-FFF2-40B4-BE49-F238E27FC236}">
                <a16:creationId xmlns:a16="http://schemas.microsoft.com/office/drawing/2014/main" id="{03F81854-FFE5-4756-86B8-2DF17DAE3759}"/>
              </a:ext>
            </a:extLst>
          </p:cNvPr>
          <p:cNvSpPr txBox="1"/>
          <p:nvPr/>
        </p:nvSpPr>
        <p:spPr>
          <a:xfrm>
            <a:off x="961927" y="5026925"/>
            <a:ext cx="1912143" cy="523220"/>
          </a:xfrm>
          <a:prstGeom prst="rect">
            <a:avLst/>
          </a:prstGeom>
          <a:noFill/>
        </p:spPr>
        <p:txBody>
          <a:bodyPr wrap="square" rtlCol="0">
            <a:spAutoFit/>
          </a:bodyPr>
          <a:lstStyle/>
          <a:p>
            <a:r>
              <a:rPr lang="en-US" sz="1400" dirty="0">
                <a:solidFill>
                  <a:srgbClr val="000000"/>
                </a:solidFill>
                <a:ea typeface="Times New Roman" panose="02020603050405020304" pitchFamily="18" charset="0"/>
                <a:cs typeface="Times New Roman" panose="02020603050405020304" pitchFamily="18" charset="0"/>
              </a:rPr>
              <a:t>1. Create a </a:t>
            </a:r>
            <a:r>
              <a:rPr lang="en-US" sz="1400" dirty="0" err="1">
                <a:solidFill>
                  <a:srgbClr val="000000"/>
                </a:solidFill>
                <a:ea typeface="Times New Roman" panose="02020603050405020304" pitchFamily="18" charset="0"/>
                <a:cs typeface="Times New Roman" panose="02020603050405020304" pitchFamily="18" charset="0"/>
              </a:rPr>
              <a:t>Flexvolume</a:t>
            </a:r>
            <a:r>
              <a:rPr lang="en-US" sz="1400" dirty="0">
                <a:solidFill>
                  <a:srgbClr val="000000"/>
                </a:solidFill>
                <a:ea typeface="Times New Roman" panose="02020603050405020304" pitchFamily="18" charset="0"/>
                <a:cs typeface="Times New Roman" panose="02020603050405020304" pitchFamily="18" charset="0"/>
              </a:rPr>
              <a:t> snapshot at source</a:t>
            </a:r>
            <a:endParaRPr lang="en-US" dirty="0">
              <a:solidFill>
                <a:srgbClr val="212E35"/>
              </a:solidFill>
              <a:ea typeface="Times New Roman" panose="02020603050405020304" pitchFamily="18" charset="0"/>
              <a:cs typeface="Times New Roman" panose="02020603050405020304" pitchFamily="18" charset="0"/>
            </a:endParaRPr>
          </a:p>
        </p:txBody>
      </p:sp>
      <p:sp>
        <p:nvSpPr>
          <p:cNvPr id="17" name="TextBox 11">
            <a:extLst>
              <a:ext uri="{FF2B5EF4-FFF2-40B4-BE49-F238E27FC236}">
                <a16:creationId xmlns:a16="http://schemas.microsoft.com/office/drawing/2014/main" id="{64FB6917-AB60-470E-8F21-3688A9067BDA}"/>
              </a:ext>
            </a:extLst>
          </p:cNvPr>
          <p:cNvSpPr txBox="1"/>
          <p:nvPr/>
        </p:nvSpPr>
        <p:spPr>
          <a:xfrm>
            <a:off x="5809588" y="5058012"/>
            <a:ext cx="2730909" cy="523220"/>
          </a:xfrm>
          <a:prstGeom prst="rect">
            <a:avLst/>
          </a:prstGeom>
          <a:noFill/>
        </p:spPr>
        <p:txBody>
          <a:bodyPr wrap="square" rtlCol="0">
            <a:spAutoFit/>
          </a:bodyPr>
          <a:lstStyle/>
          <a:p>
            <a:r>
              <a:rPr lang="en-US" sz="1400" dirty="0">
                <a:solidFill>
                  <a:srgbClr val="000000"/>
                </a:solidFill>
                <a:ea typeface="Times New Roman" panose="02020603050405020304" pitchFamily="18" charset="0"/>
                <a:cs typeface="Times New Roman" panose="02020603050405020304" pitchFamily="18" charset="0"/>
              </a:rPr>
              <a:t>3. Create a </a:t>
            </a:r>
            <a:r>
              <a:rPr lang="en-US" sz="1400" dirty="0" err="1">
                <a:solidFill>
                  <a:srgbClr val="000000"/>
                </a:solidFill>
                <a:ea typeface="Times New Roman" panose="02020603050405020304" pitchFamily="18" charset="0"/>
                <a:cs typeface="Times New Roman" panose="02020603050405020304" pitchFamily="18" charset="0"/>
              </a:rPr>
              <a:t>FlexVolume</a:t>
            </a:r>
            <a:r>
              <a:rPr lang="en-US" sz="1400" dirty="0">
                <a:solidFill>
                  <a:srgbClr val="000000"/>
                </a:solidFill>
                <a:ea typeface="Times New Roman" panose="02020603050405020304" pitchFamily="18" charset="0"/>
                <a:cs typeface="Times New Roman" panose="02020603050405020304" pitchFamily="18" charset="0"/>
              </a:rPr>
              <a:t> Clone at destination using source snapshot</a:t>
            </a:r>
            <a:endParaRPr lang="en-US" sz="1400" dirty="0">
              <a:solidFill>
                <a:srgbClr val="212E35"/>
              </a:solidFill>
              <a:ea typeface="Times New Roman" panose="02020603050405020304" pitchFamily="18" charset="0"/>
              <a:cs typeface="Times New Roman" panose="02020603050405020304" pitchFamily="18" charset="0"/>
            </a:endParaRPr>
          </a:p>
        </p:txBody>
      </p:sp>
      <p:grpSp>
        <p:nvGrpSpPr>
          <p:cNvPr id="5" name="Group 4"/>
          <p:cNvGrpSpPr/>
          <p:nvPr/>
        </p:nvGrpSpPr>
        <p:grpSpPr>
          <a:xfrm>
            <a:off x="3213413" y="3809438"/>
            <a:ext cx="2636660" cy="354610"/>
            <a:chOff x="4765767" y="3809438"/>
            <a:chExt cx="2636660" cy="354610"/>
          </a:xfrm>
        </p:grpSpPr>
        <p:cxnSp>
          <p:nvCxnSpPr>
            <p:cNvPr id="18" name="Straight Arrow Connector 17">
              <a:extLst>
                <a:ext uri="{FF2B5EF4-FFF2-40B4-BE49-F238E27FC236}">
                  <a16:creationId xmlns:a16="http://schemas.microsoft.com/office/drawing/2014/main" id="{722FA59A-6D08-4EFF-8AA4-88D8FC0B2AAE}"/>
                </a:ext>
              </a:extLst>
            </p:cNvPr>
            <p:cNvCxnSpPr>
              <a:cxnSpLocks/>
            </p:cNvCxnSpPr>
            <p:nvPr/>
          </p:nvCxnSpPr>
          <p:spPr>
            <a:xfrm>
              <a:off x="4765767" y="4164048"/>
              <a:ext cx="2636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9A727AA-9CCC-4C64-A660-F4322BF88D86}"/>
                </a:ext>
              </a:extLst>
            </p:cNvPr>
            <p:cNvSpPr txBox="1"/>
            <p:nvPr/>
          </p:nvSpPr>
          <p:spPr>
            <a:xfrm>
              <a:off x="4967379" y="3809438"/>
              <a:ext cx="2270578" cy="307777"/>
            </a:xfrm>
            <a:prstGeom prst="rect">
              <a:avLst/>
            </a:prstGeom>
            <a:noFill/>
          </p:spPr>
          <p:txBody>
            <a:bodyPr wrap="square" rtlCol="0">
              <a:spAutoFit/>
            </a:bodyPr>
            <a:lstStyle/>
            <a:p>
              <a:r>
                <a:rPr lang="en-US" sz="1400" dirty="0">
                  <a:solidFill>
                    <a:srgbClr val="000000"/>
                  </a:solidFill>
                  <a:ea typeface="Times New Roman" panose="02020603050405020304" pitchFamily="18" charset="0"/>
                  <a:cs typeface="Times New Roman" panose="02020603050405020304" pitchFamily="18" charset="0"/>
                </a:rPr>
                <a:t>2. Sync SnapMirror relation</a:t>
              </a:r>
              <a:endParaRPr lang="en-US" dirty="0">
                <a:solidFill>
                  <a:srgbClr val="212E35"/>
                </a:solidFill>
                <a:ea typeface="Times New Roman" panose="02020603050405020304" pitchFamily="18" charset="0"/>
                <a:cs typeface="Times New Roman" panose="02020603050405020304" pitchFamily="18" charset="0"/>
              </a:endParaRPr>
            </a:p>
          </p:txBody>
        </p:sp>
      </p:grpSp>
      <p:grpSp>
        <p:nvGrpSpPr>
          <p:cNvPr id="7" name="Group 6"/>
          <p:cNvGrpSpPr/>
          <p:nvPr/>
        </p:nvGrpSpPr>
        <p:grpSpPr>
          <a:xfrm>
            <a:off x="7090892" y="3903811"/>
            <a:ext cx="765261" cy="536021"/>
            <a:chOff x="8770839" y="3903811"/>
            <a:chExt cx="765261" cy="536021"/>
          </a:xfrm>
        </p:grpSpPr>
        <p:sp>
          <p:nvSpPr>
            <p:cNvPr id="14" name="Cylinder 13">
              <a:extLst>
                <a:ext uri="{FF2B5EF4-FFF2-40B4-BE49-F238E27FC236}">
                  <a16:creationId xmlns:a16="http://schemas.microsoft.com/office/drawing/2014/main" id="{2527C0B6-2CE5-4547-988C-6FDEE2A365C8}"/>
                </a:ext>
              </a:extLst>
            </p:cNvPr>
            <p:cNvSpPr/>
            <p:nvPr/>
          </p:nvSpPr>
          <p:spPr>
            <a:xfrm>
              <a:off x="9081002" y="3903811"/>
              <a:ext cx="455098" cy="536021"/>
            </a:xfrm>
            <a:prstGeom prst="can">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cxnSp>
          <p:nvCxnSpPr>
            <p:cNvPr id="22" name="Straight Arrow Connector 21">
              <a:extLst>
                <a:ext uri="{FF2B5EF4-FFF2-40B4-BE49-F238E27FC236}">
                  <a16:creationId xmlns:a16="http://schemas.microsoft.com/office/drawing/2014/main" id="{29650188-B0CC-4B78-B065-6A36DB2D314F}"/>
                </a:ext>
              </a:extLst>
            </p:cNvPr>
            <p:cNvCxnSpPr/>
            <p:nvPr/>
          </p:nvCxnSpPr>
          <p:spPr>
            <a:xfrm flipV="1">
              <a:off x="8770839" y="4171821"/>
              <a:ext cx="287013" cy="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TextBox 23">
            <a:extLst>
              <a:ext uri="{FF2B5EF4-FFF2-40B4-BE49-F238E27FC236}">
                <a16:creationId xmlns:a16="http://schemas.microsoft.com/office/drawing/2014/main" id="{F3F9ABD1-3DAF-48FF-B565-663A6A977F8C}"/>
              </a:ext>
            </a:extLst>
          </p:cNvPr>
          <p:cNvSpPr txBox="1"/>
          <p:nvPr/>
        </p:nvSpPr>
        <p:spPr>
          <a:xfrm>
            <a:off x="5809588" y="5621412"/>
            <a:ext cx="2387061" cy="523220"/>
          </a:xfrm>
          <a:prstGeom prst="rect">
            <a:avLst/>
          </a:prstGeom>
          <a:noFill/>
        </p:spPr>
        <p:txBody>
          <a:bodyPr wrap="square" rtlCol="0">
            <a:spAutoFit/>
          </a:bodyPr>
          <a:lstStyle/>
          <a:p>
            <a:r>
              <a:rPr lang="en-US" sz="1400" dirty="0">
                <a:solidFill>
                  <a:srgbClr val="000000"/>
                </a:solidFill>
                <a:ea typeface="Times New Roman" panose="02020603050405020304" pitchFamily="18" charset="0"/>
                <a:cs typeface="Times New Roman" panose="02020603050405020304" pitchFamily="18" charset="0"/>
              </a:rPr>
              <a:t>4. Create a read/write replica using this Clone</a:t>
            </a:r>
            <a:r>
              <a:rPr lang="en-US" sz="1400" u="sng" dirty="0">
                <a:solidFill>
                  <a:srgbClr val="008080"/>
                </a:solidFill>
                <a:ea typeface="Times New Roman" panose="02020603050405020304" pitchFamily="18" charset="0"/>
                <a:cs typeface="Times New Roman" panose="02020603050405020304" pitchFamily="18" charset="0"/>
              </a:rPr>
              <a:t> </a:t>
            </a:r>
            <a:endParaRPr lang="en-US" sz="1400" dirty="0">
              <a:solidFill>
                <a:srgbClr val="212E35"/>
              </a:solidFill>
              <a:ea typeface="Times New Roman" panose="02020603050405020304" pitchFamily="18" charset="0"/>
              <a:cs typeface="Times New Roman" panose="02020603050405020304" pitchFamily="18" charset="0"/>
            </a:endParaRPr>
          </a:p>
        </p:txBody>
      </p:sp>
      <p:sp>
        <p:nvSpPr>
          <p:cNvPr id="24" name="TextBox 24">
            <a:extLst>
              <a:ext uri="{FF2B5EF4-FFF2-40B4-BE49-F238E27FC236}">
                <a16:creationId xmlns:a16="http://schemas.microsoft.com/office/drawing/2014/main" id="{DE08F645-3FAA-4854-BD49-B545E6F3F78A}"/>
              </a:ext>
            </a:extLst>
          </p:cNvPr>
          <p:cNvSpPr txBox="1"/>
          <p:nvPr/>
        </p:nvSpPr>
        <p:spPr>
          <a:xfrm>
            <a:off x="849574" y="1703341"/>
            <a:ext cx="2538304" cy="369332"/>
          </a:xfrm>
          <a:prstGeom prst="rect">
            <a:avLst/>
          </a:prstGeom>
          <a:noFill/>
        </p:spPr>
        <p:txBody>
          <a:bodyPr wrap="square" rtlCol="0">
            <a:spAutoFit/>
          </a:bodyPr>
          <a:lstStyle/>
          <a:p>
            <a:r>
              <a:rPr lang="en-US" dirty="0">
                <a:solidFill>
                  <a:srgbClr val="000000"/>
                </a:solidFill>
                <a:ea typeface="Times New Roman" panose="02020603050405020304" pitchFamily="18" charset="0"/>
                <a:cs typeface="Times New Roman" panose="02020603050405020304" pitchFamily="18" charset="0"/>
              </a:rPr>
              <a:t>Source NetApp Filer</a:t>
            </a:r>
            <a:endParaRPr lang="en-US" sz="2400" dirty="0">
              <a:solidFill>
                <a:srgbClr val="212E35"/>
              </a:solidFill>
              <a:ea typeface="Times New Roman" panose="02020603050405020304" pitchFamily="18" charset="0"/>
              <a:cs typeface="Times New Roman" panose="02020603050405020304" pitchFamily="18" charset="0"/>
            </a:endParaRPr>
          </a:p>
        </p:txBody>
      </p:sp>
      <p:sp>
        <p:nvSpPr>
          <p:cNvPr id="25" name="TextBox 25">
            <a:extLst>
              <a:ext uri="{FF2B5EF4-FFF2-40B4-BE49-F238E27FC236}">
                <a16:creationId xmlns:a16="http://schemas.microsoft.com/office/drawing/2014/main" id="{D06D6158-ACDE-48E4-B9F7-8A487E7E87D6}"/>
              </a:ext>
            </a:extLst>
          </p:cNvPr>
          <p:cNvSpPr txBox="1"/>
          <p:nvPr/>
        </p:nvSpPr>
        <p:spPr>
          <a:xfrm>
            <a:off x="5994931" y="1703341"/>
            <a:ext cx="2487317" cy="369332"/>
          </a:xfrm>
          <a:prstGeom prst="rect">
            <a:avLst/>
          </a:prstGeom>
          <a:noFill/>
        </p:spPr>
        <p:txBody>
          <a:bodyPr wrap="square" rtlCol="0">
            <a:spAutoFit/>
          </a:bodyPr>
          <a:lstStyle/>
          <a:p>
            <a:r>
              <a:rPr lang="en-US" dirty="0">
                <a:solidFill>
                  <a:srgbClr val="000000"/>
                </a:solidFill>
                <a:ea typeface="Times New Roman" panose="02020603050405020304" pitchFamily="18" charset="0"/>
                <a:cs typeface="Times New Roman" panose="02020603050405020304" pitchFamily="18" charset="0"/>
              </a:rPr>
              <a:t>Destination NetApp Filer</a:t>
            </a:r>
            <a:endParaRPr lang="en-US" sz="2400" dirty="0">
              <a:solidFill>
                <a:srgbClr val="212E35"/>
              </a:solidFill>
              <a:ea typeface="Times New Roman" panose="02020603050405020304" pitchFamily="18" charset="0"/>
              <a:cs typeface="Times New Roman" panose="02020603050405020304" pitchFamily="18"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617" y="2195783"/>
            <a:ext cx="1855625" cy="992760"/>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995" y="2186861"/>
            <a:ext cx="1855625" cy="992760"/>
          </a:xfrm>
          <a:prstGeom prst="rect">
            <a:avLst/>
          </a:prstGeom>
        </p:spPr>
      </p:pic>
      <p:sp>
        <p:nvSpPr>
          <p:cNvPr id="21" name="Flowchart: Magnetic Disk 20">
            <a:extLst>
              <a:ext uri="{FF2B5EF4-FFF2-40B4-BE49-F238E27FC236}">
                <a16:creationId xmlns:a16="http://schemas.microsoft.com/office/drawing/2014/main" id="{30E2DC4E-84C9-45AF-B3A0-09EC70597C82}"/>
              </a:ext>
            </a:extLst>
          </p:cNvPr>
          <p:cNvSpPr/>
          <p:nvPr/>
        </p:nvSpPr>
        <p:spPr>
          <a:xfrm>
            <a:off x="2222281" y="4040938"/>
            <a:ext cx="378518" cy="364941"/>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grpSp>
        <p:nvGrpSpPr>
          <p:cNvPr id="49" name="Group 48"/>
          <p:cNvGrpSpPr/>
          <p:nvPr/>
        </p:nvGrpSpPr>
        <p:grpSpPr>
          <a:xfrm>
            <a:off x="8097277" y="3693671"/>
            <a:ext cx="1363370" cy="1059473"/>
            <a:chOff x="8097277" y="3693671"/>
            <a:chExt cx="1363370" cy="1059473"/>
          </a:xfrm>
        </p:grpSpPr>
        <p:grpSp>
          <p:nvGrpSpPr>
            <p:cNvPr id="32" name="Group 31"/>
            <p:cNvGrpSpPr>
              <a:grpSpLocks noChangeAspect="1"/>
            </p:cNvGrpSpPr>
            <p:nvPr/>
          </p:nvGrpSpPr>
          <p:grpSpPr>
            <a:xfrm>
              <a:off x="8751897" y="3693671"/>
              <a:ext cx="708750" cy="1059473"/>
              <a:chOff x="6626861" y="1895839"/>
              <a:chExt cx="197055" cy="294568"/>
            </a:xfrm>
            <a:solidFill>
              <a:srgbClr val="0078EF"/>
            </a:solidFill>
          </p:grpSpPr>
          <p:sp>
            <p:nvSpPr>
              <p:cNvPr id="33"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sp>
            <p:nvSpPr>
              <p:cNvPr id="34"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sp>
            <p:nvSpPr>
              <p:cNvPr id="35"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sp>
            <p:nvSpPr>
              <p:cNvPr id="36"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sp>
            <p:nvSpPr>
              <p:cNvPr id="37"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sp>
            <p:nvSpPr>
              <p:cNvPr id="38"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grpSp>
        <p:cxnSp>
          <p:nvCxnSpPr>
            <p:cNvPr id="42" name="Straight Arrow Connector 41">
              <a:extLst>
                <a:ext uri="{FF2B5EF4-FFF2-40B4-BE49-F238E27FC236}">
                  <a16:creationId xmlns:a16="http://schemas.microsoft.com/office/drawing/2014/main" id="{29650188-B0CC-4B78-B065-6A36DB2D314F}"/>
                </a:ext>
              </a:extLst>
            </p:cNvPr>
            <p:cNvCxnSpPr/>
            <p:nvPr/>
          </p:nvCxnSpPr>
          <p:spPr>
            <a:xfrm>
              <a:off x="8097277" y="4162587"/>
              <a:ext cx="548014" cy="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9512268" y="3850108"/>
            <a:ext cx="1746282" cy="643425"/>
            <a:chOff x="9512268" y="3850108"/>
            <a:chExt cx="1746282" cy="643425"/>
          </a:xfrm>
        </p:grpSpPr>
        <p:grpSp>
          <p:nvGrpSpPr>
            <p:cNvPr id="39" name="Group 38"/>
            <p:cNvGrpSpPr/>
            <p:nvPr/>
          </p:nvGrpSpPr>
          <p:grpSpPr>
            <a:xfrm>
              <a:off x="10155536" y="3850108"/>
              <a:ext cx="1103014" cy="643425"/>
              <a:chOff x="10007046" y="4400075"/>
              <a:chExt cx="316737" cy="203749"/>
            </a:xfrm>
          </p:grpSpPr>
          <p:sp>
            <p:nvSpPr>
              <p:cNvPr id="40" name="Freeform 54"/>
              <p:cNvSpPr>
                <a:spLocks noChangeArrowheads="1"/>
              </p:cNvSpPr>
              <p:nvPr/>
            </p:nvSpPr>
            <p:spPr bwMode="auto">
              <a:xfrm>
                <a:off x="10007046" y="4400075"/>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41" name="Freeform 55"/>
              <p:cNvSpPr>
                <a:spLocks noChangeArrowheads="1"/>
              </p:cNvSpPr>
              <p:nvPr/>
            </p:nvSpPr>
            <p:spPr bwMode="auto">
              <a:xfrm>
                <a:off x="10058909" y="4468608"/>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cxnSp>
          <p:nvCxnSpPr>
            <p:cNvPr id="43" name="Straight Arrow Connector 42">
              <a:extLst>
                <a:ext uri="{FF2B5EF4-FFF2-40B4-BE49-F238E27FC236}">
                  <a16:creationId xmlns:a16="http://schemas.microsoft.com/office/drawing/2014/main" id="{29650188-B0CC-4B78-B065-6A36DB2D314F}"/>
                </a:ext>
              </a:extLst>
            </p:cNvPr>
            <p:cNvCxnSpPr/>
            <p:nvPr/>
          </p:nvCxnSpPr>
          <p:spPr>
            <a:xfrm>
              <a:off x="9512268" y="4168894"/>
              <a:ext cx="594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8751897" y="5058012"/>
            <a:ext cx="2046331" cy="492133"/>
          </a:xfrm>
          <a:prstGeom prst="rect">
            <a:avLst/>
          </a:prstGeom>
        </p:spPr>
        <p:txBody>
          <a:bodyPr vert="horz" wrap="none" lIns="0" tIns="0" rIns="0" bIns="0" rtlCol="0">
            <a:normAutofit/>
          </a:bodyPr>
          <a:lstStyle/>
          <a:p>
            <a:pPr>
              <a:spcAft>
                <a:spcPts val="1800"/>
              </a:spcAft>
            </a:pPr>
            <a:r>
              <a:rPr lang="en-US" sz="1400" dirty="0">
                <a:solidFill>
                  <a:srgbClr val="000000"/>
                </a:solidFill>
              </a:rPr>
              <a:t>5. Mount replica to</a:t>
            </a:r>
            <a:br>
              <a:rPr lang="en-US" sz="1400" dirty="0">
                <a:solidFill>
                  <a:srgbClr val="000000"/>
                </a:solidFill>
              </a:rPr>
            </a:br>
            <a:r>
              <a:rPr lang="en-US" sz="1400" dirty="0">
                <a:solidFill>
                  <a:srgbClr val="000000"/>
                </a:solidFill>
              </a:rPr>
              <a:t>backup server</a:t>
            </a:r>
          </a:p>
        </p:txBody>
      </p:sp>
      <p:sp>
        <p:nvSpPr>
          <p:cNvPr id="44" name="TextBox 43"/>
          <p:cNvSpPr txBox="1"/>
          <p:nvPr/>
        </p:nvSpPr>
        <p:spPr>
          <a:xfrm>
            <a:off x="8751896" y="5622491"/>
            <a:ext cx="2046331" cy="492133"/>
          </a:xfrm>
          <a:prstGeom prst="rect">
            <a:avLst/>
          </a:prstGeom>
        </p:spPr>
        <p:txBody>
          <a:bodyPr vert="horz" wrap="none" lIns="0" tIns="0" rIns="0" bIns="0" rtlCol="0">
            <a:normAutofit/>
          </a:bodyPr>
          <a:lstStyle/>
          <a:p>
            <a:pPr>
              <a:spcAft>
                <a:spcPts val="1800"/>
              </a:spcAft>
            </a:pPr>
            <a:r>
              <a:rPr lang="en-US" sz="1400" dirty="0">
                <a:solidFill>
                  <a:srgbClr val="000000"/>
                </a:solidFill>
              </a:rPr>
              <a:t>6. Backup to any device</a:t>
            </a:r>
          </a:p>
        </p:txBody>
      </p:sp>
    </p:spTree>
    <p:extLst>
      <p:ext uri="{BB962C8B-B14F-4D97-AF65-F5344CB8AC3E}">
        <p14:creationId xmlns:p14="http://schemas.microsoft.com/office/powerpoint/2010/main" val="20365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3.54167E-6 -7.40741E-7 L 0.35221 -0.00162 " pathEditMode="relative" rAng="0" ptsTypes="AA">
                                      <p:cBhvr>
                                        <p:cTn id="14" dur="2000" fill="hold"/>
                                        <p:tgtEl>
                                          <p:spTgt spid="21"/>
                                        </p:tgtEl>
                                        <p:attrNameLst>
                                          <p:attrName>ppt_x</p:attrName>
                                          <p:attrName>ppt_y</p:attrName>
                                        </p:attrNameLst>
                                      </p:cBhvr>
                                      <p:rCtr x="17604" y="-93"/>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000"/>
                            </p:stCondLst>
                            <p:childTnLst>
                              <p:par>
                                <p:cTn id="19" presetID="10" presetClass="exit" presetSubtype="0" fill="hold" grpId="2" nodeType="after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par>
                          <p:cTn id="44" fill="hold">
                            <p:stCondLst>
                              <p:cond delay="500"/>
                            </p:stCondLst>
                            <p:childTnLst>
                              <p:par>
                                <p:cTn id="45" presetID="10" presetClass="entr" presetSubtype="0" fill="hold" nodeType="afterEffect">
                                  <p:stCondLst>
                                    <p:cond delay="100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3" grpId="0"/>
      <p:bldP spid="21" grpId="0" animBg="1"/>
      <p:bldP spid="21" grpId="1" animBg="1"/>
      <p:bldP spid="21" grpId="2" animBg="1"/>
      <p:bldP spid="4" grpId="0"/>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42</a:t>
            </a:fld>
            <a:endParaRPr lang="en-US" dirty="0"/>
          </a:p>
        </p:txBody>
      </p:sp>
      <p:sp>
        <p:nvSpPr>
          <p:cNvPr id="7" name="Title 6"/>
          <p:cNvSpPr>
            <a:spLocks noGrp="1"/>
          </p:cNvSpPr>
          <p:nvPr>
            <p:ph type="title"/>
          </p:nvPr>
        </p:nvSpPr>
        <p:spPr/>
        <p:txBody>
          <a:bodyPr/>
          <a:lstStyle/>
          <a:p>
            <a:pPr lvl="0"/>
            <a:r>
              <a:rPr lang="de-DE" dirty="0"/>
              <a:t>Backup Device Management Options</a:t>
            </a:r>
            <a:endParaRPr lang="en-US" dirty="0"/>
          </a:p>
        </p:txBody>
      </p:sp>
      <p:sp>
        <p:nvSpPr>
          <p:cNvPr id="4" name="Text Placeholder 3"/>
          <p:cNvSpPr>
            <a:spLocks noGrp="1"/>
          </p:cNvSpPr>
          <p:nvPr>
            <p:ph type="body" sz="quarter" idx="13"/>
          </p:nvPr>
        </p:nvSpPr>
        <p:spPr>
          <a:xfrm>
            <a:off x="950976" y="1021481"/>
            <a:ext cx="10307574" cy="418375"/>
          </a:xfrm>
        </p:spPr>
        <p:txBody>
          <a:bodyPr/>
          <a:lstStyle/>
          <a:p>
            <a:r>
              <a:rPr lang="de-DE" dirty="0"/>
              <a:t>Deduplication and more  </a:t>
            </a:r>
            <a:endParaRPr lang="en-US" dirty="0"/>
          </a:p>
        </p:txBody>
      </p:sp>
      <p:grpSp>
        <p:nvGrpSpPr>
          <p:cNvPr id="6" name="Group 5"/>
          <p:cNvGrpSpPr>
            <a:grpSpLocks noChangeAspect="1"/>
          </p:cNvGrpSpPr>
          <p:nvPr/>
        </p:nvGrpSpPr>
        <p:grpSpPr>
          <a:xfrm>
            <a:off x="1585608" y="2443437"/>
            <a:ext cx="356017" cy="532192"/>
            <a:chOff x="6626861" y="1895839"/>
            <a:chExt cx="197055" cy="294568"/>
          </a:xfrm>
          <a:solidFill>
            <a:srgbClr val="0078EF"/>
          </a:solidFill>
        </p:grpSpPr>
        <p:sp>
          <p:nvSpPr>
            <p:cNvPr id="37"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0" name="Group 9"/>
          <p:cNvGrpSpPr>
            <a:grpSpLocks noChangeAspect="1"/>
          </p:cNvGrpSpPr>
          <p:nvPr/>
        </p:nvGrpSpPr>
        <p:grpSpPr>
          <a:xfrm>
            <a:off x="7769477" y="2333328"/>
            <a:ext cx="356017" cy="532192"/>
            <a:chOff x="6626861" y="1895839"/>
            <a:chExt cx="197055" cy="294568"/>
          </a:xfrm>
          <a:solidFill>
            <a:srgbClr val="0078EF"/>
          </a:solidFill>
        </p:grpSpPr>
        <p:sp>
          <p:nvSpPr>
            <p:cNvPr id="25"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2" name="TextBox 11"/>
          <p:cNvSpPr txBox="1"/>
          <p:nvPr/>
        </p:nvSpPr>
        <p:spPr>
          <a:xfrm>
            <a:off x="1531089" y="2092108"/>
            <a:ext cx="526606" cy="253784"/>
          </a:xfrm>
          <a:prstGeom prst="rect">
            <a:avLst/>
          </a:prstGeom>
        </p:spPr>
        <p:txBody>
          <a:bodyPr vert="horz" wrap="none" lIns="0" tIns="0" rIns="0" bIns="0" rtlCol="0">
            <a:noAutofit/>
          </a:bodyPr>
          <a:lstStyle/>
          <a:p>
            <a:pPr marL="0" indent="0">
              <a:spcAft>
                <a:spcPts val="1800"/>
              </a:spcAft>
              <a:buNone/>
            </a:pPr>
            <a:r>
              <a:rPr lang="de-DE" sz="1400" dirty="0"/>
              <a:t>Source</a:t>
            </a:r>
            <a:endParaRPr lang="en-US" sz="1400" dirty="0"/>
          </a:p>
        </p:txBody>
      </p:sp>
      <p:grpSp>
        <p:nvGrpSpPr>
          <p:cNvPr id="77" name="Group 76"/>
          <p:cNvGrpSpPr/>
          <p:nvPr/>
        </p:nvGrpSpPr>
        <p:grpSpPr>
          <a:xfrm>
            <a:off x="865545" y="3508588"/>
            <a:ext cx="1838324" cy="1005423"/>
            <a:chOff x="865545" y="3058739"/>
            <a:chExt cx="1838324" cy="1005423"/>
          </a:xfrm>
        </p:grpSpPr>
        <p:grpSp>
          <p:nvGrpSpPr>
            <p:cNvPr id="9" name="Group 8"/>
            <p:cNvGrpSpPr>
              <a:grpSpLocks noChangeAspect="1"/>
            </p:cNvGrpSpPr>
            <p:nvPr/>
          </p:nvGrpSpPr>
          <p:grpSpPr>
            <a:xfrm>
              <a:off x="1443920" y="3058739"/>
              <a:ext cx="667052" cy="542438"/>
              <a:chOff x="8301530" y="4757227"/>
              <a:chExt cx="337112" cy="274135"/>
            </a:xfrm>
            <a:solidFill>
              <a:srgbClr val="0078EF"/>
            </a:solidFill>
          </p:grpSpPr>
          <p:sp>
            <p:nvSpPr>
              <p:cNvPr id="31" name="Freeform 178"/>
              <p:cNvSpPr>
                <a:spLocks noChangeArrowheads="1"/>
              </p:cNvSpPr>
              <p:nvPr/>
            </p:nvSpPr>
            <p:spPr bwMode="auto">
              <a:xfrm>
                <a:off x="8575664" y="4940600"/>
                <a:ext cx="31488" cy="31489"/>
              </a:xfrm>
              <a:custGeom>
                <a:avLst/>
                <a:gdLst>
                  <a:gd name="T0" fmla="*/ 36 w 75"/>
                  <a:gd name="T1" fmla="*/ 0 h 73"/>
                  <a:gd name="T2" fmla="*/ 36 w 75"/>
                  <a:gd name="T3" fmla="*/ 0 h 73"/>
                  <a:gd name="T4" fmla="*/ 0 w 75"/>
                  <a:gd name="T5" fmla="*/ 36 h 73"/>
                  <a:gd name="T6" fmla="*/ 36 w 75"/>
                  <a:gd name="T7" fmla="*/ 72 h 73"/>
                  <a:gd name="T8" fmla="*/ 74 w 75"/>
                  <a:gd name="T9" fmla="*/ 36 h 73"/>
                  <a:gd name="T10" fmla="*/ 36 w 75"/>
                  <a:gd name="T11" fmla="*/ 0 h 73"/>
                  <a:gd name="T12" fmla="*/ 36 w 75"/>
                  <a:gd name="T13" fmla="*/ 53 h 73"/>
                  <a:gd name="T14" fmla="*/ 36 w 75"/>
                  <a:gd name="T15" fmla="*/ 53 h 73"/>
                  <a:gd name="T16" fmla="*/ 21 w 75"/>
                  <a:gd name="T17" fmla="*/ 36 h 73"/>
                  <a:gd name="T18" fmla="*/ 36 w 75"/>
                  <a:gd name="T19" fmla="*/ 19 h 73"/>
                  <a:gd name="T20" fmla="*/ 53 w 75"/>
                  <a:gd name="T21" fmla="*/ 36 h 73"/>
                  <a:gd name="T22" fmla="*/ 36 w 75"/>
                  <a:gd name="T23"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3">
                    <a:moveTo>
                      <a:pt x="36" y="0"/>
                    </a:moveTo>
                    <a:lnTo>
                      <a:pt x="36" y="0"/>
                    </a:lnTo>
                    <a:cubicBezTo>
                      <a:pt x="16" y="0"/>
                      <a:pt x="0" y="16"/>
                      <a:pt x="0" y="36"/>
                    </a:cubicBezTo>
                    <a:cubicBezTo>
                      <a:pt x="0" y="56"/>
                      <a:pt x="16" y="72"/>
                      <a:pt x="36" y="72"/>
                    </a:cubicBezTo>
                    <a:cubicBezTo>
                      <a:pt x="57" y="72"/>
                      <a:pt x="74" y="56"/>
                      <a:pt x="74" y="36"/>
                    </a:cubicBezTo>
                    <a:cubicBezTo>
                      <a:pt x="74" y="16"/>
                      <a:pt x="57" y="0"/>
                      <a:pt x="36" y="0"/>
                    </a:cubicBezTo>
                    <a:close/>
                    <a:moveTo>
                      <a:pt x="36" y="53"/>
                    </a:moveTo>
                    <a:lnTo>
                      <a:pt x="36" y="53"/>
                    </a:lnTo>
                    <a:cubicBezTo>
                      <a:pt x="28" y="53"/>
                      <a:pt x="21" y="45"/>
                      <a:pt x="21" y="36"/>
                    </a:cubicBezTo>
                    <a:cubicBezTo>
                      <a:pt x="21" y="27"/>
                      <a:pt x="28" y="19"/>
                      <a:pt x="36" y="19"/>
                    </a:cubicBezTo>
                    <a:cubicBezTo>
                      <a:pt x="46" y="19"/>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 name="Freeform 179"/>
              <p:cNvSpPr>
                <a:spLocks noChangeArrowheads="1"/>
              </p:cNvSpPr>
              <p:nvPr/>
            </p:nvSpPr>
            <p:spPr bwMode="auto">
              <a:xfrm>
                <a:off x="8301530" y="4757227"/>
                <a:ext cx="337112" cy="274135"/>
              </a:xfrm>
              <a:custGeom>
                <a:avLst/>
                <a:gdLst>
                  <a:gd name="T0" fmla="*/ 798 w 803"/>
                  <a:gd name="T1" fmla="*/ 477 h 651"/>
                  <a:gd name="T2" fmla="*/ 797 w 803"/>
                  <a:gd name="T3" fmla="*/ 475 h 651"/>
                  <a:gd name="T4" fmla="*/ 748 w 803"/>
                  <a:gd name="T5" fmla="*/ 86 h 651"/>
                  <a:gd name="T6" fmla="*/ 326 w 803"/>
                  <a:gd name="T7" fmla="*/ 0 h 651"/>
                  <a:gd name="T8" fmla="*/ 151 w 803"/>
                  <a:gd name="T9" fmla="*/ 58 h 651"/>
                  <a:gd name="T10" fmla="*/ 4 w 803"/>
                  <a:gd name="T11" fmla="*/ 527 h 651"/>
                  <a:gd name="T12" fmla="*/ 4 w 803"/>
                  <a:gd name="T13" fmla="*/ 534 h 651"/>
                  <a:gd name="T14" fmla="*/ 25 w 803"/>
                  <a:gd name="T15" fmla="*/ 617 h 651"/>
                  <a:gd name="T16" fmla="*/ 109 w 803"/>
                  <a:gd name="T17" fmla="*/ 650 h 651"/>
                  <a:gd name="T18" fmla="*/ 535 w 803"/>
                  <a:gd name="T19" fmla="*/ 649 h 651"/>
                  <a:gd name="T20" fmla="*/ 545 w 803"/>
                  <a:gd name="T21" fmla="*/ 647 h 651"/>
                  <a:gd name="T22" fmla="*/ 559 w 803"/>
                  <a:gd name="T23" fmla="*/ 644 h 651"/>
                  <a:gd name="T24" fmla="*/ 573 w 803"/>
                  <a:gd name="T25" fmla="*/ 638 h 651"/>
                  <a:gd name="T26" fmla="*/ 587 w 803"/>
                  <a:gd name="T27" fmla="*/ 630 h 651"/>
                  <a:gd name="T28" fmla="*/ 600 w 803"/>
                  <a:gd name="T29" fmla="*/ 620 h 651"/>
                  <a:gd name="T30" fmla="*/ 606 w 803"/>
                  <a:gd name="T31" fmla="*/ 612 h 651"/>
                  <a:gd name="T32" fmla="*/ 610 w 803"/>
                  <a:gd name="T33" fmla="*/ 605 h 651"/>
                  <a:gd name="T34" fmla="*/ 692 w 803"/>
                  <a:gd name="T35" fmla="*/ 593 h 651"/>
                  <a:gd name="T36" fmla="*/ 694 w 803"/>
                  <a:gd name="T37" fmla="*/ 593 h 651"/>
                  <a:gd name="T38" fmla="*/ 694 w 803"/>
                  <a:gd name="T39" fmla="*/ 593 h 651"/>
                  <a:gd name="T40" fmla="*/ 704 w 803"/>
                  <a:gd name="T41" fmla="*/ 593 h 651"/>
                  <a:gd name="T42" fmla="*/ 713 w 803"/>
                  <a:gd name="T43" fmla="*/ 591 h 651"/>
                  <a:gd name="T44" fmla="*/ 726 w 803"/>
                  <a:gd name="T45" fmla="*/ 588 h 651"/>
                  <a:gd name="T46" fmla="*/ 738 w 803"/>
                  <a:gd name="T47" fmla="*/ 585 h 651"/>
                  <a:gd name="T48" fmla="*/ 751 w 803"/>
                  <a:gd name="T49" fmla="*/ 579 h 651"/>
                  <a:gd name="T50" fmla="*/ 763 w 803"/>
                  <a:gd name="T51" fmla="*/ 572 h 651"/>
                  <a:gd name="T52" fmla="*/ 776 w 803"/>
                  <a:gd name="T53" fmla="*/ 561 h 651"/>
                  <a:gd name="T54" fmla="*/ 780 w 803"/>
                  <a:gd name="T55" fmla="*/ 556 h 651"/>
                  <a:gd name="T56" fmla="*/ 785 w 803"/>
                  <a:gd name="T57" fmla="*/ 548 h 651"/>
                  <a:gd name="T58" fmla="*/ 74 w 803"/>
                  <a:gd name="T59" fmla="*/ 146 h 651"/>
                  <a:gd name="T60" fmla="*/ 151 w 803"/>
                  <a:gd name="T61" fmla="*/ 77 h 651"/>
                  <a:gd name="T62" fmla="*/ 554 w 803"/>
                  <a:gd name="T63" fmla="*/ 146 h 651"/>
                  <a:gd name="T64" fmla="*/ 518 w 803"/>
                  <a:gd name="T65" fmla="*/ 453 h 651"/>
                  <a:gd name="T66" fmla="*/ 31 w 803"/>
                  <a:gd name="T67" fmla="*/ 481 h 651"/>
                  <a:gd name="T68" fmla="*/ 590 w 803"/>
                  <a:gd name="T69" fmla="*/ 600 h 651"/>
                  <a:gd name="T70" fmla="*/ 585 w 803"/>
                  <a:gd name="T71" fmla="*/ 606 h 651"/>
                  <a:gd name="T72" fmla="*/ 574 w 803"/>
                  <a:gd name="T73" fmla="*/ 615 h 651"/>
                  <a:gd name="T74" fmla="*/ 561 w 803"/>
                  <a:gd name="T75" fmla="*/ 621 h 651"/>
                  <a:gd name="T76" fmla="*/ 549 w 803"/>
                  <a:gd name="T77" fmla="*/ 626 h 651"/>
                  <a:gd name="T78" fmla="*/ 518 w 803"/>
                  <a:gd name="T79" fmla="*/ 629 h 651"/>
                  <a:gd name="T80" fmla="*/ 39 w 803"/>
                  <a:gd name="T81" fmla="*/ 603 h 651"/>
                  <a:gd name="T82" fmla="*/ 109 w 803"/>
                  <a:gd name="T83" fmla="*/ 473 h 651"/>
                  <a:gd name="T84" fmla="*/ 604 w 803"/>
                  <a:gd name="T85" fmla="*/ 535 h 651"/>
                  <a:gd name="T86" fmla="*/ 575 w 803"/>
                  <a:gd name="T87" fmla="*/ 143 h 651"/>
                  <a:gd name="T88" fmla="*/ 477 w 803"/>
                  <a:gd name="T89" fmla="*/ 58 h 651"/>
                  <a:gd name="T90" fmla="*/ 326 w 803"/>
                  <a:gd name="T91" fmla="*/ 21 h 651"/>
                  <a:gd name="T92" fmla="*/ 729 w 803"/>
                  <a:gd name="T93" fmla="*/ 89 h 651"/>
                  <a:gd name="T94" fmla="*/ 692 w 803"/>
                  <a:gd name="T95" fmla="*/ 396 h 651"/>
                  <a:gd name="T96" fmla="*/ 575 w 803"/>
                  <a:gd name="T97" fmla="*/ 143 h 651"/>
                  <a:gd name="T98" fmla="*/ 764 w 803"/>
                  <a:gd name="T99" fmla="*/ 543 h 651"/>
                  <a:gd name="T100" fmla="*/ 755 w 803"/>
                  <a:gd name="T101" fmla="*/ 552 h 651"/>
                  <a:gd name="T102" fmla="*/ 744 w 803"/>
                  <a:gd name="T103" fmla="*/ 560 h 651"/>
                  <a:gd name="T104" fmla="*/ 732 w 803"/>
                  <a:gd name="T105" fmla="*/ 566 h 651"/>
                  <a:gd name="T106" fmla="*/ 720 w 803"/>
                  <a:gd name="T107" fmla="*/ 569 h 651"/>
                  <a:gd name="T108" fmla="*/ 709 w 803"/>
                  <a:gd name="T109" fmla="*/ 571 h 651"/>
                  <a:gd name="T110" fmla="*/ 701 w 803"/>
                  <a:gd name="T111" fmla="*/ 572 h 651"/>
                  <a:gd name="T112" fmla="*/ 693 w 803"/>
                  <a:gd name="T113" fmla="*/ 573 h 651"/>
                  <a:gd name="T114" fmla="*/ 692 w 803"/>
                  <a:gd name="T115" fmla="*/ 573 h 651"/>
                  <a:gd name="T116" fmla="*/ 624 w 803"/>
                  <a:gd name="T117" fmla="*/ 534 h 651"/>
                  <a:gd name="T118" fmla="*/ 624 w 803"/>
                  <a:gd name="T119" fmla="*/ 532 h 651"/>
                  <a:gd name="T120" fmla="*/ 609 w 803"/>
                  <a:gd name="T121" fmla="*/ 417 h 651"/>
                  <a:gd name="T122" fmla="*/ 778 w 803"/>
                  <a:gd name="T123" fmla="*/ 478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51">
                    <a:moveTo>
                      <a:pt x="798" y="477"/>
                    </a:moveTo>
                    <a:lnTo>
                      <a:pt x="798" y="477"/>
                    </a:lnTo>
                    <a:lnTo>
                      <a:pt x="798" y="477"/>
                    </a:lnTo>
                    <a:cubicBezTo>
                      <a:pt x="798" y="476"/>
                      <a:pt x="798" y="476"/>
                      <a:pt x="797" y="475"/>
                    </a:cubicBezTo>
                    <a:cubicBezTo>
                      <a:pt x="797" y="473"/>
                      <a:pt x="797" y="472"/>
                      <a:pt x="797" y="470"/>
                    </a:cubicBezTo>
                    <a:cubicBezTo>
                      <a:pt x="748" y="86"/>
                      <a:pt x="748" y="86"/>
                      <a:pt x="748" y="86"/>
                    </a:cubicBezTo>
                    <a:cubicBezTo>
                      <a:pt x="742" y="38"/>
                      <a:pt x="700" y="0"/>
                      <a:pt x="651" y="0"/>
                    </a:cubicBezTo>
                    <a:cubicBezTo>
                      <a:pt x="326" y="0"/>
                      <a:pt x="326" y="0"/>
                      <a:pt x="326" y="0"/>
                    </a:cubicBezTo>
                    <a:cubicBezTo>
                      <a:pt x="287" y="0"/>
                      <a:pt x="253" y="23"/>
                      <a:pt x="236" y="58"/>
                    </a:cubicBezTo>
                    <a:cubicBezTo>
                      <a:pt x="151" y="58"/>
                      <a:pt x="151" y="58"/>
                      <a:pt x="151" y="58"/>
                    </a:cubicBezTo>
                    <a:cubicBezTo>
                      <a:pt x="102" y="58"/>
                      <a:pt x="60" y="94"/>
                      <a:pt x="53" y="143"/>
                    </a:cubicBezTo>
                    <a:cubicBezTo>
                      <a:pt x="4" y="527"/>
                      <a:pt x="4" y="527"/>
                      <a:pt x="4" y="527"/>
                    </a:cubicBezTo>
                    <a:cubicBezTo>
                      <a:pt x="4" y="529"/>
                      <a:pt x="4" y="530"/>
                      <a:pt x="4" y="532"/>
                    </a:cubicBezTo>
                    <a:cubicBezTo>
                      <a:pt x="4" y="533"/>
                      <a:pt x="4" y="533"/>
                      <a:pt x="4" y="534"/>
                    </a:cubicBezTo>
                    <a:cubicBezTo>
                      <a:pt x="4" y="534"/>
                      <a:pt x="4" y="534"/>
                      <a:pt x="4" y="535"/>
                    </a:cubicBezTo>
                    <a:cubicBezTo>
                      <a:pt x="0" y="569"/>
                      <a:pt x="7" y="597"/>
                      <a:pt x="25" y="617"/>
                    </a:cubicBezTo>
                    <a:cubicBezTo>
                      <a:pt x="53" y="648"/>
                      <a:pt x="97" y="650"/>
                      <a:pt x="107" y="650"/>
                    </a:cubicBezTo>
                    <a:cubicBezTo>
                      <a:pt x="108" y="650"/>
                      <a:pt x="109" y="650"/>
                      <a:pt x="109" y="650"/>
                    </a:cubicBezTo>
                    <a:cubicBezTo>
                      <a:pt x="517" y="650"/>
                      <a:pt x="517" y="650"/>
                      <a:pt x="517" y="650"/>
                    </a:cubicBezTo>
                    <a:cubicBezTo>
                      <a:pt x="518" y="650"/>
                      <a:pt x="526" y="650"/>
                      <a:pt x="535" y="649"/>
                    </a:cubicBezTo>
                    <a:cubicBezTo>
                      <a:pt x="536" y="649"/>
                      <a:pt x="537" y="649"/>
                      <a:pt x="538" y="648"/>
                    </a:cubicBezTo>
                    <a:cubicBezTo>
                      <a:pt x="540" y="648"/>
                      <a:pt x="543" y="648"/>
                      <a:pt x="545" y="647"/>
                    </a:cubicBezTo>
                    <a:cubicBezTo>
                      <a:pt x="548" y="647"/>
                      <a:pt x="549" y="646"/>
                      <a:pt x="551" y="646"/>
                    </a:cubicBezTo>
                    <a:cubicBezTo>
                      <a:pt x="554" y="645"/>
                      <a:pt x="556" y="645"/>
                      <a:pt x="559" y="644"/>
                    </a:cubicBezTo>
                    <a:cubicBezTo>
                      <a:pt x="561" y="643"/>
                      <a:pt x="563" y="643"/>
                      <a:pt x="565" y="642"/>
                    </a:cubicBezTo>
                    <a:cubicBezTo>
                      <a:pt x="567" y="641"/>
                      <a:pt x="570" y="639"/>
                      <a:pt x="573" y="638"/>
                    </a:cubicBezTo>
                    <a:cubicBezTo>
                      <a:pt x="575" y="637"/>
                      <a:pt x="578" y="636"/>
                      <a:pt x="580" y="634"/>
                    </a:cubicBezTo>
                    <a:cubicBezTo>
                      <a:pt x="582" y="633"/>
                      <a:pt x="584" y="632"/>
                      <a:pt x="587" y="630"/>
                    </a:cubicBezTo>
                    <a:cubicBezTo>
                      <a:pt x="589" y="629"/>
                      <a:pt x="591" y="627"/>
                      <a:pt x="593" y="625"/>
                    </a:cubicBezTo>
                    <a:cubicBezTo>
                      <a:pt x="595" y="623"/>
                      <a:pt x="597" y="621"/>
                      <a:pt x="600" y="620"/>
                    </a:cubicBezTo>
                    <a:cubicBezTo>
                      <a:pt x="601" y="619"/>
                      <a:pt x="602" y="618"/>
                      <a:pt x="603" y="617"/>
                    </a:cubicBezTo>
                    <a:cubicBezTo>
                      <a:pt x="604" y="616"/>
                      <a:pt x="605" y="613"/>
                      <a:pt x="606" y="612"/>
                    </a:cubicBezTo>
                    <a:cubicBezTo>
                      <a:pt x="607" y="610"/>
                      <a:pt x="609" y="609"/>
                      <a:pt x="610" y="607"/>
                    </a:cubicBezTo>
                    <a:cubicBezTo>
                      <a:pt x="610" y="606"/>
                      <a:pt x="610" y="606"/>
                      <a:pt x="610" y="605"/>
                    </a:cubicBezTo>
                    <a:cubicBezTo>
                      <a:pt x="613" y="601"/>
                      <a:pt x="615" y="597"/>
                      <a:pt x="617" y="593"/>
                    </a:cubicBezTo>
                    <a:cubicBezTo>
                      <a:pt x="692" y="593"/>
                      <a:pt x="692" y="593"/>
                      <a:pt x="692" y="593"/>
                    </a:cubicBezTo>
                    <a:cubicBezTo>
                      <a:pt x="692" y="593"/>
                      <a:pt x="693" y="593"/>
                      <a:pt x="694" y="593"/>
                    </a:cubicBezTo>
                    <a:lnTo>
                      <a:pt x="694" y="593"/>
                    </a:lnTo>
                    <a:lnTo>
                      <a:pt x="694" y="593"/>
                    </a:lnTo>
                    <a:lnTo>
                      <a:pt x="694" y="593"/>
                    </a:lnTo>
                    <a:cubicBezTo>
                      <a:pt x="696" y="593"/>
                      <a:pt x="697" y="593"/>
                      <a:pt x="701" y="593"/>
                    </a:cubicBezTo>
                    <a:cubicBezTo>
                      <a:pt x="702" y="593"/>
                      <a:pt x="703" y="593"/>
                      <a:pt x="704" y="593"/>
                    </a:cubicBezTo>
                    <a:cubicBezTo>
                      <a:pt x="705" y="592"/>
                      <a:pt x="707" y="592"/>
                      <a:pt x="709" y="592"/>
                    </a:cubicBezTo>
                    <a:cubicBezTo>
                      <a:pt x="710" y="592"/>
                      <a:pt x="712" y="592"/>
                      <a:pt x="713" y="591"/>
                    </a:cubicBezTo>
                    <a:cubicBezTo>
                      <a:pt x="715" y="591"/>
                      <a:pt x="717" y="591"/>
                      <a:pt x="719" y="591"/>
                    </a:cubicBezTo>
                    <a:cubicBezTo>
                      <a:pt x="721" y="590"/>
                      <a:pt x="723" y="590"/>
                      <a:pt x="726" y="588"/>
                    </a:cubicBezTo>
                    <a:cubicBezTo>
                      <a:pt x="727" y="588"/>
                      <a:pt x="729" y="587"/>
                      <a:pt x="731" y="587"/>
                    </a:cubicBezTo>
                    <a:cubicBezTo>
                      <a:pt x="733" y="586"/>
                      <a:pt x="736" y="585"/>
                      <a:pt x="738" y="585"/>
                    </a:cubicBezTo>
                    <a:cubicBezTo>
                      <a:pt x="740" y="584"/>
                      <a:pt x="742" y="583"/>
                      <a:pt x="744" y="582"/>
                    </a:cubicBezTo>
                    <a:cubicBezTo>
                      <a:pt x="746" y="581"/>
                      <a:pt x="748" y="580"/>
                      <a:pt x="751" y="579"/>
                    </a:cubicBezTo>
                    <a:cubicBezTo>
                      <a:pt x="753" y="578"/>
                      <a:pt x="755" y="577"/>
                      <a:pt x="757" y="576"/>
                    </a:cubicBezTo>
                    <a:cubicBezTo>
                      <a:pt x="759" y="575"/>
                      <a:pt x="761" y="573"/>
                      <a:pt x="763" y="572"/>
                    </a:cubicBezTo>
                    <a:cubicBezTo>
                      <a:pt x="765" y="570"/>
                      <a:pt x="767" y="569"/>
                      <a:pt x="769" y="567"/>
                    </a:cubicBezTo>
                    <a:cubicBezTo>
                      <a:pt x="771" y="565"/>
                      <a:pt x="773" y="564"/>
                      <a:pt x="776" y="561"/>
                    </a:cubicBezTo>
                    <a:cubicBezTo>
                      <a:pt x="776" y="560"/>
                      <a:pt x="777" y="560"/>
                      <a:pt x="777" y="559"/>
                    </a:cubicBezTo>
                    <a:cubicBezTo>
                      <a:pt x="778" y="558"/>
                      <a:pt x="779" y="557"/>
                      <a:pt x="780" y="556"/>
                    </a:cubicBezTo>
                    <a:cubicBezTo>
                      <a:pt x="781" y="554"/>
                      <a:pt x="783" y="552"/>
                      <a:pt x="785" y="550"/>
                    </a:cubicBezTo>
                    <a:cubicBezTo>
                      <a:pt x="785" y="550"/>
                      <a:pt x="785" y="549"/>
                      <a:pt x="785" y="548"/>
                    </a:cubicBezTo>
                    <a:cubicBezTo>
                      <a:pt x="796" y="529"/>
                      <a:pt x="802" y="506"/>
                      <a:pt x="798" y="477"/>
                    </a:cubicBezTo>
                    <a:close/>
                    <a:moveTo>
                      <a:pt x="74" y="146"/>
                    </a:moveTo>
                    <a:lnTo>
                      <a:pt x="74" y="146"/>
                    </a:lnTo>
                    <a:cubicBezTo>
                      <a:pt x="79" y="106"/>
                      <a:pt x="112" y="77"/>
                      <a:pt x="151" y="77"/>
                    </a:cubicBezTo>
                    <a:cubicBezTo>
                      <a:pt x="477" y="77"/>
                      <a:pt x="477" y="77"/>
                      <a:pt x="477" y="77"/>
                    </a:cubicBezTo>
                    <a:cubicBezTo>
                      <a:pt x="515" y="77"/>
                      <a:pt x="549" y="106"/>
                      <a:pt x="554" y="146"/>
                    </a:cubicBezTo>
                    <a:cubicBezTo>
                      <a:pt x="596" y="481"/>
                      <a:pt x="596" y="481"/>
                      <a:pt x="596" y="481"/>
                    </a:cubicBezTo>
                    <a:cubicBezTo>
                      <a:pt x="573" y="458"/>
                      <a:pt x="539" y="453"/>
                      <a:pt x="518" y="453"/>
                    </a:cubicBezTo>
                    <a:cubicBezTo>
                      <a:pt x="110" y="453"/>
                      <a:pt x="110" y="453"/>
                      <a:pt x="110" y="453"/>
                    </a:cubicBezTo>
                    <a:cubicBezTo>
                      <a:pt x="88" y="452"/>
                      <a:pt x="55" y="458"/>
                      <a:pt x="31" y="481"/>
                    </a:cubicBezTo>
                    <a:lnTo>
                      <a:pt x="74" y="146"/>
                    </a:lnTo>
                    <a:close/>
                    <a:moveTo>
                      <a:pt x="590" y="600"/>
                    </a:moveTo>
                    <a:lnTo>
                      <a:pt x="590" y="600"/>
                    </a:lnTo>
                    <a:cubicBezTo>
                      <a:pt x="588" y="602"/>
                      <a:pt x="587" y="604"/>
                      <a:pt x="585" y="606"/>
                    </a:cubicBezTo>
                    <a:cubicBezTo>
                      <a:pt x="584" y="607"/>
                      <a:pt x="582" y="608"/>
                      <a:pt x="581" y="609"/>
                    </a:cubicBezTo>
                    <a:cubicBezTo>
                      <a:pt x="579" y="611"/>
                      <a:pt x="577" y="613"/>
                      <a:pt x="574" y="615"/>
                    </a:cubicBezTo>
                    <a:cubicBezTo>
                      <a:pt x="573" y="616"/>
                      <a:pt x="571" y="617"/>
                      <a:pt x="569" y="617"/>
                    </a:cubicBezTo>
                    <a:cubicBezTo>
                      <a:pt x="567" y="619"/>
                      <a:pt x="564" y="620"/>
                      <a:pt x="561" y="621"/>
                    </a:cubicBezTo>
                    <a:cubicBezTo>
                      <a:pt x="560" y="622"/>
                      <a:pt x="559" y="622"/>
                      <a:pt x="558" y="623"/>
                    </a:cubicBezTo>
                    <a:cubicBezTo>
                      <a:pt x="555" y="624"/>
                      <a:pt x="552" y="625"/>
                      <a:pt x="549" y="626"/>
                    </a:cubicBezTo>
                    <a:cubicBezTo>
                      <a:pt x="548" y="626"/>
                      <a:pt x="548" y="626"/>
                      <a:pt x="546" y="626"/>
                    </a:cubicBezTo>
                    <a:cubicBezTo>
                      <a:pt x="531" y="630"/>
                      <a:pt x="518" y="629"/>
                      <a:pt x="518" y="629"/>
                    </a:cubicBezTo>
                    <a:cubicBezTo>
                      <a:pt x="109" y="629"/>
                      <a:pt x="109" y="629"/>
                      <a:pt x="109" y="629"/>
                    </a:cubicBezTo>
                    <a:cubicBezTo>
                      <a:pt x="108" y="629"/>
                      <a:pt x="64" y="631"/>
                      <a:pt x="39" y="603"/>
                    </a:cubicBezTo>
                    <a:cubicBezTo>
                      <a:pt x="26" y="587"/>
                      <a:pt x="21" y="565"/>
                      <a:pt x="24" y="535"/>
                    </a:cubicBezTo>
                    <a:cubicBezTo>
                      <a:pt x="34" y="472"/>
                      <a:pt x="106" y="474"/>
                      <a:pt x="109" y="473"/>
                    </a:cubicBezTo>
                    <a:cubicBezTo>
                      <a:pt x="518" y="473"/>
                      <a:pt x="518" y="473"/>
                      <a:pt x="518" y="473"/>
                    </a:cubicBezTo>
                    <a:cubicBezTo>
                      <a:pt x="522" y="473"/>
                      <a:pt x="593" y="471"/>
                      <a:pt x="604" y="535"/>
                    </a:cubicBezTo>
                    <a:cubicBezTo>
                      <a:pt x="607" y="562"/>
                      <a:pt x="602" y="584"/>
                      <a:pt x="590" y="600"/>
                    </a:cubicBezTo>
                    <a:close/>
                    <a:moveTo>
                      <a:pt x="575" y="143"/>
                    </a:moveTo>
                    <a:lnTo>
                      <a:pt x="575" y="143"/>
                    </a:lnTo>
                    <a:cubicBezTo>
                      <a:pt x="567" y="94"/>
                      <a:pt x="526" y="58"/>
                      <a:pt x="477" y="58"/>
                    </a:cubicBezTo>
                    <a:cubicBezTo>
                      <a:pt x="260" y="58"/>
                      <a:pt x="260" y="58"/>
                      <a:pt x="260" y="58"/>
                    </a:cubicBezTo>
                    <a:cubicBezTo>
                      <a:pt x="275" y="35"/>
                      <a:pt x="299" y="21"/>
                      <a:pt x="326" y="21"/>
                    </a:cubicBezTo>
                    <a:cubicBezTo>
                      <a:pt x="651" y="21"/>
                      <a:pt x="651" y="21"/>
                      <a:pt x="651" y="21"/>
                    </a:cubicBezTo>
                    <a:cubicBezTo>
                      <a:pt x="690" y="21"/>
                      <a:pt x="723" y="50"/>
                      <a:pt x="729" y="89"/>
                    </a:cubicBezTo>
                    <a:cubicBezTo>
                      <a:pt x="771" y="424"/>
                      <a:pt x="771" y="424"/>
                      <a:pt x="771" y="424"/>
                    </a:cubicBezTo>
                    <a:cubicBezTo>
                      <a:pt x="747" y="402"/>
                      <a:pt x="713" y="396"/>
                      <a:pt x="692" y="396"/>
                    </a:cubicBezTo>
                    <a:cubicBezTo>
                      <a:pt x="607" y="396"/>
                      <a:pt x="607" y="396"/>
                      <a:pt x="607" y="396"/>
                    </a:cubicBezTo>
                    <a:lnTo>
                      <a:pt x="575" y="143"/>
                    </a:lnTo>
                    <a:close/>
                    <a:moveTo>
                      <a:pt x="764" y="543"/>
                    </a:moveTo>
                    <a:lnTo>
                      <a:pt x="764" y="543"/>
                    </a:lnTo>
                    <a:cubicBezTo>
                      <a:pt x="763" y="545"/>
                      <a:pt x="761" y="547"/>
                      <a:pt x="759" y="549"/>
                    </a:cubicBezTo>
                    <a:cubicBezTo>
                      <a:pt x="758" y="550"/>
                      <a:pt x="757" y="551"/>
                      <a:pt x="755" y="552"/>
                    </a:cubicBezTo>
                    <a:cubicBezTo>
                      <a:pt x="753" y="554"/>
                      <a:pt x="751" y="556"/>
                      <a:pt x="748" y="557"/>
                    </a:cubicBezTo>
                    <a:cubicBezTo>
                      <a:pt x="746" y="558"/>
                      <a:pt x="745" y="559"/>
                      <a:pt x="744" y="560"/>
                    </a:cubicBezTo>
                    <a:cubicBezTo>
                      <a:pt x="741" y="561"/>
                      <a:pt x="739" y="562"/>
                      <a:pt x="736" y="564"/>
                    </a:cubicBezTo>
                    <a:cubicBezTo>
                      <a:pt x="735" y="565"/>
                      <a:pt x="733" y="565"/>
                      <a:pt x="732" y="566"/>
                    </a:cubicBezTo>
                    <a:cubicBezTo>
                      <a:pt x="730" y="567"/>
                      <a:pt x="727" y="568"/>
                      <a:pt x="725" y="568"/>
                    </a:cubicBezTo>
                    <a:cubicBezTo>
                      <a:pt x="723" y="569"/>
                      <a:pt x="721" y="569"/>
                      <a:pt x="720" y="569"/>
                    </a:cubicBezTo>
                    <a:cubicBezTo>
                      <a:pt x="718" y="570"/>
                      <a:pt x="715" y="570"/>
                      <a:pt x="713" y="571"/>
                    </a:cubicBezTo>
                    <a:cubicBezTo>
                      <a:pt x="712" y="571"/>
                      <a:pt x="711" y="571"/>
                      <a:pt x="709" y="571"/>
                    </a:cubicBezTo>
                    <a:cubicBezTo>
                      <a:pt x="708" y="572"/>
                      <a:pt x="706" y="572"/>
                      <a:pt x="705" y="572"/>
                    </a:cubicBezTo>
                    <a:cubicBezTo>
                      <a:pt x="703" y="572"/>
                      <a:pt x="702" y="572"/>
                      <a:pt x="701" y="572"/>
                    </a:cubicBezTo>
                    <a:cubicBezTo>
                      <a:pt x="700" y="572"/>
                      <a:pt x="699" y="572"/>
                      <a:pt x="699" y="572"/>
                    </a:cubicBezTo>
                    <a:cubicBezTo>
                      <a:pt x="695" y="573"/>
                      <a:pt x="693" y="573"/>
                      <a:pt x="693" y="573"/>
                    </a:cubicBezTo>
                    <a:lnTo>
                      <a:pt x="693" y="573"/>
                    </a:lnTo>
                    <a:lnTo>
                      <a:pt x="692" y="573"/>
                    </a:lnTo>
                    <a:cubicBezTo>
                      <a:pt x="622" y="573"/>
                      <a:pt x="622" y="573"/>
                      <a:pt x="622" y="573"/>
                    </a:cubicBezTo>
                    <a:cubicBezTo>
                      <a:pt x="625" y="561"/>
                      <a:pt x="626" y="548"/>
                      <a:pt x="624" y="534"/>
                    </a:cubicBezTo>
                    <a:cubicBezTo>
                      <a:pt x="624" y="534"/>
                      <a:pt x="624" y="534"/>
                      <a:pt x="624" y="533"/>
                    </a:cubicBezTo>
                    <a:cubicBezTo>
                      <a:pt x="624" y="533"/>
                      <a:pt x="624" y="533"/>
                      <a:pt x="624" y="532"/>
                    </a:cubicBezTo>
                    <a:cubicBezTo>
                      <a:pt x="624" y="530"/>
                      <a:pt x="624" y="529"/>
                      <a:pt x="624" y="527"/>
                    </a:cubicBezTo>
                    <a:cubicBezTo>
                      <a:pt x="609" y="417"/>
                      <a:pt x="609" y="417"/>
                      <a:pt x="609" y="417"/>
                    </a:cubicBezTo>
                    <a:cubicBezTo>
                      <a:pt x="693" y="417"/>
                      <a:pt x="693" y="417"/>
                      <a:pt x="693" y="417"/>
                    </a:cubicBezTo>
                    <a:cubicBezTo>
                      <a:pt x="696" y="416"/>
                      <a:pt x="768" y="415"/>
                      <a:pt x="778" y="478"/>
                    </a:cubicBezTo>
                    <a:cubicBezTo>
                      <a:pt x="781" y="505"/>
                      <a:pt x="777" y="527"/>
                      <a:pt x="764" y="5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 name="Freeform 180"/>
              <p:cNvSpPr>
                <a:spLocks noChangeArrowheads="1"/>
              </p:cNvSpPr>
              <p:nvPr/>
            </p:nvSpPr>
            <p:spPr bwMode="auto">
              <a:xfrm>
                <a:off x="8503425" y="4964680"/>
                <a:ext cx="31489" cy="31488"/>
              </a:xfrm>
              <a:custGeom>
                <a:avLst/>
                <a:gdLst>
                  <a:gd name="T0" fmla="*/ 36 w 74"/>
                  <a:gd name="T1" fmla="*/ 0 h 74"/>
                  <a:gd name="T2" fmla="*/ 36 w 74"/>
                  <a:gd name="T3" fmla="*/ 0 h 74"/>
                  <a:gd name="T4" fmla="*/ 0 w 74"/>
                  <a:gd name="T5" fmla="*/ 36 h 74"/>
                  <a:gd name="T6" fmla="*/ 36 w 74"/>
                  <a:gd name="T7" fmla="*/ 73 h 74"/>
                  <a:gd name="T8" fmla="*/ 73 w 74"/>
                  <a:gd name="T9" fmla="*/ 36 h 74"/>
                  <a:gd name="T10" fmla="*/ 36 w 74"/>
                  <a:gd name="T11" fmla="*/ 0 h 74"/>
                  <a:gd name="T12" fmla="*/ 36 w 74"/>
                  <a:gd name="T13" fmla="*/ 53 h 74"/>
                  <a:gd name="T14" fmla="*/ 36 w 74"/>
                  <a:gd name="T15" fmla="*/ 53 h 74"/>
                  <a:gd name="T16" fmla="*/ 20 w 74"/>
                  <a:gd name="T17" fmla="*/ 36 h 74"/>
                  <a:gd name="T18" fmla="*/ 36 w 74"/>
                  <a:gd name="T19" fmla="*/ 20 h 74"/>
                  <a:gd name="T20" fmla="*/ 53 w 74"/>
                  <a:gd name="T21" fmla="*/ 36 h 74"/>
                  <a:gd name="T22" fmla="*/ 36 w 74"/>
                  <a:gd name="T23"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4">
                    <a:moveTo>
                      <a:pt x="36" y="0"/>
                    </a:moveTo>
                    <a:lnTo>
                      <a:pt x="36" y="0"/>
                    </a:lnTo>
                    <a:cubicBezTo>
                      <a:pt x="17" y="0"/>
                      <a:pt x="0" y="15"/>
                      <a:pt x="0" y="36"/>
                    </a:cubicBezTo>
                    <a:cubicBezTo>
                      <a:pt x="0" y="56"/>
                      <a:pt x="17" y="73"/>
                      <a:pt x="36" y="73"/>
                    </a:cubicBezTo>
                    <a:cubicBezTo>
                      <a:pt x="56" y="73"/>
                      <a:pt x="73" y="56"/>
                      <a:pt x="73" y="36"/>
                    </a:cubicBezTo>
                    <a:cubicBezTo>
                      <a:pt x="73" y="15"/>
                      <a:pt x="56" y="0"/>
                      <a:pt x="36" y="0"/>
                    </a:cubicBezTo>
                    <a:close/>
                    <a:moveTo>
                      <a:pt x="36" y="53"/>
                    </a:moveTo>
                    <a:lnTo>
                      <a:pt x="36" y="53"/>
                    </a:lnTo>
                    <a:cubicBezTo>
                      <a:pt x="27" y="53"/>
                      <a:pt x="20" y="45"/>
                      <a:pt x="20" y="36"/>
                    </a:cubicBezTo>
                    <a:cubicBezTo>
                      <a:pt x="20" y="27"/>
                      <a:pt x="27" y="20"/>
                      <a:pt x="36" y="20"/>
                    </a:cubicBezTo>
                    <a:cubicBezTo>
                      <a:pt x="46" y="20"/>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4" name="TextBox 13"/>
            <p:cNvSpPr txBox="1"/>
            <p:nvPr/>
          </p:nvSpPr>
          <p:spPr>
            <a:xfrm>
              <a:off x="865545" y="3622823"/>
              <a:ext cx="1838324" cy="441339"/>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HPE StoreOnce</a:t>
              </a:r>
              <a:br>
                <a:rPr lang="de-DE" sz="1400" dirty="0"/>
              </a:br>
              <a:r>
                <a:rPr lang="de-DE" sz="1400" dirty="0"/>
                <a:t>Dell EMC Data Domain</a:t>
              </a:r>
              <a:endParaRPr lang="en-US" sz="1400" dirty="0"/>
            </a:p>
          </p:txBody>
        </p:sp>
      </p:grpSp>
      <p:grpSp>
        <p:nvGrpSpPr>
          <p:cNvPr id="78" name="Group 77"/>
          <p:cNvGrpSpPr/>
          <p:nvPr/>
        </p:nvGrpSpPr>
        <p:grpSpPr>
          <a:xfrm>
            <a:off x="2782366" y="3508588"/>
            <a:ext cx="997517" cy="834068"/>
            <a:chOff x="2782366" y="3058739"/>
            <a:chExt cx="997517" cy="834068"/>
          </a:xfrm>
        </p:grpSpPr>
        <p:grpSp>
          <p:nvGrpSpPr>
            <p:cNvPr id="11" name="Group 10"/>
            <p:cNvGrpSpPr>
              <a:grpSpLocks noChangeAspect="1"/>
            </p:cNvGrpSpPr>
            <p:nvPr/>
          </p:nvGrpSpPr>
          <p:grpSpPr>
            <a:xfrm>
              <a:off x="2830592" y="3058739"/>
              <a:ext cx="667052" cy="542438"/>
              <a:chOff x="8301530" y="4757227"/>
              <a:chExt cx="337112" cy="274135"/>
            </a:xfrm>
            <a:solidFill>
              <a:srgbClr val="0078EF"/>
            </a:solidFill>
          </p:grpSpPr>
          <p:sp>
            <p:nvSpPr>
              <p:cNvPr id="22" name="Freeform 178"/>
              <p:cNvSpPr>
                <a:spLocks noChangeArrowheads="1"/>
              </p:cNvSpPr>
              <p:nvPr/>
            </p:nvSpPr>
            <p:spPr bwMode="auto">
              <a:xfrm>
                <a:off x="8575664" y="4940600"/>
                <a:ext cx="31488" cy="31489"/>
              </a:xfrm>
              <a:custGeom>
                <a:avLst/>
                <a:gdLst>
                  <a:gd name="T0" fmla="*/ 36 w 75"/>
                  <a:gd name="T1" fmla="*/ 0 h 73"/>
                  <a:gd name="T2" fmla="*/ 36 w 75"/>
                  <a:gd name="T3" fmla="*/ 0 h 73"/>
                  <a:gd name="T4" fmla="*/ 0 w 75"/>
                  <a:gd name="T5" fmla="*/ 36 h 73"/>
                  <a:gd name="T6" fmla="*/ 36 w 75"/>
                  <a:gd name="T7" fmla="*/ 72 h 73"/>
                  <a:gd name="T8" fmla="*/ 74 w 75"/>
                  <a:gd name="T9" fmla="*/ 36 h 73"/>
                  <a:gd name="T10" fmla="*/ 36 w 75"/>
                  <a:gd name="T11" fmla="*/ 0 h 73"/>
                  <a:gd name="T12" fmla="*/ 36 w 75"/>
                  <a:gd name="T13" fmla="*/ 53 h 73"/>
                  <a:gd name="T14" fmla="*/ 36 w 75"/>
                  <a:gd name="T15" fmla="*/ 53 h 73"/>
                  <a:gd name="T16" fmla="*/ 21 w 75"/>
                  <a:gd name="T17" fmla="*/ 36 h 73"/>
                  <a:gd name="T18" fmla="*/ 36 w 75"/>
                  <a:gd name="T19" fmla="*/ 19 h 73"/>
                  <a:gd name="T20" fmla="*/ 53 w 75"/>
                  <a:gd name="T21" fmla="*/ 36 h 73"/>
                  <a:gd name="T22" fmla="*/ 36 w 75"/>
                  <a:gd name="T23"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3">
                    <a:moveTo>
                      <a:pt x="36" y="0"/>
                    </a:moveTo>
                    <a:lnTo>
                      <a:pt x="36" y="0"/>
                    </a:lnTo>
                    <a:cubicBezTo>
                      <a:pt x="16" y="0"/>
                      <a:pt x="0" y="16"/>
                      <a:pt x="0" y="36"/>
                    </a:cubicBezTo>
                    <a:cubicBezTo>
                      <a:pt x="0" y="56"/>
                      <a:pt x="16" y="72"/>
                      <a:pt x="36" y="72"/>
                    </a:cubicBezTo>
                    <a:cubicBezTo>
                      <a:pt x="57" y="72"/>
                      <a:pt x="74" y="56"/>
                      <a:pt x="74" y="36"/>
                    </a:cubicBezTo>
                    <a:cubicBezTo>
                      <a:pt x="74" y="16"/>
                      <a:pt x="57" y="0"/>
                      <a:pt x="36" y="0"/>
                    </a:cubicBezTo>
                    <a:close/>
                    <a:moveTo>
                      <a:pt x="36" y="53"/>
                    </a:moveTo>
                    <a:lnTo>
                      <a:pt x="36" y="53"/>
                    </a:lnTo>
                    <a:cubicBezTo>
                      <a:pt x="28" y="53"/>
                      <a:pt x="21" y="45"/>
                      <a:pt x="21" y="36"/>
                    </a:cubicBezTo>
                    <a:cubicBezTo>
                      <a:pt x="21" y="27"/>
                      <a:pt x="28" y="19"/>
                      <a:pt x="36" y="19"/>
                    </a:cubicBezTo>
                    <a:cubicBezTo>
                      <a:pt x="46" y="19"/>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Freeform 179"/>
              <p:cNvSpPr>
                <a:spLocks noChangeArrowheads="1"/>
              </p:cNvSpPr>
              <p:nvPr/>
            </p:nvSpPr>
            <p:spPr bwMode="auto">
              <a:xfrm>
                <a:off x="8301530" y="4757227"/>
                <a:ext cx="337112" cy="274135"/>
              </a:xfrm>
              <a:custGeom>
                <a:avLst/>
                <a:gdLst>
                  <a:gd name="T0" fmla="*/ 798 w 803"/>
                  <a:gd name="T1" fmla="*/ 477 h 651"/>
                  <a:gd name="T2" fmla="*/ 797 w 803"/>
                  <a:gd name="T3" fmla="*/ 475 h 651"/>
                  <a:gd name="T4" fmla="*/ 748 w 803"/>
                  <a:gd name="T5" fmla="*/ 86 h 651"/>
                  <a:gd name="T6" fmla="*/ 326 w 803"/>
                  <a:gd name="T7" fmla="*/ 0 h 651"/>
                  <a:gd name="T8" fmla="*/ 151 w 803"/>
                  <a:gd name="T9" fmla="*/ 58 h 651"/>
                  <a:gd name="T10" fmla="*/ 4 w 803"/>
                  <a:gd name="T11" fmla="*/ 527 h 651"/>
                  <a:gd name="T12" fmla="*/ 4 w 803"/>
                  <a:gd name="T13" fmla="*/ 534 h 651"/>
                  <a:gd name="T14" fmla="*/ 25 w 803"/>
                  <a:gd name="T15" fmla="*/ 617 h 651"/>
                  <a:gd name="T16" fmla="*/ 109 w 803"/>
                  <a:gd name="T17" fmla="*/ 650 h 651"/>
                  <a:gd name="T18" fmla="*/ 535 w 803"/>
                  <a:gd name="T19" fmla="*/ 649 h 651"/>
                  <a:gd name="T20" fmla="*/ 545 w 803"/>
                  <a:gd name="T21" fmla="*/ 647 h 651"/>
                  <a:gd name="T22" fmla="*/ 559 w 803"/>
                  <a:gd name="T23" fmla="*/ 644 h 651"/>
                  <a:gd name="T24" fmla="*/ 573 w 803"/>
                  <a:gd name="T25" fmla="*/ 638 h 651"/>
                  <a:gd name="T26" fmla="*/ 587 w 803"/>
                  <a:gd name="T27" fmla="*/ 630 h 651"/>
                  <a:gd name="T28" fmla="*/ 600 w 803"/>
                  <a:gd name="T29" fmla="*/ 620 h 651"/>
                  <a:gd name="T30" fmla="*/ 606 w 803"/>
                  <a:gd name="T31" fmla="*/ 612 h 651"/>
                  <a:gd name="T32" fmla="*/ 610 w 803"/>
                  <a:gd name="T33" fmla="*/ 605 h 651"/>
                  <a:gd name="T34" fmla="*/ 692 w 803"/>
                  <a:gd name="T35" fmla="*/ 593 h 651"/>
                  <a:gd name="T36" fmla="*/ 694 w 803"/>
                  <a:gd name="T37" fmla="*/ 593 h 651"/>
                  <a:gd name="T38" fmla="*/ 694 w 803"/>
                  <a:gd name="T39" fmla="*/ 593 h 651"/>
                  <a:gd name="T40" fmla="*/ 704 w 803"/>
                  <a:gd name="T41" fmla="*/ 593 h 651"/>
                  <a:gd name="T42" fmla="*/ 713 w 803"/>
                  <a:gd name="T43" fmla="*/ 591 h 651"/>
                  <a:gd name="T44" fmla="*/ 726 w 803"/>
                  <a:gd name="T45" fmla="*/ 588 h 651"/>
                  <a:gd name="T46" fmla="*/ 738 w 803"/>
                  <a:gd name="T47" fmla="*/ 585 h 651"/>
                  <a:gd name="T48" fmla="*/ 751 w 803"/>
                  <a:gd name="T49" fmla="*/ 579 h 651"/>
                  <a:gd name="T50" fmla="*/ 763 w 803"/>
                  <a:gd name="T51" fmla="*/ 572 h 651"/>
                  <a:gd name="T52" fmla="*/ 776 w 803"/>
                  <a:gd name="T53" fmla="*/ 561 h 651"/>
                  <a:gd name="T54" fmla="*/ 780 w 803"/>
                  <a:gd name="T55" fmla="*/ 556 h 651"/>
                  <a:gd name="T56" fmla="*/ 785 w 803"/>
                  <a:gd name="T57" fmla="*/ 548 h 651"/>
                  <a:gd name="T58" fmla="*/ 74 w 803"/>
                  <a:gd name="T59" fmla="*/ 146 h 651"/>
                  <a:gd name="T60" fmla="*/ 151 w 803"/>
                  <a:gd name="T61" fmla="*/ 77 h 651"/>
                  <a:gd name="T62" fmla="*/ 554 w 803"/>
                  <a:gd name="T63" fmla="*/ 146 h 651"/>
                  <a:gd name="T64" fmla="*/ 518 w 803"/>
                  <a:gd name="T65" fmla="*/ 453 h 651"/>
                  <a:gd name="T66" fmla="*/ 31 w 803"/>
                  <a:gd name="T67" fmla="*/ 481 h 651"/>
                  <a:gd name="T68" fmla="*/ 590 w 803"/>
                  <a:gd name="T69" fmla="*/ 600 h 651"/>
                  <a:gd name="T70" fmla="*/ 585 w 803"/>
                  <a:gd name="T71" fmla="*/ 606 h 651"/>
                  <a:gd name="T72" fmla="*/ 574 w 803"/>
                  <a:gd name="T73" fmla="*/ 615 h 651"/>
                  <a:gd name="T74" fmla="*/ 561 w 803"/>
                  <a:gd name="T75" fmla="*/ 621 h 651"/>
                  <a:gd name="T76" fmla="*/ 549 w 803"/>
                  <a:gd name="T77" fmla="*/ 626 h 651"/>
                  <a:gd name="T78" fmla="*/ 518 w 803"/>
                  <a:gd name="T79" fmla="*/ 629 h 651"/>
                  <a:gd name="T80" fmla="*/ 39 w 803"/>
                  <a:gd name="T81" fmla="*/ 603 h 651"/>
                  <a:gd name="T82" fmla="*/ 109 w 803"/>
                  <a:gd name="T83" fmla="*/ 473 h 651"/>
                  <a:gd name="T84" fmla="*/ 604 w 803"/>
                  <a:gd name="T85" fmla="*/ 535 h 651"/>
                  <a:gd name="T86" fmla="*/ 575 w 803"/>
                  <a:gd name="T87" fmla="*/ 143 h 651"/>
                  <a:gd name="T88" fmla="*/ 477 w 803"/>
                  <a:gd name="T89" fmla="*/ 58 h 651"/>
                  <a:gd name="T90" fmla="*/ 326 w 803"/>
                  <a:gd name="T91" fmla="*/ 21 h 651"/>
                  <a:gd name="T92" fmla="*/ 729 w 803"/>
                  <a:gd name="T93" fmla="*/ 89 h 651"/>
                  <a:gd name="T94" fmla="*/ 692 w 803"/>
                  <a:gd name="T95" fmla="*/ 396 h 651"/>
                  <a:gd name="T96" fmla="*/ 575 w 803"/>
                  <a:gd name="T97" fmla="*/ 143 h 651"/>
                  <a:gd name="T98" fmla="*/ 764 w 803"/>
                  <a:gd name="T99" fmla="*/ 543 h 651"/>
                  <a:gd name="T100" fmla="*/ 755 w 803"/>
                  <a:gd name="T101" fmla="*/ 552 h 651"/>
                  <a:gd name="T102" fmla="*/ 744 w 803"/>
                  <a:gd name="T103" fmla="*/ 560 h 651"/>
                  <a:gd name="T104" fmla="*/ 732 w 803"/>
                  <a:gd name="T105" fmla="*/ 566 h 651"/>
                  <a:gd name="T106" fmla="*/ 720 w 803"/>
                  <a:gd name="T107" fmla="*/ 569 h 651"/>
                  <a:gd name="T108" fmla="*/ 709 w 803"/>
                  <a:gd name="T109" fmla="*/ 571 h 651"/>
                  <a:gd name="T110" fmla="*/ 701 w 803"/>
                  <a:gd name="T111" fmla="*/ 572 h 651"/>
                  <a:gd name="T112" fmla="*/ 693 w 803"/>
                  <a:gd name="T113" fmla="*/ 573 h 651"/>
                  <a:gd name="T114" fmla="*/ 692 w 803"/>
                  <a:gd name="T115" fmla="*/ 573 h 651"/>
                  <a:gd name="T116" fmla="*/ 624 w 803"/>
                  <a:gd name="T117" fmla="*/ 534 h 651"/>
                  <a:gd name="T118" fmla="*/ 624 w 803"/>
                  <a:gd name="T119" fmla="*/ 532 h 651"/>
                  <a:gd name="T120" fmla="*/ 609 w 803"/>
                  <a:gd name="T121" fmla="*/ 417 h 651"/>
                  <a:gd name="T122" fmla="*/ 778 w 803"/>
                  <a:gd name="T123" fmla="*/ 478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51">
                    <a:moveTo>
                      <a:pt x="798" y="477"/>
                    </a:moveTo>
                    <a:lnTo>
                      <a:pt x="798" y="477"/>
                    </a:lnTo>
                    <a:lnTo>
                      <a:pt x="798" y="477"/>
                    </a:lnTo>
                    <a:cubicBezTo>
                      <a:pt x="798" y="476"/>
                      <a:pt x="798" y="476"/>
                      <a:pt x="797" y="475"/>
                    </a:cubicBezTo>
                    <a:cubicBezTo>
                      <a:pt x="797" y="473"/>
                      <a:pt x="797" y="472"/>
                      <a:pt x="797" y="470"/>
                    </a:cubicBezTo>
                    <a:cubicBezTo>
                      <a:pt x="748" y="86"/>
                      <a:pt x="748" y="86"/>
                      <a:pt x="748" y="86"/>
                    </a:cubicBezTo>
                    <a:cubicBezTo>
                      <a:pt x="742" y="38"/>
                      <a:pt x="700" y="0"/>
                      <a:pt x="651" y="0"/>
                    </a:cubicBezTo>
                    <a:cubicBezTo>
                      <a:pt x="326" y="0"/>
                      <a:pt x="326" y="0"/>
                      <a:pt x="326" y="0"/>
                    </a:cubicBezTo>
                    <a:cubicBezTo>
                      <a:pt x="287" y="0"/>
                      <a:pt x="253" y="23"/>
                      <a:pt x="236" y="58"/>
                    </a:cubicBezTo>
                    <a:cubicBezTo>
                      <a:pt x="151" y="58"/>
                      <a:pt x="151" y="58"/>
                      <a:pt x="151" y="58"/>
                    </a:cubicBezTo>
                    <a:cubicBezTo>
                      <a:pt x="102" y="58"/>
                      <a:pt x="60" y="94"/>
                      <a:pt x="53" y="143"/>
                    </a:cubicBezTo>
                    <a:cubicBezTo>
                      <a:pt x="4" y="527"/>
                      <a:pt x="4" y="527"/>
                      <a:pt x="4" y="527"/>
                    </a:cubicBezTo>
                    <a:cubicBezTo>
                      <a:pt x="4" y="529"/>
                      <a:pt x="4" y="530"/>
                      <a:pt x="4" y="532"/>
                    </a:cubicBezTo>
                    <a:cubicBezTo>
                      <a:pt x="4" y="533"/>
                      <a:pt x="4" y="533"/>
                      <a:pt x="4" y="534"/>
                    </a:cubicBezTo>
                    <a:cubicBezTo>
                      <a:pt x="4" y="534"/>
                      <a:pt x="4" y="534"/>
                      <a:pt x="4" y="535"/>
                    </a:cubicBezTo>
                    <a:cubicBezTo>
                      <a:pt x="0" y="569"/>
                      <a:pt x="7" y="597"/>
                      <a:pt x="25" y="617"/>
                    </a:cubicBezTo>
                    <a:cubicBezTo>
                      <a:pt x="53" y="648"/>
                      <a:pt x="97" y="650"/>
                      <a:pt x="107" y="650"/>
                    </a:cubicBezTo>
                    <a:cubicBezTo>
                      <a:pt x="108" y="650"/>
                      <a:pt x="109" y="650"/>
                      <a:pt x="109" y="650"/>
                    </a:cubicBezTo>
                    <a:cubicBezTo>
                      <a:pt x="517" y="650"/>
                      <a:pt x="517" y="650"/>
                      <a:pt x="517" y="650"/>
                    </a:cubicBezTo>
                    <a:cubicBezTo>
                      <a:pt x="518" y="650"/>
                      <a:pt x="526" y="650"/>
                      <a:pt x="535" y="649"/>
                    </a:cubicBezTo>
                    <a:cubicBezTo>
                      <a:pt x="536" y="649"/>
                      <a:pt x="537" y="649"/>
                      <a:pt x="538" y="648"/>
                    </a:cubicBezTo>
                    <a:cubicBezTo>
                      <a:pt x="540" y="648"/>
                      <a:pt x="543" y="648"/>
                      <a:pt x="545" y="647"/>
                    </a:cubicBezTo>
                    <a:cubicBezTo>
                      <a:pt x="548" y="647"/>
                      <a:pt x="549" y="646"/>
                      <a:pt x="551" y="646"/>
                    </a:cubicBezTo>
                    <a:cubicBezTo>
                      <a:pt x="554" y="645"/>
                      <a:pt x="556" y="645"/>
                      <a:pt x="559" y="644"/>
                    </a:cubicBezTo>
                    <a:cubicBezTo>
                      <a:pt x="561" y="643"/>
                      <a:pt x="563" y="643"/>
                      <a:pt x="565" y="642"/>
                    </a:cubicBezTo>
                    <a:cubicBezTo>
                      <a:pt x="567" y="641"/>
                      <a:pt x="570" y="639"/>
                      <a:pt x="573" y="638"/>
                    </a:cubicBezTo>
                    <a:cubicBezTo>
                      <a:pt x="575" y="637"/>
                      <a:pt x="578" y="636"/>
                      <a:pt x="580" y="634"/>
                    </a:cubicBezTo>
                    <a:cubicBezTo>
                      <a:pt x="582" y="633"/>
                      <a:pt x="584" y="632"/>
                      <a:pt x="587" y="630"/>
                    </a:cubicBezTo>
                    <a:cubicBezTo>
                      <a:pt x="589" y="629"/>
                      <a:pt x="591" y="627"/>
                      <a:pt x="593" y="625"/>
                    </a:cubicBezTo>
                    <a:cubicBezTo>
                      <a:pt x="595" y="623"/>
                      <a:pt x="597" y="621"/>
                      <a:pt x="600" y="620"/>
                    </a:cubicBezTo>
                    <a:cubicBezTo>
                      <a:pt x="601" y="619"/>
                      <a:pt x="602" y="618"/>
                      <a:pt x="603" y="617"/>
                    </a:cubicBezTo>
                    <a:cubicBezTo>
                      <a:pt x="604" y="616"/>
                      <a:pt x="605" y="613"/>
                      <a:pt x="606" y="612"/>
                    </a:cubicBezTo>
                    <a:cubicBezTo>
                      <a:pt x="607" y="610"/>
                      <a:pt x="609" y="609"/>
                      <a:pt x="610" y="607"/>
                    </a:cubicBezTo>
                    <a:cubicBezTo>
                      <a:pt x="610" y="606"/>
                      <a:pt x="610" y="606"/>
                      <a:pt x="610" y="605"/>
                    </a:cubicBezTo>
                    <a:cubicBezTo>
                      <a:pt x="613" y="601"/>
                      <a:pt x="615" y="597"/>
                      <a:pt x="617" y="593"/>
                    </a:cubicBezTo>
                    <a:cubicBezTo>
                      <a:pt x="692" y="593"/>
                      <a:pt x="692" y="593"/>
                      <a:pt x="692" y="593"/>
                    </a:cubicBezTo>
                    <a:cubicBezTo>
                      <a:pt x="692" y="593"/>
                      <a:pt x="693" y="593"/>
                      <a:pt x="694" y="593"/>
                    </a:cubicBezTo>
                    <a:lnTo>
                      <a:pt x="694" y="593"/>
                    </a:lnTo>
                    <a:lnTo>
                      <a:pt x="694" y="593"/>
                    </a:lnTo>
                    <a:lnTo>
                      <a:pt x="694" y="593"/>
                    </a:lnTo>
                    <a:cubicBezTo>
                      <a:pt x="696" y="593"/>
                      <a:pt x="697" y="593"/>
                      <a:pt x="701" y="593"/>
                    </a:cubicBezTo>
                    <a:cubicBezTo>
                      <a:pt x="702" y="593"/>
                      <a:pt x="703" y="593"/>
                      <a:pt x="704" y="593"/>
                    </a:cubicBezTo>
                    <a:cubicBezTo>
                      <a:pt x="705" y="592"/>
                      <a:pt x="707" y="592"/>
                      <a:pt x="709" y="592"/>
                    </a:cubicBezTo>
                    <a:cubicBezTo>
                      <a:pt x="710" y="592"/>
                      <a:pt x="712" y="592"/>
                      <a:pt x="713" y="591"/>
                    </a:cubicBezTo>
                    <a:cubicBezTo>
                      <a:pt x="715" y="591"/>
                      <a:pt x="717" y="591"/>
                      <a:pt x="719" y="591"/>
                    </a:cubicBezTo>
                    <a:cubicBezTo>
                      <a:pt x="721" y="590"/>
                      <a:pt x="723" y="590"/>
                      <a:pt x="726" y="588"/>
                    </a:cubicBezTo>
                    <a:cubicBezTo>
                      <a:pt x="727" y="588"/>
                      <a:pt x="729" y="587"/>
                      <a:pt x="731" y="587"/>
                    </a:cubicBezTo>
                    <a:cubicBezTo>
                      <a:pt x="733" y="586"/>
                      <a:pt x="736" y="585"/>
                      <a:pt x="738" y="585"/>
                    </a:cubicBezTo>
                    <a:cubicBezTo>
                      <a:pt x="740" y="584"/>
                      <a:pt x="742" y="583"/>
                      <a:pt x="744" y="582"/>
                    </a:cubicBezTo>
                    <a:cubicBezTo>
                      <a:pt x="746" y="581"/>
                      <a:pt x="748" y="580"/>
                      <a:pt x="751" y="579"/>
                    </a:cubicBezTo>
                    <a:cubicBezTo>
                      <a:pt x="753" y="578"/>
                      <a:pt x="755" y="577"/>
                      <a:pt x="757" y="576"/>
                    </a:cubicBezTo>
                    <a:cubicBezTo>
                      <a:pt x="759" y="575"/>
                      <a:pt x="761" y="573"/>
                      <a:pt x="763" y="572"/>
                    </a:cubicBezTo>
                    <a:cubicBezTo>
                      <a:pt x="765" y="570"/>
                      <a:pt x="767" y="569"/>
                      <a:pt x="769" y="567"/>
                    </a:cubicBezTo>
                    <a:cubicBezTo>
                      <a:pt x="771" y="565"/>
                      <a:pt x="773" y="564"/>
                      <a:pt x="776" y="561"/>
                    </a:cubicBezTo>
                    <a:cubicBezTo>
                      <a:pt x="776" y="560"/>
                      <a:pt x="777" y="560"/>
                      <a:pt x="777" y="559"/>
                    </a:cubicBezTo>
                    <a:cubicBezTo>
                      <a:pt x="778" y="558"/>
                      <a:pt x="779" y="557"/>
                      <a:pt x="780" y="556"/>
                    </a:cubicBezTo>
                    <a:cubicBezTo>
                      <a:pt x="781" y="554"/>
                      <a:pt x="783" y="552"/>
                      <a:pt x="785" y="550"/>
                    </a:cubicBezTo>
                    <a:cubicBezTo>
                      <a:pt x="785" y="550"/>
                      <a:pt x="785" y="549"/>
                      <a:pt x="785" y="548"/>
                    </a:cubicBezTo>
                    <a:cubicBezTo>
                      <a:pt x="796" y="529"/>
                      <a:pt x="802" y="506"/>
                      <a:pt x="798" y="477"/>
                    </a:cubicBezTo>
                    <a:close/>
                    <a:moveTo>
                      <a:pt x="74" y="146"/>
                    </a:moveTo>
                    <a:lnTo>
                      <a:pt x="74" y="146"/>
                    </a:lnTo>
                    <a:cubicBezTo>
                      <a:pt x="79" y="106"/>
                      <a:pt x="112" y="77"/>
                      <a:pt x="151" y="77"/>
                    </a:cubicBezTo>
                    <a:cubicBezTo>
                      <a:pt x="477" y="77"/>
                      <a:pt x="477" y="77"/>
                      <a:pt x="477" y="77"/>
                    </a:cubicBezTo>
                    <a:cubicBezTo>
                      <a:pt x="515" y="77"/>
                      <a:pt x="549" y="106"/>
                      <a:pt x="554" y="146"/>
                    </a:cubicBezTo>
                    <a:cubicBezTo>
                      <a:pt x="596" y="481"/>
                      <a:pt x="596" y="481"/>
                      <a:pt x="596" y="481"/>
                    </a:cubicBezTo>
                    <a:cubicBezTo>
                      <a:pt x="573" y="458"/>
                      <a:pt x="539" y="453"/>
                      <a:pt x="518" y="453"/>
                    </a:cubicBezTo>
                    <a:cubicBezTo>
                      <a:pt x="110" y="453"/>
                      <a:pt x="110" y="453"/>
                      <a:pt x="110" y="453"/>
                    </a:cubicBezTo>
                    <a:cubicBezTo>
                      <a:pt x="88" y="452"/>
                      <a:pt x="55" y="458"/>
                      <a:pt x="31" y="481"/>
                    </a:cubicBezTo>
                    <a:lnTo>
                      <a:pt x="74" y="146"/>
                    </a:lnTo>
                    <a:close/>
                    <a:moveTo>
                      <a:pt x="590" y="600"/>
                    </a:moveTo>
                    <a:lnTo>
                      <a:pt x="590" y="600"/>
                    </a:lnTo>
                    <a:cubicBezTo>
                      <a:pt x="588" y="602"/>
                      <a:pt x="587" y="604"/>
                      <a:pt x="585" y="606"/>
                    </a:cubicBezTo>
                    <a:cubicBezTo>
                      <a:pt x="584" y="607"/>
                      <a:pt x="582" y="608"/>
                      <a:pt x="581" y="609"/>
                    </a:cubicBezTo>
                    <a:cubicBezTo>
                      <a:pt x="579" y="611"/>
                      <a:pt x="577" y="613"/>
                      <a:pt x="574" y="615"/>
                    </a:cubicBezTo>
                    <a:cubicBezTo>
                      <a:pt x="573" y="616"/>
                      <a:pt x="571" y="617"/>
                      <a:pt x="569" y="617"/>
                    </a:cubicBezTo>
                    <a:cubicBezTo>
                      <a:pt x="567" y="619"/>
                      <a:pt x="564" y="620"/>
                      <a:pt x="561" y="621"/>
                    </a:cubicBezTo>
                    <a:cubicBezTo>
                      <a:pt x="560" y="622"/>
                      <a:pt x="559" y="622"/>
                      <a:pt x="558" y="623"/>
                    </a:cubicBezTo>
                    <a:cubicBezTo>
                      <a:pt x="555" y="624"/>
                      <a:pt x="552" y="625"/>
                      <a:pt x="549" y="626"/>
                    </a:cubicBezTo>
                    <a:cubicBezTo>
                      <a:pt x="548" y="626"/>
                      <a:pt x="548" y="626"/>
                      <a:pt x="546" y="626"/>
                    </a:cubicBezTo>
                    <a:cubicBezTo>
                      <a:pt x="531" y="630"/>
                      <a:pt x="518" y="629"/>
                      <a:pt x="518" y="629"/>
                    </a:cubicBezTo>
                    <a:cubicBezTo>
                      <a:pt x="109" y="629"/>
                      <a:pt x="109" y="629"/>
                      <a:pt x="109" y="629"/>
                    </a:cubicBezTo>
                    <a:cubicBezTo>
                      <a:pt x="108" y="629"/>
                      <a:pt x="64" y="631"/>
                      <a:pt x="39" y="603"/>
                    </a:cubicBezTo>
                    <a:cubicBezTo>
                      <a:pt x="26" y="587"/>
                      <a:pt x="21" y="565"/>
                      <a:pt x="24" y="535"/>
                    </a:cubicBezTo>
                    <a:cubicBezTo>
                      <a:pt x="34" y="472"/>
                      <a:pt x="106" y="474"/>
                      <a:pt x="109" y="473"/>
                    </a:cubicBezTo>
                    <a:cubicBezTo>
                      <a:pt x="518" y="473"/>
                      <a:pt x="518" y="473"/>
                      <a:pt x="518" y="473"/>
                    </a:cubicBezTo>
                    <a:cubicBezTo>
                      <a:pt x="522" y="473"/>
                      <a:pt x="593" y="471"/>
                      <a:pt x="604" y="535"/>
                    </a:cubicBezTo>
                    <a:cubicBezTo>
                      <a:pt x="607" y="562"/>
                      <a:pt x="602" y="584"/>
                      <a:pt x="590" y="600"/>
                    </a:cubicBezTo>
                    <a:close/>
                    <a:moveTo>
                      <a:pt x="575" y="143"/>
                    </a:moveTo>
                    <a:lnTo>
                      <a:pt x="575" y="143"/>
                    </a:lnTo>
                    <a:cubicBezTo>
                      <a:pt x="567" y="94"/>
                      <a:pt x="526" y="58"/>
                      <a:pt x="477" y="58"/>
                    </a:cubicBezTo>
                    <a:cubicBezTo>
                      <a:pt x="260" y="58"/>
                      <a:pt x="260" y="58"/>
                      <a:pt x="260" y="58"/>
                    </a:cubicBezTo>
                    <a:cubicBezTo>
                      <a:pt x="275" y="35"/>
                      <a:pt x="299" y="21"/>
                      <a:pt x="326" y="21"/>
                    </a:cubicBezTo>
                    <a:cubicBezTo>
                      <a:pt x="651" y="21"/>
                      <a:pt x="651" y="21"/>
                      <a:pt x="651" y="21"/>
                    </a:cubicBezTo>
                    <a:cubicBezTo>
                      <a:pt x="690" y="21"/>
                      <a:pt x="723" y="50"/>
                      <a:pt x="729" y="89"/>
                    </a:cubicBezTo>
                    <a:cubicBezTo>
                      <a:pt x="771" y="424"/>
                      <a:pt x="771" y="424"/>
                      <a:pt x="771" y="424"/>
                    </a:cubicBezTo>
                    <a:cubicBezTo>
                      <a:pt x="747" y="402"/>
                      <a:pt x="713" y="396"/>
                      <a:pt x="692" y="396"/>
                    </a:cubicBezTo>
                    <a:cubicBezTo>
                      <a:pt x="607" y="396"/>
                      <a:pt x="607" y="396"/>
                      <a:pt x="607" y="396"/>
                    </a:cubicBezTo>
                    <a:lnTo>
                      <a:pt x="575" y="143"/>
                    </a:lnTo>
                    <a:close/>
                    <a:moveTo>
                      <a:pt x="764" y="543"/>
                    </a:moveTo>
                    <a:lnTo>
                      <a:pt x="764" y="543"/>
                    </a:lnTo>
                    <a:cubicBezTo>
                      <a:pt x="763" y="545"/>
                      <a:pt x="761" y="547"/>
                      <a:pt x="759" y="549"/>
                    </a:cubicBezTo>
                    <a:cubicBezTo>
                      <a:pt x="758" y="550"/>
                      <a:pt x="757" y="551"/>
                      <a:pt x="755" y="552"/>
                    </a:cubicBezTo>
                    <a:cubicBezTo>
                      <a:pt x="753" y="554"/>
                      <a:pt x="751" y="556"/>
                      <a:pt x="748" y="557"/>
                    </a:cubicBezTo>
                    <a:cubicBezTo>
                      <a:pt x="746" y="558"/>
                      <a:pt x="745" y="559"/>
                      <a:pt x="744" y="560"/>
                    </a:cubicBezTo>
                    <a:cubicBezTo>
                      <a:pt x="741" y="561"/>
                      <a:pt x="739" y="562"/>
                      <a:pt x="736" y="564"/>
                    </a:cubicBezTo>
                    <a:cubicBezTo>
                      <a:pt x="735" y="565"/>
                      <a:pt x="733" y="565"/>
                      <a:pt x="732" y="566"/>
                    </a:cubicBezTo>
                    <a:cubicBezTo>
                      <a:pt x="730" y="567"/>
                      <a:pt x="727" y="568"/>
                      <a:pt x="725" y="568"/>
                    </a:cubicBezTo>
                    <a:cubicBezTo>
                      <a:pt x="723" y="569"/>
                      <a:pt x="721" y="569"/>
                      <a:pt x="720" y="569"/>
                    </a:cubicBezTo>
                    <a:cubicBezTo>
                      <a:pt x="718" y="570"/>
                      <a:pt x="715" y="570"/>
                      <a:pt x="713" y="571"/>
                    </a:cubicBezTo>
                    <a:cubicBezTo>
                      <a:pt x="712" y="571"/>
                      <a:pt x="711" y="571"/>
                      <a:pt x="709" y="571"/>
                    </a:cubicBezTo>
                    <a:cubicBezTo>
                      <a:pt x="708" y="572"/>
                      <a:pt x="706" y="572"/>
                      <a:pt x="705" y="572"/>
                    </a:cubicBezTo>
                    <a:cubicBezTo>
                      <a:pt x="703" y="572"/>
                      <a:pt x="702" y="572"/>
                      <a:pt x="701" y="572"/>
                    </a:cubicBezTo>
                    <a:cubicBezTo>
                      <a:pt x="700" y="572"/>
                      <a:pt x="699" y="572"/>
                      <a:pt x="699" y="572"/>
                    </a:cubicBezTo>
                    <a:cubicBezTo>
                      <a:pt x="695" y="573"/>
                      <a:pt x="693" y="573"/>
                      <a:pt x="693" y="573"/>
                    </a:cubicBezTo>
                    <a:lnTo>
                      <a:pt x="693" y="573"/>
                    </a:lnTo>
                    <a:lnTo>
                      <a:pt x="692" y="573"/>
                    </a:lnTo>
                    <a:cubicBezTo>
                      <a:pt x="622" y="573"/>
                      <a:pt x="622" y="573"/>
                      <a:pt x="622" y="573"/>
                    </a:cubicBezTo>
                    <a:cubicBezTo>
                      <a:pt x="625" y="561"/>
                      <a:pt x="626" y="548"/>
                      <a:pt x="624" y="534"/>
                    </a:cubicBezTo>
                    <a:cubicBezTo>
                      <a:pt x="624" y="534"/>
                      <a:pt x="624" y="534"/>
                      <a:pt x="624" y="533"/>
                    </a:cubicBezTo>
                    <a:cubicBezTo>
                      <a:pt x="624" y="533"/>
                      <a:pt x="624" y="533"/>
                      <a:pt x="624" y="532"/>
                    </a:cubicBezTo>
                    <a:cubicBezTo>
                      <a:pt x="624" y="530"/>
                      <a:pt x="624" y="529"/>
                      <a:pt x="624" y="527"/>
                    </a:cubicBezTo>
                    <a:cubicBezTo>
                      <a:pt x="609" y="417"/>
                      <a:pt x="609" y="417"/>
                      <a:pt x="609" y="417"/>
                    </a:cubicBezTo>
                    <a:cubicBezTo>
                      <a:pt x="693" y="417"/>
                      <a:pt x="693" y="417"/>
                      <a:pt x="693" y="417"/>
                    </a:cubicBezTo>
                    <a:cubicBezTo>
                      <a:pt x="696" y="416"/>
                      <a:pt x="768" y="415"/>
                      <a:pt x="778" y="478"/>
                    </a:cubicBezTo>
                    <a:cubicBezTo>
                      <a:pt x="781" y="505"/>
                      <a:pt x="777" y="527"/>
                      <a:pt x="764" y="5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180"/>
              <p:cNvSpPr>
                <a:spLocks noChangeArrowheads="1"/>
              </p:cNvSpPr>
              <p:nvPr/>
            </p:nvSpPr>
            <p:spPr bwMode="auto">
              <a:xfrm>
                <a:off x="8503425" y="4964680"/>
                <a:ext cx="31489" cy="31488"/>
              </a:xfrm>
              <a:custGeom>
                <a:avLst/>
                <a:gdLst>
                  <a:gd name="T0" fmla="*/ 36 w 74"/>
                  <a:gd name="T1" fmla="*/ 0 h 74"/>
                  <a:gd name="T2" fmla="*/ 36 w 74"/>
                  <a:gd name="T3" fmla="*/ 0 h 74"/>
                  <a:gd name="T4" fmla="*/ 0 w 74"/>
                  <a:gd name="T5" fmla="*/ 36 h 74"/>
                  <a:gd name="T6" fmla="*/ 36 w 74"/>
                  <a:gd name="T7" fmla="*/ 73 h 74"/>
                  <a:gd name="T8" fmla="*/ 73 w 74"/>
                  <a:gd name="T9" fmla="*/ 36 h 74"/>
                  <a:gd name="T10" fmla="*/ 36 w 74"/>
                  <a:gd name="T11" fmla="*/ 0 h 74"/>
                  <a:gd name="T12" fmla="*/ 36 w 74"/>
                  <a:gd name="T13" fmla="*/ 53 h 74"/>
                  <a:gd name="T14" fmla="*/ 36 w 74"/>
                  <a:gd name="T15" fmla="*/ 53 h 74"/>
                  <a:gd name="T16" fmla="*/ 20 w 74"/>
                  <a:gd name="T17" fmla="*/ 36 h 74"/>
                  <a:gd name="T18" fmla="*/ 36 w 74"/>
                  <a:gd name="T19" fmla="*/ 20 h 74"/>
                  <a:gd name="T20" fmla="*/ 53 w 74"/>
                  <a:gd name="T21" fmla="*/ 36 h 74"/>
                  <a:gd name="T22" fmla="*/ 36 w 74"/>
                  <a:gd name="T23"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4">
                    <a:moveTo>
                      <a:pt x="36" y="0"/>
                    </a:moveTo>
                    <a:lnTo>
                      <a:pt x="36" y="0"/>
                    </a:lnTo>
                    <a:cubicBezTo>
                      <a:pt x="17" y="0"/>
                      <a:pt x="0" y="15"/>
                      <a:pt x="0" y="36"/>
                    </a:cubicBezTo>
                    <a:cubicBezTo>
                      <a:pt x="0" y="56"/>
                      <a:pt x="17" y="73"/>
                      <a:pt x="36" y="73"/>
                    </a:cubicBezTo>
                    <a:cubicBezTo>
                      <a:pt x="56" y="73"/>
                      <a:pt x="73" y="56"/>
                      <a:pt x="73" y="36"/>
                    </a:cubicBezTo>
                    <a:cubicBezTo>
                      <a:pt x="73" y="15"/>
                      <a:pt x="56" y="0"/>
                      <a:pt x="36" y="0"/>
                    </a:cubicBezTo>
                    <a:close/>
                    <a:moveTo>
                      <a:pt x="36" y="53"/>
                    </a:moveTo>
                    <a:lnTo>
                      <a:pt x="36" y="53"/>
                    </a:lnTo>
                    <a:cubicBezTo>
                      <a:pt x="27" y="53"/>
                      <a:pt x="20" y="45"/>
                      <a:pt x="20" y="36"/>
                    </a:cubicBezTo>
                    <a:cubicBezTo>
                      <a:pt x="20" y="27"/>
                      <a:pt x="27" y="20"/>
                      <a:pt x="36" y="20"/>
                    </a:cubicBezTo>
                    <a:cubicBezTo>
                      <a:pt x="46" y="20"/>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5" name="TextBox 14"/>
            <p:cNvSpPr txBox="1"/>
            <p:nvPr/>
          </p:nvSpPr>
          <p:spPr>
            <a:xfrm>
              <a:off x="2782366" y="3623823"/>
              <a:ext cx="997517" cy="268984"/>
            </a:xfrm>
            <a:prstGeom prst="rect">
              <a:avLst/>
            </a:prstGeom>
          </p:spPr>
          <p:txBody>
            <a:bodyPr vert="horz" wrap="none" lIns="91440" tIns="45720" rIns="91440" bIns="45720" rtlCol="0">
              <a:spAutoFit/>
            </a:bodyPr>
            <a:lstStyle/>
            <a:p>
              <a:pPr marL="0" indent="0">
                <a:lnSpc>
                  <a:spcPct val="80000"/>
                </a:lnSpc>
                <a:spcAft>
                  <a:spcPts val="600"/>
                </a:spcAft>
                <a:buNone/>
              </a:pPr>
              <a:r>
                <a:rPr lang="de-DE" sz="1400" dirty="0"/>
                <a:t>Replication</a:t>
              </a:r>
              <a:endParaRPr lang="en-US" sz="1400" dirty="0"/>
            </a:p>
          </p:txBody>
        </p:sp>
      </p:grpSp>
      <p:grpSp>
        <p:nvGrpSpPr>
          <p:cNvPr id="82" name="Group 81"/>
          <p:cNvGrpSpPr/>
          <p:nvPr/>
        </p:nvGrpSpPr>
        <p:grpSpPr>
          <a:xfrm>
            <a:off x="4185214" y="3505932"/>
            <a:ext cx="2184317" cy="1000101"/>
            <a:chOff x="4185214" y="3056083"/>
            <a:chExt cx="2184317" cy="1000101"/>
          </a:xfrm>
        </p:grpSpPr>
        <p:grpSp>
          <p:nvGrpSpPr>
            <p:cNvPr id="8" name="Group 7"/>
            <p:cNvGrpSpPr>
              <a:grpSpLocks noChangeAspect="1"/>
            </p:cNvGrpSpPr>
            <p:nvPr/>
          </p:nvGrpSpPr>
          <p:grpSpPr>
            <a:xfrm>
              <a:off x="4979065" y="3056083"/>
              <a:ext cx="565108" cy="536309"/>
              <a:chOff x="3980202" y="3805164"/>
              <a:chExt cx="290806" cy="275986"/>
            </a:xfrm>
            <a:solidFill>
              <a:srgbClr val="0078EF"/>
            </a:solidFill>
          </p:grpSpPr>
          <p:sp>
            <p:nvSpPr>
              <p:cNvPr id="34" name="Freeform 153"/>
              <p:cNvSpPr>
                <a:spLocks noChangeArrowheads="1"/>
              </p:cNvSpPr>
              <p:nvPr/>
            </p:nvSpPr>
            <p:spPr bwMode="auto">
              <a:xfrm>
                <a:off x="4043179" y="3857027"/>
                <a:ext cx="162999" cy="98169"/>
              </a:xfrm>
              <a:custGeom>
                <a:avLst/>
                <a:gdLst>
                  <a:gd name="T0" fmla="*/ 73 w 390"/>
                  <a:gd name="T1" fmla="*/ 232 h 233"/>
                  <a:gd name="T2" fmla="*/ 73 w 390"/>
                  <a:gd name="T3" fmla="*/ 232 h 233"/>
                  <a:gd name="T4" fmla="*/ 305 w 390"/>
                  <a:gd name="T5" fmla="*/ 232 h 233"/>
                  <a:gd name="T6" fmla="*/ 389 w 390"/>
                  <a:gd name="T7" fmla="*/ 142 h 233"/>
                  <a:gd name="T8" fmla="*/ 280 w 390"/>
                  <a:gd name="T9" fmla="*/ 54 h 233"/>
                  <a:gd name="T10" fmla="*/ 196 w 390"/>
                  <a:gd name="T11" fmla="*/ 0 h 233"/>
                  <a:gd name="T12" fmla="*/ 108 w 390"/>
                  <a:gd name="T13" fmla="*/ 68 h 233"/>
                  <a:gd name="T14" fmla="*/ 84 w 390"/>
                  <a:gd name="T15" fmla="*/ 65 h 233"/>
                  <a:gd name="T16" fmla="*/ 0 w 390"/>
                  <a:gd name="T17" fmla="*/ 149 h 233"/>
                  <a:gd name="T18" fmla="*/ 73 w 390"/>
                  <a:gd name="T19" fmla="*/ 232 h 233"/>
                  <a:gd name="T20" fmla="*/ 84 w 390"/>
                  <a:gd name="T21" fmla="*/ 88 h 233"/>
                  <a:gd name="T22" fmla="*/ 84 w 390"/>
                  <a:gd name="T23" fmla="*/ 88 h 233"/>
                  <a:gd name="T24" fmla="*/ 112 w 390"/>
                  <a:gd name="T25" fmla="*/ 95 h 233"/>
                  <a:gd name="T26" fmla="*/ 122 w 390"/>
                  <a:gd name="T27" fmla="*/ 94 h 233"/>
                  <a:gd name="T28" fmla="*/ 128 w 390"/>
                  <a:gd name="T29" fmla="*/ 86 h 233"/>
                  <a:gd name="T30" fmla="*/ 196 w 390"/>
                  <a:gd name="T31" fmla="*/ 24 h 233"/>
                  <a:gd name="T32" fmla="*/ 262 w 390"/>
                  <a:gd name="T33" fmla="*/ 71 h 233"/>
                  <a:gd name="T34" fmla="*/ 268 w 390"/>
                  <a:gd name="T35" fmla="*/ 79 h 233"/>
                  <a:gd name="T36" fmla="*/ 277 w 390"/>
                  <a:gd name="T37" fmla="*/ 79 h 233"/>
                  <a:gd name="T38" fmla="*/ 299 w 390"/>
                  <a:gd name="T39" fmla="*/ 76 h 233"/>
                  <a:gd name="T40" fmla="*/ 366 w 390"/>
                  <a:gd name="T41" fmla="*/ 142 h 233"/>
                  <a:gd name="T42" fmla="*/ 305 w 390"/>
                  <a:gd name="T43" fmla="*/ 209 h 233"/>
                  <a:gd name="T44" fmla="*/ 75 w 390"/>
                  <a:gd name="T45" fmla="*/ 208 h 233"/>
                  <a:gd name="T46" fmla="*/ 23 w 390"/>
                  <a:gd name="T47" fmla="*/ 149 h 233"/>
                  <a:gd name="T48" fmla="*/ 84 w 390"/>
                  <a:gd name="T49" fmla="*/ 8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0" h="233">
                    <a:moveTo>
                      <a:pt x="73" y="232"/>
                    </a:moveTo>
                    <a:lnTo>
                      <a:pt x="73" y="232"/>
                    </a:lnTo>
                    <a:cubicBezTo>
                      <a:pt x="305" y="232"/>
                      <a:pt x="305" y="232"/>
                      <a:pt x="305" y="232"/>
                    </a:cubicBezTo>
                    <a:cubicBezTo>
                      <a:pt x="352" y="228"/>
                      <a:pt x="389" y="189"/>
                      <a:pt x="389" y="142"/>
                    </a:cubicBezTo>
                    <a:cubicBezTo>
                      <a:pt x="389" y="86"/>
                      <a:pt x="337" y="41"/>
                      <a:pt x="280" y="54"/>
                    </a:cubicBezTo>
                    <a:cubicBezTo>
                      <a:pt x="265" y="22"/>
                      <a:pt x="233" y="0"/>
                      <a:pt x="196" y="0"/>
                    </a:cubicBezTo>
                    <a:cubicBezTo>
                      <a:pt x="154" y="0"/>
                      <a:pt x="118" y="29"/>
                      <a:pt x="108" y="68"/>
                    </a:cubicBezTo>
                    <a:cubicBezTo>
                      <a:pt x="100" y="66"/>
                      <a:pt x="92" y="65"/>
                      <a:pt x="84" y="65"/>
                    </a:cubicBezTo>
                    <a:cubicBezTo>
                      <a:pt x="38" y="65"/>
                      <a:pt x="0" y="103"/>
                      <a:pt x="0" y="149"/>
                    </a:cubicBezTo>
                    <a:cubicBezTo>
                      <a:pt x="0" y="190"/>
                      <a:pt x="31" y="226"/>
                      <a:pt x="73" y="232"/>
                    </a:cubicBezTo>
                    <a:close/>
                    <a:moveTo>
                      <a:pt x="84" y="88"/>
                    </a:moveTo>
                    <a:lnTo>
                      <a:pt x="84" y="88"/>
                    </a:lnTo>
                    <a:cubicBezTo>
                      <a:pt x="93" y="88"/>
                      <a:pt x="102" y="90"/>
                      <a:pt x="112" y="95"/>
                    </a:cubicBezTo>
                    <a:cubicBezTo>
                      <a:pt x="115" y="96"/>
                      <a:pt x="119" y="96"/>
                      <a:pt x="122" y="94"/>
                    </a:cubicBezTo>
                    <a:cubicBezTo>
                      <a:pt x="125" y="93"/>
                      <a:pt x="127" y="89"/>
                      <a:pt x="128" y="86"/>
                    </a:cubicBezTo>
                    <a:cubicBezTo>
                      <a:pt x="132" y="51"/>
                      <a:pt x="161" y="24"/>
                      <a:pt x="196" y="24"/>
                    </a:cubicBezTo>
                    <a:cubicBezTo>
                      <a:pt x="226" y="24"/>
                      <a:pt x="253" y="42"/>
                      <a:pt x="262" y="71"/>
                    </a:cubicBezTo>
                    <a:cubicBezTo>
                      <a:pt x="263" y="75"/>
                      <a:pt x="265" y="77"/>
                      <a:pt x="268" y="79"/>
                    </a:cubicBezTo>
                    <a:cubicBezTo>
                      <a:pt x="271" y="80"/>
                      <a:pt x="274" y="80"/>
                      <a:pt x="277" y="79"/>
                    </a:cubicBezTo>
                    <a:cubicBezTo>
                      <a:pt x="285" y="77"/>
                      <a:pt x="292" y="76"/>
                      <a:pt x="299" y="76"/>
                    </a:cubicBezTo>
                    <a:cubicBezTo>
                      <a:pt x="336" y="76"/>
                      <a:pt x="366" y="105"/>
                      <a:pt x="366" y="142"/>
                    </a:cubicBezTo>
                    <a:cubicBezTo>
                      <a:pt x="366" y="177"/>
                      <a:pt x="339" y="206"/>
                      <a:pt x="305" y="209"/>
                    </a:cubicBezTo>
                    <a:cubicBezTo>
                      <a:pt x="75" y="208"/>
                      <a:pt x="75" y="208"/>
                      <a:pt x="75" y="208"/>
                    </a:cubicBezTo>
                    <a:cubicBezTo>
                      <a:pt x="45" y="204"/>
                      <a:pt x="23" y="179"/>
                      <a:pt x="23" y="149"/>
                    </a:cubicBezTo>
                    <a:cubicBezTo>
                      <a:pt x="23" y="115"/>
                      <a:pt x="50" y="88"/>
                      <a:pt x="84" y="8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 name="Freeform 154"/>
              <p:cNvSpPr>
                <a:spLocks noChangeArrowheads="1"/>
              </p:cNvSpPr>
              <p:nvPr/>
            </p:nvSpPr>
            <p:spPr bwMode="auto">
              <a:xfrm>
                <a:off x="4202473" y="4008913"/>
                <a:ext cx="35194" cy="35192"/>
              </a:xfrm>
              <a:custGeom>
                <a:avLst/>
                <a:gdLst>
                  <a:gd name="T0" fmla="*/ 41 w 83"/>
                  <a:gd name="T1" fmla="*/ 82 h 83"/>
                  <a:gd name="T2" fmla="*/ 41 w 83"/>
                  <a:gd name="T3" fmla="*/ 82 h 83"/>
                  <a:gd name="T4" fmla="*/ 82 w 83"/>
                  <a:gd name="T5" fmla="*/ 40 h 83"/>
                  <a:gd name="T6" fmla="*/ 41 w 83"/>
                  <a:gd name="T7" fmla="*/ 0 h 83"/>
                  <a:gd name="T8" fmla="*/ 0 w 83"/>
                  <a:gd name="T9" fmla="*/ 40 h 83"/>
                  <a:gd name="T10" fmla="*/ 41 w 83"/>
                  <a:gd name="T11" fmla="*/ 82 h 83"/>
                  <a:gd name="T12" fmla="*/ 41 w 83"/>
                  <a:gd name="T13" fmla="*/ 23 h 83"/>
                  <a:gd name="T14" fmla="*/ 41 w 83"/>
                  <a:gd name="T15" fmla="*/ 23 h 83"/>
                  <a:gd name="T16" fmla="*/ 59 w 83"/>
                  <a:gd name="T17" fmla="*/ 40 h 83"/>
                  <a:gd name="T18" fmla="*/ 41 w 83"/>
                  <a:gd name="T19" fmla="*/ 58 h 83"/>
                  <a:gd name="T20" fmla="*/ 23 w 83"/>
                  <a:gd name="T21" fmla="*/ 40 h 83"/>
                  <a:gd name="T22" fmla="*/ 41 w 83"/>
                  <a:gd name="T2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3">
                    <a:moveTo>
                      <a:pt x="41" y="82"/>
                    </a:moveTo>
                    <a:lnTo>
                      <a:pt x="41" y="82"/>
                    </a:lnTo>
                    <a:cubicBezTo>
                      <a:pt x="64" y="82"/>
                      <a:pt x="82" y="63"/>
                      <a:pt x="82" y="40"/>
                    </a:cubicBezTo>
                    <a:cubicBezTo>
                      <a:pt x="82" y="19"/>
                      <a:pt x="64" y="0"/>
                      <a:pt x="41" y="0"/>
                    </a:cubicBezTo>
                    <a:cubicBezTo>
                      <a:pt x="18" y="0"/>
                      <a:pt x="0" y="19"/>
                      <a:pt x="0" y="40"/>
                    </a:cubicBezTo>
                    <a:cubicBezTo>
                      <a:pt x="0" y="63"/>
                      <a:pt x="18" y="82"/>
                      <a:pt x="41" y="82"/>
                    </a:cubicBezTo>
                    <a:close/>
                    <a:moveTo>
                      <a:pt x="41" y="23"/>
                    </a:moveTo>
                    <a:lnTo>
                      <a:pt x="41" y="23"/>
                    </a:lnTo>
                    <a:cubicBezTo>
                      <a:pt x="50" y="23"/>
                      <a:pt x="59" y="31"/>
                      <a:pt x="59" y="40"/>
                    </a:cubicBezTo>
                    <a:cubicBezTo>
                      <a:pt x="59" y="51"/>
                      <a:pt x="50" y="58"/>
                      <a:pt x="41" y="58"/>
                    </a:cubicBezTo>
                    <a:cubicBezTo>
                      <a:pt x="32" y="58"/>
                      <a:pt x="23" y="51"/>
                      <a:pt x="23" y="40"/>
                    </a:cubicBezTo>
                    <a:cubicBezTo>
                      <a:pt x="23" y="31"/>
                      <a:pt x="32" y="23"/>
                      <a:pt x="4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 name="Freeform 155"/>
              <p:cNvSpPr>
                <a:spLocks noChangeArrowheads="1"/>
              </p:cNvSpPr>
              <p:nvPr/>
            </p:nvSpPr>
            <p:spPr bwMode="auto">
              <a:xfrm>
                <a:off x="3980202" y="3805164"/>
                <a:ext cx="290806" cy="275986"/>
              </a:xfrm>
              <a:custGeom>
                <a:avLst/>
                <a:gdLst>
                  <a:gd name="T0" fmla="*/ 27 w 693"/>
                  <a:gd name="T1" fmla="*/ 618 h 656"/>
                  <a:gd name="T2" fmla="*/ 121 w 693"/>
                  <a:gd name="T3" fmla="*/ 655 h 656"/>
                  <a:gd name="T4" fmla="*/ 596 w 693"/>
                  <a:gd name="T5" fmla="*/ 653 h 656"/>
                  <a:gd name="T6" fmla="*/ 610 w 693"/>
                  <a:gd name="T7" fmla="*/ 650 h 656"/>
                  <a:gd name="T8" fmla="*/ 625 w 693"/>
                  <a:gd name="T9" fmla="*/ 644 h 656"/>
                  <a:gd name="T10" fmla="*/ 641 w 693"/>
                  <a:gd name="T11" fmla="*/ 637 h 656"/>
                  <a:gd name="T12" fmla="*/ 656 w 693"/>
                  <a:gd name="T13" fmla="*/ 627 h 656"/>
                  <a:gd name="T14" fmla="*/ 666 w 693"/>
                  <a:gd name="T15" fmla="*/ 618 h 656"/>
                  <a:gd name="T16" fmla="*/ 674 w 693"/>
                  <a:gd name="T17" fmla="*/ 607 h 656"/>
                  <a:gd name="T18" fmla="*/ 689 w 693"/>
                  <a:gd name="T19" fmla="*/ 527 h 656"/>
                  <a:gd name="T20" fmla="*/ 689 w 693"/>
                  <a:gd name="T21" fmla="*/ 525 h 656"/>
                  <a:gd name="T22" fmla="*/ 634 w 693"/>
                  <a:gd name="T23" fmla="*/ 95 h 656"/>
                  <a:gd name="T24" fmla="*/ 167 w 693"/>
                  <a:gd name="T25" fmla="*/ 0 h 656"/>
                  <a:gd name="T26" fmla="*/ 5 w 693"/>
                  <a:gd name="T27" fmla="*/ 518 h 656"/>
                  <a:gd name="T28" fmla="*/ 4 w 693"/>
                  <a:gd name="T29" fmla="*/ 527 h 656"/>
                  <a:gd name="T30" fmla="*/ 27 w 693"/>
                  <a:gd name="T31" fmla="*/ 618 h 656"/>
                  <a:gd name="T32" fmla="*/ 82 w 693"/>
                  <a:gd name="T33" fmla="*/ 98 h 656"/>
                  <a:gd name="T34" fmla="*/ 526 w 693"/>
                  <a:gd name="T35" fmla="*/ 23 h 656"/>
                  <a:gd name="T36" fmla="*/ 658 w 693"/>
                  <a:gd name="T37" fmla="*/ 466 h 656"/>
                  <a:gd name="T38" fmla="*/ 121 w 693"/>
                  <a:gd name="T39" fmla="*/ 436 h 656"/>
                  <a:gd name="T40" fmla="*/ 82 w 693"/>
                  <a:gd name="T41" fmla="*/ 98 h 656"/>
                  <a:gd name="T42" fmla="*/ 27 w 693"/>
                  <a:gd name="T43" fmla="*/ 528 h 656"/>
                  <a:gd name="T44" fmla="*/ 572 w 693"/>
                  <a:gd name="T45" fmla="*/ 460 h 656"/>
                  <a:gd name="T46" fmla="*/ 651 w 693"/>
                  <a:gd name="T47" fmla="*/ 599 h 656"/>
                  <a:gd name="T48" fmla="*/ 641 w 693"/>
                  <a:gd name="T49" fmla="*/ 609 h 656"/>
                  <a:gd name="T50" fmla="*/ 628 w 693"/>
                  <a:gd name="T51" fmla="*/ 617 h 656"/>
                  <a:gd name="T52" fmla="*/ 616 w 693"/>
                  <a:gd name="T53" fmla="*/ 624 h 656"/>
                  <a:gd name="T54" fmla="*/ 602 w 693"/>
                  <a:gd name="T55" fmla="*/ 628 h 656"/>
                  <a:gd name="T56" fmla="*/ 591 w 693"/>
                  <a:gd name="T57" fmla="*/ 630 h 656"/>
                  <a:gd name="T58" fmla="*/ 581 w 693"/>
                  <a:gd name="T59" fmla="*/ 631 h 656"/>
                  <a:gd name="T60" fmla="*/ 120 w 693"/>
                  <a:gd name="T61" fmla="*/ 631 h 656"/>
                  <a:gd name="T62" fmla="*/ 27 w 693"/>
                  <a:gd name="T63" fmla="*/ 5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 h="656">
                    <a:moveTo>
                      <a:pt x="27" y="618"/>
                    </a:moveTo>
                    <a:lnTo>
                      <a:pt x="27" y="618"/>
                    </a:lnTo>
                    <a:cubicBezTo>
                      <a:pt x="59" y="653"/>
                      <a:pt x="108" y="655"/>
                      <a:pt x="119" y="655"/>
                    </a:cubicBezTo>
                    <a:cubicBezTo>
                      <a:pt x="120" y="655"/>
                      <a:pt x="121" y="655"/>
                      <a:pt x="121" y="655"/>
                    </a:cubicBezTo>
                    <a:cubicBezTo>
                      <a:pt x="572" y="655"/>
                      <a:pt x="572" y="655"/>
                      <a:pt x="572" y="655"/>
                    </a:cubicBezTo>
                    <a:cubicBezTo>
                      <a:pt x="573" y="655"/>
                      <a:pt x="582" y="655"/>
                      <a:pt x="596" y="653"/>
                    </a:cubicBezTo>
                    <a:cubicBezTo>
                      <a:pt x="597" y="653"/>
                      <a:pt x="597" y="653"/>
                      <a:pt x="597" y="653"/>
                    </a:cubicBezTo>
                    <a:cubicBezTo>
                      <a:pt x="601" y="652"/>
                      <a:pt x="605" y="651"/>
                      <a:pt x="610" y="650"/>
                    </a:cubicBezTo>
                    <a:cubicBezTo>
                      <a:pt x="612" y="650"/>
                      <a:pt x="613" y="648"/>
                      <a:pt x="614" y="648"/>
                    </a:cubicBezTo>
                    <a:cubicBezTo>
                      <a:pt x="618" y="647"/>
                      <a:pt x="621" y="646"/>
                      <a:pt x="625" y="644"/>
                    </a:cubicBezTo>
                    <a:cubicBezTo>
                      <a:pt x="627" y="644"/>
                      <a:pt x="629" y="643"/>
                      <a:pt x="630" y="642"/>
                    </a:cubicBezTo>
                    <a:cubicBezTo>
                      <a:pt x="634" y="641"/>
                      <a:pt x="638" y="639"/>
                      <a:pt x="641" y="637"/>
                    </a:cubicBezTo>
                    <a:cubicBezTo>
                      <a:pt x="643" y="636"/>
                      <a:pt x="645" y="635"/>
                      <a:pt x="647" y="633"/>
                    </a:cubicBezTo>
                    <a:cubicBezTo>
                      <a:pt x="650" y="631"/>
                      <a:pt x="653" y="629"/>
                      <a:pt x="656" y="627"/>
                    </a:cubicBezTo>
                    <a:cubicBezTo>
                      <a:pt x="658" y="625"/>
                      <a:pt x="660" y="622"/>
                      <a:pt x="663" y="620"/>
                    </a:cubicBezTo>
                    <a:cubicBezTo>
                      <a:pt x="664" y="619"/>
                      <a:pt x="665" y="619"/>
                      <a:pt x="666" y="618"/>
                    </a:cubicBezTo>
                    <a:cubicBezTo>
                      <a:pt x="667" y="616"/>
                      <a:pt x="668" y="614"/>
                      <a:pt x="669" y="613"/>
                    </a:cubicBezTo>
                    <a:cubicBezTo>
                      <a:pt x="671" y="611"/>
                      <a:pt x="672" y="609"/>
                      <a:pt x="674" y="607"/>
                    </a:cubicBezTo>
                    <a:cubicBezTo>
                      <a:pt x="674" y="607"/>
                      <a:pt x="674" y="606"/>
                      <a:pt x="674" y="605"/>
                    </a:cubicBezTo>
                    <a:cubicBezTo>
                      <a:pt x="688" y="584"/>
                      <a:pt x="692" y="558"/>
                      <a:pt x="689" y="527"/>
                    </a:cubicBezTo>
                    <a:cubicBezTo>
                      <a:pt x="689" y="527"/>
                      <a:pt x="690" y="527"/>
                      <a:pt x="689" y="526"/>
                    </a:cubicBezTo>
                    <a:lnTo>
                      <a:pt x="689" y="525"/>
                    </a:lnTo>
                    <a:cubicBezTo>
                      <a:pt x="689" y="522"/>
                      <a:pt x="689" y="520"/>
                      <a:pt x="689" y="518"/>
                    </a:cubicBezTo>
                    <a:cubicBezTo>
                      <a:pt x="634" y="95"/>
                      <a:pt x="634" y="95"/>
                      <a:pt x="634" y="95"/>
                    </a:cubicBezTo>
                    <a:cubicBezTo>
                      <a:pt x="627" y="40"/>
                      <a:pt x="580" y="0"/>
                      <a:pt x="526" y="0"/>
                    </a:cubicBezTo>
                    <a:cubicBezTo>
                      <a:pt x="167" y="0"/>
                      <a:pt x="167" y="0"/>
                      <a:pt x="167" y="0"/>
                    </a:cubicBezTo>
                    <a:cubicBezTo>
                      <a:pt x="113" y="0"/>
                      <a:pt x="66" y="40"/>
                      <a:pt x="59" y="95"/>
                    </a:cubicBezTo>
                    <a:cubicBezTo>
                      <a:pt x="5" y="518"/>
                      <a:pt x="5" y="518"/>
                      <a:pt x="5" y="518"/>
                    </a:cubicBezTo>
                    <a:cubicBezTo>
                      <a:pt x="5" y="520"/>
                      <a:pt x="5" y="522"/>
                      <a:pt x="5" y="525"/>
                    </a:cubicBezTo>
                    <a:cubicBezTo>
                      <a:pt x="5" y="525"/>
                      <a:pt x="4" y="526"/>
                      <a:pt x="4" y="527"/>
                    </a:cubicBezTo>
                    <a:cubicBezTo>
                      <a:pt x="4" y="527"/>
                      <a:pt x="5" y="527"/>
                      <a:pt x="5" y="528"/>
                    </a:cubicBezTo>
                    <a:cubicBezTo>
                      <a:pt x="0" y="565"/>
                      <a:pt x="8" y="595"/>
                      <a:pt x="27" y="618"/>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6"/>
                      <a:pt x="658" y="466"/>
                      <a:pt x="658" y="466"/>
                    </a:cubicBezTo>
                    <a:cubicBezTo>
                      <a:pt x="631" y="442"/>
                      <a:pt x="595" y="436"/>
                      <a:pt x="572" y="436"/>
                    </a:cubicBezTo>
                    <a:cubicBezTo>
                      <a:pt x="121" y="436"/>
                      <a:pt x="121" y="436"/>
                      <a:pt x="121" y="436"/>
                    </a:cubicBezTo>
                    <a:cubicBezTo>
                      <a:pt x="98" y="436"/>
                      <a:pt x="62" y="442"/>
                      <a:pt x="35" y="466"/>
                    </a:cubicBezTo>
                    <a:lnTo>
                      <a:pt x="82" y="98"/>
                    </a:lnTo>
                    <a:close/>
                    <a:moveTo>
                      <a:pt x="27" y="528"/>
                    </a:moveTo>
                    <a:lnTo>
                      <a:pt x="27" y="528"/>
                    </a:lnTo>
                    <a:cubicBezTo>
                      <a:pt x="38" y="458"/>
                      <a:pt x="117" y="459"/>
                      <a:pt x="121" y="460"/>
                    </a:cubicBezTo>
                    <a:cubicBezTo>
                      <a:pt x="572" y="460"/>
                      <a:pt x="572" y="460"/>
                      <a:pt x="572" y="460"/>
                    </a:cubicBezTo>
                    <a:cubicBezTo>
                      <a:pt x="576" y="459"/>
                      <a:pt x="655" y="458"/>
                      <a:pt x="666" y="528"/>
                    </a:cubicBezTo>
                    <a:cubicBezTo>
                      <a:pt x="669" y="558"/>
                      <a:pt x="665" y="582"/>
                      <a:pt x="651" y="599"/>
                    </a:cubicBezTo>
                    <a:cubicBezTo>
                      <a:pt x="649" y="601"/>
                      <a:pt x="647" y="603"/>
                      <a:pt x="646" y="605"/>
                    </a:cubicBezTo>
                    <a:cubicBezTo>
                      <a:pt x="644" y="607"/>
                      <a:pt x="643" y="608"/>
                      <a:pt x="641" y="609"/>
                    </a:cubicBezTo>
                    <a:cubicBezTo>
                      <a:pt x="639" y="611"/>
                      <a:pt x="635" y="613"/>
                      <a:pt x="633" y="614"/>
                    </a:cubicBezTo>
                    <a:cubicBezTo>
                      <a:pt x="631" y="615"/>
                      <a:pt x="630" y="616"/>
                      <a:pt x="628" y="617"/>
                    </a:cubicBezTo>
                    <a:cubicBezTo>
                      <a:pt x="626" y="619"/>
                      <a:pt x="623" y="620"/>
                      <a:pt x="620" y="621"/>
                    </a:cubicBezTo>
                    <a:cubicBezTo>
                      <a:pt x="619" y="622"/>
                      <a:pt x="617" y="624"/>
                      <a:pt x="616" y="624"/>
                    </a:cubicBezTo>
                    <a:cubicBezTo>
                      <a:pt x="613" y="625"/>
                      <a:pt x="609" y="626"/>
                      <a:pt x="606" y="627"/>
                    </a:cubicBezTo>
                    <a:cubicBezTo>
                      <a:pt x="605" y="627"/>
                      <a:pt x="604" y="628"/>
                      <a:pt x="602" y="628"/>
                    </a:cubicBezTo>
                    <a:cubicBezTo>
                      <a:pt x="599" y="628"/>
                      <a:pt x="597" y="629"/>
                      <a:pt x="594" y="629"/>
                    </a:cubicBezTo>
                    <a:cubicBezTo>
                      <a:pt x="593" y="630"/>
                      <a:pt x="592" y="630"/>
                      <a:pt x="591" y="630"/>
                    </a:cubicBezTo>
                    <a:cubicBezTo>
                      <a:pt x="588" y="630"/>
                      <a:pt x="586" y="631"/>
                      <a:pt x="583" y="631"/>
                    </a:cubicBezTo>
                    <a:cubicBezTo>
                      <a:pt x="582" y="631"/>
                      <a:pt x="581" y="631"/>
                      <a:pt x="581" y="631"/>
                    </a:cubicBezTo>
                    <a:cubicBezTo>
                      <a:pt x="576" y="631"/>
                      <a:pt x="572" y="631"/>
                      <a:pt x="572" y="631"/>
                    </a:cubicBezTo>
                    <a:cubicBezTo>
                      <a:pt x="120" y="631"/>
                      <a:pt x="120" y="631"/>
                      <a:pt x="120" y="631"/>
                    </a:cubicBezTo>
                    <a:cubicBezTo>
                      <a:pt x="120" y="631"/>
                      <a:pt x="71" y="633"/>
                      <a:pt x="44" y="603"/>
                    </a:cubicBezTo>
                    <a:cubicBezTo>
                      <a:pt x="30" y="585"/>
                      <a:pt x="23" y="560"/>
                      <a:pt x="27" y="52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6" name="TextBox 15"/>
            <p:cNvSpPr txBox="1"/>
            <p:nvPr/>
          </p:nvSpPr>
          <p:spPr>
            <a:xfrm>
              <a:off x="4185214" y="3619141"/>
              <a:ext cx="2184317" cy="437043"/>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HPE Store Once Cloud Bank</a:t>
              </a:r>
              <a:br>
                <a:rPr lang="en-US" sz="1400" dirty="0"/>
              </a:br>
              <a:r>
                <a:rPr lang="en-US" sz="1400" dirty="0"/>
                <a:t>Cloud Tier</a:t>
              </a:r>
              <a:endParaRPr lang="de-DE" sz="1400" dirty="0"/>
            </a:p>
          </p:txBody>
        </p:sp>
      </p:grpSp>
      <p:cxnSp>
        <p:nvCxnSpPr>
          <p:cNvPr id="18" name="Straight Arrow Connector 17"/>
          <p:cNvCxnSpPr/>
          <p:nvPr/>
        </p:nvCxnSpPr>
        <p:spPr>
          <a:xfrm>
            <a:off x="1761781" y="3072575"/>
            <a:ext cx="0" cy="385762"/>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271408" y="3776743"/>
            <a:ext cx="381000"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658124" y="3766541"/>
            <a:ext cx="1209191"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761781" y="4533900"/>
            <a:ext cx="0" cy="467358"/>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162614" y="4382493"/>
            <a:ext cx="0" cy="599456"/>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1371600" y="5022904"/>
            <a:ext cx="826214" cy="837145"/>
            <a:chOff x="1371600" y="4573055"/>
            <a:chExt cx="826214" cy="837145"/>
          </a:xfrm>
        </p:grpSpPr>
        <p:grpSp>
          <p:nvGrpSpPr>
            <p:cNvPr id="46" name="Group 45"/>
            <p:cNvGrpSpPr>
              <a:grpSpLocks noChangeAspect="1"/>
            </p:cNvGrpSpPr>
            <p:nvPr/>
          </p:nvGrpSpPr>
          <p:grpSpPr>
            <a:xfrm>
              <a:off x="1371600" y="4573055"/>
              <a:ext cx="826214" cy="531483"/>
              <a:chOff x="6565960" y="1941789"/>
              <a:chExt cx="316737" cy="203749"/>
            </a:xfrm>
            <a:solidFill>
              <a:srgbClr val="0078EF"/>
            </a:solidFill>
          </p:grpSpPr>
          <p:sp>
            <p:nvSpPr>
              <p:cNvPr id="47"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62" name="TextBox 61"/>
            <p:cNvSpPr txBox="1"/>
            <p:nvPr/>
          </p:nvSpPr>
          <p:spPr>
            <a:xfrm>
              <a:off x="1521404" y="5156416"/>
              <a:ext cx="526606" cy="253784"/>
            </a:xfrm>
            <a:prstGeom prst="rect">
              <a:avLst/>
            </a:prstGeom>
          </p:spPr>
          <p:txBody>
            <a:bodyPr vert="horz" wrap="none" lIns="0" tIns="0" rIns="0" bIns="0" rtlCol="0">
              <a:noAutofit/>
            </a:bodyPr>
            <a:lstStyle/>
            <a:p>
              <a:pPr marL="0" indent="0" algn="ctr">
                <a:spcAft>
                  <a:spcPts val="1800"/>
                </a:spcAft>
                <a:buNone/>
              </a:pPr>
              <a:r>
                <a:rPr lang="de-DE" sz="1400" dirty="0"/>
                <a:t>Tape</a:t>
              </a:r>
              <a:endParaRPr lang="en-US" sz="1400" dirty="0"/>
            </a:p>
          </p:txBody>
        </p:sp>
      </p:grpSp>
      <p:grpSp>
        <p:nvGrpSpPr>
          <p:cNvPr id="80" name="Group 79"/>
          <p:cNvGrpSpPr/>
          <p:nvPr/>
        </p:nvGrpSpPr>
        <p:grpSpPr>
          <a:xfrm>
            <a:off x="2751011" y="5020487"/>
            <a:ext cx="826214" cy="837145"/>
            <a:chOff x="2751011" y="4570638"/>
            <a:chExt cx="826214" cy="837145"/>
          </a:xfrm>
        </p:grpSpPr>
        <p:grpSp>
          <p:nvGrpSpPr>
            <p:cNvPr id="49" name="Group 48"/>
            <p:cNvGrpSpPr>
              <a:grpSpLocks noChangeAspect="1"/>
            </p:cNvGrpSpPr>
            <p:nvPr/>
          </p:nvGrpSpPr>
          <p:grpSpPr>
            <a:xfrm>
              <a:off x="2751011" y="4570638"/>
              <a:ext cx="826214" cy="531483"/>
              <a:chOff x="6565960" y="1941789"/>
              <a:chExt cx="316737" cy="203749"/>
            </a:xfrm>
            <a:solidFill>
              <a:srgbClr val="0078EF"/>
            </a:solidFill>
          </p:grpSpPr>
          <p:sp>
            <p:nvSpPr>
              <p:cNvPr id="50"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63" name="TextBox 62"/>
            <p:cNvSpPr txBox="1"/>
            <p:nvPr/>
          </p:nvSpPr>
          <p:spPr>
            <a:xfrm>
              <a:off x="2898398" y="5153999"/>
              <a:ext cx="526606" cy="253784"/>
            </a:xfrm>
            <a:prstGeom prst="rect">
              <a:avLst/>
            </a:prstGeom>
          </p:spPr>
          <p:txBody>
            <a:bodyPr vert="horz" wrap="none" lIns="0" tIns="0" rIns="0" bIns="0" rtlCol="0">
              <a:noAutofit/>
            </a:bodyPr>
            <a:lstStyle/>
            <a:p>
              <a:pPr marL="0" indent="0" algn="ctr">
                <a:spcAft>
                  <a:spcPts val="1800"/>
                </a:spcAft>
                <a:buNone/>
              </a:pPr>
              <a:r>
                <a:rPr lang="de-DE" sz="1400" dirty="0"/>
                <a:t>Tape</a:t>
              </a:r>
              <a:endParaRPr lang="en-US" sz="1400" dirty="0"/>
            </a:p>
          </p:txBody>
        </p:sp>
      </p:grpSp>
      <p:cxnSp>
        <p:nvCxnSpPr>
          <p:cNvPr id="71" name="Straight Arrow Connector 70"/>
          <p:cNvCxnSpPr/>
          <p:nvPr/>
        </p:nvCxnSpPr>
        <p:spPr>
          <a:xfrm>
            <a:off x="2099781" y="2654887"/>
            <a:ext cx="2833928"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4929120" y="2433074"/>
            <a:ext cx="657359" cy="1010685"/>
            <a:chOff x="4929120" y="1983225"/>
            <a:chExt cx="657359" cy="1010685"/>
          </a:xfrm>
        </p:grpSpPr>
        <p:grpSp>
          <p:nvGrpSpPr>
            <p:cNvPr id="67" name="Group 66"/>
            <p:cNvGrpSpPr>
              <a:grpSpLocks noChangeAspect="1"/>
            </p:cNvGrpSpPr>
            <p:nvPr/>
          </p:nvGrpSpPr>
          <p:grpSpPr>
            <a:xfrm>
              <a:off x="4959402" y="1983225"/>
              <a:ext cx="565108" cy="536309"/>
              <a:chOff x="3980202" y="3805164"/>
              <a:chExt cx="290806" cy="275986"/>
            </a:xfrm>
            <a:solidFill>
              <a:srgbClr val="0078EF"/>
            </a:solidFill>
          </p:grpSpPr>
          <p:sp>
            <p:nvSpPr>
              <p:cNvPr id="68" name="Freeform 153"/>
              <p:cNvSpPr>
                <a:spLocks noChangeArrowheads="1"/>
              </p:cNvSpPr>
              <p:nvPr/>
            </p:nvSpPr>
            <p:spPr bwMode="auto">
              <a:xfrm>
                <a:off x="4043179" y="3857027"/>
                <a:ext cx="162999" cy="98169"/>
              </a:xfrm>
              <a:custGeom>
                <a:avLst/>
                <a:gdLst>
                  <a:gd name="T0" fmla="*/ 73 w 390"/>
                  <a:gd name="T1" fmla="*/ 232 h 233"/>
                  <a:gd name="T2" fmla="*/ 73 w 390"/>
                  <a:gd name="T3" fmla="*/ 232 h 233"/>
                  <a:gd name="T4" fmla="*/ 305 w 390"/>
                  <a:gd name="T5" fmla="*/ 232 h 233"/>
                  <a:gd name="T6" fmla="*/ 389 w 390"/>
                  <a:gd name="T7" fmla="*/ 142 h 233"/>
                  <a:gd name="T8" fmla="*/ 280 w 390"/>
                  <a:gd name="T9" fmla="*/ 54 h 233"/>
                  <a:gd name="T10" fmla="*/ 196 w 390"/>
                  <a:gd name="T11" fmla="*/ 0 h 233"/>
                  <a:gd name="T12" fmla="*/ 108 w 390"/>
                  <a:gd name="T13" fmla="*/ 68 h 233"/>
                  <a:gd name="T14" fmla="*/ 84 w 390"/>
                  <a:gd name="T15" fmla="*/ 65 h 233"/>
                  <a:gd name="T16" fmla="*/ 0 w 390"/>
                  <a:gd name="T17" fmla="*/ 149 h 233"/>
                  <a:gd name="T18" fmla="*/ 73 w 390"/>
                  <a:gd name="T19" fmla="*/ 232 h 233"/>
                  <a:gd name="T20" fmla="*/ 84 w 390"/>
                  <a:gd name="T21" fmla="*/ 88 h 233"/>
                  <a:gd name="T22" fmla="*/ 84 w 390"/>
                  <a:gd name="T23" fmla="*/ 88 h 233"/>
                  <a:gd name="T24" fmla="*/ 112 w 390"/>
                  <a:gd name="T25" fmla="*/ 95 h 233"/>
                  <a:gd name="T26" fmla="*/ 122 w 390"/>
                  <a:gd name="T27" fmla="*/ 94 h 233"/>
                  <a:gd name="T28" fmla="*/ 128 w 390"/>
                  <a:gd name="T29" fmla="*/ 86 h 233"/>
                  <a:gd name="T30" fmla="*/ 196 w 390"/>
                  <a:gd name="T31" fmla="*/ 24 h 233"/>
                  <a:gd name="T32" fmla="*/ 262 w 390"/>
                  <a:gd name="T33" fmla="*/ 71 h 233"/>
                  <a:gd name="T34" fmla="*/ 268 w 390"/>
                  <a:gd name="T35" fmla="*/ 79 h 233"/>
                  <a:gd name="T36" fmla="*/ 277 w 390"/>
                  <a:gd name="T37" fmla="*/ 79 h 233"/>
                  <a:gd name="T38" fmla="*/ 299 w 390"/>
                  <a:gd name="T39" fmla="*/ 76 h 233"/>
                  <a:gd name="T40" fmla="*/ 366 w 390"/>
                  <a:gd name="T41" fmla="*/ 142 h 233"/>
                  <a:gd name="T42" fmla="*/ 305 w 390"/>
                  <a:gd name="T43" fmla="*/ 209 h 233"/>
                  <a:gd name="T44" fmla="*/ 75 w 390"/>
                  <a:gd name="T45" fmla="*/ 208 h 233"/>
                  <a:gd name="T46" fmla="*/ 23 w 390"/>
                  <a:gd name="T47" fmla="*/ 149 h 233"/>
                  <a:gd name="T48" fmla="*/ 84 w 390"/>
                  <a:gd name="T49" fmla="*/ 8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0" h="233">
                    <a:moveTo>
                      <a:pt x="73" y="232"/>
                    </a:moveTo>
                    <a:lnTo>
                      <a:pt x="73" y="232"/>
                    </a:lnTo>
                    <a:cubicBezTo>
                      <a:pt x="305" y="232"/>
                      <a:pt x="305" y="232"/>
                      <a:pt x="305" y="232"/>
                    </a:cubicBezTo>
                    <a:cubicBezTo>
                      <a:pt x="352" y="228"/>
                      <a:pt x="389" y="189"/>
                      <a:pt x="389" y="142"/>
                    </a:cubicBezTo>
                    <a:cubicBezTo>
                      <a:pt x="389" y="86"/>
                      <a:pt x="337" y="41"/>
                      <a:pt x="280" y="54"/>
                    </a:cubicBezTo>
                    <a:cubicBezTo>
                      <a:pt x="265" y="22"/>
                      <a:pt x="233" y="0"/>
                      <a:pt x="196" y="0"/>
                    </a:cubicBezTo>
                    <a:cubicBezTo>
                      <a:pt x="154" y="0"/>
                      <a:pt x="118" y="29"/>
                      <a:pt x="108" y="68"/>
                    </a:cubicBezTo>
                    <a:cubicBezTo>
                      <a:pt x="100" y="66"/>
                      <a:pt x="92" y="65"/>
                      <a:pt x="84" y="65"/>
                    </a:cubicBezTo>
                    <a:cubicBezTo>
                      <a:pt x="38" y="65"/>
                      <a:pt x="0" y="103"/>
                      <a:pt x="0" y="149"/>
                    </a:cubicBezTo>
                    <a:cubicBezTo>
                      <a:pt x="0" y="190"/>
                      <a:pt x="31" y="226"/>
                      <a:pt x="73" y="232"/>
                    </a:cubicBezTo>
                    <a:close/>
                    <a:moveTo>
                      <a:pt x="84" y="88"/>
                    </a:moveTo>
                    <a:lnTo>
                      <a:pt x="84" y="88"/>
                    </a:lnTo>
                    <a:cubicBezTo>
                      <a:pt x="93" y="88"/>
                      <a:pt x="102" y="90"/>
                      <a:pt x="112" y="95"/>
                    </a:cubicBezTo>
                    <a:cubicBezTo>
                      <a:pt x="115" y="96"/>
                      <a:pt x="119" y="96"/>
                      <a:pt x="122" y="94"/>
                    </a:cubicBezTo>
                    <a:cubicBezTo>
                      <a:pt x="125" y="93"/>
                      <a:pt x="127" y="89"/>
                      <a:pt x="128" y="86"/>
                    </a:cubicBezTo>
                    <a:cubicBezTo>
                      <a:pt x="132" y="51"/>
                      <a:pt x="161" y="24"/>
                      <a:pt x="196" y="24"/>
                    </a:cubicBezTo>
                    <a:cubicBezTo>
                      <a:pt x="226" y="24"/>
                      <a:pt x="253" y="42"/>
                      <a:pt x="262" y="71"/>
                    </a:cubicBezTo>
                    <a:cubicBezTo>
                      <a:pt x="263" y="75"/>
                      <a:pt x="265" y="77"/>
                      <a:pt x="268" y="79"/>
                    </a:cubicBezTo>
                    <a:cubicBezTo>
                      <a:pt x="271" y="80"/>
                      <a:pt x="274" y="80"/>
                      <a:pt x="277" y="79"/>
                    </a:cubicBezTo>
                    <a:cubicBezTo>
                      <a:pt x="285" y="77"/>
                      <a:pt x="292" y="76"/>
                      <a:pt x="299" y="76"/>
                    </a:cubicBezTo>
                    <a:cubicBezTo>
                      <a:pt x="336" y="76"/>
                      <a:pt x="366" y="105"/>
                      <a:pt x="366" y="142"/>
                    </a:cubicBezTo>
                    <a:cubicBezTo>
                      <a:pt x="366" y="177"/>
                      <a:pt x="339" y="206"/>
                      <a:pt x="305" y="209"/>
                    </a:cubicBezTo>
                    <a:cubicBezTo>
                      <a:pt x="75" y="208"/>
                      <a:pt x="75" y="208"/>
                      <a:pt x="75" y="208"/>
                    </a:cubicBezTo>
                    <a:cubicBezTo>
                      <a:pt x="45" y="204"/>
                      <a:pt x="23" y="179"/>
                      <a:pt x="23" y="149"/>
                    </a:cubicBezTo>
                    <a:cubicBezTo>
                      <a:pt x="23" y="115"/>
                      <a:pt x="50" y="88"/>
                      <a:pt x="84" y="8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 name="Freeform 154"/>
              <p:cNvSpPr>
                <a:spLocks noChangeArrowheads="1"/>
              </p:cNvSpPr>
              <p:nvPr/>
            </p:nvSpPr>
            <p:spPr bwMode="auto">
              <a:xfrm>
                <a:off x="4202473" y="4008913"/>
                <a:ext cx="35194" cy="35192"/>
              </a:xfrm>
              <a:custGeom>
                <a:avLst/>
                <a:gdLst>
                  <a:gd name="T0" fmla="*/ 41 w 83"/>
                  <a:gd name="T1" fmla="*/ 82 h 83"/>
                  <a:gd name="T2" fmla="*/ 41 w 83"/>
                  <a:gd name="T3" fmla="*/ 82 h 83"/>
                  <a:gd name="T4" fmla="*/ 82 w 83"/>
                  <a:gd name="T5" fmla="*/ 40 h 83"/>
                  <a:gd name="T6" fmla="*/ 41 w 83"/>
                  <a:gd name="T7" fmla="*/ 0 h 83"/>
                  <a:gd name="T8" fmla="*/ 0 w 83"/>
                  <a:gd name="T9" fmla="*/ 40 h 83"/>
                  <a:gd name="T10" fmla="*/ 41 w 83"/>
                  <a:gd name="T11" fmla="*/ 82 h 83"/>
                  <a:gd name="T12" fmla="*/ 41 w 83"/>
                  <a:gd name="T13" fmla="*/ 23 h 83"/>
                  <a:gd name="T14" fmla="*/ 41 w 83"/>
                  <a:gd name="T15" fmla="*/ 23 h 83"/>
                  <a:gd name="T16" fmla="*/ 59 w 83"/>
                  <a:gd name="T17" fmla="*/ 40 h 83"/>
                  <a:gd name="T18" fmla="*/ 41 w 83"/>
                  <a:gd name="T19" fmla="*/ 58 h 83"/>
                  <a:gd name="T20" fmla="*/ 23 w 83"/>
                  <a:gd name="T21" fmla="*/ 40 h 83"/>
                  <a:gd name="T22" fmla="*/ 41 w 83"/>
                  <a:gd name="T2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3">
                    <a:moveTo>
                      <a:pt x="41" y="82"/>
                    </a:moveTo>
                    <a:lnTo>
                      <a:pt x="41" y="82"/>
                    </a:lnTo>
                    <a:cubicBezTo>
                      <a:pt x="64" y="82"/>
                      <a:pt x="82" y="63"/>
                      <a:pt x="82" y="40"/>
                    </a:cubicBezTo>
                    <a:cubicBezTo>
                      <a:pt x="82" y="19"/>
                      <a:pt x="64" y="0"/>
                      <a:pt x="41" y="0"/>
                    </a:cubicBezTo>
                    <a:cubicBezTo>
                      <a:pt x="18" y="0"/>
                      <a:pt x="0" y="19"/>
                      <a:pt x="0" y="40"/>
                    </a:cubicBezTo>
                    <a:cubicBezTo>
                      <a:pt x="0" y="63"/>
                      <a:pt x="18" y="82"/>
                      <a:pt x="41" y="82"/>
                    </a:cubicBezTo>
                    <a:close/>
                    <a:moveTo>
                      <a:pt x="41" y="23"/>
                    </a:moveTo>
                    <a:lnTo>
                      <a:pt x="41" y="23"/>
                    </a:lnTo>
                    <a:cubicBezTo>
                      <a:pt x="50" y="23"/>
                      <a:pt x="59" y="31"/>
                      <a:pt x="59" y="40"/>
                    </a:cubicBezTo>
                    <a:cubicBezTo>
                      <a:pt x="59" y="51"/>
                      <a:pt x="50" y="58"/>
                      <a:pt x="41" y="58"/>
                    </a:cubicBezTo>
                    <a:cubicBezTo>
                      <a:pt x="32" y="58"/>
                      <a:pt x="23" y="51"/>
                      <a:pt x="23" y="40"/>
                    </a:cubicBezTo>
                    <a:cubicBezTo>
                      <a:pt x="23" y="31"/>
                      <a:pt x="32" y="23"/>
                      <a:pt x="4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 name="Freeform 155"/>
              <p:cNvSpPr>
                <a:spLocks noChangeArrowheads="1"/>
              </p:cNvSpPr>
              <p:nvPr/>
            </p:nvSpPr>
            <p:spPr bwMode="auto">
              <a:xfrm>
                <a:off x="3980202" y="3805164"/>
                <a:ext cx="290806" cy="275986"/>
              </a:xfrm>
              <a:custGeom>
                <a:avLst/>
                <a:gdLst>
                  <a:gd name="T0" fmla="*/ 27 w 693"/>
                  <a:gd name="T1" fmla="*/ 618 h 656"/>
                  <a:gd name="T2" fmla="*/ 121 w 693"/>
                  <a:gd name="T3" fmla="*/ 655 h 656"/>
                  <a:gd name="T4" fmla="*/ 596 w 693"/>
                  <a:gd name="T5" fmla="*/ 653 h 656"/>
                  <a:gd name="T6" fmla="*/ 610 w 693"/>
                  <a:gd name="T7" fmla="*/ 650 h 656"/>
                  <a:gd name="T8" fmla="*/ 625 w 693"/>
                  <a:gd name="T9" fmla="*/ 644 h 656"/>
                  <a:gd name="T10" fmla="*/ 641 w 693"/>
                  <a:gd name="T11" fmla="*/ 637 h 656"/>
                  <a:gd name="T12" fmla="*/ 656 w 693"/>
                  <a:gd name="T13" fmla="*/ 627 h 656"/>
                  <a:gd name="T14" fmla="*/ 666 w 693"/>
                  <a:gd name="T15" fmla="*/ 618 h 656"/>
                  <a:gd name="T16" fmla="*/ 674 w 693"/>
                  <a:gd name="T17" fmla="*/ 607 h 656"/>
                  <a:gd name="T18" fmla="*/ 689 w 693"/>
                  <a:gd name="T19" fmla="*/ 527 h 656"/>
                  <a:gd name="T20" fmla="*/ 689 w 693"/>
                  <a:gd name="T21" fmla="*/ 525 h 656"/>
                  <a:gd name="T22" fmla="*/ 634 w 693"/>
                  <a:gd name="T23" fmla="*/ 95 h 656"/>
                  <a:gd name="T24" fmla="*/ 167 w 693"/>
                  <a:gd name="T25" fmla="*/ 0 h 656"/>
                  <a:gd name="T26" fmla="*/ 5 w 693"/>
                  <a:gd name="T27" fmla="*/ 518 h 656"/>
                  <a:gd name="T28" fmla="*/ 4 w 693"/>
                  <a:gd name="T29" fmla="*/ 527 h 656"/>
                  <a:gd name="T30" fmla="*/ 27 w 693"/>
                  <a:gd name="T31" fmla="*/ 618 h 656"/>
                  <a:gd name="T32" fmla="*/ 82 w 693"/>
                  <a:gd name="T33" fmla="*/ 98 h 656"/>
                  <a:gd name="T34" fmla="*/ 526 w 693"/>
                  <a:gd name="T35" fmla="*/ 23 h 656"/>
                  <a:gd name="T36" fmla="*/ 658 w 693"/>
                  <a:gd name="T37" fmla="*/ 466 h 656"/>
                  <a:gd name="T38" fmla="*/ 121 w 693"/>
                  <a:gd name="T39" fmla="*/ 436 h 656"/>
                  <a:gd name="T40" fmla="*/ 82 w 693"/>
                  <a:gd name="T41" fmla="*/ 98 h 656"/>
                  <a:gd name="T42" fmla="*/ 27 w 693"/>
                  <a:gd name="T43" fmla="*/ 528 h 656"/>
                  <a:gd name="T44" fmla="*/ 572 w 693"/>
                  <a:gd name="T45" fmla="*/ 460 h 656"/>
                  <a:gd name="T46" fmla="*/ 651 w 693"/>
                  <a:gd name="T47" fmla="*/ 599 h 656"/>
                  <a:gd name="T48" fmla="*/ 641 w 693"/>
                  <a:gd name="T49" fmla="*/ 609 h 656"/>
                  <a:gd name="T50" fmla="*/ 628 w 693"/>
                  <a:gd name="T51" fmla="*/ 617 h 656"/>
                  <a:gd name="T52" fmla="*/ 616 w 693"/>
                  <a:gd name="T53" fmla="*/ 624 h 656"/>
                  <a:gd name="T54" fmla="*/ 602 w 693"/>
                  <a:gd name="T55" fmla="*/ 628 h 656"/>
                  <a:gd name="T56" fmla="*/ 591 w 693"/>
                  <a:gd name="T57" fmla="*/ 630 h 656"/>
                  <a:gd name="T58" fmla="*/ 581 w 693"/>
                  <a:gd name="T59" fmla="*/ 631 h 656"/>
                  <a:gd name="T60" fmla="*/ 120 w 693"/>
                  <a:gd name="T61" fmla="*/ 631 h 656"/>
                  <a:gd name="T62" fmla="*/ 27 w 693"/>
                  <a:gd name="T63" fmla="*/ 5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 h="656">
                    <a:moveTo>
                      <a:pt x="27" y="618"/>
                    </a:moveTo>
                    <a:lnTo>
                      <a:pt x="27" y="618"/>
                    </a:lnTo>
                    <a:cubicBezTo>
                      <a:pt x="59" y="653"/>
                      <a:pt x="108" y="655"/>
                      <a:pt x="119" y="655"/>
                    </a:cubicBezTo>
                    <a:cubicBezTo>
                      <a:pt x="120" y="655"/>
                      <a:pt x="121" y="655"/>
                      <a:pt x="121" y="655"/>
                    </a:cubicBezTo>
                    <a:cubicBezTo>
                      <a:pt x="572" y="655"/>
                      <a:pt x="572" y="655"/>
                      <a:pt x="572" y="655"/>
                    </a:cubicBezTo>
                    <a:cubicBezTo>
                      <a:pt x="573" y="655"/>
                      <a:pt x="582" y="655"/>
                      <a:pt x="596" y="653"/>
                    </a:cubicBezTo>
                    <a:cubicBezTo>
                      <a:pt x="597" y="653"/>
                      <a:pt x="597" y="653"/>
                      <a:pt x="597" y="653"/>
                    </a:cubicBezTo>
                    <a:cubicBezTo>
                      <a:pt x="601" y="652"/>
                      <a:pt x="605" y="651"/>
                      <a:pt x="610" y="650"/>
                    </a:cubicBezTo>
                    <a:cubicBezTo>
                      <a:pt x="612" y="650"/>
                      <a:pt x="613" y="648"/>
                      <a:pt x="614" y="648"/>
                    </a:cubicBezTo>
                    <a:cubicBezTo>
                      <a:pt x="618" y="647"/>
                      <a:pt x="621" y="646"/>
                      <a:pt x="625" y="644"/>
                    </a:cubicBezTo>
                    <a:cubicBezTo>
                      <a:pt x="627" y="644"/>
                      <a:pt x="629" y="643"/>
                      <a:pt x="630" y="642"/>
                    </a:cubicBezTo>
                    <a:cubicBezTo>
                      <a:pt x="634" y="641"/>
                      <a:pt x="638" y="639"/>
                      <a:pt x="641" y="637"/>
                    </a:cubicBezTo>
                    <a:cubicBezTo>
                      <a:pt x="643" y="636"/>
                      <a:pt x="645" y="635"/>
                      <a:pt x="647" y="633"/>
                    </a:cubicBezTo>
                    <a:cubicBezTo>
                      <a:pt x="650" y="631"/>
                      <a:pt x="653" y="629"/>
                      <a:pt x="656" y="627"/>
                    </a:cubicBezTo>
                    <a:cubicBezTo>
                      <a:pt x="658" y="625"/>
                      <a:pt x="660" y="622"/>
                      <a:pt x="663" y="620"/>
                    </a:cubicBezTo>
                    <a:cubicBezTo>
                      <a:pt x="664" y="619"/>
                      <a:pt x="665" y="619"/>
                      <a:pt x="666" y="618"/>
                    </a:cubicBezTo>
                    <a:cubicBezTo>
                      <a:pt x="667" y="616"/>
                      <a:pt x="668" y="614"/>
                      <a:pt x="669" y="613"/>
                    </a:cubicBezTo>
                    <a:cubicBezTo>
                      <a:pt x="671" y="611"/>
                      <a:pt x="672" y="609"/>
                      <a:pt x="674" y="607"/>
                    </a:cubicBezTo>
                    <a:cubicBezTo>
                      <a:pt x="674" y="607"/>
                      <a:pt x="674" y="606"/>
                      <a:pt x="674" y="605"/>
                    </a:cubicBezTo>
                    <a:cubicBezTo>
                      <a:pt x="688" y="584"/>
                      <a:pt x="692" y="558"/>
                      <a:pt x="689" y="527"/>
                    </a:cubicBezTo>
                    <a:cubicBezTo>
                      <a:pt x="689" y="527"/>
                      <a:pt x="690" y="527"/>
                      <a:pt x="689" y="526"/>
                    </a:cubicBezTo>
                    <a:lnTo>
                      <a:pt x="689" y="525"/>
                    </a:lnTo>
                    <a:cubicBezTo>
                      <a:pt x="689" y="522"/>
                      <a:pt x="689" y="520"/>
                      <a:pt x="689" y="518"/>
                    </a:cubicBezTo>
                    <a:cubicBezTo>
                      <a:pt x="634" y="95"/>
                      <a:pt x="634" y="95"/>
                      <a:pt x="634" y="95"/>
                    </a:cubicBezTo>
                    <a:cubicBezTo>
                      <a:pt x="627" y="40"/>
                      <a:pt x="580" y="0"/>
                      <a:pt x="526" y="0"/>
                    </a:cubicBezTo>
                    <a:cubicBezTo>
                      <a:pt x="167" y="0"/>
                      <a:pt x="167" y="0"/>
                      <a:pt x="167" y="0"/>
                    </a:cubicBezTo>
                    <a:cubicBezTo>
                      <a:pt x="113" y="0"/>
                      <a:pt x="66" y="40"/>
                      <a:pt x="59" y="95"/>
                    </a:cubicBezTo>
                    <a:cubicBezTo>
                      <a:pt x="5" y="518"/>
                      <a:pt x="5" y="518"/>
                      <a:pt x="5" y="518"/>
                    </a:cubicBezTo>
                    <a:cubicBezTo>
                      <a:pt x="5" y="520"/>
                      <a:pt x="5" y="522"/>
                      <a:pt x="5" y="525"/>
                    </a:cubicBezTo>
                    <a:cubicBezTo>
                      <a:pt x="5" y="525"/>
                      <a:pt x="4" y="526"/>
                      <a:pt x="4" y="527"/>
                    </a:cubicBezTo>
                    <a:cubicBezTo>
                      <a:pt x="4" y="527"/>
                      <a:pt x="5" y="527"/>
                      <a:pt x="5" y="528"/>
                    </a:cubicBezTo>
                    <a:cubicBezTo>
                      <a:pt x="0" y="565"/>
                      <a:pt x="8" y="595"/>
                      <a:pt x="27" y="618"/>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6"/>
                      <a:pt x="658" y="466"/>
                      <a:pt x="658" y="466"/>
                    </a:cubicBezTo>
                    <a:cubicBezTo>
                      <a:pt x="631" y="442"/>
                      <a:pt x="595" y="436"/>
                      <a:pt x="572" y="436"/>
                    </a:cubicBezTo>
                    <a:cubicBezTo>
                      <a:pt x="121" y="436"/>
                      <a:pt x="121" y="436"/>
                      <a:pt x="121" y="436"/>
                    </a:cubicBezTo>
                    <a:cubicBezTo>
                      <a:pt x="98" y="436"/>
                      <a:pt x="62" y="442"/>
                      <a:pt x="35" y="466"/>
                    </a:cubicBezTo>
                    <a:lnTo>
                      <a:pt x="82" y="98"/>
                    </a:lnTo>
                    <a:close/>
                    <a:moveTo>
                      <a:pt x="27" y="528"/>
                    </a:moveTo>
                    <a:lnTo>
                      <a:pt x="27" y="528"/>
                    </a:lnTo>
                    <a:cubicBezTo>
                      <a:pt x="38" y="458"/>
                      <a:pt x="117" y="459"/>
                      <a:pt x="121" y="460"/>
                    </a:cubicBezTo>
                    <a:cubicBezTo>
                      <a:pt x="572" y="460"/>
                      <a:pt x="572" y="460"/>
                      <a:pt x="572" y="460"/>
                    </a:cubicBezTo>
                    <a:cubicBezTo>
                      <a:pt x="576" y="459"/>
                      <a:pt x="655" y="458"/>
                      <a:pt x="666" y="528"/>
                    </a:cubicBezTo>
                    <a:cubicBezTo>
                      <a:pt x="669" y="558"/>
                      <a:pt x="665" y="582"/>
                      <a:pt x="651" y="599"/>
                    </a:cubicBezTo>
                    <a:cubicBezTo>
                      <a:pt x="649" y="601"/>
                      <a:pt x="647" y="603"/>
                      <a:pt x="646" y="605"/>
                    </a:cubicBezTo>
                    <a:cubicBezTo>
                      <a:pt x="644" y="607"/>
                      <a:pt x="643" y="608"/>
                      <a:pt x="641" y="609"/>
                    </a:cubicBezTo>
                    <a:cubicBezTo>
                      <a:pt x="639" y="611"/>
                      <a:pt x="635" y="613"/>
                      <a:pt x="633" y="614"/>
                    </a:cubicBezTo>
                    <a:cubicBezTo>
                      <a:pt x="631" y="615"/>
                      <a:pt x="630" y="616"/>
                      <a:pt x="628" y="617"/>
                    </a:cubicBezTo>
                    <a:cubicBezTo>
                      <a:pt x="626" y="619"/>
                      <a:pt x="623" y="620"/>
                      <a:pt x="620" y="621"/>
                    </a:cubicBezTo>
                    <a:cubicBezTo>
                      <a:pt x="619" y="622"/>
                      <a:pt x="617" y="624"/>
                      <a:pt x="616" y="624"/>
                    </a:cubicBezTo>
                    <a:cubicBezTo>
                      <a:pt x="613" y="625"/>
                      <a:pt x="609" y="626"/>
                      <a:pt x="606" y="627"/>
                    </a:cubicBezTo>
                    <a:cubicBezTo>
                      <a:pt x="605" y="627"/>
                      <a:pt x="604" y="628"/>
                      <a:pt x="602" y="628"/>
                    </a:cubicBezTo>
                    <a:cubicBezTo>
                      <a:pt x="599" y="628"/>
                      <a:pt x="597" y="629"/>
                      <a:pt x="594" y="629"/>
                    </a:cubicBezTo>
                    <a:cubicBezTo>
                      <a:pt x="593" y="630"/>
                      <a:pt x="592" y="630"/>
                      <a:pt x="591" y="630"/>
                    </a:cubicBezTo>
                    <a:cubicBezTo>
                      <a:pt x="588" y="630"/>
                      <a:pt x="586" y="631"/>
                      <a:pt x="583" y="631"/>
                    </a:cubicBezTo>
                    <a:cubicBezTo>
                      <a:pt x="582" y="631"/>
                      <a:pt x="581" y="631"/>
                      <a:pt x="581" y="631"/>
                    </a:cubicBezTo>
                    <a:cubicBezTo>
                      <a:pt x="576" y="631"/>
                      <a:pt x="572" y="631"/>
                      <a:pt x="572" y="631"/>
                    </a:cubicBezTo>
                    <a:cubicBezTo>
                      <a:pt x="120" y="631"/>
                      <a:pt x="120" y="631"/>
                      <a:pt x="120" y="631"/>
                    </a:cubicBezTo>
                    <a:cubicBezTo>
                      <a:pt x="120" y="631"/>
                      <a:pt x="71" y="633"/>
                      <a:pt x="44" y="603"/>
                    </a:cubicBezTo>
                    <a:cubicBezTo>
                      <a:pt x="30" y="585"/>
                      <a:pt x="23" y="560"/>
                      <a:pt x="27" y="52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74" name="TextBox 73"/>
            <p:cNvSpPr txBox="1"/>
            <p:nvPr/>
          </p:nvSpPr>
          <p:spPr>
            <a:xfrm>
              <a:off x="4929120" y="2552571"/>
              <a:ext cx="657359" cy="441339"/>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Native</a:t>
              </a:r>
              <a:br>
                <a:rPr lang="en-US" sz="1400" dirty="0"/>
              </a:br>
              <a:r>
                <a:rPr lang="en-US" sz="1400" dirty="0"/>
                <a:t>Cloud</a:t>
              </a:r>
              <a:endParaRPr lang="de-DE" sz="1400" dirty="0"/>
            </a:p>
          </p:txBody>
        </p:sp>
      </p:grpSp>
      <p:sp>
        <p:nvSpPr>
          <p:cNvPr id="99" name="TextBox 98"/>
          <p:cNvSpPr txBox="1"/>
          <p:nvPr/>
        </p:nvSpPr>
        <p:spPr>
          <a:xfrm>
            <a:off x="7608258" y="2039240"/>
            <a:ext cx="680571" cy="307777"/>
          </a:xfrm>
          <a:prstGeom prst="rect">
            <a:avLst/>
          </a:prstGeom>
        </p:spPr>
        <p:txBody>
          <a:bodyPr vert="horz" wrap="none" lIns="91440" tIns="45720" rIns="91440" bIns="45720" rtlCol="0">
            <a:spAutoFit/>
          </a:bodyPr>
          <a:lstStyle/>
          <a:p>
            <a:pPr marL="0" indent="0" algn="ctr">
              <a:spcAft>
                <a:spcPts val="1800"/>
              </a:spcAft>
              <a:buNone/>
            </a:pPr>
            <a:r>
              <a:rPr lang="de-DE" sz="1400" dirty="0"/>
              <a:t>Source</a:t>
            </a:r>
            <a:endParaRPr lang="en-US" sz="1400" dirty="0"/>
          </a:p>
        </p:txBody>
      </p:sp>
      <p:grpSp>
        <p:nvGrpSpPr>
          <p:cNvPr id="107" name="Group 106"/>
          <p:cNvGrpSpPr/>
          <p:nvPr/>
        </p:nvGrpSpPr>
        <p:grpSpPr>
          <a:xfrm>
            <a:off x="7588305" y="2897396"/>
            <a:ext cx="712952" cy="1257956"/>
            <a:chOff x="6829228" y="2572747"/>
            <a:chExt cx="712952" cy="1257956"/>
          </a:xfrm>
        </p:grpSpPr>
        <p:grpSp>
          <p:nvGrpSpPr>
            <p:cNvPr id="85" name="Group 84"/>
            <p:cNvGrpSpPr>
              <a:grpSpLocks noChangeAspect="1"/>
            </p:cNvGrpSpPr>
            <p:nvPr/>
          </p:nvGrpSpPr>
          <p:grpSpPr>
            <a:xfrm>
              <a:off x="6902479" y="3018770"/>
              <a:ext cx="568188" cy="365501"/>
              <a:chOff x="6565960" y="1941789"/>
              <a:chExt cx="316737" cy="203749"/>
            </a:xfrm>
            <a:solidFill>
              <a:srgbClr val="0078EF"/>
            </a:solidFill>
          </p:grpSpPr>
          <p:sp>
            <p:nvSpPr>
              <p:cNvPr id="87"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6" name="TextBox 85"/>
            <p:cNvSpPr txBox="1"/>
            <p:nvPr/>
          </p:nvSpPr>
          <p:spPr>
            <a:xfrm>
              <a:off x="6829228" y="3393660"/>
              <a:ext cx="712952" cy="437043"/>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Backup</a:t>
              </a:r>
              <a:br>
                <a:rPr lang="en-US" sz="1400" dirty="0"/>
              </a:br>
              <a:r>
                <a:rPr lang="en-US" sz="1400" dirty="0"/>
                <a:t>Target</a:t>
              </a:r>
              <a:endParaRPr lang="de-DE" sz="1400" dirty="0"/>
            </a:p>
          </p:txBody>
        </p:sp>
        <p:cxnSp>
          <p:nvCxnSpPr>
            <p:cNvPr id="100" name="Straight Arrow Connector 99"/>
            <p:cNvCxnSpPr/>
            <p:nvPr/>
          </p:nvCxnSpPr>
          <p:spPr>
            <a:xfrm>
              <a:off x="7207364" y="2572747"/>
              <a:ext cx="0" cy="397999"/>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a:off x="8229744" y="1896204"/>
            <a:ext cx="1585199" cy="956748"/>
            <a:chOff x="7470667" y="1571555"/>
            <a:chExt cx="1585199" cy="956748"/>
          </a:xfrm>
        </p:grpSpPr>
        <p:sp>
          <p:nvSpPr>
            <p:cNvPr id="13" name="TextBox 12"/>
            <p:cNvSpPr txBox="1"/>
            <p:nvPr/>
          </p:nvSpPr>
          <p:spPr>
            <a:xfrm>
              <a:off x="8403187" y="1571555"/>
              <a:ext cx="652679" cy="437043"/>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Media</a:t>
              </a:r>
              <a:br>
                <a:rPr lang="de-DE" sz="1400" dirty="0"/>
              </a:br>
              <a:r>
                <a:rPr lang="de-DE" sz="1400" dirty="0"/>
                <a:t>Server</a:t>
              </a:r>
            </a:p>
          </p:txBody>
        </p:sp>
        <p:grpSp>
          <p:nvGrpSpPr>
            <p:cNvPr id="89" name="Group 88"/>
            <p:cNvGrpSpPr>
              <a:grpSpLocks noChangeAspect="1"/>
            </p:cNvGrpSpPr>
            <p:nvPr/>
          </p:nvGrpSpPr>
          <p:grpSpPr>
            <a:xfrm>
              <a:off x="8555015" y="1996111"/>
              <a:ext cx="356017" cy="532192"/>
              <a:chOff x="6626861" y="1895839"/>
              <a:chExt cx="197055" cy="294568"/>
            </a:xfrm>
            <a:solidFill>
              <a:srgbClr val="0078EF"/>
            </a:solidFill>
          </p:grpSpPr>
          <p:sp>
            <p:nvSpPr>
              <p:cNvPr id="90"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cxnSp>
          <p:nvCxnSpPr>
            <p:cNvPr id="103" name="Straight Arrow Connector 102"/>
            <p:cNvCxnSpPr/>
            <p:nvPr/>
          </p:nvCxnSpPr>
          <p:spPr>
            <a:xfrm>
              <a:off x="7470667" y="2202795"/>
              <a:ext cx="976427"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9160970" y="2897396"/>
            <a:ext cx="712952" cy="1257558"/>
            <a:chOff x="8401893" y="2572747"/>
            <a:chExt cx="712952" cy="1257558"/>
          </a:xfrm>
        </p:grpSpPr>
        <p:grpSp>
          <p:nvGrpSpPr>
            <p:cNvPr id="96" name="Group 95"/>
            <p:cNvGrpSpPr>
              <a:grpSpLocks noChangeAspect="1"/>
            </p:cNvGrpSpPr>
            <p:nvPr/>
          </p:nvGrpSpPr>
          <p:grpSpPr>
            <a:xfrm>
              <a:off x="8447094" y="3017107"/>
              <a:ext cx="568188" cy="365501"/>
              <a:chOff x="6565960" y="1941789"/>
              <a:chExt cx="316737" cy="203749"/>
            </a:xfrm>
            <a:solidFill>
              <a:srgbClr val="0078EF"/>
            </a:solidFill>
          </p:grpSpPr>
          <p:sp>
            <p:nvSpPr>
              <p:cNvPr id="97"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cxnSp>
          <p:nvCxnSpPr>
            <p:cNvPr id="105" name="Straight Arrow Connector 104"/>
            <p:cNvCxnSpPr/>
            <p:nvPr/>
          </p:nvCxnSpPr>
          <p:spPr>
            <a:xfrm>
              <a:off x="8729526" y="2572747"/>
              <a:ext cx="0" cy="397999"/>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401893" y="3393262"/>
              <a:ext cx="712952" cy="437043"/>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Backup</a:t>
              </a:r>
              <a:br>
                <a:rPr lang="en-US" sz="1400" dirty="0"/>
              </a:br>
              <a:r>
                <a:rPr lang="en-US" sz="1400" dirty="0"/>
                <a:t>Target</a:t>
              </a:r>
              <a:endParaRPr lang="de-DE" sz="1400" dirty="0"/>
            </a:p>
          </p:txBody>
        </p:sp>
      </p:grpSp>
      <p:grpSp>
        <p:nvGrpSpPr>
          <p:cNvPr id="149" name="Group 148"/>
          <p:cNvGrpSpPr/>
          <p:nvPr/>
        </p:nvGrpSpPr>
        <p:grpSpPr>
          <a:xfrm>
            <a:off x="9027167" y="5192152"/>
            <a:ext cx="2220113" cy="876209"/>
            <a:chOff x="8426100" y="4432112"/>
            <a:chExt cx="2220113" cy="876209"/>
          </a:xfrm>
        </p:grpSpPr>
        <p:grpSp>
          <p:nvGrpSpPr>
            <p:cNvPr id="128" name="Group 127"/>
            <p:cNvGrpSpPr/>
            <p:nvPr/>
          </p:nvGrpSpPr>
          <p:grpSpPr>
            <a:xfrm>
              <a:off x="8426100" y="4432112"/>
              <a:ext cx="795411" cy="876209"/>
              <a:chOff x="2769618" y="3058739"/>
              <a:chExt cx="795411" cy="876209"/>
            </a:xfrm>
          </p:grpSpPr>
          <p:grpSp>
            <p:nvGrpSpPr>
              <p:cNvPr id="129" name="Group 128"/>
              <p:cNvGrpSpPr>
                <a:grpSpLocks noChangeAspect="1"/>
              </p:cNvGrpSpPr>
              <p:nvPr/>
            </p:nvGrpSpPr>
            <p:grpSpPr>
              <a:xfrm>
                <a:off x="2830592" y="3058739"/>
                <a:ext cx="667052" cy="542438"/>
                <a:chOff x="8301530" y="4757227"/>
                <a:chExt cx="337112" cy="274135"/>
              </a:xfrm>
              <a:solidFill>
                <a:srgbClr val="0078EF"/>
              </a:solidFill>
            </p:grpSpPr>
            <p:sp>
              <p:nvSpPr>
                <p:cNvPr id="131" name="Freeform 178"/>
                <p:cNvSpPr>
                  <a:spLocks noChangeArrowheads="1"/>
                </p:cNvSpPr>
                <p:nvPr/>
              </p:nvSpPr>
              <p:spPr bwMode="auto">
                <a:xfrm>
                  <a:off x="8575664" y="4940600"/>
                  <a:ext cx="31488" cy="31489"/>
                </a:xfrm>
                <a:custGeom>
                  <a:avLst/>
                  <a:gdLst>
                    <a:gd name="T0" fmla="*/ 36 w 75"/>
                    <a:gd name="T1" fmla="*/ 0 h 73"/>
                    <a:gd name="T2" fmla="*/ 36 w 75"/>
                    <a:gd name="T3" fmla="*/ 0 h 73"/>
                    <a:gd name="T4" fmla="*/ 0 w 75"/>
                    <a:gd name="T5" fmla="*/ 36 h 73"/>
                    <a:gd name="T6" fmla="*/ 36 w 75"/>
                    <a:gd name="T7" fmla="*/ 72 h 73"/>
                    <a:gd name="T8" fmla="*/ 74 w 75"/>
                    <a:gd name="T9" fmla="*/ 36 h 73"/>
                    <a:gd name="T10" fmla="*/ 36 w 75"/>
                    <a:gd name="T11" fmla="*/ 0 h 73"/>
                    <a:gd name="T12" fmla="*/ 36 w 75"/>
                    <a:gd name="T13" fmla="*/ 53 h 73"/>
                    <a:gd name="T14" fmla="*/ 36 w 75"/>
                    <a:gd name="T15" fmla="*/ 53 h 73"/>
                    <a:gd name="T16" fmla="*/ 21 w 75"/>
                    <a:gd name="T17" fmla="*/ 36 h 73"/>
                    <a:gd name="T18" fmla="*/ 36 w 75"/>
                    <a:gd name="T19" fmla="*/ 19 h 73"/>
                    <a:gd name="T20" fmla="*/ 53 w 75"/>
                    <a:gd name="T21" fmla="*/ 36 h 73"/>
                    <a:gd name="T22" fmla="*/ 36 w 75"/>
                    <a:gd name="T23"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3">
                      <a:moveTo>
                        <a:pt x="36" y="0"/>
                      </a:moveTo>
                      <a:lnTo>
                        <a:pt x="36" y="0"/>
                      </a:lnTo>
                      <a:cubicBezTo>
                        <a:pt x="16" y="0"/>
                        <a:pt x="0" y="16"/>
                        <a:pt x="0" y="36"/>
                      </a:cubicBezTo>
                      <a:cubicBezTo>
                        <a:pt x="0" y="56"/>
                        <a:pt x="16" y="72"/>
                        <a:pt x="36" y="72"/>
                      </a:cubicBezTo>
                      <a:cubicBezTo>
                        <a:pt x="57" y="72"/>
                        <a:pt x="74" y="56"/>
                        <a:pt x="74" y="36"/>
                      </a:cubicBezTo>
                      <a:cubicBezTo>
                        <a:pt x="74" y="16"/>
                        <a:pt x="57" y="0"/>
                        <a:pt x="36" y="0"/>
                      </a:cubicBezTo>
                      <a:close/>
                      <a:moveTo>
                        <a:pt x="36" y="53"/>
                      </a:moveTo>
                      <a:lnTo>
                        <a:pt x="36" y="53"/>
                      </a:lnTo>
                      <a:cubicBezTo>
                        <a:pt x="28" y="53"/>
                        <a:pt x="21" y="45"/>
                        <a:pt x="21" y="36"/>
                      </a:cubicBezTo>
                      <a:cubicBezTo>
                        <a:pt x="21" y="27"/>
                        <a:pt x="28" y="19"/>
                        <a:pt x="36" y="19"/>
                      </a:cubicBezTo>
                      <a:cubicBezTo>
                        <a:pt x="46" y="19"/>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2" name="Freeform 179"/>
                <p:cNvSpPr>
                  <a:spLocks noChangeArrowheads="1"/>
                </p:cNvSpPr>
                <p:nvPr/>
              </p:nvSpPr>
              <p:spPr bwMode="auto">
                <a:xfrm>
                  <a:off x="8301530" y="4757227"/>
                  <a:ext cx="337112" cy="274135"/>
                </a:xfrm>
                <a:custGeom>
                  <a:avLst/>
                  <a:gdLst>
                    <a:gd name="T0" fmla="*/ 798 w 803"/>
                    <a:gd name="T1" fmla="*/ 477 h 651"/>
                    <a:gd name="T2" fmla="*/ 797 w 803"/>
                    <a:gd name="T3" fmla="*/ 475 h 651"/>
                    <a:gd name="T4" fmla="*/ 748 w 803"/>
                    <a:gd name="T5" fmla="*/ 86 h 651"/>
                    <a:gd name="T6" fmla="*/ 326 w 803"/>
                    <a:gd name="T7" fmla="*/ 0 h 651"/>
                    <a:gd name="T8" fmla="*/ 151 w 803"/>
                    <a:gd name="T9" fmla="*/ 58 h 651"/>
                    <a:gd name="T10" fmla="*/ 4 w 803"/>
                    <a:gd name="T11" fmla="*/ 527 h 651"/>
                    <a:gd name="T12" fmla="*/ 4 w 803"/>
                    <a:gd name="T13" fmla="*/ 534 h 651"/>
                    <a:gd name="T14" fmla="*/ 25 w 803"/>
                    <a:gd name="T15" fmla="*/ 617 h 651"/>
                    <a:gd name="T16" fmla="*/ 109 w 803"/>
                    <a:gd name="T17" fmla="*/ 650 h 651"/>
                    <a:gd name="T18" fmla="*/ 535 w 803"/>
                    <a:gd name="T19" fmla="*/ 649 h 651"/>
                    <a:gd name="T20" fmla="*/ 545 w 803"/>
                    <a:gd name="T21" fmla="*/ 647 h 651"/>
                    <a:gd name="T22" fmla="*/ 559 w 803"/>
                    <a:gd name="T23" fmla="*/ 644 h 651"/>
                    <a:gd name="T24" fmla="*/ 573 w 803"/>
                    <a:gd name="T25" fmla="*/ 638 h 651"/>
                    <a:gd name="T26" fmla="*/ 587 w 803"/>
                    <a:gd name="T27" fmla="*/ 630 h 651"/>
                    <a:gd name="T28" fmla="*/ 600 w 803"/>
                    <a:gd name="T29" fmla="*/ 620 h 651"/>
                    <a:gd name="T30" fmla="*/ 606 w 803"/>
                    <a:gd name="T31" fmla="*/ 612 h 651"/>
                    <a:gd name="T32" fmla="*/ 610 w 803"/>
                    <a:gd name="T33" fmla="*/ 605 h 651"/>
                    <a:gd name="T34" fmla="*/ 692 w 803"/>
                    <a:gd name="T35" fmla="*/ 593 h 651"/>
                    <a:gd name="T36" fmla="*/ 694 w 803"/>
                    <a:gd name="T37" fmla="*/ 593 h 651"/>
                    <a:gd name="T38" fmla="*/ 694 w 803"/>
                    <a:gd name="T39" fmla="*/ 593 h 651"/>
                    <a:gd name="T40" fmla="*/ 704 w 803"/>
                    <a:gd name="T41" fmla="*/ 593 h 651"/>
                    <a:gd name="T42" fmla="*/ 713 w 803"/>
                    <a:gd name="T43" fmla="*/ 591 h 651"/>
                    <a:gd name="T44" fmla="*/ 726 w 803"/>
                    <a:gd name="T45" fmla="*/ 588 h 651"/>
                    <a:gd name="T46" fmla="*/ 738 w 803"/>
                    <a:gd name="T47" fmla="*/ 585 h 651"/>
                    <a:gd name="T48" fmla="*/ 751 w 803"/>
                    <a:gd name="T49" fmla="*/ 579 h 651"/>
                    <a:gd name="T50" fmla="*/ 763 w 803"/>
                    <a:gd name="T51" fmla="*/ 572 h 651"/>
                    <a:gd name="T52" fmla="*/ 776 w 803"/>
                    <a:gd name="T53" fmla="*/ 561 h 651"/>
                    <a:gd name="T54" fmla="*/ 780 w 803"/>
                    <a:gd name="T55" fmla="*/ 556 h 651"/>
                    <a:gd name="T56" fmla="*/ 785 w 803"/>
                    <a:gd name="T57" fmla="*/ 548 h 651"/>
                    <a:gd name="T58" fmla="*/ 74 w 803"/>
                    <a:gd name="T59" fmla="*/ 146 h 651"/>
                    <a:gd name="T60" fmla="*/ 151 w 803"/>
                    <a:gd name="T61" fmla="*/ 77 h 651"/>
                    <a:gd name="T62" fmla="*/ 554 w 803"/>
                    <a:gd name="T63" fmla="*/ 146 h 651"/>
                    <a:gd name="T64" fmla="*/ 518 w 803"/>
                    <a:gd name="T65" fmla="*/ 453 h 651"/>
                    <a:gd name="T66" fmla="*/ 31 w 803"/>
                    <a:gd name="T67" fmla="*/ 481 h 651"/>
                    <a:gd name="T68" fmla="*/ 590 w 803"/>
                    <a:gd name="T69" fmla="*/ 600 h 651"/>
                    <a:gd name="T70" fmla="*/ 585 w 803"/>
                    <a:gd name="T71" fmla="*/ 606 h 651"/>
                    <a:gd name="T72" fmla="*/ 574 w 803"/>
                    <a:gd name="T73" fmla="*/ 615 h 651"/>
                    <a:gd name="T74" fmla="*/ 561 w 803"/>
                    <a:gd name="T75" fmla="*/ 621 h 651"/>
                    <a:gd name="T76" fmla="*/ 549 w 803"/>
                    <a:gd name="T77" fmla="*/ 626 h 651"/>
                    <a:gd name="T78" fmla="*/ 518 w 803"/>
                    <a:gd name="T79" fmla="*/ 629 h 651"/>
                    <a:gd name="T80" fmla="*/ 39 w 803"/>
                    <a:gd name="T81" fmla="*/ 603 h 651"/>
                    <a:gd name="T82" fmla="*/ 109 w 803"/>
                    <a:gd name="T83" fmla="*/ 473 h 651"/>
                    <a:gd name="T84" fmla="*/ 604 w 803"/>
                    <a:gd name="T85" fmla="*/ 535 h 651"/>
                    <a:gd name="T86" fmla="*/ 575 w 803"/>
                    <a:gd name="T87" fmla="*/ 143 h 651"/>
                    <a:gd name="T88" fmla="*/ 477 w 803"/>
                    <a:gd name="T89" fmla="*/ 58 h 651"/>
                    <a:gd name="T90" fmla="*/ 326 w 803"/>
                    <a:gd name="T91" fmla="*/ 21 h 651"/>
                    <a:gd name="T92" fmla="*/ 729 w 803"/>
                    <a:gd name="T93" fmla="*/ 89 h 651"/>
                    <a:gd name="T94" fmla="*/ 692 w 803"/>
                    <a:gd name="T95" fmla="*/ 396 h 651"/>
                    <a:gd name="T96" fmla="*/ 575 w 803"/>
                    <a:gd name="T97" fmla="*/ 143 h 651"/>
                    <a:gd name="T98" fmla="*/ 764 w 803"/>
                    <a:gd name="T99" fmla="*/ 543 h 651"/>
                    <a:gd name="T100" fmla="*/ 755 w 803"/>
                    <a:gd name="T101" fmla="*/ 552 h 651"/>
                    <a:gd name="T102" fmla="*/ 744 w 803"/>
                    <a:gd name="T103" fmla="*/ 560 h 651"/>
                    <a:gd name="T104" fmla="*/ 732 w 803"/>
                    <a:gd name="T105" fmla="*/ 566 h 651"/>
                    <a:gd name="T106" fmla="*/ 720 w 803"/>
                    <a:gd name="T107" fmla="*/ 569 h 651"/>
                    <a:gd name="T108" fmla="*/ 709 w 803"/>
                    <a:gd name="T109" fmla="*/ 571 h 651"/>
                    <a:gd name="T110" fmla="*/ 701 w 803"/>
                    <a:gd name="T111" fmla="*/ 572 h 651"/>
                    <a:gd name="T112" fmla="*/ 693 w 803"/>
                    <a:gd name="T113" fmla="*/ 573 h 651"/>
                    <a:gd name="T114" fmla="*/ 692 w 803"/>
                    <a:gd name="T115" fmla="*/ 573 h 651"/>
                    <a:gd name="T116" fmla="*/ 624 w 803"/>
                    <a:gd name="T117" fmla="*/ 534 h 651"/>
                    <a:gd name="T118" fmla="*/ 624 w 803"/>
                    <a:gd name="T119" fmla="*/ 532 h 651"/>
                    <a:gd name="T120" fmla="*/ 609 w 803"/>
                    <a:gd name="T121" fmla="*/ 417 h 651"/>
                    <a:gd name="T122" fmla="*/ 778 w 803"/>
                    <a:gd name="T123" fmla="*/ 478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51">
                      <a:moveTo>
                        <a:pt x="798" y="477"/>
                      </a:moveTo>
                      <a:lnTo>
                        <a:pt x="798" y="477"/>
                      </a:lnTo>
                      <a:lnTo>
                        <a:pt x="798" y="477"/>
                      </a:lnTo>
                      <a:cubicBezTo>
                        <a:pt x="798" y="476"/>
                        <a:pt x="798" y="476"/>
                        <a:pt x="797" y="475"/>
                      </a:cubicBezTo>
                      <a:cubicBezTo>
                        <a:pt x="797" y="473"/>
                        <a:pt x="797" y="472"/>
                        <a:pt x="797" y="470"/>
                      </a:cubicBezTo>
                      <a:cubicBezTo>
                        <a:pt x="748" y="86"/>
                        <a:pt x="748" y="86"/>
                        <a:pt x="748" y="86"/>
                      </a:cubicBezTo>
                      <a:cubicBezTo>
                        <a:pt x="742" y="38"/>
                        <a:pt x="700" y="0"/>
                        <a:pt x="651" y="0"/>
                      </a:cubicBezTo>
                      <a:cubicBezTo>
                        <a:pt x="326" y="0"/>
                        <a:pt x="326" y="0"/>
                        <a:pt x="326" y="0"/>
                      </a:cubicBezTo>
                      <a:cubicBezTo>
                        <a:pt x="287" y="0"/>
                        <a:pt x="253" y="23"/>
                        <a:pt x="236" y="58"/>
                      </a:cubicBezTo>
                      <a:cubicBezTo>
                        <a:pt x="151" y="58"/>
                        <a:pt x="151" y="58"/>
                        <a:pt x="151" y="58"/>
                      </a:cubicBezTo>
                      <a:cubicBezTo>
                        <a:pt x="102" y="58"/>
                        <a:pt x="60" y="94"/>
                        <a:pt x="53" y="143"/>
                      </a:cubicBezTo>
                      <a:cubicBezTo>
                        <a:pt x="4" y="527"/>
                        <a:pt x="4" y="527"/>
                        <a:pt x="4" y="527"/>
                      </a:cubicBezTo>
                      <a:cubicBezTo>
                        <a:pt x="4" y="529"/>
                        <a:pt x="4" y="530"/>
                        <a:pt x="4" y="532"/>
                      </a:cubicBezTo>
                      <a:cubicBezTo>
                        <a:pt x="4" y="533"/>
                        <a:pt x="4" y="533"/>
                        <a:pt x="4" y="534"/>
                      </a:cubicBezTo>
                      <a:cubicBezTo>
                        <a:pt x="4" y="534"/>
                        <a:pt x="4" y="534"/>
                        <a:pt x="4" y="535"/>
                      </a:cubicBezTo>
                      <a:cubicBezTo>
                        <a:pt x="0" y="569"/>
                        <a:pt x="7" y="597"/>
                        <a:pt x="25" y="617"/>
                      </a:cubicBezTo>
                      <a:cubicBezTo>
                        <a:pt x="53" y="648"/>
                        <a:pt x="97" y="650"/>
                        <a:pt x="107" y="650"/>
                      </a:cubicBezTo>
                      <a:cubicBezTo>
                        <a:pt x="108" y="650"/>
                        <a:pt x="109" y="650"/>
                        <a:pt x="109" y="650"/>
                      </a:cubicBezTo>
                      <a:cubicBezTo>
                        <a:pt x="517" y="650"/>
                        <a:pt x="517" y="650"/>
                        <a:pt x="517" y="650"/>
                      </a:cubicBezTo>
                      <a:cubicBezTo>
                        <a:pt x="518" y="650"/>
                        <a:pt x="526" y="650"/>
                        <a:pt x="535" y="649"/>
                      </a:cubicBezTo>
                      <a:cubicBezTo>
                        <a:pt x="536" y="649"/>
                        <a:pt x="537" y="649"/>
                        <a:pt x="538" y="648"/>
                      </a:cubicBezTo>
                      <a:cubicBezTo>
                        <a:pt x="540" y="648"/>
                        <a:pt x="543" y="648"/>
                        <a:pt x="545" y="647"/>
                      </a:cubicBezTo>
                      <a:cubicBezTo>
                        <a:pt x="548" y="647"/>
                        <a:pt x="549" y="646"/>
                        <a:pt x="551" y="646"/>
                      </a:cubicBezTo>
                      <a:cubicBezTo>
                        <a:pt x="554" y="645"/>
                        <a:pt x="556" y="645"/>
                        <a:pt x="559" y="644"/>
                      </a:cubicBezTo>
                      <a:cubicBezTo>
                        <a:pt x="561" y="643"/>
                        <a:pt x="563" y="643"/>
                        <a:pt x="565" y="642"/>
                      </a:cubicBezTo>
                      <a:cubicBezTo>
                        <a:pt x="567" y="641"/>
                        <a:pt x="570" y="639"/>
                        <a:pt x="573" y="638"/>
                      </a:cubicBezTo>
                      <a:cubicBezTo>
                        <a:pt x="575" y="637"/>
                        <a:pt x="578" y="636"/>
                        <a:pt x="580" y="634"/>
                      </a:cubicBezTo>
                      <a:cubicBezTo>
                        <a:pt x="582" y="633"/>
                        <a:pt x="584" y="632"/>
                        <a:pt x="587" y="630"/>
                      </a:cubicBezTo>
                      <a:cubicBezTo>
                        <a:pt x="589" y="629"/>
                        <a:pt x="591" y="627"/>
                        <a:pt x="593" y="625"/>
                      </a:cubicBezTo>
                      <a:cubicBezTo>
                        <a:pt x="595" y="623"/>
                        <a:pt x="597" y="621"/>
                        <a:pt x="600" y="620"/>
                      </a:cubicBezTo>
                      <a:cubicBezTo>
                        <a:pt x="601" y="619"/>
                        <a:pt x="602" y="618"/>
                        <a:pt x="603" y="617"/>
                      </a:cubicBezTo>
                      <a:cubicBezTo>
                        <a:pt x="604" y="616"/>
                        <a:pt x="605" y="613"/>
                        <a:pt x="606" y="612"/>
                      </a:cubicBezTo>
                      <a:cubicBezTo>
                        <a:pt x="607" y="610"/>
                        <a:pt x="609" y="609"/>
                        <a:pt x="610" y="607"/>
                      </a:cubicBezTo>
                      <a:cubicBezTo>
                        <a:pt x="610" y="606"/>
                        <a:pt x="610" y="606"/>
                        <a:pt x="610" y="605"/>
                      </a:cubicBezTo>
                      <a:cubicBezTo>
                        <a:pt x="613" y="601"/>
                        <a:pt x="615" y="597"/>
                        <a:pt x="617" y="593"/>
                      </a:cubicBezTo>
                      <a:cubicBezTo>
                        <a:pt x="692" y="593"/>
                        <a:pt x="692" y="593"/>
                        <a:pt x="692" y="593"/>
                      </a:cubicBezTo>
                      <a:cubicBezTo>
                        <a:pt x="692" y="593"/>
                        <a:pt x="693" y="593"/>
                        <a:pt x="694" y="593"/>
                      </a:cubicBezTo>
                      <a:lnTo>
                        <a:pt x="694" y="593"/>
                      </a:lnTo>
                      <a:lnTo>
                        <a:pt x="694" y="593"/>
                      </a:lnTo>
                      <a:lnTo>
                        <a:pt x="694" y="593"/>
                      </a:lnTo>
                      <a:cubicBezTo>
                        <a:pt x="696" y="593"/>
                        <a:pt x="697" y="593"/>
                        <a:pt x="701" y="593"/>
                      </a:cubicBezTo>
                      <a:cubicBezTo>
                        <a:pt x="702" y="593"/>
                        <a:pt x="703" y="593"/>
                        <a:pt x="704" y="593"/>
                      </a:cubicBezTo>
                      <a:cubicBezTo>
                        <a:pt x="705" y="592"/>
                        <a:pt x="707" y="592"/>
                        <a:pt x="709" y="592"/>
                      </a:cubicBezTo>
                      <a:cubicBezTo>
                        <a:pt x="710" y="592"/>
                        <a:pt x="712" y="592"/>
                        <a:pt x="713" y="591"/>
                      </a:cubicBezTo>
                      <a:cubicBezTo>
                        <a:pt x="715" y="591"/>
                        <a:pt x="717" y="591"/>
                        <a:pt x="719" y="591"/>
                      </a:cubicBezTo>
                      <a:cubicBezTo>
                        <a:pt x="721" y="590"/>
                        <a:pt x="723" y="590"/>
                        <a:pt x="726" y="588"/>
                      </a:cubicBezTo>
                      <a:cubicBezTo>
                        <a:pt x="727" y="588"/>
                        <a:pt x="729" y="587"/>
                        <a:pt x="731" y="587"/>
                      </a:cubicBezTo>
                      <a:cubicBezTo>
                        <a:pt x="733" y="586"/>
                        <a:pt x="736" y="585"/>
                        <a:pt x="738" y="585"/>
                      </a:cubicBezTo>
                      <a:cubicBezTo>
                        <a:pt x="740" y="584"/>
                        <a:pt x="742" y="583"/>
                        <a:pt x="744" y="582"/>
                      </a:cubicBezTo>
                      <a:cubicBezTo>
                        <a:pt x="746" y="581"/>
                        <a:pt x="748" y="580"/>
                        <a:pt x="751" y="579"/>
                      </a:cubicBezTo>
                      <a:cubicBezTo>
                        <a:pt x="753" y="578"/>
                        <a:pt x="755" y="577"/>
                        <a:pt x="757" y="576"/>
                      </a:cubicBezTo>
                      <a:cubicBezTo>
                        <a:pt x="759" y="575"/>
                        <a:pt x="761" y="573"/>
                        <a:pt x="763" y="572"/>
                      </a:cubicBezTo>
                      <a:cubicBezTo>
                        <a:pt x="765" y="570"/>
                        <a:pt x="767" y="569"/>
                        <a:pt x="769" y="567"/>
                      </a:cubicBezTo>
                      <a:cubicBezTo>
                        <a:pt x="771" y="565"/>
                        <a:pt x="773" y="564"/>
                        <a:pt x="776" y="561"/>
                      </a:cubicBezTo>
                      <a:cubicBezTo>
                        <a:pt x="776" y="560"/>
                        <a:pt x="777" y="560"/>
                        <a:pt x="777" y="559"/>
                      </a:cubicBezTo>
                      <a:cubicBezTo>
                        <a:pt x="778" y="558"/>
                        <a:pt x="779" y="557"/>
                        <a:pt x="780" y="556"/>
                      </a:cubicBezTo>
                      <a:cubicBezTo>
                        <a:pt x="781" y="554"/>
                        <a:pt x="783" y="552"/>
                        <a:pt x="785" y="550"/>
                      </a:cubicBezTo>
                      <a:cubicBezTo>
                        <a:pt x="785" y="550"/>
                        <a:pt x="785" y="549"/>
                        <a:pt x="785" y="548"/>
                      </a:cubicBezTo>
                      <a:cubicBezTo>
                        <a:pt x="796" y="529"/>
                        <a:pt x="802" y="506"/>
                        <a:pt x="798" y="477"/>
                      </a:cubicBezTo>
                      <a:close/>
                      <a:moveTo>
                        <a:pt x="74" y="146"/>
                      </a:moveTo>
                      <a:lnTo>
                        <a:pt x="74" y="146"/>
                      </a:lnTo>
                      <a:cubicBezTo>
                        <a:pt x="79" y="106"/>
                        <a:pt x="112" y="77"/>
                        <a:pt x="151" y="77"/>
                      </a:cubicBezTo>
                      <a:cubicBezTo>
                        <a:pt x="477" y="77"/>
                        <a:pt x="477" y="77"/>
                        <a:pt x="477" y="77"/>
                      </a:cubicBezTo>
                      <a:cubicBezTo>
                        <a:pt x="515" y="77"/>
                        <a:pt x="549" y="106"/>
                        <a:pt x="554" y="146"/>
                      </a:cubicBezTo>
                      <a:cubicBezTo>
                        <a:pt x="596" y="481"/>
                        <a:pt x="596" y="481"/>
                        <a:pt x="596" y="481"/>
                      </a:cubicBezTo>
                      <a:cubicBezTo>
                        <a:pt x="573" y="458"/>
                        <a:pt x="539" y="453"/>
                        <a:pt x="518" y="453"/>
                      </a:cubicBezTo>
                      <a:cubicBezTo>
                        <a:pt x="110" y="453"/>
                        <a:pt x="110" y="453"/>
                        <a:pt x="110" y="453"/>
                      </a:cubicBezTo>
                      <a:cubicBezTo>
                        <a:pt x="88" y="452"/>
                        <a:pt x="55" y="458"/>
                        <a:pt x="31" y="481"/>
                      </a:cubicBezTo>
                      <a:lnTo>
                        <a:pt x="74" y="146"/>
                      </a:lnTo>
                      <a:close/>
                      <a:moveTo>
                        <a:pt x="590" y="600"/>
                      </a:moveTo>
                      <a:lnTo>
                        <a:pt x="590" y="600"/>
                      </a:lnTo>
                      <a:cubicBezTo>
                        <a:pt x="588" y="602"/>
                        <a:pt x="587" y="604"/>
                        <a:pt x="585" y="606"/>
                      </a:cubicBezTo>
                      <a:cubicBezTo>
                        <a:pt x="584" y="607"/>
                        <a:pt x="582" y="608"/>
                        <a:pt x="581" y="609"/>
                      </a:cubicBezTo>
                      <a:cubicBezTo>
                        <a:pt x="579" y="611"/>
                        <a:pt x="577" y="613"/>
                        <a:pt x="574" y="615"/>
                      </a:cubicBezTo>
                      <a:cubicBezTo>
                        <a:pt x="573" y="616"/>
                        <a:pt x="571" y="617"/>
                        <a:pt x="569" y="617"/>
                      </a:cubicBezTo>
                      <a:cubicBezTo>
                        <a:pt x="567" y="619"/>
                        <a:pt x="564" y="620"/>
                        <a:pt x="561" y="621"/>
                      </a:cubicBezTo>
                      <a:cubicBezTo>
                        <a:pt x="560" y="622"/>
                        <a:pt x="559" y="622"/>
                        <a:pt x="558" y="623"/>
                      </a:cubicBezTo>
                      <a:cubicBezTo>
                        <a:pt x="555" y="624"/>
                        <a:pt x="552" y="625"/>
                        <a:pt x="549" y="626"/>
                      </a:cubicBezTo>
                      <a:cubicBezTo>
                        <a:pt x="548" y="626"/>
                        <a:pt x="548" y="626"/>
                        <a:pt x="546" y="626"/>
                      </a:cubicBezTo>
                      <a:cubicBezTo>
                        <a:pt x="531" y="630"/>
                        <a:pt x="518" y="629"/>
                        <a:pt x="518" y="629"/>
                      </a:cubicBezTo>
                      <a:cubicBezTo>
                        <a:pt x="109" y="629"/>
                        <a:pt x="109" y="629"/>
                        <a:pt x="109" y="629"/>
                      </a:cubicBezTo>
                      <a:cubicBezTo>
                        <a:pt x="108" y="629"/>
                        <a:pt x="64" y="631"/>
                        <a:pt x="39" y="603"/>
                      </a:cubicBezTo>
                      <a:cubicBezTo>
                        <a:pt x="26" y="587"/>
                        <a:pt x="21" y="565"/>
                        <a:pt x="24" y="535"/>
                      </a:cubicBezTo>
                      <a:cubicBezTo>
                        <a:pt x="34" y="472"/>
                        <a:pt x="106" y="474"/>
                        <a:pt x="109" y="473"/>
                      </a:cubicBezTo>
                      <a:cubicBezTo>
                        <a:pt x="518" y="473"/>
                        <a:pt x="518" y="473"/>
                        <a:pt x="518" y="473"/>
                      </a:cubicBezTo>
                      <a:cubicBezTo>
                        <a:pt x="522" y="473"/>
                        <a:pt x="593" y="471"/>
                        <a:pt x="604" y="535"/>
                      </a:cubicBezTo>
                      <a:cubicBezTo>
                        <a:pt x="607" y="562"/>
                        <a:pt x="602" y="584"/>
                        <a:pt x="590" y="600"/>
                      </a:cubicBezTo>
                      <a:close/>
                      <a:moveTo>
                        <a:pt x="575" y="143"/>
                      </a:moveTo>
                      <a:lnTo>
                        <a:pt x="575" y="143"/>
                      </a:lnTo>
                      <a:cubicBezTo>
                        <a:pt x="567" y="94"/>
                        <a:pt x="526" y="58"/>
                        <a:pt x="477" y="58"/>
                      </a:cubicBezTo>
                      <a:cubicBezTo>
                        <a:pt x="260" y="58"/>
                        <a:pt x="260" y="58"/>
                        <a:pt x="260" y="58"/>
                      </a:cubicBezTo>
                      <a:cubicBezTo>
                        <a:pt x="275" y="35"/>
                        <a:pt x="299" y="21"/>
                        <a:pt x="326" y="21"/>
                      </a:cubicBezTo>
                      <a:cubicBezTo>
                        <a:pt x="651" y="21"/>
                        <a:pt x="651" y="21"/>
                        <a:pt x="651" y="21"/>
                      </a:cubicBezTo>
                      <a:cubicBezTo>
                        <a:pt x="690" y="21"/>
                        <a:pt x="723" y="50"/>
                        <a:pt x="729" y="89"/>
                      </a:cubicBezTo>
                      <a:cubicBezTo>
                        <a:pt x="771" y="424"/>
                        <a:pt x="771" y="424"/>
                        <a:pt x="771" y="424"/>
                      </a:cubicBezTo>
                      <a:cubicBezTo>
                        <a:pt x="747" y="402"/>
                        <a:pt x="713" y="396"/>
                        <a:pt x="692" y="396"/>
                      </a:cubicBezTo>
                      <a:cubicBezTo>
                        <a:pt x="607" y="396"/>
                        <a:pt x="607" y="396"/>
                        <a:pt x="607" y="396"/>
                      </a:cubicBezTo>
                      <a:lnTo>
                        <a:pt x="575" y="143"/>
                      </a:lnTo>
                      <a:close/>
                      <a:moveTo>
                        <a:pt x="764" y="543"/>
                      </a:moveTo>
                      <a:lnTo>
                        <a:pt x="764" y="543"/>
                      </a:lnTo>
                      <a:cubicBezTo>
                        <a:pt x="763" y="545"/>
                        <a:pt x="761" y="547"/>
                        <a:pt x="759" y="549"/>
                      </a:cubicBezTo>
                      <a:cubicBezTo>
                        <a:pt x="758" y="550"/>
                        <a:pt x="757" y="551"/>
                        <a:pt x="755" y="552"/>
                      </a:cubicBezTo>
                      <a:cubicBezTo>
                        <a:pt x="753" y="554"/>
                        <a:pt x="751" y="556"/>
                        <a:pt x="748" y="557"/>
                      </a:cubicBezTo>
                      <a:cubicBezTo>
                        <a:pt x="746" y="558"/>
                        <a:pt x="745" y="559"/>
                        <a:pt x="744" y="560"/>
                      </a:cubicBezTo>
                      <a:cubicBezTo>
                        <a:pt x="741" y="561"/>
                        <a:pt x="739" y="562"/>
                        <a:pt x="736" y="564"/>
                      </a:cubicBezTo>
                      <a:cubicBezTo>
                        <a:pt x="735" y="565"/>
                        <a:pt x="733" y="565"/>
                        <a:pt x="732" y="566"/>
                      </a:cubicBezTo>
                      <a:cubicBezTo>
                        <a:pt x="730" y="567"/>
                        <a:pt x="727" y="568"/>
                        <a:pt x="725" y="568"/>
                      </a:cubicBezTo>
                      <a:cubicBezTo>
                        <a:pt x="723" y="569"/>
                        <a:pt x="721" y="569"/>
                        <a:pt x="720" y="569"/>
                      </a:cubicBezTo>
                      <a:cubicBezTo>
                        <a:pt x="718" y="570"/>
                        <a:pt x="715" y="570"/>
                        <a:pt x="713" y="571"/>
                      </a:cubicBezTo>
                      <a:cubicBezTo>
                        <a:pt x="712" y="571"/>
                        <a:pt x="711" y="571"/>
                        <a:pt x="709" y="571"/>
                      </a:cubicBezTo>
                      <a:cubicBezTo>
                        <a:pt x="708" y="572"/>
                        <a:pt x="706" y="572"/>
                        <a:pt x="705" y="572"/>
                      </a:cubicBezTo>
                      <a:cubicBezTo>
                        <a:pt x="703" y="572"/>
                        <a:pt x="702" y="572"/>
                        <a:pt x="701" y="572"/>
                      </a:cubicBezTo>
                      <a:cubicBezTo>
                        <a:pt x="700" y="572"/>
                        <a:pt x="699" y="572"/>
                        <a:pt x="699" y="572"/>
                      </a:cubicBezTo>
                      <a:cubicBezTo>
                        <a:pt x="695" y="573"/>
                        <a:pt x="693" y="573"/>
                        <a:pt x="693" y="573"/>
                      </a:cubicBezTo>
                      <a:lnTo>
                        <a:pt x="693" y="573"/>
                      </a:lnTo>
                      <a:lnTo>
                        <a:pt x="692" y="573"/>
                      </a:lnTo>
                      <a:cubicBezTo>
                        <a:pt x="622" y="573"/>
                        <a:pt x="622" y="573"/>
                        <a:pt x="622" y="573"/>
                      </a:cubicBezTo>
                      <a:cubicBezTo>
                        <a:pt x="625" y="561"/>
                        <a:pt x="626" y="548"/>
                        <a:pt x="624" y="534"/>
                      </a:cubicBezTo>
                      <a:cubicBezTo>
                        <a:pt x="624" y="534"/>
                        <a:pt x="624" y="534"/>
                        <a:pt x="624" y="533"/>
                      </a:cubicBezTo>
                      <a:cubicBezTo>
                        <a:pt x="624" y="533"/>
                        <a:pt x="624" y="533"/>
                        <a:pt x="624" y="532"/>
                      </a:cubicBezTo>
                      <a:cubicBezTo>
                        <a:pt x="624" y="530"/>
                        <a:pt x="624" y="529"/>
                        <a:pt x="624" y="527"/>
                      </a:cubicBezTo>
                      <a:cubicBezTo>
                        <a:pt x="609" y="417"/>
                        <a:pt x="609" y="417"/>
                        <a:pt x="609" y="417"/>
                      </a:cubicBezTo>
                      <a:cubicBezTo>
                        <a:pt x="693" y="417"/>
                        <a:pt x="693" y="417"/>
                        <a:pt x="693" y="417"/>
                      </a:cubicBezTo>
                      <a:cubicBezTo>
                        <a:pt x="696" y="416"/>
                        <a:pt x="768" y="415"/>
                        <a:pt x="778" y="478"/>
                      </a:cubicBezTo>
                      <a:cubicBezTo>
                        <a:pt x="781" y="505"/>
                        <a:pt x="777" y="527"/>
                        <a:pt x="764" y="5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3" name="Freeform 180"/>
                <p:cNvSpPr>
                  <a:spLocks noChangeArrowheads="1"/>
                </p:cNvSpPr>
                <p:nvPr/>
              </p:nvSpPr>
              <p:spPr bwMode="auto">
                <a:xfrm>
                  <a:off x="8503425" y="4964680"/>
                  <a:ext cx="31489" cy="31488"/>
                </a:xfrm>
                <a:custGeom>
                  <a:avLst/>
                  <a:gdLst>
                    <a:gd name="T0" fmla="*/ 36 w 74"/>
                    <a:gd name="T1" fmla="*/ 0 h 74"/>
                    <a:gd name="T2" fmla="*/ 36 w 74"/>
                    <a:gd name="T3" fmla="*/ 0 h 74"/>
                    <a:gd name="T4" fmla="*/ 0 w 74"/>
                    <a:gd name="T5" fmla="*/ 36 h 74"/>
                    <a:gd name="T6" fmla="*/ 36 w 74"/>
                    <a:gd name="T7" fmla="*/ 73 h 74"/>
                    <a:gd name="T8" fmla="*/ 73 w 74"/>
                    <a:gd name="T9" fmla="*/ 36 h 74"/>
                    <a:gd name="T10" fmla="*/ 36 w 74"/>
                    <a:gd name="T11" fmla="*/ 0 h 74"/>
                    <a:gd name="T12" fmla="*/ 36 w 74"/>
                    <a:gd name="T13" fmla="*/ 53 h 74"/>
                    <a:gd name="T14" fmla="*/ 36 w 74"/>
                    <a:gd name="T15" fmla="*/ 53 h 74"/>
                    <a:gd name="T16" fmla="*/ 20 w 74"/>
                    <a:gd name="T17" fmla="*/ 36 h 74"/>
                    <a:gd name="T18" fmla="*/ 36 w 74"/>
                    <a:gd name="T19" fmla="*/ 20 h 74"/>
                    <a:gd name="T20" fmla="*/ 53 w 74"/>
                    <a:gd name="T21" fmla="*/ 36 h 74"/>
                    <a:gd name="T22" fmla="*/ 36 w 74"/>
                    <a:gd name="T23"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4">
                      <a:moveTo>
                        <a:pt x="36" y="0"/>
                      </a:moveTo>
                      <a:lnTo>
                        <a:pt x="36" y="0"/>
                      </a:lnTo>
                      <a:cubicBezTo>
                        <a:pt x="17" y="0"/>
                        <a:pt x="0" y="15"/>
                        <a:pt x="0" y="36"/>
                      </a:cubicBezTo>
                      <a:cubicBezTo>
                        <a:pt x="0" y="56"/>
                        <a:pt x="17" y="73"/>
                        <a:pt x="36" y="73"/>
                      </a:cubicBezTo>
                      <a:cubicBezTo>
                        <a:pt x="56" y="73"/>
                        <a:pt x="73" y="56"/>
                        <a:pt x="73" y="36"/>
                      </a:cubicBezTo>
                      <a:cubicBezTo>
                        <a:pt x="73" y="15"/>
                        <a:pt x="56" y="0"/>
                        <a:pt x="36" y="0"/>
                      </a:cubicBezTo>
                      <a:close/>
                      <a:moveTo>
                        <a:pt x="36" y="53"/>
                      </a:moveTo>
                      <a:lnTo>
                        <a:pt x="36" y="53"/>
                      </a:lnTo>
                      <a:cubicBezTo>
                        <a:pt x="27" y="53"/>
                        <a:pt x="20" y="45"/>
                        <a:pt x="20" y="36"/>
                      </a:cubicBezTo>
                      <a:cubicBezTo>
                        <a:pt x="20" y="27"/>
                        <a:pt x="27" y="20"/>
                        <a:pt x="36" y="20"/>
                      </a:cubicBezTo>
                      <a:cubicBezTo>
                        <a:pt x="46" y="20"/>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0" name="TextBox 129"/>
              <p:cNvSpPr txBox="1"/>
              <p:nvPr/>
            </p:nvSpPr>
            <p:spPr>
              <a:xfrm>
                <a:off x="2769618" y="3627171"/>
                <a:ext cx="795411" cy="307777"/>
              </a:xfrm>
              <a:prstGeom prst="rect">
                <a:avLst/>
              </a:prstGeom>
            </p:spPr>
            <p:txBody>
              <a:bodyPr vert="horz" wrap="none" lIns="91440" tIns="45720" rIns="91440" bIns="45720" rtlCol="0">
                <a:spAutoFit/>
              </a:bodyPr>
              <a:lstStyle/>
              <a:p>
                <a:pPr marL="0" indent="0" algn="ctr">
                  <a:spcAft>
                    <a:spcPts val="1800"/>
                  </a:spcAft>
                  <a:buNone/>
                </a:pPr>
                <a:r>
                  <a:rPr lang="de-DE" sz="1400" dirty="0"/>
                  <a:t>Media A</a:t>
                </a:r>
                <a:endParaRPr lang="en-US" sz="1400" dirty="0"/>
              </a:p>
            </p:txBody>
          </p:sp>
        </p:grpSp>
        <p:grpSp>
          <p:nvGrpSpPr>
            <p:cNvPr id="134" name="Group 133"/>
            <p:cNvGrpSpPr/>
            <p:nvPr/>
          </p:nvGrpSpPr>
          <p:grpSpPr>
            <a:xfrm>
              <a:off x="9857214" y="4432112"/>
              <a:ext cx="788999" cy="876209"/>
              <a:chOff x="2769618" y="3058739"/>
              <a:chExt cx="788999" cy="876209"/>
            </a:xfrm>
          </p:grpSpPr>
          <p:grpSp>
            <p:nvGrpSpPr>
              <p:cNvPr id="135" name="Group 134"/>
              <p:cNvGrpSpPr>
                <a:grpSpLocks noChangeAspect="1"/>
              </p:cNvGrpSpPr>
              <p:nvPr/>
            </p:nvGrpSpPr>
            <p:grpSpPr>
              <a:xfrm>
                <a:off x="2830592" y="3058739"/>
                <a:ext cx="667052" cy="542438"/>
                <a:chOff x="8301530" y="4757227"/>
                <a:chExt cx="337112" cy="274135"/>
              </a:xfrm>
              <a:solidFill>
                <a:srgbClr val="0078EF"/>
              </a:solidFill>
            </p:grpSpPr>
            <p:sp>
              <p:nvSpPr>
                <p:cNvPr id="137" name="Freeform 178"/>
                <p:cNvSpPr>
                  <a:spLocks noChangeArrowheads="1"/>
                </p:cNvSpPr>
                <p:nvPr/>
              </p:nvSpPr>
              <p:spPr bwMode="auto">
                <a:xfrm>
                  <a:off x="8575664" y="4940600"/>
                  <a:ext cx="31488" cy="31489"/>
                </a:xfrm>
                <a:custGeom>
                  <a:avLst/>
                  <a:gdLst>
                    <a:gd name="T0" fmla="*/ 36 w 75"/>
                    <a:gd name="T1" fmla="*/ 0 h 73"/>
                    <a:gd name="T2" fmla="*/ 36 w 75"/>
                    <a:gd name="T3" fmla="*/ 0 h 73"/>
                    <a:gd name="T4" fmla="*/ 0 w 75"/>
                    <a:gd name="T5" fmla="*/ 36 h 73"/>
                    <a:gd name="T6" fmla="*/ 36 w 75"/>
                    <a:gd name="T7" fmla="*/ 72 h 73"/>
                    <a:gd name="T8" fmla="*/ 74 w 75"/>
                    <a:gd name="T9" fmla="*/ 36 h 73"/>
                    <a:gd name="T10" fmla="*/ 36 w 75"/>
                    <a:gd name="T11" fmla="*/ 0 h 73"/>
                    <a:gd name="T12" fmla="*/ 36 w 75"/>
                    <a:gd name="T13" fmla="*/ 53 h 73"/>
                    <a:gd name="T14" fmla="*/ 36 w 75"/>
                    <a:gd name="T15" fmla="*/ 53 h 73"/>
                    <a:gd name="T16" fmla="*/ 21 w 75"/>
                    <a:gd name="T17" fmla="*/ 36 h 73"/>
                    <a:gd name="T18" fmla="*/ 36 w 75"/>
                    <a:gd name="T19" fmla="*/ 19 h 73"/>
                    <a:gd name="T20" fmla="*/ 53 w 75"/>
                    <a:gd name="T21" fmla="*/ 36 h 73"/>
                    <a:gd name="T22" fmla="*/ 36 w 75"/>
                    <a:gd name="T23"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3">
                      <a:moveTo>
                        <a:pt x="36" y="0"/>
                      </a:moveTo>
                      <a:lnTo>
                        <a:pt x="36" y="0"/>
                      </a:lnTo>
                      <a:cubicBezTo>
                        <a:pt x="16" y="0"/>
                        <a:pt x="0" y="16"/>
                        <a:pt x="0" y="36"/>
                      </a:cubicBezTo>
                      <a:cubicBezTo>
                        <a:pt x="0" y="56"/>
                        <a:pt x="16" y="72"/>
                        <a:pt x="36" y="72"/>
                      </a:cubicBezTo>
                      <a:cubicBezTo>
                        <a:pt x="57" y="72"/>
                        <a:pt x="74" y="56"/>
                        <a:pt x="74" y="36"/>
                      </a:cubicBezTo>
                      <a:cubicBezTo>
                        <a:pt x="74" y="16"/>
                        <a:pt x="57" y="0"/>
                        <a:pt x="36" y="0"/>
                      </a:cubicBezTo>
                      <a:close/>
                      <a:moveTo>
                        <a:pt x="36" y="53"/>
                      </a:moveTo>
                      <a:lnTo>
                        <a:pt x="36" y="53"/>
                      </a:lnTo>
                      <a:cubicBezTo>
                        <a:pt x="28" y="53"/>
                        <a:pt x="21" y="45"/>
                        <a:pt x="21" y="36"/>
                      </a:cubicBezTo>
                      <a:cubicBezTo>
                        <a:pt x="21" y="27"/>
                        <a:pt x="28" y="19"/>
                        <a:pt x="36" y="19"/>
                      </a:cubicBezTo>
                      <a:cubicBezTo>
                        <a:pt x="46" y="19"/>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179"/>
                <p:cNvSpPr>
                  <a:spLocks noChangeArrowheads="1"/>
                </p:cNvSpPr>
                <p:nvPr/>
              </p:nvSpPr>
              <p:spPr bwMode="auto">
                <a:xfrm>
                  <a:off x="8301530" y="4757227"/>
                  <a:ext cx="337112" cy="274135"/>
                </a:xfrm>
                <a:custGeom>
                  <a:avLst/>
                  <a:gdLst>
                    <a:gd name="T0" fmla="*/ 798 w 803"/>
                    <a:gd name="T1" fmla="*/ 477 h 651"/>
                    <a:gd name="T2" fmla="*/ 797 w 803"/>
                    <a:gd name="T3" fmla="*/ 475 h 651"/>
                    <a:gd name="T4" fmla="*/ 748 w 803"/>
                    <a:gd name="T5" fmla="*/ 86 h 651"/>
                    <a:gd name="T6" fmla="*/ 326 w 803"/>
                    <a:gd name="T7" fmla="*/ 0 h 651"/>
                    <a:gd name="T8" fmla="*/ 151 w 803"/>
                    <a:gd name="T9" fmla="*/ 58 h 651"/>
                    <a:gd name="T10" fmla="*/ 4 w 803"/>
                    <a:gd name="T11" fmla="*/ 527 h 651"/>
                    <a:gd name="T12" fmla="*/ 4 w 803"/>
                    <a:gd name="T13" fmla="*/ 534 h 651"/>
                    <a:gd name="T14" fmla="*/ 25 w 803"/>
                    <a:gd name="T15" fmla="*/ 617 h 651"/>
                    <a:gd name="T16" fmla="*/ 109 w 803"/>
                    <a:gd name="T17" fmla="*/ 650 h 651"/>
                    <a:gd name="T18" fmla="*/ 535 w 803"/>
                    <a:gd name="T19" fmla="*/ 649 h 651"/>
                    <a:gd name="T20" fmla="*/ 545 w 803"/>
                    <a:gd name="T21" fmla="*/ 647 h 651"/>
                    <a:gd name="T22" fmla="*/ 559 w 803"/>
                    <a:gd name="T23" fmla="*/ 644 h 651"/>
                    <a:gd name="T24" fmla="*/ 573 w 803"/>
                    <a:gd name="T25" fmla="*/ 638 h 651"/>
                    <a:gd name="T26" fmla="*/ 587 w 803"/>
                    <a:gd name="T27" fmla="*/ 630 h 651"/>
                    <a:gd name="T28" fmla="*/ 600 w 803"/>
                    <a:gd name="T29" fmla="*/ 620 h 651"/>
                    <a:gd name="T30" fmla="*/ 606 w 803"/>
                    <a:gd name="T31" fmla="*/ 612 h 651"/>
                    <a:gd name="T32" fmla="*/ 610 w 803"/>
                    <a:gd name="T33" fmla="*/ 605 h 651"/>
                    <a:gd name="T34" fmla="*/ 692 w 803"/>
                    <a:gd name="T35" fmla="*/ 593 h 651"/>
                    <a:gd name="T36" fmla="*/ 694 w 803"/>
                    <a:gd name="T37" fmla="*/ 593 h 651"/>
                    <a:gd name="T38" fmla="*/ 694 w 803"/>
                    <a:gd name="T39" fmla="*/ 593 h 651"/>
                    <a:gd name="T40" fmla="*/ 704 w 803"/>
                    <a:gd name="T41" fmla="*/ 593 h 651"/>
                    <a:gd name="T42" fmla="*/ 713 w 803"/>
                    <a:gd name="T43" fmla="*/ 591 h 651"/>
                    <a:gd name="T44" fmla="*/ 726 w 803"/>
                    <a:gd name="T45" fmla="*/ 588 h 651"/>
                    <a:gd name="T46" fmla="*/ 738 w 803"/>
                    <a:gd name="T47" fmla="*/ 585 h 651"/>
                    <a:gd name="T48" fmla="*/ 751 w 803"/>
                    <a:gd name="T49" fmla="*/ 579 h 651"/>
                    <a:gd name="T50" fmla="*/ 763 w 803"/>
                    <a:gd name="T51" fmla="*/ 572 h 651"/>
                    <a:gd name="T52" fmla="*/ 776 w 803"/>
                    <a:gd name="T53" fmla="*/ 561 h 651"/>
                    <a:gd name="T54" fmla="*/ 780 w 803"/>
                    <a:gd name="T55" fmla="*/ 556 h 651"/>
                    <a:gd name="T56" fmla="*/ 785 w 803"/>
                    <a:gd name="T57" fmla="*/ 548 h 651"/>
                    <a:gd name="T58" fmla="*/ 74 w 803"/>
                    <a:gd name="T59" fmla="*/ 146 h 651"/>
                    <a:gd name="T60" fmla="*/ 151 w 803"/>
                    <a:gd name="T61" fmla="*/ 77 h 651"/>
                    <a:gd name="T62" fmla="*/ 554 w 803"/>
                    <a:gd name="T63" fmla="*/ 146 h 651"/>
                    <a:gd name="T64" fmla="*/ 518 w 803"/>
                    <a:gd name="T65" fmla="*/ 453 h 651"/>
                    <a:gd name="T66" fmla="*/ 31 w 803"/>
                    <a:gd name="T67" fmla="*/ 481 h 651"/>
                    <a:gd name="T68" fmla="*/ 590 w 803"/>
                    <a:gd name="T69" fmla="*/ 600 h 651"/>
                    <a:gd name="T70" fmla="*/ 585 w 803"/>
                    <a:gd name="T71" fmla="*/ 606 h 651"/>
                    <a:gd name="T72" fmla="*/ 574 w 803"/>
                    <a:gd name="T73" fmla="*/ 615 h 651"/>
                    <a:gd name="T74" fmla="*/ 561 w 803"/>
                    <a:gd name="T75" fmla="*/ 621 h 651"/>
                    <a:gd name="T76" fmla="*/ 549 w 803"/>
                    <a:gd name="T77" fmla="*/ 626 h 651"/>
                    <a:gd name="T78" fmla="*/ 518 w 803"/>
                    <a:gd name="T79" fmla="*/ 629 h 651"/>
                    <a:gd name="T80" fmla="*/ 39 w 803"/>
                    <a:gd name="T81" fmla="*/ 603 h 651"/>
                    <a:gd name="T82" fmla="*/ 109 w 803"/>
                    <a:gd name="T83" fmla="*/ 473 h 651"/>
                    <a:gd name="T84" fmla="*/ 604 w 803"/>
                    <a:gd name="T85" fmla="*/ 535 h 651"/>
                    <a:gd name="T86" fmla="*/ 575 w 803"/>
                    <a:gd name="T87" fmla="*/ 143 h 651"/>
                    <a:gd name="T88" fmla="*/ 477 w 803"/>
                    <a:gd name="T89" fmla="*/ 58 h 651"/>
                    <a:gd name="T90" fmla="*/ 326 w 803"/>
                    <a:gd name="T91" fmla="*/ 21 h 651"/>
                    <a:gd name="T92" fmla="*/ 729 w 803"/>
                    <a:gd name="T93" fmla="*/ 89 h 651"/>
                    <a:gd name="T94" fmla="*/ 692 w 803"/>
                    <a:gd name="T95" fmla="*/ 396 h 651"/>
                    <a:gd name="T96" fmla="*/ 575 w 803"/>
                    <a:gd name="T97" fmla="*/ 143 h 651"/>
                    <a:gd name="T98" fmla="*/ 764 w 803"/>
                    <a:gd name="T99" fmla="*/ 543 h 651"/>
                    <a:gd name="T100" fmla="*/ 755 w 803"/>
                    <a:gd name="T101" fmla="*/ 552 h 651"/>
                    <a:gd name="T102" fmla="*/ 744 w 803"/>
                    <a:gd name="T103" fmla="*/ 560 h 651"/>
                    <a:gd name="T104" fmla="*/ 732 w 803"/>
                    <a:gd name="T105" fmla="*/ 566 h 651"/>
                    <a:gd name="T106" fmla="*/ 720 w 803"/>
                    <a:gd name="T107" fmla="*/ 569 h 651"/>
                    <a:gd name="T108" fmla="*/ 709 w 803"/>
                    <a:gd name="T109" fmla="*/ 571 h 651"/>
                    <a:gd name="T110" fmla="*/ 701 w 803"/>
                    <a:gd name="T111" fmla="*/ 572 h 651"/>
                    <a:gd name="T112" fmla="*/ 693 w 803"/>
                    <a:gd name="T113" fmla="*/ 573 h 651"/>
                    <a:gd name="T114" fmla="*/ 692 w 803"/>
                    <a:gd name="T115" fmla="*/ 573 h 651"/>
                    <a:gd name="T116" fmla="*/ 624 w 803"/>
                    <a:gd name="T117" fmla="*/ 534 h 651"/>
                    <a:gd name="T118" fmla="*/ 624 w 803"/>
                    <a:gd name="T119" fmla="*/ 532 h 651"/>
                    <a:gd name="T120" fmla="*/ 609 w 803"/>
                    <a:gd name="T121" fmla="*/ 417 h 651"/>
                    <a:gd name="T122" fmla="*/ 778 w 803"/>
                    <a:gd name="T123" fmla="*/ 478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51">
                      <a:moveTo>
                        <a:pt x="798" y="477"/>
                      </a:moveTo>
                      <a:lnTo>
                        <a:pt x="798" y="477"/>
                      </a:lnTo>
                      <a:lnTo>
                        <a:pt x="798" y="477"/>
                      </a:lnTo>
                      <a:cubicBezTo>
                        <a:pt x="798" y="476"/>
                        <a:pt x="798" y="476"/>
                        <a:pt x="797" y="475"/>
                      </a:cubicBezTo>
                      <a:cubicBezTo>
                        <a:pt x="797" y="473"/>
                        <a:pt x="797" y="472"/>
                        <a:pt x="797" y="470"/>
                      </a:cubicBezTo>
                      <a:cubicBezTo>
                        <a:pt x="748" y="86"/>
                        <a:pt x="748" y="86"/>
                        <a:pt x="748" y="86"/>
                      </a:cubicBezTo>
                      <a:cubicBezTo>
                        <a:pt x="742" y="38"/>
                        <a:pt x="700" y="0"/>
                        <a:pt x="651" y="0"/>
                      </a:cubicBezTo>
                      <a:cubicBezTo>
                        <a:pt x="326" y="0"/>
                        <a:pt x="326" y="0"/>
                        <a:pt x="326" y="0"/>
                      </a:cubicBezTo>
                      <a:cubicBezTo>
                        <a:pt x="287" y="0"/>
                        <a:pt x="253" y="23"/>
                        <a:pt x="236" y="58"/>
                      </a:cubicBezTo>
                      <a:cubicBezTo>
                        <a:pt x="151" y="58"/>
                        <a:pt x="151" y="58"/>
                        <a:pt x="151" y="58"/>
                      </a:cubicBezTo>
                      <a:cubicBezTo>
                        <a:pt x="102" y="58"/>
                        <a:pt x="60" y="94"/>
                        <a:pt x="53" y="143"/>
                      </a:cubicBezTo>
                      <a:cubicBezTo>
                        <a:pt x="4" y="527"/>
                        <a:pt x="4" y="527"/>
                        <a:pt x="4" y="527"/>
                      </a:cubicBezTo>
                      <a:cubicBezTo>
                        <a:pt x="4" y="529"/>
                        <a:pt x="4" y="530"/>
                        <a:pt x="4" y="532"/>
                      </a:cubicBezTo>
                      <a:cubicBezTo>
                        <a:pt x="4" y="533"/>
                        <a:pt x="4" y="533"/>
                        <a:pt x="4" y="534"/>
                      </a:cubicBezTo>
                      <a:cubicBezTo>
                        <a:pt x="4" y="534"/>
                        <a:pt x="4" y="534"/>
                        <a:pt x="4" y="535"/>
                      </a:cubicBezTo>
                      <a:cubicBezTo>
                        <a:pt x="0" y="569"/>
                        <a:pt x="7" y="597"/>
                        <a:pt x="25" y="617"/>
                      </a:cubicBezTo>
                      <a:cubicBezTo>
                        <a:pt x="53" y="648"/>
                        <a:pt x="97" y="650"/>
                        <a:pt x="107" y="650"/>
                      </a:cubicBezTo>
                      <a:cubicBezTo>
                        <a:pt x="108" y="650"/>
                        <a:pt x="109" y="650"/>
                        <a:pt x="109" y="650"/>
                      </a:cubicBezTo>
                      <a:cubicBezTo>
                        <a:pt x="517" y="650"/>
                        <a:pt x="517" y="650"/>
                        <a:pt x="517" y="650"/>
                      </a:cubicBezTo>
                      <a:cubicBezTo>
                        <a:pt x="518" y="650"/>
                        <a:pt x="526" y="650"/>
                        <a:pt x="535" y="649"/>
                      </a:cubicBezTo>
                      <a:cubicBezTo>
                        <a:pt x="536" y="649"/>
                        <a:pt x="537" y="649"/>
                        <a:pt x="538" y="648"/>
                      </a:cubicBezTo>
                      <a:cubicBezTo>
                        <a:pt x="540" y="648"/>
                        <a:pt x="543" y="648"/>
                        <a:pt x="545" y="647"/>
                      </a:cubicBezTo>
                      <a:cubicBezTo>
                        <a:pt x="548" y="647"/>
                        <a:pt x="549" y="646"/>
                        <a:pt x="551" y="646"/>
                      </a:cubicBezTo>
                      <a:cubicBezTo>
                        <a:pt x="554" y="645"/>
                        <a:pt x="556" y="645"/>
                        <a:pt x="559" y="644"/>
                      </a:cubicBezTo>
                      <a:cubicBezTo>
                        <a:pt x="561" y="643"/>
                        <a:pt x="563" y="643"/>
                        <a:pt x="565" y="642"/>
                      </a:cubicBezTo>
                      <a:cubicBezTo>
                        <a:pt x="567" y="641"/>
                        <a:pt x="570" y="639"/>
                        <a:pt x="573" y="638"/>
                      </a:cubicBezTo>
                      <a:cubicBezTo>
                        <a:pt x="575" y="637"/>
                        <a:pt x="578" y="636"/>
                        <a:pt x="580" y="634"/>
                      </a:cubicBezTo>
                      <a:cubicBezTo>
                        <a:pt x="582" y="633"/>
                        <a:pt x="584" y="632"/>
                        <a:pt x="587" y="630"/>
                      </a:cubicBezTo>
                      <a:cubicBezTo>
                        <a:pt x="589" y="629"/>
                        <a:pt x="591" y="627"/>
                        <a:pt x="593" y="625"/>
                      </a:cubicBezTo>
                      <a:cubicBezTo>
                        <a:pt x="595" y="623"/>
                        <a:pt x="597" y="621"/>
                        <a:pt x="600" y="620"/>
                      </a:cubicBezTo>
                      <a:cubicBezTo>
                        <a:pt x="601" y="619"/>
                        <a:pt x="602" y="618"/>
                        <a:pt x="603" y="617"/>
                      </a:cubicBezTo>
                      <a:cubicBezTo>
                        <a:pt x="604" y="616"/>
                        <a:pt x="605" y="613"/>
                        <a:pt x="606" y="612"/>
                      </a:cubicBezTo>
                      <a:cubicBezTo>
                        <a:pt x="607" y="610"/>
                        <a:pt x="609" y="609"/>
                        <a:pt x="610" y="607"/>
                      </a:cubicBezTo>
                      <a:cubicBezTo>
                        <a:pt x="610" y="606"/>
                        <a:pt x="610" y="606"/>
                        <a:pt x="610" y="605"/>
                      </a:cubicBezTo>
                      <a:cubicBezTo>
                        <a:pt x="613" y="601"/>
                        <a:pt x="615" y="597"/>
                        <a:pt x="617" y="593"/>
                      </a:cubicBezTo>
                      <a:cubicBezTo>
                        <a:pt x="692" y="593"/>
                        <a:pt x="692" y="593"/>
                        <a:pt x="692" y="593"/>
                      </a:cubicBezTo>
                      <a:cubicBezTo>
                        <a:pt x="692" y="593"/>
                        <a:pt x="693" y="593"/>
                        <a:pt x="694" y="593"/>
                      </a:cubicBezTo>
                      <a:lnTo>
                        <a:pt x="694" y="593"/>
                      </a:lnTo>
                      <a:lnTo>
                        <a:pt x="694" y="593"/>
                      </a:lnTo>
                      <a:lnTo>
                        <a:pt x="694" y="593"/>
                      </a:lnTo>
                      <a:cubicBezTo>
                        <a:pt x="696" y="593"/>
                        <a:pt x="697" y="593"/>
                        <a:pt x="701" y="593"/>
                      </a:cubicBezTo>
                      <a:cubicBezTo>
                        <a:pt x="702" y="593"/>
                        <a:pt x="703" y="593"/>
                        <a:pt x="704" y="593"/>
                      </a:cubicBezTo>
                      <a:cubicBezTo>
                        <a:pt x="705" y="592"/>
                        <a:pt x="707" y="592"/>
                        <a:pt x="709" y="592"/>
                      </a:cubicBezTo>
                      <a:cubicBezTo>
                        <a:pt x="710" y="592"/>
                        <a:pt x="712" y="592"/>
                        <a:pt x="713" y="591"/>
                      </a:cubicBezTo>
                      <a:cubicBezTo>
                        <a:pt x="715" y="591"/>
                        <a:pt x="717" y="591"/>
                        <a:pt x="719" y="591"/>
                      </a:cubicBezTo>
                      <a:cubicBezTo>
                        <a:pt x="721" y="590"/>
                        <a:pt x="723" y="590"/>
                        <a:pt x="726" y="588"/>
                      </a:cubicBezTo>
                      <a:cubicBezTo>
                        <a:pt x="727" y="588"/>
                        <a:pt x="729" y="587"/>
                        <a:pt x="731" y="587"/>
                      </a:cubicBezTo>
                      <a:cubicBezTo>
                        <a:pt x="733" y="586"/>
                        <a:pt x="736" y="585"/>
                        <a:pt x="738" y="585"/>
                      </a:cubicBezTo>
                      <a:cubicBezTo>
                        <a:pt x="740" y="584"/>
                        <a:pt x="742" y="583"/>
                        <a:pt x="744" y="582"/>
                      </a:cubicBezTo>
                      <a:cubicBezTo>
                        <a:pt x="746" y="581"/>
                        <a:pt x="748" y="580"/>
                        <a:pt x="751" y="579"/>
                      </a:cubicBezTo>
                      <a:cubicBezTo>
                        <a:pt x="753" y="578"/>
                        <a:pt x="755" y="577"/>
                        <a:pt x="757" y="576"/>
                      </a:cubicBezTo>
                      <a:cubicBezTo>
                        <a:pt x="759" y="575"/>
                        <a:pt x="761" y="573"/>
                        <a:pt x="763" y="572"/>
                      </a:cubicBezTo>
                      <a:cubicBezTo>
                        <a:pt x="765" y="570"/>
                        <a:pt x="767" y="569"/>
                        <a:pt x="769" y="567"/>
                      </a:cubicBezTo>
                      <a:cubicBezTo>
                        <a:pt x="771" y="565"/>
                        <a:pt x="773" y="564"/>
                        <a:pt x="776" y="561"/>
                      </a:cubicBezTo>
                      <a:cubicBezTo>
                        <a:pt x="776" y="560"/>
                        <a:pt x="777" y="560"/>
                        <a:pt x="777" y="559"/>
                      </a:cubicBezTo>
                      <a:cubicBezTo>
                        <a:pt x="778" y="558"/>
                        <a:pt x="779" y="557"/>
                        <a:pt x="780" y="556"/>
                      </a:cubicBezTo>
                      <a:cubicBezTo>
                        <a:pt x="781" y="554"/>
                        <a:pt x="783" y="552"/>
                        <a:pt x="785" y="550"/>
                      </a:cubicBezTo>
                      <a:cubicBezTo>
                        <a:pt x="785" y="550"/>
                        <a:pt x="785" y="549"/>
                        <a:pt x="785" y="548"/>
                      </a:cubicBezTo>
                      <a:cubicBezTo>
                        <a:pt x="796" y="529"/>
                        <a:pt x="802" y="506"/>
                        <a:pt x="798" y="477"/>
                      </a:cubicBezTo>
                      <a:close/>
                      <a:moveTo>
                        <a:pt x="74" y="146"/>
                      </a:moveTo>
                      <a:lnTo>
                        <a:pt x="74" y="146"/>
                      </a:lnTo>
                      <a:cubicBezTo>
                        <a:pt x="79" y="106"/>
                        <a:pt x="112" y="77"/>
                        <a:pt x="151" y="77"/>
                      </a:cubicBezTo>
                      <a:cubicBezTo>
                        <a:pt x="477" y="77"/>
                        <a:pt x="477" y="77"/>
                        <a:pt x="477" y="77"/>
                      </a:cubicBezTo>
                      <a:cubicBezTo>
                        <a:pt x="515" y="77"/>
                        <a:pt x="549" y="106"/>
                        <a:pt x="554" y="146"/>
                      </a:cubicBezTo>
                      <a:cubicBezTo>
                        <a:pt x="596" y="481"/>
                        <a:pt x="596" y="481"/>
                        <a:pt x="596" y="481"/>
                      </a:cubicBezTo>
                      <a:cubicBezTo>
                        <a:pt x="573" y="458"/>
                        <a:pt x="539" y="453"/>
                        <a:pt x="518" y="453"/>
                      </a:cubicBezTo>
                      <a:cubicBezTo>
                        <a:pt x="110" y="453"/>
                        <a:pt x="110" y="453"/>
                        <a:pt x="110" y="453"/>
                      </a:cubicBezTo>
                      <a:cubicBezTo>
                        <a:pt x="88" y="452"/>
                        <a:pt x="55" y="458"/>
                        <a:pt x="31" y="481"/>
                      </a:cubicBezTo>
                      <a:lnTo>
                        <a:pt x="74" y="146"/>
                      </a:lnTo>
                      <a:close/>
                      <a:moveTo>
                        <a:pt x="590" y="600"/>
                      </a:moveTo>
                      <a:lnTo>
                        <a:pt x="590" y="600"/>
                      </a:lnTo>
                      <a:cubicBezTo>
                        <a:pt x="588" y="602"/>
                        <a:pt x="587" y="604"/>
                        <a:pt x="585" y="606"/>
                      </a:cubicBezTo>
                      <a:cubicBezTo>
                        <a:pt x="584" y="607"/>
                        <a:pt x="582" y="608"/>
                        <a:pt x="581" y="609"/>
                      </a:cubicBezTo>
                      <a:cubicBezTo>
                        <a:pt x="579" y="611"/>
                        <a:pt x="577" y="613"/>
                        <a:pt x="574" y="615"/>
                      </a:cubicBezTo>
                      <a:cubicBezTo>
                        <a:pt x="573" y="616"/>
                        <a:pt x="571" y="617"/>
                        <a:pt x="569" y="617"/>
                      </a:cubicBezTo>
                      <a:cubicBezTo>
                        <a:pt x="567" y="619"/>
                        <a:pt x="564" y="620"/>
                        <a:pt x="561" y="621"/>
                      </a:cubicBezTo>
                      <a:cubicBezTo>
                        <a:pt x="560" y="622"/>
                        <a:pt x="559" y="622"/>
                        <a:pt x="558" y="623"/>
                      </a:cubicBezTo>
                      <a:cubicBezTo>
                        <a:pt x="555" y="624"/>
                        <a:pt x="552" y="625"/>
                        <a:pt x="549" y="626"/>
                      </a:cubicBezTo>
                      <a:cubicBezTo>
                        <a:pt x="548" y="626"/>
                        <a:pt x="548" y="626"/>
                        <a:pt x="546" y="626"/>
                      </a:cubicBezTo>
                      <a:cubicBezTo>
                        <a:pt x="531" y="630"/>
                        <a:pt x="518" y="629"/>
                        <a:pt x="518" y="629"/>
                      </a:cubicBezTo>
                      <a:cubicBezTo>
                        <a:pt x="109" y="629"/>
                        <a:pt x="109" y="629"/>
                        <a:pt x="109" y="629"/>
                      </a:cubicBezTo>
                      <a:cubicBezTo>
                        <a:pt x="108" y="629"/>
                        <a:pt x="64" y="631"/>
                        <a:pt x="39" y="603"/>
                      </a:cubicBezTo>
                      <a:cubicBezTo>
                        <a:pt x="26" y="587"/>
                        <a:pt x="21" y="565"/>
                        <a:pt x="24" y="535"/>
                      </a:cubicBezTo>
                      <a:cubicBezTo>
                        <a:pt x="34" y="472"/>
                        <a:pt x="106" y="474"/>
                        <a:pt x="109" y="473"/>
                      </a:cubicBezTo>
                      <a:cubicBezTo>
                        <a:pt x="518" y="473"/>
                        <a:pt x="518" y="473"/>
                        <a:pt x="518" y="473"/>
                      </a:cubicBezTo>
                      <a:cubicBezTo>
                        <a:pt x="522" y="473"/>
                        <a:pt x="593" y="471"/>
                        <a:pt x="604" y="535"/>
                      </a:cubicBezTo>
                      <a:cubicBezTo>
                        <a:pt x="607" y="562"/>
                        <a:pt x="602" y="584"/>
                        <a:pt x="590" y="600"/>
                      </a:cubicBezTo>
                      <a:close/>
                      <a:moveTo>
                        <a:pt x="575" y="143"/>
                      </a:moveTo>
                      <a:lnTo>
                        <a:pt x="575" y="143"/>
                      </a:lnTo>
                      <a:cubicBezTo>
                        <a:pt x="567" y="94"/>
                        <a:pt x="526" y="58"/>
                        <a:pt x="477" y="58"/>
                      </a:cubicBezTo>
                      <a:cubicBezTo>
                        <a:pt x="260" y="58"/>
                        <a:pt x="260" y="58"/>
                        <a:pt x="260" y="58"/>
                      </a:cubicBezTo>
                      <a:cubicBezTo>
                        <a:pt x="275" y="35"/>
                        <a:pt x="299" y="21"/>
                        <a:pt x="326" y="21"/>
                      </a:cubicBezTo>
                      <a:cubicBezTo>
                        <a:pt x="651" y="21"/>
                        <a:pt x="651" y="21"/>
                        <a:pt x="651" y="21"/>
                      </a:cubicBezTo>
                      <a:cubicBezTo>
                        <a:pt x="690" y="21"/>
                        <a:pt x="723" y="50"/>
                        <a:pt x="729" y="89"/>
                      </a:cubicBezTo>
                      <a:cubicBezTo>
                        <a:pt x="771" y="424"/>
                        <a:pt x="771" y="424"/>
                        <a:pt x="771" y="424"/>
                      </a:cubicBezTo>
                      <a:cubicBezTo>
                        <a:pt x="747" y="402"/>
                        <a:pt x="713" y="396"/>
                        <a:pt x="692" y="396"/>
                      </a:cubicBezTo>
                      <a:cubicBezTo>
                        <a:pt x="607" y="396"/>
                        <a:pt x="607" y="396"/>
                        <a:pt x="607" y="396"/>
                      </a:cubicBezTo>
                      <a:lnTo>
                        <a:pt x="575" y="143"/>
                      </a:lnTo>
                      <a:close/>
                      <a:moveTo>
                        <a:pt x="764" y="543"/>
                      </a:moveTo>
                      <a:lnTo>
                        <a:pt x="764" y="543"/>
                      </a:lnTo>
                      <a:cubicBezTo>
                        <a:pt x="763" y="545"/>
                        <a:pt x="761" y="547"/>
                        <a:pt x="759" y="549"/>
                      </a:cubicBezTo>
                      <a:cubicBezTo>
                        <a:pt x="758" y="550"/>
                        <a:pt x="757" y="551"/>
                        <a:pt x="755" y="552"/>
                      </a:cubicBezTo>
                      <a:cubicBezTo>
                        <a:pt x="753" y="554"/>
                        <a:pt x="751" y="556"/>
                        <a:pt x="748" y="557"/>
                      </a:cubicBezTo>
                      <a:cubicBezTo>
                        <a:pt x="746" y="558"/>
                        <a:pt x="745" y="559"/>
                        <a:pt x="744" y="560"/>
                      </a:cubicBezTo>
                      <a:cubicBezTo>
                        <a:pt x="741" y="561"/>
                        <a:pt x="739" y="562"/>
                        <a:pt x="736" y="564"/>
                      </a:cubicBezTo>
                      <a:cubicBezTo>
                        <a:pt x="735" y="565"/>
                        <a:pt x="733" y="565"/>
                        <a:pt x="732" y="566"/>
                      </a:cubicBezTo>
                      <a:cubicBezTo>
                        <a:pt x="730" y="567"/>
                        <a:pt x="727" y="568"/>
                        <a:pt x="725" y="568"/>
                      </a:cubicBezTo>
                      <a:cubicBezTo>
                        <a:pt x="723" y="569"/>
                        <a:pt x="721" y="569"/>
                        <a:pt x="720" y="569"/>
                      </a:cubicBezTo>
                      <a:cubicBezTo>
                        <a:pt x="718" y="570"/>
                        <a:pt x="715" y="570"/>
                        <a:pt x="713" y="571"/>
                      </a:cubicBezTo>
                      <a:cubicBezTo>
                        <a:pt x="712" y="571"/>
                        <a:pt x="711" y="571"/>
                        <a:pt x="709" y="571"/>
                      </a:cubicBezTo>
                      <a:cubicBezTo>
                        <a:pt x="708" y="572"/>
                        <a:pt x="706" y="572"/>
                        <a:pt x="705" y="572"/>
                      </a:cubicBezTo>
                      <a:cubicBezTo>
                        <a:pt x="703" y="572"/>
                        <a:pt x="702" y="572"/>
                        <a:pt x="701" y="572"/>
                      </a:cubicBezTo>
                      <a:cubicBezTo>
                        <a:pt x="700" y="572"/>
                        <a:pt x="699" y="572"/>
                        <a:pt x="699" y="572"/>
                      </a:cubicBezTo>
                      <a:cubicBezTo>
                        <a:pt x="695" y="573"/>
                        <a:pt x="693" y="573"/>
                        <a:pt x="693" y="573"/>
                      </a:cubicBezTo>
                      <a:lnTo>
                        <a:pt x="693" y="573"/>
                      </a:lnTo>
                      <a:lnTo>
                        <a:pt x="692" y="573"/>
                      </a:lnTo>
                      <a:cubicBezTo>
                        <a:pt x="622" y="573"/>
                        <a:pt x="622" y="573"/>
                        <a:pt x="622" y="573"/>
                      </a:cubicBezTo>
                      <a:cubicBezTo>
                        <a:pt x="625" y="561"/>
                        <a:pt x="626" y="548"/>
                        <a:pt x="624" y="534"/>
                      </a:cubicBezTo>
                      <a:cubicBezTo>
                        <a:pt x="624" y="534"/>
                        <a:pt x="624" y="534"/>
                        <a:pt x="624" y="533"/>
                      </a:cubicBezTo>
                      <a:cubicBezTo>
                        <a:pt x="624" y="533"/>
                        <a:pt x="624" y="533"/>
                        <a:pt x="624" y="532"/>
                      </a:cubicBezTo>
                      <a:cubicBezTo>
                        <a:pt x="624" y="530"/>
                        <a:pt x="624" y="529"/>
                        <a:pt x="624" y="527"/>
                      </a:cubicBezTo>
                      <a:cubicBezTo>
                        <a:pt x="609" y="417"/>
                        <a:pt x="609" y="417"/>
                        <a:pt x="609" y="417"/>
                      </a:cubicBezTo>
                      <a:cubicBezTo>
                        <a:pt x="693" y="417"/>
                        <a:pt x="693" y="417"/>
                        <a:pt x="693" y="417"/>
                      </a:cubicBezTo>
                      <a:cubicBezTo>
                        <a:pt x="696" y="416"/>
                        <a:pt x="768" y="415"/>
                        <a:pt x="778" y="478"/>
                      </a:cubicBezTo>
                      <a:cubicBezTo>
                        <a:pt x="781" y="505"/>
                        <a:pt x="777" y="527"/>
                        <a:pt x="764" y="5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180"/>
                <p:cNvSpPr>
                  <a:spLocks noChangeArrowheads="1"/>
                </p:cNvSpPr>
                <p:nvPr/>
              </p:nvSpPr>
              <p:spPr bwMode="auto">
                <a:xfrm>
                  <a:off x="8503425" y="4964680"/>
                  <a:ext cx="31489" cy="31488"/>
                </a:xfrm>
                <a:custGeom>
                  <a:avLst/>
                  <a:gdLst>
                    <a:gd name="T0" fmla="*/ 36 w 74"/>
                    <a:gd name="T1" fmla="*/ 0 h 74"/>
                    <a:gd name="T2" fmla="*/ 36 w 74"/>
                    <a:gd name="T3" fmla="*/ 0 h 74"/>
                    <a:gd name="T4" fmla="*/ 0 w 74"/>
                    <a:gd name="T5" fmla="*/ 36 h 74"/>
                    <a:gd name="T6" fmla="*/ 36 w 74"/>
                    <a:gd name="T7" fmla="*/ 73 h 74"/>
                    <a:gd name="T8" fmla="*/ 73 w 74"/>
                    <a:gd name="T9" fmla="*/ 36 h 74"/>
                    <a:gd name="T10" fmla="*/ 36 w 74"/>
                    <a:gd name="T11" fmla="*/ 0 h 74"/>
                    <a:gd name="T12" fmla="*/ 36 w 74"/>
                    <a:gd name="T13" fmla="*/ 53 h 74"/>
                    <a:gd name="T14" fmla="*/ 36 w 74"/>
                    <a:gd name="T15" fmla="*/ 53 h 74"/>
                    <a:gd name="T16" fmla="*/ 20 w 74"/>
                    <a:gd name="T17" fmla="*/ 36 h 74"/>
                    <a:gd name="T18" fmla="*/ 36 w 74"/>
                    <a:gd name="T19" fmla="*/ 20 h 74"/>
                    <a:gd name="T20" fmla="*/ 53 w 74"/>
                    <a:gd name="T21" fmla="*/ 36 h 74"/>
                    <a:gd name="T22" fmla="*/ 36 w 74"/>
                    <a:gd name="T23"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4">
                      <a:moveTo>
                        <a:pt x="36" y="0"/>
                      </a:moveTo>
                      <a:lnTo>
                        <a:pt x="36" y="0"/>
                      </a:lnTo>
                      <a:cubicBezTo>
                        <a:pt x="17" y="0"/>
                        <a:pt x="0" y="15"/>
                        <a:pt x="0" y="36"/>
                      </a:cubicBezTo>
                      <a:cubicBezTo>
                        <a:pt x="0" y="56"/>
                        <a:pt x="17" y="73"/>
                        <a:pt x="36" y="73"/>
                      </a:cubicBezTo>
                      <a:cubicBezTo>
                        <a:pt x="56" y="73"/>
                        <a:pt x="73" y="56"/>
                        <a:pt x="73" y="36"/>
                      </a:cubicBezTo>
                      <a:cubicBezTo>
                        <a:pt x="73" y="15"/>
                        <a:pt x="56" y="0"/>
                        <a:pt x="36" y="0"/>
                      </a:cubicBezTo>
                      <a:close/>
                      <a:moveTo>
                        <a:pt x="36" y="53"/>
                      </a:moveTo>
                      <a:lnTo>
                        <a:pt x="36" y="53"/>
                      </a:lnTo>
                      <a:cubicBezTo>
                        <a:pt x="27" y="53"/>
                        <a:pt x="20" y="45"/>
                        <a:pt x="20" y="36"/>
                      </a:cubicBezTo>
                      <a:cubicBezTo>
                        <a:pt x="20" y="27"/>
                        <a:pt x="27" y="20"/>
                        <a:pt x="36" y="20"/>
                      </a:cubicBezTo>
                      <a:cubicBezTo>
                        <a:pt x="46" y="20"/>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6" name="TextBox 135"/>
              <p:cNvSpPr txBox="1"/>
              <p:nvPr/>
            </p:nvSpPr>
            <p:spPr>
              <a:xfrm>
                <a:off x="2769618" y="3627171"/>
                <a:ext cx="788999" cy="307777"/>
              </a:xfrm>
              <a:prstGeom prst="rect">
                <a:avLst/>
              </a:prstGeom>
            </p:spPr>
            <p:txBody>
              <a:bodyPr vert="horz" wrap="none" lIns="91440" tIns="45720" rIns="91440" bIns="45720" rtlCol="0">
                <a:spAutoFit/>
              </a:bodyPr>
              <a:lstStyle/>
              <a:p>
                <a:pPr marL="0" indent="0" algn="ctr">
                  <a:spcAft>
                    <a:spcPts val="1800"/>
                  </a:spcAft>
                  <a:buNone/>
                </a:pPr>
                <a:r>
                  <a:rPr lang="de-DE" sz="1400" dirty="0"/>
                  <a:t>Media B</a:t>
                </a:r>
                <a:endParaRPr lang="en-US" sz="1400" dirty="0"/>
              </a:p>
            </p:txBody>
          </p:sp>
        </p:grpSp>
        <p:cxnSp>
          <p:nvCxnSpPr>
            <p:cNvPr id="140" name="Straight Arrow Connector 139"/>
            <p:cNvCxnSpPr/>
            <p:nvPr/>
          </p:nvCxnSpPr>
          <p:spPr>
            <a:xfrm>
              <a:off x="9271863" y="4701088"/>
              <a:ext cx="557937"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7010400" y="4648278"/>
            <a:ext cx="1557108" cy="1523922"/>
            <a:chOff x="6409333" y="3888238"/>
            <a:chExt cx="1557108" cy="1523922"/>
          </a:xfrm>
        </p:grpSpPr>
        <p:grpSp>
          <p:nvGrpSpPr>
            <p:cNvPr id="111" name="Group 110"/>
            <p:cNvGrpSpPr>
              <a:grpSpLocks noChangeAspect="1"/>
            </p:cNvGrpSpPr>
            <p:nvPr/>
          </p:nvGrpSpPr>
          <p:grpSpPr>
            <a:xfrm>
              <a:off x="6477000" y="4174385"/>
              <a:ext cx="400648" cy="257727"/>
              <a:chOff x="6565960" y="1941789"/>
              <a:chExt cx="316737" cy="203749"/>
            </a:xfrm>
            <a:solidFill>
              <a:srgbClr val="0078EF"/>
            </a:solidFill>
          </p:grpSpPr>
          <p:sp>
            <p:nvSpPr>
              <p:cNvPr id="113"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12" name="TextBox 111"/>
            <p:cNvSpPr txBox="1"/>
            <p:nvPr/>
          </p:nvSpPr>
          <p:spPr>
            <a:xfrm>
              <a:off x="6409333" y="3888238"/>
              <a:ext cx="526606" cy="253784"/>
            </a:xfrm>
            <a:prstGeom prst="rect">
              <a:avLst/>
            </a:prstGeom>
          </p:spPr>
          <p:txBody>
            <a:bodyPr vert="horz" wrap="none" lIns="0" tIns="0" rIns="0" bIns="0" rtlCol="0">
              <a:noAutofit/>
            </a:bodyPr>
            <a:lstStyle/>
            <a:p>
              <a:pPr marL="0" indent="0" algn="ctr">
                <a:spcAft>
                  <a:spcPts val="1800"/>
                </a:spcAft>
                <a:buNone/>
              </a:pPr>
              <a:r>
                <a:rPr lang="de-DE" sz="1400" dirty="0"/>
                <a:t>LTO-4</a:t>
              </a:r>
              <a:endParaRPr lang="en-US" sz="1400" dirty="0"/>
            </a:p>
          </p:txBody>
        </p:sp>
        <p:grpSp>
          <p:nvGrpSpPr>
            <p:cNvPr id="115" name="Group 114"/>
            <p:cNvGrpSpPr>
              <a:grpSpLocks noChangeAspect="1"/>
            </p:cNvGrpSpPr>
            <p:nvPr/>
          </p:nvGrpSpPr>
          <p:grpSpPr>
            <a:xfrm>
              <a:off x="6475828" y="4492218"/>
              <a:ext cx="400648" cy="257727"/>
              <a:chOff x="6565960" y="1941789"/>
              <a:chExt cx="316737" cy="203749"/>
            </a:xfrm>
            <a:solidFill>
              <a:srgbClr val="0078EF"/>
            </a:solidFill>
          </p:grpSpPr>
          <p:sp>
            <p:nvSpPr>
              <p:cNvPr id="116"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18" name="Group 117"/>
            <p:cNvGrpSpPr>
              <a:grpSpLocks noChangeAspect="1"/>
            </p:cNvGrpSpPr>
            <p:nvPr/>
          </p:nvGrpSpPr>
          <p:grpSpPr>
            <a:xfrm>
              <a:off x="6474656" y="4831980"/>
              <a:ext cx="400648" cy="257727"/>
              <a:chOff x="6565960" y="1941789"/>
              <a:chExt cx="316737" cy="203749"/>
            </a:xfrm>
            <a:solidFill>
              <a:srgbClr val="0078EF"/>
            </a:solidFill>
          </p:grpSpPr>
          <p:sp>
            <p:nvSpPr>
              <p:cNvPr id="119"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1" name="Group 120"/>
            <p:cNvGrpSpPr>
              <a:grpSpLocks noChangeAspect="1"/>
            </p:cNvGrpSpPr>
            <p:nvPr/>
          </p:nvGrpSpPr>
          <p:grpSpPr>
            <a:xfrm>
              <a:off x="6473484" y="5154433"/>
              <a:ext cx="400648" cy="257727"/>
              <a:chOff x="6565960" y="1941789"/>
              <a:chExt cx="316737" cy="203749"/>
            </a:xfrm>
            <a:solidFill>
              <a:srgbClr val="0078EF"/>
            </a:solidFill>
          </p:grpSpPr>
          <p:sp>
            <p:nvSpPr>
              <p:cNvPr id="122"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4" name="Group 123"/>
            <p:cNvGrpSpPr>
              <a:grpSpLocks noChangeAspect="1"/>
            </p:cNvGrpSpPr>
            <p:nvPr/>
          </p:nvGrpSpPr>
          <p:grpSpPr>
            <a:xfrm>
              <a:off x="7272170" y="4554067"/>
              <a:ext cx="694271" cy="446607"/>
              <a:chOff x="6565960" y="1941789"/>
              <a:chExt cx="316737" cy="203749"/>
            </a:xfrm>
            <a:solidFill>
              <a:srgbClr val="0078EF"/>
            </a:solidFill>
          </p:grpSpPr>
          <p:sp>
            <p:nvSpPr>
              <p:cNvPr id="125"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27" name="TextBox 126"/>
            <p:cNvSpPr txBox="1"/>
            <p:nvPr/>
          </p:nvSpPr>
          <p:spPr>
            <a:xfrm>
              <a:off x="7350055" y="4320176"/>
              <a:ext cx="526606" cy="253784"/>
            </a:xfrm>
            <a:prstGeom prst="rect">
              <a:avLst/>
            </a:prstGeom>
          </p:spPr>
          <p:txBody>
            <a:bodyPr vert="horz" wrap="none" lIns="0" tIns="0" rIns="0" bIns="0" rtlCol="0">
              <a:noAutofit/>
            </a:bodyPr>
            <a:lstStyle/>
            <a:p>
              <a:pPr marL="0" indent="0" algn="ctr">
                <a:spcAft>
                  <a:spcPts val="1800"/>
                </a:spcAft>
                <a:buNone/>
              </a:pPr>
              <a:r>
                <a:rPr lang="de-DE" sz="1400" dirty="0"/>
                <a:t>LTO-6</a:t>
              </a:r>
              <a:endParaRPr lang="en-US" sz="1400" dirty="0"/>
            </a:p>
          </p:txBody>
        </p:sp>
        <p:cxnSp>
          <p:nvCxnSpPr>
            <p:cNvPr id="142" name="Straight Arrow Connector 141"/>
            <p:cNvCxnSpPr/>
            <p:nvPr/>
          </p:nvCxnSpPr>
          <p:spPr>
            <a:xfrm>
              <a:off x="6934200" y="4302076"/>
              <a:ext cx="309841" cy="473264"/>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V="1">
              <a:off x="6933028" y="4794957"/>
              <a:ext cx="311013" cy="485935"/>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a:xfrm>
            <a:off x="7627164" y="4382493"/>
            <a:ext cx="3007490" cy="369332"/>
          </a:xfrm>
          <a:prstGeom prst="rect">
            <a:avLst/>
          </a:prstGeom>
        </p:spPr>
        <p:txBody>
          <a:bodyPr vert="horz" wrap="none" lIns="91440" tIns="45720" rIns="91440" bIns="45720" rtlCol="0">
            <a:spAutoFit/>
          </a:bodyPr>
          <a:lstStyle/>
          <a:p>
            <a:pPr marL="0" indent="0">
              <a:spcAft>
                <a:spcPts val="1800"/>
              </a:spcAft>
              <a:buNone/>
            </a:pPr>
            <a:r>
              <a:rPr lang="de-DE" b="1" dirty="0"/>
              <a:t>Consolidation &amp; Optimization</a:t>
            </a:r>
            <a:endParaRPr lang="en-US" b="1" dirty="0"/>
          </a:p>
        </p:txBody>
      </p:sp>
      <p:sp>
        <p:nvSpPr>
          <p:cNvPr id="151" name="TextBox 150"/>
          <p:cNvSpPr txBox="1"/>
          <p:nvPr/>
        </p:nvSpPr>
        <p:spPr>
          <a:xfrm>
            <a:off x="7986553" y="1414288"/>
            <a:ext cx="2544479" cy="369332"/>
          </a:xfrm>
          <a:prstGeom prst="rect">
            <a:avLst/>
          </a:prstGeom>
        </p:spPr>
        <p:txBody>
          <a:bodyPr vert="horz" wrap="none" lIns="91440" tIns="45720" rIns="91440" bIns="45720" rtlCol="0">
            <a:spAutoFit/>
          </a:bodyPr>
          <a:lstStyle/>
          <a:p>
            <a:pPr marL="0" indent="0" algn="ctr">
              <a:spcAft>
                <a:spcPts val="1800"/>
              </a:spcAft>
              <a:buNone/>
            </a:pPr>
            <a:r>
              <a:rPr lang="de-DE" b="1" dirty="0"/>
              <a:t>Flexible Protection Paths</a:t>
            </a:r>
            <a:endParaRPr lang="en-US" b="1" dirty="0"/>
          </a:p>
        </p:txBody>
      </p:sp>
      <p:sp>
        <p:nvSpPr>
          <p:cNvPr id="3" name="TextBox 2"/>
          <p:cNvSpPr txBox="1"/>
          <p:nvPr/>
        </p:nvSpPr>
        <p:spPr>
          <a:xfrm>
            <a:off x="6874127" y="3034343"/>
            <a:ext cx="1110560" cy="307777"/>
          </a:xfrm>
          <a:prstGeom prst="rect">
            <a:avLst/>
          </a:prstGeom>
        </p:spPr>
        <p:txBody>
          <a:bodyPr vert="horz" wrap="none" lIns="91440" tIns="45720" rIns="91440" bIns="45720" rtlCol="0">
            <a:spAutoFit/>
          </a:bodyPr>
          <a:lstStyle/>
          <a:p>
            <a:pPr marL="0" indent="0" algn="ctr">
              <a:spcAft>
                <a:spcPts val="1800"/>
              </a:spcAft>
              <a:buNone/>
            </a:pPr>
            <a:r>
              <a:rPr lang="de-DE" sz="1400" dirty="0"/>
              <a:t>Direct (local)</a:t>
            </a:r>
            <a:endParaRPr lang="en-US" sz="1400" dirty="0"/>
          </a:p>
        </p:txBody>
      </p:sp>
      <p:sp>
        <p:nvSpPr>
          <p:cNvPr id="141" name="TextBox 140"/>
          <p:cNvSpPr txBox="1"/>
          <p:nvPr/>
        </p:nvSpPr>
        <p:spPr>
          <a:xfrm>
            <a:off x="8343093" y="2519165"/>
            <a:ext cx="755079" cy="307777"/>
          </a:xfrm>
          <a:prstGeom prst="rect">
            <a:avLst/>
          </a:prstGeom>
        </p:spPr>
        <p:txBody>
          <a:bodyPr vert="horz" wrap="none" lIns="91440" tIns="45720" rIns="91440" bIns="45720" rtlCol="0">
            <a:spAutoFit/>
          </a:bodyPr>
          <a:lstStyle/>
          <a:p>
            <a:pPr marL="0" indent="0" algn="ctr">
              <a:spcAft>
                <a:spcPts val="1800"/>
              </a:spcAft>
              <a:buNone/>
            </a:pPr>
            <a:r>
              <a:rPr lang="de-DE" sz="1400" dirty="0"/>
              <a:t>Remote</a:t>
            </a:r>
            <a:endParaRPr lang="en-US" sz="1400" dirty="0"/>
          </a:p>
        </p:txBody>
      </p:sp>
      <p:grpSp>
        <p:nvGrpSpPr>
          <p:cNvPr id="53" name="Group 52"/>
          <p:cNvGrpSpPr/>
          <p:nvPr/>
        </p:nvGrpSpPr>
        <p:grpSpPr>
          <a:xfrm>
            <a:off x="9777288" y="1736855"/>
            <a:ext cx="1274449" cy="2246650"/>
            <a:chOff x="9777288" y="1419203"/>
            <a:chExt cx="1274449" cy="2246650"/>
          </a:xfrm>
        </p:grpSpPr>
        <p:grpSp>
          <p:nvGrpSpPr>
            <p:cNvPr id="143" name="Group 142"/>
            <p:cNvGrpSpPr>
              <a:grpSpLocks noChangeAspect="1"/>
            </p:cNvGrpSpPr>
            <p:nvPr/>
          </p:nvGrpSpPr>
          <p:grpSpPr>
            <a:xfrm>
              <a:off x="10500013" y="1419203"/>
              <a:ext cx="356017" cy="532192"/>
              <a:chOff x="6626861" y="1895839"/>
              <a:chExt cx="197055" cy="294568"/>
            </a:xfrm>
            <a:solidFill>
              <a:srgbClr val="0078EF"/>
            </a:solidFill>
          </p:grpSpPr>
          <p:sp>
            <p:nvSpPr>
              <p:cNvPr id="144"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6"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7"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2"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4"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55" name="Group 154"/>
            <p:cNvGrpSpPr>
              <a:grpSpLocks noChangeAspect="1"/>
            </p:cNvGrpSpPr>
            <p:nvPr/>
          </p:nvGrpSpPr>
          <p:grpSpPr>
            <a:xfrm>
              <a:off x="10500013" y="2023258"/>
              <a:ext cx="356017" cy="532192"/>
              <a:chOff x="6626861" y="1895839"/>
              <a:chExt cx="197055" cy="294568"/>
            </a:xfrm>
            <a:solidFill>
              <a:srgbClr val="0078EF"/>
            </a:solidFill>
          </p:grpSpPr>
          <p:sp>
            <p:nvSpPr>
              <p:cNvPr id="156"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8"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9"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0"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1"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62" name="Group 161"/>
            <p:cNvGrpSpPr>
              <a:grpSpLocks noChangeAspect="1"/>
            </p:cNvGrpSpPr>
            <p:nvPr/>
          </p:nvGrpSpPr>
          <p:grpSpPr>
            <a:xfrm>
              <a:off x="10500013" y="2667517"/>
              <a:ext cx="356017" cy="532192"/>
              <a:chOff x="6626861" y="1895839"/>
              <a:chExt cx="197055" cy="294568"/>
            </a:xfrm>
            <a:solidFill>
              <a:srgbClr val="0078EF"/>
            </a:solidFill>
          </p:grpSpPr>
          <p:sp>
            <p:nvSpPr>
              <p:cNvPr id="163"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4"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5"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6"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7"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8"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cxnSp>
          <p:nvCxnSpPr>
            <p:cNvPr id="5" name="Straight Arrow Connector 4"/>
            <p:cNvCxnSpPr/>
            <p:nvPr/>
          </p:nvCxnSpPr>
          <p:spPr>
            <a:xfrm flipH="1">
              <a:off x="9777288" y="1666649"/>
              <a:ext cx="623155" cy="534968"/>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9790755" y="2211970"/>
              <a:ext cx="609688"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9777288" y="2226553"/>
              <a:ext cx="612617" cy="668522"/>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300634" y="3228810"/>
              <a:ext cx="751103" cy="437043"/>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Other</a:t>
              </a:r>
              <a:br>
                <a:rPr lang="de-DE" sz="1400" dirty="0"/>
              </a:br>
              <a:r>
                <a:rPr lang="de-DE" sz="1400" dirty="0"/>
                <a:t>Sources</a:t>
              </a:r>
              <a:endParaRPr lang="en-US" sz="1400" dirty="0"/>
            </a:p>
          </p:txBody>
        </p:sp>
      </p:grpSp>
      <p:sp>
        <p:nvSpPr>
          <p:cNvPr id="169" name="TextBox 168"/>
          <p:cNvSpPr txBox="1"/>
          <p:nvPr/>
        </p:nvSpPr>
        <p:spPr>
          <a:xfrm>
            <a:off x="9786519" y="5232616"/>
            <a:ext cx="526606" cy="253784"/>
          </a:xfrm>
          <a:prstGeom prst="rect">
            <a:avLst/>
          </a:prstGeom>
        </p:spPr>
        <p:txBody>
          <a:bodyPr vert="horz" wrap="none" lIns="0" tIns="0" rIns="0" bIns="0" rtlCol="0">
            <a:noAutofit/>
          </a:bodyPr>
          <a:lstStyle/>
          <a:p>
            <a:pPr marL="0" indent="0">
              <a:spcAft>
                <a:spcPts val="1800"/>
              </a:spcAft>
              <a:buNone/>
            </a:pPr>
            <a:r>
              <a:rPr lang="de-DE" sz="1400" dirty="0"/>
              <a:t>Migration</a:t>
            </a:r>
            <a:endParaRPr lang="en-US" sz="1400" dirty="0"/>
          </a:p>
        </p:txBody>
      </p:sp>
      <p:cxnSp>
        <p:nvCxnSpPr>
          <p:cNvPr id="55" name="Straight Connector 54"/>
          <p:cNvCxnSpPr/>
          <p:nvPr/>
        </p:nvCxnSpPr>
        <p:spPr>
          <a:xfrm>
            <a:off x="6877050" y="4288793"/>
            <a:ext cx="4381500" cy="0"/>
          </a:xfrm>
          <a:prstGeom prst="line">
            <a:avLst/>
          </a:prstGeom>
          <a:ln w="19050" cap="rnd">
            <a:solidFill>
              <a:schemeClr val="bg2">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438900" y="1545649"/>
            <a:ext cx="0" cy="4666706"/>
          </a:xfrm>
          <a:prstGeom prst="line">
            <a:avLst/>
          </a:prstGeom>
          <a:ln w="19050" cap="rnd">
            <a:solidFill>
              <a:schemeClr val="bg2">
                <a:lumMod val="50000"/>
                <a:lumOff val="5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94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up)">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0"/>
                                        </p:tgtEl>
                                      </p:cBhvr>
                                    </p:animEffect>
                                    <p:set>
                                      <p:cBhvr>
                                        <p:cTn id="25" dur="1" fill="hold">
                                          <p:stCondLst>
                                            <p:cond delay="499"/>
                                          </p:stCondLst>
                                        </p:cTn>
                                        <p:tgtEl>
                                          <p:spTgt spid="6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79"/>
                                        </p:tgtEl>
                                      </p:cBhvr>
                                    </p:animEffect>
                                    <p:set>
                                      <p:cBhvr>
                                        <p:cTn id="28" dur="1" fill="hold">
                                          <p:stCondLst>
                                            <p:cond delay="499"/>
                                          </p:stCondLst>
                                        </p:cTn>
                                        <p:tgtEl>
                                          <p:spTgt spid="79"/>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wipe(left)">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up)">
                                      <p:cBhvr>
                                        <p:cTn id="41" dur="500"/>
                                        <p:tgtEl>
                                          <p:spTgt spid="61"/>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wipe(up)">
                                      <p:cBhvr>
                                        <p:cTn id="45" dur="5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left)">
                                      <p:cBhvr>
                                        <p:cTn id="54" dur="500"/>
                                        <p:tgtEl>
                                          <p:spTgt spid="8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8"/>
                                        </p:tgtEl>
                                      </p:cBhvr>
                                    </p:animEffect>
                                    <p:set>
                                      <p:cBhvr>
                                        <p:cTn id="59" dur="1" fill="hold">
                                          <p:stCondLst>
                                            <p:cond delay="499"/>
                                          </p:stCondLst>
                                        </p:cTn>
                                        <p:tgtEl>
                                          <p:spTgt spid="18"/>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77"/>
                                        </p:tgtEl>
                                      </p:cBhvr>
                                    </p:animEffect>
                                    <p:set>
                                      <p:cBhvr>
                                        <p:cTn id="62" dur="1" fill="hold">
                                          <p:stCondLst>
                                            <p:cond delay="499"/>
                                          </p:stCondLst>
                                        </p:cTn>
                                        <p:tgtEl>
                                          <p:spTgt spid="77"/>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60"/>
                                        </p:tgtEl>
                                      </p:cBhvr>
                                    </p:animEffect>
                                    <p:set>
                                      <p:cBhvr>
                                        <p:cTn id="65" dur="1" fill="hold">
                                          <p:stCondLst>
                                            <p:cond delay="499"/>
                                          </p:stCondLst>
                                        </p:cTn>
                                        <p:tgtEl>
                                          <p:spTgt spid="6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79"/>
                                        </p:tgtEl>
                                      </p:cBhvr>
                                    </p:animEffect>
                                    <p:set>
                                      <p:cBhvr>
                                        <p:cTn id="68" dur="1" fill="hold">
                                          <p:stCondLst>
                                            <p:cond delay="499"/>
                                          </p:stCondLst>
                                        </p:cTn>
                                        <p:tgtEl>
                                          <p:spTgt spid="7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78"/>
                                        </p:tgtEl>
                                      </p:cBhvr>
                                    </p:animEffect>
                                    <p:set>
                                      <p:cBhvr>
                                        <p:cTn id="74" dur="1" fill="hold">
                                          <p:stCondLst>
                                            <p:cond delay="499"/>
                                          </p:stCondLst>
                                        </p:cTn>
                                        <p:tgtEl>
                                          <p:spTgt spid="78"/>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61"/>
                                        </p:tgtEl>
                                      </p:cBhvr>
                                    </p:animEffect>
                                    <p:set>
                                      <p:cBhvr>
                                        <p:cTn id="77" dur="1" fill="hold">
                                          <p:stCondLst>
                                            <p:cond delay="499"/>
                                          </p:stCondLst>
                                        </p:cTn>
                                        <p:tgtEl>
                                          <p:spTgt spid="6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80"/>
                                        </p:tgtEl>
                                      </p:cBhvr>
                                    </p:animEffect>
                                    <p:set>
                                      <p:cBhvr>
                                        <p:cTn id="80" dur="1" fill="hold">
                                          <p:stCondLst>
                                            <p:cond delay="499"/>
                                          </p:stCondLst>
                                        </p:cTn>
                                        <p:tgtEl>
                                          <p:spTgt spid="80"/>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20"/>
                                        </p:tgtEl>
                                      </p:cBhvr>
                                    </p:animEffect>
                                    <p:set>
                                      <p:cBhvr>
                                        <p:cTn id="83" dur="1" fill="hold">
                                          <p:stCondLst>
                                            <p:cond delay="499"/>
                                          </p:stCondLst>
                                        </p:cTn>
                                        <p:tgtEl>
                                          <p:spTgt spid="20"/>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82"/>
                                        </p:tgtEl>
                                      </p:cBhvr>
                                    </p:animEffect>
                                    <p:set>
                                      <p:cBhvr>
                                        <p:cTn id="86" dur="1" fill="hold">
                                          <p:stCondLst>
                                            <p:cond delay="499"/>
                                          </p:stCondLst>
                                        </p:cTn>
                                        <p:tgtEl>
                                          <p:spTgt spid="8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wipe(left)">
                                      <p:cBhvr>
                                        <p:cTn id="91" dur="500"/>
                                        <p:tgtEl>
                                          <p:spTgt spid="71"/>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wipe(left)">
                                      <p:cBhvr>
                                        <p:cTn id="95" dur="500"/>
                                        <p:tgtEl>
                                          <p:spTgt spid="8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500"/>
                                        <p:tgtEl>
                                          <p:spTgt spid="18"/>
                                        </p:tgtEl>
                                      </p:cBhvr>
                                    </p:animEffect>
                                  </p:childTnLst>
                                </p:cTn>
                              </p:par>
                              <p:par>
                                <p:cTn id="101" presetID="10"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animEffect transition="in" filter="fade">
                                      <p:cBhvr>
                                        <p:cTn id="103" dur="500"/>
                                        <p:tgtEl>
                                          <p:spTgt spid="77"/>
                                        </p:tgtEl>
                                      </p:cBhvr>
                                    </p:animEffect>
                                  </p:childTnLst>
                                </p:cTn>
                              </p:par>
                              <p:par>
                                <p:cTn id="104" presetID="10" presetClass="entr" presetSubtype="0" fill="hold" nodeType="withEffect">
                                  <p:stCondLst>
                                    <p:cond delay="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par>
                                <p:cTn id="107" presetID="10" presetClass="entr" presetSubtype="0" fill="hold" nodeType="withEffect">
                                  <p:stCondLst>
                                    <p:cond delay="0"/>
                                  </p:stCondLst>
                                  <p:childTnLst>
                                    <p:set>
                                      <p:cBhvr>
                                        <p:cTn id="108" dur="1" fill="hold">
                                          <p:stCondLst>
                                            <p:cond delay="0"/>
                                          </p:stCondLst>
                                        </p:cTn>
                                        <p:tgtEl>
                                          <p:spTgt spid="79"/>
                                        </p:tgtEl>
                                        <p:attrNameLst>
                                          <p:attrName>style.visibility</p:attrName>
                                        </p:attrNameLst>
                                      </p:cBhvr>
                                      <p:to>
                                        <p:strVal val="visible"/>
                                      </p:to>
                                    </p:set>
                                    <p:animEffect transition="in" filter="fade">
                                      <p:cBhvr>
                                        <p:cTn id="109" dur="500"/>
                                        <p:tgtEl>
                                          <p:spTgt spid="79"/>
                                        </p:tgtEl>
                                      </p:cBhvr>
                                    </p:animEffect>
                                  </p:childTnLst>
                                </p:cTn>
                              </p:par>
                              <p:par>
                                <p:cTn id="110" presetID="10" presetClass="entr" presetSubtype="0" fill="hold" nodeType="with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fade">
                                      <p:cBhvr>
                                        <p:cTn id="112" dur="500"/>
                                        <p:tgtEl>
                                          <p:spTgt spid="19"/>
                                        </p:tgtEl>
                                      </p:cBhvr>
                                    </p:animEffect>
                                  </p:childTnLst>
                                </p:cTn>
                              </p:par>
                              <p:par>
                                <p:cTn id="113" presetID="10" presetClass="entr" presetSubtype="0" fill="hold" nodeType="with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500"/>
                                        <p:tgtEl>
                                          <p:spTgt spid="78"/>
                                        </p:tgtEl>
                                      </p:cBhvr>
                                    </p:animEffect>
                                  </p:childTnLst>
                                </p:cTn>
                              </p:par>
                              <p:par>
                                <p:cTn id="116" presetID="10" presetClass="entr" presetSubtype="0" fill="hold" nodeType="with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fade">
                                      <p:cBhvr>
                                        <p:cTn id="118" dur="500"/>
                                        <p:tgtEl>
                                          <p:spTgt spid="61"/>
                                        </p:tgtEl>
                                      </p:cBhvr>
                                    </p:animEffect>
                                  </p:childTnLst>
                                </p:cTn>
                              </p:par>
                              <p:par>
                                <p:cTn id="119" presetID="10" presetClass="entr" presetSubtype="0" fill="hold" nodeType="withEffect">
                                  <p:stCondLst>
                                    <p:cond delay="0"/>
                                  </p:stCondLst>
                                  <p:childTnLst>
                                    <p:set>
                                      <p:cBhvr>
                                        <p:cTn id="120" dur="1" fill="hold">
                                          <p:stCondLst>
                                            <p:cond delay="0"/>
                                          </p:stCondLst>
                                        </p:cTn>
                                        <p:tgtEl>
                                          <p:spTgt spid="80"/>
                                        </p:tgtEl>
                                        <p:attrNameLst>
                                          <p:attrName>style.visibility</p:attrName>
                                        </p:attrNameLst>
                                      </p:cBhvr>
                                      <p:to>
                                        <p:strVal val="visible"/>
                                      </p:to>
                                    </p:set>
                                    <p:animEffect transition="in" filter="fade">
                                      <p:cBhvr>
                                        <p:cTn id="121" dur="500"/>
                                        <p:tgtEl>
                                          <p:spTgt spid="80"/>
                                        </p:tgtEl>
                                      </p:cBhvr>
                                    </p:animEffect>
                                  </p:childTnLst>
                                </p:cTn>
                              </p:par>
                              <p:par>
                                <p:cTn id="122" presetID="10" presetClass="entr" presetSubtype="0" fill="hold" nodeType="with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fade">
                                      <p:cBhvr>
                                        <p:cTn id="124" dur="500"/>
                                        <p:tgtEl>
                                          <p:spTgt spid="20"/>
                                        </p:tgtEl>
                                      </p:cBhvr>
                                    </p:animEffect>
                                  </p:childTnLst>
                                </p:cTn>
                              </p:par>
                              <p:par>
                                <p:cTn id="125" presetID="10" presetClass="entr" presetSubtype="0" fill="hold" nodeType="withEffect">
                                  <p:stCondLst>
                                    <p:cond delay="0"/>
                                  </p:stCondLst>
                                  <p:childTnLst>
                                    <p:set>
                                      <p:cBhvr>
                                        <p:cTn id="126" dur="1" fill="hold">
                                          <p:stCondLst>
                                            <p:cond delay="0"/>
                                          </p:stCondLst>
                                        </p:cTn>
                                        <p:tgtEl>
                                          <p:spTgt spid="82"/>
                                        </p:tgtEl>
                                        <p:attrNameLst>
                                          <p:attrName>style.visibility</p:attrName>
                                        </p:attrNameLst>
                                      </p:cBhvr>
                                      <p:to>
                                        <p:strVal val="visible"/>
                                      </p:to>
                                    </p:set>
                                    <p:animEffect transition="in" filter="fade">
                                      <p:cBhvr>
                                        <p:cTn id="127" dur="500"/>
                                        <p:tgtEl>
                                          <p:spTgt spid="8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wipe(up)">
                                      <p:cBhvr>
                                        <p:cTn id="132" dur="500"/>
                                        <p:tgtEl>
                                          <p:spTgt spid="58"/>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151"/>
                                        </p:tgtEl>
                                        <p:attrNameLst>
                                          <p:attrName>style.visibility</p:attrName>
                                        </p:attrNameLst>
                                      </p:cBhvr>
                                      <p:to>
                                        <p:strVal val="visible"/>
                                      </p:to>
                                    </p:set>
                                    <p:animEffect transition="in" filter="wipe(left)">
                                      <p:cBhvr>
                                        <p:cTn id="135" dur="500"/>
                                        <p:tgtEl>
                                          <p:spTgt spid="151"/>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grpId="0" nodeType="click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wipe(up)">
                                      <p:cBhvr>
                                        <p:cTn id="140" dur="500"/>
                                        <p:tgtEl>
                                          <p:spTgt spid="99"/>
                                        </p:tgtEl>
                                      </p:cBhvr>
                                    </p:animEffect>
                                  </p:childTnLst>
                                </p:cTn>
                              </p:par>
                            </p:childTnLst>
                          </p:cTn>
                        </p:par>
                        <p:par>
                          <p:cTn id="141" fill="hold">
                            <p:stCondLst>
                              <p:cond delay="500"/>
                            </p:stCondLst>
                            <p:childTnLst>
                              <p:par>
                                <p:cTn id="142" presetID="22" presetClass="entr" presetSubtype="1" fill="hold" nodeType="afterEffect">
                                  <p:stCondLst>
                                    <p:cond delay="0"/>
                                  </p:stCondLst>
                                  <p:childTnLst>
                                    <p:set>
                                      <p:cBhvr>
                                        <p:cTn id="143" dur="1" fill="hold">
                                          <p:stCondLst>
                                            <p:cond delay="0"/>
                                          </p:stCondLst>
                                        </p:cTn>
                                        <p:tgtEl>
                                          <p:spTgt spid="10"/>
                                        </p:tgtEl>
                                        <p:attrNameLst>
                                          <p:attrName>style.visibility</p:attrName>
                                        </p:attrNameLst>
                                      </p:cBhvr>
                                      <p:to>
                                        <p:strVal val="visible"/>
                                      </p:to>
                                    </p:set>
                                    <p:animEffect transition="in" filter="wipe(up)">
                                      <p:cBhvr>
                                        <p:cTn id="144" dur="500"/>
                                        <p:tgtEl>
                                          <p:spTgt spid="1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107"/>
                                        </p:tgtEl>
                                        <p:attrNameLst>
                                          <p:attrName>style.visibility</p:attrName>
                                        </p:attrNameLst>
                                      </p:cBhvr>
                                      <p:to>
                                        <p:strVal val="visible"/>
                                      </p:to>
                                    </p:set>
                                    <p:animEffect transition="in" filter="wipe(up)">
                                      <p:cBhvr>
                                        <p:cTn id="149" dur="500"/>
                                        <p:tgtEl>
                                          <p:spTgt spid="107"/>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3"/>
                                        </p:tgtEl>
                                        <p:attrNameLst>
                                          <p:attrName>style.visibility</p:attrName>
                                        </p:attrNameLst>
                                      </p:cBhvr>
                                      <p:to>
                                        <p:strVal val="visible"/>
                                      </p:to>
                                    </p:set>
                                    <p:animEffect transition="in" filter="wipe(left)">
                                      <p:cBhvr>
                                        <p:cTn id="152" dur="500"/>
                                        <p:tgtEl>
                                          <p:spTgt spid="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500"/>
                                        <p:tgtEl>
                                          <p:spTgt spid="107"/>
                                        </p:tgtEl>
                                      </p:cBhvr>
                                    </p:animEffect>
                                    <p:set>
                                      <p:cBhvr>
                                        <p:cTn id="157" dur="1" fill="hold">
                                          <p:stCondLst>
                                            <p:cond delay="499"/>
                                          </p:stCondLst>
                                        </p:cTn>
                                        <p:tgtEl>
                                          <p:spTgt spid="107"/>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3"/>
                                        </p:tgtEl>
                                      </p:cBhvr>
                                    </p:animEffect>
                                    <p:set>
                                      <p:cBhvr>
                                        <p:cTn id="160" dur="1" fill="hold">
                                          <p:stCondLst>
                                            <p:cond delay="499"/>
                                          </p:stCondLst>
                                        </p:cTn>
                                        <p:tgtEl>
                                          <p:spTgt spid="3"/>
                                        </p:tgtEl>
                                        <p:attrNameLst>
                                          <p:attrName>style.visibility</p:attrName>
                                        </p:attrNameLst>
                                      </p:cBhvr>
                                      <p:to>
                                        <p:strVal val="hidden"/>
                                      </p:to>
                                    </p:set>
                                  </p:childTnLst>
                                </p:cTn>
                              </p:par>
                              <p:par>
                                <p:cTn id="161" presetID="22" presetClass="entr" presetSubtype="8" fill="hold" nodeType="withEffect">
                                  <p:stCondLst>
                                    <p:cond delay="0"/>
                                  </p:stCondLst>
                                  <p:childTnLst>
                                    <p:set>
                                      <p:cBhvr>
                                        <p:cTn id="162" dur="1" fill="hold">
                                          <p:stCondLst>
                                            <p:cond delay="0"/>
                                          </p:stCondLst>
                                        </p:cTn>
                                        <p:tgtEl>
                                          <p:spTgt spid="108"/>
                                        </p:tgtEl>
                                        <p:attrNameLst>
                                          <p:attrName>style.visibility</p:attrName>
                                        </p:attrNameLst>
                                      </p:cBhvr>
                                      <p:to>
                                        <p:strVal val="visible"/>
                                      </p:to>
                                    </p:set>
                                    <p:animEffect transition="in" filter="wipe(left)">
                                      <p:cBhvr>
                                        <p:cTn id="163" dur="500"/>
                                        <p:tgtEl>
                                          <p:spTgt spid="108"/>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141"/>
                                        </p:tgtEl>
                                        <p:attrNameLst>
                                          <p:attrName>style.visibility</p:attrName>
                                        </p:attrNameLst>
                                      </p:cBhvr>
                                      <p:to>
                                        <p:strVal val="visible"/>
                                      </p:to>
                                    </p:set>
                                    <p:animEffect transition="in" filter="wipe(left)">
                                      <p:cBhvr>
                                        <p:cTn id="166" dur="500"/>
                                        <p:tgtEl>
                                          <p:spTgt spid="14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1" fill="hold" nodeType="clickEffect">
                                  <p:stCondLst>
                                    <p:cond delay="0"/>
                                  </p:stCondLst>
                                  <p:childTnLst>
                                    <p:set>
                                      <p:cBhvr>
                                        <p:cTn id="170" dur="1" fill="hold">
                                          <p:stCondLst>
                                            <p:cond delay="0"/>
                                          </p:stCondLst>
                                        </p:cTn>
                                        <p:tgtEl>
                                          <p:spTgt spid="109"/>
                                        </p:tgtEl>
                                        <p:attrNameLst>
                                          <p:attrName>style.visibility</p:attrName>
                                        </p:attrNameLst>
                                      </p:cBhvr>
                                      <p:to>
                                        <p:strVal val="visible"/>
                                      </p:to>
                                    </p:set>
                                    <p:animEffect transition="in" filter="wipe(up)">
                                      <p:cBhvr>
                                        <p:cTn id="171" dur="500"/>
                                        <p:tgtEl>
                                          <p:spTgt spid="109"/>
                                        </p:tgtEl>
                                      </p:cBhvr>
                                    </p:animEffect>
                                  </p:childTnLst>
                                </p:cTn>
                              </p:par>
                            </p:childTnLst>
                          </p:cTn>
                        </p:par>
                        <p:par>
                          <p:cTn id="172" fill="hold">
                            <p:stCondLst>
                              <p:cond delay="500"/>
                            </p:stCondLst>
                            <p:childTnLst>
                              <p:par>
                                <p:cTn id="173" presetID="22" presetClass="entr" presetSubtype="2" fill="hold" nodeType="afterEffect">
                                  <p:stCondLst>
                                    <p:cond delay="500"/>
                                  </p:stCondLst>
                                  <p:childTnLst>
                                    <p:set>
                                      <p:cBhvr>
                                        <p:cTn id="174" dur="1" fill="hold">
                                          <p:stCondLst>
                                            <p:cond delay="0"/>
                                          </p:stCondLst>
                                        </p:cTn>
                                        <p:tgtEl>
                                          <p:spTgt spid="53"/>
                                        </p:tgtEl>
                                        <p:attrNameLst>
                                          <p:attrName>style.visibility</p:attrName>
                                        </p:attrNameLst>
                                      </p:cBhvr>
                                      <p:to>
                                        <p:strVal val="visible"/>
                                      </p:to>
                                    </p:set>
                                    <p:animEffect transition="in" filter="wipe(right)">
                                      <p:cBhvr>
                                        <p:cTn id="175" dur="500"/>
                                        <p:tgtEl>
                                          <p:spTgt spid="53"/>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wipe(left)">
                                      <p:cBhvr>
                                        <p:cTn id="180" dur="500"/>
                                        <p:tgtEl>
                                          <p:spTgt spid="55"/>
                                        </p:tgtEl>
                                      </p:cBhvr>
                                    </p:animEffect>
                                  </p:childTnLst>
                                </p:cTn>
                              </p:par>
                              <p:par>
                                <p:cTn id="181" presetID="22" presetClass="entr" presetSubtype="8" fill="hold" grpId="0" nodeType="withEffect">
                                  <p:stCondLst>
                                    <p:cond delay="0"/>
                                  </p:stCondLst>
                                  <p:childTnLst>
                                    <p:set>
                                      <p:cBhvr>
                                        <p:cTn id="182" dur="1" fill="hold">
                                          <p:stCondLst>
                                            <p:cond delay="0"/>
                                          </p:stCondLst>
                                        </p:cTn>
                                        <p:tgtEl>
                                          <p:spTgt spid="150"/>
                                        </p:tgtEl>
                                        <p:attrNameLst>
                                          <p:attrName>style.visibility</p:attrName>
                                        </p:attrNameLst>
                                      </p:cBhvr>
                                      <p:to>
                                        <p:strVal val="visible"/>
                                      </p:to>
                                    </p:set>
                                    <p:animEffect transition="in" filter="wipe(left)">
                                      <p:cBhvr>
                                        <p:cTn id="183" dur="500"/>
                                        <p:tgtEl>
                                          <p:spTgt spid="150"/>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nodeType="clickEffect">
                                  <p:stCondLst>
                                    <p:cond delay="0"/>
                                  </p:stCondLst>
                                  <p:childTnLst>
                                    <p:set>
                                      <p:cBhvr>
                                        <p:cTn id="187" dur="1" fill="hold">
                                          <p:stCondLst>
                                            <p:cond delay="0"/>
                                          </p:stCondLst>
                                        </p:cTn>
                                        <p:tgtEl>
                                          <p:spTgt spid="148"/>
                                        </p:tgtEl>
                                        <p:attrNameLst>
                                          <p:attrName>style.visibility</p:attrName>
                                        </p:attrNameLst>
                                      </p:cBhvr>
                                      <p:to>
                                        <p:strVal val="visible"/>
                                      </p:to>
                                    </p:set>
                                    <p:animEffect transition="in" filter="wipe(left)">
                                      <p:cBhvr>
                                        <p:cTn id="188" dur="500"/>
                                        <p:tgtEl>
                                          <p:spTgt spid="148"/>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nodeType="clickEffect">
                                  <p:stCondLst>
                                    <p:cond delay="0"/>
                                  </p:stCondLst>
                                  <p:childTnLst>
                                    <p:set>
                                      <p:cBhvr>
                                        <p:cTn id="192" dur="1" fill="hold">
                                          <p:stCondLst>
                                            <p:cond delay="0"/>
                                          </p:stCondLst>
                                        </p:cTn>
                                        <p:tgtEl>
                                          <p:spTgt spid="149"/>
                                        </p:tgtEl>
                                        <p:attrNameLst>
                                          <p:attrName>style.visibility</p:attrName>
                                        </p:attrNameLst>
                                      </p:cBhvr>
                                      <p:to>
                                        <p:strVal val="visible"/>
                                      </p:to>
                                    </p:set>
                                    <p:animEffect transition="in" filter="wipe(left)">
                                      <p:cBhvr>
                                        <p:cTn id="193" dur="500"/>
                                        <p:tgtEl>
                                          <p:spTgt spid="149"/>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169"/>
                                        </p:tgtEl>
                                        <p:attrNameLst>
                                          <p:attrName>style.visibility</p:attrName>
                                        </p:attrNameLst>
                                      </p:cBhvr>
                                      <p:to>
                                        <p:strVal val="visible"/>
                                      </p:to>
                                    </p:set>
                                    <p:animEffect transition="in" filter="wipe(left)">
                                      <p:cBhvr>
                                        <p:cTn id="196"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50" grpId="0"/>
      <p:bldP spid="151" grpId="0"/>
      <p:bldP spid="3" grpId="0"/>
      <p:bldP spid="3" grpId="1"/>
      <p:bldP spid="141" grpId="0"/>
      <p:bldP spid="16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B016F8AB-BCEA-4347-8BA6-BE776009BC89}" type="slidenum">
              <a:rPr lang="en-US" smtClean="0"/>
              <a:pPr/>
              <a:t>43</a:t>
            </a:fld>
            <a:endParaRPr lang="en-US" dirty="0"/>
          </a:p>
        </p:txBody>
      </p:sp>
      <p:sp>
        <p:nvSpPr>
          <p:cNvPr id="2" name="Title 1"/>
          <p:cNvSpPr>
            <a:spLocks noGrp="1"/>
          </p:cNvSpPr>
          <p:nvPr>
            <p:ph type="title"/>
          </p:nvPr>
        </p:nvSpPr>
        <p:spPr/>
        <p:txBody>
          <a:bodyPr/>
          <a:lstStyle/>
          <a:p>
            <a:r>
              <a:rPr lang="en-US" dirty="0"/>
              <a:t>Optimize with Federated Deduplication</a:t>
            </a:r>
          </a:p>
        </p:txBody>
      </p:sp>
      <p:grpSp>
        <p:nvGrpSpPr>
          <p:cNvPr id="14" name="Group 13"/>
          <p:cNvGrpSpPr/>
          <p:nvPr/>
        </p:nvGrpSpPr>
        <p:grpSpPr>
          <a:xfrm>
            <a:off x="946786" y="1489183"/>
            <a:ext cx="10311765" cy="1431710"/>
            <a:chOff x="946786" y="1489183"/>
            <a:chExt cx="10311765" cy="1431710"/>
          </a:xfrm>
        </p:grpSpPr>
        <p:grpSp>
          <p:nvGrpSpPr>
            <p:cNvPr id="8" name="Group 7"/>
            <p:cNvGrpSpPr/>
            <p:nvPr/>
          </p:nvGrpSpPr>
          <p:grpSpPr>
            <a:xfrm>
              <a:off x="946786" y="1489183"/>
              <a:ext cx="10311765" cy="1431710"/>
              <a:chOff x="1013208" y="1572947"/>
              <a:chExt cx="10351478" cy="1432083"/>
            </a:xfrm>
          </p:grpSpPr>
          <p:sp>
            <p:nvSpPr>
              <p:cNvPr id="16" name="Content Placeholder 2"/>
              <p:cNvSpPr txBox="1">
                <a:spLocks/>
              </p:cNvSpPr>
              <p:nvPr/>
            </p:nvSpPr>
            <p:spPr>
              <a:xfrm>
                <a:off x="1013208" y="1572947"/>
                <a:ext cx="10351478" cy="1432083"/>
              </a:xfrm>
              <a:prstGeom prst="rect">
                <a:avLst/>
              </a:prstGeom>
              <a:solidFill>
                <a:schemeClr val="bg1"/>
              </a:solidFill>
              <a:ln w="28575">
                <a:solidFill>
                  <a:srgbClr val="0155EF"/>
                </a:solidFill>
              </a:ln>
            </p:spPr>
            <p:txBody>
              <a:bodyPr vert="horz" lIns="182832" tIns="182832" rIns="182832" bIns="182832" rtlCol="0"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500"/>
                  </a:spcBef>
                  <a:spcAft>
                    <a:spcPts val="100"/>
                  </a:spcAft>
                  <a:buNone/>
                </a:pPr>
                <a:endParaRPr lang="en-US" sz="1600" dirty="0"/>
              </a:p>
            </p:txBody>
          </p:sp>
          <p:sp>
            <p:nvSpPr>
              <p:cNvPr id="11" name="Round Diagonal Corner Rectangle 10"/>
              <p:cNvSpPr/>
              <p:nvPr/>
            </p:nvSpPr>
            <p:spPr>
              <a:xfrm flipH="1">
                <a:off x="6807333" y="1863350"/>
                <a:ext cx="4451217" cy="879850"/>
              </a:xfrm>
              <a:prstGeom prst="round2DiagRect">
                <a:avLst>
                  <a:gd name="adj1" fmla="val 7481"/>
                  <a:gd name="adj2"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marL="228531" lvl="1" indent="-228531">
                  <a:lnSpc>
                    <a:spcPct val="90000"/>
                  </a:lnSpc>
                  <a:spcAft>
                    <a:spcPts val="1200"/>
                  </a:spcAft>
                  <a:buSzPct val="100000"/>
                  <a:buFont typeface="Wingdings" panose="05000000000000000000" pitchFamily="2" charset="2"/>
                  <a:buChar char="§"/>
                </a:pPr>
                <a:r>
                  <a:rPr lang="en-US" sz="1400" dirty="0">
                    <a:solidFill>
                      <a:schemeClr val="tx1"/>
                    </a:solidFill>
                  </a:rPr>
                  <a:t>Software only implementation can use generic disk</a:t>
                </a:r>
              </a:p>
              <a:p>
                <a:pPr marL="228531" lvl="1" indent="-228531">
                  <a:lnSpc>
                    <a:spcPct val="90000"/>
                  </a:lnSpc>
                  <a:spcAft>
                    <a:spcPts val="1200"/>
                  </a:spcAft>
                  <a:buSzPct val="100000"/>
                  <a:buFont typeface="Wingdings" panose="05000000000000000000" pitchFamily="2" charset="2"/>
                  <a:buChar char="§"/>
                </a:pPr>
                <a:r>
                  <a:rPr lang="en-US" sz="1400" dirty="0">
                    <a:solidFill>
                      <a:schemeClr val="tx1"/>
                    </a:solidFill>
                  </a:rPr>
                  <a:t>Purpose built appliance optimized for backup data</a:t>
                </a:r>
              </a:p>
              <a:p>
                <a:pPr marL="228531" lvl="1" indent="-228531">
                  <a:lnSpc>
                    <a:spcPct val="90000"/>
                  </a:lnSpc>
                  <a:spcAft>
                    <a:spcPts val="1200"/>
                  </a:spcAft>
                  <a:buSzPct val="100000"/>
                  <a:buFont typeface="Wingdings" panose="05000000000000000000" pitchFamily="2" charset="2"/>
                  <a:buChar char="§"/>
                </a:pPr>
                <a:r>
                  <a:rPr lang="en-US" sz="1400" dirty="0">
                    <a:solidFill>
                      <a:schemeClr val="tx1"/>
                    </a:solidFill>
                  </a:rPr>
                  <a:t>Simplest implementation – no operational changes</a:t>
                </a:r>
              </a:p>
            </p:txBody>
          </p:sp>
          <p:sp>
            <p:nvSpPr>
              <p:cNvPr id="27" name="TextBox 26"/>
              <p:cNvSpPr txBox="1"/>
              <p:nvPr/>
            </p:nvSpPr>
            <p:spPr>
              <a:xfrm>
                <a:off x="1150050" y="1747851"/>
                <a:ext cx="1576959" cy="307777"/>
              </a:xfrm>
              <a:prstGeom prst="rect">
                <a:avLst/>
              </a:prstGeom>
              <a:noFill/>
            </p:spPr>
            <p:txBody>
              <a:bodyPr wrap="square" rtlCol="0">
                <a:spAutoFit/>
              </a:bodyPr>
              <a:lstStyle/>
              <a:p>
                <a:pPr algn="ctr" defTabSz="429955">
                  <a:spcAft>
                    <a:spcPts val="400"/>
                  </a:spcAft>
                  <a:buSzPct val="100000"/>
                </a:pPr>
                <a:r>
                  <a:rPr lang="en-US" sz="1400" b="1" dirty="0">
                    <a:cs typeface="HP Simplified" pitchFamily="34" charset="0"/>
                  </a:rPr>
                  <a:t>Application source</a:t>
                </a:r>
              </a:p>
            </p:txBody>
          </p:sp>
          <p:sp>
            <p:nvSpPr>
              <p:cNvPr id="28" name="TextBox 27"/>
              <p:cNvSpPr txBox="1"/>
              <p:nvPr/>
            </p:nvSpPr>
            <p:spPr>
              <a:xfrm>
                <a:off x="3165760" y="1747851"/>
                <a:ext cx="1576959" cy="307777"/>
              </a:xfrm>
              <a:prstGeom prst="rect">
                <a:avLst/>
              </a:prstGeom>
              <a:noFill/>
            </p:spPr>
            <p:txBody>
              <a:bodyPr wrap="square" rtlCol="0">
                <a:spAutoFit/>
              </a:bodyPr>
              <a:lstStyle/>
              <a:p>
                <a:pPr algn="ctr" defTabSz="429955">
                  <a:spcAft>
                    <a:spcPts val="400"/>
                  </a:spcAft>
                  <a:buSzPct val="100000"/>
                </a:pPr>
                <a:r>
                  <a:rPr lang="en-US" sz="1400" b="1" dirty="0">
                    <a:cs typeface="HP Simplified" pitchFamily="34" charset="0"/>
                  </a:rPr>
                  <a:t>Backup server</a:t>
                </a:r>
              </a:p>
            </p:txBody>
          </p:sp>
          <p:sp>
            <p:nvSpPr>
              <p:cNvPr id="29" name="TextBox 28"/>
              <p:cNvSpPr txBox="1"/>
              <p:nvPr/>
            </p:nvSpPr>
            <p:spPr>
              <a:xfrm>
                <a:off x="5105267" y="1747851"/>
                <a:ext cx="1576959" cy="307777"/>
              </a:xfrm>
              <a:prstGeom prst="rect">
                <a:avLst/>
              </a:prstGeom>
              <a:noFill/>
            </p:spPr>
            <p:txBody>
              <a:bodyPr wrap="square" rtlCol="0">
                <a:spAutoFit/>
              </a:bodyPr>
              <a:lstStyle/>
              <a:p>
                <a:pPr algn="ctr" defTabSz="429955">
                  <a:spcAft>
                    <a:spcPts val="400"/>
                  </a:spcAft>
                  <a:buSzPct val="100000"/>
                </a:pPr>
                <a:r>
                  <a:rPr lang="en-US" sz="1400" b="1" dirty="0">
                    <a:cs typeface="HP Simplified" pitchFamily="34" charset="0"/>
                  </a:rPr>
                  <a:t>Target system</a:t>
                </a:r>
              </a:p>
            </p:txBody>
          </p:sp>
          <p:grpSp>
            <p:nvGrpSpPr>
              <p:cNvPr id="30" name="Group 29"/>
              <p:cNvGrpSpPr/>
              <p:nvPr/>
            </p:nvGrpSpPr>
            <p:grpSpPr>
              <a:xfrm>
                <a:off x="3632505" y="2116101"/>
                <a:ext cx="555531" cy="555531"/>
                <a:chOff x="2277974" y="2845691"/>
                <a:chExt cx="294509" cy="294509"/>
              </a:xfrm>
              <a:solidFill>
                <a:srgbClr val="0078EF"/>
              </a:solidFill>
            </p:grpSpPr>
            <p:sp>
              <p:nvSpPr>
                <p:cNvPr id="31" name="Freeform 93"/>
                <p:cNvSpPr>
                  <a:spLocks noChangeArrowheads="1"/>
                </p:cNvSpPr>
                <p:nvPr/>
              </p:nvSpPr>
              <p:spPr bwMode="auto">
                <a:xfrm>
                  <a:off x="2313166" y="3077225"/>
                  <a:ext cx="35194" cy="35194"/>
                </a:xfrm>
                <a:custGeom>
                  <a:avLst/>
                  <a:gdLst>
                    <a:gd name="T0" fmla="*/ 40 w 82"/>
                    <a:gd name="T1" fmla="*/ 0 h 83"/>
                    <a:gd name="T2" fmla="*/ 40 w 82"/>
                    <a:gd name="T3" fmla="*/ 0 h 83"/>
                    <a:gd name="T4" fmla="*/ 0 w 82"/>
                    <a:gd name="T5" fmla="*/ 41 h 83"/>
                    <a:gd name="T6" fmla="*/ 40 w 82"/>
                    <a:gd name="T7" fmla="*/ 82 h 83"/>
                    <a:gd name="T8" fmla="*/ 81 w 82"/>
                    <a:gd name="T9" fmla="*/ 41 h 83"/>
                    <a:gd name="T10" fmla="*/ 40 w 82"/>
                    <a:gd name="T11" fmla="*/ 0 h 83"/>
                    <a:gd name="T12" fmla="*/ 40 w 82"/>
                    <a:gd name="T13" fmla="*/ 59 h 83"/>
                    <a:gd name="T14" fmla="*/ 40 w 82"/>
                    <a:gd name="T15" fmla="*/ 59 h 83"/>
                    <a:gd name="T16" fmla="*/ 23 w 82"/>
                    <a:gd name="T17" fmla="*/ 41 h 83"/>
                    <a:gd name="T18" fmla="*/ 40 w 82"/>
                    <a:gd name="T19" fmla="*/ 23 h 83"/>
                    <a:gd name="T20" fmla="*/ 58 w 82"/>
                    <a:gd name="T21" fmla="*/ 41 h 83"/>
                    <a:gd name="T22" fmla="*/ 40 w 82"/>
                    <a:gd name="T23"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3">
                      <a:moveTo>
                        <a:pt x="40" y="0"/>
                      </a:moveTo>
                      <a:lnTo>
                        <a:pt x="40" y="0"/>
                      </a:lnTo>
                      <a:cubicBezTo>
                        <a:pt x="17" y="0"/>
                        <a:pt x="0" y="18"/>
                        <a:pt x="0" y="41"/>
                      </a:cubicBezTo>
                      <a:cubicBezTo>
                        <a:pt x="0" y="63"/>
                        <a:pt x="17" y="82"/>
                        <a:pt x="40" y="82"/>
                      </a:cubicBezTo>
                      <a:cubicBezTo>
                        <a:pt x="63" y="82"/>
                        <a:pt x="81" y="63"/>
                        <a:pt x="81" y="41"/>
                      </a:cubicBezTo>
                      <a:cubicBezTo>
                        <a:pt x="81" y="18"/>
                        <a:pt x="63" y="0"/>
                        <a:pt x="40" y="0"/>
                      </a:cubicBezTo>
                      <a:close/>
                      <a:moveTo>
                        <a:pt x="40" y="59"/>
                      </a:moveTo>
                      <a:lnTo>
                        <a:pt x="40" y="59"/>
                      </a:lnTo>
                      <a:cubicBezTo>
                        <a:pt x="31" y="59"/>
                        <a:pt x="23" y="50"/>
                        <a:pt x="23" y="41"/>
                      </a:cubicBezTo>
                      <a:cubicBezTo>
                        <a:pt x="23" y="32"/>
                        <a:pt x="31" y="23"/>
                        <a:pt x="40" y="23"/>
                      </a:cubicBezTo>
                      <a:cubicBezTo>
                        <a:pt x="50" y="23"/>
                        <a:pt x="58" y="32"/>
                        <a:pt x="58" y="41"/>
                      </a:cubicBezTo>
                      <a:cubicBezTo>
                        <a:pt x="58" y="50"/>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32" name="Freeform 94"/>
                <p:cNvSpPr>
                  <a:spLocks noChangeArrowheads="1"/>
                </p:cNvSpPr>
                <p:nvPr/>
              </p:nvSpPr>
              <p:spPr bwMode="auto">
                <a:xfrm>
                  <a:off x="2313166" y="3003134"/>
                  <a:ext cx="35194" cy="35194"/>
                </a:xfrm>
                <a:custGeom>
                  <a:avLst/>
                  <a:gdLst>
                    <a:gd name="T0" fmla="*/ 40 w 82"/>
                    <a:gd name="T1" fmla="*/ 0 h 84"/>
                    <a:gd name="T2" fmla="*/ 40 w 82"/>
                    <a:gd name="T3" fmla="*/ 0 h 84"/>
                    <a:gd name="T4" fmla="*/ 0 w 82"/>
                    <a:gd name="T5" fmla="*/ 41 h 84"/>
                    <a:gd name="T6" fmla="*/ 40 w 82"/>
                    <a:gd name="T7" fmla="*/ 83 h 84"/>
                    <a:gd name="T8" fmla="*/ 81 w 82"/>
                    <a:gd name="T9" fmla="*/ 41 h 84"/>
                    <a:gd name="T10" fmla="*/ 40 w 82"/>
                    <a:gd name="T11" fmla="*/ 0 h 84"/>
                    <a:gd name="T12" fmla="*/ 40 w 82"/>
                    <a:gd name="T13" fmla="*/ 59 h 84"/>
                    <a:gd name="T14" fmla="*/ 40 w 82"/>
                    <a:gd name="T15" fmla="*/ 59 h 84"/>
                    <a:gd name="T16" fmla="*/ 23 w 82"/>
                    <a:gd name="T17" fmla="*/ 41 h 84"/>
                    <a:gd name="T18" fmla="*/ 40 w 82"/>
                    <a:gd name="T19" fmla="*/ 24 h 84"/>
                    <a:gd name="T20" fmla="*/ 58 w 82"/>
                    <a:gd name="T21" fmla="*/ 41 h 84"/>
                    <a:gd name="T22" fmla="*/ 40 w 82"/>
                    <a:gd name="T23"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4">
                      <a:moveTo>
                        <a:pt x="40" y="0"/>
                      </a:moveTo>
                      <a:lnTo>
                        <a:pt x="40" y="0"/>
                      </a:lnTo>
                      <a:cubicBezTo>
                        <a:pt x="17" y="0"/>
                        <a:pt x="0" y="19"/>
                        <a:pt x="0" y="41"/>
                      </a:cubicBezTo>
                      <a:cubicBezTo>
                        <a:pt x="0" y="64"/>
                        <a:pt x="17" y="83"/>
                        <a:pt x="40" y="83"/>
                      </a:cubicBezTo>
                      <a:cubicBezTo>
                        <a:pt x="63" y="83"/>
                        <a:pt x="81" y="64"/>
                        <a:pt x="81" y="41"/>
                      </a:cubicBezTo>
                      <a:cubicBezTo>
                        <a:pt x="81" y="19"/>
                        <a:pt x="63" y="0"/>
                        <a:pt x="40" y="0"/>
                      </a:cubicBezTo>
                      <a:close/>
                      <a:moveTo>
                        <a:pt x="40" y="59"/>
                      </a:moveTo>
                      <a:lnTo>
                        <a:pt x="40" y="59"/>
                      </a:lnTo>
                      <a:cubicBezTo>
                        <a:pt x="31" y="59"/>
                        <a:pt x="23" y="51"/>
                        <a:pt x="23" y="41"/>
                      </a:cubicBezTo>
                      <a:cubicBezTo>
                        <a:pt x="23" y="32"/>
                        <a:pt x="31" y="24"/>
                        <a:pt x="40" y="24"/>
                      </a:cubicBezTo>
                      <a:cubicBezTo>
                        <a:pt x="50" y="24"/>
                        <a:pt x="58" y="32"/>
                        <a:pt x="58" y="41"/>
                      </a:cubicBezTo>
                      <a:cubicBezTo>
                        <a:pt x="58" y="51"/>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33" name="Freeform 95"/>
                <p:cNvSpPr>
                  <a:spLocks noChangeArrowheads="1"/>
                </p:cNvSpPr>
                <p:nvPr/>
              </p:nvSpPr>
              <p:spPr bwMode="auto">
                <a:xfrm>
                  <a:off x="2450234" y="3092043"/>
                  <a:ext cx="79648" cy="11114"/>
                </a:xfrm>
                <a:custGeom>
                  <a:avLst/>
                  <a:gdLst>
                    <a:gd name="T0" fmla="*/ 175 w 188"/>
                    <a:gd name="T1" fmla="*/ 0 h 25"/>
                    <a:gd name="T2" fmla="*/ 175 w 188"/>
                    <a:gd name="T3" fmla="*/ 0 h 25"/>
                    <a:gd name="T4" fmla="*/ 12 w 188"/>
                    <a:gd name="T5" fmla="*/ 0 h 25"/>
                    <a:gd name="T6" fmla="*/ 0 w 188"/>
                    <a:gd name="T7" fmla="*/ 11 h 25"/>
                    <a:gd name="T8" fmla="*/ 12 w 188"/>
                    <a:gd name="T9" fmla="*/ 24 h 25"/>
                    <a:gd name="T10" fmla="*/ 175 w 188"/>
                    <a:gd name="T11" fmla="*/ 24 h 25"/>
                    <a:gd name="T12" fmla="*/ 187 w 188"/>
                    <a:gd name="T13" fmla="*/ 11 h 25"/>
                    <a:gd name="T14" fmla="*/ 175 w 188"/>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5">
                      <a:moveTo>
                        <a:pt x="175" y="0"/>
                      </a:moveTo>
                      <a:lnTo>
                        <a:pt x="175" y="0"/>
                      </a:lnTo>
                      <a:cubicBezTo>
                        <a:pt x="12" y="0"/>
                        <a:pt x="12" y="0"/>
                        <a:pt x="12" y="0"/>
                      </a:cubicBezTo>
                      <a:cubicBezTo>
                        <a:pt x="6" y="0"/>
                        <a:pt x="0" y="5"/>
                        <a:pt x="0" y="11"/>
                      </a:cubicBezTo>
                      <a:cubicBezTo>
                        <a:pt x="0" y="18"/>
                        <a:pt x="6" y="24"/>
                        <a:pt x="12" y="24"/>
                      </a:cubicBezTo>
                      <a:cubicBezTo>
                        <a:pt x="175" y="24"/>
                        <a:pt x="175" y="24"/>
                        <a:pt x="175" y="24"/>
                      </a:cubicBezTo>
                      <a:cubicBezTo>
                        <a:pt x="182" y="24"/>
                        <a:pt x="187" y="18"/>
                        <a:pt x="187" y="11"/>
                      </a:cubicBezTo>
                      <a:cubicBezTo>
                        <a:pt x="187" y="5"/>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34" name="Freeform 96"/>
                <p:cNvSpPr>
                  <a:spLocks noChangeArrowheads="1"/>
                </p:cNvSpPr>
                <p:nvPr/>
              </p:nvSpPr>
              <p:spPr bwMode="auto">
                <a:xfrm>
                  <a:off x="2450234" y="3012396"/>
                  <a:ext cx="79648" cy="9261"/>
                </a:xfrm>
                <a:custGeom>
                  <a:avLst/>
                  <a:gdLst>
                    <a:gd name="T0" fmla="*/ 175 w 188"/>
                    <a:gd name="T1" fmla="*/ 0 h 24"/>
                    <a:gd name="T2" fmla="*/ 175 w 188"/>
                    <a:gd name="T3" fmla="*/ 0 h 24"/>
                    <a:gd name="T4" fmla="*/ 12 w 188"/>
                    <a:gd name="T5" fmla="*/ 0 h 24"/>
                    <a:gd name="T6" fmla="*/ 0 w 188"/>
                    <a:gd name="T7" fmla="*/ 12 h 24"/>
                    <a:gd name="T8" fmla="*/ 12 w 188"/>
                    <a:gd name="T9" fmla="*/ 23 h 24"/>
                    <a:gd name="T10" fmla="*/ 175 w 188"/>
                    <a:gd name="T11" fmla="*/ 23 h 24"/>
                    <a:gd name="T12" fmla="*/ 187 w 188"/>
                    <a:gd name="T13" fmla="*/ 12 h 24"/>
                    <a:gd name="T14" fmla="*/ 175 w 18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5" y="0"/>
                      </a:moveTo>
                      <a:lnTo>
                        <a:pt x="175" y="0"/>
                      </a:lnTo>
                      <a:cubicBezTo>
                        <a:pt x="12" y="0"/>
                        <a:pt x="12" y="0"/>
                        <a:pt x="12" y="0"/>
                      </a:cubicBezTo>
                      <a:cubicBezTo>
                        <a:pt x="6" y="0"/>
                        <a:pt x="0" y="6"/>
                        <a:pt x="0" y="12"/>
                      </a:cubicBezTo>
                      <a:cubicBezTo>
                        <a:pt x="0" y="18"/>
                        <a:pt x="6" y="23"/>
                        <a:pt x="12" y="23"/>
                      </a:cubicBezTo>
                      <a:cubicBezTo>
                        <a:pt x="175" y="23"/>
                        <a:pt x="175" y="23"/>
                        <a:pt x="175" y="23"/>
                      </a:cubicBezTo>
                      <a:cubicBezTo>
                        <a:pt x="182" y="23"/>
                        <a:pt x="187" y="18"/>
                        <a:pt x="187" y="12"/>
                      </a:cubicBezTo>
                      <a:cubicBezTo>
                        <a:pt x="187" y="6"/>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35" name="Freeform 97"/>
                <p:cNvSpPr>
                  <a:spLocks noChangeArrowheads="1"/>
                </p:cNvSpPr>
                <p:nvPr/>
              </p:nvSpPr>
              <p:spPr bwMode="auto">
                <a:xfrm>
                  <a:off x="2313166" y="2929044"/>
                  <a:ext cx="35194" cy="35194"/>
                </a:xfrm>
                <a:custGeom>
                  <a:avLst/>
                  <a:gdLst>
                    <a:gd name="T0" fmla="*/ 40 w 82"/>
                    <a:gd name="T1" fmla="*/ 81 h 82"/>
                    <a:gd name="T2" fmla="*/ 40 w 82"/>
                    <a:gd name="T3" fmla="*/ 81 h 82"/>
                    <a:gd name="T4" fmla="*/ 81 w 82"/>
                    <a:gd name="T5" fmla="*/ 40 h 82"/>
                    <a:gd name="T6" fmla="*/ 40 w 82"/>
                    <a:gd name="T7" fmla="*/ 0 h 82"/>
                    <a:gd name="T8" fmla="*/ 0 w 82"/>
                    <a:gd name="T9" fmla="*/ 40 h 82"/>
                    <a:gd name="T10" fmla="*/ 40 w 82"/>
                    <a:gd name="T11" fmla="*/ 81 h 82"/>
                    <a:gd name="T12" fmla="*/ 40 w 82"/>
                    <a:gd name="T13" fmla="*/ 22 h 82"/>
                    <a:gd name="T14" fmla="*/ 40 w 82"/>
                    <a:gd name="T15" fmla="*/ 22 h 82"/>
                    <a:gd name="T16" fmla="*/ 58 w 82"/>
                    <a:gd name="T17" fmla="*/ 40 h 82"/>
                    <a:gd name="T18" fmla="*/ 40 w 82"/>
                    <a:gd name="T19" fmla="*/ 58 h 82"/>
                    <a:gd name="T20" fmla="*/ 23 w 82"/>
                    <a:gd name="T21" fmla="*/ 40 h 82"/>
                    <a:gd name="T22" fmla="*/ 40 w 82"/>
                    <a:gd name="T23"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0" y="81"/>
                      </a:moveTo>
                      <a:lnTo>
                        <a:pt x="40" y="81"/>
                      </a:lnTo>
                      <a:cubicBezTo>
                        <a:pt x="63" y="81"/>
                        <a:pt x="81" y="63"/>
                        <a:pt x="81" y="40"/>
                      </a:cubicBezTo>
                      <a:cubicBezTo>
                        <a:pt x="81" y="17"/>
                        <a:pt x="63" y="0"/>
                        <a:pt x="40" y="0"/>
                      </a:cubicBezTo>
                      <a:cubicBezTo>
                        <a:pt x="17" y="0"/>
                        <a:pt x="0" y="17"/>
                        <a:pt x="0" y="40"/>
                      </a:cubicBezTo>
                      <a:cubicBezTo>
                        <a:pt x="0" y="63"/>
                        <a:pt x="17" y="81"/>
                        <a:pt x="40" y="81"/>
                      </a:cubicBezTo>
                      <a:close/>
                      <a:moveTo>
                        <a:pt x="40" y="22"/>
                      </a:moveTo>
                      <a:lnTo>
                        <a:pt x="40" y="22"/>
                      </a:lnTo>
                      <a:cubicBezTo>
                        <a:pt x="50" y="22"/>
                        <a:pt x="58" y="31"/>
                        <a:pt x="58" y="40"/>
                      </a:cubicBezTo>
                      <a:cubicBezTo>
                        <a:pt x="58" y="50"/>
                        <a:pt x="50" y="58"/>
                        <a:pt x="40" y="58"/>
                      </a:cubicBezTo>
                      <a:cubicBezTo>
                        <a:pt x="31" y="58"/>
                        <a:pt x="23" y="50"/>
                        <a:pt x="23" y="40"/>
                      </a:cubicBezTo>
                      <a:cubicBezTo>
                        <a:pt x="23" y="31"/>
                        <a:pt x="31" y="22"/>
                        <a:pt x="40"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36" name="Freeform 98"/>
                <p:cNvSpPr>
                  <a:spLocks noChangeArrowheads="1"/>
                </p:cNvSpPr>
                <p:nvPr/>
              </p:nvSpPr>
              <p:spPr bwMode="auto">
                <a:xfrm>
                  <a:off x="2450234" y="2943862"/>
                  <a:ext cx="79648" cy="9262"/>
                </a:xfrm>
                <a:custGeom>
                  <a:avLst/>
                  <a:gdLst>
                    <a:gd name="T0" fmla="*/ 12 w 188"/>
                    <a:gd name="T1" fmla="*/ 23 h 24"/>
                    <a:gd name="T2" fmla="*/ 12 w 188"/>
                    <a:gd name="T3" fmla="*/ 23 h 24"/>
                    <a:gd name="T4" fmla="*/ 175 w 188"/>
                    <a:gd name="T5" fmla="*/ 23 h 24"/>
                    <a:gd name="T6" fmla="*/ 187 w 188"/>
                    <a:gd name="T7" fmla="*/ 11 h 24"/>
                    <a:gd name="T8" fmla="*/ 175 w 188"/>
                    <a:gd name="T9" fmla="*/ 0 h 24"/>
                    <a:gd name="T10" fmla="*/ 12 w 188"/>
                    <a:gd name="T11" fmla="*/ 0 h 24"/>
                    <a:gd name="T12" fmla="*/ 0 w 188"/>
                    <a:gd name="T13" fmla="*/ 11 h 24"/>
                    <a:gd name="T14" fmla="*/ 12 w 188"/>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2" y="23"/>
                      </a:moveTo>
                      <a:lnTo>
                        <a:pt x="12" y="23"/>
                      </a:lnTo>
                      <a:cubicBezTo>
                        <a:pt x="175" y="23"/>
                        <a:pt x="175" y="23"/>
                        <a:pt x="175" y="23"/>
                      </a:cubicBezTo>
                      <a:cubicBezTo>
                        <a:pt x="182" y="23"/>
                        <a:pt x="187" y="18"/>
                        <a:pt x="187" y="11"/>
                      </a:cubicBezTo>
                      <a:cubicBezTo>
                        <a:pt x="187" y="5"/>
                        <a:pt x="182" y="0"/>
                        <a:pt x="175" y="0"/>
                      </a:cubicBezTo>
                      <a:cubicBezTo>
                        <a:pt x="12" y="0"/>
                        <a:pt x="12" y="0"/>
                        <a:pt x="12" y="0"/>
                      </a:cubicBezTo>
                      <a:cubicBezTo>
                        <a:pt x="6" y="0"/>
                        <a:pt x="0" y="5"/>
                        <a:pt x="0" y="11"/>
                      </a:cubicBezTo>
                      <a:cubicBezTo>
                        <a:pt x="0" y="18"/>
                        <a:pt x="6"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37" name="Freeform 99"/>
                <p:cNvSpPr>
                  <a:spLocks noChangeArrowheads="1"/>
                </p:cNvSpPr>
                <p:nvPr/>
              </p:nvSpPr>
              <p:spPr bwMode="auto">
                <a:xfrm>
                  <a:off x="2277974" y="2845691"/>
                  <a:ext cx="294509" cy="294509"/>
                </a:xfrm>
                <a:custGeom>
                  <a:avLst/>
                  <a:gdLst>
                    <a:gd name="T0" fmla="*/ 698 w 702"/>
                    <a:gd name="T1" fmla="*/ 143 h 701"/>
                    <a:gd name="T2" fmla="*/ 698 w 702"/>
                    <a:gd name="T3" fmla="*/ 143 h 701"/>
                    <a:gd name="T4" fmla="*/ 698 w 702"/>
                    <a:gd name="T5" fmla="*/ 143 h 701"/>
                    <a:gd name="T6" fmla="*/ 698 w 702"/>
                    <a:gd name="T7" fmla="*/ 143 h 701"/>
                    <a:gd name="T8" fmla="*/ 572 w 702"/>
                    <a:gd name="T9" fmla="*/ 4 h 701"/>
                    <a:gd name="T10" fmla="*/ 564 w 702"/>
                    <a:gd name="T11" fmla="*/ 0 h 701"/>
                    <a:gd name="T12" fmla="*/ 125 w 702"/>
                    <a:gd name="T13" fmla="*/ 0 h 701"/>
                    <a:gd name="T14" fmla="*/ 116 w 702"/>
                    <a:gd name="T15" fmla="*/ 4 h 701"/>
                    <a:gd name="T16" fmla="*/ 2 w 702"/>
                    <a:gd name="T17" fmla="*/ 144 h 701"/>
                    <a:gd name="T18" fmla="*/ 0 w 702"/>
                    <a:gd name="T19" fmla="*/ 151 h 701"/>
                    <a:gd name="T20" fmla="*/ 0 w 702"/>
                    <a:gd name="T21" fmla="*/ 152 h 701"/>
                    <a:gd name="T22" fmla="*/ 0 w 702"/>
                    <a:gd name="T23" fmla="*/ 619 h 701"/>
                    <a:gd name="T24" fmla="*/ 67 w 702"/>
                    <a:gd name="T25" fmla="*/ 700 h 701"/>
                    <a:gd name="T26" fmla="*/ 622 w 702"/>
                    <a:gd name="T27" fmla="*/ 700 h 701"/>
                    <a:gd name="T28" fmla="*/ 701 w 702"/>
                    <a:gd name="T29" fmla="*/ 619 h 701"/>
                    <a:gd name="T30" fmla="*/ 701 w 702"/>
                    <a:gd name="T31" fmla="*/ 152 h 701"/>
                    <a:gd name="T32" fmla="*/ 701 w 702"/>
                    <a:gd name="T33" fmla="*/ 151 h 701"/>
                    <a:gd name="T34" fmla="*/ 698 w 702"/>
                    <a:gd name="T35" fmla="*/ 143 h 701"/>
                    <a:gd name="T36" fmla="*/ 130 w 702"/>
                    <a:gd name="T37" fmla="*/ 23 h 701"/>
                    <a:gd name="T38" fmla="*/ 130 w 702"/>
                    <a:gd name="T39" fmla="*/ 23 h 701"/>
                    <a:gd name="T40" fmla="*/ 558 w 702"/>
                    <a:gd name="T41" fmla="*/ 23 h 701"/>
                    <a:gd name="T42" fmla="*/ 663 w 702"/>
                    <a:gd name="T43" fmla="*/ 140 h 701"/>
                    <a:gd name="T44" fmla="*/ 36 w 702"/>
                    <a:gd name="T45" fmla="*/ 140 h 701"/>
                    <a:gd name="T46" fmla="*/ 130 w 702"/>
                    <a:gd name="T47" fmla="*/ 23 h 701"/>
                    <a:gd name="T48" fmla="*/ 678 w 702"/>
                    <a:gd name="T49" fmla="*/ 619 h 701"/>
                    <a:gd name="T50" fmla="*/ 678 w 702"/>
                    <a:gd name="T51" fmla="*/ 619 h 701"/>
                    <a:gd name="T52" fmla="*/ 622 w 702"/>
                    <a:gd name="T53" fmla="*/ 677 h 701"/>
                    <a:gd name="T54" fmla="*/ 67 w 702"/>
                    <a:gd name="T55" fmla="*/ 677 h 701"/>
                    <a:gd name="T56" fmla="*/ 23 w 702"/>
                    <a:gd name="T57" fmla="*/ 619 h 701"/>
                    <a:gd name="T58" fmla="*/ 23 w 702"/>
                    <a:gd name="T59" fmla="*/ 514 h 701"/>
                    <a:gd name="T60" fmla="*/ 23 w 702"/>
                    <a:gd name="T61" fmla="*/ 514 h 701"/>
                    <a:gd name="T62" fmla="*/ 678 w 702"/>
                    <a:gd name="T63" fmla="*/ 514 h 701"/>
                    <a:gd name="T64" fmla="*/ 678 w 702"/>
                    <a:gd name="T65" fmla="*/ 514 h 701"/>
                    <a:gd name="T66" fmla="*/ 678 w 702"/>
                    <a:gd name="T67" fmla="*/ 619 h 701"/>
                    <a:gd name="T68" fmla="*/ 678 w 702"/>
                    <a:gd name="T69" fmla="*/ 491 h 701"/>
                    <a:gd name="T70" fmla="*/ 678 w 702"/>
                    <a:gd name="T71" fmla="*/ 491 h 701"/>
                    <a:gd name="T72" fmla="*/ 678 w 702"/>
                    <a:gd name="T73" fmla="*/ 491 h 701"/>
                    <a:gd name="T74" fmla="*/ 23 w 702"/>
                    <a:gd name="T75" fmla="*/ 491 h 701"/>
                    <a:gd name="T76" fmla="*/ 23 w 702"/>
                    <a:gd name="T77" fmla="*/ 491 h 701"/>
                    <a:gd name="T78" fmla="*/ 23 w 702"/>
                    <a:gd name="T79" fmla="*/ 351 h 701"/>
                    <a:gd name="T80" fmla="*/ 23 w 702"/>
                    <a:gd name="T81" fmla="*/ 351 h 701"/>
                    <a:gd name="T82" fmla="*/ 678 w 702"/>
                    <a:gd name="T83" fmla="*/ 351 h 701"/>
                    <a:gd name="T84" fmla="*/ 678 w 702"/>
                    <a:gd name="T85" fmla="*/ 351 h 701"/>
                    <a:gd name="T86" fmla="*/ 678 w 702"/>
                    <a:gd name="T87" fmla="*/ 491 h 701"/>
                    <a:gd name="T88" fmla="*/ 678 w 702"/>
                    <a:gd name="T89" fmla="*/ 327 h 701"/>
                    <a:gd name="T90" fmla="*/ 678 w 702"/>
                    <a:gd name="T91" fmla="*/ 327 h 701"/>
                    <a:gd name="T92" fmla="*/ 678 w 702"/>
                    <a:gd name="T93" fmla="*/ 327 h 701"/>
                    <a:gd name="T94" fmla="*/ 23 w 702"/>
                    <a:gd name="T95" fmla="*/ 327 h 701"/>
                    <a:gd name="T96" fmla="*/ 23 w 702"/>
                    <a:gd name="T97" fmla="*/ 327 h 701"/>
                    <a:gd name="T98" fmla="*/ 23 w 702"/>
                    <a:gd name="T99" fmla="*/ 163 h 701"/>
                    <a:gd name="T100" fmla="*/ 678 w 702"/>
                    <a:gd name="T101" fmla="*/ 163 h 701"/>
                    <a:gd name="T102" fmla="*/ 678 w 702"/>
                    <a:gd name="T103" fmla="*/ 3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2" h="701">
                      <a:moveTo>
                        <a:pt x="698" y="143"/>
                      </a:moveTo>
                      <a:lnTo>
                        <a:pt x="698" y="143"/>
                      </a:lnTo>
                      <a:lnTo>
                        <a:pt x="698" y="143"/>
                      </a:lnTo>
                      <a:lnTo>
                        <a:pt x="698" y="143"/>
                      </a:lnTo>
                      <a:cubicBezTo>
                        <a:pt x="572" y="4"/>
                        <a:pt x="572" y="4"/>
                        <a:pt x="572" y="4"/>
                      </a:cubicBezTo>
                      <a:cubicBezTo>
                        <a:pt x="570" y="1"/>
                        <a:pt x="567" y="0"/>
                        <a:pt x="564" y="0"/>
                      </a:cubicBezTo>
                      <a:cubicBezTo>
                        <a:pt x="125" y="0"/>
                        <a:pt x="125" y="0"/>
                        <a:pt x="125" y="0"/>
                      </a:cubicBezTo>
                      <a:cubicBezTo>
                        <a:pt x="122" y="0"/>
                        <a:pt x="119" y="2"/>
                        <a:pt x="116" y="4"/>
                      </a:cubicBezTo>
                      <a:cubicBezTo>
                        <a:pt x="2" y="144"/>
                        <a:pt x="2" y="144"/>
                        <a:pt x="2" y="144"/>
                      </a:cubicBezTo>
                      <a:cubicBezTo>
                        <a:pt x="1" y="146"/>
                        <a:pt x="0" y="149"/>
                        <a:pt x="0" y="151"/>
                      </a:cubicBezTo>
                      <a:cubicBezTo>
                        <a:pt x="0" y="152"/>
                        <a:pt x="0" y="152"/>
                        <a:pt x="0" y="152"/>
                      </a:cubicBezTo>
                      <a:cubicBezTo>
                        <a:pt x="0" y="619"/>
                        <a:pt x="0" y="619"/>
                        <a:pt x="0" y="619"/>
                      </a:cubicBezTo>
                      <a:cubicBezTo>
                        <a:pt x="0" y="664"/>
                        <a:pt x="5" y="700"/>
                        <a:pt x="67" y="700"/>
                      </a:cubicBezTo>
                      <a:cubicBezTo>
                        <a:pt x="622" y="700"/>
                        <a:pt x="622" y="700"/>
                        <a:pt x="622" y="700"/>
                      </a:cubicBezTo>
                      <a:cubicBezTo>
                        <a:pt x="676" y="700"/>
                        <a:pt x="701" y="674"/>
                        <a:pt x="701" y="619"/>
                      </a:cubicBezTo>
                      <a:cubicBezTo>
                        <a:pt x="701" y="152"/>
                        <a:pt x="701" y="152"/>
                        <a:pt x="701" y="152"/>
                      </a:cubicBezTo>
                      <a:lnTo>
                        <a:pt x="701" y="151"/>
                      </a:lnTo>
                      <a:cubicBezTo>
                        <a:pt x="701" y="149"/>
                        <a:pt x="700" y="145"/>
                        <a:pt x="698" y="143"/>
                      </a:cubicBezTo>
                      <a:close/>
                      <a:moveTo>
                        <a:pt x="130" y="23"/>
                      </a:moveTo>
                      <a:lnTo>
                        <a:pt x="130" y="23"/>
                      </a:lnTo>
                      <a:cubicBezTo>
                        <a:pt x="558" y="23"/>
                        <a:pt x="558" y="23"/>
                        <a:pt x="558" y="23"/>
                      </a:cubicBezTo>
                      <a:cubicBezTo>
                        <a:pt x="663" y="140"/>
                        <a:pt x="663" y="140"/>
                        <a:pt x="663" y="140"/>
                      </a:cubicBezTo>
                      <a:cubicBezTo>
                        <a:pt x="36" y="140"/>
                        <a:pt x="36" y="140"/>
                        <a:pt x="36" y="140"/>
                      </a:cubicBezTo>
                      <a:lnTo>
                        <a:pt x="130" y="23"/>
                      </a:lnTo>
                      <a:close/>
                      <a:moveTo>
                        <a:pt x="678" y="619"/>
                      </a:moveTo>
                      <a:lnTo>
                        <a:pt x="678" y="619"/>
                      </a:lnTo>
                      <a:cubicBezTo>
                        <a:pt x="678" y="662"/>
                        <a:pt x="662" y="677"/>
                        <a:pt x="622" y="677"/>
                      </a:cubicBezTo>
                      <a:cubicBezTo>
                        <a:pt x="67" y="677"/>
                        <a:pt x="67" y="677"/>
                        <a:pt x="67" y="677"/>
                      </a:cubicBezTo>
                      <a:cubicBezTo>
                        <a:pt x="30" y="677"/>
                        <a:pt x="23" y="668"/>
                        <a:pt x="23" y="619"/>
                      </a:cubicBezTo>
                      <a:cubicBezTo>
                        <a:pt x="23" y="514"/>
                        <a:pt x="23" y="514"/>
                        <a:pt x="23" y="514"/>
                      </a:cubicBezTo>
                      <a:lnTo>
                        <a:pt x="23" y="514"/>
                      </a:lnTo>
                      <a:cubicBezTo>
                        <a:pt x="678" y="514"/>
                        <a:pt x="678" y="514"/>
                        <a:pt x="678" y="514"/>
                      </a:cubicBezTo>
                      <a:lnTo>
                        <a:pt x="678" y="514"/>
                      </a:lnTo>
                      <a:lnTo>
                        <a:pt x="678" y="619"/>
                      </a:lnTo>
                      <a:close/>
                      <a:moveTo>
                        <a:pt x="678" y="491"/>
                      </a:moveTo>
                      <a:lnTo>
                        <a:pt x="678" y="491"/>
                      </a:lnTo>
                      <a:lnTo>
                        <a:pt x="678" y="491"/>
                      </a:lnTo>
                      <a:cubicBezTo>
                        <a:pt x="23" y="491"/>
                        <a:pt x="23" y="491"/>
                        <a:pt x="23" y="491"/>
                      </a:cubicBezTo>
                      <a:lnTo>
                        <a:pt x="23" y="491"/>
                      </a:lnTo>
                      <a:cubicBezTo>
                        <a:pt x="23" y="351"/>
                        <a:pt x="23" y="351"/>
                        <a:pt x="23" y="351"/>
                      </a:cubicBezTo>
                      <a:lnTo>
                        <a:pt x="23" y="351"/>
                      </a:lnTo>
                      <a:cubicBezTo>
                        <a:pt x="678" y="351"/>
                        <a:pt x="678" y="351"/>
                        <a:pt x="678" y="351"/>
                      </a:cubicBezTo>
                      <a:lnTo>
                        <a:pt x="678" y="351"/>
                      </a:lnTo>
                      <a:lnTo>
                        <a:pt x="678" y="491"/>
                      </a:lnTo>
                      <a:close/>
                      <a:moveTo>
                        <a:pt x="678" y="327"/>
                      </a:moveTo>
                      <a:lnTo>
                        <a:pt x="678" y="327"/>
                      </a:lnTo>
                      <a:lnTo>
                        <a:pt x="678" y="327"/>
                      </a:lnTo>
                      <a:cubicBezTo>
                        <a:pt x="23" y="327"/>
                        <a:pt x="23" y="327"/>
                        <a:pt x="23" y="327"/>
                      </a:cubicBezTo>
                      <a:lnTo>
                        <a:pt x="23" y="327"/>
                      </a:lnTo>
                      <a:cubicBezTo>
                        <a:pt x="23" y="163"/>
                        <a:pt x="23" y="163"/>
                        <a:pt x="23" y="163"/>
                      </a:cubicBezTo>
                      <a:cubicBezTo>
                        <a:pt x="678" y="163"/>
                        <a:pt x="678" y="163"/>
                        <a:pt x="678" y="163"/>
                      </a:cubicBezTo>
                      <a:lnTo>
                        <a:pt x="678" y="3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grpSp>
          <p:sp>
            <p:nvSpPr>
              <p:cNvPr id="56" name="Freeform 56"/>
              <p:cNvSpPr>
                <a:spLocks noChangeArrowheads="1"/>
              </p:cNvSpPr>
              <p:nvPr/>
            </p:nvSpPr>
            <p:spPr bwMode="auto">
              <a:xfrm>
                <a:off x="5701016" y="2111737"/>
                <a:ext cx="360974" cy="559152"/>
              </a:xfrm>
              <a:custGeom>
                <a:avLst/>
                <a:gdLst>
                  <a:gd name="T0" fmla="*/ 225 w 451"/>
                  <a:gd name="T1" fmla="*/ 696 h 697"/>
                  <a:gd name="T2" fmla="*/ 225 w 451"/>
                  <a:gd name="T3" fmla="*/ 696 h 697"/>
                  <a:gd name="T4" fmla="*/ 450 w 451"/>
                  <a:gd name="T5" fmla="*/ 628 h 697"/>
                  <a:gd name="T6" fmla="*/ 449 w 451"/>
                  <a:gd name="T7" fmla="*/ 622 h 697"/>
                  <a:gd name="T8" fmla="*/ 449 w 451"/>
                  <a:gd name="T9" fmla="*/ 74 h 697"/>
                  <a:gd name="T10" fmla="*/ 450 w 451"/>
                  <a:gd name="T11" fmla="*/ 67 h 697"/>
                  <a:gd name="T12" fmla="*/ 225 w 451"/>
                  <a:gd name="T13" fmla="*/ 0 h 697"/>
                  <a:gd name="T14" fmla="*/ 0 w 451"/>
                  <a:gd name="T15" fmla="*/ 67 h 697"/>
                  <a:gd name="T16" fmla="*/ 1 w 451"/>
                  <a:gd name="T17" fmla="*/ 76 h 697"/>
                  <a:gd name="T18" fmla="*/ 2 w 451"/>
                  <a:gd name="T19" fmla="*/ 619 h 697"/>
                  <a:gd name="T20" fmla="*/ 0 w 451"/>
                  <a:gd name="T21" fmla="*/ 628 h 697"/>
                  <a:gd name="T22" fmla="*/ 225 w 451"/>
                  <a:gd name="T23" fmla="*/ 696 h 697"/>
                  <a:gd name="T24" fmla="*/ 225 w 451"/>
                  <a:gd name="T25" fmla="*/ 672 h 697"/>
                  <a:gd name="T26" fmla="*/ 225 w 451"/>
                  <a:gd name="T27" fmla="*/ 672 h 697"/>
                  <a:gd name="T28" fmla="*/ 24 w 451"/>
                  <a:gd name="T29" fmla="*/ 629 h 697"/>
                  <a:gd name="T30" fmla="*/ 25 w 451"/>
                  <a:gd name="T31" fmla="*/ 628 h 697"/>
                  <a:gd name="T32" fmla="*/ 25 w 451"/>
                  <a:gd name="T33" fmla="*/ 625 h 697"/>
                  <a:gd name="T34" fmla="*/ 225 w 451"/>
                  <a:gd name="T35" fmla="*/ 584 h 697"/>
                  <a:gd name="T36" fmla="*/ 426 w 451"/>
                  <a:gd name="T37" fmla="*/ 626 h 697"/>
                  <a:gd name="T38" fmla="*/ 426 w 451"/>
                  <a:gd name="T39" fmla="*/ 628 h 697"/>
                  <a:gd name="T40" fmla="*/ 426 w 451"/>
                  <a:gd name="T41" fmla="*/ 629 h 697"/>
                  <a:gd name="T42" fmla="*/ 225 w 451"/>
                  <a:gd name="T43" fmla="*/ 672 h 697"/>
                  <a:gd name="T44" fmla="*/ 25 w 451"/>
                  <a:gd name="T45" fmla="*/ 99 h 697"/>
                  <a:gd name="T46" fmla="*/ 25 w 451"/>
                  <a:gd name="T47" fmla="*/ 99 h 697"/>
                  <a:gd name="T48" fmla="*/ 225 w 451"/>
                  <a:gd name="T49" fmla="*/ 135 h 697"/>
                  <a:gd name="T50" fmla="*/ 426 w 451"/>
                  <a:gd name="T51" fmla="*/ 99 h 697"/>
                  <a:gd name="T52" fmla="*/ 426 w 451"/>
                  <a:gd name="T53" fmla="*/ 595 h 697"/>
                  <a:gd name="T54" fmla="*/ 225 w 451"/>
                  <a:gd name="T55" fmla="*/ 561 h 697"/>
                  <a:gd name="T56" fmla="*/ 25 w 451"/>
                  <a:gd name="T57" fmla="*/ 595 h 697"/>
                  <a:gd name="T58" fmla="*/ 25 w 451"/>
                  <a:gd name="T59" fmla="*/ 99 h 697"/>
                  <a:gd name="T60" fmla="*/ 225 w 451"/>
                  <a:gd name="T61" fmla="*/ 22 h 697"/>
                  <a:gd name="T62" fmla="*/ 225 w 451"/>
                  <a:gd name="T63" fmla="*/ 22 h 697"/>
                  <a:gd name="T64" fmla="*/ 426 w 451"/>
                  <a:gd name="T65" fmla="*/ 65 h 697"/>
                  <a:gd name="T66" fmla="*/ 426 w 451"/>
                  <a:gd name="T67" fmla="*/ 67 h 697"/>
                  <a:gd name="T68" fmla="*/ 426 w 451"/>
                  <a:gd name="T69" fmla="*/ 69 h 697"/>
                  <a:gd name="T70" fmla="*/ 225 w 451"/>
                  <a:gd name="T71" fmla="*/ 111 h 697"/>
                  <a:gd name="T72" fmla="*/ 25 w 451"/>
                  <a:gd name="T73" fmla="*/ 69 h 697"/>
                  <a:gd name="T74" fmla="*/ 25 w 451"/>
                  <a:gd name="T75" fmla="*/ 67 h 697"/>
                  <a:gd name="T76" fmla="*/ 24 w 451"/>
                  <a:gd name="T77" fmla="*/ 65 h 697"/>
                  <a:gd name="T78" fmla="*/ 225 w 451"/>
                  <a:gd name="T79" fmla="*/ 2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697">
                    <a:moveTo>
                      <a:pt x="225" y="696"/>
                    </a:moveTo>
                    <a:lnTo>
                      <a:pt x="225" y="696"/>
                    </a:lnTo>
                    <a:cubicBezTo>
                      <a:pt x="333" y="696"/>
                      <a:pt x="450" y="674"/>
                      <a:pt x="450" y="628"/>
                    </a:cubicBezTo>
                    <a:cubicBezTo>
                      <a:pt x="450" y="626"/>
                      <a:pt x="450" y="624"/>
                      <a:pt x="449" y="622"/>
                    </a:cubicBezTo>
                    <a:cubicBezTo>
                      <a:pt x="449" y="74"/>
                      <a:pt x="449" y="74"/>
                      <a:pt x="449" y="74"/>
                    </a:cubicBezTo>
                    <a:cubicBezTo>
                      <a:pt x="450" y="71"/>
                      <a:pt x="450" y="69"/>
                      <a:pt x="450" y="67"/>
                    </a:cubicBezTo>
                    <a:cubicBezTo>
                      <a:pt x="450" y="20"/>
                      <a:pt x="333" y="0"/>
                      <a:pt x="225" y="0"/>
                    </a:cubicBezTo>
                    <a:cubicBezTo>
                      <a:pt x="116" y="0"/>
                      <a:pt x="0" y="20"/>
                      <a:pt x="0" y="67"/>
                    </a:cubicBezTo>
                    <a:cubicBezTo>
                      <a:pt x="0" y="69"/>
                      <a:pt x="1" y="72"/>
                      <a:pt x="1" y="76"/>
                    </a:cubicBezTo>
                    <a:cubicBezTo>
                      <a:pt x="2" y="619"/>
                      <a:pt x="2" y="619"/>
                      <a:pt x="2" y="619"/>
                    </a:cubicBezTo>
                    <a:cubicBezTo>
                      <a:pt x="1" y="622"/>
                      <a:pt x="0" y="625"/>
                      <a:pt x="0" y="628"/>
                    </a:cubicBezTo>
                    <a:cubicBezTo>
                      <a:pt x="0" y="674"/>
                      <a:pt x="116" y="696"/>
                      <a:pt x="225" y="696"/>
                    </a:cubicBezTo>
                    <a:close/>
                    <a:moveTo>
                      <a:pt x="225" y="672"/>
                    </a:moveTo>
                    <a:lnTo>
                      <a:pt x="225" y="672"/>
                    </a:lnTo>
                    <a:cubicBezTo>
                      <a:pt x="99" y="672"/>
                      <a:pt x="29" y="645"/>
                      <a:pt x="24" y="629"/>
                    </a:cubicBezTo>
                    <a:lnTo>
                      <a:pt x="25" y="628"/>
                    </a:lnTo>
                    <a:cubicBezTo>
                      <a:pt x="25" y="625"/>
                      <a:pt x="25" y="625"/>
                      <a:pt x="25" y="625"/>
                    </a:cubicBezTo>
                    <a:cubicBezTo>
                      <a:pt x="33" y="610"/>
                      <a:pt x="103" y="584"/>
                      <a:pt x="225" y="584"/>
                    </a:cubicBezTo>
                    <a:cubicBezTo>
                      <a:pt x="351" y="584"/>
                      <a:pt x="421" y="611"/>
                      <a:pt x="426" y="626"/>
                    </a:cubicBezTo>
                    <a:cubicBezTo>
                      <a:pt x="426" y="628"/>
                      <a:pt x="426" y="628"/>
                      <a:pt x="426" y="628"/>
                    </a:cubicBezTo>
                    <a:cubicBezTo>
                      <a:pt x="426" y="628"/>
                      <a:pt x="426" y="628"/>
                      <a:pt x="426" y="629"/>
                    </a:cubicBezTo>
                    <a:cubicBezTo>
                      <a:pt x="424" y="644"/>
                      <a:pt x="353" y="672"/>
                      <a:pt x="225" y="672"/>
                    </a:cubicBezTo>
                    <a:close/>
                    <a:moveTo>
                      <a:pt x="25" y="99"/>
                    </a:moveTo>
                    <a:lnTo>
                      <a:pt x="25" y="99"/>
                    </a:lnTo>
                    <a:cubicBezTo>
                      <a:pt x="64" y="123"/>
                      <a:pt x="147" y="135"/>
                      <a:pt x="225" y="135"/>
                    </a:cubicBezTo>
                    <a:cubicBezTo>
                      <a:pt x="303" y="135"/>
                      <a:pt x="386" y="123"/>
                      <a:pt x="426" y="99"/>
                    </a:cubicBezTo>
                    <a:cubicBezTo>
                      <a:pt x="426" y="595"/>
                      <a:pt x="426" y="595"/>
                      <a:pt x="426" y="595"/>
                    </a:cubicBezTo>
                    <a:cubicBezTo>
                      <a:pt x="386" y="571"/>
                      <a:pt x="304" y="561"/>
                      <a:pt x="225" y="561"/>
                    </a:cubicBezTo>
                    <a:cubicBezTo>
                      <a:pt x="147" y="561"/>
                      <a:pt x="64" y="571"/>
                      <a:pt x="25" y="595"/>
                    </a:cubicBezTo>
                    <a:lnTo>
                      <a:pt x="25" y="99"/>
                    </a:lnTo>
                    <a:close/>
                    <a:moveTo>
                      <a:pt x="225" y="22"/>
                    </a:moveTo>
                    <a:lnTo>
                      <a:pt x="225" y="22"/>
                    </a:lnTo>
                    <a:cubicBezTo>
                      <a:pt x="352" y="22"/>
                      <a:pt x="422" y="51"/>
                      <a:pt x="426" y="65"/>
                    </a:cubicBezTo>
                    <a:cubicBezTo>
                      <a:pt x="426" y="66"/>
                      <a:pt x="426" y="66"/>
                      <a:pt x="426" y="67"/>
                    </a:cubicBezTo>
                    <a:cubicBezTo>
                      <a:pt x="426" y="69"/>
                      <a:pt x="426" y="69"/>
                      <a:pt x="426" y="69"/>
                    </a:cubicBezTo>
                    <a:cubicBezTo>
                      <a:pt x="419" y="85"/>
                      <a:pt x="350" y="111"/>
                      <a:pt x="225" y="111"/>
                    </a:cubicBezTo>
                    <a:cubicBezTo>
                      <a:pt x="101" y="111"/>
                      <a:pt x="32" y="85"/>
                      <a:pt x="25" y="69"/>
                    </a:cubicBezTo>
                    <a:cubicBezTo>
                      <a:pt x="25" y="67"/>
                      <a:pt x="25" y="67"/>
                      <a:pt x="25" y="67"/>
                    </a:cubicBezTo>
                    <a:cubicBezTo>
                      <a:pt x="25" y="66"/>
                      <a:pt x="24" y="66"/>
                      <a:pt x="24" y="65"/>
                    </a:cubicBezTo>
                    <a:cubicBezTo>
                      <a:pt x="28" y="49"/>
                      <a:pt x="98" y="22"/>
                      <a:pt x="225" y="22"/>
                    </a:cubicBezTo>
                    <a:close/>
                  </a:path>
                </a:pathLst>
              </a:custGeom>
              <a:solidFill>
                <a:schemeClr val="accent1"/>
              </a:solidFill>
              <a:ln>
                <a:noFill/>
              </a:ln>
              <a:effectLst/>
            </p:spPr>
            <p:txBody>
              <a:bodyPr wrap="none" anchor="ctr"/>
              <a:lstStyle/>
              <a:p>
                <a:endParaRPr lang="en-US" sz="1799" dirty="0"/>
              </a:p>
            </p:txBody>
          </p:sp>
          <p:grpSp>
            <p:nvGrpSpPr>
              <p:cNvPr id="63" name="Group 62"/>
              <p:cNvGrpSpPr/>
              <p:nvPr/>
            </p:nvGrpSpPr>
            <p:grpSpPr>
              <a:xfrm>
                <a:off x="1520271" y="2166702"/>
                <a:ext cx="794872" cy="559152"/>
                <a:chOff x="526271" y="7728271"/>
                <a:chExt cx="294568" cy="207213"/>
              </a:xfrm>
              <a:solidFill>
                <a:srgbClr val="0078EF"/>
              </a:solidFill>
            </p:grpSpPr>
            <p:sp>
              <p:nvSpPr>
                <p:cNvPr id="64" name="Freeform 256"/>
                <p:cNvSpPr>
                  <a:spLocks noChangeArrowheads="1"/>
                </p:cNvSpPr>
                <p:nvPr/>
              </p:nvSpPr>
              <p:spPr bwMode="auto">
                <a:xfrm>
                  <a:off x="526271" y="7728271"/>
                  <a:ext cx="294568" cy="207213"/>
                </a:xfrm>
                <a:custGeom>
                  <a:avLst/>
                  <a:gdLst>
                    <a:gd name="T0" fmla="*/ 629 w 640"/>
                    <a:gd name="T1" fmla="*/ 362 h 449"/>
                    <a:gd name="T2" fmla="*/ 629 w 640"/>
                    <a:gd name="T3" fmla="*/ 362 h 449"/>
                    <a:gd name="T4" fmla="*/ 596 w 640"/>
                    <a:gd name="T5" fmla="*/ 362 h 449"/>
                    <a:gd name="T6" fmla="*/ 596 w 640"/>
                    <a:gd name="T7" fmla="*/ 46 h 449"/>
                    <a:gd name="T8" fmla="*/ 548 w 640"/>
                    <a:gd name="T9" fmla="*/ 0 h 449"/>
                    <a:gd name="T10" fmla="*/ 87 w 640"/>
                    <a:gd name="T11" fmla="*/ 0 h 449"/>
                    <a:gd name="T12" fmla="*/ 42 w 640"/>
                    <a:gd name="T13" fmla="*/ 46 h 449"/>
                    <a:gd name="T14" fmla="*/ 42 w 640"/>
                    <a:gd name="T15" fmla="*/ 362 h 449"/>
                    <a:gd name="T16" fmla="*/ 11 w 640"/>
                    <a:gd name="T17" fmla="*/ 362 h 449"/>
                    <a:gd name="T18" fmla="*/ 0 w 640"/>
                    <a:gd name="T19" fmla="*/ 374 h 449"/>
                    <a:gd name="T20" fmla="*/ 0 w 640"/>
                    <a:gd name="T21" fmla="*/ 392 h 449"/>
                    <a:gd name="T22" fmla="*/ 47 w 640"/>
                    <a:gd name="T23" fmla="*/ 448 h 449"/>
                    <a:gd name="T24" fmla="*/ 580 w 640"/>
                    <a:gd name="T25" fmla="*/ 448 h 449"/>
                    <a:gd name="T26" fmla="*/ 639 w 640"/>
                    <a:gd name="T27" fmla="*/ 392 h 449"/>
                    <a:gd name="T28" fmla="*/ 639 w 640"/>
                    <a:gd name="T29" fmla="*/ 374 h 449"/>
                    <a:gd name="T30" fmla="*/ 629 w 640"/>
                    <a:gd name="T31" fmla="*/ 362 h 449"/>
                    <a:gd name="T32" fmla="*/ 64 w 640"/>
                    <a:gd name="T33" fmla="*/ 46 h 449"/>
                    <a:gd name="T34" fmla="*/ 64 w 640"/>
                    <a:gd name="T35" fmla="*/ 46 h 449"/>
                    <a:gd name="T36" fmla="*/ 87 w 640"/>
                    <a:gd name="T37" fmla="*/ 22 h 449"/>
                    <a:gd name="T38" fmla="*/ 548 w 640"/>
                    <a:gd name="T39" fmla="*/ 22 h 449"/>
                    <a:gd name="T40" fmla="*/ 575 w 640"/>
                    <a:gd name="T41" fmla="*/ 46 h 449"/>
                    <a:gd name="T42" fmla="*/ 575 w 640"/>
                    <a:gd name="T43" fmla="*/ 362 h 449"/>
                    <a:gd name="T44" fmla="*/ 64 w 640"/>
                    <a:gd name="T45" fmla="*/ 362 h 449"/>
                    <a:gd name="T46" fmla="*/ 64 w 640"/>
                    <a:gd name="T47" fmla="*/ 46 h 449"/>
                    <a:gd name="T48" fmla="*/ 618 w 640"/>
                    <a:gd name="T49" fmla="*/ 392 h 449"/>
                    <a:gd name="T50" fmla="*/ 618 w 640"/>
                    <a:gd name="T51" fmla="*/ 392 h 449"/>
                    <a:gd name="T52" fmla="*/ 580 w 640"/>
                    <a:gd name="T53" fmla="*/ 427 h 449"/>
                    <a:gd name="T54" fmla="*/ 47 w 640"/>
                    <a:gd name="T55" fmla="*/ 427 h 449"/>
                    <a:gd name="T56" fmla="*/ 21 w 640"/>
                    <a:gd name="T57" fmla="*/ 392 h 449"/>
                    <a:gd name="T58" fmla="*/ 21 w 640"/>
                    <a:gd name="T59" fmla="*/ 384 h 449"/>
                    <a:gd name="T60" fmla="*/ 54 w 640"/>
                    <a:gd name="T61" fmla="*/ 384 h 449"/>
                    <a:gd name="T62" fmla="*/ 586 w 640"/>
                    <a:gd name="T63" fmla="*/ 384 h 449"/>
                    <a:gd name="T64" fmla="*/ 618 w 640"/>
                    <a:gd name="T65" fmla="*/ 384 h 449"/>
                    <a:gd name="T66" fmla="*/ 618 w 640"/>
                    <a:gd name="T67" fmla="*/ 392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0" h="449">
                      <a:moveTo>
                        <a:pt x="629" y="362"/>
                      </a:moveTo>
                      <a:lnTo>
                        <a:pt x="629" y="362"/>
                      </a:lnTo>
                      <a:cubicBezTo>
                        <a:pt x="596" y="362"/>
                        <a:pt x="596" y="362"/>
                        <a:pt x="596" y="362"/>
                      </a:cubicBezTo>
                      <a:cubicBezTo>
                        <a:pt x="596" y="46"/>
                        <a:pt x="596" y="46"/>
                        <a:pt x="596" y="46"/>
                      </a:cubicBezTo>
                      <a:cubicBezTo>
                        <a:pt x="596" y="19"/>
                        <a:pt x="577" y="0"/>
                        <a:pt x="548" y="0"/>
                      </a:cubicBezTo>
                      <a:cubicBezTo>
                        <a:pt x="87" y="0"/>
                        <a:pt x="87" y="0"/>
                        <a:pt x="87" y="0"/>
                      </a:cubicBezTo>
                      <a:cubicBezTo>
                        <a:pt x="60" y="0"/>
                        <a:pt x="42" y="19"/>
                        <a:pt x="42" y="46"/>
                      </a:cubicBezTo>
                      <a:cubicBezTo>
                        <a:pt x="42" y="362"/>
                        <a:pt x="42" y="362"/>
                        <a:pt x="42" y="362"/>
                      </a:cubicBezTo>
                      <a:cubicBezTo>
                        <a:pt x="11" y="362"/>
                        <a:pt x="11" y="362"/>
                        <a:pt x="11" y="362"/>
                      </a:cubicBezTo>
                      <a:cubicBezTo>
                        <a:pt x="5" y="362"/>
                        <a:pt x="0" y="368"/>
                        <a:pt x="0" y="374"/>
                      </a:cubicBezTo>
                      <a:cubicBezTo>
                        <a:pt x="0" y="392"/>
                        <a:pt x="0" y="392"/>
                        <a:pt x="0" y="392"/>
                      </a:cubicBezTo>
                      <a:cubicBezTo>
                        <a:pt x="0" y="419"/>
                        <a:pt x="19" y="448"/>
                        <a:pt x="47" y="448"/>
                      </a:cubicBezTo>
                      <a:cubicBezTo>
                        <a:pt x="580" y="448"/>
                        <a:pt x="580" y="448"/>
                        <a:pt x="580" y="448"/>
                      </a:cubicBezTo>
                      <a:cubicBezTo>
                        <a:pt x="609" y="448"/>
                        <a:pt x="639" y="419"/>
                        <a:pt x="639" y="392"/>
                      </a:cubicBezTo>
                      <a:cubicBezTo>
                        <a:pt x="639" y="374"/>
                        <a:pt x="639" y="374"/>
                        <a:pt x="639" y="374"/>
                      </a:cubicBezTo>
                      <a:cubicBezTo>
                        <a:pt x="639" y="368"/>
                        <a:pt x="634" y="362"/>
                        <a:pt x="629" y="362"/>
                      </a:cubicBezTo>
                      <a:close/>
                      <a:moveTo>
                        <a:pt x="64" y="46"/>
                      </a:moveTo>
                      <a:lnTo>
                        <a:pt x="64" y="46"/>
                      </a:lnTo>
                      <a:cubicBezTo>
                        <a:pt x="64" y="30"/>
                        <a:pt x="71" y="22"/>
                        <a:pt x="87" y="22"/>
                      </a:cubicBezTo>
                      <a:cubicBezTo>
                        <a:pt x="548" y="22"/>
                        <a:pt x="548" y="22"/>
                        <a:pt x="548" y="22"/>
                      </a:cubicBezTo>
                      <a:cubicBezTo>
                        <a:pt x="556" y="22"/>
                        <a:pt x="575" y="24"/>
                        <a:pt x="575" y="46"/>
                      </a:cubicBezTo>
                      <a:cubicBezTo>
                        <a:pt x="575" y="362"/>
                        <a:pt x="575" y="362"/>
                        <a:pt x="575" y="362"/>
                      </a:cubicBezTo>
                      <a:cubicBezTo>
                        <a:pt x="64" y="362"/>
                        <a:pt x="64" y="362"/>
                        <a:pt x="64" y="362"/>
                      </a:cubicBezTo>
                      <a:lnTo>
                        <a:pt x="64" y="46"/>
                      </a:lnTo>
                      <a:close/>
                      <a:moveTo>
                        <a:pt x="618" y="392"/>
                      </a:moveTo>
                      <a:lnTo>
                        <a:pt x="618" y="392"/>
                      </a:lnTo>
                      <a:cubicBezTo>
                        <a:pt x="618" y="408"/>
                        <a:pt x="597" y="427"/>
                        <a:pt x="580" y="427"/>
                      </a:cubicBezTo>
                      <a:cubicBezTo>
                        <a:pt x="47" y="427"/>
                        <a:pt x="47" y="427"/>
                        <a:pt x="47" y="427"/>
                      </a:cubicBezTo>
                      <a:cubicBezTo>
                        <a:pt x="32" y="427"/>
                        <a:pt x="21" y="409"/>
                        <a:pt x="21" y="392"/>
                      </a:cubicBezTo>
                      <a:cubicBezTo>
                        <a:pt x="21" y="384"/>
                        <a:pt x="21" y="384"/>
                        <a:pt x="21" y="384"/>
                      </a:cubicBezTo>
                      <a:cubicBezTo>
                        <a:pt x="54" y="384"/>
                        <a:pt x="54" y="384"/>
                        <a:pt x="54" y="384"/>
                      </a:cubicBezTo>
                      <a:cubicBezTo>
                        <a:pt x="586" y="384"/>
                        <a:pt x="586" y="384"/>
                        <a:pt x="586" y="384"/>
                      </a:cubicBezTo>
                      <a:cubicBezTo>
                        <a:pt x="618" y="384"/>
                        <a:pt x="618" y="384"/>
                        <a:pt x="618" y="384"/>
                      </a:cubicBezTo>
                      <a:lnTo>
                        <a:pt x="618" y="3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65" name="Freeform 257"/>
                <p:cNvSpPr>
                  <a:spLocks noChangeArrowheads="1"/>
                </p:cNvSpPr>
                <p:nvPr/>
              </p:nvSpPr>
              <p:spPr bwMode="auto">
                <a:xfrm>
                  <a:off x="575027" y="7746554"/>
                  <a:ext cx="197056" cy="138142"/>
                </a:xfrm>
                <a:custGeom>
                  <a:avLst/>
                  <a:gdLst>
                    <a:gd name="T0" fmla="*/ 415 w 426"/>
                    <a:gd name="T1" fmla="*/ 0 h 300"/>
                    <a:gd name="T2" fmla="*/ 415 w 426"/>
                    <a:gd name="T3" fmla="*/ 0 h 300"/>
                    <a:gd name="T4" fmla="*/ 10 w 426"/>
                    <a:gd name="T5" fmla="*/ 0 h 300"/>
                    <a:gd name="T6" fmla="*/ 0 w 426"/>
                    <a:gd name="T7" fmla="*/ 10 h 300"/>
                    <a:gd name="T8" fmla="*/ 0 w 426"/>
                    <a:gd name="T9" fmla="*/ 288 h 300"/>
                    <a:gd name="T10" fmla="*/ 10 w 426"/>
                    <a:gd name="T11" fmla="*/ 299 h 300"/>
                    <a:gd name="T12" fmla="*/ 415 w 426"/>
                    <a:gd name="T13" fmla="*/ 299 h 300"/>
                    <a:gd name="T14" fmla="*/ 425 w 426"/>
                    <a:gd name="T15" fmla="*/ 288 h 300"/>
                    <a:gd name="T16" fmla="*/ 425 w 426"/>
                    <a:gd name="T17" fmla="*/ 10 h 300"/>
                    <a:gd name="T18" fmla="*/ 415 w 426"/>
                    <a:gd name="T19" fmla="*/ 0 h 300"/>
                    <a:gd name="T20" fmla="*/ 405 w 426"/>
                    <a:gd name="T21" fmla="*/ 278 h 300"/>
                    <a:gd name="T22" fmla="*/ 405 w 426"/>
                    <a:gd name="T23" fmla="*/ 278 h 300"/>
                    <a:gd name="T24" fmla="*/ 21 w 426"/>
                    <a:gd name="T25" fmla="*/ 278 h 300"/>
                    <a:gd name="T26" fmla="*/ 21 w 426"/>
                    <a:gd name="T27" fmla="*/ 22 h 300"/>
                    <a:gd name="T28" fmla="*/ 405 w 426"/>
                    <a:gd name="T29" fmla="*/ 22 h 300"/>
                    <a:gd name="T30" fmla="*/ 405 w 426"/>
                    <a:gd name="T31" fmla="*/ 27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6" h="300">
                      <a:moveTo>
                        <a:pt x="415" y="0"/>
                      </a:moveTo>
                      <a:lnTo>
                        <a:pt x="415" y="0"/>
                      </a:lnTo>
                      <a:cubicBezTo>
                        <a:pt x="10" y="0"/>
                        <a:pt x="10" y="0"/>
                        <a:pt x="10" y="0"/>
                      </a:cubicBezTo>
                      <a:cubicBezTo>
                        <a:pt x="4" y="0"/>
                        <a:pt x="0" y="5"/>
                        <a:pt x="0" y="10"/>
                      </a:cubicBezTo>
                      <a:cubicBezTo>
                        <a:pt x="0" y="288"/>
                        <a:pt x="0" y="288"/>
                        <a:pt x="0" y="288"/>
                      </a:cubicBezTo>
                      <a:cubicBezTo>
                        <a:pt x="0" y="293"/>
                        <a:pt x="4" y="299"/>
                        <a:pt x="10" y="299"/>
                      </a:cubicBezTo>
                      <a:cubicBezTo>
                        <a:pt x="415" y="299"/>
                        <a:pt x="415" y="299"/>
                        <a:pt x="415" y="299"/>
                      </a:cubicBezTo>
                      <a:cubicBezTo>
                        <a:pt x="420" y="299"/>
                        <a:pt x="425" y="293"/>
                        <a:pt x="425" y="288"/>
                      </a:cubicBezTo>
                      <a:cubicBezTo>
                        <a:pt x="425" y="10"/>
                        <a:pt x="425" y="10"/>
                        <a:pt x="425" y="10"/>
                      </a:cubicBezTo>
                      <a:cubicBezTo>
                        <a:pt x="425" y="5"/>
                        <a:pt x="420" y="0"/>
                        <a:pt x="415" y="0"/>
                      </a:cubicBezTo>
                      <a:close/>
                      <a:moveTo>
                        <a:pt x="405" y="278"/>
                      </a:moveTo>
                      <a:lnTo>
                        <a:pt x="405" y="278"/>
                      </a:lnTo>
                      <a:cubicBezTo>
                        <a:pt x="21" y="278"/>
                        <a:pt x="21" y="278"/>
                        <a:pt x="21" y="278"/>
                      </a:cubicBezTo>
                      <a:cubicBezTo>
                        <a:pt x="21" y="22"/>
                        <a:pt x="21" y="22"/>
                        <a:pt x="21" y="22"/>
                      </a:cubicBezTo>
                      <a:cubicBezTo>
                        <a:pt x="405" y="22"/>
                        <a:pt x="405" y="22"/>
                        <a:pt x="405" y="22"/>
                      </a:cubicBezTo>
                      <a:lnTo>
                        <a:pt x="405" y="2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grpSp>
          <p:cxnSp>
            <p:nvCxnSpPr>
              <p:cNvPr id="6" name="Straight Arrow Connector 5"/>
              <p:cNvCxnSpPr/>
              <p:nvPr/>
            </p:nvCxnSpPr>
            <p:spPr>
              <a:xfrm>
                <a:off x="4321629" y="2339716"/>
                <a:ext cx="1219200"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413305" y="2339716"/>
                <a:ext cx="1037466"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flipV="1">
              <a:off x="5796403" y="2641790"/>
              <a:ext cx="0" cy="177610"/>
            </a:xfrm>
            <a:prstGeom prst="straightConnector1">
              <a:avLst/>
            </a:prstGeom>
            <a:ln w="38100">
              <a:solidFill>
                <a:srgbClr val="E5004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946786" y="3029402"/>
            <a:ext cx="10311764" cy="1431710"/>
            <a:chOff x="946786" y="3029402"/>
            <a:chExt cx="10311764" cy="1431710"/>
          </a:xfrm>
        </p:grpSpPr>
        <p:grpSp>
          <p:nvGrpSpPr>
            <p:cNvPr id="9" name="Group 8"/>
            <p:cNvGrpSpPr/>
            <p:nvPr/>
          </p:nvGrpSpPr>
          <p:grpSpPr>
            <a:xfrm>
              <a:off x="946786" y="3029402"/>
              <a:ext cx="10311764" cy="1431710"/>
              <a:chOff x="1013208" y="3113567"/>
              <a:chExt cx="10351478" cy="1432083"/>
            </a:xfrm>
          </p:grpSpPr>
          <p:sp>
            <p:nvSpPr>
              <p:cNvPr id="18" name="Content Placeholder 2"/>
              <p:cNvSpPr txBox="1">
                <a:spLocks/>
              </p:cNvSpPr>
              <p:nvPr/>
            </p:nvSpPr>
            <p:spPr>
              <a:xfrm>
                <a:off x="1013208" y="3113567"/>
                <a:ext cx="10351478" cy="1432083"/>
              </a:xfrm>
              <a:prstGeom prst="rect">
                <a:avLst/>
              </a:prstGeom>
              <a:solidFill>
                <a:schemeClr val="bg1"/>
              </a:solidFill>
              <a:ln w="28575">
                <a:solidFill>
                  <a:srgbClr val="0155EF"/>
                </a:solidFill>
              </a:ln>
            </p:spPr>
            <p:txBody>
              <a:bodyPr vert="horz" lIns="182832" tIns="182832" rIns="182832" bIns="182832" rtlCol="0"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500"/>
                  </a:spcBef>
                  <a:spcAft>
                    <a:spcPts val="100"/>
                  </a:spcAft>
                  <a:buNone/>
                </a:pPr>
                <a:endParaRPr lang="en-US" sz="1600" dirty="0"/>
              </a:p>
            </p:txBody>
          </p:sp>
          <p:sp>
            <p:nvSpPr>
              <p:cNvPr id="13" name="Rectangle 12"/>
              <p:cNvSpPr/>
              <p:nvPr/>
            </p:nvSpPr>
            <p:spPr>
              <a:xfrm flipH="1">
                <a:off x="6810581" y="3331121"/>
                <a:ext cx="4451217" cy="9969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marL="228531" lvl="1" indent="-228531">
                  <a:lnSpc>
                    <a:spcPct val="90000"/>
                  </a:lnSpc>
                  <a:spcAft>
                    <a:spcPts val="1200"/>
                  </a:spcAft>
                  <a:buSzPct val="100000"/>
                  <a:buFont typeface="Wingdings" panose="05000000000000000000" pitchFamily="2" charset="2"/>
                  <a:buChar char="§"/>
                </a:pPr>
                <a:r>
                  <a:rPr lang="en-US" sz="1400" dirty="0">
                    <a:solidFill>
                      <a:schemeClr val="tx1"/>
                    </a:solidFill>
                  </a:rPr>
                  <a:t>Offload application source from dedupe processing</a:t>
                </a:r>
              </a:p>
              <a:p>
                <a:pPr marL="228531" lvl="1" indent="-228531">
                  <a:lnSpc>
                    <a:spcPct val="90000"/>
                  </a:lnSpc>
                  <a:spcAft>
                    <a:spcPts val="1200"/>
                  </a:spcAft>
                  <a:buSzPct val="100000"/>
                  <a:buFont typeface="Wingdings" panose="05000000000000000000" pitchFamily="2" charset="2"/>
                  <a:buChar char="§"/>
                </a:pPr>
                <a:r>
                  <a:rPr lang="en-US" sz="1400" dirty="0">
                    <a:solidFill>
                      <a:schemeClr val="tx1"/>
                    </a:solidFill>
                  </a:rPr>
                  <a:t>Higher total target system throughput</a:t>
                </a:r>
              </a:p>
              <a:p>
                <a:pPr marL="228531" lvl="1" indent="-228531">
                  <a:lnSpc>
                    <a:spcPct val="90000"/>
                  </a:lnSpc>
                  <a:spcAft>
                    <a:spcPts val="1200"/>
                  </a:spcAft>
                  <a:buSzPct val="100000"/>
                  <a:buFont typeface="Wingdings" panose="05000000000000000000" pitchFamily="2" charset="2"/>
                  <a:buChar char="§"/>
                </a:pPr>
                <a:r>
                  <a:rPr lang="en-US" sz="1400" dirty="0">
                    <a:solidFill>
                      <a:schemeClr val="tx1"/>
                    </a:solidFill>
                  </a:rPr>
                  <a:t>Efficient utilization of backup infrastructure</a:t>
                </a:r>
              </a:p>
            </p:txBody>
          </p:sp>
          <p:sp>
            <p:nvSpPr>
              <p:cNvPr id="24" name="TextBox 23"/>
              <p:cNvSpPr txBox="1"/>
              <p:nvPr/>
            </p:nvSpPr>
            <p:spPr>
              <a:xfrm>
                <a:off x="1150050" y="3304051"/>
                <a:ext cx="1576959" cy="307777"/>
              </a:xfrm>
              <a:prstGeom prst="rect">
                <a:avLst/>
              </a:prstGeom>
              <a:noFill/>
            </p:spPr>
            <p:txBody>
              <a:bodyPr wrap="square" rtlCol="0">
                <a:spAutoFit/>
              </a:bodyPr>
              <a:lstStyle/>
              <a:p>
                <a:pPr algn="ctr" defTabSz="429955">
                  <a:spcAft>
                    <a:spcPts val="400"/>
                  </a:spcAft>
                  <a:buSzPct val="100000"/>
                </a:pPr>
                <a:r>
                  <a:rPr lang="en-US" sz="1400" b="1" dirty="0">
                    <a:cs typeface="HP Simplified" pitchFamily="34" charset="0"/>
                  </a:rPr>
                  <a:t>Application source</a:t>
                </a:r>
              </a:p>
            </p:txBody>
          </p:sp>
          <p:sp>
            <p:nvSpPr>
              <p:cNvPr id="25" name="TextBox 24"/>
              <p:cNvSpPr txBox="1"/>
              <p:nvPr/>
            </p:nvSpPr>
            <p:spPr>
              <a:xfrm>
                <a:off x="3165760" y="3304051"/>
                <a:ext cx="1576959" cy="307777"/>
              </a:xfrm>
              <a:prstGeom prst="rect">
                <a:avLst/>
              </a:prstGeom>
              <a:noFill/>
            </p:spPr>
            <p:txBody>
              <a:bodyPr wrap="square" rtlCol="0">
                <a:spAutoFit/>
              </a:bodyPr>
              <a:lstStyle/>
              <a:p>
                <a:pPr algn="ctr" defTabSz="429955">
                  <a:spcAft>
                    <a:spcPts val="400"/>
                  </a:spcAft>
                  <a:buSzPct val="100000"/>
                </a:pPr>
                <a:r>
                  <a:rPr lang="en-US" sz="1400" b="1" dirty="0">
                    <a:cs typeface="HP Simplified" pitchFamily="34" charset="0"/>
                  </a:rPr>
                  <a:t>Backup server</a:t>
                </a:r>
              </a:p>
            </p:txBody>
          </p:sp>
          <p:sp>
            <p:nvSpPr>
              <p:cNvPr id="26" name="TextBox 25"/>
              <p:cNvSpPr txBox="1"/>
              <p:nvPr/>
            </p:nvSpPr>
            <p:spPr>
              <a:xfrm>
                <a:off x="5105267" y="3304051"/>
                <a:ext cx="1576959" cy="307777"/>
              </a:xfrm>
              <a:prstGeom prst="rect">
                <a:avLst/>
              </a:prstGeom>
              <a:noFill/>
            </p:spPr>
            <p:txBody>
              <a:bodyPr wrap="square" rtlCol="0">
                <a:spAutoFit/>
              </a:bodyPr>
              <a:lstStyle/>
              <a:p>
                <a:pPr algn="ctr" defTabSz="429955">
                  <a:spcAft>
                    <a:spcPts val="400"/>
                  </a:spcAft>
                  <a:buSzPct val="100000"/>
                </a:pPr>
                <a:r>
                  <a:rPr lang="en-US" sz="1400" b="1" dirty="0">
                    <a:cs typeface="HP Simplified" pitchFamily="34" charset="0"/>
                  </a:rPr>
                  <a:t>Target system</a:t>
                </a:r>
              </a:p>
            </p:txBody>
          </p:sp>
          <p:grpSp>
            <p:nvGrpSpPr>
              <p:cNvPr id="38" name="Group 37"/>
              <p:cNvGrpSpPr/>
              <p:nvPr/>
            </p:nvGrpSpPr>
            <p:grpSpPr>
              <a:xfrm>
                <a:off x="3632505" y="3642713"/>
                <a:ext cx="555531" cy="555531"/>
                <a:chOff x="2277974" y="2845692"/>
                <a:chExt cx="294509" cy="294509"/>
              </a:xfrm>
              <a:solidFill>
                <a:schemeClr val="accent1"/>
              </a:solidFill>
            </p:grpSpPr>
            <p:sp>
              <p:nvSpPr>
                <p:cNvPr id="39" name="Freeform 93"/>
                <p:cNvSpPr>
                  <a:spLocks noChangeArrowheads="1"/>
                </p:cNvSpPr>
                <p:nvPr/>
              </p:nvSpPr>
              <p:spPr bwMode="auto">
                <a:xfrm>
                  <a:off x="2313166" y="3077225"/>
                  <a:ext cx="35194" cy="35194"/>
                </a:xfrm>
                <a:custGeom>
                  <a:avLst/>
                  <a:gdLst>
                    <a:gd name="T0" fmla="*/ 40 w 82"/>
                    <a:gd name="T1" fmla="*/ 0 h 83"/>
                    <a:gd name="T2" fmla="*/ 40 w 82"/>
                    <a:gd name="T3" fmla="*/ 0 h 83"/>
                    <a:gd name="T4" fmla="*/ 0 w 82"/>
                    <a:gd name="T5" fmla="*/ 41 h 83"/>
                    <a:gd name="T6" fmla="*/ 40 w 82"/>
                    <a:gd name="T7" fmla="*/ 82 h 83"/>
                    <a:gd name="T8" fmla="*/ 81 w 82"/>
                    <a:gd name="T9" fmla="*/ 41 h 83"/>
                    <a:gd name="T10" fmla="*/ 40 w 82"/>
                    <a:gd name="T11" fmla="*/ 0 h 83"/>
                    <a:gd name="T12" fmla="*/ 40 w 82"/>
                    <a:gd name="T13" fmla="*/ 59 h 83"/>
                    <a:gd name="T14" fmla="*/ 40 w 82"/>
                    <a:gd name="T15" fmla="*/ 59 h 83"/>
                    <a:gd name="T16" fmla="*/ 23 w 82"/>
                    <a:gd name="T17" fmla="*/ 41 h 83"/>
                    <a:gd name="T18" fmla="*/ 40 w 82"/>
                    <a:gd name="T19" fmla="*/ 23 h 83"/>
                    <a:gd name="T20" fmla="*/ 58 w 82"/>
                    <a:gd name="T21" fmla="*/ 41 h 83"/>
                    <a:gd name="T22" fmla="*/ 40 w 82"/>
                    <a:gd name="T23"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3">
                      <a:moveTo>
                        <a:pt x="40" y="0"/>
                      </a:moveTo>
                      <a:lnTo>
                        <a:pt x="40" y="0"/>
                      </a:lnTo>
                      <a:cubicBezTo>
                        <a:pt x="17" y="0"/>
                        <a:pt x="0" y="18"/>
                        <a:pt x="0" y="41"/>
                      </a:cubicBezTo>
                      <a:cubicBezTo>
                        <a:pt x="0" y="63"/>
                        <a:pt x="17" y="82"/>
                        <a:pt x="40" y="82"/>
                      </a:cubicBezTo>
                      <a:cubicBezTo>
                        <a:pt x="63" y="82"/>
                        <a:pt x="81" y="63"/>
                        <a:pt x="81" y="41"/>
                      </a:cubicBezTo>
                      <a:cubicBezTo>
                        <a:pt x="81" y="18"/>
                        <a:pt x="63" y="0"/>
                        <a:pt x="40" y="0"/>
                      </a:cubicBezTo>
                      <a:close/>
                      <a:moveTo>
                        <a:pt x="40" y="59"/>
                      </a:moveTo>
                      <a:lnTo>
                        <a:pt x="40" y="59"/>
                      </a:lnTo>
                      <a:cubicBezTo>
                        <a:pt x="31" y="59"/>
                        <a:pt x="23" y="50"/>
                        <a:pt x="23" y="41"/>
                      </a:cubicBezTo>
                      <a:cubicBezTo>
                        <a:pt x="23" y="32"/>
                        <a:pt x="31" y="23"/>
                        <a:pt x="40" y="23"/>
                      </a:cubicBezTo>
                      <a:cubicBezTo>
                        <a:pt x="50" y="23"/>
                        <a:pt x="58" y="32"/>
                        <a:pt x="58" y="41"/>
                      </a:cubicBezTo>
                      <a:cubicBezTo>
                        <a:pt x="58" y="50"/>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40" name="Freeform 94"/>
                <p:cNvSpPr>
                  <a:spLocks noChangeArrowheads="1"/>
                </p:cNvSpPr>
                <p:nvPr/>
              </p:nvSpPr>
              <p:spPr bwMode="auto">
                <a:xfrm>
                  <a:off x="2313166" y="3003134"/>
                  <a:ext cx="35194" cy="35194"/>
                </a:xfrm>
                <a:custGeom>
                  <a:avLst/>
                  <a:gdLst>
                    <a:gd name="T0" fmla="*/ 40 w 82"/>
                    <a:gd name="T1" fmla="*/ 0 h 84"/>
                    <a:gd name="T2" fmla="*/ 40 w 82"/>
                    <a:gd name="T3" fmla="*/ 0 h 84"/>
                    <a:gd name="T4" fmla="*/ 0 w 82"/>
                    <a:gd name="T5" fmla="*/ 41 h 84"/>
                    <a:gd name="T6" fmla="*/ 40 w 82"/>
                    <a:gd name="T7" fmla="*/ 83 h 84"/>
                    <a:gd name="T8" fmla="*/ 81 w 82"/>
                    <a:gd name="T9" fmla="*/ 41 h 84"/>
                    <a:gd name="T10" fmla="*/ 40 w 82"/>
                    <a:gd name="T11" fmla="*/ 0 h 84"/>
                    <a:gd name="T12" fmla="*/ 40 w 82"/>
                    <a:gd name="T13" fmla="*/ 59 h 84"/>
                    <a:gd name="T14" fmla="*/ 40 w 82"/>
                    <a:gd name="T15" fmla="*/ 59 h 84"/>
                    <a:gd name="T16" fmla="*/ 23 w 82"/>
                    <a:gd name="T17" fmla="*/ 41 h 84"/>
                    <a:gd name="T18" fmla="*/ 40 w 82"/>
                    <a:gd name="T19" fmla="*/ 24 h 84"/>
                    <a:gd name="T20" fmla="*/ 58 w 82"/>
                    <a:gd name="T21" fmla="*/ 41 h 84"/>
                    <a:gd name="T22" fmla="*/ 40 w 82"/>
                    <a:gd name="T23"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4">
                      <a:moveTo>
                        <a:pt x="40" y="0"/>
                      </a:moveTo>
                      <a:lnTo>
                        <a:pt x="40" y="0"/>
                      </a:lnTo>
                      <a:cubicBezTo>
                        <a:pt x="17" y="0"/>
                        <a:pt x="0" y="19"/>
                        <a:pt x="0" y="41"/>
                      </a:cubicBezTo>
                      <a:cubicBezTo>
                        <a:pt x="0" y="64"/>
                        <a:pt x="17" y="83"/>
                        <a:pt x="40" y="83"/>
                      </a:cubicBezTo>
                      <a:cubicBezTo>
                        <a:pt x="63" y="83"/>
                        <a:pt x="81" y="64"/>
                        <a:pt x="81" y="41"/>
                      </a:cubicBezTo>
                      <a:cubicBezTo>
                        <a:pt x="81" y="19"/>
                        <a:pt x="63" y="0"/>
                        <a:pt x="40" y="0"/>
                      </a:cubicBezTo>
                      <a:close/>
                      <a:moveTo>
                        <a:pt x="40" y="59"/>
                      </a:moveTo>
                      <a:lnTo>
                        <a:pt x="40" y="59"/>
                      </a:lnTo>
                      <a:cubicBezTo>
                        <a:pt x="31" y="59"/>
                        <a:pt x="23" y="51"/>
                        <a:pt x="23" y="41"/>
                      </a:cubicBezTo>
                      <a:cubicBezTo>
                        <a:pt x="23" y="32"/>
                        <a:pt x="31" y="24"/>
                        <a:pt x="40" y="24"/>
                      </a:cubicBezTo>
                      <a:cubicBezTo>
                        <a:pt x="50" y="24"/>
                        <a:pt x="58" y="32"/>
                        <a:pt x="58" y="41"/>
                      </a:cubicBezTo>
                      <a:cubicBezTo>
                        <a:pt x="58" y="51"/>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41" name="Freeform 95"/>
                <p:cNvSpPr>
                  <a:spLocks noChangeArrowheads="1"/>
                </p:cNvSpPr>
                <p:nvPr/>
              </p:nvSpPr>
              <p:spPr bwMode="auto">
                <a:xfrm>
                  <a:off x="2450234" y="3092043"/>
                  <a:ext cx="79648" cy="11114"/>
                </a:xfrm>
                <a:custGeom>
                  <a:avLst/>
                  <a:gdLst>
                    <a:gd name="T0" fmla="*/ 175 w 188"/>
                    <a:gd name="T1" fmla="*/ 0 h 25"/>
                    <a:gd name="T2" fmla="*/ 175 w 188"/>
                    <a:gd name="T3" fmla="*/ 0 h 25"/>
                    <a:gd name="T4" fmla="*/ 12 w 188"/>
                    <a:gd name="T5" fmla="*/ 0 h 25"/>
                    <a:gd name="T6" fmla="*/ 0 w 188"/>
                    <a:gd name="T7" fmla="*/ 11 h 25"/>
                    <a:gd name="T8" fmla="*/ 12 w 188"/>
                    <a:gd name="T9" fmla="*/ 24 h 25"/>
                    <a:gd name="T10" fmla="*/ 175 w 188"/>
                    <a:gd name="T11" fmla="*/ 24 h 25"/>
                    <a:gd name="T12" fmla="*/ 187 w 188"/>
                    <a:gd name="T13" fmla="*/ 11 h 25"/>
                    <a:gd name="T14" fmla="*/ 175 w 188"/>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5">
                      <a:moveTo>
                        <a:pt x="175" y="0"/>
                      </a:moveTo>
                      <a:lnTo>
                        <a:pt x="175" y="0"/>
                      </a:lnTo>
                      <a:cubicBezTo>
                        <a:pt x="12" y="0"/>
                        <a:pt x="12" y="0"/>
                        <a:pt x="12" y="0"/>
                      </a:cubicBezTo>
                      <a:cubicBezTo>
                        <a:pt x="6" y="0"/>
                        <a:pt x="0" y="5"/>
                        <a:pt x="0" y="11"/>
                      </a:cubicBezTo>
                      <a:cubicBezTo>
                        <a:pt x="0" y="18"/>
                        <a:pt x="6" y="24"/>
                        <a:pt x="12" y="24"/>
                      </a:cubicBezTo>
                      <a:cubicBezTo>
                        <a:pt x="175" y="24"/>
                        <a:pt x="175" y="24"/>
                        <a:pt x="175" y="24"/>
                      </a:cubicBezTo>
                      <a:cubicBezTo>
                        <a:pt x="182" y="24"/>
                        <a:pt x="187" y="18"/>
                        <a:pt x="187" y="11"/>
                      </a:cubicBezTo>
                      <a:cubicBezTo>
                        <a:pt x="187" y="5"/>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42" name="Freeform 96"/>
                <p:cNvSpPr>
                  <a:spLocks noChangeArrowheads="1"/>
                </p:cNvSpPr>
                <p:nvPr/>
              </p:nvSpPr>
              <p:spPr bwMode="auto">
                <a:xfrm>
                  <a:off x="2450234" y="3012396"/>
                  <a:ext cx="79648" cy="9261"/>
                </a:xfrm>
                <a:custGeom>
                  <a:avLst/>
                  <a:gdLst>
                    <a:gd name="T0" fmla="*/ 175 w 188"/>
                    <a:gd name="T1" fmla="*/ 0 h 24"/>
                    <a:gd name="T2" fmla="*/ 175 w 188"/>
                    <a:gd name="T3" fmla="*/ 0 h 24"/>
                    <a:gd name="T4" fmla="*/ 12 w 188"/>
                    <a:gd name="T5" fmla="*/ 0 h 24"/>
                    <a:gd name="T6" fmla="*/ 0 w 188"/>
                    <a:gd name="T7" fmla="*/ 12 h 24"/>
                    <a:gd name="T8" fmla="*/ 12 w 188"/>
                    <a:gd name="T9" fmla="*/ 23 h 24"/>
                    <a:gd name="T10" fmla="*/ 175 w 188"/>
                    <a:gd name="T11" fmla="*/ 23 h 24"/>
                    <a:gd name="T12" fmla="*/ 187 w 188"/>
                    <a:gd name="T13" fmla="*/ 12 h 24"/>
                    <a:gd name="T14" fmla="*/ 175 w 18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5" y="0"/>
                      </a:moveTo>
                      <a:lnTo>
                        <a:pt x="175" y="0"/>
                      </a:lnTo>
                      <a:cubicBezTo>
                        <a:pt x="12" y="0"/>
                        <a:pt x="12" y="0"/>
                        <a:pt x="12" y="0"/>
                      </a:cubicBezTo>
                      <a:cubicBezTo>
                        <a:pt x="6" y="0"/>
                        <a:pt x="0" y="6"/>
                        <a:pt x="0" y="12"/>
                      </a:cubicBezTo>
                      <a:cubicBezTo>
                        <a:pt x="0" y="18"/>
                        <a:pt x="6" y="23"/>
                        <a:pt x="12" y="23"/>
                      </a:cubicBezTo>
                      <a:cubicBezTo>
                        <a:pt x="175" y="23"/>
                        <a:pt x="175" y="23"/>
                        <a:pt x="175" y="23"/>
                      </a:cubicBezTo>
                      <a:cubicBezTo>
                        <a:pt x="182" y="23"/>
                        <a:pt x="187" y="18"/>
                        <a:pt x="187" y="12"/>
                      </a:cubicBezTo>
                      <a:cubicBezTo>
                        <a:pt x="187" y="6"/>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43" name="Freeform 97"/>
                <p:cNvSpPr>
                  <a:spLocks noChangeArrowheads="1"/>
                </p:cNvSpPr>
                <p:nvPr/>
              </p:nvSpPr>
              <p:spPr bwMode="auto">
                <a:xfrm>
                  <a:off x="2313166" y="2929044"/>
                  <a:ext cx="35194" cy="35194"/>
                </a:xfrm>
                <a:custGeom>
                  <a:avLst/>
                  <a:gdLst>
                    <a:gd name="T0" fmla="*/ 40 w 82"/>
                    <a:gd name="T1" fmla="*/ 81 h 82"/>
                    <a:gd name="T2" fmla="*/ 40 w 82"/>
                    <a:gd name="T3" fmla="*/ 81 h 82"/>
                    <a:gd name="T4" fmla="*/ 81 w 82"/>
                    <a:gd name="T5" fmla="*/ 40 h 82"/>
                    <a:gd name="T6" fmla="*/ 40 w 82"/>
                    <a:gd name="T7" fmla="*/ 0 h 82"/>
                    <a:gd name="T8" fmla="*/ 0 w 82"/>
                    <a:gd name="T9" fmla="*/ 40 h 82"/>
                    <a:gd name="T10" fmla="*/ 40 w 82"/>
                    <a:gd name="T11" fmla="*/ 81 h 82"/>
                    <a:gd name="T12" fmla="*/ 40 w 82"/>
                    <a:gd name="T13" fmla="*/ 22 h 82"/>
                    <a:gd name="T14" fmla="*/ 40 w 82"/>
                    <a:gd name="T15" fmla="*/ 22 h 82"/>
                    <a:gd name="T16" fmla="*/ 58 w 82"/>
                    <a:gd name="T17" fmla="*/ 40 h 82"/>
                    <a:gd name="T18" fmla="*/ 40 w 82"/>
                    <a:gd name="T19" fmla="*/ 58 h 82"/>
                    <a:gd name="T20" fmla="*/ 23 w 82"/>
                    <a:gd name="T21" fmla="*/ 40 h 82"/>
                    <a:gd name="T22" fmla="*/ 40 w 82"/>
                    <a:gd name="T23"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0" y="81"/>
                      </a:moveTo>
                      <a:lnTo>
                        <a:pt x="40" y="81"/>
                      </a:lnTo>
                      <a:cubicBezTo>
                        <a:pt x="63" y="81"/>
                        <a:pt x="81" y="63"/>
                        <a:pt x="81" y="40"/>
                      </a:cubicBezTo>
                      <a:cubicBezTo>
                        <a:pt x="81" y="17"/>
                        <a:pt x="63" y="0"/>
                        <a:pt x="40" y="0"/>
                      </a:cubicBezTo>
                      <a:cubicBezTo>
                        <a:pt x="17" y="0"/>
                        <a:pt x="0" y="17"/>
                        <a:pt x="0" y="40"/>
                      </a:cubicBezTo>
                      <a:cubicBezTo>
                        <a:pt x="0" y="63"/>
                        <a:pt x="17" y="81"/>
                        <a:pt x="40" y="81"/>
                      </a:cubicBezTo>
                      <a:close/>
                      <a:moveTo>
                        <a:pt x="40" y="22"/>
                      </a:moveTo>
                      <a:lnTo>
                        <a:pt x="40" y="22"/>
                      </a:lnTo>
                      <a:cubicBezTo>
                        <a:pt x="50" y="22"/>
                        <a:pt x="58" y="31"/>
                        <a:pt x="58" y="40"/>
                      </a:cubicBezTo>
                      <a:cubicBezTo>
                        <a:pt x="58" y="50"/>
                        <a:pt x="50" y="58"/>
                        <a:pt x="40" y="58"/>
                      </a:cubicBezTo>
                      <a:cubicBezTo>
                        <a:pt x="31" y="58"/>
                        <a:pt x="23" y="50"/>
                        <a:pt x="23" y="40"/>
                      </a:cubicBezTo>
                      <a:cubicBezTo>
                        <a:pt x="23" y="31"/>
                        <a:pt x="31" y="22"/>
                        <a:pt x="40"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44" name="Freeform 98"/>
                <p:cNvSpPr>
                  <a:spLocks noChangeArrowheads="1"/>
                </p:cNvSpPr>
                <p:nvPr/>
              </p:nvSpPr>
              <p:spPr bwMode="auto">
                <a:xfrm>
                  <a:off x="2450234" y="2943862"/>
                  <a:ext cx="79648" cy="9262"/>
                </a:xfrm>
                <a:custGeom>
                  <a:avLst/>
                  <a:gdLst>
                    <a:gd name="T0" fmla="*/ 12 w 188"/>
                    <a:gd name="T1" fmla="*/ 23 h 24"/>
                    <a:gd name="T2" fmla="*/ 12 w 188"/>
                    <a:gd name="T3" fmla="*/ 23 h 24"/>
                    <a:gd name="T4" fmla="*/ 175 w 188"/>
                    <a:gd name="T5" fmla="*/ 23 h 24"/>
                    <a:gd name="T6" fmla="*/ 187 w 188"/>
                    <a:gd name="T7" fmla="*/ 11 h 24"/>
                    <a:gd name="T8" fmla="*/ 175 w 188"/>
                    <a:gd name="T9" fmla="*/ 0 h 24"/>
                    <a:gd name="T10" fmla="*/ 12 w 188"/>
                    <a:gd name="T11" fmla="*/ 0 h 24"/>
                    <a:gd name="T12" fmla="*/ 0 w 188"/>
                    <a:gd name="T13" fmla="*/ 11 h 24"/>
                    <a:gd name="T14" fmla="*/ 12 w 188"/>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2" y="23"/>
                      </a:moveTo>
                      <a:lnTo>
                        <a:pt x="12" y="23"/>
                      </a:lnTo>
                      <a:cubicBezTo>
                        <a:pt x="175" y="23"/>
                        <a:pt x="175" y="23"/>
                        <a:pt x="175" y="23"/>
                      </a:cubicBezTo>
                      <a:cubicBezTo>
                        <a:pt x="182" y="23"/>
                        <a:pt x="187" y="18"/>
                        <a:pt x="187" y="11"/>
                      </a:cubicBezTo>
                      <a:cubicBezTo>
                        <a:pt x="187" y="5"/>
                        <a:pt x="182" y="0"/>
                        <a:pt x="175" y="0"/>
                      </a:cubicBezTo>
                      <a:cubicBezTo>
                        <a:pt x="12" y="0"/>
                        <a:pt x="12" y="0"/>
                        <a:pt x="12" y="0"/>
                      </a:cubicBezTo>
                      <a:cubicBezTo>
                        <a:pt x="6" y="0"/>
                        <a:pt x="0" y="5"/>
                        <a:pt x="0" y="11"/>
                      </a:cubicBezTo>
                      <a:cubicBezTo>
                        <a:pt x="0" y="18"/>
                        <a:pt x="6"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45" name="Freeform 99"/>
                <p:cNvSpPr>
                  <a:spLocks noChangeArrowheads="1"/>
                </p:cNvSpPr>
                <p:nvPr/>
              </p:nvSpPr>
              <p:spPr bwMode="auto">
                <a:xfrm>
                  <a:off x="2277974" y="2845692"/>
                  <a:ext cx="294509" cy="294509"/>
                </a:xfrm>
                <a:custGeom>
                  <a:avLst/>
                  <a:gdLst>
                    <a:gd name="T0" fmla="*/ 698 w 702"/>
                    <a:gd name="T1" fmla="*/ 143 h 701"/>
                    <a:gd name="T2" fmla="*/ 698 w 702"/>
                    <a:gd name="T3" fmla="*/ 143 h 701"/>
                    <a:gd name="T4" fmla="*/ 698 w 702"/>
                    <a:gd name="T5" fmla="*/ 143 h 701"/>
                    <a:gd name="T6" fmla="*/ 698 w 702"/>
                    <a:gd name="T7" fmla="*/ 143 h 701"/>
                    <a:gd name="T8" fmla="*/ 572 w 702"/>
                    <a:gd name="T9" fmla="*/ 4 h 701"/>
                    <a:gd name="T10" fmla="*/ 564 w 702"/>
                    <a:gd name="T11" fmla="*/ 0 h 701"/>
                    <a:gd name="T12" fmla="*/ 125 w 702"/>
                    <a:gd name="T13" fmla="*/ 0 h 701"/>
                    <a:gd name="T14" fmla="*/ 116 w 702"/>
                    <a:gd name="T15" fmla="*/ 4 h 701"/>
                    <a:gd name="T16" fmla="*/ 2 w 702"/>
                    <a:gd name="T17" fmla="*/ 144 h 701"/>
                    <a:gd name="T18" fmla="*/ 0 w 702"/>
                    <a:gd name="T19" fmla="*/ 151 h 701"/>
                    <a:gd name="T20" fmla="*/ 0 w 702"/>
                    <a:gd name="T21" fmla="*/ 152 h 701"/>
                    <a:gd name="T22" fmla="*/ 0 w 702"/>
                    <a:gd name="T23" fmla="*/ 619 h 701"/>
                    <a:gd name="T24" fmla="*/ 67 w 702"/>
                    <a:gd name="T25" fmla="*/ 700 h 701"/>
                    <a:gd name="T26" fmla="*/ 622 w 702"/>
                    <a:gd name="T27" fmla="*/ 700 h 701"/>
                    <a:gd name="T28" fmla="*/ 701 w 702"/>
                    <a:gd name="T29" fmla="*/ 619 h 701"/>
                    <a:gd name="T30" fmla="*/ 701 w 702"/>
                    <a:gd name="T31" fmla="*/ 152 h 701"/>
                    <a:gd name="T32" fmla="*/ 701 w 702"/>
                    <a:gd name="T33" fmla="*/ 151 h 701"/>
                    <a:gd name="T34" fmla="*/ 698 w 702"/>
                    <a:gd name="T35" fmla="*/ 143 h 701"/>
                    <a:gd name="T36" fmla="*/ 130 w 702"/>
                    <a:gd name="T37" fmla="*/ 23 h 701"/>
                    <a:gd name="T38" fmla="*/ 130 w 702"/>
                    <a:gd name="T39" fmla="*/ 23 h 701"/>
                    <a:gd name="T40" fmla="*/ 558 w 702"/>
                    <a:gd name="T41" fmla="*/ 23 h 701"/>
                    <a:gd name="T42" fmla="*/ 663 w 702"/>
                    <a:gd name="T43" fmla="*/ 140 h 701"/>
                    <a:gd name="T44" fmla="*/ 36 w 702"/>
                    <a:gd name="T45" fmla="*/ 140 h 701"/>
                    <a:gd name="T46" fmla="*/ 130 w 702"/>
                    <a:gd name="T47" fmla="*/ 23 h 701"/>
                    <a:gd name="T48" fmla="*/ 678 w 702"/>
                    <a:gd name="T49" fmla="*/ 619 h 701"/>
                    <a:gd name="T50" fmla="*/ 678 w 702"/>
                    <a:gd name="T51" fmla="*/ 619 h 701"/>
                    <a:gd name="T52" fmla="*/ 622 w 702"/>
                    <a:gd name="T53" fmla="*/ 677 h 701"/>
                    <a:gd name="T54" fmla="*/ 67 w 702"/>
                    <a:gd name="T55" fmla="*/ 677 h 701"/>
                    <a:gd name="T56" fmla="*/ 23 w 702"/>
                    <a:gd name="T57" fmla="*/ 619 h 701"/>
                    <a:gd name="T58" fmla="*/ 23 w 702"/>
                    <a:gd name="T59" fmla="*/ 514 h 701"/>
                    <a:gd name="T60" fmla="*/ 23 w 702"/>
                    <a:gd name="T61" fmla="*/ 514 h 701"/>
                    <a:gd name="T62" fmla="*/ 678 w 702"/>
                    <a:gd name="T63" fmla="*/ 514 h 701"/>
                    <a:gd name="T64" fmla="*/ 678 w 702"/>
                    <a:gd name="T65" fmla="*/ 514 h 701"/>
                    <a:gd name="T66" fmla="*/ 678 w 702"/>
                    <a:gd name="T67" fmla="*/ 619 h 701"/>
                    <a:gd name="T68" fmla="*/ 678 w 702"/>
                    <a:gd name="T69" fmla="*/ 491 h 701"/>
                    <a:gd name="T70" fmla="*/ 678 w 702"/>
                    <a:gd name="T71" fmla="*/ 491 h 701"/>
                    <a:gd name="T72" fmla="*/ 678 w 702"/>
                    <a:gd name="T73" fmla="*/ 491 h 701"/>
                    <a:gd name="T74" fmla="*/ 23 w 702"/>
                    <a:gd name="T75" fmla="*/ 491 h 701"/>
                    <a:gd name="T76" fmla="*/ 23 w 702"/>
                    <a:gd name="T77" fmla="*/ 491 h 701"/>
                    <a:gd name="T78" fmla="*/ 23 w 702"/>
                    <a:gd name="T79" fmla="*/ 351 h 701"/>
                    <a:gd name="T80" fmla="*/ 23 w 702"/>
                    <a:gd name="T81" fmla="*/ 351 h 701"/>
                    <a:gd name="T82" fmla="*/ 678 w 702"/>
                    <a:gd name="T83" fmla="*/ 351 h 701"/>
                    <a:gd name="T84" fmla="*/ 678 w 702"/>
                    <a:gd name="T85" fmla="*/ 351 h 701"/>
                    <a:gd name="T86" fmla="*/ 678 w 702"/>
                    <a:gd name="T87" fmla="*/ 491 h 701"/>
                    <a:gd name="T88" fmla="*/ 678 w 702"/>
                    <a:gd name="T89" fmla="*/ 327 h 701"/>
                    <a:gd name="T90" fmla="*/ 678 w 702"/>
                    <a:gd name="T91" fmla="*/ 327 h 701"/>
                    <a:gd name="T92" fmla="*/ 678 w 702"/>
                    <a:gd name="T93" fmla="*/ 327 h 701"/>
                    <a:gd name="T94" fmla="*/ 23 w 702"/>
                    <a:gd name="T95" fmla="*/ 327 h 701"/>
                    <a:gd name="T96" fmla="*/ 23 w 702"/>
                    <a:gd name="T97" fmla="*/ 327 h 701"/>
                    <a:gd name="T98" fmla="*/ 23 w 702"/>
                    <a:gd name="T99" fmla="*/ 163 h 701"/>
                    <a:gd name="T100" fmla="*/ 678 w 702"/>
                    <a:gd name="T101" fmla="*/ 163 h 701"/>
                    <a:gd name="T102" fmla="*/ 678 w 702"/>
                    <a:gd name="T103" fmla="*/ 3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2" h="701">
                      <a:moveTo>
                        <a:pt x="698" y="143"/>
                      </a:moveTo>
                      <a:lnTo>
                        <a:pt x="698" y="143"/>
                      </a:lnTo>
                      <a:lnTo>
                        <a:pt x="698" y="143"/>
                      </a:lnTo>
                      <a:lnTo>
                        <a:pt x="698" y="143"/>
                      </a:lnTo>
                      <a:cubicBezTo>
                        <a:pt x="572" y="4"/>
                        <a:pt x="572" y="4"/>
                        <a:pt x="572" y="4"/>
                      </a:cubicBezTo>
                      <a:cubicBezTo>
                        <a:pt x="570" y="1"/>
                        <a:pt x="567" y="0"/>
                        <a:pt x="564" y="0"/>
                      </a:cubicBezTo>
                      <a:cubicBezTo>
                        <a:pt x="125" y="0"/>
                        <a:pt x="125" y="0"/>
                        <a:pt x="125" y="0"/>
                      </a:cubicBezTo>
                      <a:cubicBezTo>
                        <a:pt x="122" y="0"/>
                        <a:pt x="119" y="2"/>
                        <a:pt x="116" y="4"/>
                      </a:cubicBezTo>
                      <a:cubicBezTo>
                        <a:pt x="2" y="144"/>
                        <a:pt x="2" y="144"/>
                        <a:pt x="2" y="144"/>
                      </a:cubicBezTo>
                      <a:cubicBezTo>
                        <a:pt x="1" y="146"/>
                        <a:pt x="0" y="149"/>
                        <a:pt x="0" y="151"/>
                      </a:cubicBezTo>
                      <a:cubicBezTo>
                        <a:pt x="0" y="152"/>
                        <a:pt x="0" y="152"/>
                        <a:pt x="0" y="152"/>
                      </a:cubicBezTo>
                      <a:cubicBezTo>
                        <a:pt x="0" y="619"/>
                        <a:pt x="0" y="619"/>
                        <a:pt x="0" y="619"/>
                      </a:cubicBezTo>
                      <a:cubicBezTo>
                        <a:pt x="0" y="664"/>
                        <a:pt x="5" y="700"/>
                        <a:pt x="67" y="700"/>
                      </a:cubicBezTo>
                      <a:cubicBezTo>
                        <a:pt x="622" y="700"/>
                        <a:pt x="622" y="700"/>
                        <a:pt x="622" y="700"/>
                      </a:cubicBezTo>
                      <a:cubicBezTo>
                        <a:pt x="676" y="700"/>
                        <a:pt x="701" y="674"/>
                        <a:pt x="701" y="619"/>
                      </a:cubicBezTo>
                      <a:cubicBezTo>
                        <a:pt x="701" y="152"/>
                        <a:pt x="701" y="152"/>
                        <a:pt x="701" y="152"/>
                      </a:cubicBezTo>
                      <a:lnTo>
                        <a:pt x="701" y="151"/>
                      </a:lnTo>
                      <a:cubicBezTo>
                        <a:pt x="701" y="149"/>
                        <a:pt x="700" y="145"/>
                        <a:pt x="698" y="143"/>
                      </a:cubicBezTo>
                      <a:close/>
                      <a:moveTo>
                        <a:pt x="130" y="23"/>
                      </a:moveTo>
                      <a:lnTo>
                        <a:pt x="130" y="23"/>
                      </a:lnTo>
                      <a:cubicBezTo>
                        <a:pt x="558" y="23"/>
                        <a:pt x="558" y="23"/>
                        <a:pt x="558" y="23"/>
                      </a:cubicBezTo>
                      <a:cubicBezTo>
                        <a:pt x="663" y="140"/>
                        <a:pt x="663" y="140"/>
                        <a:pt x="663" y="140"/>
                      </a:cubicBezTo>
                      <a:cubicBezTo>
                        <a:pt x="36" y="140"/>
                        <a:pt x="36" y="140"/>
                        <a:pt x="36" y="140"/>
                      </a:cubicBezTo>
                      <a:lnTo>
                        <a:pt x="130" y="23"/>
                      </a:lnTo>
                      <a:close/>
                      <a:moveTo>
                        <a:pt x="678" y="619"/>
                      </a:moveTo>
                      <a:lnTo>
                        <a:pt x="678" y="619"/>
                      </a:lnTo>
                      <a:cubicBezTo>
                        <a:pt x="678" y="662"/>
                        <a:pt x="662" y="677"/>
                        <a:pt x="622" y="677"/>
                      </a:cubicBezTo>
                      <a:cubicBezTo>
                        <a:pt x="67" y="677"/>
                        <a:pt x="67" y="677"/>
                        <a:pt x="67" y="677"/>
                      </a:cubicBezTo>
                      <a:cubicBezTo>
                        <a:pt x="30" y="677"/>
                        <a:pt x="23" y="668"/>
                        <a:pt x="23" y="619"/>
                      </a:cubicBezTo>
                      <a:cubicBezTo>
                        <a:pt x="23" y="514"/>
                        <a:pt x="23" y="514"/>
                        <a:pt x="23" y="514"/>
                      </a:cubicBezTo>
                      <a:lnTo>
                        <a:pt x="23" y="514"/>
                      </a:lnTo>
                      <a:cubicBezTo>
                        <a:pt x="678" y="514"/>
                        <a:pt x="678" y="514"/>
                        <a:pt x="678" y="514"/>
                      </a:cubicBezTo>
                      <a:lnTo>
                        <a:pt x="678" y="514"/>
                      </a:lnTo>
                      <a:lnTo>
                        <a:pt x="678" y="619"/>
                      </a:lnTo>
                      <a:close/>
                      <a:moveTo>
                        <a:pt x="678" y="491"/>
                      </a:moveTo>
                      <a:lnTo>
                        <a:pt x="678" y="491"/>
                      </a:lnTo>
                      <a:lnTo>
                        <a:pt x="678" y="491"/>
                      </a:lnTo>
                      <a:cubicBezTo>
                        <a:pt x="23" y="491"/>
                        <a:pt x="23" y="491"/>
                        <a:pt x="23" y="491"/>
                      </a:cubicBezTo>
                      <a:lnTo>
                        <a:pt x="23" y="491"/>
                      </a:lnTo>
                      <a:cubicBezTo>
                        <a:pt x="23" y="351"/>
                        <a:pt x="23" y="351"/>
                        <a:pt x="23" y="351"/>
                      </a:cubicBezTo>
                      <a:lnTo>
                        <a:pt x="23" y="351"/>
                      </a:lnTo>
                      <a:cubicBezTo>
                        <a:pt x="678" y="351"/>
                        <a:pt x="678" y="351"/>
                        <a:pt x="678" y="351"/>
                      </a:cubicBezTo>
                      <a:lnTo>
                        <a:pt x="678" y="351"/>
                      </a:lnTo>
                      <a:lnTo>
                        <a:pt x="678" y="491"/>
                      </a:lnTo>
                      <a:close/>
                      <a:moveTo>
                        <a:pt x="678" y="327"/>
                      </a:moveTo>
                      <a:lnTo>
                        <a:pt x="678" y="327"/>
                      </a:lnTo>
                      <a:lnTo>
                        <a:pt x="678" y="327"/>
                      </a:lnTo>
                      <a:cubicBezTo>
                        <a:pt x="23" y="327"/>
                        <a:pt x="23" y="327"/>
                        <a:pt x="23" y="327"/>
                      </a:cubicBezTo>
                      <a:lnTo>
                        <a:pt x="23" y="327"/>
                      </a:lnTo>
                      <a:cubicBezTo>
                        <a:pt x="23" y="163"/>
                        <a:pt x="23" y="163"/>
                        <a:pt x="23" y="163"/>
                      </a:cubicBezTo>
                      <a:cubicBezTo>
                        <a:pt x="678" y="163"/>
                        <a:pt x="678" y="163"/>
                        <a:pt x="678" y="163"/>
                      </a:cubicBezTo>
                      <a:lnTo>
                        <a:pt x="678" y="3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grpSp>
          <p:sp>
            <p:nvSpPr>
              <p:cNvPr id="55" name="Freeform 56"/>
              <p:cNvSpPr>
                <a:spLocks noChangeArrowheads="1"/>
              </p:cNvSpPr>
              <p:nvPr/>
            </p:nvSpPr>
            <p:spPr bwMode="auto">
              <a:xfrm>
                <a:off x="5701016" y="3639092"/>
                <a:ext cx="360974" cy="559152"/>
              </a:xfrm>
              <a:custGeom>
                <a:avLst/>
                <a:gdLst>
                  <a:gd name="T0" fmla="*/ 225 w 451"/>
                  <a:gd name="T1" fmla="*/ 696 h 697"/>
                  <a:gd name="T2" fmla="*/ 225 w 451"/>
                  <a:gd name="T3" fmla="*/ 696 h 697"/>
                  <a:gd name="T4" fmla="*/ 450 w 451"/>
                  <a:gd name="T5" fmla="*/ 628 h 697"/>
                  <a:gd name="T6" fmla="*/ 449 w 451"/>
                  <a:gd name="T7" fmla="*/ 622 h 697"/>
                  <a:gd name="T8" fmla="*/ 449 w 451"/>
                  <a:gd name="T9" fmla="*/ 74 h 697"/>
                  <a:gd name="T10" fmla="*/ 450 w 451"/>
                  <a:gd name="T11" fmla="*/ 67 h 697"/>
                  <a:gd name="T12" fmla="*/ 225 w 451"/>
                  <a:gd name="T13" fmla="*/ 0 h 697"/>
                  <a:gd name="T14" fmla="*/ 0 w 451"/>
                  <a:gd name="T15" fmla="*/ 67 h 697"/>
                  <a:gd name="T16" fmla="*/ 1 w 451"/>
                  <a:gd name="T17" fmla="*/ 76 h 697"/>
                  <a:gd name="T18" fmla="*/ 2 w 451"/>
                  <a:gd name="T19" fmla="*/ 619 h 697"/>
                  <a:gd name="T20" fmla="*/ 0 w 451"/>
                  <a:gd name="T21" fmla="*/ 628 h 697"/>
                  <a:gd name="T22" fmla="*/ 225 w 451"/>
                  <a:gd name="T23" fmla="*/ 696 h 697"/>
                  <a:gd name="T24" fmla="*/ 225 w 451"/>
                  <a:gd name="T25" fmla="*/ 672 h 697"/>
                  <a:gd name="T26" fmla="*/ 225 w 451"/>
                  <a:gd name="T27" fmla="*/ 672 h 697"/>
                  <a:gd name="T28" fmla="*/ 24 w 451"/>
                  <a:gd name="T29" fmla="*/ 629 h 697"/>
                  <a:gd name="T30" fmla="*/ 25 w 451"/>
                  <a:gd name="T31" fmla="*/ 628 h 697"/>
                  <a:gd name="T32" fmla="*/ 25 w 451"/>
                  <a:gd name="T33" fmla="*/ 625 h 697"/>
                  <a:gd name="T34" fmla="*/ 225 w 451"/>
                  <a:gd name="T35" fmla="*/ 584 h 697"/>
                  <a:gd name="T36" fmla="*/ 426 w 451"/>
                  <a:gd name="T37" fmla="*/ 626 h 697"/>
                  <a:gd name="T38" fmla="*/ 426 w 451"/>
                  <a:gd name="T39" fmla="*/ 628 h 697"/>
                  <a:gd name="T40" fmla="*/ 426 w 451"/>
                  <a:gd name="T41" fmla="*/ 629 h 697"/>
                  <a:gd name="T42" fmla="*/ 225 w 451"/>
                  <a:gd name="T43" fmla="*/ 672 h 697"/>
                  <a:gd name="T44" fmla="*/ 25 w 451"/>
                  <a:gd name="T45" fmla="*/ 99 h 697"/>
                  <a:gd name="T46" fmla="*/ 25 w 451"/>
                  <a:gd name="T47" fmla="*/ 99 h 697"/>
                  <a:gd name="T48" fmla="*/ 225 w 451"/>
                  <a:gd name="T49" fmla="*/ 135 h 697"/>
                  <a:gd name="T50" fmla="*/ 426 w 451"/>
                  <a:gd name="T51" fmla="*/ 99 h 697"/>
                  <a:gd name="T52" fmla="*/ 426 w 451"/>
                  <a:gd name="T53" fmla="*/ 595 h 697"/>
                  <a:gd name="T54" fmla="*/ 225 w 451"/>
                  <a:gd name="T55" fmla="*/ 561 h 697"/>
                  <a:gd name="T56" fmla="*/ 25 w 451"/>
                  <a:gd name="T57" fmla="*/ 595 h 697"/>
                  <a:gd name="T58" fmla="*/ 25 w 451"/>
                  <a:gd name="T59" fmla="*/ 99 h 697"/>
                  <a:gd name="T60" fmla="*/ 225 w 451"/>
                  <a:gd name="T61" fmla="*/ 22 h 697"/>
                  <a:gd name="T62" fmla="*/ 225 w 451"/>
                  <a:gd name="T63" fmla="*/ 22 h 697"/>
                  <a:gd name="T64" fmla="*/ 426 w 451"/>
                  <a:gd name="T65" fmla="*/ 65 h 697"/>
                  <a:gd name="T66" fmla="*/ 426 w 451"/>
                  <a:gd name="T67" fmla="*/ 67 h 697"/>
                  <a:gd name="T68" fmla="*/ 426 w 451"/>
                  <a:gd name="T69" fmla="*/ 69 h 697"/>
                  <a:gd name="T70" fmla="*/ 225 w 451"/>
                  <a:gd name="T71" fmla="*/ 111 h 697"/>
                  <a:gd name="T72" fmla="*/ 25 w 451"/>
                  <a:gd name="T73" fmla="*/ 69 h 697"/>
                  <a:gd name="T74" fmla="*/ 25 w 451"/>
                  <a:gd name="T75" fmla="*/ 67 h 697"/>
                  <a:gd name="T76" fmla="*/ 24 w 451"/>
                  <a:gd name="T77" fmla="*/ 65 h 697"/>
                  <a:gd name="T78" fmla="*/ 225 w 451"/>
                  <a:gd name="T79" fmla="*/ 2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697">
                    <a:moveTo>
                      <a:pt x="225" y="696"/>
                    </a:moveTo>
                    <a:lnTo>
                      <a:pt x="225" y="696"/>
                    </a:lnTo>
                    <a:cubicBezTo>
                      <a:pt x="333" y="696"/>
                      <a:pt x="450" y="674"/>
                      <a:pt x="450" y="628"/>
                    </a:cubicBezTo>
                    <a:cubicBezTo>
                      <a:pt x="450" y="626"/>
                      <a:pt x="450" y="624"/>
                      <a:pt x="449" y="622"/>
                    </a:cubicBezTo>
                    <a:cubicBezTo>
                      <a:pt x="449" y="74"/>
                      <a:pt x="449" y="74"/>
                      <a:pt x="449" y="74"/>
                    </a:cubicBezTo>
                    <a:cubicBezTo>
                      <a:pt x="450" y="71"/>
                      <a:pt x="450" y="69"/>
                      <a:pt x="450" y="67"/>
                    </a:cubicBezTo>
                    <a:cubicBezTo>
                      <a:pt x="450" y="20"/>
                      <a:pt x="333" y="0"/>
                      <a:pt x="225" y="0"/>
                    </a:cubicBezTo>
                    <a:cubicBezTo>
                      <a:pt x="116" y="0"/>
                      <a:pt x="0" y="20"/>
                      <a:pt x="0" y="67"/>
                    </a:cubicBezTo>
                    <a:cubicBezTo>
                      <a:pt x="0" y="69"/>
                      <a:pt x="1" y="72"/>
                      <a:pt x="1" y="76"/>
                    </a:cubicBezTo>
                    <a:cubicBezTo>
                      <a:pt x="2" y="619"/>
                      <a:pt x="2" y="619"/>
                      <a:pt x="2" y="619"/>
                    </a:cubicBezTo>
                    <a:cubicBezTo>
                      <a:pt x="1" y="622"/>
                      <a:pt x="0" y="625"/>
                      <a:pt x="0" y="628"/>
                    </a:cubicBezTo>
                    <a:cubicBezTo>
                      <a:pt x="0" y="674"/>
                      <a:pt x="116" y="696"/>
                      <a:pt x="225" y="696"/>
                    </a:cubicBezTo>
                    <a:close/>
                    <a:moveTo>
                      <a:pt x="225" y="672"/>
                    </a:moveTo>
                    <a:lnTo>
                      <a:pt x="225" y="672"/>
                    </a:lnTo>
                    <a:cubicBezTo>
                      <a:pt x="99" y="672"/>
                      <a:pt x="29" y="645"/>
                      <a:pt x="24" y="629"/>
                    </a:cubicBezTo>
                    <a:lnTo>
                      <a:pt x="25" y="628"/>
                    </a:lnTo>
                    <a:cubicBezTo>
                      <a:pt x="25" y="625"/>
                      <a:pt x="25" y="625"/>
                      <a:pt x="25" y="625"/>
                    </a:cubicBezTo>
                    <a:cubicBezTo>
                      <a:pt x="33" y="610"/>
                      <a:pt x="103" y="584"/>
                      <a:pt x="225" y="584"/>
                    </a:cubicBezTo>
                    <a:cubicBezTo>
                      <a:pt x="351" y="584"/>
                      <a:pt x="421" y="611"/>
                      <a:pt x="426" y="626"/>
                    </a:cubicBezTo>
                    <a:cubicBezTo>
                      <a:pt x="426" y="628"/>
                      <a:pt x="426" y="628"/>
                      <a:pt x="426" y="628"/>
                    </a:cubicBezTo>
                    <a:cubicBezTo>
                      <a:pt x="426" y="628"/>
                      <a:pt x="426" y="628"/>
                      <a:pt x="426" y="629"/>
                    </a:cubicBezTo>
                    <a:cubicBezTo>
                      <a:pt x="424" y="644"/>
                      <a:pt x="353" y="672"/>
                      <a:pt x="225" y="672"/>
                    </a:cubicBezTo>
                    <a:close/>
                    <a:moveTo>
                      <a:pt x="25" y="99"/>
                    </a:moveTo>
                    <a:lnTo>
                      <a:pt x="25" y="99"/>
                    </a:lnTo>
                    <a:cubicBezTo>
                      <a:pt x="64" y="123"/>
                      <a:pt x="147" y="135"/>
                      <a:pt x="225" y="135"/>
                    </a:cubicBezTo>
                    <a:cubicBezTo>
                      <a:pt x="303" y="135"/>
                      <a:pt x="386" y="123"/>
                      <a:pt x="426" y="99"/>
                    </a:cubicBezTo>
                    <a:cubicBezTo>
                      <a:pt x="426" y="595"/>
                      <a:pt x="426" y="595"/>
                      <a:pt x="426" y="595"/>
                    </a:cubicBezTo>
                    <a:cubicBezTo>
                      <a:pt x="386" y="571"/>
                      <a:pt x="304" y="561"/>
                      <a:pt x="225" y="561"/>
                    </a:cubicBezTo>
                    <a:cubicBezTo>
                      <a:pt x="147" y="561"/>
                      <a:pt x="64" y="571"/>
                      <a:pt x="25" y="595"/>
                    </a:cubicBezTo>
                    <a:lnTo>
                      <a:pt x="25" y="99"/>
                    </a:lnTo>
                    <a:close/>
                    <a:moveTo>
                      <a:pt x="225" y="22"/>
                    </a:moveTo>
                    <a:lnTo>
                      <a:pt x="225" y="22"/>
                    </a:lnTo>
                    <a:cubicBezTo>
                      <a:pt x="352" y="22"/>
                      <a:pt x="422" y="51"/>
                      <a:pt x="426" y="65"/>
                    </a:cubicBezTo>
                    <a:cubicBezTo>
                      <a:pt x="426" y="66"/>
                      <a:pt x="426" y="66"/>
                      <a:pt x="426" y="67"/>
                    </a:cubicBezTo>
                    <a:cubicBezTo>
                      <a:pt x="426" y="69"/>
                      <a:pt x="426" y="69"/>
                      <a:pt x="426" y="69"/>
                    </a:cubicBezTo>
                    <a:cubicBezTo>
                      <a:pt x="419" y="85"/>
                      <a:pt x="350" y="111"/>
                      <a:pt x="225" y="111"/>
                    </a:cubicBezTo>
                    <a:cubicBezTo>
                      <a:pt x="101" y="111"/>
                      <a:pt x="32" y="85"/>
                      <a:pt x="25" y="69"/>
                    </a:cubicBezTo>
                    <a:cubicBezTo>
                      <a:pt x="25" y="67"/>
                      <a:pt x="25" y="67"/>
                      <a:pt x="25" y="67"/>
                    </a:cubicBezTo>
                    <a:cubicBezTo>
                      <a:pt x="25" y="66"/>
                      <a:pt x="24" y="66"/>
                      <a:pt x="24" y="65"/>
                    </a:cubicBezTo>
                    <a:cubicBezTo>
                      <a:pt x="28" y="49"/>
                      <a:pt x="98" y="22"/>
                      <a:pt x="225" y="22"/>
                    </a:cubicBezTo>
                    <a:close/>
                  </a:path>
                </a:pathLst>
              </a:custGeom>
              <a:solidFill>
                <a:srgbClr val="0078EF"/>
              </a:solidFill>
              <a:ln>
                <a:noFill/>
              </a:ln>
              <a:effectLst/>
            </p:spPr>
            <p:txBody>
              <a:bodyPr wrap="none" anchor="ctr"/>
              <a:lstStyle/>
              <a:p>
                <a:endParaRPr lang="en-US" sz="1799" dirty="0"/>
              </a:p>
            </p:txBody>
          </p:sp>
          <p:grpSp>
            <p:nvGrpSpPr>
              <p:cNvPr id="60" name="Group 59"/>
              <p:cNvGrpSpPr/>
              <p:nvPr/>
            </p:nvGrpSpPr>
            <p:grpSpPr>
              <a:xfrm>
                <a:off x="1520271" y="3660119"/>
                <a:ext cx="794872" cy="559152"/>
                <a:chOff x="526271" y="7728271"/>
                <a:chExt cx="294568" cy="207213"/>
              </a:xfrm>
              <a:solidFill>
                <a:srgbClr val="0078EF"/>
              </a:solidFill>
            </p:grpSpPr>
            <p:sp>
              <p:nvSpPr>
                <p:cNvPr id="61" name="Freeform 256"/>
                <p:cNvSpPr>
                  <a:spLocks noChangeArrowheads="1"/>
                </p:cNvSpPr>
                <p:nvPr/>
              </p:nvSpPr>
              <p:spPr bwMode="auto">
                <a:xfrm>
                  <a:off x="526271" y="7728271"/>
                  <a:ext cx="294568" cy="207213"/>
                </a:xfrm>
                <a:custGeom>
                  <a:avLst/>
                  <a:gdLst>
                    <a:gd name="T0" fmla="*/ 629 w 640"/>
                    <a:gd name="T1" fmla="*/ 362 h 449"/>
                    <a:gd name="T2" fmla="*/ 629 w 640"/>
                    <a:gd name="T3" fmla="*/ 362 h 449"/>
                    <a:gd name="T4" fmla="*/ 596 w 640"/>
                    <a:gd name="T5" fmla="*/ 362 h 449"/>
                    <a:gd name="T6" fmla="*/ 596 w 640"/>
                    <a:gd name="T7" fmla="*/ 46 h 449"/>
                    <a:gd name="T8" fmla="*/ 548 w 640"/>
                    <a:gd name="T9" fmla="*/ 0 h 449"/>
                    <a:gd name="T10" fmla="*/ 87 w 640"/>
                    <a:gd name="T11" fmla="*/ 0 h 449"/>
                    <a:gd name="T12" fmla="*/ 42 w 640"/>
                    <a:gd name="T13" fmla="*/ 46 h 449"/>
                    <a:gd name="T14" fmla="*/ 42 w 640"/>
                    <a:gd name="T15" fmla="*/ 362 h 449"/>
                    <a:gd name="T16" fmla="*/ 11 w 640"/>
                    <a:gd name="T17" fmla="*/ 362 h 449"/>
                    <a:gd name="T18" fmla="*/ 0 w 640"/>
                    <a:gd name="T19" fmla="*/ 374 h 449"/>
                    <a:gd name="T20" fmla="*/ 0 w 640"/>
                    <a:gd name="T21" fmla="*/ 392 h 449"/>
                    <a:gd name="T22" fmla="*/ 47 w 640"/>
                    <a:gd name="T23" fmla="*/ 448 h 449"/>
                    <a:gd name="T24" fmla="*/ 580 w 640"/>
                    <a:gd name="T25" fmla="*/ 448 h 449"/>
                    <a:gd name="T26" fmla="*/ 639 w 640"/>
                    <a:gd name="T27" fmla="*/ 392 h 449"/>
                    <a:gd name="T28" fmla="*/ 639 w 640"/>
                    <a:gd name="T29" fmla="*/ 374 h 449"/>
                    <a:gd name="T30" fmla="*/ 629 w 640"/>
                    <a:gd name="T31" fmla="*/ 362 h 449"/>
                    <a:gd name="T32" fmla="*/ 64 w 640"/>
                    <a:gd name="T33" fmla="*/ 46 h 449"/>
                    <a:gd name="T34" fmla="*/ 64 w 640"/>
                    <a:gd name="T35" fmla="*/ 46 h 449"/>
                    <a:gd name="T36" fmla="*/ 87 w 640"/>
                    <a:gd name="T37" fmla="*/ 22 h 449"/>
                    <a:gd name="T38" fmla="*/ 548 w 640"/>
                    <a:gd name="T39" fmla="*/ 22 h 449"/>
                    <a:gd name="T40" fmla="*/ 575 w 640"/>
                    <a:gd name="T41" fmla="*/ 46 h 449"/>
                    <a:gd name="T42" fmla="*/ 575 w 640"/>
                    <a:gd name="T43" fmla="*/ 362 h 449"/>
                    <a:gd name="T44" fmla="*/ 64 w 640"/>
                    <a:gd name="T45" fmla="*/ 362 h 449"/>
                    <a:gd name="T46" fmla="*/ 64 w 640"/>
                    <a:gd name="T47" fmla="*/ 46 h 449"/>
                    <a:gd name="T48" fmla="*/ 618 w 640"/>
                    <a:gd name="T49" fmla="*/ 392 h 449"/>
                    <a:gd name="T50" fmla="*/ 618 w 640"/>
                    <a:gd name="T51" fmla="*/ 392 h 449"/>
                    <a:gd name="T52" fmla="*/ 580 w 640"/>
                    <a:gd name="T53" fmla="*/ 427 h 449"/>
                    <a:gd name="T54" fmla="*/ 47 w 640"/>
                    <a:gd name="T55" fmla="*/ 427 h 449"/>
                    <a:gd name="T56" fmla="*/ 21 w 640"/>
                    <a:gd name="T57" fmla="*/ 392 h 449"/>
                    <a:gd name="T58" fmla="*/ 21 w 640"/>
                    <a:gd name="T59" fmla="*/ 384 h 449"/>
                    <a:gd name="T60" fmla="*/ 54 w 640"/>
                    <a:gd name="T61" fmla="*/ 384 h 449"/>
                    <a:gd name="T62" fmla="*/ 586 w 640"/>
                    <a:gd name="T63" fmla="*/ 384 h 449"/>
                    <a:gd name="T64" fmla="*/ 618 w 640"/>
                    <a:gd name="T65" fmla="*/ 384 h 449"/>
                    <a:gd name="T66" fmla="*/ 618 w 640"/>
                    <a:gd name="T67" fmla="*/ 392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0" h="449">
                      <a:moveTo>
                        <a:pt x="629" y="362"/>
                      </a:moveTo>
                      <a:lnTo>
                        <a:pt x="629" y="362"/>
                      </a:lnTo>
                      <a:cubicBezTo>
                        <a:pt x="596" y="362"/>
                        <a:pt x="596" y="362"/>
                        <a:pt x="596" y="362"/>
                      </a:cubicBezTo>
                      <a:cubicBezTo>
                        <a:pt x="596" y="46"/>
                        <a:pt x="596" y="46"/>
                        <a:pt x="596" y="46"/>
                      </a:cubicBezTo>
                      <a:cubicBezTo>
                        <a:pt x="596" y="19"/>
                        <a:pt x="577" y="0"/>
                        <a:pt x="548" y="0"/>
                      </a:cubicBezTo>
                      <a:cubicBezTo>
                        <a:pt x="87" y="0"/>
                        <a:pt x="87" y="0"/>
                        <a:pt x="87" y="0"/>
                      </a:cubicBezTo>
                      <a:cubicBezTo>
                        <a:pt x="60" y="0"/>
                        <a:pt x="42" y="19"/>
                        <a:pt x="42" y="46"/>
                      </a:cubicBezTo>
                      <a:cubicBezTo>
                        <a:pt x="42" y="362"/>
                        <a:pt x="42" y="362"/>
                        <a:pt x="42" y="362"/>
                      </a:cubicBezTo>
                      <a:cubicBezTo>
                        <a:pt x="11" y="362"/>
                        <a:pt x="11" y="362"/>
                        <a:pt x="11" y="362"/>
                      </a:cubicBezTo>
                      <a:cubicBezTo>
                        <a:pt x="5" y="362"/>
                        <a:pt x="0" y="368"/>
                        <a:pt x="0" y="374"/>
                      </a:cubicBezTo>
                      <a:cubicBezTo>
                        <a:pt x="0" y="392"/>
                        <a:pt x="0" y="392"/>
                        <a:pt x="0" y="392"/>
                      </a:cubicBezTo>
                      <a:cubicBezTo>
                        <a:pt x="0" y="419"/>
                        <a:pt x="19" y="448"/>
                        <a:pt x="47" y="448"/>
                      </a:cubicBezTo>
                      <a:cubicBezTo>
                        <a:pt x="580" y="448"/>
                        <a:pt x="580" y="448"/>
                        <a:pt x="580" y="448"/>
                      </a:cubicBezTo>
                      <a:cubicBezTo>
                        <a:pt x="609" y="448"/>
                        <a:pt x="639" y="419"/>
                        <a:pt x="639" y="392"/>
                      </a:cubicBezTo>
                      <a:cubicBezTo>
                        <a:pt x="639" y="374"/>
                        <a:pt x="639" y="374"/>
                        <a:pt x="639" y="374"/>
                      </a:cubicBezTo>
                      <a:cubicBezTo>
                        <a:pt x="639" y="368"/>
                        <a:pt x="634" y="362"/>
                        <a:pt x="629" y="362"/>
                      </a:cubicBezTo>
                      <a:close/>
                      <a:moveTo>
                        <a:pt x="64" y="46"/>
                      </a:moveTo>
                      <a:lnTo>
                        <a:pt x="64" y="46"/>
                      </a:lnTo>
                      <a:cubicBezTo>
                        <a:pt x="64" y="30"/>
                        <a:pt x="71" y="22"/>
                        <a:pt x="87" y="22"/>
                      </a:cubicBezTo>
                      <a:cubicBezTo>
                        <a:pt x="548" y="22"/>
                        <a:pt x="548" y="22"/>
                        <a:pt x="548" y="22"/>
                      </a:cubicBezTo>
                      <a:cubicBezTo>
                        <a:pt x="556" y="22"/>
                        <a:pt x="575" y="24"/>
                        <a:pt x="575" y="46"/>
                      </a:cubicBezTo>
                      <a:cubicBezTo>
                        <a:pt x="575" y="362"/>
                        <a:pt x="575" y="362"/>
                        <a:pt x="575" y="362"/>
                      </a:cubicBezTo>
                      <a:cubicBezTo>
                        <a:pt x="64" y="362"/>
                        <a:pt x="64" y="362"/>
                        <a:pt x="64" y="362"/>
                      </a:cubicBezTo>
                      <a:lnTo>
                        <a:pt x="64" y="46"/>
                      </a:lnTo>
                      <a:close/>
                      <a:moveTo>
                        <a:pt x="618" y="392"/>
                      </a:moveTo>
                      <a:lnTo>
                        <a:pt x="618" y="392"/>
                      </a:lnTo>
                      <a:cubicBezTo>
                        <a:pt x="618" y="408"/>
                        <a:pt x="597" y="427"/>
                        <a:pt x="580" y="427"/>
                      </a:cubicBezTo>
                      <a:cubicBezTo>
                        <a:pt x="47" y="427"/>
                        <a:pt x="47" y="427"/>
                        <a:pt x="47" y="427"/>
                      </a:cubicBezTo>
                      <a:cubicBezTo>
                        <a:pt x="32" y="427"/>
                        <a:pt x="21" y="409"/>
                        <a:pt x="21" y="392"/>
                      </a:cubicBezTo>
                      <a:cubicBezTo>
                        <a:pt x="21" y="384"/>
                        <a:pt x="21" y="384"/>
                        <a:pt x="21" y="384"/>
                      </a:cubicBezTo>
                      <a:cubicBezTo>
                        <a:pt x="54" y="384"/>
                        <a:pt x="54" y="384"/>
                        <a:pt x="54" y="384"/>
                      </a:cubicBezTo>
                      <a:cubicBezTo>
                        <a:pt x="586" y="384"/>
                        <a:pt x="586" y="384"/>
                        <a:pt x="586" y="384"/>
                      </a:cubicBezTo>
                      <a:cubicBezTo>
                        <a:pt x="618" y="384"/>
                        <a:pt x="618" y="384"/>
                        <a:pt x="618" y="384"/>
                      </a:cubicBezTo>
                      <a:lnTo>
                        <a:pt x="618" y="3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62" name="Freeform 257"/>
                <p:cNvSpPr>
                  <a:spLocks noChangeArrowheads="1"/>
                </p:cNvSpPr>
                <p:nvPr/>
              </p:nvSpPr>
              <p:spPr bwMode="auto">
                <a:xfrm>
                  <a:off x="575027" y="7746554"/>
                  <a:ext cx="197056" cy="138142"/>
                </a:xfrm>
                <a:custGeom>
                  <a:avLst/>
                  <a:gdLst>
                    <a:gd name="T0" fmla="*/ 415 w 426"/>
                    <a:gd name="T1" fmla="*/ 0 h 300"/>
                    <a:gd name="T2" fmla="*/ 415 w 426"/>
                    <a:gd name="T3" fmla="*/ 0 h 300"/>
                    <a:gd name="T4" fmla="*/ 10 w 426"/>
                    <a:gd name="T5" fmla="*/ 0 h 300"/>
                    <a:gd name="T6" fmla="*/ 0 w 426"/>
                    <a:gd name="T7" fmla="*/ 10 h 300"/>
                    <a:gd name="T8" fmla="*/ 0 w 426"/>
                    <a:gd name="T9" fmla="*/ 288 h 300"/>
                    <a:gd name="T10" fmla="*/ 10 w 426"/>
                    <a:gd name="T11" fmla="*/ 299 h 300"/>
                    <a:gd name="T12" fmla="*/ 415 w 426"/>
                    <a:gd name="T13" fmla="*/ 299 h 300"/>
                    <a:gd name="T14" fmla="*/ 425 w 426"/>
                    <a:gd name="T15" fmla="*/ 288 h 300"/>
                    <a:gd name="T16" fmla="*/ 425 w 426"/>
                    <a:gd name="T17" fmla="*/ 10 h 300"/>
                    <a:gd name="T18" fmla="*/ 415 w 426"/>
                    <a:gd name="T19" fmla="*/ 0 h 300"/>
                    <a:gd name="T20" fmla="*/ 405 w 426"/>
                    <a:gd name="T21" fmla="*/ 278 h 300"/>
                    <a:gd name="T22" fmla="*/ 405 w 426"/>
                    <a:gd name="T23" fmla="*/ 278 h 300"/>
                    <a:gd name="T24" fmla="*/ 21 w 426"/>
                    <a:gd name="T25" fmla="*/ 278 h 300"/>
                    <a:gd name="T26" fmla="*/ 21 w 426"/>
                    <a:gd name="T27" fmla="*/ 22 h 300"/>
                    <a:gd name="T28" fmla="*/ 405 w 426"/>
                    <a:gd name="T29" fmla="*/ 22 h 300"/>
                    <a:gd name="T30" fmla="*/ 405 w 426"/>
                    <a:gd name="T31" fmla="*/ 27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6" h="300">
                      <a:moveTo>
                        <a:pt x="415" y="0"/>
                      </a:moveTo>
                      <a:lnTo>
                        <a:pt x="415" y="0"/>
                      </a:lnTo>
                      <a:cubicBezTo>
                        <a:pt x="10" y="0"/>
                        <a:pt x="10" y="0"/>
                        <a:pt x="10" y="0"/>
                      </a:cubicBezTo>
                      <a:cubicBezTo>
                        <a:pt x="4" y="0"/>
                        <a:pt x="0" y="5"/>
                        <a:pt x="0" y="10"/>
                      </a:cubicBezTo>
                      <a:cubicBezTo>
                        <a:pt x="0" y="288"/>
                        <a:pt x="0" y="288"/>
                        <a:pt x="0" y="288"/>
                      </a:cubicBezTo>
                      <a:cubicBezTo>
                        <a:pt x="0" y="293"/>
                        <a:pt x="4" y="299"/>
                        <a:pt x="10" y="299"/>
                      </a:cubicBezTo>
                      <a:cubicBezTo>
                        <a:pt x="415" y="299"/>
                        <a:pt x="415" y="299"/>
                        <a:pt x="415" y="299"/>
                      </a:cubicBezTo>
                      <a:cubicBezTo>
                        <a:pt x="420" y="299"/>
                        <a:pt x="425" y="293"/>
                        <a:pt x="425" y="288"/>
                      </a:cubicBezTo>
                      <a:cubicBezTo>
                        <a:pt x="425" y="10"/>
                        <a:pt x="425" y="10"/>
                        <a:pt x="425" y="10"/>
                      </a:cubicBezTo>
                      <a:cubicBezTo>
                        <a:pt x="425" y="5"/>
                        <a:pt x="420" y="0"/>
                        <a:pt x="415" y="0"/>
                      </a:cubicBezTo>
                      <a:close/>
                      <a:moveTo>
                        <a:pt x="405" y="278"/>
                      </a:moveTo>
                      <a:lnTo>
                        <a:pt x="405" y="278"/>
                      </a:lnTo>
                      <a:cubicBezTo>
                        <a:pt x="21" y="278"/>
                        <a:pt x="21" y="278"/>
                        <a:pt x="21" y="278"/>
                      </a:cubicBezTo>
                      <a:cubicBezTo>
                        <a:pt x="21" y="22"/>
                        <a:pt x="21" y="22"/>
                        <a:pt x="21" y="22"/>
                      </a:cubicBezTo>
                      <a:cubicBezTo>
                        <a:pt x="405" y="22"/>
                        <a:pt x="405" y="22"/>
                        <a:pt x="405" y="22"/>
                      </a:cubicBezTo>
                      <a:lnTo>
                        <a:pt x="405" y="2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grpSp>
          <p:cxnSp>
            <p:nvCxnSpPr>
              <p:cNvPr id="67" name="Straight Arrow Connector 66"/>
              <p:cNvCxnSpPr/>
              <p:nvPr/>
            </p:nvCxnSpPr>
            <p:spPr>
              <a:xfrm>
                <a:off x="4321629" y="3895839"/>
                <a:ext cx="1219200" cy="0"/>
              </a:xfrm>
              <a:prstGeom prst="straightConnector1">
                <a:avLst/>
              </a:prstGeom>
              <a:ln w="19050" cap="rnd">
                <a:solidFill>
                  <a:schemeClr val="bg2">
                    <a:lumMod val="50000"/>
                    <a:lumOff val="5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413305" y="3895839"/>
                <a:ext cx="1037466"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149208" y="3893661"/>
                <a:ext cx="1576959" cy="276999"/>
              </a:xfrm>
              <a:prstGeom prst="rect">
                <a:avLst/>
              </a:prstGeom>
              <a:noFill/>
            </p:spPr>
            <p:txBody>
              <a:bodyPr wrap="square" rtlCol="0">
                <a:spAutoFit/>
              </a:bodyPr>
              <a:lstStyle/>
              <a:p>
                <a:pPr algn="ctr" defTabSz="429955">
                  <a:spcAft>
                    <a:spcPts val="400"/>
                  </a:spcAft>
                  <a:buSzPct val="100000"/>
                </a:pPr>
                <a:r>
                  <a:rPr lang="en-US" sz="1200" dirty="0">
                    <a:cs typeface="HP Simplified" pitchFamily="34" charset="0"/>
                  </a:rPr>
                  <a:t>Low-bandwidth</a:t>
                </a:r>
              </a:p>
            </p:txBody>
          </p:sp>
        </p:grpSp>
        <p:cxnSp>
          <p:nvCxnSpPr>
            <p:cNvPr id="75" name="Straight Arrow Connector 74"/>
            <p:cNvCxnSpPr/>
            <p:nvPr/>
          </p:nvCxnSpPr>
          <p:spPr>
            <a:xfrm flipV="1">
              <a:off x="3810000" y="4154808"/>
              <a:ext cx="0" cy="177610"/>
            </a:xfrm>
            <a:prstGeom prst="straightConnector1">
              <a:avLst/>
            </a:prstGeom>
            <a:ln w="38100">
              <a:solidFill>
                <a:srgbClr val="E5004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946786" y="4569620"/>
            <a:ext cx="10311764" cy="1431710"/>
            <a:chOff x="946786" y="4569620"/>
            <a:chExt cx="10311764" cy="1431710"/>
          </a:xfrm>
        </p:grpSpPr>
        <p:grpSp>
          <p:nvGrpSpPr>
            <p:cNvPr id="74" name="Group 73"/>
            <p:cNvGrpSpPr/>
            <p:nvPr/>
          </p:nvGrpSpPr>
          <p:grpSpPr>
            <a:xfrm>
              <a:off x="946786" y="4569620"/>
              <a:ext cx="10311764" cy="1431710"/>
              <a:chOff x="1013208" y="4654187"/>
              <a:chExt cx="10351478" cy="1432083"/>
            </a:xfrm>
          </p:grpSpPr>
          <p:sp>
            <p:nvSpPr>
              <p:cNvPr id="19" name="Content Placeholder 2"/>
              <p:cNvSpPr txBox="1">
                <a:spLocks/>
              </p:cNvSpPr>
              <p:nvPr/>
            </p:nvSpPr>
            <p:spPr>
              <a:xfrm>
                <a:off x="1013208" y="4654187"/>
                <a:ext cx="10351478" cy="1432083"/>
              </a:xfrm>
              <a:prstGeom prst="rect">
                <a:avLst/>
              </a:prstGeom>
              <a:solidFill>
                <a:schemeClr val="bg1"/>
              </a:solidFill>
              <a:ln w="28575">
                <a:solidFill>
                  <a:srgbClr val="0155EF"/>
                </a:solidFill>
              </a:ln>
            </p:spPr>
            <p:txBody>
              <a:bodyPr vert="horz" lIns="182832" tIns="182832" rIns="182832" bIns="182832" rtlCol="0"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500"/>
                  </a:spcBef>
                  <a:spcAft>
                    <a:spcPts val="100"/>
                  </a:spcAft>
                  <a:buNone/>
                </a:pPr>
                <a:endParaRPr lang="en-US" sz="1600" dirty="0"/>
              </a:p>
            </p:txBody>
          </p:sp>
          <p:sp>
            <p:nvSpPr>
              <p:cNvPr id="15" name="Rectangle 14"/>
              <p:cNvSpPr/>
              <p:nvPr/>
            </p:nvSpPr>
            <p:spPr>
              <a:xfrm flipH="1">
                <a:off x="6858948" y="4912405"/>
                <a:ext cx="4329016" cy="9156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marL="228531" lvl="1" indent="-228531">
                  <a:lnSpc>
                    <a:spcPct val="90000"/>
                  </a:lnSpc>
                  <a:spcAft>
                    <a:spcPts val="600"/>
                  </a:spcAft>
                  <a:buSzPct val="100000"/>
                  <a:buFont typeface="Wingdings" panose="05000000000000000000" pitchFamily="2" charset="2"/>
                  <a:buChar char="§"/>
                </a:pPr>
                <a:r>
                  <a:rPr lang="en-US" sz="1400" dirty="0">
                    <a:solidFill>
                      <a:schemeClr val="tx1"/>
                    </a:solidFill>
                  </a:rPr>
                  <a:t>Dedupe where data is created – application source</a:t>
                </a:r>
              </a:p>
              <a:p>
                <a:pPr marL="228531" lvl="1" indent="-228531">
                  <a:lnSpc>
                    <a:spcPct val="90000"/>
                  </a:lnSpc>
                  <a:spcAft>
                    <a:spcPts val="600"/>
                  </a:spcAft>
                  <a:buSzPct val="100000"/>
                  <a:buFont typeface="Wingdings" panose="05000000000000000000" pitchFamily="2" charset="2"/>
                  <a:buChar char="§"/>
                </a:pPr>
                <a:r>
                  <a:rPr lang="en-US" sz="1400" dirty="0">
                    <a:solidFill>
                      <a:schemeClr val="tx1"/>
                    </a:solidFill>
                  </a:rPr>
                  <a:t>Eliminate need for extra hardware at ROBO sites</a:t>
                </a:r>
              </a:p>
              <a:p>
                <a:pPr marL="228531" lvl="1" indent="-228531">
                  <a:lnSpc>
                    <a:spcPct val="90000"/>
                  </a:lnSpc>
                  <a:spcAft>
                    <a:spcPts val="600"/>
                  </a:spcAft>
                  <a:buSzPct val="100000"/>
                  <a:buFont typeface="Wingdings" panose="05000000000000000000" pitchFamily="2" charset="2"/>
                  <a:buChar char="§"/>
                </a:pPr>
                <a:r>
                  <a:rPr lang="en-US" sz="1400" dirty="0">
                    <a:solidFill>
                      <a:schemeClr val="tx1"/>
                    </a:solidFill>
                  </a:rPr>
                  <a:t>Reduces network bandwidth consumption</a:t>
                </a:r>
              </a:p>
              <a:p>
                <a:pPr marL="228531" lvl="1" indent="-228531">
                  <a:lnSpc>
                    <a:spcPct val="90000"/>
                  </a:lnSpc>
                  <a:spcAft>
                    <a:spcPts val="600"/>
                  </a:spcAft>
                  <a:buSzPct val="100000"/>
                  <a:buFont typeface="Wingdings" panose="05000000000000000000" pitchFamily="2" charset="2"/>
                  <a:buChar char="§"/>
                </a:pPr>
                <a:r>
                  <a:rPr lang="de-DE" sz="1400" dirty="0">
                    <a:solidFill>
                      <a:schemeClr val="tx1"/>
                    </a:solidFill>
                  </a:rPr>
                  <a:t>Backup Server is optional for source side dedupe</a:t>
                </a:r>
                <a:endParaRPr lang="en-US" sz="1400" dirty="0">
                  <a:solidFill>
                    <a:schemeClr val="tx1"/>
                  </a:solidFill>
                </a:endParaRPr>
              </a:p>
            </p:txBody>
          </p:sp>
          <p:sp>
            <p:nvSpPr>
              <p:cNvPr id="20" name="TextBox 19"/>
              <p:cNvSpPr txBox="1"/>
              <p:nvPr/>
            </p:nvSpPr>
            <p:spPr>
              <a:xfrm>
                <a:off x="1150050" y="4872673"/>
                <a:ext cx="1576959" cy="307777"/>
              </a:xfrm>
              <a:prstGeom prst="rect">
                <a:avLst/>
              </a:prstGeom>
              <a:noFill/>
            </p:spPr>
            <p:txBody>
              <a:bodyPr wrap="square" rtlCol="0">
                <a:spAutoFit/>
              </a:bodyPr>
              <a:lstStyle/>
              <a:p>
                <a:pPr algn="ctr" defTabSz="429955">
                  <a:spcAft>
                    <a:spcPts val="400"/>
                  </a:spcAft>
                  <a:buSzPct val="100000"/>
                </a:pPr>
                <a:r>
                  <a:rPr lang="en-US" sz="1400" b="1" dirty="0">
                    <a:cs typeface="HP Simplified" pitchFamily="34" charset="0"/>
                  </a:rPr>
                  <a:t>Application source</a:t>
                </a:r>
              </a:p>
            </p:txBody>
          </p:sp>
          <p:sp>
            <p:nvSpPr>
              <p:cNvPr id="22" name="TextBox 21"/>
              <p:cNvSpPr txBox="1"/>
              <p:nvPr/>
            </p:nvSpPr>
            <p:spPr>
              <a:xfrm>
                <a:off x="3165760" y="4872673"/>
                <a:ext cx="1576959" cy="307777"/>
              </a:xfrm>
              <a:prstGeom prst="rect">
                <a:avLst/>
              </a:prstGeom>
              <a:noFill/>
            </p:spPr>
            <p:txBody>
              <a:bodyPr wrap="square" rtlCol="0">
                <a:spAutoFit/>
              </a:bodyPr>
              <a:lstStyle/>
              <a:p>
                <a:pPr algn="ctr" defTabSz="429955">
                  <a:spcAft>
                    <a:spcPts val="400"/>
                  </a:spcAft>
                  <a:buSzPct val="100000"/>
                </a:pPr>
                <a:r>
                  <a:rPr lang="en-US" sz="1400" b="1" dirty="0">
                    <a:cs typeface="HP Simplified" pitchFamily="34" charset="0"/>
                  </a:rPr>
                  <a:t>(Backup server)</a:t>
                </a:r>
              </a:p>
            </p:txBody>
          </p:sp>
          <p:sp>
            <p:nvSpPr>
              <p:cNvPr id="23" name="TextBox 22"/>
              <p:cNvSpPr txBox="1"/>
              <p:nvPr/>
            </p:nvSpPr>
            <p:spPr>
              <a:xfrm>
                <a:off x="5105267" y="4872673"/>
                <a:ext cx="1576959" cy="307777"/>
              </a:xfrm>
              <a:prstGeom prst="rect">
                <a:avLst/>
              </a:prstGeom>
              <a:noFill/>
            </p:spPr>
            <p:txBody>
              <a:bodyPr wrap="square" rtlCol="0">
                <a:spAutoFit/>
              </a:bodyPr>
              <a:lstStyle/>
              <a:p>
                <a:pPr algn="ctr" defTabSz="429955">
                  <a:spcAft>
                    <a:spcPts val="400"/>
                  </a:spcAft>
                  <a:buSzPct val="100000"/>
                </a:pPr>
                <a:r>
                  <a:rPr lang="en-US" sz="1400" b="1" dirty="0">
                    <a:cs typeface="HP Simplified" pitchFamily="34" charset="0"/>
                  </a:rPr>
                  <a:t>Target system</a:t>
                </a:r>
              </a:p>
            </p:txBody>
          </p:sp>
          <p:grpSp>
            <p:nvGrpSpPr>
              <p:cNvPr id="46" name="Group 45"/>
              <p:cNvGrpSpPr/>
              <p:nvPr/>
            </p:nvGrpSpPr>
            <p:grpSpPr>
              <a:xfrm>
                <a:off x="3632505" y="5210878"/>
                <a:ext cx="555531" cy="555531"/>
                <a:chOff x="2277974" y="2845692"/>
                <a:chExt cx="294509" cy="294509"/>
              </a:xfrm>
              <a:solidFill>
                <a:srgbClr val="0078EF"/>
              </a:solidFill>
            </p:grpSpPr>
            <p:sp>
              <p:nvSpPr>
                <p:cNvPr id="47" name="Freeform 93"/>
                <p:cNvSpPr>
                  <a:spLocks noChangeArrowheads="1"/>
                </p:cNvSpPr>
                <p:nvPr/>
              </p:nvSpPr>
              <p:spPr bwMode="auto">
                <a:xfrm>
                  <a:off x="2313166" y="3077225"/>
                  <a:ext cx="35194" cy="35194"/>
                </a:xfrm>
                <a:custGeom>
                  <a:avLst/>
                  <a:gdLst>
                    <a:gd name="T0" fmla="*/ 40 w 82"/>
                    <a:gd name="T1" fmla="*/ 0 h 83"/>
                    <a:gd name="T2" fmla="*/ 40 w 82"/>
                    <a:gd name="T3" fmla="*/ 0 h 83"/>
                    <a:gd name="T4" fmla="*/ 0 w 82"/>
                    <a:gd name="T5" fmla="*/ 41 h 83"/>
                    <a:gd name="T6" fmla="*/ 40 w 82"/>
                    <a:gd name="T7" fmla="*/ 82 h 83"/>
                    <a:gd name="T8" fmla="*/ 81 w 82"/>
                    <a:gd name="T9" fmla="*/ 41 h 83"/>
                    <a:gd name="T10" fmla="*/ 40 w 82"/>
                    <a:gd name="T11" fmla="*/ 0 h 83"/>
                    <a:gd name="T12" fmla="*/ 40 w 82"/>
                    <a:gd name="T13" fmla="*/ 59 h 83"/>
                    <a:gd name="T14" fmla="*/ 40 w 82"/>
                    <a:gd name="T15" fmla="*/ 59 h 83"/>
                    <a:gd name="T16" fmla="*/ 23 w 82"/>
                    <a:gd name="T17" fmla="*/ 41 h 83"/>
                    <a:gd name="T18" fmla="*/ 40 w 82"/>
                    <a:gd name="T19" fmla="*/ 23 h 83"/>
                    <a:gd name="T20" fmla="*/ 58 w 82"/>
                    <a:gd name="T21" fmla="*/ 41 h 83"/>
                    <a:gd name="T22" fmla="*/ 40 w 82"/>
                    <a:gd name="T23"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3">
                      <a:moveTo>
                        <a:pt x="40" y="0"/>
                      </a:moveTo>
                      <a:lnTo>
                        <a:pt x="40" y="0"/>
                      </a:lnTo>
                      <a:cubicBezTo>
                        <a:pt x="17" y="0"/>
                        <a:pt x="0" y="18"/>
                        <a:pt x="0" y="41"/>
                      </a:cubicBezTo>
                      <a:cubicBezTo>
                        <a:pt x="0" y="63"/>
                        <a:pt x="17" y="82"/>
                        <a:pt x="40" y="82"/>
                      </a:cubicBezTo>
                      <a:cubicBezTo>
                        <a:pt x="63" y="82"/>
                        <a:pt x="81" y="63"/>
                        <a:pt x="81" y="41"/>
                      </a:cubicBezTo>
                      <a:cubicBezTo>
                        <a:pt x="81" y="18"/>
                        <a:pt x="63" y="0"/>
                        <a:pt x="40" y="0"/>
                      </a:cubicBezTo>
                      <a:close/>
                      <a:moveTo>
                        <a:pt x="40" y="59"/>
                      </a:moveTo>
                      <a:lnTo>
                        <a:pt x="40" y="59"/>
                      </a:lnTo>
                      <a:cubicBezTo>
                        <a:pt x="31" y="59"/>
                        <a:pt x="23" y="50"/>
                        <a:pt x="23" y="41"/>
                      </a:cubicBezTo>
                      <a:cubicBezTo>
                        <a:pt x="23" y="32"/>
                        <a:pt x="31" y="23"/>
                        <a:pt x="40" y="23"/>
                      </a:cubicBezTo>
                      <a:cubicBezTo>
                        <a:pt x="50" y="23"/>
                        <a:pt x="58" y="32"/>
                        <a:pt x="58" y="41"/>
                      </a:cubicBezTo>
                      <a:cubicBezTo>
                        <a:pt x="58" y="50"/>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48" name="Freeform 94"/>
                <p:cNvSpPr>
                  <a:spLocks noChangeArrowheads="1"/>
                </p:cNvSpPr>
                <p:nvPr/>
              </p:nvSpPr>
              <p:spPr bwMode="auto">
                <a:xfrm>
                  <a:off x="2313166" y="3003134"/>
                  <a:ext cx="35194" cy="35194"/>
                </a:xfrm>
                <a:custGeom>
                  <a:avLst/>
                  <a:gdLst>
                    <a:gd name="T0" fmla="*/ 40 w 82"/>
                    <a:gd name="T1" fmla="*/ 0 h 84"/>
                    <a:gd name="T2" fmla="*/ 40 w 82"/>
                    <a:gd name="T3" fmla="*/ 0 h 84"/>
                    <a:gd name="T4" fmla="*/ 0 w 82"/>
                    <a:gd name="T5" fmla="*/ 41 h 84"/>
                    <a:gd name="T6" fmla="*/ 40 w 82"/>
                    <a:gd name="T7" fmla="*/ 83 h 84"/>
                    <a:gd name="T8" fmla="*/ 81 w 82"/>
                    <a:gd name="T9" fmla="*/ 41 h 84"/>
                    <a:gd name="T10" fmla="*/ 40 w 82"/>
                    <a:gd name="T11" fmla="*/ 0 h 84"/>
                    <a:gd name="T12" fmla="*/ 40 w 82"/>
                    <a:gd name="T13" fmla="*/ 59 h 84"/>
                    <a:gd name="T14" fmla="*/ 40 w 82"/>
                    <a:gd name="T15" fmla="*/ 59 h 84"/>
                    <a:gd name="T16" fmla="*/ 23 w 82"/>
                    <a:gd name="T17" fmla="*/ 41 h 84"/>
                    <a:gd name="T18" fmla="*/ 40 w 82"/>
                    <a:gd name="T19" fmla="*/ 24 h 84"/>
                    <a:gd name="T20" fmla="*/ 58 w 82"/>
                    <a:gd name="T21" fmla="*/ 41 h 84"/>
                    <a:gd name="T22" fmla="*/ 40 w 82"/>
                    <a:gd name="T23"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4">
                      <a:moveTo>
                        <a:pt x="40" y="0"/>
                      </a:moveTo>
                      <a:lnTo>
                        <a:pt x="40" y="0"/>
                      </a:lnTo>
                      <a:cubicBezTo>
                        <a:pt x="17" y="0"/>
                        <a:pt x="0" y="19"/>
                        <a:pt x="0" y="41"/>
                      </a:cubicBezTo>
                      <a:cubicBezTo>
                        <a:pt x="0" y="64"/>
                        <a:pt x="17" y="83"/>
                        <a:pt x="40" y="83"/>
                      </a:cubicBezTo>
                      <a:cubicBezTo>
                        <a:pt x="63" y="83"/>
                        <a:pt x="81" y="64"/>
                        <a:pt x="81" y="41"/>
                      </a:cubicBezTo>
                      <a:cubicBezTo>
                        <a:pt x="81" y="19"/>
                        <a:pt x="63" y="0"/>
                        <a:pt x="40" y="0"/>
                      </a:cubicBezTo>
                      <a:close/>
                      <a:moveTo>
                        <a:pt x="40" y="59"/>
                      </a:moveTo>
                      <a:lnTo>
                        <a:pt x="40" y="59"/>
                      </a:lnTo>
                      <a:cubicBezTo>
                        <a:pt x="31" y="59"/>
                        <a:pt x="23" y="51"/>
                        <a:pt x="23" y="41"/>
                      </a:cubicBezTo>
                      <a:cubicBezTo>
                        <a:pt x="23" y="32"/>
                        <a:pt x="31" y="24"/>
                        <a:pt x="40" y="24"/>
                      </a:cubicBezTo>
                      <a:cubicBezTo>
                        <a:pt x="50" y="24"/>
                        <a:pt x="58" y="32"/>
                        <a:pt x="58" y="41"/>
                      </a:cubicBezTo>
                      <a:cubicBezTo>
                        <a:pt x="58" y="51"/>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49" name="Freeform 95"/>
                <p:cNvSpPr>
                  <a:spLocks noChangeArrowheads="1"/>
                </p:cNvSpPr>
                <p:nvPr/>
              </p:nvSpPr>
              <p:spPr bwMode="auto">
                <a:xfrm>
                  <a:off x="2450234" y="3092043"/>
                  <a:ext cx="79648" cy="11114"/>
                </a:xfrm>
                <a:custGeom>
                  <a:avLst/>
                  <a:gdLst>
                    <a:gd name="T0" fmla="*/ 175 w 188"/>
                    <a:gd name="T1" fmla="*/ 0 h 25"/>
                    <a:gd name="T2" fmla="*/ 175 w 188"/>
                    <a:gd name="T3" fmla="*/ 0 h 25"/>
                    <a:gd name="T4" fmla="*/ 12 w 188"/>
                    <a:gd name="T5" fmla="*/ 0 h 25"/>
                    <a:gd name="T6" fmla="*/ 0 w 188"/>
                    <a:gd name="T7" fmla="*/ 11 h 25"/>
                    <a:gd name="T8" fmla="*/ 12 w 188"/>
                    <a:gd name="T9" fmla="*/ 24 h 25"/>
                    <a:gd name="T10" fmla="*/ 175 w 188"/>
                    <a:gd name="T11" fmla="*/ 24 h 25"/>
                    <a:gd name="T12" fmla="*/ 187 w 188"/>
                    <a:gd name="T13" fmla="*/ 11 h 25"/>
                    <a:gd name="T14" fmla="*/ 175 w 188"/>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5">
                      <a:moveTo>
                        <a:pt x="175" y="0"/>
                      </a:moveTo>
                      <a:lnTo>
                        <a:pt x="175" y="0"/>
                      </a:lnTo>
                      <a:cubicBezTo>
                        <a:pt x="12" y="0"/>
                        <a:pt x="12" y="0"/>
                        <a:pt x="12" y="0"/>
                      </a:cubicBezTo>
                      <a:cubicBezTo>
                        <a:pt x="6" y="0"/>
                        <a:pt x="0" y="5"/>
                        <a:pt x="0" y="11"/>
                      </a:cubicBezTo>
                      <a:cubicBezTo>
                        <a:pt x="0" y="18"/>
                        <a:pt x="6" y="24"/>
                        <a:pt x="12" y="24"/>
                      </a:cubicBezTo>
                      <a:cubicBezTo>
                        <a:pt x="175" y="24"/>
                        <a:pt x="175" y="24"/>
                        <a:pt x="175" y="24"/>
                      </a:cubicBezTo>
                      <a:cubicBezTo>
                        <a:pt x="182" y="24"/>
                        <a:pt x="187" y="18"/>
                        <a:pt x="187" y="11"/>
                      </a:cubicBezTo>
                      <a:cubicBezTo>
                        <a:pt x="187" y="5"/>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50" name="Freeform 96"/>
                <p:cNvSpPr>
                  <a:spLocks noChangeArrowheads="1"/>
                </p:cNvSpPr>
                <p:nvPr/>
              </p:nvSpPr>
              <p:spPr bwMode="auto">
                <a:xfrm>
                  <a:off x="2450234" y="3012396"/>
                  <a:ext cx="79648" cy="9261"/>
                </a:xfrm>
                <a:custGeom>
                  <a:avLst/>
                  <a:gdLst>
                    <a:gd name="T0" fmla="*/ 175 w 188"/>
                    <a:gd name="T1" fmla="*/ 0 h 24"/>
                    <a:gd name="T2" fmla="*/ 175 w 188"/>
                    <a:gd name="T3" fmla="*/ 0 h 24"/>
                    <a:gd name="T4" fmla="*/ 12 w 188"/>
                    <a:gd name="T5" fmla="*/ 0 h 24"/>
                    <a:gd name="T6" fmla="*/ 0 w 188"/>
                    <a:gd name="T7" fmla="*/ 12 h 24"/>
                    <a:gd name="T8" fmla="*/ 12 w 188"/>
                    <a:gd name="T9" fmla="*/ 23 h 24"/>
                    <a:gd name="T10" fmla="*/ 175 w 188"/>
                    <a:gd name="T11" fmla="*/ 23 h 24"/>
                    <a:gd name="T12" fmla="*/ 187 w 188"/>
                    <a:gd name="T13" fmla="*/ 12 h 24"/>
                    <a:gd name="T14" fmla="*/ 175 w 18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5" y="0"/>
                      </a:moveTo>
                      <a:lnTo>
                        <a:pt x="175" y="0"/>
                      </a:lnTo>
                      <a:cubicBezTo>
                        <a:pt x="12" y="0"/>
                        <a:pt x="12" y="0"/>
                        <a:pt x="12" y="0"/>
                      </a:cubicBezTo>
                      <a:cubicBezTo>
                        <a:pt x="6" y="0"/>
                        <a:pt x="0" y="6"/>
                        <a:pt x="0" y="12"/>
                      </a:cubicBezTo>
                      <a:cubicBezTo>
                        <a:pt x="0" y="18"/>
                        <a:pt x="6" y="23"/>
                        <a:pt x="12" y="23"/>
                      </a:cubicBezTo>
                      <a:cubicBezTo>
                        <a:pt x="175" y="23"/>
                        <a:pt x="175" y="23"/>
                        <a:pt x="175" y="23"/>
                      </a:cubicBezTo>
                      <a:cubicBezTo>
                        <a:pt x="182" y="23"/>
                        <a:pt x="187" y="18"/>
                        <a:pt x="187" y="12"/>
                      </a:cubicBezTo>
                      <a:cubicBezTo>
                        <a:pt x="187" y="6"/>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51" name="Freeform 97"/>
                <p:cNvSpPr>
                  <a:spLocks noChangeArrowheads="1"/>
                </p:cNvSpPr>
                <p:nvPr/>
              </p:nvSpPr>
              <p:spPr bwMode="auto">
                <a:xfrm>
                  <a:off x="2313166" y="2929044"/>
                  <a:ext cx="35194" cy="35194"/>
                </a:xfrm>
                <a:custGeom>
                  <a:avLst/>
                  <a:gdLst>
                    <a:gd name="T0" fmla="*/ 40 w 82"/>
                    <a:gd name="T1" fmla="*/ 81 h 82"/>
                    <a:gd name="T2" fmla="*/ 40 w 82"/>
                    <a:gd name="T3" fmla="*/ 81 h 82"/>
                    <a:gd name="T4" fmla="*/ 81 w 82"/>
                    <a:gd name="T5" fmla="*/ 40 h 82"/>
                    <a:gd name="T6" fmla="*/ 40 w 82"/>
                    <a:gd name="T7" fmla="*/ 0 h 82"/>
                    <a:gd name="T8" fmla="*/ 0 w 82"/>
                    <a:gd name="T9" fmla="*/ 40 h 82"/>
                    <a:gd name="T10" fmla="*/ 40 w 82"/>
                    <a:gd name="T11" fmla="*/ 81 h 82"/>
                    <a:gd name="T12" fmla="*/ 40 w 82"/>
                    <a:gd name="T13" fmla="*/ 22 h 82"/>
                    <a:gd name="T14" fmla="*/ 40 w 82"/>
                    <a:gd name="T15" fmla="*/ 22 h 82"/>
                    <a:gd name="T16" fmla="*/ 58 w 82"/>
                    <a:gd name="T17" fmla="*/ 40 h 82"/>
                    <a:gd name="T18" fmla="*/ 40 w 82"/>
                    <a:gd name="T19" fmla="*/ 58 h 82"/>
                    <a:gd name="T20" fmla="*/ 23 w 82"/>
                    <a:gd name="T21" fmla="*/ 40 h 82"/>
                    <a:gd name="T22" fmla="*/ 40 w 82"/>
                    <a:gd name="T23"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0" y="81"/>
                      </a:moveTo>
                      <a:lnTo>
                        <a:pt x="40" y="81"/>
                      </a:lnTo>
                      <a:cubicBezTo>
                        <a:pt x="63" y="81"/>
                        <a:pt x="81" y="63"/>
                        <a:pt x="81" y="40"/>
                      </a:cubicBezTo>
                      <a:cubicBezTo>
                        <a:pt x="81" y="17"/>
                        <a:pt x="63" y="0"/>
                        <a:pt x="40" y="0"/>
                      </a:cubicBezTo>
                      <a:cubicBezTo>
                        <a:pt x="17" y="0"/>
                        <a:pt x="0" y="17"/>
                        <a:pt x="0" y="40"/>
                      </a:cubicBezTo>
                      <a:cubicBezTo>
                        <a:pt x="0" y="63"/>
                        <a:pt x="17" y="81"/>
                        <a:pt x="40" y="81"/>
                      </a:cubicBezTo>
                      <a:close/>
                      <a:moveTo>
                        <a:pt x="40" y="22"/>
                      </a:moveTo>
                      <a:lnTo>
                        <a:pt x="40" y="22"/>
                      </a:lnTo>
                      <a:cubicBezTo>
                        <a:pt x="50" y="22"/>
                        <a:pt x="58" y="31"/>
                        <a:pt x="58" y="40"/>
                      </a:cubicBezTo>
                      <a:cubicBezTo>
                        <a:pt x="58" y="50"/>
                        <a:pt x="50" y="58"/>
                        <a:pt x="40" y="58"/>
                      </a:cubicBezTo>
                      <a:cubicBezTo>
                        <a:pt x="31" y="58"/>
                        <a:pt x="23" y="50"/>
                        <a:pt x="23" y="40"/>
                      </a:cubicBezTo>
                      <a:cubicBezTo>
                        <a:pt x="23" y="31"/>
                        <a:pt x="31" y="22"/>
                        <a:pt x="40"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52" name="Freeform 98"/>
                <p:cNvSpPr>
                  <a:spLocks noChangeArrowheads="1"/>
                </p:cNvSpPr>
                <p:nvPr/>
              </p:nvSpPr>
              <p:spPr bwMode="auto">
                <a:xfrm>
                  <a:off x="2450234" y="2943862"/>
                  <a:ext cx="79648" cy="9262"/>
                </a:xfrm>
                <a:custGeom>
                  <a:avLst/>
                  <a:gdLst>
                    <a:gd name="T0" fmla="*/ 12 w 188"/>
                    <a:gd name="T1" fmla="*/ 23 h 24"/>
                    <a:gd name="T2" fmla="*/ 12 w 188"/>
                    <a:gd name="T3" fmla="*/ 23 h 24"/>
                    <a:gd name="T4" fmla="*/ 175 w 188"/>
                    <a:gd name="T5" fmla="*/ 23 h 24"/>
                    <a:gd name="T6" fmla="*/ 187 w 188"/>
                    <a:gd name="T7" fmla="*/ 11 h 24"/>
                    <a:gd name="T8" fmla="*/ 175 w 188"/>
                    <a:gd name="T9" fmla="*/ 0 h 24"/>
                    <a:gd name="T10" fmla="*/ 12 w 188"/>
                    <a:gd name="T11" fmla="*/ 0 h 24"/>
                    <a:gd name="T12" fmla="*/ 0 w 188"/>
                    <a:gd name="T13" fmla="*/ 11 h 24"/>
                    <a:gd name="T14" fmla="*/ 12 w 188"/>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2" y="23"/>
                      </a:moveTo>
                      <a:lnTo>
                        <a:pt x="12" y="23"/>
                      </a:lnTo>
                      <a:cubicBezTo>
                        <a:pt x="175" y="23"/>
                        <a:pt x="175" y="23"/>
                        <a:pt x="175" y="23"/>
                      </a:cubicBezTo>
                      <a:cubicBezTo>
                        <a:pt x="182" y="23"/>
                        <a:pt x="187" y="18"/>
                        <a:pt x="187" y="11"/>
                      </a:cubicBezTo>
                      <a:cubicBezTo>
                        <a:pt x="187" y="5"/>
                        <a:pt x="182" y="0"/>
                        <a:pt x="175" y="0"/>
                      </a:cubicBezTo>
                      <a:cubicBezTo>
                        <a:pt x="12" y="0"/>
                        <a:pt x="12" y="0"/>
                        <a:pt x="12" y="0"/>
                      </a:cubicBezTo>
                      <a:cubicBezTo>
                        <a:pt x="6" y="0"/>
                        <a:pt x="0" y="5"/>
                        <a:pt x="0" y="11"/>
                      </a:cubicBezTo>
                      <a:cubicBezTo>
                        <a:pt x="0" y="18"/>
                        <a:pt x="6"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53" name="Freeform 99"/>
                <p:cNvSpPr>
                  <a:spLocks noChangeArrowheads="1"/>
                </p:cNvSpPr>
                <p:nvPr/>
              </p:nvSpPr>
              <p:spPr bwMode="auto">
                <a:xfrm>
                  <a:off x="2277974" y="2845692"/>
                  <a:ext cx="294509" cy="294509"/>
                </a:xfrm>
                <a:custGeom>
                  <a:avLst/>
                  <a:gdLst>
                    <a:gd name="T0" fmla="*/ 698 w 702"/>
                    <a:gd name="T1" fmla="*/ 143 h 701"/>
                    <a:gd name="T2" fmla="*/ 698 w 702"/>
                    <a:gd name="T3" fmla="*/ 143 h 701"/>
                    <a:gd name="T4" fmla="*/ 698 w 702"/>
                    <a:gd name="T5" fmla="*/ 143 h 701"/>
                    <a:gd name="T6" fmla="*/ 698 w 702"/>
                    <a:gd name="T7" fmla="*/ 143 h 701"/>
                    <a:gd name="T8" fmla="*/ 572 w 702"/>
                    <a:gd name="T9" fmla="*/ 4 h 701"/>
                    <a:gd name="T10" fmla="*/ 564 w 702"/>
                    <a:gd name="T11" fmla="*/ 0 h 701"/>
                    <a:gd name="T12" fmla="*/ 125 w 702"/>
                    <a:gd name="T13" fmla="*/ 0 h 701"/>
                    <a:gd name="T14" fmla="*/ 116 w 702"/>
                    <a:gd name="T15" fmla="*/ 4 h 701"/>
                    <a:gd name="T16" fmla="*/ 2 w 702"/>
                    <a:gd name="T17" fmla="*/ 144 h 701"/>
                    <a:gd name="T18" fmla="*/ 0 w 702"/>
                    <a:gd name="T19" fmla="*/ 151 h 701"/>
                    <a:gd name="T20" fmla="*/ 0 w 702"/>
                    <a:gd name="T21" fmla="*/ 152 h 701"/>
                    <a:gd name="T22" fmla="*/ 0 w 702"/>
                    <a:gd name="T23" fmla="*/ 619 h 701"/>
                    <a:gd name="T24" fmla="*/ 67 w 702"/>
                    <a:gd name="T25" fmla="*/ 700 h 701"/>
                    <a:gd name="T26" fmla="*/ 622 w 702"/>
                    <a:gd name="T27" fmla="*/ 700 h 701"/>
                    <a:gd name="T28" fmla="*/ 701 w 702"/>
                    <a:gd name="T29" fmla="*/ 619 h 701"/>
                    <a:gd name="T30" fmla="*/ 701 w 702"/>
                    <a:gd name="T31" fmla="*/ 152 h 701"/>
                    <a:gd name="T32" fmla="*/ 701 w 702"/>
                    <a:gd name="T33" fmla="*/ 151 h 701"/>
                    <a:gd name="T34" fmla="*/ 698 w 702"/>
                    <a:gd name="T35" fmla="*/ 143 h 701"/>
                    <a:gd name="T36" fmla="*/ 130 w 702"/>
                    <a:gd name="T37" fmla="*/ 23 h 701"/>
                    <a:gd name="T38" fmla="*/ 130 w 702"/>
                    <a:gd name="T39" fmla="*/ 23 h 701"/>
                    <a:gd name="T40" fmla="*/ 558 w 702"/>
                    <a:gd name="T41" fmla="*/ 23 h 701"/>
                    <a:gd name="T42" fmla="*/ 663 w 702"/>
                    <a:gd name="T43" fmla="*/ 140 h 701"/>
                    <a:gd name="T44" fmla="*/ 36 w 702"/>
                    <a:gd name="T45" fmla="*/ 140 h 701"/>
                    <a:gd name="T46" fmla="*/ 130 w 702"/>
                    <a:gd name="T47" fmla="*/ 23 h 701"/>
                    <a:gd name="T48" fmla="*/ 678 w 702"/>
                    <a:gd name="T49" fmla="*/ 619 h 701"/>
                    <a:gd name="T50" fmla="*/ 678 w 702"/>
                    <a:gd name="T51" fmla="*/ 619 h 701"/>
                    <a:gd name="T52" fmla="*/ 622 w 702"/>
                    <a:gd name="T53" fmla="*/ 677 h 701"/>
                    <a:gd name="T54" fmla="*/ 67 w 702"/>
                    <a:gd name="T55" fmla="*/ 677 h 701"/>
                    <a:gd name="T56" fmla="*/ 23 w 702"/>
                    <a:gd name="T57" fmla="*/ 619 h 701"/>
                    <a:gd name="T58" fmla="*/ 23 w 702"/>
                    <a:gd name="T59" fmla="*/ 514 h 701"/>
                    <a:gd name="T60" fmla="*/ 23 w 702"/>
                    <a:gd name="T61" fmla="*/ 514 h 701"/>
                    <a:gd name="T62" fmla="*/ 678 w 702"/>
                    <a:gd name="T63" fmla="*/ 514 h 701"/>
                    <a:gd name="T64" fmla="*/ 678 w 702"/>
                    <a:gd name="T65" fmla="*/ 514 h 701"/>
                    <a:gd name="T66" fmla="*/ 678 w 702"/>
                    <a:gd name="T67" fmla="*/ 619 h 701"/>
                    <a:gd name="T68" fmla="*/ 678 w 702"/>
                    <a:gd name="T69" fmla="*/ 491 h 701"/>
                    <a:gd name="T70" fmla="*/ 678 w 702"/>
                    <a:gd name="T71" fmla="*/ 491 h 701"/>
                    <a:gd name="T72" fmla="*/ 678 w 702"/>
                    <a:gd name="T73" fmla="*/ 491 h 701"/>
                    <a:gd name="T74" fmla="*/ 23 w 702"/>
                    <a:gd name="T75" fmla="*/ 491 h 701"/>
                    <a:gd name="T76" fmla="*/ 23 w 702"/>
                    <a:gd name="T77" fmla="*/ 491 h 701"/>
                    <a:gd name="T78" fmla="*/ 23 w 702"/>
                    <a:gd name="T79" fmla="*/ 351 h 701"/>
                    <a:gd name="T80" fmla="*/ 23 w 702"/>
                    <a:gd name="T81" fmla="*/ 351 h 701"/>
                    <a:gd name="T82" fmla="*/ 678 w 702"/>
                    <a:gd name="T83" fmla="*/ 351 h 701"/>
                    <a:gd name="T84" fmla="*/ 678 w 702"/>
                    <a:gd name="T85" fmla="*/ 351 h 701"/>
                    <a:gd name="T86" fmla="*/ 678 w 702"/>
                    <a:gd name="T87" fmla="*/ 491 h 701"/>
                    <a:gd name="T88" fmla="*/ 678 w 702"/>
                    <a:gd name="T89" fmla="*/ 327 h 701"/>
                    <a:gd name="T90" fmla="*/ 678 w 702"/>
                    <a:gd name="T91" fmla="*/ 327 h 701"/>
                    <a:gd name="T92" fmla="*/ 678 w 702"/>
                    <a:gd name="T93" fmla="*/ 327 h 701"/>
                    <a:gd name="T94" fmla="*/ 23 w 702"/>
                    <a:gd name="T95" fmla="*/ 327 h 701"/>
                    <a:gd name="T96" fmla="*/ 23 w 702"/>
                    <a:gd name="T97" fmla="*/ 327 h 701"/>
                    <a:gd name="T98" fmla="*/ 23 w 702"/>
                    <a:gd name="T99" fmla="*/ 163 h 701"/>
                    <a:gd name="T100" fmla="*/ 678 w 702"/>
                    <a:gd name="T101" fmla="*/ 163 h 701"/>
                    <a:gd name="T102" fmla="*/ 678 w 702"/>
                    <a:gd name="T103" fmla="*/ 3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2" h="701">
                      <a:moveTo>
                        <a:pt x="698" y="143"/>
                      </a:moveTo>
                      <a:lnTo>
                        <a:pt x="698" y="143"/>
                      </a:lnTo>
                      <a:lnTo>
                        <a:pt x="698" y="143"/>
                      </a:lnTo>
                      <a:lnTo>
                        <a:pt x="698" y="143"/>
                      </a:lnTo>
                      <a:cubicBezTo>
                        <a:pt x="572" y="4"/>
                        <a:pt x="572" y="4"/>
                        <a:pt x="572" y="4"/>
                      </a:cubicBezTo>
                      <a:cubicBezTo>
                        <a:pt x="570" y="1"/>
                        <a:pt x="567" y="0"/>
                        <a:pt x="564" y="0"/>
                      </a:cubicBezTo>
                      <a:cubicBezTo>
                        <a:pt x="125" y="0"/>
                        <a:pt x="125" y="0"/>
                        <a:pt x="125" y="0"/>
                      </a:cubicBezTo>
                      <a:cubicBezTo>
                        <a:pt x="122" y="0"/>
                        <a:pt x="119" y="2"/>
                        <a:pt x="116" y="4"/>
                      </a:cubicBezTo>
                      <a:cubicBezTo>
                        <a:pt x="2" y="144"/>
                        <a:pt x="2" y="144"/>
                        <a:pt x="2" y="144"/>
                      </a:cubicBezTo>
                      <a:cubicBezTo>
                        <a:pt x="1" y="146"/>
                        <a:pt x="0" y="149"/>
                        <a:pt x="0" y="151"/>
                      </a:cubicBezTo>
                      <a:cubicBezTo>
                        <a:pt x="0" y="152"/>
                        <a:pt x="0" y="152"/>
                        <a:pt x="0" y="152"/>
                      </a:cubicBezTo>
                      <a:cubicBezTo>
                        <a:pt x="0" y="619"/>
                        <a:pt x="0" y="619"/>
                        <a:pt x="0" y="619"/>
                      </a:cubicBezTo>
                      <a:cubicBezTo>
                        <a:pt x="0" y="664"/>
                        <a:pt x="5" y="700"/>
                        <a:pt x="67" y="700"/>
                      </a:cubicBezTo>
                      <a:cubicBezTo>
                        <a:pt x="622" y="700"/>
                        <a:pt x="622" y="700"/>
                        <a:pt x="622" y="700"/>
                      </a:cubicBezTo>
                      <a:cubicBezTo>
                        <a:pt x="676" y="700"/>
                        <a:pt x="701" y="674"/>
                        <a:pt x="701" y="619"/>
                      </a:cubicBezTo>
                      <a:cubicBezTo>
                        <a:pt x="701" y="152"/>
                        <a:pt x="701" y="152"/>
                        <a:pt x="701" y="152"/>
                      </a:cubicBezTo>
                      <a:lnTo>
                        <a:pt x="701" y="151"/>
                      </a:lnTo>
                      <a:cubicBezTo>
                        <a:pt x="701" y="149"/>
                        <a:pt x="700" y="145"/>
                        <a:pt x="698" y="143"/>
                      </a:cubicBezTo>
                      <a:close/>
                      <a:moveTo>
                        <a:pt x="130" y="23"/>
                      </a:moveTo>
                      <a:lnTo>
                        <a:pt x="130" y="23"/>
                      </a:lnTo>
                      <a:cubicBezTo>
                        <a:pt x="558" y="23"/>
                        <a:pt x="558" y="23"/>
                        <a:pt x="558" y="23"/>
                      </a:cubicBezTo>
                      <a:cubicBezTo>
                        <a:pt x="663" y="140"/>
                        <a:pt x="663" y="140"/>
                        <a:pt x="663" y="140"/>
                      </a:cubicBezTo>
                      <a:cubicBezTo>
                        <a:pt x="36" y="140"/>
                        <a:pt x="36" y="140"/>
                        <a:pt x="36" y="140"/>
                      </a:cubicBezTo>
                      <a:lnTo>
                        <a:pt x="130" y="23"/>
                      </a:lnTo>
                      <a:close/>
                      <a:moveTo>
                        <a:pt x="678" y="619"/>
                      </a:moveTo>
                      <a:lnTo>
                        <a:pt x="678" y="619"/>
                      </a:lnTo>
                      <a:cubicBezTo>
                        <a:pt x="678" y="662"/>
                        <a:pt x="662" y="677"/>
                        <a:pt x="622" y="677"/>
                      </a:cubicBezTo>
                      <a:cubicBezTo>
                        <a:pt x="67" y="677"/>
                        <a:pt x="67" y="677"/>
                        <a:pt x="67" y="677"/>
                      </a:cubicBezTo>
                      <a:cubicBezTo>
                        <a:pt x="30" y="677"/>
                        <a:pt x="23" y="668"/>
                        <a:pt x="23" y="619"/>
                      </a:cubicBezTo>
                      <a:cubicBezTo>
                        <a:pt x="23" y="514"/>
                        <a:pt x="23" y="514"/>
                        <a:pt x="23" y="514"/>
                      </a:cubicBezTo>
                      <a:lnTo>
                        <a:pt x="23" y="514"/>
                      </a:lnTo>
                      <a:cubicBezTo>
                        <a:pt x="678" y="514"/>
                        <a:pt x="678" y="514"/>
                        <a:pt x="678" y="514"/>
                      </a:cubicBezTo>
                      <a:lnTo>
                        <a:pt x="678" y="514"/>
                      </a:lnTo>
                      <a:lnTo>
                        <a:pt x="678" y="619"/>
                      </a:lnTo>
                      <a:close/>
                      <a:moveTo>
                        <a:pt x="678" y="491"/>
                      </a:moveTo>
                      <a:lnTo>
                        <a:pt x="678" y="491"/>
                      </a:lnTo>
                      <a:lnTo>
                        <a:pt x="678" y="491"/>
                      </a:lnTo>
                      <a:cubicBezTo>
                        <a:pt x="23" y="491"/>
                        <a:pt x="23" y="491"/>
                        <a:pt x="23" y="491"/>
                      </a:cubicBezTo>
                      <a:lnTo>
                        <a:pt x="23" y="491"/>
                      </a:lnTo>
                      <a:cubicBezTo>
                        <a:pt x="23" y="351"/>
                        <a:pt x="23" y="351"/>
                        <a:pt x="23" y="351"/>
                      </a:cubicBezTo>
                      <a:lnTo>
                        <a:pt x="23" y="351"/>
                      </a:lnTo>
                      <a:cubicBezTo>
                        <a:pt x="678" y="351"/>
                        <a:pt x="678" y="351"/>
                        <a:pt x="678" y="351"/>
                      </a:cubicBezTo>
                      <a:lnTo>
                        <a:pt x="678" y="351"/>
                      </a:lnTo>
                      <a:lnTo>
                        <a:pt x="678" y="491"/>
                      </a:lnTo>
                      <a:close/>
                      <a:moveTo>
                        <a:pt x="678" y="327"/>
                      </a:moveTo>
                      <a:lnTo>
                        <a:pt x="678" y="327"/>
                      </a:lnTo>
                      <a:lnTo>
                        <a:pt x="678" y="327"/>
                      </a:lnTo>
                      <a:cubicBezTo>
                        <a:pt x="23" y="327"/>
                        <a:pt x="23" y="327"/>
                        <a:pt x="23" y="327"/>
                      </a:cubicBezTo>
                      <a:lnTo>
                        <a:pt x="23" y="327"/>
                      </a:lnTo>
                      <a:cubicBezTo>
                        <a:pt x="23" y="163"/>
                        <a:pt x="23" y="163"/>
                        <a:pt x="23" y="163"/>
                      </a:cubicBezTo>
                      <a:cubicBezTo>
                        <a:pt x="678" y="163"/>
                        <a:pt x="678" y="163"/>
                        <a:pt x="678" y="163"/>
                      </a:cubicBezTo>
                      <a:lnTo>
                        <a:pt x="678" y="3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grpSp>
          <p:sp>
            <p:nvSpPr>
              <p:cNvPr id="54" name="Freeform 56"/>
              <p:cNvSpPr>
                <a:spLocks noChangeArrowheads="1"/>
              </p:cNvSpPr>
              <p:nvPr/>
            </p:nvSpPr>
            <p:spPr bwMode="auto">
              <a:xfrm>
                <a:off x="5701016" y="5207257"/>
                <a:ext cx="360974" cy="559152"/>
              </a:xfrm>
              <a:custGeom>
                <a:avLst/>
                <a:gdLst>
                  <a:gd name="T0" fmla="*/ 225 w 451"/>
                  <a:gd name="T1" fmla="*/ 696 h 697"/>
                  <a:gd name="T2" fmla="*/ 225 w 451"/>
                  <a:gd name="T3" fmla="*/ 696 h 697"/>
                  <a:gd name="T4" fmla="*/ 450 w 451"/>
                  <a:gd name="T5" fmla="*/ 628 h 697"/>
                  <a:gd name="T6" fmla="*/ 449 w 451"/>
                  <a:gd name="T7" fmla="*/ 622 h 697"/>
                  <a:gd name="T8" fmla="*/ 449 w 451"/>
                  <a:gd name="T9" fmla="*/ 74 h 697"/>
                  <a:gd name="T10" fmla="*/ 450 w 451"/>
                  <a:gd name="T11" fmla="*/ 67 h 697"/>
                  <a:gd name="T12" fmla="*/ 225 w 451"/>
                  <a:gd name="T13" fmla="*/ 0 h 697"/>
                  <a:gd name="T14" fmla="*/ 0 w 451"/>
                  <a:gd name="T15" fmla="*/ 67 h 697"/>
                  <a:gd name="T16" fmla="*/ 1 w 451"/>
                  <a:gd name="T17" fmla="*/ 76 h 697"/>
                  <a:gd name="T18" fmla="*/ 2 w 451"/>
                  <a:gd name="T19" fmla="*/ 619 h 697"/>
                  <a:gd name="T20" fmla="*/ 0 w 451"/>
                  <a:gd name="T21" fmla="*/ 628 h 697"/>
                  <a:gd name="T22" fmla="*/ 225 w 451"/>
                  <a:gd name="T23" fmla="*/ 696 h 697"/>
                  <a:gd name="T24" fmla="*/ 225 w 451"/>
                  <a:gd name="T25" fmla="*/ 672 h 697"/>
                  <a:gd name="T26" fmla="*/ 225 w 451"/>
                  <a:gd name="T27" fmla="*/ 672 h 697"/>
                  <a:gd name="T28" fmla="*/ 24 w 451"/>
                  <a:gd name="T29" fmla="*/ 629 h 697"/>
                  <a:gd name="T30" fmla="*/ 25 w 451"/>
                  <a:gd name="T31" fmla="*/ 628 h 697"/>
                  <a:gd name="T32" fmla="*/ 25 w 451"/>
                  <a:gd name="T33" fmla="*/ 625 h 697"/>
                  <a:gd name="T34" fmla="*/ 225 w 451"/>
                  <a:gd name="T35" fmla="*/ 584 h 697"/>
                  <a:gd name="T36" fmla="*/ 426 w 451"/>
                  <a:gd name="T37" fmla="*/ 626 h 697"/>
                  <a:gd name="T38" fmla="*/ 426 w 451"/>
                  <a:gd name="T39" fmla="*/ 628 h 697"/>
                  <a:gd name="T40" fmla="*/ 426 w 451"/>
                  <a:gd name="T41" fmla="*/ 629 h 697"/>
                  <a:gd name="T42" fmla="*/ 225 w 451"/>
                  <a:gd name="T43" fmla="*/ 672 h 697"/>
                  <a:gd name="T44" fmla="*/ 25 w 451"/>
                  <a:gd name="T45" fmla="*/ 99 h 697"/>
                  <a:gd name="T46" fmla="*/ 25 w 451"/>
                  <a:gd name="T47" fmla="*/ 99 h 697"/>
                  <a:gd name="T48" fmla="*/ 225 w 451"/>
                  <a:gd name="T49" fmla="*/ 135 h 697"/>
                  <a:gd name="T50" fmla="*/ 426 w 451"/>
                  <a:gd name="T51" fmla="*/ 99 h 697"/>
                  <a:gd name="T52" fmla="*/ 426 w 451"/>
                  <a:gd name="T53" fmla="*/ 595 h 697"/>
                  <a:gd name="T54" fmla="*/ 225 w 451"/>
                  <a:gd name="T55" fmla="*/ 561 h 697"/>
                  <a:gd name="T56" fmla="*/ 25 w 451"/>
                  <a:gd name="T57" fmla="*/ 595 h 697"/>
                  <a:gd name="T58" fmla="*/ 25 w 451"/>
                  <a:gd name="T59" fmla="*/ 99 h 697"/>
                  <a:gd name="T60" fmla="*/ 225 w 451"/>
                  <a:gd name="T61" fmla="*/ 22 h 697"/>
                  <a:gd name="T62" fmla="*/ 225 w 451"/>
                  <a:gd name="T63" fmla="*/ 22 h 697"/>
                  <a:gd name="T64" fmla="*/ 426 w 451"/>
                  <a:gd name="T65" fmla="*/ 65 h 697"/>
                  <a:gd name="T66" fmla="*/ 426 w 451"/>
                  <a:gd name="T67" fmla="*/ 67 h 697"/>
                  <a:gd name="T68" fmla="*/ 426 w 451"/>
                  <a:gd name="T69" fmla="*/ 69 h 697"/>
                  <a:gd name="T70" fmla="*/ 225 w 451"/>
                  <a:gd name="T71" fmla="*/ 111 h 697"/>
                  <a:gd name="T72" fmla="*/ 25 w 451"/>
                  <a:gd name="T73" fmla="*/ 69 h 697"/>
                  <a:gd name="T74" fmla="*/ 25 w 451"/>
                  <a:gd name="T75" fmla="*/ 67 h 697"/>
                  <a:gd name="T76" fmla="*/ 24 w 451"/>
                  <a:gd name="T77" fmla="*/ 65 h 697"/>
                  <a:gd name="T78" fmla="*/ 225 w 451"/>
                  <a:gd name="T79" fmla="*/ 2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697">
                    <a:moveTo>
                      <a:pt x="225" y="696"/>
                    </a:moveTo>
                    <a:lnTo>
                      <a:pt x="225" y="696"/>
                    </a:lnTo>
                    <a:cubicBezTo>
                      <a:pt x="333" y="696"/>
                      <a:pt x="450" y="674"/>
                      <a:pt x="450" y="628"/>
                    </a:cubicBezTo>
                    <a:cubicBezTo>
                      <a:pt x="450" y="626"/>
                      <a:pt x="450" y="624"/>
                      <a:pt x="449" y="622"/>
                    </a:cubicBezTo>
                    <a:cubicBezTo>
                      <a:pt x="449" y="74"/>
                      <a:pt x="449" y="74"/>
                      <a:pt x="449" y="74"/>
                    </a:cubicBezTo>
                    <a:cubicBezTo>
                      <a:pt x="450" y="71"/>
                      <a:pt x="450" y="69"/>
                      <a:pt x="450" y="67"/>
                    </a:cubicBezTo>
                    <a:cubicBezTo>
                      <a:pt x="450" y="20"/>
                      <a:pt x="333" y="0"/>
                      <a:pt x="225" y="0"/>
                    </a:cubicBezTo>
                    <a:cubicBezTo>
                      <a:pt x="116" y="0"/>
                      <a:pt x="0" y="20"/>
                      <a:pt x="0" y="67"/>
                    </a:cubicBezTo>
                    <a:cubicBezTo>
                      <a:pt x="0" y="69"/>
                      <a:pt x="1" y="72"/>
                      <a:pt x="1" y="76"/>
                    </a:cubicBezTo>
                    <a:cubicBezTo>
                      <a:pt x="2" y="619"/>
                      <a:pt x="2" y="619"/>
                      <a:pt x="2" y="619"/>
                    </a:cubicBezTo>
                    <a:cubicBezTo>
                      <a:pt x="1" y="622"/>
                      <a:pt x="0" y="625"/>
                      <a:pt x="0" y="628"/>
                    </a:cubicBezTo>
                    <a:cubicBezTo>
                      <a:pt x="0" y="674"/>
                      <a:pt x="116" y="696"/>
                      <a:pt x="225" y="696"/>
                    </a:cubicBezTo>
                    <a:close/>
                    <a:moveTo>
                      <a:pt x="225" y="672"/>
                    </a:moveTo>
                    <a:lnTo>
                      <a:pt x="225" y="672"/>
                    </a:lnTo>
                    <a:cubicBezTo>
                      <a:pt x="99" y="672"/>
                      <a:pt x="29" y="645"/>
                      <a:pt x="24" y="629"/>
                    </a:cubicBezTo>
                    <a:lnTo>
                      <a:pt x="25" y="628"/>
                    </a:lnTo>
                    <a:cubicBezTo>
                      <a:pt x="25" y="625"/>
                      <a:pt x="25" y="625"/>
                      <a:pt x="25" y="625"/>
                    </a:cubicBezTo>
                    <a:cubicBezTo>
                      <a:pt x="33" y="610"/>
                      <a:pt x="103" y="584"/>
                      <a:pt x="225" y="584"/>
                    </a:cubicBezTo>
                    <a:cubicBezTo>
                      <a:pt x="351" y="584"/>
                      <a:pt x="421" y="611"/>
                      <a:pt x="426" y="626"/>
                    </a:cubicBezTo>
                    <a:cubicBezTo>
                      <a:pt x="426" y="628"/>
                      <a:pt x="426" y="628"/>
                      <a:pt x="426" y="628"/>
                    </a:cubicBezTo>
                    <a:cubicBezTo>
                      <a:pt x="426" y="628"/>
                      <a:pt x="426" y="628"/>
                      <a:pt x="426" y="629"/>
                    </a:cubicBezTo>
                    <a:cubicBezTo>
                      <a:pt x="424" y="644"/>
                      <a:pt x="353" y="672"/>
                      <a:pt x="225" y="672"/>
                    </a:cubicBezTo>
                    <a:close/>
                    <a:moveTo>
                      <a:pt x="25" y="99"/>
                    </a:moveTo>
                    <a:lnTo>
                      <a:pt x="25" y="99"/>
                    </a:lnTo>
                    <a:cubicBezTo>
                      <a:pt x="64" y="123"/>
                      <a:pt x="147" y="135"/>
                      <a:pt x="225" y="135"/>
                    </a:cubicBezTo>
                    <a:cubicBezTo>
                      <a:pt x="303" y="135"/>
                      <a:pt x="386" y="123"/>
                      <a:pt x="426" y="99"/>
                    </a:cubicBezTo>
                    <a:cubicBezTo>
                      <a:pt x="426" y="595"/>
                      <a:pt x="426" y="595"/>
                      <a:pt x="426" y="595"/>
                    </a:cubicBezTo>
                    <a:cubicBezTo>
                      <a:pt x="386" y="571"/>
                      <a:pt x="304" y="561"/>
                      <a:pt x="225" y="561"/>
                    </a:cubicBezTo>
                    <a:cubicBezTo>
                      <a:pt x="147" y="561"/>
                      <a:pt x="64" y="571"/>
                      <a:pt x="25" y="595"/>
                    </a:cubicBezTo>
                    <a:lnTo>
                      <a:pt x="25" y="99"/>
                    </a:lnTo>
                    <a:close/>
                    <a:moveTo>
                      <a:pt x="225" y="22"/>
                    </a:moveTo>
                    <a:lnTo>
                      <a:pt x="225" y="22"/>
                    </a:lnTo>
                    <a:cubicBezTo>
                      <a:pt x="352" y="22"/>
                      <a:pt x="422" y="51"/>
                      <a:pt x="426" y="65"/>
                    </a:cubicBezTo>
                    <a:cubicBezTo>
                      <a:pt x="426" y="66"/>
                      <a:pt x="426" y="66"/>
                      <a:pt x="426" y="67"/>
                    </a:cubicBezTo>
                    <a:cubicBezTo>
                      <a:pt x="426" y="69"/>
                      <a:pt x="426" y="69"/>
                      <a:pt x="426" y="69"/>
                    </a:cubicBezTo>
                    <a:cubicBezTo>
                      <a:pt x="419" y="85"/>
                      <a:pt x="350" y="111"/>
                      <a:pt x="225" y="111"/>
                    </a:cubicBezTo>
                    <a:cubicBezTo>
                      <a:pt x="101" y="111"/>
                      <a:pt x="32" y="85"/>
                      <a:pt x="25" y="69"/>
                    </a:cubicBezTo>
                    <a:cubicBezTo>
                      <a:pt x="25" y="67"/>
                      <a:pt x="25" y="67"/>
                      <a:pt x="25" y="67"/>
                    </a:cubicBezTo>
                    <a:cubicBezTo>
                      <a:pt x="25" y="66"/>
                      <a:pt x="24" y="66"/>
                      <a:pt x="24" y="65"/>
                    </a:cubicBezTo>
                    <a:cubicBezTo>
                      <a:pt x="28" y="49"/>
                      <a:pt x="98" y="22"/>
                      <a:pt x="225" y="22"/>
                    </a:cubicBezTo>
                    <a:close/>
                  </a:path>
                </a:pathLst>
              </a:custGeom>
              <a:solidFill>
                <a:srgbClr val="0078EF"/>
              </a:solidFill>
              <a:ln>
                <a:noFill/>
              </a:ln>
              <a:effectLst/>
            </p:spPr>
            <p:txBody>
              <a:bodyPr wrap="none" anchor="ctr"/>
              <a:lstStyle/>
              <a:p>
                <a:endParaRPr lang="en-US" sz="1799" dirty="0"/>
              </a:p>
            </p:txBody>
          </p:sp>
          <p:grpSp>
            <p:nvGrpSpPr>
              <p:cNvPr id="57" name="Group 56"/>
              <p:cNvGrpSpPr/>
              <p:nvPr/>
            </p:nvGrpSpPr>
            <p:grpSpPr>
              <a:xfrm>
                <a:off x="1520271" y="5207257"/>
                <a:ext cx="794872" cy="559152"/>
                <a:chOff x="526271" y="7728271"/>
                <a:chExt cx="294568" cy="207213"/>
              </a:xfrm>
              <a:solidFill>
                <a:schemeClr val="accent1"/>
              </a:solidFill>
            </p:grpSpPr>
            <p:sp>
              <p:nvSpPr>
                <p:cNvPr id="58" name="Freeform 256"/>
                <p:cNvSpPr>
                  <a:spLocks noChangeArrowheads="1"/>
                </p:cNvSpPr>
                <p:nvPr/>
              </p:nvSpPr>
              <p:spPr bwMode="auto">
                <a:xfrm>
                  <a:off x="526271" y="7728271"/>
                  <a:ext cx="294568" cy="207213"/>
                </a:xfrm>
                <a:custGeom>
                  <a:avLst/>
                  <a:gdLst>
                    <a:gd name="T0" fmla="*/ 629 w 640"/>
                    <a:gd name="T1" fmla="*/ 362 h 449"/>
                    <a:gd name="T2" fmla="*/ 629 w 640"/>
                    <a:gd name="T3" fmla="*/ 362 h 449"/>
                    <a:gd name="T4" fmla="*/ 596 w 640"/>
                    <a:gd name="T5" fmla="*/ 362 h 449"/>
                    <a:gd name="T6" fmla="*/ 596 w 640"/>
                    <a:gd name="T7" fmla="*/ 46 h 449"/>
                    <a:gd name="T8" fmla="*/ 548 w 640"/>
                    <a:gd name="T9" fmla="*/ 0 h 449"/>
                    <a:gd name="T10" fmla="*/ 87 w 640"/>
                    <a:gd name="T11" fmla="*/ 0 h 449"/>
                    <a:gd name="T12" fmla="*/ 42 w 640"/>
                    <a:gd name="T13" fmla="*/ 46 h 449"/>
                    <a:gd name="T14" fmla="*/ 42 w 640"/>
                    <a:gd name="T15" fmla="*/ 362 h 449"/>
                    <a:gd name="T16" fmla="*/ 11 w 640"/>
                    <a:gd name="T17" fmla="*/ 362 h 449"/>
                    <a:gd name="T18" fmla="*/ 0 w 640"/>
                    <a:gd name="T19" fmla="*/ 374 h 449"/>
                    <a:gd name="T20" fmla="*/ 0 w 640"/>
                    <a:gd name="T21" fmla="*/ 392 h 449"/>
                    <a:gd name="T22" fmla="*/ 47 w 640"/>
                    <a:gd name="T23" fmla="*/ 448 h 449"/>
                    <a:gd name="T24" fmla="*/ 580 w 640"/>
                    <a:gd name="T25" fmla="*/ 448 h 449"/>
                    <a:gd name="T26" fmla="*/ 639 w 640"/>
                    <a:gd name="T27" fmla="*/ 392 h 449"/>
                    <a:gd name="T28" fmla="*/ 639 w 640"/>
                    <a:gd name="T29" fmla="*/ 374 h 449"/>
                    <a:gd name="T30" fmla="*/ 629 w 640"/>
                    <a:gd name="T31" fmla="*/ 362 h 449"/>
                    <a:gd name="T32" fmla="*/ 64 w 640"/>
                    <a:gd name="T33" fmla="*/ 46 h 449"/>
                    <a:gd name="T34" fmla="*/ 64 w 640"/>
                    <a:gd name="T35" fmla="*/ 46 h 449"/>
                    <a:gd name="T36" fmla="*/ 87 w 640"/>
                    <a:gd name="T37" fmla="*/ 22 h 449"/>
                    <a:gd name="T38" fmla="*/ 548 w 640"/>
                    <a:gd name="T39" fmla="*/ 22 h 449"/>
                    <a:gd name="T40" fmla="*/ 575 w 640"/>
                    <a:gd name="T41" fmla="*/ 46 h 449"/>
                    <a:gd name="T42" fmla="*/ 575 w 640"/>
                    <a:gd name="T43" fmla="*/ 362 h 449"/>
                    <a:gd name="T44" fmla="*/ 64 w 640"/>
                    <a:gd name="T45" fmla="*/ 362 h 449"/>
                    <a:gd name="T46" fmla="*/ 64 w 640"/>
                    <a:gd name="T47" fmla="*/ 46 h 449"/>
                    <a:gd name="T48" fmla="*/ 618 w 640"/>
                    <a:gd name="T49" fmla="*/ 392 h 449"/>
                    <a:gd name="T50" fmla="*/ 618 w 640"/>
                    <a:gd name="T51" fmla="*/ 392 h 449"/>
                    <a:gd name="T52" fmla="*/ 580 w 640"/>
                    <a:gd name="T53" fmla="*/ 427 h 449"/>
                    <a:gd name="T54" fmla="*/ 47 w 640"/>
                    <a:gd name="T55" fmla="*/ 427 h 449"/>
                    <a:gd name="T56" fmla="*/ 21 w 640"/>
                    <a:gd name="T57" fmla="*/ 392 h 449"/>
                    <a:gd name="T58" fmla="*/ 21 w 640"/>
                    <a:gd name="T59" fmla="*/ 384 h 449"/>
                    <a:gd name="T60" fmla="*/ 54 w 640"/>
                    <a:gd name="T61" fmla="*/ 384 h 449"/>
                    <a:gd name="T62" fmla="*/ 586 w 640"/>
                    <a:gd name="T63" fmla="*/ 384 h 449"/>
                    <a:gd name="T64" fmla="*/ 618 w 640"/>
                    <a:gd name="T65" fmla="*/ 384 h 449"/>
                    <a:gd name="T66" fmla="*/ 618 w 640"/>
                    <a:gd name="T67" fmla="*/ 392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0" h="449">
                      <a:moveTo>
                        <a:pt x="629" y="362"/>
                      </a:moveTo>
                      <a:lnTo>
                        <a:pt x="629" y="362"/>
                      </a:lnTo>
                      <a:cubicBezTo>
                        <a:pt x="596" y="362"/>
                        <a:pt x="596" y="362"/>
                        <a:pt x="596" y="362"/>
                      </a:cubicBezTo>
                      <a:cubicBezTo>
                        <a:pt x="596" y="46"/>
                        <a:pt x="596" y="46"/>
                        <a:pt x="596" y="46"/>
                      </a:cubicBezTo>
                      <a:cubicBezTo>
                        <a:pt x="596" y="19"/>
                        <a:pt x="577" y="0"/>
                        <a:pt x="548" y="0"/>
                      </a:cubicBezTo>
                      <a:cubicBezTo>
                        <a:pt x="87" y="0"/>
                        <a:pt x="87" y="0"/>
                        <a:pt x="87" y="0"/>
                      </a:cubicBezTo>
                      <a:cubicBezTo>
                        <a:pt x="60" y="0"/>
                        <a:pt x="42" y="19"/>
                        <a:pt x="42" y="46"/>
                      </a:cubicBezTo>
                      <a:cubicBezTo>
                        <a:pt x="42" y="362"/>
                        <a:pt x="42" y="362"/>
                        <a:pt x="42" y="362"/>
                      </a:cubicBezTo>
                      <a:cubicBezTo>
                        <a:pt x="11" y="362"/>
                        <a:pt x="11" y="362"/>
                        <a:pt x="11" y="362"/>
                      </a:cubicBezTo>
                      <a:cubicBezTo>
                        <a:pt x="5" y="362"/>
                        <a:pt x="0" y="368"/>
                        <a:pt x="0" y="374"/>
                      </a:cubicBezTo>
                      <a:cubicBezTo>
                        <a:pt x="0" y="392"/>
                        <a:pt x="0" y="392"/>
                        <a:pt x="0" y="392"/>
                      </a:cubicBezTo>
                      <a:cubicBezTo>
                        <a:pt x="0" y="419"/>
                        <a:pt x="19" y="448"/>
                        <a:pt x="47" y="448"/>
                      </a:cubicBezTo>
                      <a:cubicBezTo>
                        <a:pt x="580" y="448"/>
                        <a:pt x="580" y="448"/>
                        <a:pt x="580" y="448"/>
                      </a:cubicBezTo>
                      <a:cubicBezTo>
                        <a:pt x="609" y="448"/>
                        <a:pt x="639" y="419"/>
                        <a:pt x="639" y="392"/>
                      </a:cubicBezTo>
                      <a:cubicBezTo>
                        <a:pt x="639" y="374"/>
                        <a:pt x="639" y="374"/>
                        <a:pt x="639" y="374"/>
                      </a:cubicBezTo>
                      <a:cubicBezTo>
                        <a:pt x="639" y="368"/>
                        <a:pt x="634" y="362"/>
                        <a:pt x="629" y="362"/>
                      </a:cubicBezTo>
                      <a:close/>
                      <a:moveTo>
                        <a:pt x="64" y="46"/>
                      </a:moveTo>
                      <a:lnTo>
                        <a:pt x="64" y="46"/>
                      </a:lnTo>
                      <a:cubicBezTo>
                        <a:pt x="64" y="30"/>
                        <a:pt x="71" y="22"/>
                        <a:pt x="87" y="22"/>
                      </a:cubicBezTo>
                      <a:cubicBezTo>
                        <a:pt x="548" y="22"/>
                        <a:pt x="548" y="22"/>
                        <a:pt x="548" y="22"/>
                      </a:cubicBezTo>
                      <a:cubicBezTo>
                        <a:pt x="556" y="22"/>
                        <a:pt x="575" y="24"/>
                        <a:pt x="575" y="46"/>
                      </a:cubicBezTo>
                      <a:cubicBezTo>
                        <a:pt x="575" y="362"/>
                        <a:pt x="575" y="362"/>
                        <a:pt x="575" y="362"/>
                      </a:cubicBezTo>
                      <a:cubicBezTo>
                        <a:pt x="64" y="362"/>
                        <a:pt x="64" y="362"/>
                        <a:pt x="64" y="362"/>
                      </a:cubicBezTo>
                      <a:lnTo>
                        <a:pt x="64" y="46"/>
                      </a:lnTo>
                      <a:close/>
                      <a:moveTo>
                        <a:pt x="618" y="392"/>
                      </a:moveTo>
                      <a:lnTo>
                        <a:pt x="618" y="392"/>
                      </a:lnTo>
                      <a:cubicBezTo>
                        <a:pt x="618" y="408"/>
                        <a:pt x="597" y="427"/>
                        <a:pt x="580" y="427"/>
                      </a:cubicBezTo>
                      <a:cubicBezTo>
                        <a:pt x="47" y="427"/>
                        <a:pt x="47" y="427"/>
                        <a:pt x="47" y="427"/>
                      </a:cubicBezTo>
                      <a:cubicBezTo>
                        <a:pt x="32" y="427"/>
                        <a:pt x="21" y="409"/>
                        <a:pt x="21" y="392"/>
                      </a:cubicBezTo>
                      <a:cubicBezTo>
                        <a:pt x="21" y="384"/>
                        <a:pt x="21" y="384"/>
                        <a:pt x="21" y="384"/>
                      </a:cubicBezTo>
                      <a:cubicBezTo>
                        <a:pt x="54" y="384"/>
                        <a:pt x="54" y="384"/>
                        <a:pt x="54" y="384"/>
                      </a:cubicBezTo>
                      <a:cubicBezTo>
                        <a:pt x="586" y="384"/>
                        <a:pt x="586" y="384"/>
                        <a:pt x="586" y="384"/>
                      </a:cubicBezTo>
                      <a:cubicBezTo>
                        <a:pt x="618" y="384"/>
                        <a:pt x="618" y="384"/>
                        <a:pt x="618" y="384"/>
                      </a:cubicBezTo>
                      <a:lnTo>
                        <a:pt x="618" y="3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sp>
              <p:nvSpPr>
                <p:cNvPr id="59" name="Freeform 257"/>
                <p:cNvSpPr>
                  <a:spLocks noChangeArrowheads="1"/>
                </p:cNvSpPr>
                <p:nvPr/>
              </p:nvSpPr>
              <p:spPr bwMode="auto">
                <a:xfrm>
                  <a:off x="575027" y="7746554"/>
                  <a:ext cx="197056" cy="138142"/>
                </a:xfrm>
                <a:custGeom>
                  <a:avLst/>
                  <a:gdLst>
                    <a:gd name="T0" fmla="*/ 415 w 426"/>
                    <a:gd name="T1" fmla="*/ 0 h 300"/>
                    <a:gd name="T2" fmla="*/ 415 w 426"/>
                    <a:gd name="T3" fmla="*/ 0 h 300"/>
                    <a:gd name="T4" fmla="*/ 10 w 426"/>
                    <a:gd name="T5" fmla="*/ 0 h 300"/>
                    <a:gd name="T6" fmla="*/ 0 w 426"/>
                    <a:gd name="T7" fmla="*/ 10 h 300"/>
                    <a:gd name="T8" fmla="*/ 0 w 426"/>
                    <a:gd name="T9" fmla="*/ 288 h 300"/>
                    <a:gd name="T10" fmla="*/ 10 w 426"/>
                    <a:gd name="T11" fmla="*/ 299 h 300"/>
                    <a:gd name="T12" fmla="*/ 415 w 426"/>
                    <a:gd name="T13" fmla="*/ 299 h 300"/>
                    <a:gd name="T14" fmla="*/ 425 w 426"/>
                    <a:gd name="T15" fmla="*/ 288 h 300"/>
                    <a:gd name="T16" fmla="*/ 425 w 426"/>
                    <a:gd name="T17" fmla="*/ 10 h 300"/>
                    <a:gd name="T18" fmla="*/ 415 w 426"/>
                    <a:gd name="T19" fmla="*/ 0 h 300"/>
                    <a:gd name="T20" fmla="*/ 405 w 426"/>
                    <a:gd name="T21" fmla="*/ 278 h 300"/>
                    <a:gd name="T22" fmla="*/ 405 w 426"/>
                    <a:gd name="T23" fmla="*/ 278 h 300"/>
                    <a:gd name="T24" fmla="*/ 21 w 426"/>
                    <a:gd name="T25" fmla="*/ 278 h 300"/>
                    <a:gd name="T26" fmla="*/ 21 w 426"/>
                    <a:gd name="T27" fmla="*/ 22 h 300"/>
                    <a:gd name="T28" fmla="*/ 405 w 426"/>
                    <a:gd name="T29" fmla="*/ 22 h 300"/>
                    <a:gd name="T30" fmla="*/ 405 w 426"/>
                    <a:gd name="T31" fmla="*/ 27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6" h="300">
                      <a:moveTo>
                        <a:pt x="415" y="0"/>
                      </a:moveTo>
                      <a:lnTo>
                        <a:pt x="415" y="0"/>
                      </a:lnTo>
                      <a:cubicBezTo>
                        <a:pt x="10" y="0"/>
                        <a:pt x="10" y="0"/>
                        <a:pt x="10" y="0"/>
                      </a:cubicBezTo>
                      <a:cubicBezTo>
                        <a:pt x="4" y="0"/>
                        <a:pt x="0" y="5"/>
                        <a:pt x="0" y="10"/>
                      </a:cubicBezTo>
                      <a:cubicBezTo>
                        <a:pt x="0" y="288"/>
                        <a:pt x="0" y="288"/>
                        <a:pt x="0" y="288"/>
                      </a:cubicBezTo>
                      <a:cubicBezTo>
                        <a:pt x="0" y="293"/>
                        <a:pt x="4" y="299"/>
                        <a:pt x="10" y="299"/>
                      </a:cubicBezTo>
                      <a:cubicBezTo>
                        <a:pt x="415" y="299"/>
                        <a:pt x="415" y="299"/>
                        <a:pt x="415" y="299"/>
                      </a:cubicBezTo>
                      <a:cubicBezTo>
                        <a:pt x="420" y="299"/>
                        <a:pt x="425" y="293"/>
                        <a:pt x="425" y="288"/>
                      </a:cubicBezTo>
                      <a:cubicBezTo>
                        <a:pt x="425" y="10"/>
                        <a:pt x="425" y="10"/>
                        <a:pt x="425" y="10"/>
                      </a:cubicBezTo>
                      <a:cubicBezTo>
                        <a:pt x="425" y="5"/>
                        <a:pt x="420" y="0"/>
                        <a:pt x="415" y="0"/>
                      </a:cubicBezTo>
                      <a:close/>
                      <a:moveTo>
                        <a:pt x="405" y="278"/>
                      </a:moveTo>
                      <a:lnTo>
                        <a:pt x="405" y="278"/>
                      </a:lnTo>
                      <a:cubicBezTo>
                        <a:pt x="21" y="278"/>
                        <a:pt x="21" y="278"/>
                        <a:pt x="21" y="278"/>
                      </a:cubicBezTo>
                      <a:cubicBezTo>
                        <a:pt x="21" y="22"/>
                        <a:pt x="21" y="22"/>
                        <a:pt x="21" y="22"/>
                      </a:cubicBezTo>
                      <a:cubicBezTo>
                        <a:pt x="405" y="22"/>
                        <a:pt x="405" y="22"/>
                        <a:pt x="405" y="22"/>
                      </a:cubicBezTo>
                      <a:lnTo>
                        <a:pt x="405" y="2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9" dirty="0"/>
                </a:p>
              </p:txBody>
            </p:sp>
          </p:grpSp>
          <p:cxnSp>
            <p:nvCxnSpPr>
              <p:cNvPr id="69" name="Straight Arrow Connector 68"/>
              <p:cNvCxnSpPr/>
              <p:nvPr/>
            </p:nvCxnSpPr>
            <p:spPr>
              <a:xfrm>
                <a:off x="4321629" y="5485586"/>
                <a:ext cx="1219200" cy="0"/>
              </a:xfrm>
              <a:prstGeom prst="straightConnector1">
                <a:avLst/>
              </a:prstGeom>
              <a:ln w="19050" cap="rnd">
                <a:solidFill>
                  <a:schemeClr val="bg2">
                    <a:lumMod val="50000"/>
                    <a:lumOff val="5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2413305" y="5485586"/>
                <a:ext cx="1037466" cy="0"/>
              </a:xfrm>
              <a:prstGeom prst="straightConnector1">
                <a:avLst/>
              </a:prstGeom>
              <a:ln w="19050" cap="rnd">
                <a:solidFill>
                  <a:schemeClr val="bg2">
                    <a:lumMod val="50000"/>
                    <a:lumOff val="5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4149208" y="5520231"/>
                <a:ext cx="1576959" cy="276999"/>
              </a:xfrm>
              <a:prstGeom prst="rect">
                <a:avLst/>
              </a:prstGeom>
              <a:noFill/>
            </p:spPr>
            <p:txBody>
              <a:bodyPr wrap="square" rtlCol="0">
                <a:spAutoFit/>
              </a:bodyPr>
              <a:lstStyle/>
              <a:p>
                <a:pPr algn="ctr" defTabSz="429955">
                  <a:spcAft>
                    <a:spcPts val="400"/>
                  </a:spcAft>
                  <a:buSzPct val="100000"/>
                </a:pPr>
                <a:r>
                  <a:rPr lang="en-US" sz="1200" dirty="0">
                    <a:cs typeface="HP Simplified" pitchFamily="34" charset="0"/>
                  </a:rPr>
                  <a:t>Low-bandwidth</a:t>
                </a:r>
              </a:p>
            </p:txBody>
          </p:sp>
          <p:sp>
            <p:nvSpPr>
              <p:cNvPr id="73" name="TextBox 72"/>
              <p:cNvSpPr txBox="1"/>
              <p:nvPr/>
            </p:nvSpPr>
            <p:spPr>
              <a:xfrm>
                <a:off x="2122882" y="5520231"/>
                <a:ext cx="1576959" cy="276999"/>
              </a:xfrm>
              <a:prstGeom prst="rect">
                <a:avLst/>
              </a:prstGeom>
              <a:noFill/>
            </p:spPr>
            <p:txBody>
              <a:bodyPr wrap="square" rtlCol="0">
                <a:spAutoFit/>
              </a:bodyPr>
              <a:lstStyle/>
              <a:p>
                <a:pPr algn="ctr" defTabSz="429955">
                  <a:spcAft>
                    <a:spcPts val="400"/>
                  </a:spcAft>
                  <a:buSzPct val="100000"/>
                </a:pPr>
                <a:r>
                  <a:rPr lang="en-US" sz="1200" dirty="0">
                    <a:cs typeface="HP Simplified" pitchFamily="34" charset="0"/>
                  </a:rPr>
                  <a:t>Low-bandwidth</a:t>
                </a:r>
              </a:p>
            </p:txBody>
          </p:sp>
        </p:grpSp>
        <p:cxnSp>
          <p:nvCxnSpPr>
            <p:cNvPr id="76" name="Straight Arrow Connector 75"/>
            <p:cNvCxnSpPr/>
            <p:nvPr/>
          </p:nvCxnSpPr>
          <p:spPr>
            <a:xfrm flipV="1">
              <a:off x="1828800" y="5743179"/>
              <a:ext cx="0" cy="177610"/>
            </a:xfrm>
            <a:prstGeom prst="straightConnector1">
              <a:avLst/>
            </a:prstGeom>
            <a:ln w="38100">
              <a:solidFill>
                <a:srgbClr val="E5004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843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46786" y="429275"/>
            <a:ext cx="10921364" cy="657844"/>
          </a:xfrm>
        </p:spPr>
        <p:txBody>
          <a:bodyPr>
            <a:normAutofit fontScale="90000"/>
          </a:bodyPr>
          <a:lstStyle/>
          <a:p>
            <a:r>
              <a:rPr lang="de-DE" dirty="0"/>
              <a:t>Automated Backup Data Replication and</a:t>
            </a:r>
            <a:br>
              <a:rPr lang="de-DE" dirty="0"/>
            </a:br>
            <a:r>
              <a:rPr lang="de-DE" dirty="0"/>
              <a:t>Synchronization</a:t>
            </a:r>
            <a:endParaRPr lang="en-US" dirty="0"/>
          </a:p>
        </p:txBody>
      </p:sp>
      <p:sp>
        <p:nvSpPr>
          <p:cNvPr id="3" name="Text Placeholder 2"/>
          <p:cNvSpPr>
            <a:spLocks noGrp="1"/>
          </p:cNvSpPr>
          <p:nvPr>
            <p:ph type="body" sz="quarter" idx="13"/>
          </p:nvPr>
        </p:nvSpPr>
        <p:spPr>
          <a:xfrm>
            <a:off x="942213" y="1297284"/>
            <a:ext cx="10307574" cy="418375"/>
          </a:xfrm>
        </p:spPr>
        <p:txBody>
          <a:bodyPr/>
          <a:lstStyle/>
          <a:p>
            <a:r>
              <a:rPr lang="de-DE" dirty="0"/>
              <a:t>Automated setup and workflow, no scripts</a:t>
            </a:r>
            <a:endParaRPr lang="en-US" dirty="0"/>
          </a:p>
        </p:txBody>
      </p:sp>
      <p:sp>
        <p:nvSpPr>
          <p:cNvPr id="39" name="TextBox 38"/>
          <p:cNvSpPr txBox="1"/>
          <p:nvPr/>
        </p:nvSpPr>
        <p:spPr>
          <a:xfrm>
            <a:off x="880750" y="6097794"/>
            <a:ext cx="1212640" cy="289310"/>
          </a:xfrm>
          <a:prstGeom prst="rect">
            <a:avLst/>
          </a:prstGeom>
          <a:noFill/>
        </p:spPr>
        <p:txBody>
          <a:bodyPr wrap="none" lIns="91440" tIns="45720" rIns="91440" bIns="45720" rtlCol="0">
            <a:spAutoFit/>
          </a:bodyPr>
          <a:lstStyle/>
          <a:p>
            <a:pPr defTabSz="573302">
              <a:lnSpc>
                <a:spcPct val="80000"/>
              </a:lnSpc>
              <a:spcAft>
                <a:spcPts val="600"/>
              </a:spcAft>
              <a:buSzPct val="100000"/>
            </a:pPr>
            <a:r>
              <a:rPr lang="de-DE" sz="1600" dirty="0">
                <a:solidFill>
                  <a:srgbClr val="000000"/>
                </a:solidFill>
                <a:cs typeface="HP Simplified" pitchFamily="34" charset="0"/>
              </a:rPr>
              <a:t>Local Device</a:t>
            </a:r>
            <a:endParaRPr lang="en-US" sz="1600" dirty="0">
              <a:solidFill>
                <a:srgbClr val="000000"/>
              </a:solidFill>
              <a:cs typeface="HP Simplified" pitchFamily="34" charset="0"/>
            </a:endParaRPr>
          </a:p>
        </p:txBody>
      </p:sp>
      <p:sp>
        <p:nvSpPr>
          <p:cNvPr id="41" name="TextBox 40"/>
          <p:cNvSpPr txBox="1"/>
          <p:nvPr/>
        </p:nvSpPr>
        <p:spPr>
          <a:xfrm>
            <a:off x="7918861" y="6097794"/>
            <a:ext cx="1441036" cy="289310"/>
          </a:xfrm>
          <a:prstGeom prst="rect">
            <a:avLst/>
          </a:prstGeom>
          <a:noFill/>
        </p:spPr>
        <p:txBody>
          <a:bodyPr wrap="none" lIns="91440" tIns="45720" rIns="91440" bIns="45720" rtlCol="0">
            <a:spAutoFit/>
          </a:bodyPr>
          <a:lstStyle/>
          <a:p>
            <a:pPr defTabSz="573302">
              <a:lnSpc>
                <a:spcPct val="80000"/>
              </a:lnSpc>
              <a:spcAft>
                <a:spcPts val="600"/>
              </a:spcAft>
              <a:buSzPct val="100000"/>
            </a:pPr>
            <a:r>
              <a:rPr lang="de-DE" sz="1600" dirty="0">
                <a:solidFill>
                  <a:srgbClr val="000000"/>
                </a:solidFill>
                <a:cs typeface="HP Simplified" pitchFamily="34" charset="0"/>
              </a:rPr>
              <a:t>Remote Device</a:t>
            </a:r>
            <a:endParaRPr lang="en-US" sz="1600" dirty="0">
              <a:solidFill>
                <a:srgbClr val="000000"/>
              </a:solidFill>
              <a:cs typeface="HP Simplified" pitchFamily="34" charset="0"/>
            </a:endParaRPr>
          </a:p>
        </p:txBody>
      </p:sp>
      <p:sp>
        <p:nvSpPr>
          <p:cNvPr id="42" name="TextBox 41"/>
          <p:cNvSpPr txBox="1"/>
          <p:nvPr/>
        </p:nvSpPr>
        <p:spPr>
          <a:xfrm>
            <a:off x="837534" y="2159517"/>
            <a:ext cx="1426673" cy="486287"/>
          </a:xfrm>
          <a:prstGeom prst="rect">
            <a:avLst/>
          </a:prstGeom>
          <a:noFill/>
        </p:spPr>
        <p:txBody>
          <a:bodyPr wrap="none" lIns="91440" tIns="45720" rIns="91440" bIns="45720" rtlCol="0">
            <a:spAutoFit/>
          </a:bodyPr>
          <a:lstStyle/>
          <a:p>
            <a:pPr algn="ctr" defTabSz="573302">
              <a:lnSpc>
                <a:spcPct val="80000"/>
              </a:lnSpc>
              <a:spcAft>
                <a:spcPts val="600"/>
              </a:spcAft>
              <a:buSzPct val="100000"/>
            </a:pPr>
            <a:r>
              <a:rPr lang="de-DE" sz="1600" dirty="0">
                <a:solidFill>
                  <a:srgbClr val="000000"/>
                </a:solidFill>
                <a:cs typeface="HP Simplified" pitchFamily="34" charset="0"/>
              </a:rPr>
              <a:t>Local</a:t>
            </a:r>
            <a:br>
              <a:rPr lang="de-DE" sz="1600" dirty="0">
                <a:solidFill>
                  <a:srgbClr val="000000"/>
                </a:solidFill>
                <a:cs typeface="HP Simplified" pitchFamily="34" charset="0"/>
              </a:rPr>
            </a:br>
            <a:r>
              <a:rPr lang="de-DE" sz="1600" dirty="0">
                <a:solidFill>
                  <a:srgbClr val="000000"/>
                </a:solidFill>
                <a:cs typeface="HP Simplified" pitchFamily="34" charset="0"/>
              </a:rPr>
              <a:t>Backup System</a:t>
            </a:r>
            <a:endParaRPr lang="en-US" sz="1600" dirty="0">
              <a:solidFill>
                <a:srgbClr val="000000"/>
              </a:solidFill>
              <a:cs typeface="HP Simplified" pitchFamily="34" charset="0"/>
            </a:endParaRPr>
          </a:p>
        </p:txBody>
      </p:sp>
      <p:grpSp>
        <p:nvGrpSpPr>
          <p:cNvPr id="17" name="Group 16"/>
          <p:cNvGrpSpPr/>
          <p:nvPr/>
        </p:nvGrpSpPr>
        <p:grpSpPr>
          <a:xfrm>
            <a:off x="1999420" y="5639319"/>
            <a:ext cx="5981315" cy="469497"/>
            <a:chOff x="2654159" y="5039809"/>
            <a:chExt cx="5982873" cy="469618"/>
          </a:xfrm>
        </p:grpSpPr>
        <p:cxnSp>
          <p:nvCxnSpPr>
            <p:cNvPr id="45" name="Straight Arrow Connector 44"/>
            <p:cNvCxnSpPr/>
            <p:nvPr/>
          </p:nvCxnSpPr>
          <p:spPr>
            <a:xfrm>
              <a:off x="2654159" y="5039809"/>
              <a:ext cx="5982873" cy="0"/>
            </a:xfrm>
            <a:prstGeom prst="straightConnector1">
              <a:avLst/>
            </a:prstGeom>
            <a:ln w="28575" cap="rnd" cmpd="sng">
              <a:solidFill>
                <a:schemeClr val="bg2">
                  <a:lumMod val="75000"/>
                  <a:lumOff val="25000"/>
                </a:schemeClr>
              </a:solidFill>
              <a:prstDash val="dash"/>
              <a:round/>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037523" y="5067974"/>
              <a:ext cx="2889749" cy="441453"/>
            </a:xfrm>
            <a:prstGeom prst="rect">
              <a:avLst/>
            </a:prstGeom>
            <a:noFill/>
          </p:spPr>
          <p:txBody>
            <a:bodyPr wrap="none" lIns="91440" tIns="45720" rIns="91440" bIns="45720" rtlCol="0">
              <a:spAutoFit/>
            </a:bodyPr>
            <a:lstStyle/>
            <a:p>
              <a:pPr defTabSz="573302">
                <a:lnSpc>
                  <a:spcPct val="80000"/>
                </a:lnSpc>
                <a:spcAft>
                  <a:spcPts val="600"/>
                </a:spcAft>
                <a:buSzPct val="100000"/>
              </a:pPr>
              <a:r>
                <a:rPr lang="de-DE" sz="1400" dirty="0">
                  <a:solidFill>
                    <a:srgbClr val="000000"/>
                  </a:solidFill>
                  <a:cs typeface="HP Simplified" pitchFamily="34" charset="0"/>
                </a:rPr>
                <a:t>HPE Store Once or EMC Data Domain</a:t>
              </a:r>
              <a:br>
                <a:rPr lang="de-DE" sz="1400" dirty="0">
                  <a:solidFill>
                    <a:srgbClr val="000000"/>
                  </a:solidFill>
                  <a:cs typeface="HP Simplified" pitchFamily="34" charset="0"/>
                </a:rPr>
              </a:br>
              <a:r>
                <a:rPr lang="de-DE" sz="1400" dirty="0">
                  <a:solidFill>
                    <a:srgbClr val="000000"/>
                  </a:solidFill>
                  <a:cs typeface="HP Simplified" pitchFamily="34" charset="0"/>
                </a:rPr>
                <a:t>Replication (optimized data)</a:t>
              </a:r>
              <a:endParaRPr lang="en-US" sz="1400" dirty="0">
                <a:solidFill>
                  <a:srgbClr val="000000"/>
                </a:solidFill>
                <a:cs typeface="HP Simplified" pitchFamily="34" charset="0"/>
              </a:endParaRPr>
            </a:p>
          </p:txBody>
        </p:sp>
      </p:grpSp>
      <p:grpSp>
        <p:nvGrpSpPr>
          <p:cNvPr id="19" name="Group 18"/>
          <p:cNvGrpSpPr/>
          <p:nvPr/>
        </p:nvGrpSpPr>
        <p:grpSpPr>
          <a:xfrm>
            <a:off x="9193593" y="3610929"/>
            <a:ext cx="2132027" cy="625767"/>
            <a:chOff x="9885132" y="2996186"/>
            <a:chExt cx="2132583" cy="625930"/>
          </a:xfrm>
        </p:grpSpPr>
        <p:sp>
          <p:nvSpPr>
            <p:cNvPr id="51" name="TextBox 50"/>
            <p:cNvSpPr txBox="1"/>
            <p:nvPr/>
          </p:nvSpPr>
          <p:spPr>
            <a:xfrm>
              <a:off x="10382291" y="3327856"/>
              <a:ext cx="1635424" cy="294260"/>
            </a:xfrm>
            <a:prstGeom prst="rect">
              <a:avLst/>
            </a:prstGeom>
            <a:noFill/>
          </p:spPr>
          <p:txBody>
            <a:bodyPr wrap="none" lIns="91440" tIns="45720" rIns="91440" bIns="45720" rtlCol="0">
              <a:spAutoFit/>
            </a:bodyPr>
            <a:lstStyle/>
            <a:p>
              <a:pPr algn="ctr" defTabSz="914400">
                <a:lnSpc>
                  <a:spcPct val="80000"/>
                </a:lnSpc>
                <a:spcAft>
                  <a:spcPts val="600"/>
                </a:spcAft>
              </a:pPr>
              <a:r>
                <a:rPr lang="de-DE" sz="1600" dirty="0">
                  <a:solidFill>
                    <a:prstClr val="black"/>
                  </a:solidFill>
                </a:rPr>
                <a:t>Tape/Cloud etc ...</a:t>
              </a:r>
              <a:endParaRPr lang="en-US" sz="1600" dirty="0">
                <a:solidFill>
                  <a:prstClr val="black"/>
                </a:solidFill>
              </a:endParaRPr>
            </a:p>
          </p:txBody>
        </p:sp>
        <p:cxnSp>
          <p:nvCxnSpPr>
            <p:cNvPr id="8" name="Straight Arrow Connector 7"/>
            <p:cNvCxnSpPr/>
            <p:nvPr/>
          </p:nvCxnSpPr>
          <p:spPr>
            <a:xfrm flipV="1">
              <a:off x="9885132" y="2996186"/>
              <a:ext cx="692814"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rot="16200000">
            <a:off x="813878" y="4425139"/>
            <a:ext cx="1164999" cy="307777"/>
          </a:xfrm>
          <a:prstGeom prst="rect">
            <a:avLst/>
          </a:prstGeom>
          <a:noFill/>
        </p:spPr>
        <p:txBody>
          <a:bodyPr wrap="none" lIns="91440" tIns="45720" rIns="91440" bIns="45720" rtlCol="0" anchor="ctr">
            <a:spAutoFit/>
          </a:bodyPr>
          <a:lstStyle/>
          <a:p>
            <a:pPr defTabSz="573302">
              <a:spcAft>
                <a:spcPts val="533"/>
              </a:spcAft>
              <a:buSzPct val="100000"/>
            </a:pPr>
            <a:r>
              <a:rPr lang="de-DE" sz="1400" dirty="0">
                <a:solidFill>
                  <a:srgbClr val="000000"/>
                </a:solidFill>
                <a:cs typeface="HP Simplified" pitchFamily="34" charset="0"/>
              </a:rPr>
              <a:t>Initial Backup</a:t>
            </a:r>
            <a:endParaRPr lang="en-US" sz="1400" dirty="0">
              <a:solidFill>
                <a:srgbClr val="000000"/>
              </a:solidFill>
              <a:cs typeface="HP Simplified" pitchFamily="34" charset="0"/>
            </a:endParaRPr>
          </a:p>
        </p:txBody>
      </p:sp>
      <p:cxnSp>
        <p:nvCxnSpPr>
          <p:cNvPr id="14" name="Straight Arrow Connector 13"/>
          <p:cNvCxnSpPr/>
          <p:nvPr/>
        </p:nvCxnSpPr>
        <p:spPr>
          <a:xfrm>
            <a:off x="1549540" y="3996528"/>
            <a:ext cx="0" cy="1261545"/>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890416" y="3609704"/>
            <a:ext cx="1162947" cy="470930"/>
            <a:chOff x="7553588" y="3108462"/>
            <a:chExt cx="1163250" cy="471053"/>
          </a:xfrm>
        </p:grpSpPr>
        <p:cxnSp>
          <p:nvCxnSpPr>
            <p:cNvPr id="55" name="Straight Arrow Connector 54"/>
            <p:cNvCxnSpPr/>
            <p:nvPr/>
          </p:nvCxnSpPr>
          <p:spPr>
            <a:xfrm flipH="1">
              <a:off x="7667279" y="3108462"/>
              <a:ext cx="907862"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553588" y="3142358"/>
              <a:ext cx="1163250" cy="437157"/>
            </a:xfrm>
            <a:prstGeom prst="rect">
              <a:avLst/>
            </a:prstGeom>
            <a:noFill/>
          </p:spPr>
          <p:txBody>
            <a:bodyPr wrap="none" lIns="91440" tIns="45720" rIns="91440" bIns="45720" rtlCol="0">
              <a:spAutoFit/>
            </a:bodyPr>
            <a:lstStyle/>
            <a:p>
              <a:pPr algn="ctr" defTabSz="914400">
                <a:lnSpc>
                  <a:spcPct val="80000"/>
                </a:lnSpc>
                <a:spcAft>
                  <a:spcPts val="600"/>
                </a:spcAft>
              </a:pPr>
              <a:r>
                <a:rPr lang="de-DE" sz="1400" dirty="0">
                  <a:solidFill>
                    <a:prstClr val="black"/>
                  </a:solidFill>
                </a:rPr>
                <a:t>Restore to</a:t>
              </a:r>
              <a:br>
                <a:rPr lang="de-DE" sz="1400" dirty="0">
                  <a:solidFill>
                    <a:prstClr val="black"/>
                  </a:solidFill>
                </a:rPr>
              </a:br>
              <a:r>
                <a:rPr lang="de-DE" sz="1400" dirty="0">
                  <a:solidFill>
                    <a:prstClr val="black"/>
                  </a:solidFill>
                </a:rPr>
                <a:t>remote client</a:t>
              </a:r>
              <a:endParaRPr lang="en-US" sz="1400" dirty="0">
                <a:solidFill>
                  <a:prstClr val="black"/>
                </a:solidFill>
              </a:endParaRPr>
            </a:p>
          </p:txBody>
        </p:sp>
      </p:grpSp>
      <p:grpSp>
        <p:nvGrpSpPr>
          <p:cNvPr id="61" name="Group 60"/>
          <p:cNvGrpSpPr/>
          <p:nvPr/>
        </p:nvGrpSpPr>
        <p:grpSpPr>
          <a:xfrm>
            <a:off x="3490844" y="3055082"/>
            <a:ext cx="4428014" cy="454017"/>
            <a:chOff x="4145973" y="2254829"/>
            <a:chExt cx="4429168" cy="454135"/>
          </a:xfrm>
        </p:grpSpPr>
        <p:cxnSp>
          <p:nvCxnSpPr>
            <p:cNvPr id="57" name="Straight Arrow Connector 56"/>
            <p:cNvCxnSpPr/>
            <p:nvPr/>
          </p:nvCxnSpPr>
          <p:spPr>
            <a:xfrm flipH="1" flipV="1">
              <a:off x="4145973" y="2254829"/>
              <a:ext cx="4429168" cy="0"/>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800202" y="2271807"/>
              <a:ext cx="965644" cy="437157"/>
            </a:xfrm>
            <a:prstGeom prst="rect">
              <a:avLst/>
            </a:prstGeom>
            <a:noFill/>
          </p:spPr>
          <p:txBody>
            <a:bodyPr wrap="none" lIns="91440" tIns="45720" rIns="91440" bIns="45720" rtlCol="0">
              <a:spAutoFit/>
            </a:bodyPr>
            <a:lstStyle/>
            <a:p>
              <a:pPr algn="ctr" defTabSz="914400">
                <a:lnSpc>
                  <a:spcPct val="80000"/>
                </a:lnSpc>
                <a:spcAft>
                  <a:spcPts val="600"/>
                </a:spcAft>
              </a:pPr>
              <a:r>
                <a:rPr lang="de-DE" sz="1400" dirty="0">
                  <a:solidFill>
                    <a:prstClr val="black"/>
                  </a:solidFill>
                </a:rPr>
                <a:t>Restore to</a:t>
              </a:r>
              <a:br>
                <a:rPr lang="de-DE" sz="1400" dirty="0">
                  <a:solidFill>
                    <a:prstClr val="black"/>
                  </a:solidFill>
                </a:rPr>
              </a:br>
              <a:r>
                <a:rPr lang="de-DE" sz="1400" dirty="0">
                  <a:solidFill>
                    <a:prstClr val="black"/>
                  </a:solidFill>
                </a:rPr>
                <a:t>local client</a:t>
              </a:r>
              <a:endParaRPr lang="en-US" sz="1400" dirty="0">
                <a:solidFill>
                  <a:prstClr val="black"/>
                </a:solidFill>
              </a:endParaRPr>
            </a:p>
          </p:txBody>
        </p:sp>
      </p:grpSp>
      <p:grpSp>
        <p:nvGrpSpPr>
          <p:cNvPr id="18" name="Group 17"/>
          <p:cNvGrpSpPr/>
          <p:nvPr/>
        </p:nvGrpSpPr>
        <p:grpSpPr>
          <a:xfrm>
            <a:off x="8225001" y="3959832"/>
            <a:ext cx="648897" cy="1262661"/>
            <a:chOff x="8881361" y="3611225"/>
            <a:chExt cx="649066" cy="1011660"/>
          </a:xfrm>
        </p:grpSpPr>
        <p:cxnSp>
          <p:nvCxnSpPr>
            <p:cNvPr id="38" name="Straight Connector 37"/>
            <p:cNvCxnSpPr/>
            <p:nvPr/>
          </p:nvCxnSpPr>
          <p:spPr>
            <a:xfrm flipV="1">
              <a:off x="9205895" y="3611225"/>
              <a:ext cx="0" cy="1011660"/>
            </a:xfrm>
            <a:prstGeom prst="line">
              <a:avLst/>
            </a:prstGeom>
            <a:ln w="19050" cap="rnd" cmpd="sng">
              <a:solidFill>
                <a:schemeClr val="bg2">
                  <a:lumMod val="75000"/>
                  <a:lumOff val="25000"/>
                </a:schemeClr>
              </a:solidFill>
              <a:roun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16200000">
              <a:off x="8786067" y="3777023"/>
              <a:ext cx="839654" cy="649066"/>
            </a:xfrm>
            <a:prstGeom prst="rect">
              <a:avLst/>
            </a:prstGeom>
            <a:noFill/>
          </p:spPr>
          <p:txBody>
            <a:bodyPr wrap="none" rtlCol="0">
              <a:spAutoFit/>
            </a:bodyPr>
            <a:lstStyle/>
            <a:p>
              <a:pPr algn="ctr" defTabSz="573302">
                <a:spcAft>
                  <a:spcPts val="533"/>
                </a:spcAft>
                <a:buSzPct val="100000"/>
              </a:pPr>
              <a:r>
                <a:rPr lang="de-DE" sz="1600" dirty="0">
                  <a:solidFill>
                    <a:srgbClr val="000000"/>
                  </a:solidFill>
                  <a:cs typeface="HP Simplified" pitchFamily="34" charset="0"/>
                </a:rPr>
                <a:t>Automatic</a:t>
              </a:r>
            </a:p>
            <a:p>
              <a:pPr algn="ctr" defTabSz="573302">
                <a:spcAft>
                  <a:spcPts val="533"/>
                </a:spcAft>
                <a:buSzPct val="100000"/>
              </a:pPr>
              <a:r>
                <a:rPr lang="de-DE" sz="1600" dirty="0">
                  <a:solidFill>
                    <a:srgbClr val="000000"/>
                  </a:solidFill>
                  <a:cs typeface="HP Simplified" pitchFamily="34" charset="0"/>
                </a:rPr>
                <a:t>Import</a:t>
              </a:r>
              <a:endParaRPr lang="en-US" sz="1600" dirty="0">
                <a:solidFill>
                  <a:srgbClr val="000000"/>
                </a:solidFill>
                <a:cs typeface="HP Simplified" pitchFamily="34" charset="0"/>
              </a:endParaRPr>
            </a:p>
          </p:txBody>
        </p:sp>
      </p:grpSp>
      <p:sp>
        <p:nvSpPr>
          <p:cNvPr id="62" name="TextBox 61"/>
          <p:cNvSpPr txBox="1"/>
          <p:nvPr/>
        </p:nvSpPr>
        <p:spPr>
          <a:xfrm>
            <a:off x="953171" y="1746668"/>
            <a:ext cx="1820370" cy="313804"/>
          </a:xfrm>
          <a:prstGeom prst="rect">
            <a:avLst/>
          </a:prstGeom>
          <a:noFill/>
        </p:spPr>
        <p:txBody>
          <a:bodyPr wrap="none" lIns="91440" tIns="45720" rIns="91440" bIns="45720" rtlCol="0">
            <a:spAutoFit/>
          </a:bodyPr>
          <a:lstStyle/>
          <a:p>
            <a:pPr algn="ctr" defTabSz="914400">
              <a:lnSpc>
                <a:spcPct val="80000"/>
              </a:lnSpc>
              <a:spcAft>
                <a:spcPts val="600"/>
              </a:spcAft>
            </a:pPr>
            <a:r>
              <a:rPr lang="de-DE" sz="1799" b="1" dirty="0">
                <a:solidFill>
                  <a:prstClr val="black"/>
                </a:solidFill>
              </a:rPr>
              <a:t>Local Site (Cell A)</a:t>
            </a:r>
            <a:endParaRPr lang="en-US" sz="1799" b="1" dirty="0">
              <a:solidFill>
                <a:prstClr val="black"/>
              </a:solidFill>
            </a:endParaRPr>
          </a:p>
        </p:txBody>
      </p:sp>
      <p:sp>
        <p:nvSpPr>
          <p:cNvPr id="63" name="TextBox 62"/>
          <p:cNvSpPr txBox="1"/>
          <p:nvPr/>
        </p:nvSpPr>
        <p:spPr>
          <a:xfrm>
            <a:off x="9185772" y="1731731"/>
            <a:ext cx="2070375" cy="313804"/>
          </a:xfrm>
          <a:prstGeom prst="rect">
            <a:avLst/>
          </a:prstGeom>
          <a:noFill/>
        </p:spPr>
        <p:txBody>
          <a:bodyPr wrap="none" lIns="91440" tIns="45720" rIns="91440" bIns="45720" rtlCol="0">
            <a:spAutoFit/>
          </a:bodyPr>
          <a:lstStyle/>
          <a:p>
            <a:pPr algn="ctr" defTabSz="914400">
              <a:lnSpc>
                <a:spcPct val="80000"/>
              </a:lnSpc>
              <a:spcAft>
                <a:spcPts val="600"/>
              </a:spcAft>
            </a:pPr>
            <a:r>
              <a:rPr lang="de-DE" sz="1799" b="1" dirty="0">
                <a:solidFill>
                  <a:prstClr val="black"/>
                </a:solidFill>
              </a:rPr>
              <a:t>Remote Site (Cell B)</a:t>
            </a:r>
            <a:endParaRPr lang="en-US" sz="1799" b="1" dirty="0">
              <a:solidFill>
                <a:prstClr val="black"/>
              </a:solidFill>
            </a:endParaRPr>
          </a:p>
        </p:txBody>
      </p:sp>
      <p:grpSp>
        <p:nvGrpSpPr>
          <p:cNvPr id="70" name="Group 69"/>
          <p:cNvGrpSpPr>
            <a:grpSpLocks noChangeAspect="1"/>
          </p:cNvGrpSpPr>
          <p:nvPr/>
        </p:nvGrpSpPr>
        <p:grpSpPr>
          <a:xfrm>
            <a:off x="8092129" y="2659022"/>
            <a:ext cx="896778" cy="1340547"/>
            <a:chOff x="6626861" y="1895839"/>
            <a:chExt cx="197055" cy="294568"/>
          </a:xfrm>
          <a:solidFill>
            <a:srgbClr val="0078EF"/>
          </a:solidFill>
        </p:grpSpPr>
        <p:sp>
          <p:nvSpPr>
            <p:cNvPr id="71"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2"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3"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4"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5"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6"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77" name="Group 76"/>
          <p:cNvGrpSpPr>
            <a:grpSpLocks noChangeAspect="1"/>
          </p:cNvGrpSpPr>
          <p:nvPr/>
        </p:nvGrpSpPr>
        <p:grpSpPr>
          <a:xfrm>
            <a:off x="1107106" y="2669890"/>
            <a:ext cx="896778" cy="1340547"/>
            <a:chOff x="6626861" y="1895839"/>
            <a:chExt cx="197055" cy="294568"/>
          </a:xfrm>
          <a:solidFill>
            <a:srgbClr val="0078EF"/>
          </a:solidFill>
        </p:grpSpPr>
        <p:sp>
          <p:nvSpPr>
            <p:cNvPr id="78"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79"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0"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1"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2"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3"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sp>
        <p:nvSpPr>
          <p:cNvPr id="84" name="Freeform 57"/>
          <p:cNvSpPr>
            <a:spLocks noChangeAspect="1" noChangeArrowheads="1"/>
          </p:cNvSpPr>
          <p:nvPr/>
        </p:nvSpPr>
        <p:spPr bwMode="auto">
          <a:xfrm>
            <a:off x="2672094" y="2676757"/>
            <a:ext cx="749097" cy="631670"/>
          </a:xfrm>
          <a:custGeom>
            <a:avLst/>
            <a:gdLst>
              <a:gd name="T0" fmla="*/ 276087 w 701"/>
              <a:gd name="T1" fmla="*/ 58448 h 586"/>
              <a:gd name="T2" fmla="*/ 276087 w 701"/>
              <a:gd name="T3" fmla="*/ 58448 h 586"/>
              <a:gd name="T4" fmla="*/ 246671 w 701"/>
              <a:gd name="T5" fmla="*/ 58448 h 586"/>
              <a:gd name="T6" fmla="*/ 246671 w 701"/>
              <a:gd name="T7" fmla="*/ 49197 h 586"/>
              <a:gd name="T8" fmla="*/ 228602 w 701"/>
              <a:gd name="T9" fmla="*/ 31537 h 586"/>
              <a:gd name="T10" fmla="*/ 104636 w 701"/>
              <a:gd name="T11" fmla="*/ 31537 h 586"/>
              <a:gd name="T12" fmla="*/ 96652 w 701"/>
              <a:gd name="T13" fmla="*/ 12194 h 586"/>
              <a:gd name="T14" fmla="*/ 78162 w 701"/>
              <a:gd name="T15" fmla="*/ 0 h 586"/>
              <a:gd name="T16" fmla="*/ 18070 w 701"/>
              <a:gd name="T17" fmla="*/ 0 h 586"/>
              <a:gd name="T18" fmla="*/ 0 w 701"/>
              <a:gd name="T19" fmla="*/ 17661 h 586"/>
              <a:gd name="T20" fmla="*/ 0 w 701"/>
              <a:gd name="T21" fmla="*/ 224962 h 586"/>
              <a:gd name="T22" fmla="*/ 5043 w 701"/>
              <a:gd name="T23" fmla="*/ 238838 h 586"/>
              <a:gd name="T24" fmla="*/ 21011 w 701"/>
              <a:gd name="T25" fmla="*/ 245566 h 586"/>
              <a:gd name="T26" fmla="*/ 21011 w 701"/>
              <a:gd name="T27" fmla="*/ 245566 h 586"/>
              <a:gd name="T28" fmla="*/ 256337 w 701"/>
              <a:gd name="T29" fmla="*/ 245987 h 586"/>
              <a:gd name="T30" fmla="*/ 273986 w 701"/>
              <a:gd name="T31" fmla="*/ 228326 h 586"/>
              <a:gd name="T32" fmla="*/ 294157 w 701"/>
              <a:gd name="T33" fmla="*/ 76529 h 586"/>
              <a:gd name="T34" fmla="*/ 276087 w 701"/>
              <a:gd name="T35" fmla="*/ 58448 h 586"/>
              <a:gd name="T36" fmla="*/ 21011 w 701"/>
              <a:gd name="T37" fmla="*/ 235895 h 586"/>
              <a:gd name="T38" fmla="*/ 21011 w 701"/>
              <a:gd name="T39" fmla="*/ 235895 h 586"/>
              <a:gd name="T40" fmla="*/ 21011 w 701"/>
              <a:gd name="T41" fmla="*/ 235895 h 586"/>
              <a:gd name="T42" fmla="*/ 12607 w 701"/>
              <a:gd name="T43" fmla="*/ 232110 h 586"/>
              <a:gd name="T44" fmla="*/ 9665 w 701"/>
              <a:gd name="T45" fmla="*/ 224962 h 586"/>
              <a:gd name="T46" fmla="*/ 9665 w 701"/>
              <a:gd name="T47" fmla="*/ 17661 h 586"/>
              <a:gd name="T48" fmla="*/ 18070 w 701"/>
              <a:gd name="T49" fmla="*/ 10092 h 586"/>
              <a:gd name="T50" fmla="*/ 78162 w 701"/>
              <a:gd name="T51" fmla="*/ 10092 h 586"/>
              <a:gd name="T52" fmla="*/ 87407 w 701"/>
              <a:gd name="T53" fmla="*/ 15979 h 586"/>
              <a:gd name="T54" fmla="*/ 98332 w 701"/>
              <a:gd name="T55" fmla="*/ 41628 h 586"/>
              <a:gd name="T56" fmla="*/ 228602 w 701"/>
              <a:gd name="T57" fmla="*/ 41628 h 586"/>
              <a:gd name="T58" fmla="*/ 237006 w 701"/>
              <a:gd name="T59" fmla="*/ 49197 h 586"/>
              <a:gd name="T60" fmla="*/ 237006 w 701"/>
              <a:gd name="T61" fmla="*/ 58448 h 586"/>
              <a:gd name="T62" fmla="*/ 68497 w 701"/>
              <a:gd name="T63" fmla="*/ 58448 h 586"/>
              <a:gd name="T64" fmla="*/ 50427 w 701"/>
              <a:gd name="T65" fmla="*/ 75688 h 586"/>
              <a:gd name="T66" fmla="*/ 32777 w 701"/>
              <a:gd name="T67" fmla="*/ 227485 h 586"/>
              <a:gd name="T68" fmla="*/ 32777 w 701"/>
              <a:gd name="T69" fmla="*/ 227485 h 586"/>
              <a:gd name="T70" fmla="*/ 21011 w 701"/>
              <a:gd name="T71" fmla="*/ 235895 h 586"/>
              <a:gd name="T72" fmla="*/ 264321 w 701"/>
              <a:gd name="T73" fmla="*/ 227905 h 586"/>
              <a:gd name="T74" fmla="*/ 264321 w 701"/>
              <a:gd name="T75" fmla="*/ 227905 h 586"/>
              <a:gd name="T76" fmla="*/ 256337 w 701"/>
              <a:gd name="T77" fmla="*/ 235895 h 586"/>
              <a:gd name="T78" fmla="*/ 39501 w 701"/>
              <a:gd name="T79" fmla="*/ 235895 h 586"/>
              <a:gd name="T80" fmla="*/ 42022 w 701"/>
              <a:gd name="T81" fmla="*/ 227064 h 586"/>
              <a:gd name="T82" fmla="*/ 60092 w 701"/>
              <a:gd name="T83" fmla="*/ 76529 h 586"/>
              <a:gd name="T84" fmla="*/ 68497 w 701"/>
              <a:gd name="T85" fmla="*/ 68119 h 586"/>
              <a:gd name="T86" fmla="*/ 276087 w 701"/>
              <a:gd name="T87" fmla="*/ 68119 h 586"/>
              <a:gd name="T88" fmla="*/ 284071 w 701"/>
              <a:gd name="T89" fmla="*/ 75688 h 586"/>
              <a:gd name="T90" fmla="*/ 264321 w 701"/>
              <a:gd name="T91" fmla="*/ 22790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01" h="586">
                <a:moveTo>
                  <a:pt x="657" y="139"/>
                </a:moveTo>
                <a:lnTo>
                  <a:pt x="657" y="139"/>
                </a:lnTo>
                <a:cubicBezTo>
                  <a:pt x="587" y="139"/>
                  <a:pt x="587" y="139"/>
                  <a:pt x="587" y="139"/>
                </a:cubicBezTo>
                <a:cubicBezTo>
                  <a:pt x="587" y="117"/>
                  <a:pt x="587" y="117"/>
                  <a:pt x="587" y="117"/>
                </a:cubicBezTo>
                <a:cubicBezTo>
                  <a:pt x="587" y="94"/>
                  <a:pt x="568" y="75"/>
                  <a:pt x="544" y="75"/>
                </a:cubicBezTo>
                <a:cubicBezTo>
                  <a:pt x="249" y="75"/>
                  <a:pt x="249" y="75"/>
                  <a:pt x="249" y="75"/>
                </a:cubicBezTo>
                <a:cubicBezTo>
                  <a:pt x="230" y="29"/>
                  <a:pt x="230" y="29"/>
                  <a:pt x="230" y="29"/>
                </a:cubicBezTo>
                <a:cubicBezTo>
                  <a:pt x="221" y="11"/>
                  <a:pt x="205" y="0"/>
                  <a:pt x="186" y="0"/>
                </a:cubicBezTo>
                <a:cubicBezTo>
                  <a:pt x="43" y="0"/>
                  <a:pt x="43" y="0"/>
                  <a:pt x="43" y="0"/>
                </a:cubicBezTo>
                <a:cubicBezTo>
                  <a:pt x="19" y="0"/>
                  <a:pt x="0" y="19"/>
                  <a:pt x="0" y="42"/>
                </a:cubicBezTo>
                <a:cubicBezTo>
                  <a:pt x="0" y="535"/>
                  <a:pt x="0" y="535"/>
                  <a:pt x="0" y="535"/>
                </a:cubicBezTo>
                <a:cubicBezTo>
                  <a:pt x="0" y="547"/>
                  <a:pt x="5" y="559"/>
                  <a:pt x="12" y="568"/>
                </a:cubicBezTo>
                <a:cubicBezTo>
                  <a:pt x="18" y="575"/>
                  <a:pt x="31" y="584"/>
                  <a:pt x="50" y="584"/>
                </a:cubicBezTo>
                <a:cubicBezTo>
                  <a:pt x="610" y="585"/>
                  <a:pt x="610" y="585"/>
                  <a:pt x="610" y="585"/>
                </a:cubicBezTo>
                <a:cubicBezTo>
                  <a:pt x="634" y="585"/>
                  <a:pt x="652" y="566"/>
                  <a:pt x="652" y="543"/>
                </a:cubicBezTo>
                <a:cubicBezTo>
                  <a:pt x="700" y="182"/>
                  <a:pt x="700" y="182"/>
                  <a:pt x="700" y="182"/>
                </a:cubicBezTo>
                <a:cubicBezTo>
                  <a:pt x="700" y="158"/>
                  <a:pt x="680" y="139"/>
                  <a:pt x="657" y="139"/>
                </a:cubicBezTo>
                <a:close/>
                <a:moveTo>
                  <a:pt x="50" y="561"/>
                </a:moveTo>
                <a:lnTo>
                  <a:pt x="50" y="561"/>
                </a:lnTo>
                <a:cubicBezTo>
                  <a:pt x="41" y="561"/>
                  <a:pt x="35" y="558"/>
                  <a:pt x="30" y="552"/>
                </a:cubicBezTo>
                <a:cubicBezTo>
                  <a:pt x="25" y="548"/>
                  <a:pt x="23" y="541"/>
                  <a:pt x="23" y="535"/>
                </a:cubicBezTo>
                <a:cubicBezTo>
                  <a:pt x="23" y="42"/>
                  <a:pt x="23" y="42"/>
                  <a:pt x="23" y="42"/>
                </a:cubicBezTo>
                <a:cubicBezTo>
                  <a:pt x="23" y="32"/>
                  <a:pt x="33" y="24"/>
                  <a:pt x="43" y="24"/>
                </a:cubicBezTo>
                <a:cubicBezTo>
                  <a:pt x="186" y="24"/>
                  <a:pt x="186" y="24"/>
                  <a:pt x="186" y="24"/>
                </a:cubicBezTo>
                <a:cubicBezTo>
                  <a:pt x="195" y="24"/>
                  <a:pt x="204" y="29"/>
                  <a:pt x="208" y="38"/>
                </a:cubicBezTo>
                <a:cubicBezTo>
                  <a:pt x="234" y="99"/>
                  <a:pt x="234" y="99"/>
                  <a:pt x="234" y="99"/>
                </a:cubicBezTo>
                <a:cubicBezTo>
                  <a:pt x="544" y="99"/>
                  <a:pt x="544" y="99"/>
                  <a:pt x="544" y="99"/>
                </a:cubicBezTo>
                <a:cubicBezTo>
                  <a:pt x="554" y="99"/>
                  <a:pt x="564" y="107"/>
                  <a:pt x="564" y="117"/>
                </a:cubicBezTo>
                <a:cubicBezTo>
                  <a:pt x="564" y="139"/>
                  <a:pt x="564" y="139"/>
                  <a:pt x="564" y="139"/>
                </a:cubicBezTo>
                <a:cubicBezTo>
                  <a:pt x="163" y="139"/>
                  <a:pt x="163" y="139"/>
                  <a:pt x="163" y="139"/>
                </a:cubicBezTo>
                <a:cubicBezTo>
                  <a:pt x="139" y="139"/>
                  <a:pt x="120" y="158"/>
                  <a:pt x="120" y="180"/>
                </a:cubicBezTo>
                <a:cubicBezTo>
                  <a:pt x="118" y="195"/>
                  <a:pt x="78" y="538"/>
                  <a:pt x="78" y="541"/>
                </a:cubicBezTo>
                <a:cubicBezTo>
                  <a:pt x="76" y="548"/>
                  <a:pt x="72" y="561"/>
                  <a:pt x="50" y="561"/>
                </a:cubicBezTo>
                <a:close/>
                <a:moveTo>
                  <a:pt x="629" y="542"/>
                </a:moveTo>
                <a:lnTo>
                  <a:pt x="629" y="542"/>
                </a:lnTo>
                <a:cubicBezTo>
                  <a:pt x="629" y="552"/>
                  <a:pt x="621" y="561"/>
                  <a:pt x="610" y="561"/>
                </a:cubicBezTo>
                <a:cubicBezTo>
                  <a:pt x="94" y="561"/>
                  <a:pt x="94" y="561"/>
                  <a:pt x="94" y="561"/>
                </a:cubicBezTo>
                <a:cubicBezTo>
                  <a:pt x="99" y="551"/>
                  <a:pt x="100" y="543"/>
                  <a:pt x="100" y="540"/>
                </a:cubicBezTo>
                <a:cubicBezTo>
                  <a:pt x="106" y="504"/>
                  <a:pt x="143" y="183"/>
                  <a:pt x="143" y="182"/>
                </a:cubicBezTo>
                <a:cubicBezTo>
                  <a:pt x="143" y="171"/>
                  <a:pt x="152" y="162"/>
                  <a:pt x="163" y="162"/>
                </a:cubicBezTo>
                <a:cubicBezTo>
                  <a:pt x="657" y="162"/>
                  <a:pt x="657" y="162"/>
                  <a:pt x="657" y="162"/>
                </a:cubicBezTo>
                <a:cubicBezTo>
                  <a:pt x="668" y="162"/>
                  <a:pt x="676" y="171"/>
                  <a:pt x="676" y="180"/>
                </a:cubicBezTo>
                <a:lnTo>
                  <a:pt x="629" y="542"/>
                </a:ln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914400"/>
            <a:endParaRPr lang="en-US" dirty="0">
              <a:solidFill>
                <a:srgbClr val="212E35"/>
              </a:solidFill>
            </a:endParaRPr>
          </a:p>
        </p:txBody>
      </p:sp>
      <p:sp>
        <p:nvSpPr>
          <p:cNvPr id="85" name="Freeform 57"/>
          <p:cNvSpPr>
            <a:spLocks noChangeAspect="1" noChangeArrowheads="1"/>
          </p:cNvSpPr>
          <p:nvPr/>
        </p:nvSpPr>
        <p:spPr bwMode="auto">
          <a:xfrm>
            <a:off x="6129856" y="3229403"/>
            <a:ext cx="749097" cy="631670"/>
          </a:xfrm>
          <a:custGeom>
            <a:avLst/>
            <a:gdLst>
              <a:gd name="T0" fmla="*/ 276087 w 701"/>
              <a:gd name="T1" fmla="*/ 58448 h 586"/>
              <a:gd name="T2" fmla="*/ 276087 w 701"/>
              <a:gd name="T3" fmla="*/ 58448 h 586"/>
              <a:gd name="T4" fmla="*/ 246671 w 701"/>
              <a:gd name="T5" fmla="*/ 58448 h 586"/>
              <a:gd name="T6" fmla="*/ 246671 w 701"/>
              <a:gd name="T7" fmla="*/ 49197 h 586"/>
              <a:gd name="T8" fmla="*/ 228602 w 701"/>
              <a:gd name="T9" fmla="*/ 31537 h 586"/>
              <a:gd name="T10" fmla="*/ 104636 w 701"/>
              <a:gd name="T11" fmla="*/ 31537 h 586"/>
              <a:gd name="T12" fmla="*/ 96652 w 701"/>
              <a:gd name="T13" fmla="*/ 12194 h 586"/>
              <a:gd name="T14" fmla="*/ 78162 w 701"/>
              <a:gd name="T15" fmla="*/ 0 h 586"/>
              <a:gd name="T16" fmla="*/ 18070 w 701"/>
              <a:gd name="T17" fmla="*/ 0 h 586"/>
              <a:gd name="T18" fmla="*/ 0 w 701"/>
              <a:gd name="T19" fmla="*/ 17661 h 586"/>
              <a:gd name="T20" fmla="*/ 0 w 701"/>
              <a:gd name="T21" fmla="*/ 224962 h 586"/>
              <a:gd name="T22" fmla="*/ 5043 w 701"/>
              <a:gd name="T23" fmla="*/ 238838 h 586"/>
              <a:gd name="T24" fmla="*/ 21011 w 701"/>
              <a:gd name="T25" fmla="*/ 245566 h 586"/>
              <a:gd name="T26" fmla="*/ 21011 w 701"/>
              <a:gd name="T27" fmla="*/ 245566 h 586"/>
              <a:gd name="T28" fmla="*/ 256337 w 701"/>
              <a:gd name="T29" fmla="*/ 245987 h 586"/>
              <a:gd name="T30" fmla="*/ 273986 w 701"/>
              <a:gd name="T31" fmla="*/ 228326 h 586"/>
              <a:gd name="T32" fmla="*/ 294157 w 701"/>
              <a:gd name="T33" fmla="*/ 76529 h 586"/>
              <a:gd name="T34" fmla="*/ 276087 w 701"/>
              <a:gd name="T35" fmla="*/ 58448 h 586"/>
              <a:gd name="T36" fmla="*/ 21011 w 701"/>
              <a:gd name="T37" fmla="*/ 235895 h 586"/>
              <a:gd name="T38" fmla="*/ 21011 w 701"/>
              <a:gd name="T39" fmla="*/ 235895 h 586"/>
              <a:gd name="T40" fmla="*/ 21011 w 701"/>
              <a:gd name="T41" fmla="*/ 235895 h 586"/>
              <a:gd name="T42" fmla="*/ 12607 w 701"/>
              <a:gd name="T43" fmla="*/ 232110 h 586"/>
              <a:gd name="T44" fmla="*/ 9665 w 701"/>
              <a:gd name="T45" fmla="*/ 224962 h 586"/>
              <a:gd name="T46" fmla="*/ 9665 w 701"/>
              <a:gd name="T47" fmla="*/ 17661 h 586"/>
              <a:gd name="T48" fmla="*/ 18070 w 701"/>
              <a:gd name="T49" fmla="*/ 10092 h 586"/>
              <a:gd name="T50" fmla="*/ 78162 w 701"/>
              <a:gd name="T51" fmla="*/ 10092 h 586"/>
              <a:gd name="T52" fmla="*/ 87407 w 701"/>
              <a:gd name="T53" fmla="*/ 15979 h 586"/>
              <a:gd name="T54" fmla="*/ 98332 w 701"/>
              <a:gd name="T55" fmla="*/ 41628 h 586"/>
              <a:gd name="T56" fmla="*/ 228602 w 701"/>
              <a:gd name="T57" fmla="*/ 41628 h 586"/>
              <a:gd name="T58" fmla="*/ 237006 w 701"/>
              <a:gd name="T59" fmla="*/ 49197 h 586"/>
              <a:gd name="T60" fmla="*/ 237006 w 701"/>
              <a:gd name="T61" fmla="*/ 58448 h 586"/>
              <a:gd name="T62" fmla="*/ 68497 w 701"/>
              <a:gd name="T63" fmla="*/ 58448 h 586"/>
              <a:gd name="T64" fmla="*/ 50427 w 701"/>
              <a:gd name="T65" fmla="*/ 75688 h 586"/>
              <a:gd name="T66" fmla="*/ 32777 w 701"/>
              <a:gd name="T67" fmla="*/ 227485 h 586"/>
              <a:gd name="T68" fmla="*/ 32777 w 701"/>
              <a:gd name="T69" fmla="*/ 227485 h 586"/>
              <a:gd name="T70" fmla="*/ 21011 w 701"/>
              <a:gd name="T71" fmla="*/ 235895 h 586"/>
              <a:gd name="T72" fmla="*/ 264321 w 701"/>
              <a:gd name="T73" fmla="*/ 227905 h 586"/>
              <a:gd name="T74" fmla="*/ 264321 w 701"/>
              <a:gd name="T75" fmla="*/ 227905 h 586"/>
              <a:gd name="T76" fmla="*/ 256337 w 701"/>
              <a:gd name="T77" fmla="*/ 235895 h 586"/>
              <a:gd name="T78" fmla="*/ 39501 w 701"/>
              <a:gd name="T79" fmla="*/ 235895 h 586"/>
              <a:gd name="T80" fmla="*/ 42022 w 701"/>
              <a:gd name="T81" fmla="*/ 227064 h 586"/>
              <a:gd name="T82" fmla="*/ 60092 w 701"/>
              <a:gd name="T83" fmla="*/ 76529 h 586"/>
              <a:gd name="T84" fmla="*/ 68497 w 701"/>
              <a:gd name="T85" fmla="*/ 68119 h 586"/>
              <a:gd name="T86" fmla="*/ 276087 w 701"/>
              <a:gd name="T87" fmla="*/ 68119 h 586"/>
              <a:gd name="T88" fmla="*/ 284071 w 701"/>
              <a:gd name="T89" fmla="*/ 75688 h 586"/>
              <a:gd name="T90" fmla="*/ 264321 w 701"/>
              <a:gd name="T91" fmla="*/ 22790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01" h="586">
                <a:moveTo>
                  <a:pt x="657" y="139"/>
                </a:moveTo>
                <a:lnTo>
                  <a:pt x="657" y="139"/>
                </a:lnTo>
                <a:cubicBezTo>
                  <a:pt x="587" y="139"/>
                  <a:pt x="587" y="139"/>
                  <a:pt x="587" y="139"/>
                </a:cubicBezTo>
                <a:cubicBezTo>
                  <a:pt x="587" y="117"/>
                  <a:pt x="587" y="117"/>
                  <a:pt x="587" y="117"/>
                </a:cubicBezTo>
                <a:cubicBezTo>
                  <a:pt x="587" y="94"/>
                  <a:pt x="568" y="75"/>
                  <a:pt x="544" y="75"/>
                </a:cubicBezTo>
                <a:cubicBezTo>
                  <a:pt x="249" y="75"/>
                  <a:pt x="249" y="75"/>
                  <a:pt x="249" y="75"/>
                </a:cubicBezTo>
                <a:cubicBezTo>
                  <a:pt x="230" y="29"/>
                  <a:pt x="230" y="29"/>
                  <a:pt x="230" y="29"/>
                </a:cubicBezTo>
                <a:cubicBezTo>
                  <a:pt x="221" y="11"/>
                  <a:pt x="205" y="0"/>
                  <a:pt x="186" y="0"/>
                </a:cubicBezTo>
                <a:cubicBezTo>
                  <a:pt x="43" y="0"/>
                  <a:pt x="43" y="0"/>
                  <a:pt x="43" y="0"/>
                </a:cubicBezTo>
                <a:cubicBezTo>
                  <a:pt x="19" y="0"/>
                  <a:pt x="0" y="19"/>
                  <a:pt x="0" y="42"/>
                </a:cubicBezTo>
                <a:cubicBezTo>
                  <a:pt x="0" y="535"/>
                  <a:pt x="0" y="535"/>
                  <a:pt x="0" y="535"/>
                </a:cubicBezTo>
                <a:cubicBezTo>
                  <a:pt x="0" y="547"/>
                  <a:pt x="5" y="559"/>
                  <a:pt x="12" y="568"/>
                </a:cubicBezTo>
                <a:cubicBezTo>
                  <a:pt x="18" y="575"/>
                  <a:pt x="31" y="584"/>
                  <a:pt x="50" y="584"/>
                </a:cubicBezTo>
                <a:cubicBezTo>
                  <a:pt x="610" y="585"/>
                  <a:pt x="610" y="585"/>
                  <a:pt x="610" y="585"/>
                </a:cubicBezTo>
                <a:cubicBezTo>
                  <a:pt x="634" y="585"/>
                  <a:pt x="652" y="566"/>
                  <a:pt x="652" y="543"/>
                </a:cubicBezTo>
                <a:cubicBezTo>
                  <a:pt x="700" y="182"/>
                  <a:pt x="700" y="182"/>
                  <a:pt x="700" y="182"/>
                </a:cubicBezTo>
                <a:cubicBezTo>
                  <a:pt x="700" y="158"/>
                  <a:pt x="680" y="139"/>
                  <a:pt x="657" y="139"/>
                </a:cubicBezTo>
                <a:close/>
                <a:moveTo>
                  <a:pt x="50" y="561"/>
                </a:moveTo>
                <a:lnTo>
                  <a:pt x="50" y="561"/>
                </a:lnTo>
                <a:cubicBezTo>
                  <a:pt x="41" y="561"/>
                  <a:pt x="35" y="558"/>
                  <a:pt x="30" y="552"/>
                </a:cubicBezTo>
                <a:cubicBezTo>
                  <a:pt x="25" y="548"/>
                  <a:pt x="23" y="541"/>
                  <a:pt x="23" y="535"/>
                </a:cubicBezTo>
                <a:cubicBezTo>
                  <a:pt x="23" y="42"/>
                  <a:pt x="23" y="42"/>
                  <a:pt x="23" y="42"/>
                </a:cubicBezTo>
                <a:cubicBezTo>
                  <a:pt x="23" y="32"/>
                  <a:pt x="33" y="24"/>
                  <a:pt x="43" y="24"/>
                </a:cubicBezTo>
                <a:cubicBezTo>
                  <a:pt x="186" y="24"/>
                  <a:pt x="186" y="24"/>
                  <a:pt x="186" y="24"/>
                </a:cubicBezTo>
                <a:cubicBezTo>
                  <a:pt x="195" y="24"/>
                  <a:pt x="204" y="29"/>
                  <a:pt x="208" y="38"/>
                </a:cubicBezTo>
                <a:cubicBezTo>
                  <a:pt x="234" y="99"/>
                  <a:pt x="234" y="99"/>
                  <a:pt x="234" y="99"/>
                </a:cubicBezTo>
                <a:cubicBezTo>
                  <a:pt x="544" y="99"/>
                  <a:pt x="544" y="99"/>
                  <a:pt x="544" y="99"/>
                </a:cubicBezTo>
                <a:cubicBezTo>
                  <a:pt x="554" y="99"/>
                  <a:pt x="564" y="107"/>
                  <a:pt x="564" y="117"/>
                </a:cubicBezTo>
                <a:cubicBezTo>
                  <a:pt x="564" y="139"/>
                  <a:pt x="564" y="139"/>
                  <a:pt x="564" y="139"/>
                </a:cubicBezTo>
                <a:cubicBezTo>
                  <a:pt x="163" y="139"/>
                  <a:pt x="163" y="139"/>
                  <a:pt x="163" y="139"/>
                </a:cubicBezTo>
                <a:cubicBezTo>
                  <a:pt x="139" y="139"/>
                  <a:pt x="120" y="158"/>
                  <a:pt x="120" y="180"/>
                </a:cubicBezTo>
                <a:cubicBezTo>
                  <a:pt x="118" y="195"/>
                  <a:pt x="78" y="538"/>
                  <a:pt x="78" y="541"/>
                </a:cubicBezTo>
                <a:cubicBezTo>
                  <a:pt x="76" y="548"/>
                  <a:pt x="72" y="561"/>
                  <a:pt x="50" y="561"/>
                </a:cubicBezTo>
                <a:close/>
                <a:moveTo>
                  <a:pt x="629" y="542"/>
                </a:moveTo>
                <a:lnTo>
                  <a:pt x="629" y="542"/>
                </a:lnTo>
                <a:cubicBezTo>
                  <a:pt x="629" y="552"/>
                  <a:pt x="621" y="561"/>
                  <a:pt x="610" y="561"/>
                </a:cubicBezTo>
                <a:cubicBezTo>
                  <a:pt x="94" y="561"/>
                  <a:pt x="94" y="561"/>
                  <a:pt x="94" y="561"/>
                </a:cubicBezTo>
                <a:cubicBezTo>
                  <a:pt x="99" y="551"/>
                  <a:pt x="100" y="543"/>
                  <a:pt x="100" y="540"/>
                </a:cubicBezTo>
                <a:cubicBezTo>
                  <a:pt x="106" y="504"/>
                  <a:pt x="143" y="183"/>
                  <a:pt x="143" y="182"/>
                </a:cubicBezTo>
                <a:cubicBezTo>
                  <a:pt x="143" y="171"/>
                  <a:pt x="152" y="162"/>
                  <a:pt x="163" y="162"/>
                </a:cubicBezTo>
                <a:cubicBezTo>
                  <a:pt x="657" y="162"/>
                  <a:pt x="657" y="162"/>
                  <a:pt x="657" y="162"/>
                </a:cubicBezTo>
                <a:cubicBezTo>
                  <a:pt x="668" y="162"/>
                  <a:pt x="676" y="171"/>
                  <a:pt x="676" y="180"/>
                </a:cubicBezTo>
                <a:lnTo>
                  <a:pt x="629" y="542"/>
                </a:ln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914400"/>
            <a:endParaRPr lang="en-US" dirty="0">
              <a:solidFill>
                <a:srgbClr val="212E35"/>
              </a:solidFill>
            </a:endParaRPr>
          </a:p>
        </p:txBody>
      </p:sp>
      <p:grpSp>
        <p:nvGrpSpPr>
          <p:cNvPr id="86" name="Group 85"/>
          <p:cNvGrpSpPr/>
          <p:nvPr/>
        </p:nvGrpSpPr>
        <p:grpSpPr>
          <a:xfrm>
            <a:off x="10034995" y="3370047"/>
            <a:ext cx="786699" cy="459809"/>
            <a:chOff x="6565960" y="1941789"/>
            <a:chExt cx="316737" cy="203749"/>
          </a:xfrm>
          <a:solidFill>
            <a:srgbClr val="0078EF"/>
          </a:solidFill>
        </p:grpSpPr>
        <p:sp>
          <p:nvSpPr>
            <p:cNvPr id="87"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88"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sp>
        <p:nvSpPr>
          <p:cNvPr id="89" name="TextBox 88"/>
          <p:cNvSpPr txBox="1"/>
          <p:nvPr/>
        </p:nvSpPr>
        <p:spPr>
          <a:xfrm>
            <a:off x="7812174" y="2153679"/>
            <a:ext cx="1426673" cy="486287"/>
          </a:xfrm>
          <a:prstGeom prst="rect">
            <a:avLst/>
          </a:prstGeom>
          <a:noFill/>
        </p:spPr>
        <p:txBody>
          <a:bodyPr wrap="none" lIns="91440" tIns="45720" rIns="91440" bIns="45720" rtlCol="0">
            <a:spAutoFit/>
          </a:bodyPr>
          <a:lstStyle/>
          <a:p>
            <a:pPr algn="ctr" defTabSz="573302">
              <a:lnSpc>
                <a:spcPct val="80000"/>
              </a:lnSpc>
              <a:spcAft>
                <a:spcPts val="600"/>
              </a:spcAft>
              <a:buSzPct val="100000"/>
            </a:pPr>
            <a:r>
              <a:rPr lang="de-DE" sz="1600" dirty="0">
                <a:solidFill>
                  <a:srgbClr val="000000"/>
                </a:solidFill>
                <a:cs typeface="HP Simplified" pitchFamily="34" charset="0"/>
              </a:rPr>
              <a:t>Remote</a:t>
            </a:r>
            <a:br>
              <a:rPr lang="de-DE" sz="1600" dirty="0">
                <a:solidFill>
                  <a:srgbClr val="000000"/>
                </a:solidFill>
                <a:cs typeface="HP Simplified" pitchFamily="34" charset="0"/>
              </a:rPr>
            </a:br>
            <a:r>
              <a:rPr lang="de-DE" sz="1600" dirty="0">
                <a:solidFill>
                  <a:srgbClr val="000000"/>
                </a:solidFill>
                <a:cs typeface="HP Simplified" pitchFamily="34" charset="0"/>
              </a:rPr>
              <a:t>Backup System</a:t>
            </a:r>
            <a:endParaRPr lang="en-US" sz="1600" dirty="0">
              <a:solidFill>
                <a:srgbClr val="000000"/>
              </a:solidFill>
              <a:cs typeface="HP Simplified" pitchFamily="34" charset="0"/>
            </a:endParaRPr>
          </a:p>
        </p:txBody>
      </p:sp>
      <p:grpSp>
        <p:nvGrpSpPr>
          <p:cNvPr id="90" name="Group 89"/>
          <p:cNvGrpSpPr/>
          <p:nvPr/>
        </p:nvGrpSpPr>
        <p:grpSpPr>
          <a:xfrm>
            <a:off x="1107106" y="5314024"/>
            <a:ext cx="806301" cy="764063"/>
            <a:chOff x="2279826" y="4755374"/>
            <a:chExt cx="290806" cy="275988"/>
          </a:xfrm>
          <a:solidFill>
            <a:srgbClr val="0078EF"/>
          </a:solidFill>
        </p:grpSpPr>
        <p:sp>
          <p:nvSpPr>
            <p:cNvPr id="91" name="Freeform 123"/>
            <p:cNvSpPr>
              <a:spLocks noChangeArrowheads="1"/>
            </p:cNvSpPr>
            <p:nvPr/>
          </p:nvSpPr>
          <p:spPr bwMode="auto">
            <a:xfrm>
              <a:off x="2374292" y="4799828"/>
              <a:ext cx="103727" cy="103727"/>
            </a:xfrm>
            <a:custGeom>
              <a:avLst/>
              <a:gdLst>
                <a:gd name="T0" fmla="*/ 53 w 246"/>
                <a:gd name="T1" fmla="*/ 246 h 247"/>
                <a:gd name="T2" fmla="*/ 53 w 246"/>
                <a:gd name="T3" fmla="*/ 246 h 247"/>
                <a:gd name="T4" fmla="*/ 192 w 246"/>
                <a:gd name="T5" fmla="*/ 246 h 247"/>
                <a:gd name="T6" fmla="*/ 245 w 246"/>
                <a:gd name="T7" fmla="*/ 193 h 247"/>
                <a:gd name="T8" fmla="*/ 245 w 246"/>
                <a:gd name="T9" fmla="*/ 53 h 247"/>
                <a:gd name="T10" fmla="*/ 192 w 246"/>
                <a:gd name="T11" fmla="*/ 0 h 247"/>
                <a:gd name="T12" fmla="*/ 167 w 246"/>
                <a:gd name="T13" fmla="*/ 0 h 247"/>
                <a:gd name="T14" fmla="*/ 78 w 246"/>
                <a:gd name="T15" fmla="*/ 0 h 247"/>
                <a:gd name="T16" fmla="*/ 53 w 246"/>
                <a:gd name="T17" fmla="*/ 0 h 247"/>
                <a:gd name="T18" fmla="*/ 0 w 246"/>
                <a:gd name="T19" fmla="*/ 53 h 247"/>
                <a:gd name="T20" fmla="*/ 0 w 246"/>
                <a:gd name="T21" fmla="*/ 193 h 247"/>
                <a:gd name="T22" fmla="*/ 53 w 246"/>
                <a:gd name="T23" fmla="*/ 246 h 247"/>
                <a:gd name="T24" fmla="*/ 90 w 246"/>
                <a:gd name="T25" fmla="*/ 23 h 247"/>
                <a:gd name="T26" fmla="*/ 90 w 246"/>
                <a:gd name="T27" fmla="*/ 23 h 247"/>
                <a:gd name="T28" fmla="*/ 155 w 246"/>
                <a:gd name="T29" fmla="*/ 23 h 247"/>
                <a:gd name="T30" fmla="*/ 155 w 246"/>
                <a:gd name="T31" fmla="*/ 90 h 247"/>
                <a:gd name="T32" fmla="*/ 90 w 246"/>
                <a:gd name="T33" fmla="*/ 90 h 247"/>
                <a:gd name="T34" fmla="*/ 90 w 246"/>
                <a:gd name="T35" fmla="*/ 23 h 247"/>
                <a:gd name="T36" fmla="*/ 23 w 246"/>
                <a:gd name="T37" fmla="*/ 53 h 247"/>
                <a:gd name="T38" fmla="*/ 23 w 246"/>
                <a:gd name="T39" fmla="*/ 53 h 247"/>
                <a:gd name="T40" fmla="*/ 53 w 246"/>
                <a:gd name="T41" fmla="*/ 23 h 247"/>
                <a:gd name="T42" fmla="*/ 67 w 246"/>
                <a:gd name="T43" fmla="*/ 23 h 247"/>
                <a:gd name="T44" fmla="*/ 67 w 246"/>
                <a:gd name="T45" fmla="*/ 101 h 247"/>
                <a:gd name="T46" fmla="*/ 78 w 246"/>
                <a:gd name="T47" fmla="*/ 113 h 247"/>
                <a:gd name="T48" fmla="*/ 167 w 246"/>
                <a:gd name="T49" fmla="*/ 113 h 247"/>
                <a:gd name="T50" fmla="*/ 178 w 246"/>
                <a:gd name="T51" fmla="*/ 101 h 247"/>
                <a:gd name="T52" fmla="*/ 178 w 246"/>
                <a:gd name="T53" fmla="*/ 23 h 247"/>
                <a:gd name="T54" fmla="*/ 192 w 246"/>
                <a:gd name="T55" fmla="*/ 23 h 247"/>
                <a:gd name="T56" fmla="*/ 222 w 246"/>
                <a:gd name="T57" fmla="*/ 53 h 247"/>
                <a:gd name="T58" fmla="*/ 222 w 246"/>
                <a:gd name="T59" fmla="*/ 193 h 247"/>
                <a:gd name="T60" fmla="*/ 192 w 246"/>
                <a:gd name="T61" fmla="*/ 223 h 247"/>
                <a:gd name="T62" fmla="*/ 53 w 246"/>
                <a:gd name="T63" fmla="*/ 223 h 247"/>
                <a:gd name="T64" fmla="*/ 23 w 246"/>
                <a:gd name="T65" fmla="*/ 193 h 247"/>
                <a:gd name="T66" fmla="*/ 23 w 246"/>
                <a:gd name="T67" fmla="*/ 5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247">
                  <a:moveTo>
                    <a:pt x="53" y="246"/>
                  </a:moveTo>
                  <a:lnTo>
                    <a:pt x="53" y="246"/>
                  </a:lnTo>
                  <a:cubicBezTo>
                    <a:pt x="192" y="246"/>
                    <a:pt x="192" y="246"/>
                    <a:pt x="192" y="246"/>
                  </a:cubicBezTo>
                  <a:cubicBezTo>
                    <a:pt x="221" y="246"/>
                    <a:pt x="245" y="222"/>
                    <a:pt x="245" y="193"/>
                  </a:cubicBezTo>
                  <a:cubicBezTo>
                    <a:pt x="245" y="53"/>
                    <a:pt x="245" y="53"/>
                    <a:pt x="245" y="53"/>
                  </a:cubicBezTo>
                  <a:cubicBezTo>
                    <a:pt x="245" y="24"/>
                    <a:pt x="221" y="0"/>
                    <a:pt x="192" y="0"/>
                  </a:cubicBezTo>
                  <a:cubicBezTo>
                    <a:pt x="167" y="0"/>
                    <a:pt x="167" y="0"/>
                    <a:pt x="167" y="0"/>
                  </a:cubicBezTo>
                  <a:cubicBezTo>
                    <a:pt x="78" y="0"/>
                    <a:pt x="78" y="0"/>
                    <a:pt x="78" y="0"/>
                  </a:cubicBezTo>
                  <a:cubicBezTo>
                    <a:pt x="53" y="0"/>
                    <a:pt x="53" y="0"/>
                    <a:pt x="53" y="0"/>
                  </a:cubicBezTo>
                  <a:cubicBezTo>
                    <a:pt x="24" y="0"/>
                    <a:pt x="0" y="24"/>
                    <a:pt x="0" y="53"/>
                  </a:cubicBezTo>
                  <a:cubicBezTo>
                    <a:pt x="0" y="193"/>
                    <a:pt x="0" y="193"/>
                    <a:pt x="0" y="193"/>
                  </a:cubicBezTo>
                  <a:cubicBezTo>
                    <a:pt x="0" y="222"/>
                    <a:pt x="24" y="246"/>
                    <a:pt x="53" y="246"/>
                  </a:cubicBezTo>
                  <a:close/>
                  <a:moveTo>
                    <a:pt x="90" y="23"/>
                  </a:moveTo>
                  <a:lnTo>
                    <a:pt x="90" y="23"/>
                  </a:lnTo>
                  <a:cubicBezTo>
                    <a:pt x="155" y="23"/>
                    <a:pt x="155" y="23"/>
                    <a:pt x="155" y="23"/>
                  </a:cubicBezTo>
                  <a:cubicBezTo>
                    <a:pt x="155" y="90"/>
                    <a:pt x="155" y="90"/>
                    <a:pt x="155" y="90"/>
                  </a:cubicBezTo>
                  <a:cubicBezTo>
                    <a:pt x="90" y="90"/>
                    <a:pt x="90" y="90"/>
                    <a:pt x="90" y="90"/>
                  </a:cubicBezTo>
                  <a:lnTo>
                    <a:pt x="90" y="23"/>
                  </a:lnTo>
                  <a:close/>
                  <a:moveTo>
                    <a:pt x="23" y="53"/>
                  </a:moveTo>
                  <a:lnTo>
                    <a:pt x="23" y="53"/>
                  </a:lnTo>
                  <a:cubicBezTo>
                    <a:pt x="23" y="37"/>
                    <a:pt x="37" y="23"/>
                    <a:pt x="53" y="23"/>
                  </a:cubicBezTo>
                  <a:cubicBezTo>
                    <a:pt x="67" y="23"/>
                    <a:pt x="67" y="23"/>
                    <a:pt x="67" y="23"/>
                  </a:cubicBezTo>
                  <a:cubicBezTo>
                    <a:pt x="67" y="101"/>
                    <a:pt x="67" y="101"/>
                    <a:pt x="67" y="101"/>
                  </a:cubicBezTo>
                  <a:cubicBezTo>
                    <a:pt x="67" y="108"/>
                    <a:pt x="72" y="113"/>
                    <a:pt x="78" y="113"/>
                  </a:cubicBezTo>
                  <a:cubicBezTo>
                    <a:pt x="167" y="113"/>
                    <a:pt x="167" y="113"/>
                    <a:pt x="167" y="113"/>
                  </a:cubicBezTo>
                  <a:cubicBezTo>
                    <a:pt x="173" y="113"/>
                    <a:pt x="178" y="108"/>
                    <a:pt x="178" y="101"/>
                  </a:cubicBezTo>
                  <a:cubicBezTo>
                    <a:pt x="178" y="23"/>
                    <a:pt x="178" y="23"/>
                    <a:pt x="178" y="23"/>
                  </a:cubicBezTo>
                  <a:cubicBezTo>
                    <a:pt x="192" y="23"/>
                    <a:pt x="192" y="23"/>
                    <a:pt x="192" y="23"/>
                  </a:cubicBezTo>
                  <a:cubicBezTo>
                    <a:pt x="209" y="23"/>
                    <a:pt x="222" y="37"/>
                    <a:pt x="222" y="53"/>
                  </a:cubicBezTo>
                  <a:cubicBezTo>
                    <a:pt x="222" y="193"/>
                    <a:pt x="222" y="193"/>
                    <a:pt x="222" y="193"/>
                  </a:cubicBezTo>
                  <a:cubicBezTo>
                    <a:pt x="222" y="210"/>
                    <a:pt x="209" y="223"/>
                    <a:pt x="192" y="223"/>
                  </a:cubicBezTo>
                  <a:cubicBezTo>
                    <a:pt x="53" y="223"/>
                    <a:pt x="53" y="223"/>
                    <a:pt x="53" y="223"/>
                  </a:cubicBezTo>
                  <a:cubicBezTo>
                    <a:pt x="37" y="223"/>
                    <a:pt x="23" y="210"/>
                    <a:pt x="23" y="193"/>
                  </a:cubicBezTo>
                  <a:lnTo>
                    <a:pt x="23" y="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92" name="Freeform 124"/>
            <p:cNvSpPr>
              <a:spLocks noChangeArrowheads="1"/>
            </p:cNvSpPr>
            <p:nvPr/>
          </p:nvSpPr>
          <p:spPr bwMode="auto">
            <a:xfrm>
              <a:off x="2502097" y="4957271"/>
              <a:ext cx="35194" cy="35192"/>
            </a:xfrm>
            <a:custGeom>
              <a:avLst/>
              <a:gdLst>
                <a:gd name="T0" fmla="*/ 41 w 83"/>
                <a:gd name="T1" fmla="*/ 0 h 82"/>
                <a:gd name="T2" fmla="*/ 41 w 83"/>
                <a:gd name="T3" fmla="*/ 0 h 82"/>
                <a:gd name="T4" fmla="*/ 0 w 83"/>
                <a:gd name="T5" fmla="*/ 41 h 82"/>
                <a:gd name="T6" fmla="*/ 41 w 83"/>
                <a:gd name="T7" fmla="*/ 81 h 82"/>
                <a:gd name="T8" fmla="*/ 82 w 83"/>
                <a:gd name="T9" fmla="*/ 41 h 82"/>
                <a:gd name="T10" fmla="*/ 41 w 83"/>
                <a:gd name="T11" fmla="*/ 0 h 82"/>
                <a:gd name="T12" fmla="*/ 41 w 83"/>
                <a:gd name="T13" fmla="*/ 59 h 82"/>
                <a:gd name="T14" fmla="*/ 41 w 83"/>
                <a:gd name="T15" fmla="*/ 59 h 82"/>
                <a:gd name="T16" fmla="*/ 23 w 83"/>
                <a:gd name="T17" fmla="*/ 41 h 82"/>
                <a:gd name="T18" fmla="*/ 41 w 83"/>
                <a:gd name="T19" fmla="*/ 23 h 82"/>
                <a:gd name="T20" fmla="*/ 59 w 83"/>
                <a:gd name="T21" fmla="*/ 41 h 82"/>
                <a:gd name="T22" fmla="*/ 41 w 83"/>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2">
                  <a:moveTo>
                    <a:pt x="41" y="0"/>
                  </a:moveTo>
                  <a:lnTo>
                    <a:pt x="41" y="0"/>
                  </a:lnTo>
                  <a:cubicBezTo>
                    <a:pt x="19" y="0"/>
                    <a:pt x="0" y="18"/>
                    <a:pt x="0" y="41"/>
                  </a:cubicBezTo>
                  <a:cubicBezTo>
                    <a:pt x="0" y="64"/>
                    <a:pt x="19" y="81"/>
                    <a:pt x="41" y="81"/>
                  </a:cubicBezTo>
                  <a:cubicBezTo>
                    <a:pt x="64" y="81"/>
                    <a:pt x="82" y="64"/>
                    <a:pt x="82" y="41"/>
                  </a:cubicBezTo>
                  <a:cubicBezTo>
                    <a:pt x="82" y="18"/>
                    <a:pt x="64" y="0"/>
                    <a:pt x="41" y="0"/>
                  </a:cubicBezTo>
                  <a:close/>
                  <a:moveTo>
                    <a:pt x="41" y="59"/>
                  </a:moveTo>
                  <a:lnTo>
                    <a:pt x="41" y="59"/>
                  </a:lnTo>
                  <a:cubicBezTo>
                    <a:pt x="32" y="59"/>
                    <a:pt x="23" y="50"/>
                    <a:pt x="23" y="41"/>
                  </a:cubicBezTo>
                  <a:cubicBezTo>
                    <a:pt x="23" y="31"/>
                    <a:pt x="32" y="23"/>
                    <a:pt x="41" y="23"/>
                  </a:cubicBezTo>
                  <a:cubicBezTo>
                    <a:pt x="50" y="23"/>
                    <a:pt x="59" y="31"/>
                    <a:pt x="59" y="41"/>
                  </a:cubicBezTo>
                  <a:cubicBezTo>
                    <a:pt x="59"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93" name="Freeform 125"/>
            <p:cNvSpPr>
              <a:spLocks noChangeArrowheads="1"/>
            </p:cNvSpPr>
            <p:nvPr/>
          </p:nvSpPr>
          <p:spPr bwMode="auto">
            <a:xfrm>
              <a:off x="2279826" y="4755374"/>
              <a:ext cx="290806" cy="275988"/>
            </a:xfrm>
            <a:custGeom>
              <a:avLst/>
              <a:gdLst>
                <a:gd name="T0" fmla="*/ 690 w 694"/>
                <a:gd name="T1" fmla="*/ 526 h 655"/>
                <a:gd name="T2" fmla="*/ 690 w 694"/>
                <a:gd name="T3" fmla="*/ 526 h 655"/>
                <a:gd name="T4" fmla="*/ 689 w 694"/>
                <a:gd name="T5" fmla="*/ 524 h 655"/>
                <a:gd name="T6" fmla="*/ 689 w 694"/>
                <a:gd name="T7" fmla="*/ 519 h 655"/>
                <a:gd name="T8" fmla="*/ 634 w 694"/>
                <a:gd name="T9" fmla="*/ 95 h 655"/>
                <a:gd name="T10" fmla="*/ 526 w 694"/>
                <a:gd name="T11" fmla="*/ 0 h 655"/>
                <a:gd name="T12" fmla="*/ 167 w 694"/>
                <a:gd name="T13" fmla="*/ 0 h 655"/>
                <a:gd name="T14" fmla="*/ 59 w 694"/>
                <a:gd name="T15" fmla="*/ 95 h 655"/>
                <a:gd name="T16" fmla="*/ 5 w 694"/>
                <a:gd name="T17" fmla="*/ 519 h 655"/>
                <a:gd name="T18" fmla="*/ 5 w 694"/>
                <a:gd name="T19" fmla="*/ 524 h 655"/>
                <a:gd name="T20" fmla="*/ 4 w 694"/>
                <a:gd name="T21" fmla="*/ 526 h 655"/>
                <a:gd name="T22" fmla="*/ 5 w 694"/>
                <a:gd name="T23" fmla="*/ 527 h 655"/>
                <a:gd name="T24" fmla="*/ 28 w 694"/>
                <a:gd name="T25" fmla="*/ 618 h 655"/>
                <a:gd name="T26" fmla="*/ 119 w 694"/>
                <a:gd name="T27" fmla="*/ 654 h 655"/>
                <a:gd name="T28" fmla="*/ 121 w 694"/>
                <a:gd name="T29" fmla="*/ 654 h 655"/>
                <a:gd name="T30" fmla="*/ 572 w 694"/>
                <a:gd name="T31" fmla="*/ 654 h 655"/>
                <a:gd name="T32" fmla="*/ 596 w 694"/>
                <a:gd name="T33" fmla="*/ 652 h 655"/>
                <a:gd name="T34" fmla="*/ 598 w 694"/>
                <a:gd name="T35" fmla="*/ 652 h 655"/>
                <a:gd name="T36" fmla="*/ 609 w 694"/>
                <a:gd name="T37" fmla="*/ 650 h 655"/>
                <a:gd name="T38" fmla="*/ 615 w 694"/>
                <a:gd name="T39" fmla="*/ 648 h 655"/>
                <a:gd name="T40" fmla="*/ 625 w 694"/>
                <a:gd name="T41" fmla="*/ 645 h 655"/>
                <a:gd name="T42" fmla="*/ 631 w 694"/>
                <a:gd name="T43" fmla="*/ 641 h 655"/>
                <a:gd name="T44" fmla="*/ 641 w 694"/>
                <a:gd name="T45" fmla="*/ 637 h 655"/>
                <a:gd name="T46" fmla="*/ 648 w 694"/>
                <a:gd name="T47" fmla="*/ 633 h 655"/>
                <a:gd name="T48" fmla="*/ 656 w 694"/>
                <a:gd name="T49" fmla="*/ 627 h 655"/>
                <a:gd name="T50" fmla="*/ 663 w 694"/>
                <a:gd name="T51" fmla="*/ 621 h 655"/>
                <a:gd name="T52" fmla="*/ 666 w 694"/>
                <a:gd name="T53" fmla="*/ 618 h 655"/>
                <a:gd name="T54" fmla="*/ 669 w 694"/>
                <a:gd name="T55" fmla="*/ 613 h 655"/>
                <a:gd name="T56" fmla="*/ 674 w 694"/>
                <a:gd name="T57" fmla="*/ 607 h 655"/>
                <a:gd name="T58" fmla="*/ 674 w 694"/>
                <a:gd name="T59" fmla="*/ 605 h 655"/>
                <a:gd name="T60" fmla="*/ 689 w 694"/>
                <a:gd name="T61" fmla="*/ 527 h 655"/>
                <a:gd name="T62" fmla="*/ 690 w 694"/>
                <a:gd name="T63" fmla="*/ 526 h 655"/>
                <a:gd name="T64" fmla="*/ 82 w 694"/>
                <a:gd name="T65" fmla="*/ 98 h 655"/>
                <a:gd name="T66" fmla="*/ 82 w 694"/>
                <a:gd name="T67" fmla="*/ 98 h 655"/>
                <a:gd name="T68" fmla="*/ 167 w 694"/>
                <a:gd name="T69" fmla="*/ 23 h 655"/>
                <a:gd name="T70" fmla="*/ 526 w 694"/>
                <a:gd name="T71" fmla="*/ 23 h 655"/>
                <a:gd name="T72" fmla="*/ 612 w 694"/>
                <a:gd name="T73" fmla="*/ 98 h 655"/>
                <a:gd name="T74" fmla="*/ 658 w 694"/>
                <a:gd name="T75" fmla="*/ 467 h 655"/>
                <a:gd name="T76" fmla="*/ 572 w 694"/>
                <a:gd name="T77" fmla="*/ 436 h 655"/>
                <a:gd name="T78" fmla="*/ 121 w 694"/>
                <a:gd name="T79" fmla="*/ 436 h 655"/>
                <a:gd name="T80" fmla="*/ 35 w 694"/>
                <a:gd name="T81" fmla="*/ 467 h 655"/>
                <a:gd name="T82" fmla="*/ 82 w 694"/>
                <a:gd name="T83" fmla="*/ 98 h 655"/>
                <a:gd name="T84" fmla="*/ 651 w 694"/>
                <a:gd name="T85" fmla="*/ 599 h 655"/>
                <a:gd name="T86" fmla="*/ 651 w 694"/>
                <a:gd name="T87" fmla="*/ 599 h 655"/>
                <a:gd name="T88" fmla="*/ 646 w 694"/>
                <a:gd name="T89" fmla="*/ 605 h 655"/>
                <a:gd name="T90" fmla="*/ 641 w 694"/>
                <a:gd name="T91" fmla="*/ 609 h 655"/>
                <a:gd name="T92" fmla="*/ 633 w 694"/>
                <a:gd name="T93" fmla="*/ 614 h 655"/>
                <a:gd name="T94" fmla="*/ 628 w 694"/>
                <a:gd name="T95" fmla="*/ 618 h 655"/>
                <a:gd name="T96" fmla="*/ 621 w 694"/>
                <a:gd name="T97" fmla="*/ 622 h 655"/>
                <a:gd name="T98" fmla="*/ 615 w 694"/>
                <a:gd name="T99" fmla="*/ 624 h 655"/>
                <a:gd name="T100" fmla="*/ 607 w 694"/>
                <a:gd name="T101" fmla="*/ 626 h 655"/>
                <a:gd name="T102" fmla="*/ 602 w 694"/>
                <a:gd name="T103" fmla="*/ 628 h 655"/>
                <a:gd name="T104" fmla="*/ 596 w 694"/>
                <a:gd name="T105" fmla="*/ 629 h 655"/>
                <a:gd name="T106" fmla="*/ 590 w 694"/>
                <a:gd name="T107" fmla="*/ 630 h 655"/>
                <a:gd name="T108" fmla="*/ 587 w 694"/>
                <a:gd name="T109" fmla="*/ 630 h 655"/>
                <a:gd name="T110" fmla="*/ 572 w 694"/>
                <a:gd name="T111" fmla="*/ 631 h 655"/>
                <a:gd name="T112" fmla="*/ 120 w 694"/>
                <a:gd name="T113" fmla="*/ 631 h 655"/>
                <a:gd name="T114" fmla="*/ 44 w 694"/>
                <a:gd name="T115" fmla="*/ 602 h 655"/>
                <a:gd name="T116" fmla="*/ 28 w 694"/>
                <a:gd name="T117" fmla="*/ 528 h 655"/>
                <a:gd name="T118" fmla="*/ 121 w 694"/>
                <a:gd name="T119" fmla="*/ 459 h 655"/>
                <a:gd name="T120" fmla="*/ 572 w 694"/>
                <a:gd name="T121" fmla="*/ 459 h 655"/>
                <a:gd name="T122" fmla="*/ 666 w 694"/>
                <a:gd name="T123" fmla="*/ 528 h 655"/>
                <a:gd name="T124" fmla="*/ 651 w 694"/>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4" h="655">
                  <a:moveTo>
                    <a:pt x="690" y="526"/>
                  </a:moveTo>
                  <a:lnTo>
                    <a:pt x="690" y="526"/>
                  </a:lnTo>
                  <a:cubicBezTo>
                    <a:pt x="689" y="525"/>
                    <a:pt x="689" y="525"/>
                    <a:pt x="689" y="524"/>
                  </a:cubicBezTo>
                  <a:cubicBezTo>
                    <a:pt x="689" y="522"/>
                    <a:pt x="689" y="521"/>
                    <a:pt x="689" y="519"/>
                  </a:cubicBezTo>
                  <a:cubicBezTo>
                    <a:pt x="634" y="95"/>
                    <a:pt x="634" y="95"/>
                    <a:pt x="634" y="95"/>
                  </a:cubicBezTo>
                  <a:cubicBezTo>
                    <a:pt x="627" y="41"/>
                    <a:pt x="580" y="0"/>
                    <a:pt x="526" y="0"/>
                  </a:cubicBezTo>
                  <a:cubicBezTo>
                    <a:pt x="167" y="0"/>
                    <a:pt x="167" y="0"/>
                    <a:pt x="167" y="0"/>
                  </a:cubicBezTo>
                  <a:cubicBezTo>
                    <a:pt x="113" y="0"/>
                    <a:pt x="66" y="41"/>
                    <a:pt x="59" y="95"/>
                  </a:cubicBezTo>
                  <a:cubicBezTo>
                    <a:pt x="5" y="519"/>
                    <a:pt x="5" y="519"/>
                    <a:pt x="5" y="519"/>
                  </a:cubicBezTo>
                  <a:cubicBezTo>
                    <a:pt x="5" y="521"/>
                    <a:pt x="5" y="522"/>
                    <a:pt x="5" y="524"/>
                  </a:cubicBezTo>
                  <a:cubicBezTo>
                    <a:pt x="5" y="525"/>
                    <a:pt x="4" y="526"/>
                    <a:pt x="4" y="526"/>
                  </a:cubicBezTo>
                  <a:cubicBezTo>
                    <a:pt x="4" y="527"/>
                    <a:pt x="5" y="527"/>
                    <a:pt x="5" y="527"/>
                  </a:cubicBezTo>
                  <a:cubicBezTo>
                    <a:pt x="0" y="566"/>
                    <a:pt x="8" y="596"/>
                    <a:pt x="28" y="618"/>
                  </a:cubicBezTo>
                  <a:cubicBezTo>
                    <a:pt x="59" y="652"/>
                    <a:pt x="108" y="654"/>
                    <a:pt x="119" y="654"/>
                  </a:cubicBezTo>
                  <a:cubicBezTo>
                    <a:pt x="120" y="654"/>
                    <a:pt x="121" y="654"/>
                    <a:pt x="121" y="654"/>
                  </a:cubicBezTo>
                  <a:cubicBezTo>
                    <a:pt x="572" y="654"/>
                    <a:pt x="572" y="654"/>
                    <a:pt x="572" y="654"/>
                  </a:cubicBezTo>
                  <a:cubicBezTo>
                    <a:pt x="572" y="654"/>
                    <a:pt x="582" y="654"/>
                    <a:pt x="596" y="652"/>
                  </a:cubicBezTo>
                  <a:cubicBezTo>
                    <a:pt x="597" y="652"/>
                    <a:pt x="597" y="652"/>
                    <a:pt x="598" y="652"/>
                  </a:cubicBezTo>
                  <a:cubicBezTo>
                    <a:pt x="601" y="652"/>
                    <a:pt x="605" y="651"/>
                    <a:pt x="609" y="650"/>
                  </a:cubicBezTo>
                  <a:cubicBezTo>
                    <a:pt x="612" y="649"/>
                    <a:pt x="613" y="649"/>
                    <a:pt x="615" y="648"/>
                  </a:cubicBezTo>
                  <a:cubicBezTo>
                    <a:pt x="618" y="647"/>
                    <a:pt x="621" y="646"/>
                    <a:pt x="625" y="645"/>
                  </a:cubicBezTo>
                  <a:cubicBezTo>
                    <a:pt x="627" y="644"/>
                    <a:pt x="629" y="643"/>
                    <a:pt x="631" y="641"/>
                  </a:cubicBezTo>
                  <a:cubicBezTo>
                    <a:pt x="634" y="640"/>
                    <a:pt x="638" y="639"/>
                    <a:pt x="641" y="637"/>
                  </a:cubicBezTo>
                  <a:cubicBezTo>
                    <a:pt x="643" y="636"/>
                    <a:pt x="645" y="634"/>
                    <a:pt x="648" y="633"/>
                  </a:cubicBezTo>
                  <a:cubicBezTo>
                    <a:pt x="650" y="631"/>
                    <a:pt x="653" y="629"/>
                    <a:pt x="656" y="627"/>
                  </a:cubicBezTo>
                  <a:cubicBezTo>
                    <a:pt x="658" y="625"/>
                    <a:pt x="661" y="623"/>
                    <a:pt x="663" y="621"/>
                  </a:cubicBezTo>
                  <a:cubicBezTo>
                    <a:pt x="664" y="620"/>
                    <a:pt x="665" y="619"/>
                    <a:pt x="666" y="618"/>
                  </a:cubicBezTo>
                  <a:cubicBezTo>
                    <a:pt x="667" y="617"/>
                    <a:pt x="668" y="614"/>
                    <a:pt x="669" y="613"/>
                  </a:cubicBezTo>
                  <a:cubicBezTo>
                    <a:pt x="671" y="611"/>
                    <a:pt x="672" y="609"/>
                    <a:pt x="674" y="607"/>
                  </a:cubicBezTo>
                  <a:cubicBezTo>
                    <a:pt x="674" y="606"/>
                    <a:pt x="674" y="606"/>
                    <a:pt x="674" y="605"/>
                  </a:cubicBezTo>
                  <a:cubicBezTo>
                    <a:pt x="688" y="584"/>
                    <a:pt x="693" y="558"/>
                    <a:pt x="689" y="527"/>
                  </a:cubicBezTo>
                  <a:cubicBezTo>
                    <a:pt x="689" y="526"/>
                    <a:pt x="690" y="526"/>
                    <a:pt x="690" y="526"/>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7"/>
                    <a:pt x="658" y="467"/>
                    <a:pt x="658" y="467"/>
                  </a:cubicBezTo>
                  <a:cubicBezTo>
                    <a:pt x="631" y="443"/>
                    <a:pt x="595" y="435"/>
                    <a:pt x="572" y="436"/>
                  </a:cubicBezTo>
                  <a:cubicBezTo>
                    <a:pt x="121" y="436"/>
                    <a:pt x="121" y="436"/>
                    <a:pt x="121" y="436"/>
                  </a:cubicBezTo>
                  <a:cubicBezTo>
                    <a:pt x="98" y="436"/>
                    <a:pt x="62" y="443"/>
                    <a:pt x="35" y="467"/>
                  </a:cubicBezTo>
                  <a:lnTo>
                    <a:pt x="82" y="98"/>
                  </a:lnTo>
                  <a:close/>
                  <a:moveTo>
                    <a:pt x="651" y="599"/>
                  </a:moveTo>
                  <a:lnTo>
                    <a:pt x="651" y="599"/>
                  </a:lnTo>
                  <a:cubicBezTo>
                    <a:pt x="649" y="601"/>
                    <a:pt x="647" y="603"/>
                    <a:pt x="646" y="605"/>
                  </a:cubicBezTo>
                  <a:cubicBezTo>
                    <a:pt x="644" y="606"/>
                    <a:pt x="643" y="608"/>
                    <a:pt x="641" y="609"/>
                  </a:cubicBezTo>
                  <a:cubicBezTo>
                    <a:pt x="639" y="611"/>
                    <a:pt x="636" y="613"/>
                    <a:pt x="633" y="614"/>
                  </a:cubicBezTo>
                  <a:cubicBezTo>
                    <a:pt x="631" y="615"/>
                    <a:pt x="630" y="617"/>
                    <a:pt x="628" y="618"/>
                  </a:cubicBezTo>
                  <a:cubicBezTo>
                    <a:pt x="626" y="619"/>
                    <a:pt x="623" y="621"/>
                    <a:pt x="621" y="622"/>
                  </a:cubicBezTo>
                  <a:cubicBezTo>
                    <a:pt x="619" y="622"/>
                    <a:pt x="617" y="623"/>
                    <a:pt x="615" y="624"/>
                  </a:cubicBezTo>
                  <a:cubicBezTo>
                    <a:pt x="613" y="625"/>
                    <a:pt x="611" y="625"/>
                    <a:pt x="607" y="626"/>
                  </a:cubicBezTo>
                  <a:cubicBezTo>
                    <a:pt x="605" y="627"/>
                    <a:pt x="604" y="627"/>
                    <a:pt x="602" y="628"/>
                  </a:cubicBezTo>
                  <a:cubicBezTo>
                    <a:pt x="600" y="628"/>
                    <a:pt x="598" y="628"/>
                    <a:pt x="596" y="629"/>
                  </a:cubicBezTo>
                  <a:cubicBezTo>
                    <a:pt x="594" y="629"/>
                    <a:pt x="592" y="630"/>
                    <a:pt x="590" y="630"/>
                  </a:cubicBezTo>
                  <a:cubicBezTo>
                    <a:pt x="589" y="630"/>
                    <a:pt x="588" y="630"/>
                    <a:pt x="587" y="630"/>
                  </a:cubicBezTo>
                  <a:cubicBezTo>
                    <a:pt x="578" y="631"/>
                    <a:pt x="572" y="631"/>
                    <a:pt x="572" y="631"/>
                  </a:cubicBezTo>
                  <a:cubicBezTo>
                    <a:pt x="120" y="631"/>
                    <a:pt x="120" y="631"/>
                    <a:pt x="120" y="631"/>
                  </a:cubicBezTo>
                  <a:cubicBezTo>
                    <a:pt x="120" y="631"/>
                    <a:pt x="71" y="632"/>
                    <a:pt x="44" y="602"/>
                  </a:cubicBezTo>
                  <a:cubicBezTo>
                    <a:pt x="30" y="585"/>
                    <a:pt x="23" y="559"/>
                    <a:pt x="28" y="528"/>
                  </a:cubicBezTo>
                  <a:cubicBezTo>
                    <a:pt x="38" y="457"/>
                    <a:pt x="117" y="459"/>
                    <a:pt x="121" y="459"/>
                  </a:cubicBezTo>
                  <a:cubicBezTo>
                    <a:pt x="572" y="459"/>
                    <a:pt x="572" y="459"/>
                    <a:pt x="572" y="459"/>
                  </a:cubicBezTo>
                  <a:cubicBezTo>
                    <a:pt x="576" y="459"/>
                    <a:pt x="655" y="457"/>
                    <a:pt x="666" y="528"/>
                  </a:cubicBezTo>
                  <a:cubicBezTo>
                    <a:pt x="669" y="557"/>
                    <a:pt x="665" y="581"/>
                    <a:pt x="651"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grpSp>
        <p:nvGrpSpPr>
          <p:cNvPr id="94" name="Group 93"/>
          <p:cNvGrpSpPr/>
          <p:nvPr/>
        </p:nvGrpSpPr>
        <p:grpSpPr>
          <a:xfrm>
            <a:off x="8128273" y="5316122"/>
            <a:ext cx="806301" cy="764063"/>
            <a:chOff x="2279826" y="4755374"/>
            <a:chExt cx="290806" cy="275988"/>
          </a:xfrm>
          <a:solidFill>
            <a:srgbClr val="0078EF"/>
          </a:solidFill>
        </p:grpSpPr>
        <p:sp>
          <p:nvSpPr>
            <p:cNvPr id="95" name="Freeform 123"/>
            <p:cNvSpPr>
              <a:spLocks noChangeArrowheads="1"/>
            </p:cNvSpPr>
            <p:nvPr/>
          </p:nvSpPr>
          <p:spPr bwMode="auto">
            <a:xfrm>
              <a:off x="2374292" y="4799828"/>
              <a:ext cx="103727" cy="103727"/>
            </a:xfrm>
            <a:custGeom>
              <a:avLst/>
              <a:gdLst>
                <a:gd name="T0" fmla="*/ 53 w 246"/>
                <a:gd name="T1" fmla="*/ 246 h 247"/>
                <a:gd name="T2" fmla="*/ 53 w 246"/>
                <a:gd name="T3" fmla="*/ 246 h 247"/>
                <a:gd name="T4" fmla="*/ 192 w 246"/>
                <a:gd name="T5" fmla="*/ 246 h 247"/>
                <a:gd name="T6" fmla="*/ 245 w 246"/>
                <a:gd name="T7" fmla="*/ 193 h 247"/>
                <a:gd name="T8" fmla="*/ 245 w 246"/>
                <a:gd name="T9" fmla="*/ 53 h 247"/>
                <a:gd name="T10" fmla="*/ 192 w 246"/>
                <a:gd name="T11" fmla="*/ 0 h 247"/>
                <a:gd name="T12" fmla="*/ 167 w 246"/>
                <a:gd name="T13" fmla="*/ 0 h 247"/>
                <a:gd name="T14" fmla="*/ 78 w 246"/>
                <a:gd name="T15" fmla="*/ 0 h 247"/>
                <a:gd name="T16" fmla="*/ 53 w 246"/>
                <a:gd name="T17" fmla="*/ 0 h 247"/>
                <a:gd name="T18" fmla="*/ 0 w 246"/>
                <a:gd name="T19" fmla="*/ 53 h 247"/>
                <a:gd name="T20" fmla="*/ 0 w 246"/>
                <a:gd name="T21" fmla="*/ 193 h 247"/>
                <a:gd name="T22" fmla="*/ 53 w 246"/>
                <a:gd name="T23" fmla="*/ 246 h 247"/>
                <a:gd name="T24" fmla="*/ 90 w 246"/>
                <a:gd name="T25" fmla="*/ 23 h 247"/>
                <a:gd name="T26" fmla="*/ 90 w 246"/>
                <a:gd name="T27" fmla="*/ 23 h 247"/>
                <a:gd name="T28" fmla="*/ 155 w 246"/>
                <a:gd name="T29" fmla="*/ 23 h 247"/>
                <a:gd name="T30" fmla="*/ 155 w 246"/>
                <a:gd name="T31" fmla="*/ 90 h 247"/>
                <a:gd name="T32" fmla="*/ 90 w 246"/>
                <a:gd name="T33" fmla="*/ 90 h 247"/>
                <a:gd name="T34" fmla="*/ 90 w 246"/>
                <a:gd name="T35" fmla="*/ 23 h 247"/>
                <a:gd name="T36" fmla="*/ 23 w 246"/>
                <a:gd name="T37" fmla="*/ 53 h 247"/>
                <a:gd name="T38" fmla="*/ 23 w 246"/>
                <a:gd name="T39" fmla="*/ 53 h 247"/>
                <a:gd name="T40" fmla="*/ 53 w 246"/>
                <a:gd name="T41" fmla="*/ 23 h 247"/>
                <a:gd name="T42" fmla="*/ 67 w 246"/>
                <a:gd name="T43" fmla="*/ 23 h 247"/>
                <a:gd name="T44" fmla="*/ 67 w 246"/>
                <a:gd name="T45" fmla="*/ 101 h 247"/>
                <a:gd name="T46" fmla="*/ 78 w 246"/>
                <a:gd name="T47" fmla="*/ 113 h 247"/>
                <a:gd name="T48" fmla="*/ 167 w 246"/>
                <a:gd name="T49" fmla="*/ 113 h 247"/>
                <a:gd name="T50" fmla="*/ 178 w 246"/>
                <a:gd name="T51" fmla="*/ 101 h 247"/>
                <a:gd name="T52" fmla="*/ 178 w 246"/>
                <a:gd name="T53" fmla="*/ 23 h 247"/>
                <a:gd name="T54" fmla="*/ 192 w 246"/>
                <a:gd name="T55" fmla="*/ 23 h 247"/>
                <a:gd name="T56" fmla="*/ 222 w 246"/>
                <a:gd name="T57" fmla="*/ 53 h 247"/>
                <a:gd name="T58" fmla="*/ 222 w 246"/>
                <a:gd name="T59" fmla="*/ 193 h 247"/>
                <a:gd name="T60" fmla="*/ 192 w 246"/>
                <a:gd name="T61" fmla="*/ 223 h 247"/>
                <a:gd name="T62" fmla="*/ 53 w 246"/>
                <a:gd name="T63" fmla="*/ 223 h 247"/>
                <a:gd name="T64" fmla="*/ 23 w 246"/>
                <a:gd name="T65" fmla="*/ 193 h 247"/>
                <a:gd name="T66" fmla="*/ 23 w 246"/>
                <a:gd name="T67" fmla="*/ 5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247">
                  <a:moveTo>
                    <a:pt x="53" y="246"/>
                  </a:moveTo>
                  <a:lnTo>
                    <a:pt x="53" y="246"/>
                  </a:lnTo>
                  <a:cubicBezTo>
                    <a:pt x="192" y="246"/>
                    <a:pt x="192" y="246"/>
                    <a:pt x="192" y="246"/>
                  </a:cubicBezTo>
                  <a:cubicBezTo>
                    <a:pt x="221" y="246"/>
                    <a:pt x="245" y="222"/>
                    <a:pt x="245" y="193"/>
                  </a:cubicBezTo>
                  <a:cubicBezTo>
                    <a:pt x="245" y="53"/>
                    <a:pt x="245" y="53"/>
                    <a:pt x="245" y="53"/>
                  </a:cubicBezTo>
                  <a:cubicBezTo>
                    <a:pt x="245" y="24"/>
                    <a:pt x="221" y="0"/>
                    <a:pt x="192" y="0"/>
                  </a:cubicBezTo>
                  <a:cubicBezTo>
                    <a:pt x="167" y="0"/>
                    <a:pt x="167" y="0"/>
                    <a:pt x="167" y="0"/>
                  </a:cubicBezTo>
                  <a:cubicBezTo>
                    <a:pt x="78" y="0"/>
                    <a:pt x="78" y="0"/>
                    <a:pt x="78" y="0"/>
                  </a:cubicBezTo>
                  <a:cubicBezTo>
                    <a:pt x="53" y="0"/>
                    <a:pt x="53" y="0"/>
                    <a:pt x="53" y="0"/>
                  </a:cubicBezTo>
                  <a:cubicBezTo>
                    <a:pt x="24" y="0"/>
                    <a:pt x="0" y="24"/>
                    <a:pt x="0" y="53"/>
                  </a:cubicBezTo>
                  <a:cubicBezTo>
                    <a:pt x="0" y="193"/>
                    <a:pt x="0" y="193"/>
                    <a:pt x="0" y="193"/>
                  </a:cubicBezTo>
                  <a:cubicBezTo>
                    <a:pt x="0" y="222"/>
                    <a:pt x="24" y="246"/>
                    <a:pt x="53" y="246"/>
                  </a:cubicBezTo>
                  <a:close/>
                  <a:moveTo>
                    <a:pt x="90" y="23"/>
                  </a:moveTo>
                  <a:lnTo>
                    <a:pt x="90" y="23"/>
                  </a:lnTo>
                  <a:cubicBezTo>
                    <a:pt x="155" y="23"/>
                    <a:pt x="155" y="23"/>
                    <a:pt x="155" y="23"/>
                  </a:cubicBezTo>
                  <a:cubicBezTo>
                    <a:pt x="155" y="90"/>
                    <a:pt x="155" y="90"/>
                    <a:pt x="155" y="90"/>
                  </a:cubicBezTo>
                  <a:cubicBezTo>
                    <a:pt x="90" y="90"/>
                    <a:pt x="90" y="90"/>
                    <a:pt x="90" y="90"/>
                  </a:cubicBezTo>
                  <a:lnTo>
                    <a:pt x="90" y="23"/>
                  </a:lnTo>
                  <a:close/>
                  <a:moveTo>
                    <a:pt x="23" y="53"/>
                  </a:moveTo>
                  <a:lnTo>
                    <a:pt x="23" y="53"/>
                  </a:lnTo>
                  <a:cubicBezTo>
                    <a:pt x="23" y="37"/>
                    <a:pt x="37" y="23"/>
                    <a:pt x="53" y="23"/>
                  </a:cubicBezTo>
                  <a:cubicBezTo>
                    <a:pt x="67" y="23"/>
                    <a:pt x="67" y="23"/>
                    <a:pt x="67" y="23"/>
                  </a:cubicBezTo>
                  <a:cubicBezTo>
                    <a:pt x="67" y="101"/>
                    <a:pt x="67" y="101"/>
                    <a:pt x="67" y="101"/>
                  </a:cubicBezTo>
                  <a:cubicBezTo>
                    <a:pt x="67" y="108"/>
                    <a:pt x="72" y="113"/>
                    <a:pt x="78" y="113"/>
                  </a:cubicBezTo>
                  <a:cubicBezTo>
                    <a:pt x="167" y="113"/>
                    <a:pt x="167" y="113"/>
                    <a:pt x="167" y="113"/>
                  </a:cubicBezTo>
                  <a:cubicBezTo>
                    <a:pt x="173" y="113"/>
                    <a:pt x="178" y="108"/>
                    <a:pt x="178" y="101"/>
                  </a:cubicBezTo>
                  <a:cubicBezTo>
                    <a:pt x="178" y="23"/>
                    <a:pt x="178" y="23"/>
                    <a:pt x="178" y="23"/>
                  </a:cubicBezTo>
                  <a:cubicBezTo>
                    <a:pt x="192" y="23"/>
                    <a:pt x="192" y="23"/>
                    <a:pt x="192" y="23"/>
                  </a:cubicBezTo>
                  <a:cubicBezTo>
                    <a:pt x="209" y="23"/>
                    <a:pt x="222" y="37"/>
                    <a:pt x="222" y="53"/>
                  </a:cubicBezTo>
                  <a:cubicBezTo>
                    <a:pt x="222" y="193"/>
                    <a:pt x="222" y="193"/>
                    <a:pt x="222" y="193"/>
                  </a:cubicBezTo>
                  <a:cubicBezTo>
                    <a:pt x="222" y="210"/>
                    <a:pt x="209" y="223"/>
                    <a:pt x="192" y="223"/>
                  </a:cubicBezTo>
                  <a:cubicBezTo>
                    <a:pt x="53" y="223"/>
                    <a:pt x="53" y="223"/>
                    <a:pt x="53" y="223"/>
                  </a:cubicBezTo>
                  <a:cubicBezTo>
                    <a:pt x="37" y="223"/>
                    <a:pt x="23" y="210"/>
                    <a:pt x="23" y="193"/>
                  </a:cubicBezTo>
                  <a:lnTo>
                    <a:pt x="23" y="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96" name="Freeform 124"/>
            <p:cNvSpPr>
              <a:spLocks noChangeArrowheads="1"/>
            </p:cNvSpPr>
            <p:nvPr/>
          </p:nvSpPr>
          <p:spPr bwMode="auto">
            <a:xfrm>
              <a:off x="2502097" y="4957271"/>
              <a:ext cx="35194" cy="35192"/>
            </a:xfrm>
            <a:custGeom>
              <a:avLst/>
              <a:gdLst>
                <a:gd name="T0" fmla="*/ 41 w 83"/>
                <a:gd name="T1" fmla="*/ 0 h 82"/>
                <a:gd name="T2" fmla="*/ 41 w 83"/>
                <a:gd name="T3" fmla="*/ 0 h 82"/>
                <a:gd name="T4" fmla="*/ 0 w 83"/>
                <a:gd name="T5" fmla="*/ 41 h 82"/>
                <a:gd name="T6" fmla="*/ 41 w 83"/>
                <a:gd name="T7" fmla="*/ 81 h 82"/>
                <a:gd name="T8" fmla="*/ 82 w 83"/>
                <a:gd name="T9" fmla="*/ 41 h 82"/>
                <a:gd name="T10" fmla="*/ 41 w 83"/>
                <a:gd name="T11" fmla="*/ 0 h 82"/>
                <a:gd name="T12" fmla="*/ 41 w 83"/>
                <a:gd name="T13" fmla="*/ 59 h 82"/>
                <a:gd name="T14" fmla="*/ 41 w 83"/>
                <a:gd name="T15" fmla="*/ 59 h 82"/>
                <a:gd name="T16" fmla="*/ 23 w 83"/>
                <a:gd name="T17" fmla="*/ 41 h 82"/>
                <a:gd name="T18" fmla="*/ 41 w 83"/>
                <a:gd name="T19" fmla="*/ 23 h 82"/>
                <a:gd name="T20" fmla="*/ 59 w 83"/>
                <a:gd name="T21" fmla="*/ 41 h 82"/>
                <a:gd name="T22" fmla="*/ 41 w 83"/>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2">
                  <a:moveTo>
                    <a:pt x="41" y="0"/>
                  </a:moveTo>
                  <a:lnTo>
                    <a:pt x="41" y="0"/>
                  </a:lnTo>
                  <a:cubicBezTo>
                    <a:pt x="19" y="0"/>
                    <a:pt x="0" y="18"/>
                    <a:pt x="0" y="41"/>
                  </a:cubicBezTo>
                  <a:cubicBezTo>
                    <a:pt x="0" y="64"/>
                    <a:pt x="19" y="81"/>
                    <a:pt x="41" y="81"/>
                  </a:cubicBezTo>
                  <a:cubicBezTo>
                    <a:pt x="64" y="81"/>
                    <a:pt x="82" y="64"/>
                    <a:pt x="82" y="41"/>
                  </a:cubicBezTo>
                  <a:cubicBezTo>
                    <a:pt x="82" y="18"/>
                    <a:pt x="64" y="0"/>
                    <a:pt x="41" y="0"/>
                  </a:cubicBezTo>
                  <a:close/>
                  <a:moveTo>
                    <a:pt x="41" y="59"/>
                  </a:moveTo>
                  <a:lnTo>
                    <a:pt x="41" y="59"/>
                  </a:lnTo>
                  <a:cubicBezTo>
                    <a:pt x="32" y="59"/>
                    <a:pt x="23" y="50"/>
                    <a:pt x="23" y="41"/>
                  </a:cubicBezTo>
                  <a:cubicBezTo>
                    <a:pt x="23" y="31"/>
                    <a:pt x="32" y="23"/>
                    <a:pt x="41" y="23"/>
                  </a:cubicBezTo>
                  <a:cubicBezTo>
                    <a:pt x="50" y="23"/>
                    <a:pt x="59" y="31"/>
                    <a:pt x="59" y="41"/>
                  </a:cubicBezTo>
                  <a:cubicBezTo>
                    <a:pt x="59"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sp>
          <p:nvSpPr>
            <p:cNvPr id="97" name="Freeform 125"/>
            <p:cNvSpPr>
              <a:spLocks noChangeArrowheads="1"/>
            </p:cNvSpPr>
            <p:nvPr/>
          </p:nvSpPr>
          <p:spPr bwMode="auto">
            <a:xfrm>
              <a:off x="2279826" y="4755374"/>
              <a:ext cx="290806" cy="275988"/>
            </a:xfrm>
            <a:custGeom>
              <a:avLst/>
              <a:gdLst>
                <a:gd name="T0" fmla="*/ 690 w 694"/>
                <a:gd name="T1" fmla="*/ 526 h 655"/>
                <a:gd name="T2" fmla="*/ 690 w 694"/>
                <a:gd name="T3" fmla="*/ 526 h 655"/>
                <a:gd name="T4" fmla="*/ 689 w 694"/>
                <a:gd name="T5" fmla="*/ 524 h 655"/>
                <a:gd name="T6" fmla="*/ 689 w 694"/>
                <a:gd name="T7" fmla="*/ 519 h 655"/>
                <a:gd name="T8" fmla="*/ 634 w 694"/>
                <a:gd name="T9" fmla="*/ 95 h 655"/>
                <a:gd name="T10" fmla="*/ 526 w 694"/>
                <a:gd name="T11" fmla="*/ 0 h 655"/>
                <a:gd name="T12" fmla="*/ 167 w 694"/>
                <a:gd name="T13" fmla="*/ 0 h 655"/>
                <a:gd name="T14" fmla="*/ 59 w 694"/>
                <a:gd name="T15" fmla="*/ 95 h 655"/>
                <a:gd name="T16" fmla="*/ 5 w 694"/>
                <a:gd name="T17" fmla="*/ 519 h 655"/>
                <a:gd name="T18" fmla="*/ 5 w 694"/>
                <a:gd name="T19" fmla="*/ 524 h 655"/>
                <a:gd name="T20" fmla="*/ 4 w 694"/>
                <a:gd name="T21" fmla="*/ 526 h 655"/>
                <a:gd name="T22" fmla="*/ 5 w 694"/>
                <a:gd name="T23" fmla="*/ 527 h 655"/>
                <a:gd name="T24" fmla="*/ 28 w 694"/>
                <a:gd name="T25" fmla="*/ 618 h 655"/>
                <a:gd name="T26" fmla="*/ 119 w 694"/>
                <a:gd name="T27" fmla="*/ 654 h 655"/>
                <a:gd name="T28" fmla="*/ 121 w 694"/>
                <a:gd name="T29" fmla="*/ 654 h 655"/>
                <a:gd name="T30" fmla="*/ 572 w 694"/>
                <a:gd name="T31" fmla="*/ 654 h 655"/>
                <a:gd name="T32" fmla="*/ 596 w 694"/>
                <a:gd name="T33" fmla="*/ 652 h 655"/>
                <a:gd name="T34" fmla="*/ 598 w 694"/>
                <a:gd name="T35" fmla="*/ 652 h 655"/>
                <a:gd name="T36" fmla="*/ 609 w 694"/>
                <a:gd name="T37" fmla="*/ 650 h 655"/>
                <a:gd name="T38" fmla="*/ 615 w 694"/>
                <a:gd name="T39" fmla="*/ 648 h 655"/>
                <a:gd name="T40" fmla="*/ 625 w 694"/>
                <a:gd name="T41" fmla="*/ 645 h 655"/>
                <a:gd name="T42" fmla="*/ 631 w 694"/>
                <a:gd name="T43" fmla="*/ 641 h 655"/>
                <a:gd name="T44" fmla="*/ 641 w 694"/>
                <a:gd name="T45" fmla="*/ 637 h 655"/>
                <a:gd name="T46" fmla="*/ 648 w 694"/>
                <a:gd name="T47" fmla="*/ 633 h 655"/>
                <a:gd name="T48" fmla="*/ 656 w 694"/>
                <a:gd name="T49" fmla="*/ 627 h 655"/>
                <a:gd name="T50" fmla="*/ 663 w 694"/>
                <a:gd name="T51" fmla="*/ 621 h 655"/>
                <a:gd name="T52" fmla="*/ 666 w 694"/>
                <a:gd name="T53" fmla="*/ 618 h 655"/>
                <a:gd name="T54" fmla="*/ 669 w 694"/>
                <a:gd name="T55" fmla="*/ 613 h 655"/>
                <a:gd name="T56" fmla="*/ 674 w 694"/>
                <a:gd name="T57" fmla="*/ 607 h 655"/>
                <a:gd name="T58" fmla="*/ 674 w 694"/>
                <a:gd name="T59" fmla="*/ 605 h 655"/>
                <a:gd name="T60" fmla="*/ 689 w 694"/>
                <a:gd name="T61" fmla="*/ 527 h 655"/>
                <a:gd name="T62" fmla="*/ 690 w 694"/>
                <a:gd name="T63" fmla="*/ 526 h 655"/>
                <a:gd name="T64" fmla="*/ 82 w 694"/>
                <a:gd name="T65" fmla="*/ 98 h 655"/>
                <a:gd name="T66" fmla="*/ 82 w 694"/>
                <a:gd name="T67" fmla="*/ 98 h 655"/>
                <a:gd name="T68" fmla="*/ 167 w 694"/>
                <a:gd name="T69" fmla="*/ 23 h 655"/>
                <a:gd name="T70" fmla="*/ 526 w 694"/>
                <a:gd name="T71" fmla="*/ 23 h 655"/>
                <a:gd name="T72" fmla="*/ 612 w 694"/>
                <a:gd name="T73" fmla="*/ 98 h 655"/>
                <a:gd name="T74" fmla="*/ 658 w 694"/>
                <a:gd name="T75" fmla="*/ 467 h 655"/>
                <a:gd name="T76" fmla="*/ 572 w 694"/>
                <a:gd name="T77" fmla="*/ 436 h 655"/>
                <a:gd name="T78" fmla="*/ 121 w 694"/>
                <a:gd name="T79" fmla="*/ 436 h 655"/>
                <a:gd name="T80" fmla="*/ 35 w 694"/>
                <a:gd name="T81" fmla="*/ 467 h 655"/>
                <a:gd name="T82" fmla="*/ 82 w 694"/>
                <a:gd name="T83" fmla="*/ 98 h 655"/>
                <a:gd name="T84" fmla="*/ 651 w 694"/>
                <a:gd name="T85" fmla="*/ 599 h 655"/>
                <a:gd name="T86" fmla="*/ 651 w 694"/>
                <a:gd name="T87" fmla="*/ 599 h 655"/>
                <a:gd name="T88" fmla="*/ 646 w 694"/>
                <a:gd name="T89" fmla="*/ 605 h 655"/>
                <a:gd name="T90" fmla="*/ 641 w 694"/>
                <a:gd name="T91" fmla="*/ 609 h 655"/>
                <a:gd name="T92" fmla="*/ 633 w 694"/>
                <a:gd name="T93" fmla="*/ 614 h 655"/>
                <a:gd name="T94" fmla="*/ 628 w 694"/>
                <a:gd name="T95" fmla="*/ 618 h 655"/>
                <a:gd name="T96" fmla="*/ 621 w 694"/>
                <a:gd name="T97" fmla="*/ 622 h 655"/>
                <a:gd name="T98" fmla="*/ 615 w 694"/>
                <a:gd name="T99" fmla="*/ 624 h 655"/>
                <a:gd name="T100" fmla="*/ 607 w 694"/>
                <a:gd name="T101" fmla="*/ 626 h 655"/>
                <a:gd name="T102" fmla="*/ 602 w 694"/>
                <a:gd name="T103" fmla="*/ 628 h 655"/>
                <a:gd name="T104" fmla="*/ 596 w 694"/>
                <a:gd name="T105" fmla="*/ 629 h 655"/>
                <a:gd name="T106" fmla="*/ 590 w 694"/>
                <a:gd name="T107" fmla="*/ 630 h 655"/>
                <a:gd name="T108" fmla="*/ 587 w 694"/>
                <a:gd name="T109" fmla="*/ 630 h 655"/>
                <a:gd name="T110" fmla="*/ 572 w 694"/>
                <a:gd name="T111" fmla="*/ 631 h 655"/>
                <a:gd name="T112" fmla="*/ 120 w 694"/>
                <a:gd name="T113" fmla="*/ 631 h 655"/>
                <a:gd name="T114" fmla="*/ 44 w 694"/>
                <a:gd name="T115" fmla="*/ 602 h 655"/>
                <a:gd name="T116" fmla="*/ 28 w 694"/>
                <a:gd name="T117" fmla="*/ 528 h 655"/>
                <a:gd name="T118" fmla="*/ 121 w 694"/>
                <a:gd name="T119" fmla="*/ 459 h 655"/>
                <a:gd name="T120" fmla="*/ 572 w 694"/>
                <a:gd name="T121" fmla="*/ 459 h 655"/>
                <a:gd name="T122" fmla="*/ 666 w 694"/>
                <a:gd name="T123" fmla="*/ 528 h 655"/>
                <a:gd name="T124" fmla="*/ 651 w 694"/>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4" h="655">
                  <a:moveTo>
                    <a:pt x="690" y="526"/>
                  </a:moveTo>
                  <a:lnTo>
                    <a:pt x="690" y="526"/>
                  </a:lnTo>
                  <a:cubicBezTo>
                    <a:pt x="689" y="525"/>
                    <a:pt x="689" y="525"/>
                    <a:pt x="689" y="524"/>
                  </a:cubicBezTo>
                  <a:cubicBezTo>
                    <a:pt x="689" y="522"/>
                    <a:pt x="689" y="521"/>
                    <a:pt x="689" y="519"/>
                  </a:cubicBezTo>
                  <a:cubicBezTo>
                    <a:pt x="634" y="95"/>
                    <a:pt x="634" y="95"/>
                    <a:pt x="634" y="95"/>
                  </a:cubicBezTo>
                  <a:cubicBezTo>
                    <a:pt x="627" y="41"/>
                    <a:pt x="580" y="0"/>
                    <a:pt x="526" y="0"/>
                  </a:cubicBezTo>
                  <a:cubicBezTo>
                    <a:pt x="167" y="0"/>
                    <a:pt x="167" y="0"/>
                    <a:pt x="167" y="0"/>
                  </a:cubicBezTo>
                  <a:cubicBezTo>
                    <a:pt x="113" y="0"/>
                    <a:pt x="66" y="41"/>
                    <a:pt x="59" y="95"/>
                  </a:cubicBezTo>
                  <a:cubicBezTo>
                    <a:pt x="5" y="519"/>
                    <a:pt x="5" y="519"/>
                    <a:pt x="5" y="519"/>
                  </a:cubicBezTo>
                  <a:cubicBezTo>
                    <a:pt x="5" y="521"/>
                    <a:pt x="5" y="522"/>
                    <a:pt x="5" y="524"/>
                  </a:cubicBezTo>
                  <a:cubicBezTo>
                    <a:pt x="5" y="525"/>
                    <a:pt x="4" y="526"/>
                    <a:pt x="4" y="526"/>
                  </a:cubicBezTo>
                  <a:cubicBezTo>
                    <a:pt x="4" y="527"/>
                    <a:pt x="5" y="527"/>
                    <a:pt x="5" y="527"/>
                  </a:cubicBezTo>
                  <a:cubicBezTo>
                    <a:pt x="0" y="566"/>
                    <a:pt x="8" y="596"/>
                    <a:pt x="28" y="618"/>
                  </a:cubicBezTo>
                  <a:cubicBezTo>
                    <a:pt x="59" y="652"/>
                    <a:pt x="108" y="654"/>
                    <a:pt x="119" y="654"/>
                  </a:cubicBezTo>
                  <a:cubicBezTo>
                    <a:pt x="120" y="654"/>
                    <a:pt x="121" y="654"/>
                    <a:pt x="121" y="654"/>
                  </a:cubicBezTo>
                  <a:cubicBezTo>
                    <a:pt x="572" y="654"/>
                    <a:pt x="572" y="654"/>
                    <a:pt x="572" y="654"/>
                  </a:cubicBezTo>
                  <a:cubicBezTo>
                    <a:pt x="572" y="654"/>
                    <a:pt x="582" y="654"/>
                    <a:pt x="596" y="652"/>
                  </a:cubicBezTo>
                  <a:cubicBezTo>
                    <a:pt x="597" y="652"/>
                    <a:pt x="597" y="652"/>
                    <a:pt x="598" y="652"/>
                  </a:cubicBezTo>
                  <a:cubicBezTo>
                    <a:pt x="601" y="652"/>
                    <a:pt x="605" y="651"/>
                    <a:pt x="609" y="650"/>
                  </a:cubicBezTo>
                  <a:cubicBezTo>
                    <a:pt x="612" y="649"/>
                    <a:pt x="613" y="649"/>
                    <a:pt x="615" y="648"/>
                  </a:cubicBezTo>
                  <a:cubicBezTo>
                    <a:pt x="618" y="647"/>
                    <a:pt x="621" y="646"/>
                    <a:pt x="625" y="645"/>
                  </a:cubicBezTo>
                  <a:cubicBezTo>
                    <a:pt x="627" y="644"/>
                    <a:pt x="629" y="643"/>
                    <a:pt x="631" y="641"/>
                  </a:cubicBezTo>
                  <a:cubicBezTo>
                    <a:pt x="634" y="640"/>
                    <a:pt x="638" y="639"/>
                    <a:pt x="641" y="637"/>
                  </a:cubicBezTo>
                  <a:cubicBezTo>
                    <a:pt x="643" y="636"/>
                    <a:pt x="645" y="634"/>
                    <a:pt x="648" y="633"/>
                  </a:cubicBezTo>
                  <a:cubicBezTo>
                    <a:pt x="650" y="631"/>
                    <a:pt x="653" y="629"/>
                    <a:pt x="656" y="627"/>
                  </a:cubicBezTo>
                  <a:cubicBezTo>
                    <a:pt x="658" y="625"/>
                    <a:pt x="661" y="623"/>
                    <a:pt x="663" y="621"/>
                  </a:cubicBezTo>
                  <a:cubicBezTo>
                    <a:pt x="664" y="620"/>
                    <a:pt x="665" y="619"/>
                    <a:pt x="666" y="618"/>
                  </a:cubicBezTo>
                  <a:cubicBezTo>
                    <a:pt x="667" y="617"/>
                    <a:pt x="668" y="614"/>
                    <a:pt x="669" y="613"/>
                  </a:cubicBezTo>
                  <a:cubicBezTo>
                    <a:pt x="671" y="611"/>
                    <a:pt x="672" y="609"/>
                    <a:pt x="674" y="607"/>
                  </a:cubicBezTo>
                  <a:cubicBezTo>
                    <a:pt x="674" y="606"/>
                    <a:pt x="674" y="606"/>
                    <a:pt x="674" y="605"/>
                  </a:cubicBezTo>
                  <a:cubicBezTo>
                    <a:pt x="688" y="584"/>
                    <a:pt x="693" y="558"/>
                    <a:pt x="689" y="527"/>
                  </a:cubicBezTo>
                  <a:cubicBezTo>
                    <a:pt x="689" y="526"/>
                    <a:pt x="690" y="526"/>
                    <a:pt x="690" y="526"/>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7"/>
                    <a:pt x="658" y="467"/>
                    <a:pt x="658" y="467"/>
                  </a:cubicBezTo>
                  <a:cubicBezTo>
                    <a:pt x="631" y="443"/>
                    <a:pt x="595" y="435"/>
                    <a:pt x="572" y="436"/>
                  </a:cubicBezTo>
                  <a:cubicBezTo>
                    <a:pt x="121" y="436"/>
                    <a:pt x="121" y="436"/>
                    <a:pt x="121" y="436"/>
                  </a:cubicBezTo>
                  <a:cubicBezTo>
                    <a:pt x="98" y="436"/>
                    <a:pt x="62" y="443"/>
                    <a:pt x="35" y="467"/>
                  </a:cubicBezTo>
                  <a:lnTo>
                    <a:pt x="82" y="98"/>
                  </a:lnTo>
                  <a:close/>
                  <a:moveTo>
                    <a:pt x="651" y="599"/>
                  </a:moveTo>
                  <a:lnTo>
                    <a:pt x="651" y="599"/>
                  </a:lnTo>
                  <a:cubicBezTo>
                    <a:pt x="649" y="601"/>
                    <a:pt x="647" y="603"/>
                    <a:pt x="646" y="605"/>
                  </a:cubicBezTo>
                  <a:cubicBezTo>
                    <a:pt x="644" y="606"/>
                    <a:pt x="643" y="608"/>
                    <a:pt x="641" y="609"/>
                  </a:cubicBezTo>
                  <a:cubicBezTo>
                    <a:pt x="639" y="611"/>
                    <a:pt x="636" y="613"/>
                    <a:pt x="633" y="614"/>
                  </a:cubicBezTo>
                  <a:cubicBezTo>
                    <a:pt x="631" y="615"/>
                    <a:pt x="630" y="617"/>
                    <a:pt x="628" y="618"/>
                  </a:cubicBezTo>
                  <a:cubicBezTo>
                    <a:pt x="626" y="619"/>
                    <a:pt x="623" y="621"/>
                    <a:pt x="621" y="622"/>
                  </a:cubicBezTo>
                  <a:cubicBezTo>
                    <a:pt x="619" y="622"/>
                    <a:pt x="617" y="623"/>
                    <a:pt x="615" y="624"/>
                  </a:cubicBezTo>
                  <a:cubicBezTo>
                    <a:pt x="613" y="625"/>
                    <a:pt x="611" y="625"/>
                    <a:pt x="607" y="626"/>
                  </a:cubicBezTo>
                  <a:cubicBezTo>
                    <a:pt x="605" y="627"/>
                    <a:pt x="604" y="627"/>
                    <a:pt x="602" y="628"/>
                  </a:cubicBezTo>
                  <a:cubicBezTo>
                    <a:pt x="600" y="628"/>
                    <a:pt x="598" y="628"/>
                    <a:pt x="596" y="629"/>
                  </a:cubicBezTo>
                  <a:cubicBezTo>
                    <a:pt x="594" y="629"/>
                    <a:pt x="592" y="630"/>
                    <a:pt x="590" y="630"/>
                  </a:cubicBezTo>
                  <a:cubicBezTo>
                    <a:pt x="589" y="630"/>
                    <a:pt x="588" y="630"/>
                    <a:pt x="587" y="630"/>
                  </a:cubicBezTo>
                  <a:cubicBezTo>
                    <a:pt x="578" y="631"/>
                    <a:pt x="572" y="631"/>
                    <a:pt x="572" y="631"/>
                  </a:cubicBezTo>
                  <a:cubicBezTo>
                    <a:pt x="120" y="631"/>
                    <a:pt x="120" y="631"/>
                    <a:pt x="120" y="631"/>
                  </a:cubicBezTo>
                  <a:cubicBezTo>
                    <a:pt x="120" y="631"/>
                    <a:pt x="71" y="632"/>
                    <a:pt x="44" y="602"/>
                  </a:cubicBezTo>
                  <a:cubicBezTo>
                    <a:pt x="30" y="585"/>
                    <a:pt x="23" y="559"/>
                    <a:pt x="28" y="528"/>
                  </a:cubicBezTo>
                  <a:cubicBezTo>
                    <a:pt x="38" y="457"/>
                    <a:pt x="117" y="459"/>
                    <a:pt x="121" y="459"/>
                  </a:cubicBezTo>
                  <a:cubicBezTo>
                    <a:pt x="572" y="459"/>
                    <a:pt x="572" y="459"/>
                    <a:pt x="572" y="459"/>
                  </a:cubicBezTo>
                  <a:cubicBezTo>
                    <a:pt x="576" y="459"/>
                    <a:pt x="655" y="457"/>
                    <a:pt x="666" y="528"/>
                  </a:cubicBezTo>
                  <a:cubicBezTo>
                    <a:pt x="669" y="557"/>
                    <a:pt x="665" y="581"/>
                    <a:pt x="651"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212E35"/>
                </a:solidFill>
              </a:endParaRPr>
            </a:p>
          </p:txBody>
        </p:sp>
      </p:grpSp>
      <p:cxnSp>
        <p:nvCxnSpPr>
          <p:cNvPr id="4" name="Straight Connector 3"/>
          <p:cNvCxnSpPr/>
          <p:nvPr/>
        </p:nvCxnSpPr>
        <p:spPr>
          <a:xfrm>
            <a:off x="5667375" y="1736725"/>
            <a:ext cx="0" cy="4505724"/>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71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NDMP 2-Way and 3-Way Backup</a:t>
            </a:r>
            <a:endParaRPr lang="en-US" dirty="0"/>
          </a:p>
        </p:txBody>
      </p:sp>
      <p:sp>
        <p:nvSpPr>
          <p:cNvPr id="5" name="Text Placeholder 4"/>
          <p:cNvSpPr>
            <a:spLocks noGrp="1"/>
          </p:cNvSpPr>
          <p:nvPr>
            <p:ph type="body" sz="quarter" idx="13"/>
          </p:nvPr>
        </p:nvSpPr>
        <p:spPr>
          <a:xfrm>
            <a:off x="946786" y="1021427"/>
            <a:ext cx="10659998" cy="418375"/>
          </a:xfrm>
        </p:spPr>
        <p:txBody>
          <a:bodyPr/>
          <a:lstStyle/>
          <a:p>
            <a:r>
              <a:rPr lang="de-DE" dirty="0">
                <a:solidFill>
                  <a:srgbClr val="212E35"/>
                </a:solidFill>
                <a:ea typeface="Roboto Light" charset="0"/>
                <a:cs typeface="Roboto Light" charset="0"/>
              </a:rPr>
              <a:t>Enables backups to be done via a standard media/backup server connected by LAN </a:t>
            </a:r>
          </a:p>
        </p:txBody>
      </p:sp>
      <p:grpSp>
        <p:nvGrpSpPr>
          <p:cNvPr id="73" name="Group 72"/>
          <p:cNvGrpSpPr>
            <a:grpSpLocks noChangeAspect="1"/>
          </p:cNvGrpSpPr>
          <p:nvPr/>
        </p:nvGrpSpPr>
        <p:grpSpPr>
          <a:xfrm>
            <a:off x="1562720" y="2374591"/>
            <a:ext cx="645184" cy="964455"/>
            <a:chOff x="6626861" y="1895839"/>
            <a:chExt cx="197055" cy="294568"/>
          </a:xfrm>
          <a:solidFill>
            <a:srgbClr val="0078EF"/>
          </a:solidFill>
        </p:grpSpPr>
        <p:sp>
          <p:nvSpPr>
            <p:cNvPr id="74"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5"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6"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7"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8"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9"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grpSp>
      <p:grpSp>
        <p:nvGrpSpPr>
          <p:cNvPr id="80" name="Group 79"/>
          <p:cNvGrpSpPr>
            <a:grpSpLocks noChangeAspect="1"/>
          </p:cNvGrpSpPr>
          <p:nvPr/>
        </p:nvGrpSpPr>
        <p:grpSpPr>
          <a:xfrm flipH="1">
            <a:off x="4686818" y="2385357"/>
            <a:ext cx="465262" cy="891285"/>
            <a:chOff x="7526814" y="2846580"/>
            <a:chExt cx="168615" cy="323009"/>
          </a:xfrm>
          <a:solidFill>
            <a:srgbClr val="0078EF"/>
          </a:solidFill>
        </p:grpSpPr>
        <p:sp>
          <p:nvSpPr>
            <p:cNvPr id="81" name="Freeform 511"/>
            <p:cNvSpPr>
              <a:spLocks noChangeArrowheads="1"/>
            </p:cNvSpPr>
            <p:nvPr/>
          </p:nvSpPr>
          <p:spPr bwMode="auto">
            <a:xfrm>
              <a:off x="7553224" y="3082234"/>
              <a:ext cx="113764" cy="38599"/>
            </a:xfrm>
            <a:custGeom>
              <a:avLst/>
              <a:gdLst>
                <a:gd name="T0" fmla="*/ 205 w 247"/>
                <a:gd name="T1" fmla="*/ 0 h 83"/>
                <a:gd name="T2" fmla="*/ 205 w 247"/>
                <a:gd name="T3" fmla="*/ 0 h 83"/>
                <a:gd name="T4" fmla="*/ 205 w 247"/>
                <a:gd name="T5" fmla="*/ 0 h 83"/>
                <a:gd name="T6" fmla="*/ 43 w 247"/>
                <a:gd name="T7" fmla="*/ 0 h 83"/>
                <a:gd name="T8" fmla="*/ 42 w 247"/>
                <a:gd name="T9" fmla="*/ 0 h 83"/>
                <a:gd name="T10" fmla="*/ 41 w 247"/>
                <a:gd name="T11" fmla="*/ 0 h 83"/>
                <a:gd name="T12" fmla="*/ 0 w 247"/>
                <a:gd name="T13" fmla="*/ 40 h 83"/>
                <a:gd name="T14" fmla="*/ 41 w 247"/>
                <a:gd name="T15" fmla="*/ 82 h 83"/>
                <a:gd name="T16" fmla="*/ 82 w 247"/>
                <a:gd name="T17" fmla="*/ 40 h 83"/>
                <a:gd name="T18" fmla="*/ 76 w 247"/>
                <a:gd name="T19" fmla="*/ 21 h 83"/>
                <a:gd name="T20" fmla="*/ 170 w 247"/>
                <a:gd name="T21" fmla="*/ 21 h 83"/>
                <a:gd name="T22" fmla="*/ 165 w 247"/>
                <a:gd name="T23" fmla="*/ 40 h 83"/>
                <a:gd name="T24" fmla="*/ 205 w 247"/>
                <a:gd name="T25" fmla="*/ 82 h 83"/>
                <a:gd name="T26" fmla="*/ 246 w 247"/>
                <a:gd name="T27" fmla="*/ 40 h 83"/>
                <a:gd name="T28" fmla="*/ 205 w 247"/>
                <a:gd name="T29" fmla="*/ 0 h 83"/>
                <a:gd name="T30" fmla="*/ 41 w 247"/>
                <a:gd name="T31" fmla="*/ 60 h 83"/>
                <a:gd name="T32" fmla="*/ 41 w 247"/>
                <a:gd name="T33" fmla="*/ 60 h 83"/>
                <a:gd name="T34" fmla="*/ 21 w 247"/>
                <a:gd name="T35" fmla="*/ 40 h 83"/>
                <a:gd name="T36" fmla="*/ 41 w 247"/>
                <a:gd name="T37" fmla="*/ 21 h 83"/>
                <a:gd name="T38" fmla="*/ 60 w 247"/>
                <a:gd name="T39" fmla="*/ 40 h 83"/>
                <a:gd name="T40" fmla="*/ 41 w 247"/>
                <a:gd name="T41" fmla="*/ 60 h 83"/>
                <a:gd name="T42" fmla="*/ 205 w 247"/>
                <a:gd name="T43" fmla="*/ 60 h 83"/>
                <a:gd name="T44" fmla="*/ 205 w 247"/>
                <a:gd name="T45" fmla="*/ 60 h 83"/>
                <a:gd name="T46" fmla="*/ 186 w 247"/>
                <a:gd name="T47" fmla="*/ 40 h 83"/>
                <a:gd name="T48" fmla="*/ 205 w 247"/>
                <a:gd name="T49" fmla="*/ 21 h 83"/>
                <a:gd name="T50" fmla="*/ 224 w 247"/>
                <a:gd name="T51" fmla="*/ 40 h 83"/>
                <a:gd name="T52" fmla="*/ 205 w 247"/>
                <a:gd name="T53" fmla="*/ 6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7" h="83">
                  <a:moveTo>
                    <a:pt x="205" y="0"/>
                  </a:moveTo>
                  <a:lnTo>
                    <a:pt x="205" y="0"/>
                  </a:lnTo>
                  <a:lnTo>
                    <a:pt x="205" y="0"/>
                  </a:lnTo>
                  <a:cubicBezTo>
                    <a:pt x="43" y="0"/>
                    <a:pt x="43" y="0"/>
                    <a:pt x="43" y="0"/>
                  </a:cubicBezTo>
                  <a:cubicBezTo>
                    <a:pt x="42" y="0"/>
                    <a:pt x="42" y="0"/>
                    <a:pt x="42" y="0"/>
                  </a:cubicBezTo>
                  <a:cubicBezTo>
                    <a:pt x="42" y="0"/>
                    <a:pt x="41" y="0"/>
                    <a:pt x="41" y="0"/>
                  </a:cubicBezTo>
                  <a:cubicBezTo>
                    <a:pt x="18" y="0"/>
                    <a:pt x="0" y="19"/>
                    <a:pt x="0" y="40"/>
                  </a:cubicBezTo>
                  <a:cubicBezTo>
                    <a:pt x="0" y="63"/>
                    <a:pt x="18" y="82"/>
                    <a:pt x="41" y="82"/>
                  </a:cubicBezTo>
                  <a:cubicBezTo>
                    <a:pt x="63" y="82"/>
                    <a:pt x="82" y="63"/>
                    <a:pt x="82" y="40"/>
                  </a:cubicBezTo>
                  <a:cubicBezTo>
                    <a:pt x="82" y="33"/>
                    <a:pt x="79" y="27"/>
                    <a:pt x="76" y="21"/>
                  </a:cubicBezTo>
                  <a:cubicBezTo>
                    <a:pt x="170" y="21"/>
                    <a:pt x="170" y="21"/>
                    <a:pt x="170" y="21"/>
                  </a:cubicBezTo>
                  <a:cubicBezTo>
                    <a:pt x="167" y="27"/>
                    <a:pt x="165" y="33"/>
                    <a:pt x="165" y="40"/>
                  </a:cubicBezTo>
                  <a:cubicBezTo>
                    <a:pt x="165" y="63"/>
                    <a:pt x="183" y="82"/>
                    <a:pt x="205" y="82"/>
                  </a:cubicBezTo>
                  <a:cubicBezTo>
                    <a:pt x="227" y="82"/>
                    <a:pt x="246" y="63"/>
                    <a:pt x="246" y="40"/>
                  </a:cubicBezTo>
                  <a:cubicBezTo>
                    <a:pt x="246" y="19"/>
                    <a:pt x="228" y="0"/>
                    <a:pt x="205" y="0"/>
                  </a:cubicBezTo>
                  <a:close/>
                  <a:moveTo>
                    <a:pt x="41" y="60"/>
                  </a:moveTo>
                  <a:lnTo>
                    <a:pt x="41" y="60"/>
                  </a:lnTo>
                  <a:cubicBezTo>
                    <a:pt x="30" y="60"/>
                    <a:pt x="21" y="51"/>
                    <a:pt x="21" y="40"/>
                  </a:cubicBezTo>
                  <a:cubicBezTo>
                    <a:pt x="21" y="30"/>
                    <a:pt x="30" y="21"/>
                    <a:pt x="41" y="21"/>
                  </a:cubicBezTo>
                  <a:cubicBezTo>
                    <a:pt x="52" y="21"/>
                    <a:pt x="60" y="30"/>
                    <a:pt x="60" y="40"/>
                  </a:cubicBezTo>
                  <a:cubicBezTo>
                    <a:pt x="60" y="51"/>
                    <a:pt x="52" y="60"/>
                    <a:pt x="41" y="60"/>
                  </a:cubicBezTo>
                  <a:close/>
                  <a:moveTo>
                    <a:pt x="205" y="60"/>
                  </a:moveTo>
                  <a:lnTo>
                    <a:pt x="205" y="60"/>
                  </a:lnTo>
                  <a:cubicBezTo>
                    <a:pt x="194" y="60"/>
                    <a:pt x="186" y="51"/>
                    <a:pt x="186" y="40"/>
                  </a:cubicBezTo>
                  <a:cubicBezTo>
                    <a:pt x="186" y="30"/>
                    <a:pt x="194" y="21"/>
                    <a:pt x="205" y="21"/>
                  </a:cubicBezTo>
                  <a:cubicBezTo>
                    <a:pt x="216" y="21"/>
                    <a:pt x="224" y="30"/>
                    <a:pt x="224" y="40"/>
                  </a:cubicBezTo>
                  <a:cubicBezTo>
                    <a:pt x="224" y="51"/>
                    <a:pt x="216" y="60"/>
                    <a:pt x="205" y="6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82" name="Freeform 512"/>
            <p:cNvSpPr>
              <a:spLocks noChangeArrowheads="1"/>
            </p:cNvSpPr>
            <p:nvPr/>
          </p:nvSpPr>
          <p:spPr bwMode="auto">
            <a:xfrm>
              <a:off x="7553224" y="2980659"/>
              <a:ext cx="113764" cy="38599"/>
            </a:xfrm>
            <a:custGeom>
              <a:avLst/>
              <a:gdLst>
                <a:gd name="T0" fmla="*/ 41 w 247"/>
                <a:gd name="T1" fmla="*/ 82 h 83"/>
                <a:gd name="T2" fmla="*/ 41 w 247"/>
                <a:gd name="T3" fmla="*/ 82 h 83"/>
                <a:gd name="T4" fmla="*/ 82 w 247"/>
                <a:gd name="T5" fmla="*/ 41 h 83"/>
                <a:gd name="T6" fmla="*/ 76 w 247"/>
                <a:gd name="T7" fmla="*/ 22 h 83"/>
                <a:gd name="T8" fmla="*/ 170 w 247"/>
                <a:gd name="T9" fmla="*/ 22 h 83"/>
                <a:gd name="T10" fmla="*/ 165 w 247"/>
                <a:gd name="T11" fmla="*/ 41 h 83"/>
                <a:gd name="T12" fmla="*/ 205 w 247"/>
                <a:gd name="T13" fmla="*/ 82 h 83"/>
                <a:gd name="T14" fmla="*/ 246 w 247"/>
                <a:gd name="T15" fmla="*/ 41 h 83"/>
                <a:gd name="T16" fmla="*/ 205 w 247"/>
                <a:gd name="T17" fmla="*/ 0 h 83"/>
                <a:gd name="T18" fmla="*/ 205 w 247"/>
                <a:gd name="T19" fmla="*/ 0 h 83"/>
                <a:gd name="T20" fmla="*/ 43 w 247"/>
                <a:gd name="T21" fmla="*/ 0 h 83"/>
                <a:gd name="T22" fmla="*/ 42 w 247"/>
                <a:gd name="T23" fmla="*/ 1 h 83"/>
                <a:gd name="T24" fmla="*/ 41 w 247"/>
                <a:gd name="T25" fmla="*/ 0 h 83"/>
                <a:gd name="T26" fmla="*/ 0 w 247"/>
                <a:gd name="T27" fmla="*/ 41 h 83"/>
                <a:gd name="T28" fmla="*/ 41 w 247"/>
                <a:gd name="T29" fmla="*/ 82 h 83"/>
                <a:gd name="T30" fmla="*/ 205 w 247"/>
                <a:gd name="T31" fmla="*/ 22 h 83"/>
                <a:gd name="T32" fmla="*/ 205 w 247"/>
                <a:gd name="T33" fmla="*/ 22 h 83"/>
                <a:gd name="T34" fmla="*/ 224 w 247"/>
                <a:gd name="T35" fmla="*/ 41 h 83"/>
                <a:gd name="T36" fmla="*/ 205 w 247"/>
                <a:gd name="T37" fmla="*/ 61 h 83"/>
                <a:gd name="T38" fmla="*/ 186 w 247"/>
                <a:gd name="T39" fmla="*/ 41 h 83"/>
                <a:gd name="T40" fmla="*/ 205 w 247"/>
                <a:gd name="T41" fmla="*/ 22 h 83"/>
                <a:gd name="T42" fmla="*/ 41 w 247"/>
                <a:gd name="T43" fmla="*/ 22 h 83"/>
                <a:gd name="T44" fmla="*/ 41 w 247"/>
                <a:gd name="T45" fmla="*/ 22 h 83"/>
                <a:gd name="T46" fmla="*/ 60 w 247"/>
                <a:gd name="T47" fmla="*/ 41 h 83"/>
                <a:gd name="T48" fmla="*/ 41 w 247"/>
                <a:gd name="T49" fmla="*/ 61 h 83"/>
                <a:gd name="T50" fmla="*/ 21 w 247"/>
                <a:gd name="T51" fmla="*/ 41 h 83"/>
                <a:gd name="T52" fmla="*/ 41 w 247"/>
                <a:gd name="T53" fmla="*/ 2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7" h="83">
                  <a:moveTo>
                    <a:pt x="41" y="82"/>
                  </a:moveTo>
                  <a:lnTo>
                    <a:pt x="41" y="82"/>
                  </a:lnTo>
                  <a:cubicBezTo>
                    <a:pt x="63" y="82"/>
                    <a:pt x="82" y="64"/>
                    <a:pt x="82" y="41"/>
                  </a:cubicBezTo>
                  <a:cubicBezTo>
                    <a:pt x="82" y="35"/>
                    <a:pt x="79" y="28"/>
                    <a:pt x="76" y="22"/>
                  </a:cubicBezTo>
                  <a:cubicBezTo>
                    <a:pt x="170" y="22"/>
                    <a:pt x="170" y="22"/>
                    <a:pt x="170" y="22"/>
                  </a:cubicBezTo>
                  <a:cubicBezTo>
                    <a:pt x="167" y="28"/>
                    <a:pt x="165" y="35"/>
                    <a:pt x="165" y="41"/>
                  </a:cubicBezTo>
                  <a:cubicBezTo>
                    <a:pt x="165" y="64"/>
                    <a:pt x="183" y="82"/>
                    <a:pt x="205" y="82"/>
                  </a:cubicBezTo>
                  <a:cubicBezTo>
                    <a:pt x="227" y="82"/>
                    <a:pt x="246" y="64"/>
                    <a:pt x="246" y="41"/>
                  </a:cubicBezTo>
                  <a:cubicBezTo>
                    <a:pt x="246" y="19"/>
                    <a:pt x="228" y="1"/>
                    <a:pt x="205" y="0"/>
                  </a:cubicBezTo>
                  <a:lnTo>
                    <a:pt x="205" y="0"/>
                  </a:lnTo>
                  <a:cubicBezTo>
                    <a:pt x="43" y="0"/>
                    <a:pt x="43" y="0"/>
                    <a:pt x="43" y="0"/>
                  </a:cubicBezTo>
                  <a:cubicBezTo>
                    <a:pt x="42" y="0"/>
                    <a:pt x="42" y="1"/>
                    <a:pt x="42" y="1"/>
                  </a:cubicBezTo>
                  <a:cubicBezTo>
                    <a:pt x="42" y="1"/>
                    <a:pt x="41" y="0"/>
                    <a:pt x="41" y="0"/>
                  </a:cubicBezTo>
                  <a:cubicBezTo>
                    <a:pt x="18" y="0"/>
                    <a:pt x="0" y="19"/>
                    <a:pt x="0" y="41"/>
                  </a:cubicBezTo>
                  <a:cubicBezTo>
                    <a:pt x="0" y="64"/>
                    <a:pt x="18" y="82"/>
                    <a:pt x="41" y="82"/>
                  </a:cubicBezTo>
                  <a:close/>
                  <a:moveTo>
                    <a:pt x="205" y="22"/>
                  </a:moveTo>
                  <a:lnTo>
                    <a:pt x="205" y="22"/>
                  </a:lnTo>
                  <a:cubicBezTo>
                    <a:pt x="216" y="22"/>
                    <a:pt x="224" y="31"/>
                    <a:pt x="224" y="41"/>
                  </a:cubicBezTo>
                  <a:cubicBezTo>
                    <a:pt x="224" y="53"/>
                    <a:pt x="216" y="61"/>
                    <a:pt x="205" y="61"/>
                  </a:cubicBezTo>
                  <a:cubicBezTo>
                    <a:pt x="194" y="61"/>
                    <a:pt x="186" y="53"/>
                    <a:pt x="186" y="41"/>
                  </a:cubicBezTo>
                  <a:cubicBezTo>
                    <a:pt x="186" y="31"/>
                    <a:pt x="194" y="22"/>
                    <a:pt x="205" y="22"/>
                  </a:cubicBezTo>
                  <a:close/>
                  <a:moveTo>
                    <a:pt x="41" y="22"/>
                  </a:moveTo>
                  <a:lnTo>
                    <a:pt x="41" y="22"/>
                  </a:lnTo>
                  <a:cubicBezTo>
                    <a:pt x="52" y="22"/>
                    <a:pt x="60" y="31"/>
                    <a:pt x="60" y="41"/>
                  </a:cubicBezTo>
                  <a:cubicBezTo>
                    <a:pt x="60" y="53"/>
                    <a:pt x="52" y="61"/>
                    <a:pt x="41" y="61"/>
                  </a:cubicBezTo>
                  <a:cubicBezTo>
                    <a:pt x="30" y="61"/>
                    <a:pt x="21" y="53"/>
                    <a:pt x="21" y="41"/>
                  </a:cubicBezTo>
                  <a:cubicBezTo>
                    <a:pt x="21" y="31"/>
                    <a:pt x="30" y="22"/>
                    <a:pt x="41"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83" name="Freeform 513"/>
            <p:cNvSpPr>
              <a:spLocks noChangeArrowheads="1"/>
            </p:cNvSpPr>
            <p:nvPr/>
          </p:nvSpPr>
          <p:spPr bwMode="auto">
            <a:xfrm>
              <a:off x="7553224" y="2881116"/>
              <a:ext cx="113764" cy="38598"/>
            </a:xfrm>
            <a:custGeom>
              <a:avLst/>
              <a:gdLst>
                <a:gd name="T0" fmla="*/ 41 w 247"/>
                <a:gd name="T1" fmla="*/ 81 h 82"/>
                <a:gd name="T2" fmla="*/ 41 w 247"/>
                <a:gd name="T3" fmla="*/ 81 h 82"/>
                <a:gd name="T4" fmla="*/ 82 w 247"/>
                <a:gd name="T5" fmla="*/ 41 h 82"/>
                <a:gd name="T6" fmla="*/ 76 w 247"/>
                <a:gd name="T7" fmla="*/ 21 h 82"/>
                <a:gd name="T8" fmla="*/ 170 w 247"/>
                <a:gd name="T9" fmla="*/ 21 h 82"/>
                <a:gd name="T10" fmla="*/ 165 w 247"/>
                <a:gd name="T11" fmla="*/ 41 h 82"/>
                <a:gd name="T12" fmla="*/ 205 w 247"/>
                <a:gd name="T13" fmla="*/ 81 h 82"/>
                <a:gd name="T14" fmla="*/ 246 w 247"/>
                <a:gd name="T15" fmla="*/ 41 h 82"/>
                <a:gd name="T16" fmla="*/ 205 w 247"/>
                <a:gd name="T17" fmla="*/ 0 h 82"/>
                <a:gd name="T18" fmla="*/ 205 w 247"/>
                <a:gd name="T19" fmla="*/ 0 h 82"/>
                <a:gd name="T20" fmla="*/ 43 w 247"/>
                <a:gd name="T21" fmla="*/ 0 h 82"/>
                <a:gd name="T22" fmla="*/ 42 w 247"/>
                <a:gd name="T23" fmla="*/ 0 h 82"/>
                <a:gd name="T24" fmla="*/ 41 w 247"/>
                <a:gd name="T25" fmla="*/ 0 h 82"/>
                <a:gd name="T26" fmla="*/ 0 w 247"/>
                <a:gd name="T27" fmla="*/ 41 h 82"/>
                <a:gd name="T28" fmla="*/ 41 w 247"/>
                <a:gd name="T29" fmla="*/ 81 h 82"/>
                <a:gd name="T30" fmla="*/ 205 w 247"/>
                <a:gd name="T31" fmla="*/ 21 h 82"/>
                <a:gd name="T32" fmla="*/ 205 w 247"/>
                <a:gd name="T33" fmla="*/ 21 h 82"/>
                <a:gd name="T34" fmla="*/ 224 w 247"/>
                <a:gd name="T35" fmla="*/ 41 h 82"/>
                <a:gd name="T36" fmla="*/ 205 w 247"/>
                <a:gd name="T37" fmla="*/ 61 h 82"/>
                <a:gd name="T38" fmla="*/ 186 w 247"/>
                <a:gd name="T39" fmla="*/ 41 h 82"/>
                <a:gd name="T40" fmla="*/ 205 w 247"/>
                <a:gd name="T41" fmla="*/ 21 h 82"/>
                <a:gd name="T42" fmla="*/ 41 w 247"/>
                <a:gd name="T43" fmla="*/ 21 h 82"/>
                <a:gd name="T44" fmla="*/ 41 w 247"/>
                <a:gd name="T45" fmla="*/ 21 h 82"/>
                <a:gd name="T46" fmla="*/ 60 w 247"/>
                <a:gd name="T47" fmla="*/ 41 h 82"/>
                <a:gd name="T48" fmla="*/ 41 w 247"/>
                <a:gd name="T49" fmla="*/ 61 h 82"/>
                <a:gd name="T50" fmla="*/ 21 w 247"/>
                <a:gd name="T51" fmla="*/ 41 h 82"/>
                <a:gd name="T52" fmla="*/ 41 w 247"/>
                <a:gd name="T53"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7" h="82">
                  <a:moveTo>
                    <a:pt x="41" y="81"/>
                  </a:moveTo>
                  <a:lnTo>
                    <a:pt x="41" y="81"/>
                  </a:lnTo>
                  <a:cubicBezTo>
                    <a:pt x="63" y="81"/>
                    <a:pt x="82" y="64"/>
                    <a:pt x="82" y="41"/>
                  </a:cubicBezTo>
                  <a:cubicBezTo>
                    <a:pt x="82" y="33"/>
                    <a:pt x="79" y="26"/>
                    <a:pt x="76" y="21"/>
                  </a:cubicBezTo>
                  <a:cubicBezTo>
                    <a:pt x="170" y="21"/>
                    <a:pt x="170" y="21"/>
                    <a:pt x="170" y="21"/>
                  </a:cubicBezTo>
                  <a:cubicBezTo>
                    <a:pt x="167" y="26"/>
                    <a:pt x="165" y="33"/>
                    <a:pt x="165" y="41"/>
                  </a:cubicBezTo>
                  <a:cubicBezTo>
                    <a:pt x="165" y="64"/>
                    <a:pt x="183" y="81"/>
                    <a:pt x="205" y="81"/>
                  </a:cubicBezTo>
                  <a:cubicBezTo>
                    <a:pt x="227" y="81"/>
                    <a:pt x="246" y="64"/>
                    <a:pt x="246" y="41"/>
                  </a:cubicBezTo>
                  <a:cubicBezTo>
                    <a:pt x="246" y="18"/>
                    <a:pt x="228" y="0"/>
                    <a:pt x="205" y="0"/>
                  </a:cubicBezTo>
                  <a:lnTo>
                    <a:pt x="205" y="0"/>
                  </a:lnTo>
                  <a:cubicBezTo>
                    <a:pt x="43" y="0"/>
                    <a:pt x="43" y="0"/>
                    <a:pt x="43" y="0"/>
                  </a:cubicBezTo>
                  <a:cubicBezTo>
                    <a:pt x="42" y="0"/>
                    <a:pt x="42" y="0"/>
                    <a:pt x="42" y="0"/>
                  </a:cubicBezTo>
                  <a:cubicBezTo>
                    <a:pt x="42" y="0"/>
                    <a:pt x="41" y="0"/>
                    <a:pt x="41" y="0"/>
                  </a:cubicBezTo>
                  <a:cubicBezTo>
                    <a:pt x="18" y="0"/>
                    <a:pt x="0" y="18"/>
                    <a:pt x="0" y="41"/>
                  </a:cubicBezTo>
                  <a:cubicBezTo>
                    <a:pt x="0" y="64"/>
                    <a:pt x="18" y="81"/>
                    <a:pt x="41" y="81"/>
                  </a:cubicBezTo>
                  <a:close/>
                  <a:moveTo>
                    <a:pt x="205" y="21"/>
                  </a:moveTo>
                  <a:lnTo>
                    <a:pt x="205" y="21"/>
                  </a:lnTo>
                  <a:cubicBezTo>
                    <a:pt x="216" y="21"/>
                    <a:pt x="224" y="29"/>
                    <a:pt x="224" y="41"/>
                  </a:cubicBezTo>
                  <a:cubicBezTo>
                    <a:pt x="224" y="51"/>
                    <a:pt x="216" y="61"/>
                    <a:pt x="205" y="61"/>
                  </a:cubicBezTo>
                  <a:cubicBezTo>
                    <a:pt x="194" y="61"/>
                    <a:pt x="186" y="51"/>
                    <a:pt x="186" y="41"/>
                  </a:cubicBezTo>
                  <a:cubicBezTo>
                    <a:pt x="186" y="29"/>
                    <a:pt x="194" y="21"/>
                    <a:pt x="205" y="21"/>
                  </a:cubicBezTo>
                  <a:close/>
                  <a:moveTo>
                    <a:pt x="41" y="21"/>
                  </a:moveTo>
                  <a:lnTo>
                    <a:pt x="41" y="21"/>
                  </a:lnTo>
                  <a:cubicBezTo>
                    <a:pt x="52" y="21"/>
                    <a:pt x="60" y="29"/>
                    <a:pt x="60" y="41"/>
                  </a:cubicBezTo>
                  <a:cubicBezTo>
                    <a:pt x="60" y="51"/>
                    <a:pt x="52" y="61"/>
                    <a:pt x="41" y="61"/>
                  </a:cubicBezTo>
                  <a:cubicBezTo>
                    <a:pt x="30" y="61"/>
                    <a:pt x="21" y="51"/>
                    <a:pt x="21" y="41"/>
                  </a:cubicBezTo>
                  <a:cubicBezTo>
                    <a:pt x="21" y="29"/>
                    <a:pt x="30" y="21"/>
                    <a:pt x="41" y="2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1" name="Freeform 514"/>
            <p:cNvSpPr>
              <a:spLocks noChangeArrowheads="1"/>
            </p:cNvSpPr>
            <p:nvPr/>
          </p:nvSpPr>
          <p:spPr bwMode="auto">
            <a:xfrm>
              <a:off x="7526814" y="2846580"/>
              <a:ext cx="168615" cy="323009"/>
            </a:xfrm>
            <a:custGeom>
              <a:avLst/>
              <a:gdLst>
                <a:gd name="T0" fmla="*/ 352 w 364"/>
                <a:gd name="T1" fmla="*/ 702 h 703"/>
                <a:gd name="T2" fmla="*/ 352 w 364"/>
                <a:gd name="T3" fmla="*/ 702 h 703"/>
                <a:gd name="T4" fmla="*/ 363 w 364"/>
                <a:gd name="T5" fmla="*/ 690 h 703"/>
                <a:gd name="T6" fmla="*/ 363 w 364"/>
                <a:gd name="T7" fmla="*/ 644 h 703"/>
                <a:gd name="T8" fmla="*/ 363 w 364"/>
                <a:gd name="T9" fmla="*/ 461 h 703"/>
                <a:gd name="T10" fmla="*/ 363 w 364"/>
                <a:gd name="T11" fmla="*/ 427 h 703"/>
                <a:gd name="T12" fmla="*/ 363 w 364"/>
                <a:gd name="T13" fmla="*/ 244 h 703"/>
                <a:gd name="T14" fmla="*/ 363 w 364"/>
                <a:gd name="T15" fmla="*/ 210 h 703"/>
                <a:gd name="T16" fmla="*/ 363 w 364"/>
                <a:gd name="T17" fmla="*/ 35 h 703"/>
                <a:gd name="T18" fmla="*/ 363 w 364"/>
                <a:gd name="T19" fmla="*/ 27 h 703"/>
                <a:gd name="T20" fmla="*/ 337 w 364"/>
                <a:gd name="T21" fmla="*/ 0 h 703"/>
                <a:gd name="T22" fmla="*/ 27 w 364"/>
                <a:gd name="T23" fmla="*/ 0 h 703"/>
                <a:gd name="T24" fmla="*/ 2 w 364"/>
                <a:gd name="T25" fmla="*/ 18 h 703"/>
                <a:gd name="T26" fmla="*/ 0 w 364"/>
                <a:gd name="T27" fmla="*/ 23 h 703"/>
                <a:gd name="T28" fmla="*/ 0 w 364"/>
                <a:gd name="T29" fmla="*/ 27 h 703"/>
                <a:gd name="T30" fmla="*/ 0 w 364"/>
                <a:gd name="T31" fmla="*/ 210 h 703"/>
                <a:gd name="T32" fmla="*/ 0 w 364"/>
                <a:gd name="T33" fmla="*/ 244 h 703"/>
                <a:gd name="T34" fmla="*/ 0 w 364"/>
                <a:gd name="T35" fmla="*/ 427 h 703"/>
                <a:gd name="T36" fmla="*/ 0 w 364"/>
                <a:gd name="T37" fmla="*/ 461 h 703"/>
                <a:gd name="T38" fmla="*/ 0 w 364"/>
                <a:gd name="T39" fmla="*/ 644 h 703"/>
                <a:gd name="T40" fmla="*/ 0 w 364"/>
                <a:gd name="T41" fmla="*/ 690 h 703"/>
                <a:gd name="T42" fmla="*/ 11 w 364"/>
                <a:gd name="T43" fmla="*/ 702 h 703"/>
                <a:gd name="T44" fmla="*/ 22 w 364"/>
                <a:gd name="T45" fmla="*/ 690 h 703"/>
                <a:gd name="T46" fmla="*/ 22 w 364"/>
                <a:gd name="T47" fmla="*/ 671 h 703"/>
                <a:gd name="T48" fmla="*/ 27 w 364"/>
                <a:gd name="T49" fmla="*/ 672 h 703"/>
                <a:gd name="T50" fmla="*/ 337 w 364"/>
                <a:gd name="T51" fmla="*/ 672 h 703"/>
                <a:gd name="T52" fmla="*/ 342 w 364"/>
                <a:gd name="T53" fmla="*/ 671 h 703"/>
                <a:gd name="T54" fmla="*/ 342 w 364"/>
                <a:gd name="T55" fmla="*/ 690 h 703"/>
                <a:gd name="T56" fmla="*/ 352 w 364"/>
                <a:gd name="T57" fmla="*/ 702 h 703"/>
                <a:gd name="T58" fmla="*/ 22 w 364"/>
                <a:gd name="T59" fmla="*/ 27 h 703"/>
                <a:gd name="T60" fmla="*/ 22 w 364"/>
                <a:gd name="T61" fmla="*/ 27 h 703"/>
                <a:gd name="T62" fmla="*/ 27 w 364"/>
                <a:gd name="T63" fmla="*/ 20 h 703"/>
                <a:gd name="T64" fmla="*/ 337 w 364"/>
                <a:gd name="T65" fmla="*/ 20 h 703"/>
                <a:gd name="T66" fmla="*/ 342 w 364"/>
                <a:gd name="T67" fmla="*/ 27 h 703"/>
                <a:gd name="T68" fmla="*/ 342 w 364"/>
                <a:gd name="T69" fmla="*/ 35 h 703"/>
                <a:gd name="T70" fmla="*/ 342 w 364"/>
                <a:gd name="T71" fmla="*/ 210 h 703"/>
                <a:gd name="T72" fmla="*/ 337 w 364"/>
                <a:gd name="T73" fmla="*/ 216 h 703"/>
                <a:gd name="T74" fmla="*/ 27 w 364"/>
                <a:gd name="T75" fmla="*/ 216 h 703"/>
                <a:gd name="T76" fmla="*/ 22 w 364"/>
                <a:gd name="T77" fmla="*/ 210 h 703"/>
                <a:gd name="T78" fmla="*/ 22 w 364"/>
                <a:gd name="T79" fmla="*/ 27 h 703"/>
                <a:gd name="T80" fmla="*/ 22 w 364"/>
                <a:gd name="T81" fmla="*/ 244 h 703"/>
                <a:gd name="T82" fmla="*/ 22 w 364"/>
                <a:gd name="T83" fmla="*/ 244 h 703"/>
                <a:gd name="T84" fmla="*/ 27 w 364"/>
                <a:gd name="T85" fmla="*/ 238 h 703"/>
                <a:gd name="T86" fmla="*/ 337 w 364"/>
                <a:gd name="T87" fmla="*/ 238 h 703"/>
                <a:gd name="T88" fmla="*/ 342 w 364"/>
                <a:gd name="T89" fmla="*/ 244 h 703"/>
                <a:gd name="T90" fmla="*/ 342 w 364"/>
                <a:gd name="T91" fmla="*/ 427 h 703"/>
                <a:gd name="T92" fmla="*/ 337 w 364"/>
                <a:gd name="T93" fmla="*/ 433 h 703"/>
                <a:gd name="T94" fmla="*/ 27 w 364"/>
                <a:gd name="T95" fmla="*/ 433 h 703"/>
                <a:gd name="T96" fmla="*/ 22 w 364"/>
                <a:gd name="T97" fmla="*/ 427 h 703"/>
                <a:gd name="T98" fmla="*/ 22 w 364"/>
                <a:gd name="T99" fmla="*/ 244 h 703"/>
                <a:gd name="T100" fmla="*/ 337 w 364"/>
                <a:gd name="T101" fmla="*/ 650 h 703"/>
                <a:gd name="T102" fmla="*/ 337 w 364"/>
                <a:gd name="T103" fmla="*/ 650 h 703"/>
                <a:gd name="T104" fmla="*/ 27 w 364"/>
                <a:gd name="T105" fmla="*/ 650 h 703"/>
                <a:gd name="T106" fmla="*/ 22 w 364"/>
                <a:gd name="T107" fmla="*/ 644 h 703"/>
                <a:gd name="T108" fmla="*/ 22 w 364"/>
                <a:gd name="T109" fmla="*/ 461 h 703"/>
                <a:gd name="T110" fmla="*/ 27 w 364"/>
                <a:gd name="T111" fmla="*/ 455 h 703"/>
                <a:gd name="T112" fmla="*/ 337 w 364"/>
                <a:gd name="T113" fmla="*/ 455 h 703"/>
                <a:gd name="T114" fmla="*/ 342 w 364"/>
                <a:gd name="T115" fmla="*/ 461 h 703"/>
                <a:gd name="T116" fmla="*/ 342 w 364"/>
                <a:gd name="T117" fmla="*/ 644 h 703"/>
                <a:gd name="T118" fmla="*/ 337 w 364"/>
                <a:gd name="T119" fmla="*/ 65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 h="703">
                  <a:moveTo>
                    <a:pt x="352" y="702"/>
                  </a:moveTo>
                  <a:lnTo>
                    <a:pt x="352" y="702"/>
                  </a:lnTo>
                  <a:cubicBezTo>
                    <a:pt x="359" y="702"/>
                    <a:pt x="363" y="697"/>
                    <a:pt x="363" y="690"/>
                  </a:cubicBezTo>
                  <a:cubicBezTo>
                    <a:pt x="363" y="644"/>
                    <a:pt x="363" y="644"/>
                    <a:pt x="363" y="644"/>
                  </a:cubicBezTo>
                  <a:cubicBezTo>
                    <a:pt x="363" y="461"/>
                    <a:pt x="363" y="461"/>
                    <a:pt x="363" y="461"/>
                  </a:cubicBezTo>
                  <a:cubicBezTo>
                    <a:pt x="363" y="427"/>
                    <a:pt x="363" y="427"/>
                    <a:pt x="363" y="427"/>
                  </a:cubicBezTo>
                  <a:cubicBezTo>
                    <a:pt x="363" y="244"/>
                    <a:pt x="363" y="244"/>
                    <a:pt x="363" y="244"/>
                  </a:cubicBezTo>
                  <a:cubicBezTo>
                    <a:pt x="363" y="210"/>
                    <a:pt x="363" y="210"/>
                    <a:pt x="363" y="210"/>
                  </a:cubicBezTo>
                  <a:cubicBezTo>
                    <a:pt x="363" y="35"/>
                    <a:pt x="363" y="35"/>
                    <a:pt x="363" y="35"/>
                  </a:cubicBezTo>
                  <a:cubicBezTo>
                    <a:pt x="363" y="27"/>
                    <a:pt x="363" y="27"/>
                    <a:pt x="363" y="27"/>
                  </a:cubicBezTo>
                  <a:cubicBezTo>
                    <a:pt x="363" y="12"/>
                    <a:pt x="351" y="0"/>
                    <a:pt x="337" y="0"/>
                  </a:cubicBezTo>
                  <a:cubicBezTo>
                    <a:pt x="27" y="0"/>
                    <a:pt x="27" y="0"/>
                    <a:pt x="27" y="0"/>
                  </a:cubicBezTo>
                  <a:cubicBezTo>
                    <a:pt x="16" y="0"/>
                    <a:pt x="6" y="7"/>
                    <a:pt x="2" y="18"/>
                  </a:cubicBezTo>
                  <a:cubicBezTo>
                    <a:pt x="1" y="19"/>
                    <a:pt x="0" y="20"/>
                    <a:pt x="0" y="23"/>
                  </a:cubicBezTo>
                  <a:cubicBezTo>
                    <a:pt x="0" y="27"/>
                    <a:pt x="0" y="27"/>
                    <a:pt x="0" y="27"/>
                  </a:cubicBezTo>
                  <a:cubicBezTo>
                    <a:pt x="0" y="210"/>
                    <a:pt x="0" y="210"/>
                    <a:pt x="0" y="210"/>
                  </a:cubicBezTo>
                  <a:cubicBezTo>
                    <a:pt x="0" y="244"/>
                    <a:pt x="0" y="244"/>
                    <a:pt x="0" y="244"/>
                  </a:cubicBezTo>
                  <a:cubicBezTo>
                    <a:pt x="0" y="427"/>
                    <a:pt x="0" y="427"/>
                    <a:pt x="0" y="427"/>
                  </a:cubicBezTo>
                  <a:cubicBezTo>
                    <a:pt x="0" y="461"/>
                    <a:pt x="0" y="461"/>
                    <a:pt x="0" y="461"/>
                  </a:cubicBezTo>
                  <a:cubicBezTo>
                    <a:pt x="0" y="644"/>
                    <a:pt x="0" y="644"/>
                    <a:pt x="0" y="644"/>
                  </a:cubicBezTo>
                  <a:cubicBezTo>
                    <a:pt x="0" y="690"/>
                    <a:pt x="0" y="690"/>
                    <a:pt x="0" y="690"/>
                  </a:cubicBezTo>
                  <a:cubicBezTo>
                    <a:pt x="0" y="697"/>
                    <a:pt x="5" y="702"/>
                    <a:pt x="11" y="702"/>
                  </a:cubicBezTo>
                  <a:cubicBezTo>
                    <a:pt x="17" y="702"/>
                    <a:pt x="22" y="697"/>
                    <a:pt x="22" y="690"/>
                  </a:cubicBezTo>
                  <a:cubicBezTo>
                    <a:pt x="22" y="671"/>
                    <a:pt x="22" y="671"/>
                    <a:pt x="22" y="671"/>
                  </a:cubicBezTo>
                  <a:cubicBezTo>
                    <a:pt x="24" y="671"/>
                    <a:pt x="25" y="672"/>
                    <a:pt x="27" y="672"/>
                  </a:cubicBezTo>
                  <a:cubicBezTo>
                    <a:pt x="337" y="672"/>
                    <a:pt x="337" y="672"/>
                    <a:pt x="337" y="672"/>
                  </a:cubicBezTo>
                  <a:cubicBezTo>
                    <a:pt x="339" y="672"/>
                    <a:pt x="341" y="671"/>
                    <a:pt x="342" y="671"/>
                  </a:cubicBezTo>
                  <a:cubicBezTo>
                    <a:pt x="342" y="690"/>
                    <a:pt x="342" y="690"/>
                    <a:pt x="342" y="690"/>
                  </a:cubicBezTo>
                  <a:cubicBezTo>
                    <a:pt x="342" y="697"/>
                    <a:pt x="347" y="702"/>
                    <a:pt x="352" y="702"/>
                  </a:cubicBezTo>
                  <a:close/>
                  <a:moveTo>
                    <a:pt x="22" y="27"/>
                  </a:moveTo>
                  <a:lnTo>
                    <a:pt x="22" y="27"/>
                  </a:lnTo>
                  <a:cubicBezTo>
                    <a:pt x="22" y="24"/>
                    <a:pt x="24" y="20"/>
                    <a:pt x="27" y="20"/>
                  </a:cubicBezTo>
                  <a:cubicBezTo>
                    <a:pt x="337" y="20"/>
                    <a:pt x="337" y="20"/>
                    <a:pt x="337" y="20"/>
                  </a:cubicBezTo>
                  <a:cubicBezTo>
                    <a:pt x="340" y="20"/>
                    <a:pt x="342" y="24"/>
                    <a:pt x="342" y="27"/>
                  </a:cubicBezTo>
                  <a:cubicBezTo>
                    <a:pt x="342" y="35"/>
                    <a:pt x="342" y="35"/>
                    <a:pt x="342" y="35"/>
                  </a:cubicBezTo>
                  <a:cubicBezTo>
                    <a:pt x="342" y="210"/>
                    <a:pt x="342" y="210"/>
                    <a:pt x="342" y="210"/>
                  </a:cubicBezTo>
                  <a:cubicBezTo>
                    <a:pt x="342" y="214"/>
                    <a:pt x="340" y="216"/>
                    <a:pt x="337" y="216"/>
                  </a:cubicBezTo>
                  <a:cubicBezTo>
                    <a:pt x="27" y="216"/>
                    <a:pt x="27" y="216"/>
                    <a:pt x="27" y="216"/>
                  </a:cubicBezTo>
                  <a:cubicBezTo>
                    <a:pt x="24" y="216"/>
                    <a:pt x="22" y="214"/>
                    <a:pt x="22" y="210"/>
                  </a:cubicBezTo>
                  <a:lnTo>
                    <a:pt x="22" y="27"/>
                  </a:lnTo>
                  <a:close/>
                  <a:moveTo>
                    <a:pt x="22" y="244"/>
                  </a:moveTo>
                  <a:lnTo>
                    <a:pt x="22" y="244"/>
                  </a:lnTo>
                  <a:cubicBezTo>
                    <a:pt x="22" y="241"/>
                    <a:pt x="24" y="238"/>
                    <a:pt x="27" y="238"/>
                  </a:cubicBezTo>
                  <a:cubicBezTo>
                    <a:pt x="337" y="238"/>
                    <a:pt x="337" y="238"/>
                    <a:pt x="337" y="238"/>
                  </a:cubicBezTo>
                  <a:cubicBezTo>
                    <a:pt x="340" y="238"/>
                    <a:pt x="342" y="241"/>
                    <a:pt x="342" y="244"/>
                  </a:cubicBezTo>
                  <a:cubicBezTo>
                    <a:pt x="342" y="427"/>
                    <a:pt x="342" y="427"/>
                    <a:pt x="342" y="427"/>
                  </a:cubicBezTo>
                  <a:cubicBezTo>
                    <a:pt x="342" y="430"/>
                    <a:pt x="340" y="433"/>
                    <a:pt x="337" y="433"/>
                  </a:cubicBezTo>
                  <a:cubicBezTo>
                    <a:pt x="27" y="433"/>
                    <a:pt x="27" y="433"/>
                    <a:pt x="27" y="433"/>
                  </a:cubicBezTo>
                  <a:cubicBezTo>
                    <a:pt x="24" y="433"/>
                    <a:pt x="22" y="430"/>
                    <a:pt x="22" y="427"/>
                  </a:cubicBezTo>
                  <a:lnTo>
                    <a:pt x="22" y="244"/>
                  </a:lnTo>
                  <a:close/>
                  <a:moveTo>
                    <a:pt x="337" y="650"/>
                  </a:moveTo>
                  <a:lnTo>
                    <a:pt x="337" y="650"/>
                  </a:lnTo>
                  <a:cubicBezTo>
                    <a:pt x="27" y="650"/>
                    <a:pt x="27" y="650"/>
                    <a:pt x="27" y="650"/>
                  </a:cubicBezTo>
                  <a:cubicBezTo>
                    <a:pt x="24" y="650"/>
                    <a:pt x="22" y="648"/>
                    <a:pt x="22" y="644"/>
                  </a:cubicBezTo>
                  <a:cubicBezTo>
                    <a:pt x="22" y="461"/>
                    <a:pt x="22" y="461"/>
                    <a:pt x="22" y="461"/>
                  </a:cubicBezTo>
                  <a:cubicBezTo>
                    <a:pt x="22" y="458"/>
                    <a:pt x="24" y="455"/>
                    <a:pt x="27" y="455"/>
                  </a:cubicBezTo>
                  <a:cubicBezTo>
                    <a:pt x="337" y="455"/>
                    <a:pt x="337" y="455"/>
                    <a:pt x="337" y="455"/>
                  </a:cubicBezTo>
                  <a:cubicBezTo>
                    <a:pt x="340" y="455"/>
                    <a:pt x="342" y="458"/>
                    <a:pt x="342" y="461"/>
                  </a:cubicBezTo>
                  <a:cubicBezTo>
                    <a:pt x="342" y="644"/>
                    <a:pt x="342" y="644"/>
                    <a:pt x="342" y="644"/>
                  </a:cubicBezTo>
                  <a:cubicBezTo>
                    <a:pt x="342" y="648"/>
                    <a:pt x="340" y="650"/>
                    <a:pt x="337" y="65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grpSp>
      <p:grpSp>
        <p:nvGrpSpPr>
          <p:cNvPr id="92" name="Group 91"/>
          <p:cNvGrpSpPr>
            <a:grpSpLocks noChangeAspect="1"/>
          </p:cNvGrpSpPr>
          <p:nvPr/>
        </p:nvGrpSpPr>
        <p:grpSpPr>
          <a:xfrm>
            <a:off x="3124769" y="2374591"/>
            <a:ext cx="645184" cy="964455"/>
            <a:chOff x="6626861" y="1895839"/>
            <a:chExt cx="197055" cy="294568"/>
          </a:xfrm>
          <a:solidFill>
            <a:srgbClr val="0078EF"/>
          </a:solidFill>
        </p:grpSpPr>
        <p:sp>
          <p:nvSpPr>
            <p:cNvPr id="93"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4"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5"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6"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7"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8"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grpSp>
      <p:cxnSp>
        <p:nvCxnSpPr>
          <p:cNvPr id="102" name="Straight Arrow Connector 101"/>
          <p:cNvCxnSpPr/>
          <p:nvPr/>
        </p:nvCxnSpPr>
        <p:spPr>
          <a:xfrm>
            <a:off x="3778662" y="2820233"/>
            <a:ext cx="865478" cy="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247900" y="2786978"/>
            <a:ext cx="805644" cy="0"/>
          </a:xfrm>
          <a:prstGeom prst="straightConnector1">
            <a:avLst/>
          </a:prstGeom>
          <a:ln w="19050" cap="rnd">
            <a:solidFill>
              <a:schemeClr val="bg2">
                <a:lumMod val="75000"/>
                <a:lumOff val="25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5180064" y="2403603"/>
            <a:ext cx="854721" cy="707886"/>
          </a:xfrm>
          <a:prstGeom prst="rect">
            <a:avLst/>
          </a:prstGeom>
        </p:spPr>
        <p:txBody>
          <a:bodyPr vert="horz" wrap="none" lIns="91440" tIns="45720" rIns="91440" bIns="45720" rtlCol="0" anchor="t" anchorCtr="0">
            <a:spAutoFit/>
          </a:bodyPr>
          <a:lstStyle/>
          <a:p>
            <a:pPr algn="ctr"/>
            <a:r>
              <a:rPr lang="de-DE" sz="1000" dirty="0">
                <a:solidFill>
                  <a:srgbClr val="212E35"/>
                </a:solidFill>
                <a:ea typeface="Roboto Light" charset="0"/>
                <a:cs typeface="Roboto Light" charset="0"/>
              </a:rPr>
              <a:t>StoreOnce &amp;</a:t>
            </a:r>
          </a:p>
          <a:p>
            <a:pPr algn="ctr"/>
            <a:r>
              <a:rPr lang="de-DE" sz="1000" dirty="0">
                <a:solidFill>
                  <a:srgbClr val="212E35"/>
                </a:solidFill>
                <a:ea typeface="Roboto Light" charset="0"/>
                <a:cs typeface="Roboto Light" charset="0"/>
              </a:rPr>
              <a:t>DataDomain</a:t>
            </a:r>
          </a:p>
          <a:p>
            <a:pPr algn="ctr"/>
            <a:r>
              <a:rPr lang="de-DE" sz="1000" dirty="0">
                <a:solidFill>
                  <a:srgbClr val="212E35"/>
                </a:solidFill>
                <a:ea typeface="Roboto Light" charset="0"/>
                <a:cs typeface="Roboto Light" charset="0"/>
              </a:rPr>
              <a:t>or</a:t>
            </a:r>
          </a:p>
          <a:p>
            <a:pPr algn="ctr"/>
            <a:r>
              <a:rPr lang="de-DE" sz="1000" dirty="0">
                <a:solidFill>
                  <a:srgbClr val="212E35"/>
                </a:solidFill>
                <a:ea typeface="Roboto Light" charset="0"/>
                <a:cs typeface="Roboto Light" charset="0"/>
              </a:rPr>
              <a:t>File Library</a:t>
            </a:r>
            <a:endParaRPr lang="en-US" sz="1000" dirty="0">
              <a:solidFill>
                <a:srgbClr val="212E35"/>
              </a:solidFill>
              <a:ea typeface="Roboto Light" charset="0"/>
              <a:cs typeface="Roboto Light" charset="0"/>
            </a:endParaRPr>
          </a:p>
        </p:txBody>
      </p:sp>
      <p:sp>
        <p:nvSpPr>
          <p:cNvPr id="105" name="TextBox 104"/>
          <p:cNvSpPr txBox="1"/>
          <p:nvPr/>
        </p:nvSpPr>
        <p:spPr>
          <a:xfrm>
            <a:off x="1710862" y="2892325"/>
            <a:ext cx="328936" cy="246221"/>
          </a:xfrm>
          <a:prstGeom prst="rect">
            <a:avLst/>
          </a:prstGeom>
        </p:spPr>
        <p:txBody>
          <a:bodyPr vert="horz" wrap="none" lIns="91440" tIns="45720" rIns="91440" bIns="45720" rtlCol="0" anchor="t" anchorCtr="0">
            <a:spAutoFit/>
          </a:bodyPr>
          <a:lstStyle/>
          <a:p>
            <a:pPr algn="ctr"/>
            <a:r>
              <a:rPr lang="en-US" sz="1000" dirty="0">
                <a:solidFill>
                  <a:srgbClr val="212E35"/>
                </a:solidFill>
                <a:ea typeface="Roboto Light" charset="0"/>
                <a:cs typeface="Roboto Light" charset="0"/>
              </a:rPr>
              <a:t>DP</a:t>
            </a:r>
          </a:p>
        </p:txBody>
      </p:sp>
      <p:sp>
        <p:nvSpPr>
          <p:cNvPr id="106" name="TextBox 105"/>
          <p:cNvSpPr txBox="1"/>
          <p:nvPr/>
        </p:nvSpPr>
        <p:spPr>
          <a:xfrm>
            <a:off x="3183386" y="2831000"/>
            <a:ext cx="521297" cy="400110"/>
          </a:xfrm>
          <a:prstGeom prst="rect">
            <a:avLst/>
          </a:prstGeom>
        </p:spPr>
        <p:txBody>
          <a:bodyPr vert="horz" wrap="none" lIns="91440" tIns="45720" rIns="91440" bIns="45720" rtlCol="0" anchor="t" anchorCtr="0">
            <a:spAutoFit/>
          </a:bodyPr>
          <a:lstStyle/>
          <a:p>
            <a:pPr algn="ctr"/>
            <a:r>
              <a:rPr lang="de-DE" sz="1000" dirty="0">
                <a:solidFill>
                  <a:srgbClr val="212E35"/>
                </a:solidFill>
                <a:ea typeface="Roboto Light" charset="0"/>
                <a:cs typeface="Roboto Light" charset="0"/>
              </a:rPr>
              <a:t>NDMP</a:t>
            </a:r>
          </a:p>
          <a:p>
            <a:pPr algn="ctr"/>
            <a:r>
              <a:rPr lang="de-DE" sz="1000" dirty="0">
                <a:solidFill>
                  <a:srgbClr val="212E35"/>
                </a:solidFill>
                <a:ea typeface="Roboto Light" charset="0"/>
                <a:cs typeface="Roboto Light" charset="0"/>
              </a:rPr>
              <a:t>MA</a:t>
            </a:r>
            <a:endParaRPr lang="en-US" sz="1000" dirty="0">
              <a:solidFill>
                <a:srgbClr val="212E35"/>
              </a:solidFill>
              <a:ea typeface="Roboto Light" charset="0"/>
              <a:cs typeface="Roboto Light" charset="0"/>
            </a:endParaRPr>
          </a:p>
        </p:txBody>
      </p:sp>
      <p:sp>
        <p:nvSpPr>
          <p:cNvPr id="108" name="TextBox 107"/>
          <p:cNvSpPr txBox="1"/>
          <p:nvPr/>
        </p:nvSpPr>
        <p:spPr>
          <a:xfrm>
            <a:off x="6248867" y="2866539"/>
            <a:ext cx="5009683" cy="2062103"/>
          </a:xfrm>
          <a:prstGeom prst="rect">
            <a:avLst/>
          </a:prstGeom>
        </p:spPr>
        <p:txBody>
          <a:bodyPr vert="horz" wrap="square" lIns="91440" tIns="45720" rIns="91440" bIns="45720" rtlCol="0" anchor="t" anchorCtr="0">
            <a:spAutoFit/>
          </a:bodyPr>
          <a:lstStyle/>
          <a:p>
            <a:pPr marL="228600" indent="-228600">
              <a:lnSpc>
                <a:spcPct val="90000"/>
              </a:lnSpc>
              <a:spcAft>
                <a:spcPts val="2400"/>
              </a:spcAft>
              <a:buSzPct val="80000"/>
              <a:buFont typeface="Wingdings" panose="05000000000000000000" pitchFamily="2" charset="2"/>
              <a:buChar char="§"/>
            </a:pPr>
            <a:r>
              <a:rPr lang="de-DE" sz="2000" dirty="0">
                <a:solidFill>
                  <a:srgbClr val="212E35"/>
                </a:solidFill>
                <a:ea typeface="Roboto Light" charset="0"/>
                <a:cs typeface="Roboto Light" charset="0"/>
              </a:rPr>
              <a:t>Enables backups via NDMP for filers without a local backup device. </a:t>
            </a:r>
          </a:p>
          <a:p>
            <a:pPr marL="228600" indent="-228600">
              <a:lnSpc>
                <a:spcPct val="90000"/>
              </a:lnSpc>
              <a:spcAft>
                <a:spcPts val="2400"/>
              </a:spcAft>
              <a:buSzPct val="80000"/>
              <a:buFont typeface="Wingdings" panose="05000000000000000000" pitchFamily="2" charset="2"/>
              <a:buChar char="§"/>
            </a:pPr>
            <a:r>
              <a:rPr lang="de-DE" sz="2000" dirty="0">
                <a:solidFill>
                  <a:srgbClr val="212E35"/>
                </a:solidFill>
                <a:ea typeface="Roboto Light" charset="0"/>
                <a:cs typeface="Roboto Light" charset="0"/>
              </a:rPr>
              <a:t>Also for concentrating backup via a common Media server with deduplication enabled. File Library support for customers without a Backup Appliance.</a:t>
            </a:r>
            <a:endParaRPr lang="en-US" sz="2000" dirty="0">
              <a:solidFill>
                <a:srgbClr val="212E35"/>
              </a:solidFill>
              <a:ea typeface="Roboto Light" charset="0"/>
              <a:cs typeface="Roboto Light" charset="0"/>
            </a:endParaRPr>
          </a:p>
        </p:txBody>
      </p:sp>
      <p:grpSp>
        <p:nvGrpSpPr>
          <p:cNvPr id="15" name="Group 14"/>
          <p:cNvGrpSpPr/>
          <p:nvPr/>
        </p:nvGrpSpPr>
        <p:grpSpPr>
          <a:xfrm>
            <a:off x="1031747" y="4699329"/>
            <a:ext cx="3612394" cy="406974"/>
            <a:chOff x="1031747" y="4699329"/>
            <a:chExt cx="3612394" cy="406974"/>
          </a:xfrm>
        </p:grpSpPr>
        <p:pic>
          <p:nvPicPr>
            <p:cNvPr id="112" name="Picture 1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0321" y="4710005"/>
              <a:ext cx="1033820" cy="396298"/>
            </a:xfrm>
            <a:prstGeom prst="rect">
              <a:avLst/>
            </a:prstGeom>
          </p:spPr>
        </p:pic>
        <p:pic>
          <p:nvPicPr>
            <p:cNvPr id="113" name="Picture 1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3907" y="4710005"/>
              <a:ext cx="1033820" cy="396298"/>
            </a:xfrm>
            <a:prstGeom prst="rect">
              <a:avLst/>
            </a:prstGeom>
          </p:spPr>
        </p:pic>
        <p:sp>
          <p:nvSpPr>
            <p:cNvPr id="115" name="TextBox 114"/>
            <p:cNvSpPr txBox="1"/>
            <p:nvPr/>
          </p:nvSpPr>
          <p:spPr>
            <a:xfrm>
              <a:off x="1031747" y="4699329"/>
              <a:ext cx="987771" cy="318100"/>
            </a:xfrm>
            <a:prstGeom prst="rect">
              <a:avLst/>
            </a:prstGeom>
          </p:spPr>
          <p:txBody>
            <a:bodyPr vert="horz" wrap="none" lIns="91440" tIns="45720" rIns="91440" bIns="45720" rtlCol="0" anchor="t" anchorCtr="0">
              <a:spAutoFit/>
            </a:bodyPr>
            <a:lstStyle/>
            <a:p>
              <a:pPr algn="r"/>
              <a:r>
                <a:rPr lang="de-DE" sz="1467" dirty="0">
                  <a:ea typeface="Roboto Light" charset="0"/>
                  <a:cs typeface="Roboto Light" charset="0"/>
                </a:rPr>
                <a:t>EMC Isilon</a:t>
              </a:r>
              <a:endParaRPr lang="en-US" sz="1467" dirty="0">
                <a:latin typeface="+mn-lt"/>
                <a:ea typeface="Roboto Light" charset="0"/>
                <a:cs typeface="Roboto Light" charset="0"/>
              </a:endParaRPr>
            </a:p>
          </p:txBody>
        </p:sp>
      </p:grpSp>
      <p:grpSp>
        <p:nvGrpSpPr>
          <p:cNvPr id="16" name="Group 15"/>
          <p:cNvGrpSpPr/>
          <p:nvPr/>
        </p:nvGrpSpPr>
        <p:grpSpPr>
          <a:xfrm>
            <a:off x="1108909" y="5233003"/>
            <a:ext cx="3535231" cy="422706"/>
            <a:chOff x="1108909" y="5233003"/>
            <a:chExt cx="3535231" cy="422706"/>
          </a:xfrm>
        </p:grpSpPr>
        <p:sp>
          <p:nvSpPr>
            <p:cNvPr id="116" name="TextBox 115"/>
            <p:cNvSpPr txBox="1"/>
            <p:nvPr/>
          </p:nvSpPr>
          <p:spPr>
            <a:xfrm>
              <a:off x="1108909" y="5283752"/>
              <a:ext cx="907621" cy="318100"/>
            </a:xfrm>
            <a:prstGeom prst="rect">
              <a:avLst/>
            </a:prstGeom>
          </p:spPr>
          <p:txBody>
            <a:bodyPr vert="horz" wrap="none" lIns="91440" tIns="45720" rIns="91440" bIns="45720" rtlCol="0" anchor="t" anchorCtr="0">
              <a:spAutoFit/>
            </a:bodyPr>
            <a:lstStyle/>
            <a:p>
              <a:pPr algn="r"/>
              <a:r>
                <a:rPr lang="de-DE" sz="1467" dirty="0">
                  <a:ea typeface="Roboto Light" charset="0"/>
                  <a:cs typeface="Roboto Light" charset="0"/>
                </a:rPr>
                <a:t>EMC VNX</a:t>
              </a:r>
              <a:endParaRPr lang="en-US" sz="1467" dirty="0">
                <a:latin typeface="+mn-lt"/>
                <a:ea typeface="Roboto Light" charset="0"/>
                <a:cs typeface="Roboto Light" charset="0"/>
              </a:endParaRPr>
            </a:p>
          </p:txBody>
        </p:sp>
        <p:pic>
          <p:nvPicPr>
            <p:cNvPr id="117" name="Picture 116"/>
            <p:cNvPicPr>
              <a:picLocks noChangeAspect="1"/>
            </p:cNvPicPr>
            <p:nvPr/>
          </p:nvPicPr>
          <p:blipFill rotWithShape="1">
            <a:blip r:embed="rId4">
              <a:extLst>
                <a:ext uri="{28A0092B-C50C-407E-A947-70E740481C1C}">
                  <a14:useLocalDpi xmlns:a14="http://schemas.microsoft.com/office/drawing/2010/main" val="0"/>
                </a:ext>
              </a:extLst>
            </a:blip>
            <a:srcRect t="21917" r="8319" b="18084"/>
            <a:stretch/>
          </p:blipFill>
          <p:spPr>
            <a:xfrm>
              <a:off x="2247901" y="5236112"/>
              <a:ext cx="1029850" cy="419597"/>
            </a:xfrm>
            <a:prstGeom prst="rect">
              <a:avLst/>
            </a:prstGeom>
          </p:spPr>
        </p:pic>
        <p:pic>
          <p:nvPicPr>
            <p:cNvPr id="118" name="Picture 117"/>
            <p:cNvPicPr>
              <a:picLocks noChangeAspect="1"/>
            </p:cNvPicPr>
            <p:nvPr/>
          </p:nvPicPr>
          <p:blipFill rotWithShape="1">
            <a:blip r:embed="rId4">
              <a:extLst>
                <a:ext uri="{28A0092B-C50C-407E-A947-70E740481C1C}">
                  <a14:useLocalDpi xmlns:a14="http://schemas.microsoft.com/office/drawing/2010/main" val="0"/>
                </a:ext>
              </a:extLst>
            </a:blip>
            <a:srcRect t="21917" r="8319" b="18084"/>
            <a:stretch/>
          </p:blipFill>
          <p:spPr>
            <a:xfrm>
              <a:off x="3614290" y="5233003"/>
              <a:ext cx="1029850" cy="419597"/>
            </a:xfrm>
            <a:prstGeom prst="rect">
              <a:avLst/>
            </a:prstGeom>
          </p:spPr>
        </p:pic>
      </p:grpSp>
      <p:sp>
        <p:nvSpPr>
          <p:cNvPr id="4" name="TextBox 3"/>
          <p:cNvSpPr txBox="1"/>
          <p:nvPr/>
        </p:nvSpPr>
        <p:spPr>
          <a:xfrm>
            <a:off x="2397882" y="1847309"/>
            <a:ext cx="2092304" cy="338554"/>
          </a:xfrm>
          <a:prstGeom prst="rect">
            <a:avLst/>
          </a:prstGeom>
        </p:spPr>
        <p:txBody>
          <a:bodyPr vert="horz" wrap="none" lIns="91440" tIns="45720" rIns="91440" bIns="45720" rtlCol="0" anchor="t" anchorCtr="0">
            <a:spAutoFit/>
          </a:bodyPr>
          <a:lstStyle/>
          <a:p>
            <a:pPr algn="ctr"/>
            <a:r>
              <a:rPr lang="de-DE" sz="1600" b="1" dirty="0">
                <a:latin typeface="+mn-lt"/>
                <a:ea typeface="Roboto Light" charset="0"/>
                <a:cs typeface="Roboto Light" charset="0"/>
              </a:rPr>
              <a:t>3-Way NDMP </a:t>
            </a:r>
            <a:r>
              <a:rPr lang="de-DE" sz="1600" b="1" dirty="0">
                <a:ea typeface="Roboto Light" charset="0"/>
                <a:cs typeface="Roboto Light" charset="0"/>
              </a:rPr>
              <a:t>E</a:t>
            </a:r>
            <a:r>
              <a:rPr lang="de-DE" sz="1600" b="1" dirty="0">
                <a:latin typeface="+mn-lt"/>
                <a:ea typeface="Roboto Light" charset="0"/>
                <a:cs typeface="Roboto Light" charset="0"/>
              </a:rPr>
              <a:t>xample</a:t>
            </a:r>
            <a:endParaRPr lang="en-US" sz="1600" b="1" dirty="0">
              <a:latin typeface="+mn-lt"/>
              <a:ea typeface="Roboto Light" charset="0"/>
              <a:cs typeface="Roboto Light" charset="0"/>
            </a:endParaRPr>
          </a:p>
        </p:txBody>
      </p:sp>
      <p:grpSp>
        <p:nvGrpSpPr>
          <p:cNvPr id="17" name="Group 16"/>
          <p:cNvGrpSpPr/>
          <p:nvPr/>
        </p:nvGrpSpPr>
        <p:grpSpPr>
          <a:xfrm>
            <a:off x="963035" y="5779300"/>
            <a:ext cx="3665672" cy="597994"/>
            <a:chOff x="963035" y="5779300"/>
            <a:chExt cx="3665672" cy="597994"/>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5950" y="5785518"/>
              <a:ext cx="1021800" cy="591776"/>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06907" y="5779300"/>
              <a:ext cx="1021800" cy="591776"/>
            </a:xfrm>
            <a:prstGeom prst="rect">
              <a:avLst/>
            </a:prstGeom>
          </p:spPr>
        </p:pic>
        <p:sp>
          <p:nvSpPr>
            <p:cNvPr id="46" name="TextBox 45"/>
            <p:cNvSpPr txBox="1"/>
            <p:nvPr/>
          </p:nvSpPr>
          <p:spPr>
            <a:xfrm>
              <a:off x="963035" y="5894955"/>
              <a:ext cx="1053494" cy="318100"/>
            </a:xfrm>
            <a:prstGeom prst="rect">
              <a:avLst/>
            </a:prstGeom>
          </p:spPr>
          <p:txBody>
            <a:bodyPr vert="horz" wrap="none" lIns="91440" tIns="45720" rIns="91440" bIns="45720" rtlCol="0" anchor="t" anchorCtr="0">
              <a:spAutoFit/>
            </a:bodyPr>
            <a:lstStyle/>
            <a:p>
              <a:pPr algn="r"/>
              <a:r>
                <a:rPr lang="de-DE" sz="1467" dirty="0">
                  <a:ea typeface="Roboto Light" charset="0"/>
                  <a:cs typeface="Roboto Light" charset="0"/>
                </a:rPr>
                <a:t>EMC UNITY</a:t>
              </a:r>
              <a:endParaRPr lang="en-US" sz="1467" dirty="0">
                <a:latin typeface="+mn-lt"/>
                <a:ea typeface="Roboto Light" charset="0"/>
                <a:cs typeface="Roboto Light" charset="0"/>
              </a:endParaRPr>
            </a:p>
          </p:txBody>
        </p:sp>
      </p:grpSp>
      <p:grpSp>
        <p:nvGrpSpPr>
          <p:cNvPr id="14" name="Group 13"/>
          <p:cNvGrpSpPr/>
          <p:nvPr/>
        </p:nvGrpSpPr>
        <p:grpSpPr>
          <a:xfrm>
            <a:off x="1272326" y="3337534"/>
            <a:ext cx="3371814" cy="1257850"/>
            <a:chOff x="1272326" y="3337534"/>
            <a:chExt cx="3371814" cy="1257850"/>
          </a:xfrm>
        </p:grpSpPr>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7900" y="4029226"/>
              <a:ext cx="1029850" cy="550970"/>
            </a:xfrm>
            <a:prstGeom prst="rect">
              <a:avLst/>
            </a:prstGeom>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14290" y="4044414"/>
              <a:ext cx="1029850" cy="550970"/>
            </a:xfrm>
            <a:prstGeom prst="rect">
              <a:avLst/>
            </a:prstGeom>
          </p:spPr>
        </p:pic>
        <p:sp>
          <p:nvSpPr>
            <p:cNvPr id="114" name="TextBox 113"/>
            <p:cNvSpPr txBox="1"/>
            <p:nvPr/>
          </p:nvSpPr>
          <p:spPr>
            <a:xfrm>
              <a:off x="1272326" y="4114906"/>
              <a:ext cx="747192" cy="318100"/>
            </a:xfrm>
            <a:prstGeom prst="rect">
              <a:avLst/>
            </a:prstGeom>
          </p:spPr>
          <p:txBody>
            <a:bodyPr vert="horz" wrap="none" lIns="91440" tIns="45720" rIns="91440" bIns="45720" rtlCol="0" anchor="t" anchorCtr="0">
              <a:spAutoFit/>
            </a:bodyPr>
            <a:lstStyle/>
            <a:p>
              <a:pPr algn="r"/>
              <a:r>
                <a:rPr lang="de-DE" sz="1467" dirty="0">
                  <a:latin typeface="+mn-lt"/>
                  <a:ea typeface="Roboto Light" charset="0"/>
                  <a:cs typeface="Roboto Light" charset="0"/>
                </a:rPr>
                <a:t>Netapp</a:t>
              </a:r>
              <a:endParaRPr lang="en-US" sz="1467" dirty="0">
                <a:latin typeface="+mn-lt"/>
                <a:ea typeface="Roboto Light" charset="0"/>
                <a:cs typeface="Roboto Light" charset="0"/>
              </a:endParaRPr>
            </a:p>
          </p:txBody>
        </p:sp>
        <p:cxnSp>
          <p:nvCxnSpPr>
            <p:cNvPr id="11" name="Straight Arrow Connector 10"/>
            <p:cNvCxnSpPr>
              <a:stCxn id="72" idx="0"/>
              <a:endCxn id="96" idx="2"/>
            </p:cNvCxnSpPr>
            <p:nvPr/>
          </p:nvCxnSpPr>
          <p:spPr>
            <a:xfrm flipV="1">
              <a:off x="2762825" y="3337534"/>
              <a:ext cx="563816" cy="691692"/>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9" idx="0"/>
              <a:endCxn id="95" idx="5"/>
            </p:cNvCxnSpPr>
            <p:nvPr/>
          </p:nvCxnSpPr>
          <p:spPr>
            <a:xfrm flipH="1" flipV="1">
              <a:off x="3558490" y="3337534"/>
              <a:ext cx="570725" cy="706880"/>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84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46</a:t>
            </a:fld>
            <a:endParaRPr lang="en-US" dirty="0"/>
          </a:p>
        </p:txBody>
      </p:sp>
      <p:sp>
        <p:nvSpPr>
          <p:cNvPr id="7" name="Title 6"/>
          <p:cNvSpPr>
            <a:spLocks noGrp="1"/>
          </p:cNvSpPr>
          <p:nvPr>
            <p:ph type="title"/>
          </p:nvPr>
        </p:nvSpPr>
        <p:spPr/>
        <p:txBody>
          <a:bodyPr/>
          <a:lstStyle/>
          <a:p>
            <a:r>
              <a:rPr lang="de-DE"/>
              <a:t>Storage Integrations Summary</a:t>
            </a:r>
            <a:endParaRPr lang="en-US" dirty="0"/>
          </a:p>
        </p:txBody>
      </p:sp>
      <p:sp>
        <p:nvSpPr>
          <p:cNvPr id="4" name="Content Placeholder 3"/>
          <p:cNvSpPr>
            <a:spLocks noGrp="1"/>
          </p:cNvSpPr>
          <p:nvPr>
            <p:ph idx="4294967295"/>
          </p:nvPr>
        </p:nvSpPr>
        <p:spPr>
          <a:xfrm>
            <a:off x="937768" y="1509713"/>
            <a:ext cx="10312400" cy="4670425"/>
          </a:xfrm>
        </p:spPr>
        <p:txBody>
          <a:bodyPr/>
          <a:lstStyle/>
          <a:p>
            <a:pPr marL="0" indent="0">
              <a:spcAft>
                <a:spcPts val="3600"/>
              </a:spcAft>
              <a:buNone/>
            </a:pPr>
            <a:r>
              <a:rPr lang="de-DE" sz="2400" dirty="0"/>
              <a:t>Disk storage snapshots help to offload clients systems from backup I/O and to  speed up backup and recovery processes and their SLAs. </a:t>
            </a:r>
          </a:p>
          <a:p>
            <a:pPr marL="0" indent="0">
              <a:spcAft>
                <a:spcPts val="3600"/>
              </a:spcAft>
              <a:buNone/>
            </a:pPr>
            <a:r>
              <a:rPr lang="de-DE" sz="2400" dirty="0"/>
              <a:t>ZDB allows to rotate a number of snapshots and manage them from the</a:t>
            </a:r>
            <a:br>
              <a:rPr lang="de-DE" sz="2400" dirty="0"/>
            </a:br>
            <a:r>
              <a:rPr lang="de-DE" sz="2400" dirty="0"/>
              <a:t>Data Protector GUI. </a:t>
            </a:r>
          </a:p>
          <a:p>
            <a:pPr marL="0" indent="0">
              <a:spcAft>
                <a:spcPts val="3600"/>
              </a:spcAft>
              <a:buNone/>
            </a:pPr>
            <a:r>
              <a:rPr lang="de-DE" sz="2400" dirty="0"/>
              <a:t>Instant recovery allows to use snapshots like virtual media to replay to the original virtual disk. The process also restores application logs to recover to any point-in-time needed. These solutions are aimed at very high SLA requirememts.</a:t>
            </a:r>
          </a:p>
          <a:p>
            <a:pPr marL="0" indent="0">
              <a:spcAft>
                <a:spcPts val="3600"/>
              </a:spcAft>
              <a:buNone/>
            </a:pPr>
            <a:r>
              <a:rPr lang="de-DE" sz="2400" dirty="0"/>
              <a:t>Smart integrations into backup targets allow to organize and optimize data lifecycle. Built-in features such as Object Copy makes it easy to move data around and adapt media type and retention time for instance.</a:t>
            </a:r>
          </a:p>
        </p:txBody>
      </p:sp>
      <p:cxnSp>
        <p:nvCxnSpPr>
          <p:cNvPr id="10" name="Straight Connector 9"/>
          <p:cNvCxnSpPr/>
          <p:nvPr/>
        </p:nvCxnSpPr>
        <p:spPr>
          <a:xfrm>
            <a:off x="1038225" y="2457450"/>
            <a:ext cx="10106025"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8225" y="3505200"/>
            <a:ext cx="10106025"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8225" y="4981575"/>
            <a:ext cx="10106025"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42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Integrated Disaster Recovery</a:t>
            </a:r>
          </a:p>
        </p:txBody>
      </p:sp>
    </p:spTree>
    <p:extLst>
      <p:ext uri="{BB962C8B-B14F-4D97-AF65-F5344CB8AC3E}">
        <p14:creationId xmlns:p14="http://schemas.microsoft.com/office/powerpoint/2010/main" val="2539514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48</a:t>
            </a:fld>
            <a:endParaRPr lang="en-US" dirty="0"/>
          </a:p>
        </p:txBody>
      </p:sp>
      <p:sp>
        <p:nvSpPr>
          <p:cNvPr id="7" name="Title 6"/>
          <p:cNvSpPr>
            <a:spLocks noGrp="1"/>
          </p:cNvSpPr>
          <p:nvPr>
            <p:ph type="title"/>
          </p:nvPr>
        </p:nvSpPr>
        <p:spPr/>
        <p:txBody>
          <a:bodyPr/>
          <a:lstStyle/>
          <a:p>
            <a:r>
              <a:rPr lang="de-DE" dirty="0"/>
              <a:t>Integrated Disaster Recovery</a:t>
            </a:r>
            <a:endParaRPr lang="en-US" dirty="0"/>
          </a:p>
        </p:txBody>
      </p:sp>
      <p:sp>
        <p:nvSpPr>
          <p:cNvPr id="11" name="Text Placeholder 10"/>
          <p:cNvSpPr>
            <a:spLocks noGrp="1"/>
          </p:cNvSpPr>
          <p:nvPr>
            <p:ph type="body" sz="quarter" idx="13"/>
          </p:nvPr>
        </p:nvSpPr>
        <p:spPr/>
        <p:txBody>
          <a:bodyPr/>
          <a:lstStyle/>
          <a:p>
            <a:r>
              <a:rPr lang="en-US" dirty="0"/>
              <a:t>Built-in, no additional cost recovery with a single click</a:t>
            </a:r>
          </a:p>
        </p:txBody>
      </p:sp>
      <p:sp>
        <p:nvSpPr>
          <p:cNvPr id="32" name="TextBox 31"/>
          <p:cNvSpPr txBox="1"/>
          <p:nvPr/>
        </p:nvSpPr>
        <p:spPr>
          <a:xfrm>
            <a:off x="7334463" y="2507800"/>
            <a:ext cx="4099150" cy="1626476"/>
          </a:xfrm>
          <a:prstGeom prst="rect">
            <a:avLst/>
          </a:prstGeom>
        </p:spPr>
        <p:txBody>
          <a:bodyPr vert="horz" wrap="square" lIns="0" tIns="0" rIns="0" bIns="0" rtlCol="0">
            <a:normAutofit/>
          </a:bodyPr>
          <a:lstStyle/>
          <a:p>
            <a:pPr marL="0" indent="0">
              <a:spcAft>
                <a:spcPts val="1800"/>
              </a:spcAft>
              <a:buNone/>
            </a:pPr>
            <a:endParaRPr lang="en-US" sz="2400" dirty="0"/>
          </a:p>
        </p:txBody>
      </p:sp>
      <p:grpSp>
        <p:nvGrpSpPr>
          <p:cNvPr id="18" name="Group 17"/>
          <p:cNvGrpSpPr/>
          <p:nvPr/>
        </p:nvGrpSpPr>
        <p:grpSpPr>
          <a:xfrm>
            <a:off x="945403" y="1512448"/>
            <a:ext cx="4001855" cy="3656564"/>
            <a:chOff x="954576" y="1736725"/>
            <a:chExt cx="4001855" cy="3656564"/>
          </a:xfrm>
        </p:grpSpPr>
        <p:pic>
          <p:nvPicPr>
            <p:cNvPr id="19" name="Picture 12"/>
            <p:cNvPicPr>
              <a:picLocks noChangeAspect="1" noChangeArrowheads="1"/>
            </p:cNvPicPr>
            <p:nvPr/>
          </p:nvPicPr>
          <p:blipFill rotWithShape="1">
            <a:blip r:embed="rId3">
              <a:extLst>
                <a:ext uri="{28A0092B-C50C-407E-A947-70E740481C1C}">
                  <a14:useLocalDpi xmlns:a14="http://schemas.microsoft.com/office/drawing/2010/main" val="0"/>
                </a:ext>
              </a:extLst>
            </a:blip>
            <a:srcRect t="5432"/>
            <a:stretch/>
          </p:blipFill>
          <p:spPr bwMode="auto">
            <a:xfrm>
              <a:off x="954576" y="1736725"/>
              <a:ext cx="4001855" cy="3656564"/>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a:extLst>
              <a:ext uri="{909E8E84-426E-40DD-AFC4-6F175D3DCCD1}">
                <a14:hiddenFill xmlns:a14="http://schemas.microsoft.com/office/drawing/2010/main">
                  <a:solidFill>
                    <a:schemeClr val="accent1"/>
                  </a:solidFill>
                </a14:hiddenFill>
              </a:ext>
            </a:extLst>
          </p:spPr>
        </p:pic>
        <p:sp>
          <p:nvSpPr>
            <p:cNvPr id="20" name="Rectangle 19"/>
            <p:cNvSpPr/>
            <p:nvPr/>
          </p:nvSpPr>
          <p:spPr>
            <a:xfrm>
              <a:off x="4491134" y="1840774"/>
              <a:ext cx="386298" cy="25705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p:cNvGrpSpPr/>
          <p:nvPr/>
        </p:nvGrpSpPr>
        <p:grpSpPr>
          <a:xfrm>
            <a:off x="3351291" y="2035558"/>
            <a:ext cx="7907258" cy="3267528"/>
            <a:chOff x="3453638" y="2343973"/>
            <a:chExt cx="7907258" cy="3267528"/>
          </a:xfrm>
        </p:grpSpPr>
        <p:sp>
          <p:nvSpPr>
            <p:cNvPr id="70" name="TextBox 69"/>
            <p:cNvSpPr txBox="1"/>
            <p:nvPr/>
          </p:nvSpPr>
          <p:spPr>
            <a:xfrm>
              <a:off x="7364469" y="2418114"/>
              <a:ext cx="3996427" cy="1770934"/>
            </a:xfrm>
            <a:prstGeom prst="rect">
              <a:avLst/>
            </a:prstGeom>
          </p:spPr>
          <p:txBody>
            <a:bodyPr vert="horz" wrap="square" lIns="91440" tIns="45720" rIns="91440" bIns="45720" rtlCol="0" anchor="t" anchorCtr="0">
              <a:spAutoFit/>
            </a:bodyPr>
            <a:lstStyle/>
            <a:p>
              <a:pPr>
                <a:lnSpc>
                  <a:spcPct val="80000"/>
                </a:lnSpc>
                <a:spcAft>
                  <a:spcPts val="1200"/>
                </a:spcAft>
              </a:pPr>
              <a:r>
                <a:rPr lang="de-DE" sz="1600" dirty="0">
                  <a:latin typeface="Calibri" panose="020F0502020204030204" pitchFamily="34" charset="0"/>
                  <a:cs typeface="Calibri" panose="020F0502020204030204" pitchFamily="34" charset="0"/>
                </a:rPr>
                <a:t>A wizard-driven bare metal recovery process:</a:t>
              </a:r>
            </a:p>
            <a:p>
              <a:pPr marL="342900" indent="-171450">
                <a:lnSpc>
                  <a:spcPct val="80000"/>
                </a:lnSpc>
                <a:spcAft>
                  <a:spcPts val="1200"/>
                </a:spcAft>
                <a:buSzPct val="80000"/>
                <a:buFont typeface="Wingdings" panose="05000000000000000000" pitchFamily="2" charset="2"/>
                <a:buChar char="§"/>
              </a:pPr>
              <a:r>
                <a:rPr lang="de-DE" sz="1400" dirty="0">
                  <a:latin typeface="Calibri" panose="020F0502020204030204" pitchFamily="34" charset="0"/>
                  <a:cs typeface="Calibri" panose="020F0502020204030204" pitchFamily="34" charset="0"/>
                </a:rPr>
                <a:t>Single click recovery</a:t>
              </a:r>
            </a:p>
            <a:p>
              <a:pPr marL="342900" indent="-171450">
                <a:lnSpc>
                  <a:spcPct val="80000"/>
                </a:lnSpc>
                <a:spcAft>
                  <a:spcPts val="1200"/>
                </a:spcAft>
                <a:buSzPct val="80000"/>
                <a:buFont typeface="Wingdings" panose="05000000000000000000" pitchFamily="2" charset="2"/>
                <a:buChar char="§"/>
              </a:pPr>
              <a:r>
                <a:rPr lang="de-DE" sz="1400" dirty="0">
                  <a:latin typeface="Calibri" panose="020F0502020204030204" pitchFamily="34" charset="0"/>
                  <a:cs typeface="Calibri" panose="020F0502020204030204" pitchFamily="34" charset="0"/>
                </a:rPr>
                <a:t>No additional cost</a:t>
              </a:r>
            </a:p>
            <a:p>
              <a:pPr marL="342900" indent="-171450">
                <a:lnSpc>
                  <a:spcPct val="80000"/>
                </a:lnSpc>
                <a:spcAft>
                  <a:spcPts val="1200"/>
                </a:spcAft>
                <a:buSzPct val="80000"/>
                <a:buFont typeface="Wingdings" panose="05000000000000000000" pitchFamily="2" charset="2"/>
                <a:buChar char="§"/>
              </a:pPr>
              <a:r>
                <a:rPr lang="de-DE" sz="1400" dirty="0">
                  <a:latin typeface="Calibri" panose="020F0502020204030204" pitchFamily="34" charset="0"/>
                  <a:cs typeface="Calibri" panose="020F0502020204030204" pitchFamily="34" charset="0"/>
                </a:rPr>
                <a:t>ISO image created on tape, disk or USB drive</a:t>
              </a:r>
            </a:p>
            <a:p>
              <a:pPr marL="342900" indent="-171450">
                <a:lnSpc>
                  <a:spcPct val="80000"/>
                </a:lnSpc>
                <a:spcAft>
                  <a:spcPts val="1200"/>
                </a:spcAft>
                <a:buSzPct val="80000"/>
                <a:buFont typeface="Wingdings" panose="05000000000000000000" pitchFamily="2" charset="2"/>
                <a:buChar char="§"/>
              </a:pPr>
              <a:r>
                <a:rPr lang="de-DE" sz="1400" dirty="0">
                  <a:latin typeface="Calibri" panose="020F0502020204030204" pitchFamily="34" charset="0"/>
                  <a:cs typeface="Calibri" panose="020F0502020204030204" pitchFamily="34" charset="0"/>
                </a:rPr>
                <a:t>Flexible recovery from or to any physical or virtual system from any backup</a:t>
              </a:r>
            </a:p>
          </p:txBody>
        </p:sp>
        <p:grpSp>
          <p:nvGrpSpPr>
            <p:cNvPr id="21" name="Group 20"/>
            <p:cNvGrpSpPr/>
            <p:nvPr/>
          </p:nvGrpSpPr>
          <p:grpSpPr>
            <a:xfrm>
              <a:off x="3453638" y="2343973"/>
              <a:ext cx="3576056" cy="3267528"/>
              <a:chOff x="3453638" y="2343973"/>
              <a:chExt cx="3576056" cy="3267528"/>
            </a:xfrm>
          </p:grpSpPr>
          <p:pic>
            <p:nvPicPr>
              <p:cNvPr id="22" name="Picture 20"/>
              <p:cNvPicPr>
                <a:picLocks noChangeAspect="1" noChangeArrowheads="1"/>
              </p:cNvPicPr>
              <p:nvPr/>
            </p:nvPicPr>
            <p:blipFill rotWithShape="1">
              <a:blip r:embed="rId4">
                <a:extLst>
                  <a:ext uri="{28A0092B-C50C-407E-A947-70E740481C1C}">
                    <a14:useLocalDpi xmlns:a14="http://schemas.microsoft.com/office/drawing/2010/main" val="0"/>
                  </a:ext>
                </a:extLst>
              </a:blip>
              <a:srcRect t="5432"/>
              <a:stretch/>
            </p:blipFill>
            <p:spPr bwMode="auto">
              <a:xfrm>
                <a:off x="3453638" y="2343973"/>
                <a:ext cx="3576056" cy="3267528"/>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a:extLst>
                <a:ext uri="{909E8E84-426E-40DD-AFC4-6F175D3DCCD1}">
                  <a14:hiddenFill xmlns:a14="http://schemas.microsoft.com/office/drawing/2010/main">
                    <a:solidFill>
                      <a:schemeClr val="accent1"/>
                    </a:solidFill>
                  </a14:hiddenFill>
                </a:ext>
              </a:extLst>
            </p:spPr>
          </p:pic>
          <p:sp>
            <p:nvSpPr>
              <p:cNvPr id="23" name="Rectangle 22"/>
              <p:cNvSpPr/>
              <p:nvPr/>
            </p:nvSpPr>
            <p:spPr>
              <a:xfrm>
                <a:off x="6615403" y="2416629"/>
                <a:ext cx="386298" cy="25705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7" name="Straight Connector 66"/>
            <p:cNvCxnSpPr/>
            <p:nvPr/>
          </p:nvCxnSpPr>
          <p:spPr>
            <a:xfrm>
              <a:off x="5643500" y="2543252"/>
              <a:ext cx="1793310" cy="0"/>
            </a:xfrm>
            <a:prstGeom prst="line">
              <a:avLst/>
            </a:prstGeom>
            <a:ln w="19050">
              <a:solidFill>
                <a:srgbClr val="0155EF"/>
              </a:solidFill>
              <a:headEnd type="oval" w="med" len="med"/>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7542229" y="4158757"/>
            <a:ext cx="1971119" cy="536211"/>
            <a:chOff x="7806501" y="4038600"/>
            <a:chExt cx="1971119" cy="536211"/>
          </a:xfrm>
        </p:grpSpPr>
        <p:grpSp>
          <p:nvGrpSpPr>
            <p:cNvPr id="14" name="Group 13"/>
            <p:cNvGrpSpPr>
              <a:grpSpLocks noChangeAspect="1"/>
            </p:cNvGrpSpPr>
            <p:nvPr/>
          </p:nvGrpSpPr>
          <p:grpSpPr>
            <a:xfrm>
              <a:off x="7806501" y="4038600"/>
              <a:ext cx="355008" cy="536211"/>
              <a:chOff x="5779725" y="1895839"/>
              <a:chExt cx="195024" cy="294568"/>
            </a:xfrm>
            <a:solidFill>
              <a:srgbClr val="0078EF"/>
            </a:solidFill>
          </p:grpSpPr>
          <p:sp>
            <p:nvSpPr>
              <p:cNvPr id="15" name="Freeform 312"/>
              <p:cNvSpPr>
                <a:spLocks noChangeArrowheads="1"/>
              </p:cNvSpPr>
              <p:nvPr/>
            </p:nvSpPr>
            <p:spPr bwMode="auto">
              <a:xfrm>
                <a:off x="5779725" y="1895839"/>
                <a:ext cx="195024" cy="272221"/>
              </a:xfrm>
              <a:custGeom>
                <a:avLst/>
                <a:gdLst>
                  <a:gd name="T0" fmla="*/ 42 w 425"/>
                  <a:gd name="T1" fmla="*/ 592 h 593"/>
                  <a:gd name="T2" fmla="*/ 42 w 425"/>
                  <a:gd name="T3" fmla="*/ 592 h 593"/>
                  <a:gd name="T4" fmla="*/ 382 w 425"/>
                  <a:gd name="T5" fmla="*/ 592 h 593"/>
                  <a:gd name="T6" fmla="*/ 424 w 425"/>
                  <a:gd name="T7" fmla="*/ 550 h 593"/>
                  <a:gd name="T8" fmla="*/ 424 w 425"/>
                  <a:gd name="T9" fmla="*/ 42 h 593"/>
                  <a:gd name="T10" fmla="*/ 382 w 425"/>
                  <a:gd name="T11" fmla="*/ 0 h 593"/>
                  <a:gd name="T12" fmla="*/ 42 w 425"/>
                  <a:gd name="T13" fmla="*/ 0 h 593"/>
                  <a:gd name="T14" fmla="*/ 0 w 425"/>
                  <a:gd name="T15" fmla="*/ 42 h 593"/>
                  <a:gd name="T16" fmla="*/ 0 w 425"/>
                  <a:gd name="T17" fmla="*/ 550 h 593"/>
                  <a:gd name="T18" fmla="*/ 42 w 425"/>
                  <a:gd name="T19" fmla="*/ 592 h 593"/>
                  <a:gd name="T20" fmla="*/ 21 w 425"/>
                  <a:gd name="T21" fmla="*/ 42 h 593"/>
                  <a:gd name="T22" fmla="*/ 21 w 425"/>
                  <a:gd name="T23" fmla="*/ 42 h 593"/>
                  <a:gd name="T24" fmla="*/ 42 w 425"/>
                  <a:gd name="T25" fmla="*/ 21 h 593"/>
                  <a:gd name="T26" fmla="*/ 382 w 425"/>
                  <a:gd name="T27" fmla="*/ 21 h 593"/>
                  <a:gd name="T28" fmla="*/ 403 w 425"/>
                  <a:gd name="T29" fmla="*/ 42 h 593"/>
                  <a:gd name="T30" fmla="*/ 403 w 425"/>
                  <a:gd name="T31" fmla="*/ 550 h 593"/>
                  <a:gd name="T32" fmla="*/ 382 w 425"/>
                  <a:gd name="T33" fmla="*/ 571 h 593"/>
                  <a:gd name="T34" fmla="*/ 42 w 425"/>
                  <a:gd name="T35" fmla="*/ 571 h 593"/>
                  <a:gd name="T36" fmla="*/ 21 w 425"/>
                  <a:gd name="T37" fmla="*/ 550 h 593"/>
                  <a:gd name="T38" fmla="*/ 21 w 425"/>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593">
                    <a:moveTo>
                      <a:pt x="42" y="592"/>
                    </a:moveTo>
                    <a:lnTo>
                      <a:pt x="42" y="592"/>
                    </a:lnTo>
                    <a:cubicBezTo>
                      <a:pt x="382" y="592"/>
                      <a:pt x="382" y="592"/>
                      <a:pt x="382" y="592"/>
                    </a:cubicBezTo>
                    <a:cubicBezTo>
                      <a:pt x="404" y="592"/>
                      <a:pt x="424" y="573"/>
                      <a:pt x="424" y="550"/>
                    </a:cubicBezTo>
                    <a:cubicBezTo>
                      <a:pt x="424" y="42"/>
                      <a:pt x="424" y="42"/>
                      <a:pt x="424" y="42"/>
                    </a:cubicBezTo>
                    <a:cubicBezTo>
                      <a:pt x="424" y="19"/>
                      <a:pt x="404"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0" y="21"/>
                      <a:pt x="42" y="21"/>
                    </a:cubicBezTo>
                    <a:cubicBezTo>
                      <a:pt x="382" y="21"/>
                      <a:pt x="382" y="21"/>
                      <a:pt x="382" y="21"/>
                    </a:cubicBezTo>
                    <a:cubicBezTo>
                      <a:pt x="393" y="21"/>
                      <a:pt x="403" y="31"/>
                      <a:pt x="403" y="42"/>
                    </a:cubicBezTo>
                    <a:cubicBezTo>
                      <a:pt x="403" y="550"/>
                      <a:pt x="403" y="550"/>
                      <a:pt x="403" y="550"/>
                    </a:cubicBezTo>
                    <a:cubicBezTo>
                      <a:pt x="403" y="562"/>
                      <a:pt x="393" y="571"/>
                      <a:pt x="382" y="571"/>
                    </a:cubicBezTo>
                    <a:cubicBezTo>
                      <a:pt x="42" y="571"/>
                      <a:pt x="42" y="571"/>
                      <a:pt x="42" y="571"/>
                    </a:cubicBezTo>
                    <a:cubicBezTo>
                      <a:pt x="30"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313"/>
              <p:cNvSpPr>
                <a:spLocks noChangeArrowheads="1"/>
              </p:cNvSpPr>
              <p:nvPr/>
            </p:nvSpPr>
            <p:spPr bwMode="auto">
              <a:xfrm>
                <a:off x="5913804" y="2129462"/>
                <a:ext cx="30473" cy="10157"/>
              </a:xfrm>
              <a:custGeom>
                <a:avLst/>
                <a:gdLst>
                  <a:gd name="T0" fmla="*/ 11 w 65"/>
                  <a:gd name="T1" fmla="*/ 21 h 22"/>
                  <a:gd name="T2" fmla="*/ 11 w 65"/>
                  <a:gd name="T3" fmla="*/ 21 h 22"/>
                  <a:gd name="T4" fmla="*/ 54 w 65"/>
                  <a:gd name="T5" fmla="*/ 21 h 22"/>
                  <a:gd name="T6" fmla="*/ 64 w 65"/>
                  <a:gd name="T7" fmla="*/ 11 h 22"/>
                  <a:gd name="T8" fmla="*/ 54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4" y="21"/>
                      <a:pt x="54" y="21"/>
                      <a:pt x="54" y="21"/>
                    </a:cubicBezTo>
                    <a:cubicBezTo>
                      <a:pt x="60" y="21"/>
                      <a:pt x="64" y="16"/>
                      <a:pt x="64" y="11"/>
                    </a:cubicBezTo>
                    <a:cubicBezTo>
                      <a:pt x="64" y="5"/>
                      <a:pt x="60" y="0"/>
                      <a:pt x="54" y="0"/>
                    </a:cubicBezTo>
                    <a:cubicBezTo>
                      <a:pt x="11" y="0"/>
                      <a:pt x="11" y="0"/>
                      <a:pt x="11" y="0"/>
                    </a:cubicBezTo>
                    <a:cubicBezTo>
                      <a:pt x="6" y="0"/>
                      <a:pt x="0" y="5"/>
                      <a:pt x="0" y="11"/>
                    </a:cubicBezTo>
                    <a:cubicBezTo>
                      <a:pt x="0" y="16"/>
                      <a:pt x="6"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314"/>
              <p:cNvSpPr>
                <a:spLocks noChangeArrowheads="1"/>
              </p:cNvSpPr>
              <p:nvPr/>
            </p:nvSpPr>
            <p:spPr bwMode="auto">
              <a:xfrm>
                <a:off x="5875206" y="2129462"/>
                <a:ext cx="30472" cy="10157"/>
              </a:xfrm>
              <a:custGeom>
                <a:avLst/>
                <a:gdLst>
                  <a:gd name="T0" fmla="*/ 10 w 65"/>
                  <a:gd name="T1" fmla="*/ 21 h 22"/>
                  <a:gd name="T2" fmla="*/ 10 w 65"/>
                  <a:gd name="T3" fmla="*/ 21 h 22"/>
                  <a:gd name="T4" fmla="*/ 53 w 65"/>
                  <a:gd name="T5" fmla="*/ 21 h 22"/>
                  <a:gd name="T6" fmla="*/ 64 w 65"/>
                  <a:gd name="T7" fmla="*/ 11 h 22"/>
                  <a:gd name="T8" fmla="*/ 53 w 65"/>
                  <a:gd name="T9" fmla="*/ 0 h 22"/>
                  <a:gd name="T10" fmla="*/ 10 w 65"/>
                  <a:gd name="T11" fmla="*/ 0 h 22"/>
                  <a:gd name="T12" fmla="*/ 0 w 65"/>
                  <a:gd name="T13" fmla="*/ 11 h 22"/>
                  <a:gd name="T14" fmla="*/ 10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0" y="21"/>
                    </a:moveTo>
                    <a:lnTo>
                      <a:pt x="10" y="21"/>
                    </a:lnTo>
                    <a:cubicBezTo>
                      <a:pt x="53" y="21"/>
                      <a:pt x="53" y="21"/>
                      <a:pt x="53" y="21"/>
                    </a:cubicBezTo>
                    <a:cubicBezTo>
                      <a:pt x="59" y="21"/>
                      <a:pt x="64" y="16"/>
                      <a:pt x="64" y="11"/>
                    </a:cubicBezTo>
                    <a:cubicBezTo>
                      <a:pt x="64" y="5"/>
                      <a:pt x="59" y="0"/>
                      <a:pt x="53"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315"/>
              <p:cNvSpPr>
                <a:spLocks noChangeArrowheads="1"/>
              </p:cNvSpPr>
              <p:nvPr/>
            </p:nvSpPr>
            <p:spPr bwMode="auto">
              <a:xfrm>
                <a:off x="5834576" y="2129462"/>
                <a:ext cx="30472" cy="10157"/>
              </a:xfrm>
              <a:custGeom>
                <a:avLst/>
                <a:gdLst>
                  <a:gd name="T0" fmla="*/ 11 w 65"/>
                  <a:gd name="T1" fmla="*/ 21 h 22"/>
                  <a:gd name="T2" fmla="*/ 11 w 65"/>
                  <a:gd name="T3" fmla="*/ 21 h 22"/>
                  <a:gd name="T4" fmla="*/ 53 w 65"/>
                  <a:gd name="T5" fmla="*/ 21 h 22"/>
                  <a:gd name="T6" fmla="*/ 64 w 65"/>
                  <a:gd name="T7" fmla="*/ 11 h 22"/>
                  <a:gd name="T8" fmla="*/ 53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3" y="21"/>
                      <a:pt x="53" y="21"/>
                      <a:pt x="53" y="21"/>
                    </a:cubicBezTo>
                    <a:cubicBezTo>
                      <a:pt x="60" y="21"/>
                      <a:pt x="64" y="16"/>
                      <a:pt x="64" y="11"/>
                    </a:cubicBezTo>
                    <a:cubicBezTo>
                      <a:pt x="64" y="5"/>
                      <a:pt x="60" y="0"/>
                      <a:pt x="53"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316"/>
              <p:cNvSpPr>
                <a:spLocks noChangeArrowheads="1"/>
              </p:cNvSpPr>
              <p:nvPr/>
            </p:nvSpPr>
            <p:spPr bwMode="auto">
              <a:xfrm>
                <a:off x="5907710" y="2180249"/>
                <a:ext cx="34535" cy="10158"/>
              </a:xfrm>
              <a:custGeom>
                <a:avLst/>
                <a:gdLst>
                  <a:gd name="T0" fmla="*/ 75 w 76"/>
                  <a:gd name="T1" fmla="*/ 11 h 22"/>
                  <a:gd name="T2" fmla="*/ 75 w 76"/>
                  <a:gd name="T3" fmla="*/ 11 h 22"/>
                  <a:gd name="T4" fmla="*/ 65 w 76"/>
                  <a:gd name="T5" fmla="*/ 0 h 22"/>
                  <a:gd name="T6" fmla="*/ 11 w 76"/>
                  <a:gd name="T7" fmla="*/ 0 h 22"/>
                  <a:gd name="T8" fmla="*/ 0 w 76"/>
                  <a:gd name="T9" fmla="*/ 11 h 22"/>
                  <a:gd name="T10" fmla="*/ 11 w 76"/>
                  <a:gd name="T11" fmla="*/ 21 h 22"/>
                  <a:gd name="T12" fmla="*/ 65 w 76"/>
                  <a:gd name="T13" fmla="*/ 21 h 22"/>
                  <a:gd name="T14" fmla="*/ 75 w 76"/>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75" y="11"/>
                    </a:moveTo>
                    <a:lnTo>
                      <a:pt x="75" y="11"/>
                    </a:lnTo>
                    <a:cubicBezTo>
                      <a:pt x="75" y="5"/>
                      <a:pt x="71" y="0"/>
                      <a:pt x="65" y="0"/>
                    </a:cubicBezTo>
                    <a:cubicBezTo>
                      <a:pt x="11" y="0"/>
                      <a:pt x="11" y="0"/>
                      <a:pt x="11" y="0"/>
                    </a:cubicBezTo>
                    <a:cubicBezTo>
                      <a:pt x="4" y="0"/>
                      <a:pt x="0" y="5"/>
                      <a:pt x="0" y="11"/>
                    </a:cubicBezTo>
                    <a:cubicBezTo>
                      <a:pt x="0" y="16"/>
                      <a:pt x="4" y="21"/>
                      <a:pt x="11" y="21"/>
                    </a:cubicBezTo>
                    <a:cubicBezTo>
                      <a:pt x="65" y="21"/>
                      <a:pt x="65" y="21"/>
                      <a:pt x="65" y="21"/>
                    </a:cubicBezTo>
                    <a:cubicBezTo>
                      <a:pt x="71" y="21"/>
                      <a:pt x="75" y="16"/>
                      <a:pt x="7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317"/>
              <p:cNvSpPr>
                <a:spLocks noChangeArrowheads="1"/>
              </p:cNvSpPr>
              <p:nvPr/>
            </p:nvSpPr>
            <p:spPr bwMode="auto">
              <a:xfrm>
                <a:off x="5812229" y="2180249"/>
                <a:ext cx="34536" cy="10158"/>
              </a:xfrm>
              <a:custGeom>
                <a:avLst/>
                <a:gdLst>
                  <a:gd name="T0" fmla="*/ 10 w 76"/>
                  <a:gd name="T1" fmla="*/ 21 h 22"/>
                  <a:gd name="T2" fmla="*/ 10 w 76"/>
                  <a:gd name="T3" fmla="*/ 21 h 22"/>
                  <a:gd name="T4" fmla="*/ 65 w 76"/>
                  <a:gd name="T5" fmla="*/ 21 h 22"/>
                  <a:gd name="T6" fmla="*/ 75 w 76"/>
                  <a:gd name="T7" fmla="*/ 11 h 22"/>
                  <a:gd name="T8" fmla="*/ 65 w 76"/>
                  <a:gd name="T9" fmla="*/ 0 h 22"/>
                  <a:gd name="T10" fmla="*/ 10 w 76"/>
                  <a:gd name="T11" fmla="*/ 0 h 22"/>
                  <a:gd name="T12" fmla="*/ 0 w 76"/>
                  <a:gd name="T13" fmla="*/ 11 h 22"/>
                  <a:gd name="T14" fmla="*/ 10 w 7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10" y="21"/>
                    </a:moveTo>
                    <a:lnTo>
                      <a:pt x="10" y="21"/>
                    </a:lnTo>
                    <a:cubicBezTo>
                      <a:pt x="65" y="21"/>
                      <a:pt x="65" y="21"/>
                      <a:pt x="65" y="21"/>
                    </a:cubicBezTo>
                    <a:cubicBezTo>
                      <a:pt x="70" y="21"/>
                      <a:pt x="75" y="16"/>
                      <a:pt x="75" y="11"/>
                    </a:cubicBezTo>
                    <a:cubicBezTo>
                      <a:pt x="75" y="5"/>
                      <a:pt x="70" y="0"/>
                      <a:pt x="65"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7" name="Group 26"/>
            <p:cNvGrpSpPr>
              <a:grpSpLocks noChangeAspect="1"/>
            </p:cNvGrpSpPr>
            <p:nvPr/>
          </p:nvGrpSpPr>
          <p:grpSpPr>
            <a:xfrm>
              <a:off x="9422612" y="4038600"/>
              <a:ext cx="355008" cy="536211"/>
              <a:chOff x="5779725" y="1895839"/>
              <a:chExt cx="195024" cy="294568"/>
            </a:xfrm>
            <a:solidFill>
              <a:srgbClr val="0078EF"/>
            </a:solidFill>
          </p:grpSpPr>
          <p:sp>
            <p:nvSpPr>
              <p:cNvPr id="28" name="Freeform 312"/>
              <p:cNvSpPr>
                <a:spLocks noChangeArrowheads="1"/>
              </p:cNvSpPr>
              <p:nvPr/>
            </p:nvSpPr>
            <p:spPr bwMode="auto">
              <a:xfrm>
                <a:off x="5779725" y="1895839"/>
                <a:ext cx="195024" cy="272221"/>
              </a:xfrm>
              <a:custGeom>
                <a:avLst/>
                <a:gdLst>
                  <a:gd name="T0" fmla="*/ 42 w 425"/>
                  <a:gd name="T1" fmla="*/ 592 h 593"/>
                  <a:gd name="T2" fmla="*/ 42 w 425"/>
                  <a:gd name="T3" fmla="*/ 592 h 593"/>
                  <a:gd name="T4" fmla="*/ 382 w 425"/>
                  <a:gd name="T5" fmla="*/ 592 h 593"/>
                  <a:gd name="T6" fmla="*/ 424 w 425"/>
                  <a:gd name="T7" fmla="*/ 550 h 593"/>
                  <a:gd name="T8" fmla="*/ 424 w 425"/>
                  <a:gd name="T9" fmla="*/ 42 h 593"/>
                  <a:gd name="T10" fmla="*/ 382 w 425"/>
                  <a:gd name="T11" fmla="*/ 0 h 593"/>
                  <a:gd name="T12" fmla="*/ 42 w 425"/>
                  <a:gd name="T13" fmla="*/ 0 h 593"/>
                  <a:gd name="T14" fmla="*/ 0 w 425"/>
                  <a:gd name="T15" fmla="*/ 42 h 593"/>
                  <a:gd name="T16" fmla="*/ 0 w 425"/>
                  <a:gd name="T17" fmla="*/ 550 h 593"/>
                  <a:gd name="T18" fmla="*/ 42 w 425"/>
                  <a:gd name="T19" fmla="*/ 592 h 593"/>
                  <a:gd name="T20" fmla="*/ 21 w 425"/>
                  <a:gd name="T21" fmla="*/ 42 h 593"/>
                  <a:gd name="T22" fmla="*/ 21 w 425"/>
                  <a:gd name="T23" fmla="*/ 42 h 593"/>
                  <a:gd name="T24" fmla="*/ 42 w 425"/>
                  <a:gd name="T25" fmla="*/ 21 h 593"/>
                  <a:gd name="T26" fmla="*/ 382 w 425"/>
                  <a:gd name="T27" fmla="*/ 21 h 593"/>
                  <a:gd name="T28" fmla="*/ 403 w 425"/>
                  <a:gd name="T29" fmla="*/ 42 h 593"/>
                  <a:gd name="T30" fmla="*/ 403 w 425"/>
                  <a:gd name="T31" fmla="*/ 550 h 593"/>
                  <a:gd name="T32" fmla="*/ 382 w 425"/>
                  <a:gd name="T33" fmla="*/ 571 h 593"/>
                  <a:gd name="T34" fmla="*/ 42 w 425"/>
                  <a:gd name="T35" fmla="*/ 571 h 593"/>
                  <a:gd name="T36" fmla="*/ 21 w 425"/>
                  <a:gd name="T37" fmla="*/ 550 h 593"/>
                  <a:gd name="T38" fmla="*/ 21 w 425"/>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593">
                    <a:moveTo>
                      <a:pt x="42" y="592"/>
                    </a:moveTo>
                    <a:lnTo>
                      <a:pt x="42" y="592"/>
                    </a:lnTo>
                    <a:cubicBezTo>
                      <a:pt x="382" y="592"/>
                      <a:pt x="382" y="592"/>
                      <a:pt x="382" y="592"/>
                    </a:cubicBezTo>
                    <a:cubicBezTo>
                      <a:pt x="404" y="592"/>
                      <a:pt x="424" y="573"/>
                      <a:pt x="424" y="550"/>
                    </a:cubicBezTo>
                    <a:cubicBezTo>
                      <a:pt x="424" y="42"/>
                      <a:pt x="424" y="42"/>
                      <a:pt x="424" y="42"/>
                    </a:cubicBezTo>
                    <a:cubicBezTo>
                      <a:pt x="424" y="19"/>
                      <a:pt x="404"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0" y="21"/>
                      <a:pt x="42" y="21"/>
                    </a:cubicBezTo>
                    <a:cubicBezTo>
                      <a:pt x="382" y="21"/>
                      <a:pt x="382" y="21"/>
                      <a:pt x="382" y="21"/>
                    </a:cubicBezTo>
                    <a:cubicBezTo>
                      <a:pt x="393" y="21"/>
                      <a:pt x="403" y="31"/>
                      <a:pt x="403" y="42"/>
                    </a:cubicBezTo>
                    <a:cubicBezTo>
                      <a:pt x="403" y="550"/>
                      <a:pt x="403" y="550"/>
                      <a:pt x="403" y="550"/>
                    </a:cubicBezTo>
                    <a:cubicBezTo>
                      <a:pt x="403" y="562"/>
                      <a:pt x="393" y="571"/>
                      <a:pt x="382" y="571"/>
                    </a:cubicBezTo>
                    <a:cubicBezTo>
                      <a:pt x="42" y="571"/>
                      <a:pt x="42" y="571"/>
                      <a:pt x="42" y="571"/>
                    </a:cubicBezTo>
                    <a:cubicBezTo>
                      <a:pt x="30"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313"/>
              <p:cNvSpPr>
                <a:spLocks noChangeArrowheads="1"/>
              </p:cNvSpPr>
              <p:nvPr/>
            </p:nvSpPr>
            <p:spPr bwMode="auto">
              <a:xfrm>
                <a:off x="5913804" y="2129462"/>
                <a:ext cx="30473" cy="10157"/>
              </a:xfrm>
              <a:custGeom>
                <a:avLst/>
                <a:gdLst>
                  <a:gd name="T0" fmla="*/ 11 w 65"/>
                  <a:gd name="T1" fmla="*/ 21 h 22"/>
                  <a:gd name="T2" fmla="*/ 11 w 65"/>
                  <a:gd name="T3" fmla="*/ 21 h 22"/>
                  <a:gd name="T4" fmla="*/ 54 w 65"/>
                  <a:gd name="T5" fmla="*/ 21 h 22"/>
                  <a:gd name="T6" fmla="*/ 64 w 65"/>
                  <a:gd name="T7" fmla="*/ 11 h 22"/>
                  <a:gd name="T8" fmla="*/ 54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4" y="21"/>
                      <a:pt x="54" y="21"/>
                      <a:pt x="54" y="21"/>
                    </a:cubicBezTo>
                    <a:cubicBezTo>
                      <a:pt x="60" y="21"/>
                      <a:pt x="64" y="16"/>
                      <a:pt x="64" y="11"/>
                    </a:cubicBezTo>
                    <a:cubicBezTo>
                      <a:pt x="64" y="5"/>
                      <a:pt x="60" y="0"/>
                      <a:pt x="54" y="0"/>
                    </a:cubicBezTo>
                    <a:cubicBezTo>
                      <a:pt x="11" y="0"/>
                      <a:pt x="11" y="0"/>
                      <a:pt x="11" y="0"/>
                    </a:cubicBezTo>
                    <a:cubicBezTo>
                      <a:pt x="6" y="0"/>
                      <a:pt x="0" y="5"/>
                      <a:pt x="0" y="11"/>
                    </a:cubicBezTo>
                    <a:cubicBezTo>
                      <a:pt x="0" y="16"/>
                      <a:pt x="6"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314"/>
              <p:cNvSpPr>
                <a:spLocks noChangeArrowheads="1"/>
              </p:cNvSpPr>
              <p:nvPr/>
            </p:nvSpPr>
            <p:spPr bwMode="auto">
              <a:xfrm>
                <a:off x="5875206" y="2129462"/>
                <a:ext cx="30472" cy="10157"/>
              </a:xfrm>
              <a:custGeom>
                <a:avLst/>
                <a:gdLst>
                  <a:gd name="T0" fmla="*/ 10 w 65"/>
                  <a:gd name="T1" fmla="*/ 21 h 22"/>
                  <a:gd name="T2" fmla="*/ 10 w 65"/>
                  <a:gd name="T3" fmla="*/ 21 h 22"/>
                  <a:gd name="T4" fmla="*/ 53 w 65"/>
                  <a:gd name="T5" fmla="*/ 21 h 22"/>
                  <a:gd name="T6" fmla="*/ 64 w 65"/>
                  <a:gd name="T7" fmla="*/ 11 h 22"/>
                  <a:gd name="T8" fmla="*/ 53 w 65"/>
                  <a:gd name="T9" fmla="*/ 0 h 22"/>
                  <a:gd name="T10" fmla="*/ 10 w 65"/>
                  <a:gd name="T11" fmla="*/ 0 h 22"/>
                  <a:gd name="T12" fmla="*/ 0 w 65"/>
                  <a:gd name="T13" fmla="*/ 11 h 22"/>
                  <a:gd name="T14" fmla="*/ 10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0" y="21"/>
                    </a:moveTo>
                    <a:lnTo>
                      <a:pt x="10" y="21"/>
                    </a:lnTo>
                    <a:cubicBezTo>
                      <a:pt x="53" y="21"/>
                      <a:pt x="53" y="21"/>
                      <a:pt x="53" y="21"/>
                    </a:cubicBezTo>
                    <a:cubicBezTo>
                      <a:pt x="59" y="21"/>
                      <a:pt x="64" y="16"/>
                      <a:pt x="64" y="11"/>
                    </a:cubicBezTo>
                    <a:cubicBezTo>
                      <a:pt x="64" y="5"/>
                      <a:pt x="59" y="0"/>
                      <a:pt x="53"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15"/>
              <p:cNvSpPr>
                <a:spLocks noChangeArrowheads="1"/>
              </p:cNvSpPr>
              <p:nvPr/>
            </p:nvSpPr>
            <p:spPr bwMode="auto">
              <a:xfrm>
                <a:off x="5834576" y="2129462"/>
                <a:ext cx="30472" cy="10157"/>
              </a:xfrm>
              <a:custGeom>
                <a:avLst/>
                <a:gdLst>
                  <a:gd name="T0" fmla="*/ 11 w 65"/>
                  <a:gd name="T1" fmla="*/ 21 h 22"/>
                  <a:gd name="T2" fmla="*/ 11 w 65"/>
                  <a:gd name="T3" fmla="*/ 21 h 22"/>
                  <a:gd name="T4" fmla="*/ 53 w 65"/>
                  <a:gd name="T5" fmla="*/ 21 h 22"/>
                  <a:gd name="T6" fmla="*/ 64 w 65"/>
                  <a:gd name="T7" fmla="*/ 11 h 22"/>
                  <a:gd name="T8" fmla="*/ 53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3" y="21"/>
                      <a:pt x="53" y="21"/>
                      <a:pt x="53" y="21"/>
                    </a:cubicBezTo>
                    <a:cubicBezTo>
                      <a:pt x="60" y="21"/>
                      <a:pt x="64" y="16"/>
                      <a:pt x="64" y="11"/>
                    </a:cubicBezTo>
                    <a:cubicBezTo>
                      <a:pt x="64" y="5"/>
                      <a:pt x="60" y="0"/>
                      <a:pt x="53"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16"/>
              <p:cNvSpPr>
                <a:spLocks noChangeArrowheads="1"/>
              </p:cNvSpPr>
              <p:nvPr/>
            </p:nvSpPr>
            <p:spPr bwMode="auto">
              <a:xfrm>
                <a:off x="5907710" y="2180249"/>
                <a:ext cx="34535" cy="10158"/>
              </a:xfrm>
              <a:custGeom>
                <a:avLst/>
                <a:gdLst>
                  <a:gd name="T0" fmla="*/ 75 w 76"/>
                  <a:gd name="T1" fmla="*/ 11 h 22"/>
                  <a:gd name="T2" fmla="*/ 75 w 76"/>
                  <a:gd name="T3" fmla="*/ 11 h 22"/>
                  <a:gd name="T4" fmla="*/ 65 w 76"/>
                  <a:gd name="T5" fmla="*/ 0 h 22"/>
                  <a:gd name="T6" fmla="*/ 11 w 76"/>
                  <a:gd name="T7" fmla="*/ 0 h 22"/>
                  <a:gd name="T8" fmla="*/ 0 w 76"/>
                  <a:gd name="T9" fmla="*/ 11 h 22"/>
                  <a:gd name="T10" fmla="*/ 11 w 76"/>
                  <a:gd name="T11" fmla="*/ 21 h 22"/>
                  <a:gd name="T12" fmla="*/ 65 w 76"/>
                  <a:gd name="T13" fmla="*/ 21 h 22"/>
                  <a:gd name="T14" fmla="*/ 75 w 76"/>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75" y="11"/>
                    </a:moveTo>
                    <a:lnTo>
                      <a:pt x="75" y="11"/>
                    </a:lnTo>
                    <a:cubicBezTo>
                      <a:pt x="75" y="5"/>
                      <a:pt x="71" y="0"/>
                      <a:pt x="65" y="0"/>
                    </a:cubicBezTo>
                    <a:cubicBezTo>
                      <a:pt x="11" y="0"/>
                      <a:pt x="11" y="0"/>
                      <a:pt x="11" y="0"/>
                    </a:cubicBezTo>
                    <a:cubicBezTo>
                      <a:pt x="4" y="0"/>
                      <a:pt x="0" y="5"/>
                      <a:pt x="0" y="11"/>
                    </a:cubicBezTo>
                    <a:cubicBezTo>
                      <a:pt x="0" y="16"/>
                      <a:pt x="4" y="21"/>
                      <a:pt x="11" y="21"/>
                    </a:cubicBezTo>
                    <a:cubicBezTo>
                      <a:pt x="65" y="21"/>
                      <a:pt x="65" y="21"/>
                      <a:pt x="65" y="21"/>
                    </a:cubicBezTo>
                    <a:cubicBezTo>
                      <a:pt x="71" y="21"/>
                      <a:pt x="75" y="16"/>
                      <a:pt x="7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17"/>
              <p:cNvSpPr>
                <a:spLocks noChangeArrowheads="1"/>
              </p:cNvSpPr>
              <p:nvPr/>
            </p:nvSpPr>
            <p:spPr bwMode="auto">
              <a:xfrm>
                <a:off x="5812229" y="2180249"/>
                <a:ext cx="34536" cy="10158"/>
              </a:xfrm>
              <a:custGeom>
                <a:avLst/>
                <a:gdLst>
                  <a:gd name="T0" fmla="*/ 10 w 76"/>
                  <a:gd name="T1" fmla="*/ 21 h 22"/>
                  <a:gd name="T2" fmla="*/ 10 w 76"/>
                  <a:gd name="T3" fmla="*/ 21 h 22"/>
                  <a:gd name="T4" fmla="*/ 65 w 76"/>
                  <a:gd name="T5" fmla="*/ 21 h 22"/>
                  <a:gd name="T6" fmla="*/ 75 w 76"/>
                  <a:gd name="T7" fmla="*/ 11 h 22"/>
                  <a:gd name="T8" fmla="*/ 65 w 76"/>
                  <a:gd name="T9" fmla="*/ 0 h 22"/>
                  <a:gd name="T10" fmla="*/ 10 w 76"/>
                  <a:gd name="T11" fmla="*/ 0 h 22"/>
                  <a:gd name="T12" fmla="*/ 0 w 76"/>
                  <a:gd name="T13" fmla="*/ 11 h 22"/>
                  <a:gd name="T14" fmla="*/ 10 w 7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10" y="21"/>
                    </a:moveTo>
                    <a:lnTo>
                      <a:pt x="10" y="21"/>
                    </a:lnTo>
                    <a:cubicBezTo>
                      <a:pt x="65" y="21"/>
                      <a:pt x="65" y="21"/>
                      <a:pt x="65" y="21"/>
                    </a:cubicBezTo>
                    <a:cubicBezTo>
                      <a:pt x="70" y="21"/>
                      <a:pt x="75" y="16"/>
                      <a:pt x="75" y="11"/>
                    </a:cubicBezTo>
                    <a:cubicBezTo>
                      <a:pt x="75" y="5"/>
                      <a:pt x="70" y="0"/>
                      <a:pt x="65"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p:nvPr/>
          </p:nvCxnSpPr>
          <p:spPr>
            <a:xfrm>
              <a:off x="8229600" y="4286366"/>
              <a:ext cx="11165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351509" y="4084517"/>
              <a:ext cx="867545" cy="400110"/>
            </a:xfrm>
            <a:prstGeom prst="rect">
              <a:avLst/>
            </a:prstGeom>
          </p:spPr>
          <p:txBody>
            <a:bodyPr vert="horz" wrap="none" lIns="91440" tIns="45720" rIns="91440" bIns="45720" rtlCol="0" anchor="t" anchorCtr="0">
              <a:spAutoFit/>
            </a:bodyPr>
            <a:lstStyle/>
            <a:p>
              <a:pPr algn="ctr"/>
              <a:r>
                <a:rPr lang="de-DE" sz="1000" dirty="0">
                  <a:ea typeface="Roboto Light" charset="0"/>
                  <a:cs typeface="Roboto Light" charset="0"/>
                </a:rPr>
                <a:t>Same system</a:t>
              </a:r>
            </a:p>
            <a:p>
              <a:pPr algn="ctr"/>
              <a:r>
                <a:rPr lang="de-DE" sz="1000" dirty="0">
                  <a:ea typeface="Roboto Light" charset="0"/>
                  <a:cs typeface="Roboto Light" charset="0"/>
                </a:rPr>
                <a:t>recovery</a:t>
              </a:r>
              <a:endParaRPr lang="en-US" sz="1000" dirty="0">
                <a:ea typeface="Roboto Light" charset="0"/>
                <a:cs typeface="Roboto Light" charset="0"/>
              </a:endParaRPr>
            </a:p>
          </p:txBody>
        </p:sp>
      </p:grpSp>
      <p:grpSp>
        <p:nvGrpSpPr>
          <p:cNvPr id="9" name="Group 8"/>
          <p:cNvGrpSpPr/>
          <p:nvPr/>
        </p:nvGrpSpPr>
        <p:grpSpPr>
          <a:xfrm>
            <a:off x="7545060" y="4888858"/>
            <a:ext cx="1971985" cy="536211"/>
            <a:chOff x="7809332" y="4907631"/>
            <a:chExt cx="1971985" cy="536211"/>
          </a:xfrm>
        </p:grpSpPr>
        <p:grpSp>
          <p:nvGrpSpPr>
            <p:cNvPr id="35" name="Group 34"/>
            <p:cNvGrpSpPr>
              <a:grpSpLocks noChangeAspect="1"/>
            </p:cNvGrpSpPr>
            <p:nvPr/>
          </p:nvGrpSpPr>
          <p:grpSpPr>
            <a:xfrm>
              <a:off x="9422612" y="4907631"/>
              <a:ext cx="358705" cy="536211"/>
              <a:chOff x="6626861" y="1895839"/>
              <a:chExt cx="197055" cy="294568"/>
            </a:xfrm>
            <a:solidFill>
              <a:srgbClr val="0078EF"/>
            </a:solidFill>
          </p:grpSpPr>
          <p:sp>
            <p:nvSpPr>
              <p:cNvPr id="36"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 name="Group 41"/>
            <p:cNvGrpSpPr>
              <a:grpSpLocks noChangeAspect="1"/>
            </p:cNvGrpSpPr>
            <p:nvPr/>
          </p:nvGrpSpPr>
          <p:grpSpPr>
            <a:xfrm>
              <a:off x="7809332" y="4907631"/>
              <a:ext cx="355008" cy="536211"/>
              <a:chOff x="5779725" y="1895839"/>
              <a:chExt cx="195024" cy="294568"/>
            </a:xfrm>
            <a:solidFill>
              <a:srgbClr val="0078EF"/>
            </a:solidFill>
          </p:grpSpPr>
          <p:sp>
            <p:nvSpPr>
              <p:cNvPr id="43" name="Freeform 312"/>
              <p:cNvSpPr>
                <a:spLocks noChangeArrowheads="1"/>
              </p:cNvSpPr>
              <p:nvPr/>
            </p:nvSpPr>
            <p:spPr bwMode="auto">
              <a:xfrm>
                <a:off x="5779725" y="1895839"/>
                <a:ext cx="195024" cy="272221"/>
              </a:xfrm>
              <a:custGeom>
                <a:avLst/>
                <a:gdLst>
                  <a:gd name="T0" fmla="*/ 42 w 425"/>
                  <a:gd name="T1" fmla="*/ 592 h 593"/>
                  <a:gd name="T2" fmla="*/ 42 w 425"/>
                  <a:gd name="T3" fmla="*/ 592 h 593"/>
                  <a:gd name="T4" fmla="*/ 382 w 425"/>
                  <a:gd name="T5" fmla="*/ 592 h 593"/>
                  <a:gd name="T6" fmla="*/ 424 w 425"/>
                  <a:gd name="T7" fmla="*/ 550 h 593"/>
                  <a:gd name="T8" fmla="*/ 424 w 425"/>
                  <a:gd name="T9" fmla="*/ 42 h 593"/>
                  <a:gd name="T10" fmla="*/ 382 w 425"/>
                  <a:gd name="T11" fmla="*/ 0 h 593"/>
                  <a:gd name="T12" fmla="*/ 42 w 425"/>
                  <a:gd name="T13" fmla="*/ 0 h 593"/>
                  <a:gd name="T14" fmla="*/ 0 w 425"/>
                  <a:gd name="T15" fmla="*/ 42 h 593"/>
                  <a:gd name="T16" fmla="*/ 0 w 425"/>
                  <a:gd name="T17" fmla="*/ 550 h 593"/>
                  <a:gd name="T18" fmla="*/ 42 w 425"/>
                  <a:gd name="T19" fmla="*/ 592 h 593"/>
                  <a:gd name="T20" fmla="*/ 21 w 425"/>
                  <a:gd name="T21" fmla="*/ 42 h 593"/>
                  <a:gd name="T22" fmla="*/ 21 w 425"/>
                  <a:gd name="T23" fmla="*/ 42 h 593"/>
                  <a:gd name="T24" fmla="*/ 42 w 425"/>
                  <a:gd name="T25" fmla="*/ 21 h 593"/>
                  <a:gd name="T26" fmla="*/ 382 w 425"/>
                  <a:gd name="T27" fmla="*/ 21 h 593"/>
                  <a:gd name="T28" fmla="*/ 403 w 425"/>
                  <a:gd name="T29" fmla="*/ 42 h 593"/>
                  <a:gd name="T30" fmla="*/ 403 w 425"/>
                  <a:gd name="T31" fmla="*/ 550 h 593"/>
                  <a:gd name="T32" fmla="*/ 382 w 425"/>
                  <a:gd name="T33" fmla="*/ 571 h 593"/>
                  <a:gd name="T34" fmla="*/ 42 w 425"/>
                  <a:gd name="T35" fmla="*/ 571 h 593"/>
                  <a:gd name="T36" fmla="*/ 21 w 425"/>
                  <a:gd name="T37" fmla="*/ 550 h 593"/>
                  <a:gd name="T38" fmla="*/ 21 w 425"/>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593">
                    <a:moveTo>
                      <a:pt x="42" y="592"/>
                    </a:moveTo>
                    <a:lnTo>
                      <a:pt x="42" y="592"/>
                    </a:lnTo>
                    <a:cubicBezTo>
                      <a:pt x="382" y="592"/>
                      <a:pt x="382" y="592"/>
                      <a:pt x="382" y="592"/>
                    </a:cubicBezTo>
                    <a:cubicBezTo>
                      <a:pt x="404" y="592"/>
                      <a:pt x="424" y="573"/>
                      <a:pt x="424" y="550"/>
                    </a:cubicBezTo>
                    <a:cubicBezTo>
                      <a:pt x="424" y="42"/>
                      <a:pt x="424" y="42"/>
                      <a:pt x="424" y="42"/>
                    </a:cubicBezTo>
                    <a:cubicBezTo>
                      <a:pt x="424" y="19"/>
                      <a:pt x="404"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0" y="21"/>
                      <a:pt x="42" y="21"/>
                    </a:cubicBezTo>
                    <a:cubicBezTo>
                      <a:pt x="382" y="21"/>
                      <a:pt x="382" y="21"/>
                      <a:pt x="382" y="21"/>
                    </a:cubicBezTo>
                    <a:cubicBezTo>
                      <a:pt x="393" y="21"/>
                      <a:pt x="403" y="31"/>
                      <a:pt x="403" y="42"/>
                    </a:cubicBezTo>
                    <a:cubicBezTo>
                      <a:pt x="403" y="550"/>
                      <a:pt x="403" y="550"/>
                      <a:pt x="403" y="550"/>
                    </a:cubicBezTo>
                    <a:cubicBezTo>
                      <a:pt x="403" y="562"/>
                      <a:pt x="393" y="571"/>
                      <a:pt x="382" y="571"/>
                    </a:cubicBezTo>
                    <a:cubicBezTo>
                      <a:pt x="42" y="571"/>
                      <a:pt x="42" y="571"/>
                      <a:pt x="42" y="571"/>
                    </a:cubicBezTo>
                    <a:cubicBezTo>
                      <a:pt x="30"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13"/>
              <p:cNvSpPr>
                <a:spLocks noChangeArrowheads="1"/>
              </p:cNvSpPr>
              <p:nvPr/>
            </p:nvSpPr>
            <p:spPr bwMode="auto">
              <a:xfrm>
                <a:off x="5913804" y="2129462"/>
                <a:ext cx="30473" cy="10157"/>
              </a:xfrm>
              <a:custGeom>
                <a:avLst/>
                <a:gdLst>
                  <a:gd name="T0" fmla="*/ 11 w 65"/>
                  <a:gd name="T1" fmla="*/ 21 h 22"/>
                  <a:gd name="T2" fmla="*/ 11 w 65"/>
                  <a:gd name="T3" fmla="*/ 21 h 22"/>
                  <a:gd name="T4" fmla="*/ 54 w 65"/>
                  <a:gd name="T5" fmla="*/ 21 h 22"/>
                  <a:gd name="T6" fmla="*/ 64 w 65"/>
                  <a:gd name="T7" fmla="*/ 11 h 22"/>
                  <a:gd name="T8" fmla="*/ 54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4" y="21"/>
                      <a:pt x="54" y="21"/>
                      <a:pt x="54" y="21"/>
                    </a:cubicBezTo>
                    <a:cubicBezTo>
                      <a:pt x="60" y="21"/>
                      <a:pt x="64" y="16"/>
                      <a:pt x="64" y="11"/>
                    </a:cubicBezTo>
                    <a:cubicBezTo>
                      <a:pt x="64" y="5"/>
                      <a:pt x="60" y="0"/>
                      <a:pt x="54" y="0"/>
                    </a:cubicBezTo>
                    <a:cubicBezTo>
                      <a:pt x="11" y="0"/>
                      <a:pt x="11" y="0"/>
                      <a:pt x="11" y="0"/>
                    </a:cubicBezTo>
                    <a:cubicBezTo>
                      <a:pt x="6" y="0"/>
                      <a:pt x="0" y="5"/>
                      <a:pt x="0" y="11"/>
                    </a:cubicBezTo>
                    <a:cubicBezTo>
                      <a:pt x="0" y="16"/>
                      <a:pt x="6"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314"/>
              <p:cNvSpPr>
                <a:spLocks noChangeArrowheads="1"/>
              </p:cNvSpPr>
              <p:nvPr/>
            </p:nvSpPr>
            <p:spPr bwMode="auto">
              <a:xfrm>
                <a:off x="5875206" y="2129462"/>
                <a:ext cx="30472" cy="10157"/>
              </a:xfrm>
              <a:custGeom>
                <a:avLst/>
                <a:gdLst>
                  <a:gd name="T0" fmla="*/ 10 w 65"/>
                  <a:gd name="T1" fmla="*/ 21 h 22"/>
                  <a:gd name="T2" fmla="*/ 10 w 65"/>
                  <a:gd name="T3" fmla="*/ 21 h 22"/>
                  <a:gd name="T4" fmla="*/ 53 w 65"/>
                  <a:gd name="T5" fmla="*/ 21 h 22"/>
                  <a:gd name="T6" fmla="*/ 64 w 65"/>
                  <a:gd name="T7" fmla="*/ 11 h 22"/>
                  <a:gd name="T8" fmla="*/ 53 w 65"/>
                  <a:gd name="T9" fmla="*/ 0 h 22"/>
                  <a:gd name="T10" fmla="*/ 10 w 65"/>
                  <a:gd name="T11" fmla="*/ 0 h 22"/>
                  <a:gd name="T12" fmla="*/ 0 w 65"/>
                  <a:gd name="T13" fmla="*/ 11 h 22"/>
                  <a:gd name="T14" fmla="*/ 10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0" y="21"/>
                    </a:moveTo>
                    <a:lnTo>
                      <a:pt x="10" y="21"/>
                    </a:lnTo>
                    <a:cubicBezTo>
                      <a:pt x="53" y="21"/>
                      <a:pt x="53" y="21"/>
                      <a:pt x="53" y="21"/>
                    </a:cubicBezTo>
                    <a:cubicBezTo>
                      <a:pt x="59" y="21"/>
                      <a:pt x="64" y="16"/>
                      <a:pt x="64" y="11"/>
                    </a:cubicBezTo>
                    <a:cubicBezTo>
                      <a:pt x="64" y="5"/>
                      <a:pt x="59" y="0"/>
                      <a:pt x="53"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15"/>
              <p:cNvSpPr>
                <a:spLocks noChangeArrowheads="1"/>
              </p:cNvSpPr>
              <p:nvPr/>
            </p:nvSpPr>
            <p:spPr bwMode="auto">
              <a:xfrm>
                <a:off x="5834576" y="2129462"/>
                <a:ext cx="30472" cy="10157"/>
              </a:xfrm>
              <a:custGeom>
                <a:avLst/>
                <a:gdLst>
                  <a:gd name="T0" fmla="*/ 11 w 65"/>
                  <a:gd name="T1" fmla="*/ 21 h 22"/>
                  <a:gd name="T2" fmla="*/ 11 w 65"/>
                  <a:gd name="T3" fmla="*/ 21 h 22"/>
                  <a:gd name="T4" fmla="*/ 53 w 65"/>
                  <a:gd name="T5" fmla="*/ 21 h 22"/>
                  <a:gd name="T6" fmla="*/ 64 w 65"/>
                  <a:gd name="T7" fmla="*/ 11 h 22"/>
                  <a:gd name="T8" fmla="*/ 53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3" y="21"/>
                      <a:pt x="53" y="21"/>
                      <a:pt x="53" y="21"/>
                    </a:cubicBezTo>
                    <a:cubicBezTo>
                      <a:pt x="60" y="21"/>
                      <a:pt x="64" y="16"/>
                      <a:pt x="64" y="11"/>
                    </a:cubicBezTo>
                    <a:cubicBezTo>
                      <a:pt x="64" y="5"/>
                      <a:pt x="60" y="0"/>
                      <a:pt x="53"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16"/>
              <p:cNvSpPr>
                <a:spLocks noChangeArrowheads="1"/>
              </p:cNvSpPr>
              <p:nvPr/>
            </p:nvSpPr>
            <p:spPr bwMode="auto">
              <a:xfrm>
                <a:off x="5907710" y="2180249"/>
                <a:ext cx="34535" cy="10158"/>
              </a:xfrm>
              <a:custGeom>
                <a:avLst/>
                <a:gdLst>
                  <a:gd name="T0" fmla="*/ 75 w 76"/>
                  <a:gd name="T1" fmla="*/ 11 h 22"/>
                  <a:gd name="T2" fmla="*/ 75 w 76"/>
                  <a:gd name="T3" fmla="*/ 11 h 22"/>
                  <a:gd name="T4" fmla="*/ 65 w 76"/>
                  <a:gd name="T5" fmla="*/ 0 h 22"/>
                  <a:gd name="T6" fmla="*/ 11 w 76"/>
                  <a:gd name="T7" fmla="*/ 0 h 22"/>
                  <a:gd name="T8" fmla="*/ 0 w 76"/>
                  <a:gd name="T9" fmla="*/ 11 h 22"/>
                  <a:gd name="T10" fmla="*/ 11 w 76"/>
                  <a:gd name="T11" fmla="*/ 21 h 22"/>
                  <a:gd name="T12" fmla="*/ 65 w 76"/>
                  <a:gd name="T13" fmla="*/ 21 h 22"/>
                  <a:gd name="T14" fmla="*/ 75 w 76"/>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75" y="11"/>
                    </a:moveTo>
                    <a:lnTo>
                      <a:pt x="75" y="11"/>
                    </a:lnTo>
                    <a:cubicBezTo>
                      <a:pt x="75" y="5"/>
                      <a:pt x="71" y="0"/>
                      <a:pt x="65" y="0"/>
                    </a:cubicBezTo>
                    <a:cubicBezTo>
                      <a:pt x="11" y="0"/>
                      <a:pt x="11" y="0"/>
                      <a:pt x="11" y="0"/>
                    </a:cubicBezTo>
                    <a:cubicBezTo>
                      <a:pt x="4" y="0"/>
                      <a:pt x="0" y="5"/>
                      <a:pt x="0" y="11"/>
                    </a:cubicBezTo>
                    <a:cubicBezTo>
                      <a:pt x="0" y="16"/>
                      <a:pt x="4" y="21"/>
                      <a:pt x="11" y="21"/>
                    </a:cubicBezTo>
                    <a:cubicBezTo>
                      <a:pt x="65" y="21"/>
                      <a:pt x="65" y="21"/>
                      <a:pt x="65" y="21"/>
                    </a:cubicBezTo>
                    <a:cubicBezTo>
                      <a:pt x="71" y="21"/>
                      <a:pt x="75" y="16"/>
                      <a:pt x="7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317"/>
              <p:cNvSpPr>
                <a:spLocks noChangeArrowheads="1"/>
              </p:cNvSpPr>
              <p:nvPr/>
            </p:nvSpPr>
            <p:spPr bwMode="auto">
              <a:xfrm>
                <a:off x="5812229" y="2180249"/>
                <a:ext cx="34536" cy="10158"/>
              </a:xfrm>
              <a:custGeom>
                <a:avLst/>
                <a:gdLst>
                  <a:gd name="T0" fmla="*/ 10 w 76"/>
                  <a:gd name="T1" fmla="*/ 21 h 22"/>
                  <a:gd name="T2" fmla="*/ 10 w 76"/>
                  <a:gd name="T3" fmla="*/ 21 h 22"/>
                  <a:gd name="T4" fmla="*/ 65 w 76"/>
                  <a:gd name="T5" fmla="*/ 21 h 22"/>
                  <a:gd name="T6" fmla="*/ 75 w 76"/>
                  <a:gd name="T7" fmla="*/ 11 h 22"/>
                  <a:gd name="T8" fmla="*/ 65 w 76"/>
                  <a:gd name="T9" fmla="*/ 0 h 22"/>
                  <a:gd name="T10" fmla="*/ 10 w 76"/>
                  <a:gd name="T11" fmla="*/ 0 h 22"/>
                  <a:gd name="T12" fmla="*/ 0 w 76"/>
                  <a:gd name="T13" fmla="*/ 11 h 22"/>
                  <a:gd name="T14" fmla="*/ 10 w 7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10" y="21"/>
                    </a:moveTo>
                    <a:lnTo>
                      <a:pt x="10" y="21"/>
                    </a:lnTo>
                    <a:cubicBezTo>
                      <a:pt x="65" y="21"/>
                      <a:pt x="65" y="21"/>
                      <a:pt x="65" y="21"/>
                    </a:cubicBezTo>
                    <a:cubicBezTo>
                      <a:pt x="70" y="21"/>
                      <a:pt x="75" y="16"/>
                      <a:pt x="75" y="11"/>
                    </a:cubicBezTo>
                    <a:cubicBezTo>
                      <a:pt x="75" y="5"/>
                      <a:pt x="70" y="0"/>
                      <a:pt x="65"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64" name="Straight Arrow Connector 63"/>
            <p:cNvCxnSpPr/>
            <p:nvPr/>
          </p:nvCxnSpPr>
          <p:spPr>
            <a:xfrm>
              <a:off x="8229600" y="5181600"/>
              <a:ext cx="11165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260941" y="4981545"/>
              <a:ext cx="1048685" cy="400110"/>
            </a:xfrm>
            <a:prstGeom prst="rect">
              <a:avLst/>
            </a:prstGeom>
          </p:spPr>
          <p:txBody>
            <a:bodyPr vert="horz" wrap="none" lIns="91440" tIns="45720" rIns="91440" bIns="45720" rtlCol="0" anchor="t" anchorCtr="0">
              <a:spAutoFit/>
            </a:bodyPr>
            <a:lstStyle/>
            <a:p>
              <a:pPr algn="ctr"/>
              <a:r>
                <a:rPr lang="de-DE" sz="1000" dirty="0">
                  <a:ea typeface="Roboto Light" charset="0"/>
                  <a:cs typeface="Roboto Light" charset="0"/>
                </a:rPr>
                <a:t>Different system</a:t>
              </a:r>
            </a:p>
            <a:p>
              <a:pPr algn="ctr"/>
              <a:r>
                <a:rPr lang="de-DE" sz="1000" dirty="0">
                  <a:ea typeface="Roboto Light" charset="0"/>
                  <a:cs typeface="Roboto Light" charset="0"/>
                </a:rPr>
                <a:t>recovery</a:t>
              </a:r>
              <a:endParaRPr lang="en-US" sz="1000" dirty="0">
                <a:ea typeface="Roboto Light" charset="0"/>
                <a:cs typeface="Roboto Light" charset="0"/>
              </a:endParaRPr>
            </a:p>
          </p:txBody>
        </p:sp>
      </p:grpSp>
      <p:grpSp>
        <p:nvGrpSpPr>
          <p:cNvPr id="10" name="Group 9"/>
          <p:cNvGrpSpPr/>
          <p:nvPr/>
        </p:nvGrpSpPr>
        <p:grpSpPr>
          <a:xfrm>
            <a:off x="7542229" y="5615778"/>
            <a:ext cx="2040184" cy="536211"/>
            <a:chOff x="7806501" y="5829189"/>
            <a:chExt cx="2040184" cy="536211"/>
          </a:xfrm>
        </p:grpSpPr>
        <p:grpSp>
          <p:nvGrpSpPr>
            <p:cNvPr id="49" name="Group 48"/>
            <p:cNvGrpSpPr>
              <a:grpSpLocks noChangeAspect="1"/>
            </p:cNvGrpSpPr>
            <p:nvPr/>
          </p:nvGrpSpPr>
          <p:grpSpPr>
            <a:xfrm>
              <a:off x="9346152" y="6002025"/>
              <a:ext cx="500533" cy="149860"/>
              <a:chOff x="2257107" y="2956281"/>
              <a:chExt cx="339261" cy="101575"/>
            </a:xfrm>
            <a:solidFill>
              <a:srgbClr val="0078EF"/>
            </a:solidFill>
          </p:grpSpPr>
          <p:sp>
            <p:nvSpPr>
              <p:cNvPr id="50" name="Freeform 280"/>
              <p:cNvSpPr>
                <a:spLocks noChangeArrowheads="1"/>
              </p:cNvSpPr>
              <p:nvPr/>
            </p:nvSpPr>
            <p:spPr bwMode="auto">
              <a:xfrm>
                <a:off x="2257107" y="2956281"/>
                <a:ext cx="339261" cy="101575"/>
              </a:xfrm>
              <a:custGeom>
                <a:avLst/>
                <a:gdLst>
                  <a:gd name="T0" fmla="*/ 712 w 738"/>
                  <a:gd name="T1" fmla="*/ 0 h 222"/>
                  <a:gd name="T2" fmla="*/ 712 w 738"/>
                  <a:gd name="T3" fmla="*/ 0 h 222"/>
                  <a:gd name="T4" fmla="*/ 25 w 738"/>
                  <a:gd name="T5" fmla="*/ 0 h 222"/>
                  <a:gd name="T6" fmla="*/ 0 w 738"/>
                  <a:gd name="T7" fmla="*/ 28 h 222"/>
                  <a:gd name="T8" fmla="*/ 0 w 738"/>
                  <a:gd name="T9" fmla="*/ 193 h 222"/>
                  <a:gd name="T10" fmla="*/ 25 w 738"/>
                  <a:gd name="T11" fmla="*/ 221 h 222"/>
                  <a:gd name="T12" fmla="*/ 712 w 738"/>
                  <a:gd name="T13" fmla="*/ 221 h 222"/>
                  <a:gd name="T14" fmla="*/ 737 w 738"/>
                  <a:gd name="T15" fmla="*/ 193 h 222"/>
                  <a:gd name="T16" fmla="*/ 737 w 738"/>
                  <a:gd name="T17" fmla="*/ 28 h 222"/>
                  <a:gd name="T18" fmla="*/ 712 w 738"/>
                  <a:gd name="T19" fmla="*/ 0 h 222"/>
                  <a:gd name="T20" fmla="*/ 716 w 738"/>
                  <a:gd name="T21" fmla="*/ 193 h 222"/>
                  <a:gd name="T22" fmla="*/ 716 w 738"/>
                  <a:gd name="T23" fmla="*/ 193 h 222"/>
                  <a:gd name="T24" fmla="*/ 712 w 738"/>
                  <a:gd name="T25" fmla="*/ 200 h 222"/>
                  <a:gd name="T26" fmla="*/ 25 w 738"/>
                  <a:gd name="T27" fmla="*/ 200 h 222"/>
                  <a:gd name="T28" fmla="*/ 21 w 738"/>
                  <a:gd name="T29" fmla="*/ 193 h 222"/>
                  <a:gd name="T30" fmla="*/ 21 w 738"/>
                  <a:gd name="T31" fmla="*/ 28 h 222"/>
                  <a:gd name="T32" fmla="*/ 25 w 738"/>
                  <a:gd name="T33" fmla="*/ 22 h 222"/>
                  <a:gd name="T34" fmla="*/ 712 w 738"/>
                  <a:gd name="T35" fmla="*/ 22 h 222"/>
                  <a:gd name="T36" fmla="*/ 716 w 738"/>
                  <a:gd name="T37" fmla="*/ 28 h 222"/>
                  <a:gd name="T38" fmla="*/ 716 w 738"/>
                  <a:gd name="T39" fmla="*/ 19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8" h="222">
                    <a:moveTo>
                      <a:pt x="712" y="0"/>
                    </a:moveTo>
                    <a:lnTo>
                      <a:pt x="712" y="0"/>
                    </a:lnTo>
                    <a:cubicBezTo>
                      <a:pt x="25" y="0"/>
                      <a:pt x="25" y="0"/>
                      <a:pt x="25" y="0"/>
                    </a:cubicBezTo>
                    <a:cubicBezTo>
                      <a:pt x="10" y="0"/>
                      <a:pt x="0" y="13"/>
                      <a:pt x="0" y="28"/>
                    </a:cubicBezTo>
                    <a:cubicBezTo>
                      <a:pt x="0" y="193"/>
                      <a:pt x="0" y="193"/>
                      <a:pt x="0" y="193"/>
                    </a:cubicBezTo>
                    <a:cubicBezTo>
                      <a:pt x="0" y="208"/>
                      <a:pt x="10" y="221"/>
                      <a:pt x="25" y="221"/>
                    </a:cubicBezTo>
                    <a:cubicBezTo>
                      <a:pt x="712" y="221"/>
                      <a:pt x="712" y="221"/>
                      <a:pt x="712" y="221"/>
                    </a:cubicBezTo>
                    <a:cubicBezTo>
                      <a:pt x="725" y="221"/>
                      <a:pt x="737" y="208"/>
                      <a:pt x="737" y="193"/>
                    </a:cubicBezTo>
                    <a:cubicBezTo>
                      <a:pt x="737" y="28"/>
                      <a:pt x="737" y="28"/>
                      <a:pt x="737" y="28"/>
                    </a:cubicBezTo>
                    <a:cubicBezTo>
                      <a:pt x="737" y="13"/>
                      <a:pt x="725" y="0"/>
                      <a:pt x="712" y="0"/>
                    </a:cubicBezTo>
                    <a:close/>
                    <a:moveTo>
                      <a:pt x="716" y="193"/>
                    </a:moveTo>
                    <a:lnTo>
                      <a:pt x="716" y="193"/>
                    </a:lnTo>
                    <a:cubicBezTo>
                      <a:pt x="716" y="197"/>
                      <a:pt x="713" y="200"/>
                      <a:pt x="712" y="200"/>
                    </a:cubicBezTo>
                    <a:cubicBezTo>
                      <a:pt x="25" y="200"/>
                      <a:pt x="25" y="200"/>
                      <a:pt x="25" y="200"/>
                    </a:cubicBezTo>
                    <a:cubicBezTo>
                      <a:pt x="23" y="200"/>
                      <a:pt x="21" y="197"/>
                      <a:pt x="21" y="193"/>
                    </a:cubicBezTo>
                    <a:cubicBezTo>
                      <a:pt x="21" y="28"/>
                      <a:pt x="21" y="28"/>
                      <a:pt x="21" y="28"/>
                    </a:cubicBezTo>
                    <a:cubicBezTo>
                      <a:pt x="21" y="24"/>
                      <a:pt x="23" y="22"/>
                      <a:pt x="25" y="22"/>
                    </a:cubicBezTo>
                    <a:cubicBezTo>
                      <a:pt x="712" y="22"/>
                      <a:pt x="712" y="22"/>
                      <a:pt x="712" y="22"/>
                    </a:cubicBezTo>
                    <a:cubicBezTo>
                      <a:pt x="713" y="22"/>
                      <a:pt x="716" y="24"/>
                      <a:pt x="716" y="28"/>
                    </a:cubicBezTo>
                    <a:lnTo>
                      <a:pt x="716" y="1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281"/>
              <p:cNvSpPr>
                <a:spLocks noChangeArrowheads="1"/>
              </p:cNvSpPr>
              <p:nvPr/>
            </p:nvSpPr>
            <p:spPr bwMode="auto">
              <a:xfrm>
                <a:off x="2531360" y="3009100"/>
                <a:ext cx="22346" cy="22347"/>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282"/>
              <p:cNvSpPr>
                <a:spLocks noChangeArrowheads="1"/>
              </p:cNvSpPr>
              <p:nvPr/>
            </p:nvSpPr>
            <p:spPr bwMode="auto">
              <a:xfrm>
                <a:off x="2492761" y="3009100"/>
                <a:ext cx="22347" cy="22347"/>
              </a:xfrm>
              <a:custGeom>
                <a:avLst/>
                <a:gdLst>
                  <a:gd name="T0" fmla="*/ 0 w 48"/>
                  <a:gd name="T1" fmla="*/ 49 h 50"/>
                  <a:gd name="T2" fmla="*/ 47 w 48"/>
                  <a:gd name="T3" fmla="*/ 49 h 50"/>
                  <a:gd name="T4" fmla="*/ 47 w 48"/>
                  <a:gd name="T5" fmla="*/ 0 h 50"/>
                  <a:gd name="T6" fmla="*/ 0 w 48"/>
                  <a:gd name="T7" fmla="*/ 0 h 50"/>
                  <a:gd name="T8" fmla="*/ 0 w 48"/>
                  <a:gd name="T9" fmla="*/ 49 h 50"/>
                </a:gdLst>
                <a:ahLst/>
                <a:cxnLst>
                  <a:cxn ang="0">
                    <a:pos x="T0" y="T1"/>
                  </a:cxn>
                  <a:cxn ang="0">
                    <a:pos x="T2" y="T3"/>
                  </a:cxn>
                  <a:cxn ang="0">
                    <a:pos x="T4" y="T5"/>
                  </a:cxn>
                  <a:cxn ang="0">
                    <a:pos x="T6" y="T7"/>
                  </a:cxn>
                  <a:cxn ang="0">
                    <a:pos x="T8" y="T9"/>
                  </a:cxn>
                </a:cxnLst>
                <a:rect l="0" t="0" r="r" b="b"/>
                <a:pathLst>
                  <a:path w="48" h="50">
                    <a:moveTo>
                      <a:pt x="0" y="49"/>
                    </a:moveTo>
                    <a:lnTo>
                      <a:pt x="47" y="49"/>
                    </a:lnTo>
                    <a:lnTo>
                      <a:pt x="47"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283"/>
              <p:cNvSpPr>
                <a:spLocks noChangeArrowheads="1"/>
              </p:cNvSpPr>
              <p:nvPr/>
            </p:nvSpPr>
            <p:spPr bwMode="auto">
              <a:xfrm>
                <a:off x="2492761" y="2978628"/>
                <a:ext cx="22347" cy="22346"/>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284"/>
              <p:cNvSpPr>
                <a:spLocks noChangeArrowheads="1"/>
              </p:cNvSpPr>
              <p:nvPr/>
            </p:nvSpPr>
            <p:spPr bwMode="auto">
              <a:xfrm>
                <a:off x="2454163" y="2978628"/>
                <a:ext cx="22346" cy="22346"/>
              </a:xfrm>
              <a:custGeom>
                <a:avLst/>
                <a:gdLst>
                  <a:gd name="T0" fmla="*/ 0 w 48"/>
                  <a:gd name="T1" fmla="*/ 48 h 49"/>
                  <a:gd name="T2" fmla="*/ 47 w 48"/>
                  <a:gd name="T3" fmla="*/ 48 h 49"/>
                  <a:gd name="T4" fmla="*/ 47 w 48"/>
                  <a:gd name="T5" fmla="*/ 0 h 49"/>
                  <a:gd name="T6" fmla="*/ 0 w 48"/>
                  <a:gd name="T7" fmla="*/ 0 h 49"/>
                  <a:gd name="T8" fmla="*/ 0 w 48"/>
                  <a:gd name="T9" fmla="*/ 48 h 49"/>
                </a:gdLst>
                <a:ahLst/>
                <a:cxnLst>
                  <a:cxn ang="0">
                    <a:pos x="T0" y="T1"/>
                  </a:cxn>
                  <a:cxn ang="0">
                    <a:pos x="T2" y="T3"/>
                  </a:cxn>
                  <a:cxn ang="0">
                    <a:pos x="T4" y="T5"/>
                  </a:cxn>
                  <a:cxn ang="0">
                    <a:pos x="T6" y="T7"/>
                  </a:cxn>
                  <a:cxn ang="0">
                    <a:pos x="T8" y="T9"/>
                  </a:cxn>
                </a:cxnLst>
                <a:rect l="0" t="0" r="r" b="b"/>
                <a:pathLst>
                  <a:path w="48" h="49">
                    <a:moveTo>
                      <a:pt x="0" y="48"/>
                    </a:moveTo>
                    <a:lnTo>
                      <a:pt x="47" y="48"/>
                    </a:lnTo>
                    <a:lnTo>
                      <a:pt x="47"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285"/>
              <p:cNvSpPr>
                <a:spLocks noChangeArrowheads="1"/>
              </p:cNvSpPr>
              <p:nvPr/>
            </p:nvSpPr>
            <p:spPr bwMode="auto">
              <a:xfrm>
                <a:off x="2295707" y="2974565"/>
                <a:ext cx="58913" cy="62976"/>
              </a:xfrm>
              <a:custGeom>
                <a:avLst/>
                <a:gdLst>
                  <a:gd name="T0" fmla="*/ 118 w 130"/>
                  <a:gd name="T1" fmla="*/ 0 h 137"/>
                  <a:gd name="T2" fmla="*/ 118 w 130"/>
                  <a:gd name="T3" fmla="*/ 0 h 137"/>
                  <a:gd name="T4" fmla="*/ 112 w 130"/>
                  <a:gd name="T5" fmla="*/ 0 h 137"/>
                  <a:gd name="T6" fmla="*/ 103 w 130"/>
                  <a:gd name="T7" fmla="*/ 7 h 137"/>
                  <a:gd name="T8" fmla="*/ 64 w 130"/>
                  <a:gd name="T9" fmla="*/ 93 h 137"/>
                  <a:gd name="T10" fmla="*/ 27 w 130"/>
                  <a:gd name="T11" fmla="*/ 7 h 137"/>
                  <a:gd name="T12" fmla="*/ 17 w 130"/>
                  <a:gd name="T13" fmla="*/ 0 h 137"/>
                  <a:gd name="T14" fmla="*/ 11 w 130"/>
                  <a:gd name="T15" fmla="*/ 0 h 137"/>
                  <a:gd name="T16" fmla="*/ 2 w 130"/>
                  <a:gd name="T17" fmla="*/ 5 h 137"/>
                  <a:gd name="T18" fmla="*/ 2 w 130"/>
                  <a:gd name="T19" fmla="*/ 15 h 137"/>
                  <a:gd name="T20" fmla="*/ 52 w 130"/>
                  <a:gd name="T21" fmla="*/ 130 h 137"/>
                  <a:gd name="T22" fmla="*/ 63 w 130"/>
                  <a:gd name="T23" fmla="*/ 136 h 137"/>
                  <a:gd name="T24" fmla="*/ 66 w 130"/>
                  <a:gd name="T25" fmla="*/ 136 h 137"/>
                  <a:gd name="T26" fmla="*/ 77 w 130"/>
                  <a:gd name="T27" fmla="*/ 130 h 137"/>
                  <a:gd name="T28" fmla="*/ 127 w 130"/>
                  <a:gd name="T29" fmla="*/ 15 h 137"/>
                  <a:gd name="T30" fmla="*/ 127 w 130"/>
                  <a:gd name="T31" fmla="*/ 5 h 137"/>
                  <a:gd name="T32" fmla="*/ 118 w 130"/>
                  <a:gd name="T3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7">
                    <a:moveTo>
                      <a:pt x="118" y="0"/>
                    </a:moveTo>
                    <a:lnTo>
                      <a:pt x="118" y="0"/>
                    </a:lnTo>
                    <a:cubicBezTo>
                      <a:pt x="112" y="0"/>
                      <a:pt x="112" y="0"/>
                      <a:pt x="112" y="0"/>
                    </a:cubicBezTo>
                    <a:cubicBezTo>
                      <a:pt x="108" y="0"/>
                      <a:pt x="105" y="3"/>
                      <a:pt x="103" y="7"/>
                    </a:cubicBezTo>
                    <a:cubicBezTo>
                      <a:pt x="64" y="93"/>
                      <a:pt x="64" y="93"/>
                      <a:pt x="64" y="93"/>
                    </a:cubicBezTo>
                    <a:cubicBezTo>
                      <a:pt x="27" y="7"/>
                      <a:pt x="27" y="7"/>
                      <a:pt x="27" y="7"/>
                    </a:cubicBezTo>
                    <a:cubicBezTo>
                      <a:pt x="26" y="3"/>
                      <a:pt x="22" y="0"/>
                      <a:pt x="17" y="0"/>
                    </a:cubicBezTo>
                    <a:cubicBezTo>
                      <a:pt x="11" y="0"/>
                      <a:pt x="11" y="0"/>
                      <a:pt x="11" y="0"/>
                    </a:cubicBezTo>
                    <a:cubicBezTo>
                      <a:pt x="8" y="0"/>
                      <a:pt x="5" y="2"/>
                      <a:pt x="2" y="5"/>
                    </a:cubicBezTo>
                    <a:cubicBezTo>
                      <a:pt x="0" y="8"/>
                      <a:pt x="0" y="11"/>
                      <a:pt x="2" y="15"/>
                    </a:cubicBezTo>
                    <a:cubicBezTo>
                      <a:pt x="52" y="130"/>
                      <a:pt x="52" y="130"/>
                      <a:pt x="52" y="130"/>
                    </a:cubicBezTo>
                    <a:cubicBezTo>
                      <a:pt x="54" y="135"/>
                      <a:pt x="58" y="136"/>
                      <a:pt x="63" y="136"/>
                    </a:cubicBezTo>
                    <a:cubicBezTo>
                      <a:pt x="66" y="136"/>
                      <a:pt x="66" y="136"/>
                      <a:pt x="66" y="136"/>
                    </a:cubicBezTo>
                    <a:cubicBezTo>
                      <a:pt x="72" y="136"/>
                      <a:pt x="75" y="135"/>
                      <a:pt x="77" y="130"/>
                    </a:cubicBezTo>
                    <a:cubicBezTo>
                      <a:pt x="127" y="15"/>
                      <a:pt x="127" y="15"/>
                      <a:pt x="127" y="15"/>
                    </a:cubicBezTo>
                    <a:cubicBezTo>
                      <a:pt x="129" y="11"/>
                      <a:pt x="129" y="8"/>
                      <a:pt x="127" y="5"/>
                    </a:cubicBezTo>
                    <a:cubicBezTo>
                      <a:pt x="126" y="2"/>
                      <a:pt x="122" y="0"/>
                      <a:pt x="11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56" name="Group 55"/>
            <p:cNvGrpSpPr>
              <a:grpSpLocks noChangeAspect="1"/>
            </p:cNvGrpSpPr>
            <p:nvPr/>
          </p:nvGrpSpPr>
          <p:grpSpPr>
            <a:xfrm>
              <a:off x="7806501" y="5829189"/>
              <a:ext cx="355008" cy="536211"/>
              <a:chOff x="5779725" y="1895839"/>
              <a:chExt cx="195024" cy="294568"/>
            </a:xfrm>
            <a:solidFill>
              <a:srgbClr val="0078EF"/>
            </a:solidFill>
          </p:grpSpPr>
          <p:sp>
            <p:nvSpPr>
              <p:cNvPr id="57" name="Freeform 312"/>
              <p:cNvSpPr>
                <a:spLocks noChangeArrowheads="1"/>
              </p:cNvSpPr>
              <p:nvPr/>
            </p:nvSpPr>
            <p:spPr bwMode="auto">
              <a:xfrm>
                <a:off x="5779725" y="1895839"/>
                <a:ext cx="195024" cy="272221"/>
              </a:xfrm>
              <a:custGeom>
                <a:avLst/>
                <a:gdLst>
                  <a:gd name="T0" fmla="*/ 42 w 425"/>
                  <a:gd name="T1" fmla="*/ 592 h 593"/>
                  <a:gd name="T2" fmla="*/ 42 w 425"/>
                  <a:gd name="T3" fmla="*/ 592 h 593"/>
                  <a:gd name="T4" fmla="*/ 382 w 425"/>
                  <a:gd name="T5" fmla="*/ 592 h 593"/>
                  <a:gd name="T6" fmla="*/ 424 w 425"/>
                  <a:gd name="T7" fmla="*/ 550 h 593"/>
                  <a:gd name="T8" fmla="*/ 424 w 425"/>
                  <a:gd name="T9" fmla="*/ 42 h 593"/>
                  <a:gd name="T10" fmla="*/ 382 w 425"/>
                  <a:gd name="T11" fmla="*/ 0 h 593"/>
                  <a:gd name="T12" fmla="*/ 42 w 425"/>
                  <a:gd name="T13" fmla="*/ 0 h 593"/>
                  <a:gd name="T14" fmla="*/ 0 w 425"/>
                  <a:gd name="T15" fmla="*/ 42 h 593"/>
                  <a:gd name="T16" fmla="*/ 0 w 425"/>
                  <a:gd name="T17" fmla="*/ 550 h 593"/>
                  <a:gd name="T18" fmla="*/ 42 w 425"/>
                  <a:gd name="T19" fmla="*/ 592 h 593"/>
                  <a:gd name="T20" fmla="*/ 21 w 425"/>
                  <a:gd name="T21" fmla="*/ 42 h 593"/>
                  <a:gd name="T22" fmla="*/ 21 w 425"/>
                  <a:gd name="T23" fmla="*/ 42 h 593"/>
                  <a:gd name="T24" fmla="*/ 42 w 425"/>
                  <a:gd name="T25" fmla="*/ 21 h 593"/>
                  <a:gd name="T26" fmla="*/ 382 w 425"/>
                  <a:gd name="T27" fmla="*/ 21 h 593"/>
                  <a:gd name="T28" fmla="*/ 403 w 425"/>
                  <a:gd name="T29" fmla="*/ 42 h 593"/>
                  <a:gd name="T30" fmla="*/ 403 w 425"/>
                  <a:gd name="T31" fmla="*/ 550 h 593"/>
                  <a:gd name="T32" fmla="*/ 382 w 425"/>
                  <a:gd name="T33" fmla="*/ 571 h 593"/>
                  <a:gd name="T34" fmla="*/ 42 w 425"/>
                  <a:gd name="T35" fmla="*/ 571 h 593"/>
                  <a:gd name="T36" fmla="*/ 21 w 425"/>
                  <a:gd name="T37" fmla="*/ 550 h 593"/>
                  <a:gd name="T38" fmla="*/ 21 w 425"/>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593">
                    <a:moveTo>
                      <a:pt x="42" y="592"/>
                    </a:moveTo>
                    <a:lnTo>
                      <a:pt x="42" y="592"/>
                    </a:lnTo>
                    <a:cubicBezTo>
                      <a:pt x="382" y="592"/>
                      <a:pt x="382" y="592"/>
                      <a:pt x="382" y="592"/>
                    </a:cubicBezTo>
                    <a:cubicBezTo>
                      <a:pt x="404" y="592"/>
                      <a:pt x="424" y="573"/>
                      <a:pt x="424" y="550"/>
                    </a:cubicBezTo>
                    <a:cubicBezTo>
                      <a:pt x="424" y="42"/>
                      <a:pt x="424" y="42"/>
                      <a:pt x="424" y="42"/>
                    </a:cubicBezTo>
                    <a:cubicBezTo>
                      <a:pt x="424" y="19"/>
                      <a:pt x="404"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0" y="21"/>
                      <a:pt x="42" y="21"/>
                    </a:cubicBezTo>
                    <a:cubicBezTo>
                      <a:pt x="382" y="21"/>
                      <a:pt x="382" y="21"/>
                      <a:pt x="382" y="21"/>
                    </a:cubicBezTo>
                    <a:cubicBezTo>
                      <a:pt x="393" y="21"/>
                      <a:pt x="403" y="31"/>
                      <a:pt x="403" y="42"/>
                    </a:cubicBezTo>
                    <a:cubicBezTo>
                      <a:pt x="403" y="550"/>
                      <a:pt x="403" y="550"/>
                      <a:pt x="403" y="550"/>
                    </a:cubicBezTo>
                    <a:cubicBezTo>
                      <a:pt x="403" y="562"/>
                      <a:pt x="393" y="571"/>
                      <a:pt x="382" y="571"/>
                    </a:cubicBezTo>
                    <a:cubicBezTo>
                      <a:pt x="42" y="571"/>
                      <a:pt x="42" y="571"/>
                      <a:pt x="42" y="571"/>
                    </a:cubicBezTo>
                    <a:cubicBezTo>
                      <a:pt x="30"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313"/>
              <p:cNvSpPr>
                <a:spLocks noChangeArrowheads="1"/>
              </p:cNvSpPr>
              <p:nvPr/>
            </p:nvSpPr>
            <p:spPr bwMode="auto">
              <a:xfrm>
                <a:off x="5913804" y="2129462"/>
                <a:ext cx="30473" cy="10157"/>
              </a:xfrm>
              <a:custGeom>
                <a:avLst/>
                <a:gdLst>
                  <a:gd name="T0" fmla="*/ 11 w 65"/>
                  <a:gd name="T1" fmla="*/ 21 h 22"/>
                  <a:gd name="T2" fmla="*/ 11 w 65"/>
                  <a:gd name="T3" fmla="*/ 21 h 22"/>
                  <a:gd name="T4" fmla="*/ 54 w 65"/>
                  <a:gd name="T5" fmla="*/ 21 h 22"/>
                  <a:gd name="T6" fmla="*/ 64 w 65"/>
                  <a:gd name="T7" fmla="*/ 11 h 22"/>
                  <a:gd name="T8" fmla="*/ 54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4" y="21"/>
                      <a:pt x="54" y="21"/>
                      <a:pt x="54" y="21"/>
                    </a:cubicBezTo>
                    <a:cubicBezTo>
                      <a:pt x="60" y="21"/>
                      <a:pt x="64" y="16"/>
                      <a:pt x="64" y="11"/>
                    </a:cubicBezTo>
                    <a:cubicBezTo>
                      <a:pt x="64" y="5"/>
                      <a:pt x="60" y="0"/>
                      <a:pt x="54" y="0"/>
                    </a:cubicBezTo>
                    <a:cubicBezTo>
                      <a:pt x="11" y="0"/>
                      <a:pt x="11" y="0"/>
                      <a:pt x="11" y="0"/>
                    </a:cubicBezTo>
                    <a:cubicBezTo>
                      <a:pt x="6" y="0"/>
                      <a:pt x="0" y="5"/>
                      <a:pt x="0" y="11"/>
                    </a:cubicBezTo>
                    <a:cubicBezTo>
                      <a:pt x="0" y="16"/>
                      <a:pt x="6"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314"/>
              <p:cNvSpPr>
                <a:spLocks noChangeArrowheads="1"/>
              </p:cNvSpPr>
              <p:nvPr/>
            </p:nvSpPr>
            <p:spPr bwMode="auto">
              <a:xfrm>
                <a:off x="5875206" y="2129462"/>
                <a:ext cx="30472" cy="10157"/>
              </a:xfrm>
              <a:custGeom>
                <a:avLst/>
                <a:gdLst>
                  <a:gd name="T0" fmla="*/ 10 w 65"/>
                  <a:gd name="T1" fmla="*/ 21 h 22"/>
                  <a:gd name="T2" fmla="*/ 10 w 65"/>
                  <a:gd name="T3" fmla="*/ 21 h 22"/>
                  <a:gd name="T4" fmla="*/ 53 w 65"/>
                  <a:gd name="T5" fmla="*/ 21 h 22"/>
                  <a:gd name="T6" fmla="*/ 64 w 65"/>
                  <a:gd name="T7" fmla="*/ 11 h 22"/>
                  <a:gd name="T8" fmla="*/ 53 w 65"/>
                  <a:gd name="T9" fmla="*/ 0 h 22"/>
                  <a:gd name="T10" fmla="*/ 10 w 65"/>
                  <a:gd name="T11" fmla="*/ 0 h 22"/>
                  <a:gd name="T12" fmla="*/ 0 w 65"/>
                  <a:gd name="T13" fmla="*/ 11 h 22"/>
                  <a:gd name="T14" fmla="*/ 10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0" y="21"/>
                    </a:moveTo>
                    <a:lnTo>
                      <a:pt x="10" y="21"/>
                    </a:lnTo>
                    <a:cubicBezTo>
                      <a:pt x="53" y="21"/>
                      <a:pt x="53" y="21"/>
                      <a:pt x="53" y="21"/>
                    </a:cubicBezTo>
                    <a:cubicBezTo>
                      <a:pt x="59" y="21"/>
                      <a:pt x="64" y="16"/>
                      <a:pt x="64" y="11"/>
                    </a:cubicBezTo>
                    <a:cubicBezTo>
                      <a:pt x="64" y="5"/>
                      <a:pt x="59" y="0"/>
                      <a:pt x="53"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315"/>
              <p:cNvSpPr>
                <a:spLocks noChangeArrowheads="1"/>
              </p:cNvSpPr>
              <p:nvPr/>
            </p:nvSpPr>
            <p:spPr bwMode="auto">
              <a:xfrm>
                <a:off x="5834576" y="2129462"/>
                <a:ext cx="30472" cy="10157"/>
              </a:xfrm>
              <a:custGeom>
                <a:avLst/>
                <a:gdLst>
                  <a:gd name="T0" fmla="*/ 11 w 65"/>
                  <a:gd name="T1" fmla="*/ 21 h 22"/>
                  <a:gd name="T2" fmla="*/ 11 w 65"/>
                  <a:gd name="T3" fmla="*/ 21 h 22"/>
                  <a:gd name="T4" fmla="*/ 53 w 65"/>
                  <a:gd name="T5" fmla="*/ 21 h 22"/>
                  <a:gd name="T6" fmla="*/ 64 w 65"/>
                  <a:gd name="T7" fmla="*/ 11 h 22"/>
                  <a:gd name="T8" fmla="*/ 53 w 65"/>
                  <a:gd name="T9" fmla="*/ 0 h 22"/>
                  <a:gd name="T10" fmla="*/ 11 w 65"/>
                  <a:gd name="T11" fmla="*/ 0 h 22"/>
                  <a:gd name="T12" fmla="*/ 0 w 65"/>
                  <a:gd name="T13" fmla="*/ 11 h 22"/>
                  <a:gd name="T14" fmla="*/ 11 w 65"/>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2">
                    <a:moveTo>
                      <a:pt x="11" y="21"/>
                    </a:moveTo>
                    <a:lnTo>
                      <a:pt x="11" y="21"/>
                    </a:lnTo>
                    <a:cubicBezTo>
                      <a:pt x="53" y="21"/>
                      <a:pt x="53" y="21"/>
                      <a:pt x="53" y="21"/>
                    </a:cubicBezTo>
                    <a:cubicBezTo>
                      <a:pt x="60" y="21"/>
                      <a:pt x="64" y="16"/>
                      <a:pt x="64" y="11"/>
                    </a:cubicBezTo>
                    <a:cubicBezTo>
                      <a:pt x="64" y="5"/>
                      <a:pt x="60" y="0"/>
                      <a:pt x="53"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316"/>
              <p:cNvSpPr>
                <a:spLocks noChangeArrowheads="1"/>
              </p:cNvSpPr>
              <p:nvPr/>
            </p:nvSpPr>
            <p:spPr bwMode="auto">
              <a:xfrm>
                <a:off x="5907710" y="2180249"/>
                <a:ext cx="34535" cy="10158"/>
              </a:xfrm>
              <a:custGeom>
                <a:avLst/>
                <a:gdLst>
                  <a:gd name="T0" fmla="*/ 75 w 76"/>
                  <a:gd name="T1" fmla="*/ 11 h 22"/>
                  <a:gd name="T2" fmla="*/ 75 w 76"/>
                  <a:gd name="T3" fmla="*/ 11 h 22"/>
                  <a:gd name="T4" fmla="*/ 65 w 76"/>
                  <a:gd name="T5" fmla="*/ 0 h 22"/>
                  <a:gd name="T6" fmla="*/ 11 w 76"/>
                  <a:gd name="T7" fmla="*/ 0 h 22"/>
                  <a:gd name="T8" fmla="*/ 0 w 76"/>
                  <a:gd name="T9" fmla="*/ 11 h 22"/>
                  <a:gd name="T10" fmla="*/ 11 w 76"/>
                  <a:gd name="T11" fmla="*/ 21 h 22"/>
                  <a:gd name="T12" fmla="*/ 65 w 76"/>
                  <a:gd name="T13" fmla="*/ 21 h 22"/>
                  <a:gd name="T14" fmla="*/ 75 w 76"/>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75" y="11"/>
                    </a:moveTo>
                    <a:lnTo>
                      <a:pt x="75" y="11"/>
                    </a:lnTo>
                    <a:cubicBezTo>
                      <a:pt x="75" y="5"/>
                      <a:pt x="71" y="0"/>
                      <a:pt x="65" y="0"/>
                    </a:cubicBezTo>
                    <a:cubicBezTo>
                      <a:pt x="11" y="0"/>
                      <a:pt x="11" y="0"/>
                      <a:pt x="11" y="0"/>
                    </a:cubicBezTo>
                    <a:cubicBezTo>
                      <a:pt x="4" y="0"/>
                      <a:pt x="0" y="5"/>
                      <a:pt x="0" y="11"/>
                    </a:cubicBezTo>
                    <a:cubicBezTo>
                      <a:pt x="0" y="16"/>
                      <a:pt x="4" y="21"/>
                      <a:pt x="11" y="21"/>
                    </a:cubicBezTo>
                    <a:cubicBezTo>
                      <a:pt x="65" y="21"/>
                      <a:pt x="65" y="21"/>
                      <a:pt x="65" y="21"/>
                    </a:cubicBezTo>
                    <a:cubicBezTo>
                      <a:pt x="71" y="21"/>
                      <a:pt x="75" y="16"/>
                      <a:pt x="7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317"/>
              <p:cNvSpPr>
                <a:spLocks noChangeArrowheads="1"/>
              </p:cNvSpPr>
              <p:nvPr/>
            </p:nvSpPr>
            <p:spPr bwMode="auto">
              <a:xfrm>
                <a:off x="5812229" y="2180249"/>
                <a:ext cx="34536" cy="10158"/>
              </a:xfrm>
              <a:custGeom>
                <a:avLst/>
                <a:gdLst>
                  <a:gd name="T0" fmla="*/ 10 w 76"/>
                  <a:gd name="T1" fmla="*/ 21 h 22"/>
                  <a:gd name="T2" fmla="*/ 10 w 76"/>
                  <a:gd name="T3" fmla="*/ 21 h 22"/>
                  <a:gd name="T4" fmla="*/ 65 w 76"/>
                  <a:gd name="T5" fmla="*/ 21 h 22"/>
                  <a:gd name="T6" fmla="*/ 75 w 76"/>
                  <a:gd name="T7" fmla="*/ 11 h 22"/>
                  <a:gd name="T8" fmla="*/ 65 w 76"/>
                  <a:gd name="T9" fmla="*/ 0 h 22"/>
                  <a:gd name="T10" fmla="*/ 10 w 76"/>
                  <a:gd name="T11" fmla="*/ 0 h 22"/>
                  <a:gd name="T12" fmla="*/ 0 w 76"/>
                  <a:gd name="T13" fmla="*/ 11 h 22"/>
                  <a:gd name="T14" fmla="*/ 10 w 7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10" y="21"/>
                    </a:moveTo>
                    <a:lnTo>
                      <a:pt x="10" y="21"/>
                    </a:lnTo>
                    <a:cubicBezTo>
                      <a:pt x="65" y="21"/>
                      <a:pt x="65" y="21"/>
                      <a:pt x="65" y="21"/>
                    </a:cubicBezTo>
                    <a:cubicBezTo>
                      <a:pt x="70" y="21"/>
                      <a:pt x="75" y="16"/>
                      <a:pt x="75" y="11"/>
                    </a:cubicBezTo>
                    <a:cubicBezTo>
                      <a:pt x="75" y="5"/>
                      <a:pt x="70" y="0"/>
                      <a:pt x="65" y="0"/>
                    </a:cubicBezTo>
                    <a:cubicBezTo>
                      <a:pt x="10" y="0"/>
                      <a:pt x="10" y="0"/>
                      <a:pt x="10" y="0"/>
                    </a:cubicBezTo>
                    <a:cubicBezTo>
                      <a:pt x="5" y="0"/>
                      <a:pt x="0" y="5"/>
                      <a:pt x="0" y="11"/>
                    </a:cubicBezTo>
                    <a:cubicBezTo>
                      <a:pt x="0" y="16"/>
                      <a:pt x="5"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65" name="Straight Arrow Connector 64"/>
            <p:cNvCxnSpPr/>
            <p:nvPr/>
          </p:nvCxnSpPr>
          <p:spPr>
            <a:xfrm>
              <a:off x="8229600" y="6088933"/>
              <a:ext cx="11165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8311434" y="5878573"/>
              <a:ext cx="947695" cy="400110"/>
            </a:xfrm>
            <a:prstGeom prst="rect">
              <a:avLst/>
            </a:prstGeom>
          </p:spPr>
          <p:txBody>
            <a:bodyPr vert="horz" wrap="none" lIns="91440" tIns="45720" rIns="91440" bIns="45720" rtlCol="0" anchor="t" anchorCtr="0">
              <a:spAutoFit/>
            </a:bodyPr>
            <a:lstStyle/>
            <a:p>
              <a:pPr algn="ctr"/>
              <a:r>
                <a:rPr lang="de-DE" sz="1000" dirty="0">
                  <a:ea typeface="Roboto Light" charset="0"/>
                  <a:cs typeface="Roboto Light" charset="0"/>
                </a:rPr>
                <a:t>Physical to VM</a:t>
              </a:r>
            </a:p>
            <a:p>
              <a:pPr algn="ctr"/>
              <a:r>
                <a:rPr lang="de-DE" sz="1000" dirty="0">
                  <a:ea typeface="Roboto Light" charset="0"/>
                  <a:cs typeface="Roboto Light" charset="0"/>
                </a:rPr>
                <a:t>recovery</a:t>
              </a:r>
              <a:endParaRPr lang="en-US" sz="1000" dirty="0">
                <a:ea typeface="Roboto Light" charset="0"/>
                <a:cs typeface="Roboto Light" charset="0"/>
              </a:endParaRPr>
            </a:p>
          </p:txBody>
        </p:sp>
      </p:grpSp>
    </p:spTree>
    <p:extLst>
      <p:ext uri="{BB962C8B-B14F-4D97-AF65-F5344CB8AC3E}">
        <p14:creationId xmlns:p14="http://schemas.microsoft.com/office/powerpoint/2010/main" val="10090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Automation and Orchestration  </a:t>
            </a:r>
          </a:p>
        </p:txBody>
      </p:sp>
    </p:spTree>
    <p:extLst>
      <p:ext uri="{BB962C8B-B14F-4D97-AF65-F5344CB8AC3E}">
        <p14:creationId xmlns:p14="http://schemas.microsoft.com/office/powerpoint/2010/main" val="1982078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class scalability </a:t>
            </a:r>
            <a:br>
              <a:rPr lang="en-US" dirty="0"/>
            </a:br>
            <a:r>
              <a:rPr lang="en-US" dirty="0"/>
              <a:t>and security</a:t>
            </a:r>
          </a:p>
        </p:txBody>
      </p:sp>
    </p:spTree>
    <p:extLst>
      <p:ext uri="{BB962C8B-B14F-4D97-AF65-F5344CB8AC3E}">
        <p14:creationId xmlns:p14="http://schemas.microsoft.com/office/powerpoint/2010/main" val="3094843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Aft>
                <a:spcPts val="3600"/>
              </a:spcAft>
              <a:buNone/>
            </a:pPr>
            <a:r>
              <a:rPr lang="de-DE" dirty="0"/>
              <a:t>Once backup jobs are created and scheduled, you need to know if they were executed in an optimal way. If jobs fail to execute, they create missing links in the restore chain. Restores can‘t be done to that point and restoring the full backup object might become slower than expected. Both RPO and RTO are affected.</a:t>
            </a:r>
          </a:p>
          <a:p>
            <a:pPr marL="0" indent="0">
              <a:spcAft>
                <a:spcPts val="3600"/>
              </a:spcAft>
              <a:buNone/>
            </a:pPr>
            <a:r>
              <a:rPr lang="de-DE" dirty="0"/>
              <a:t>There may also be performance or capacity issues that need to be addressed. But how big is the issue and how much effort needs to go into a solution approach.</a:t>
            </a:r>
          </a:p>
        </p:txBody>
      </p:sp>
      <p:sp>
        <p:nvSpPr>
          <p:cNvPr id="2" name="Slide Number Placeholder 1"/>
          <p:cNvSpPr>
            <a:spLocks noGrp="1"/>
          </p:cNvSpPr>
          <p:nvPr>
            <p:ph type="sldNum" sz="quarter" idx="4"/>
          </p:nvPr>
        </p:nvSpPr>
        <p:spPr/>
        <p:txBody>
          <a:bodyPr/>
          <a:lstStyle/>
          <a:p>
            <a:fld id="{0FB999A9-77CE-4AD1-9911-24A29F08BC34}" type="slidenum">
              <a:rPr lang="en-US" smtClean="0"/>
              <a:pPr/>
              <a:t>50</a:t>
            </a:fld>
            <a:endParaRPr lang="en-US" dirty="0"/>
          </a:p>
        </p:txBody>
      </p:sp>
      <p:sp>
        <p:nvSpPr>
          <p:cNvPr id="7" name="Title 6"/>
          <p:cNvSpPr>
            <a:spLocks noGrp="1"/>
          </p:cNvSpPr>
          <p:nvPr>
            <p:ph type="title"/>
          </p:nvPr>
        </p:nvSpPr>
        <p:spPr>
          <a:xfrm>
            <a:off x="946786" y="429273"/>
            <a:ext cx="10749914" cy="1080000"/>
          </a:xfrm>
        </p:spPr>
        <p:txBody>
          <a:bodyPr/>
          <a:lstStyle/>
          <a:p>
            <a:r>
              <a:rPr lang="de-DE" dirty="0"/>
              <a:t>Analyzing and Optimizing Backup and </a:t>
            </a:r>
            <a:br>
              <a:rPr lang="de-DE" dirty="0"/>
            </a:br>
            <a:r>
              <a:rPr lang="de-DE" dirty="0"/>
              <a:t>Recovery Strategy</a:t>
            </a:r>
            <a:endParaRPr lang="en-US" dirty="0"/>
          </a:p>
        </p:txBody>
      </p:sp>
      <p:cxnSp>
        <p:nvCxnSpPr>
          <p:cNvPr id="10" name="Straight Connector 9"/>
          <p:cNvCxnSpPr/>
          <p:nvPr/>
        </p:nvCxnSpPr>
        <p:spPr>
          <a:xfrm flipV="1">
            <a:off x="1022988" y="3952875"/>
            <a:ext cx="10159364" cy="1194"/>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929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7892"/>
          <a:stretch/>
        </p:blipFill>
        <p:spPr>
          <a:xfrm>
            <a:off x="1911658" y="1736725"/>
            <a:ext cx="8368683" cy="4135124"/>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sp>
        <p:nvSpPr>
          <p:cNvPr id="3" name="Slide Number Placeholder 2"/>
          <p:cNvSpPr>
            <a:spLocks noGrp="1"/>
          </p:cNvSpPr>
          <p:nvPr>
            <p:ph type="sldNum" sz="quarter" idx="4"/>
          </p:nvPr>
        </p:nvSpPr>
        <p:spPr/>
        <p:txBody>
          <a:bodyPr/>
          <a:lstStyle/>
          <a:p>
            <a:fld id="{0FB999A9-77CE-4AD1-9911-24A29F08BC34}" type="slidenum">
              <a:rPr lang="en-US" smtClean="0"/>
              <a:pPr/>
              <a:t>51</a:t>
            </a:fld>
            <a:endParaRPr lang="en-US" dirty="0"/>
          </a:p>
        </p:txBody>
      </p:sp>
      <p:sp>
        <p:nvSpPr>
          <p:cNvPr id="2" name="Title 1"/>
          <p:cNvSpPr>
            <a:spLocks noGrp="1"/>
          </p:cNvSpPr>
          <p:nvPr>
            <p:ph type="title"/>
          </p:nvPr>
        </p:nvSpPr>
        <p:spPr/>
        <p:txBody>
          <a:bodyPr/>
          <a:lstStyle/>
          <a:p>
            <a:r>
              <a:rPr lang="en-US" dirty="0"/>
              <a:t>At-a-Glance View into SLAs, Sessions, Size …    </a:t>
            </a:r>
          </a:p>
        </p:txBody>
      </p:sp>
      <p:sp>
        <p:nvSpPr>
          <p:cNvPr id="4" name="Text Placeholder 3"/>
          <p:cNvSpPr>
            <a:spLocks noGrp="1"/>
          </p:cNvSpPr>
          <p:nvPr>
            <p:ph type="body" sz="quarter" idx="13"/>
          </p:nvPr>
        </p:nvSpPr>
        <p:spPr>
          <a:xfrm>
            <a:off x="898668" y="1032396"/>
            <a:ext cx="10307574" cy="418375"/>
          </a:xfrm>
        </p:spPr>
        <p:txBody>
          <a:bodyPr/>
          <a:lstStyle/>
          <a:p>
            <a:r>
              <a:rPr lang="de-DE" dirty="0"/>
              <a:t> See all critical backup metrics on a single summary dashboard or on out-of-box reports</a:t>
            </a:r>
            <a:endParaRPr lang="en-US" dirty="0"/>
          </a:p>
        </p:txBody>
      </p:sp>
      <p:cxnSp>
        <p:nvCxnSpPr>
          <p:cNvPr id="7" name="Straight Connector 6"/>
          <p:cNvCxnSpPr/>
          <p:nvPr/>
        </p:nvCxnSpPr>
        <p:spPr>
          <a:xfrm>
            <a:off x="9214338" y="3336925"/>
            <a:ext cx="1834662" cy="0"/>
          </a:xfrm>
          <a:prstGeom prst="line">
            <a:avLst/>
          </a:prstGeom>
          <a:ln w="19050">
            <a:solidFill>
              <a:srgbClr val="0155EF"/>
            </a:solidFill>
            <a:headEnd type="oval" w="med" len="med"/>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334285" y="3216451"/>
            <a:ext cx="1225732" cy="830997"/>
          </a:xfrm>
          <a:prstGeom prst="rect">
            <a:avLst/>
          </a:prstGeom>
        </p:spPr>
        <p:txBody>
          <a:bodyPr vert="horz" wrap="square" lIns="91440" tIns="45720" rIns="91440" bIns="45720" rtlCol="0" anchor="t" anchorCtr="0">
            <a:spAutoFit/>
          </a:bodyPr>
          <a:lstStyle/>
          <a:p>
            <a:pPr algn="r">
              <a:lnSpc>
                <a:spcPct val="80000"/>
              </a:lnSpc>
              <a:spcAft>
                <a:spcPts val="600"/>
              </a:spcAft>
            </a:pPr>
            <a:r>
              <a:rPr lang="de-DE" sz="1200" dirty="0">
                <a:latin typeface="Calibri" panose="020F0502020204030204" pitchFamily="34" charset="0"/>
                <a:cs typeface="Calibri" panose="020F0502020204030204" pitchFamily="34" charset="0"/>
              </a:rPr>
              <a:t>Clear indentification of which storage media was used by session.  </a:t>
            </a:r>
          </a:p>
        </p:txBody>
      </p:sp>
      <p:sp>
        <p:nvSpPr>
          <p:cNvPr id="10" name="TextBox 9"/>
          <p:cNvSpPr txBox="1"/>
          <p:nvPr/>
        </p:nvSpPr>
        <p:spPr>
          <a:xfrm>
            <a:off x="4010650" y="5977879"/>
            <a:ext cx="1355464" cy="683264"/>
          </a:xfrm>
          <a:prstGeom prst="rect">
            <a:avLst/>
          </a:prstGeom>
          <a:noFill/>
        </p:spPr>
        <p:txBody>
          <a:bodyPr vert="horz" wrap="square" lIns="91440" tIns="45720" rIns="91440" bIns="45720" rtlCol="0" anchor="t" anchorCtr="0">
            <a:spAutoFit/>
          </a:bodyPr>
          <a:lstStyle/>
          <a:p>
            <a:pPr>
              <a:lnSpc>
                <a:spcPct val="80000"/>
              </a:lnSpc>
              <a:spcAft>
                <a:spcPts val="600"/>
              </a:spcAft>
            </a:pPr>
            <a:r>
              <a:rPr lang="en-US" sz="1200" dirty="0">
                <a:latin typeface="Calibri" panose="020F0502020204030204" pitchFamily="34" charset="0"/>
                <a:cs typeface="Calibri" panose="020F0502020204030204" pitchFamily="34" charset="0"/>
              </a:rPr>
              <a:t>Easy tracking of RPOs and RTOs for mission critical applications </a:t>
            </a:r>
          </a:p>
        </p:txBody>
      </p:sp>
      <p:sp>
        <p:nvSpPr>
          <p:cNvPr id="12" name="TextBox 11"/>
          <p:cNvSpPr txBox="1"/>
          <p:nvPr/>
        </p:nvSpPr>
        <p:spPr>
          <a:xfrm>
            <a:off x="578209" y="3582261"/>
            <a:ext cx="1313550" cy="683264"/>
          </a:xfrm>
          <a:prstGeom prst="rect">
            <a:avLst/>
          </a:prstGeom>
          <a:noFill/>
        </p:spPr>
        <p:txBody>
          <a:bodyPr vert="horz" wrap="square" lIns="91440" tIns="45720" rIns="91440" bIns="45720" rtlCol="0" anchor="t" anchorCtr="0">
            <a:spAutoFit/>
          </a:bodyPr>
          <a:lstStyle/>
          <a:p>
            <a:pPr>
              <a:lnSpc>
                <a:spcPct val="80000"/>
              </a:lnSpc>
              <a:spcAft>
                <a:spcPts val="600"/>
              </a:spcAft>
            </a:pPr>
            <a:r>
              <a:rPr lang="en-US" sz="1200" dirty="0">
                <a:latin typeface="Calibri" panose="020F0502020204030204" pitchFamily="34" charset="0"/>
                <a:cs typeface="Calibri" panose="020F0502020204030204" pitchFamily="34" charset="0"/>
              </a:rPr>
              <a:t>Percentage of successful backups is critical for mgmt. reviews</a:t>
            </a:r>
          </a:p>
        </p:txBody>
      </p:sp>
      <p:cxnSp>
        <p:nvCxnSpPr>
          <p:cNvPr id="13" name="Straight Connector 12"/>
          <p:cNvCxnSpPr/>
          <p:nvPr/>
        </p:nvCxnSpPr>
        <p:spPr>
          <a:xfrm flipH="1">
            <a:off x="1600200" y="3717925"/>
            <a:ext cx="1738721" cy="0"/>
          </a:xfrm>
          <a:prstGeom prst="line">
            <a:avLst/>
          </a:prstGeom>
          <a:ln w="19050">
            <a:solidFill>
              <a:srgbClr val="0155EF"/>
            </a:solidFill>
            <a:headEnd type="oval"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762125" y="3032125"/>
            <a:ext cx="4769203" cy="0"/>
          </a:xfrm>
          <a:prstGeom prst="line">
            <a:avLst/>
          </a:prstGeom>
          <a:ln w="19050">
            <a:solidFill>
              <a:srgbClr val="0155EF"/>
            </a:solidFill>
            <a:headEnd type="oval" w="med" len="med"/>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80512" y="2902560"/>
            <a:ext cx="1304174" cy="535531"/>
          </a:xfrm>
          <a:prstGeom prst="rect">
            <a:avLst/>
          </a:prstGeom>
          <a:noFill/>
        </p:spPr>
        <p:txBody>
          <a:bodyPr vert="horz" wrap="square" lIns="91440" tIns="45720" rIns="91440" bIns="45720" rtlCol="0" anchor="t" anchorCtr="0">
            <a:spAutoFit/>
          </a:bodyPr>
          <a:lstStyle/>
          <a:p>
            <a:pPr>
              <a:lnSpc>
                <a:spcPct val="80000"/>
              </a:lnSpc>
              <a:spcAft>
                <a:spcPts val="600"/>
              </a:spcAft>
            </a:pPr>
            <a:r>
              <a:rPr lang="en-US" sz="1200" dirty="0">
                <a:latin typeface="Calibri" panose="020F0502020204030204" pitchFamily="34" charset="0"/>
                <a:cs typeface="Calibri" panose="020F0502020204030204" pitchFamily="34" charset="0"/>
              </a:rPr>
              <a:t>Built-in analytics shows prediction of transfer size</a:t>
            </a:r>
          </a:p>
        </p:txBody>
      </p:sp>
      <p:sp>
        <p:nvSpPr>
          <p:cNvPr id="17" name="TextBox 16"/>
          <p:cNvSpPr txBox="1"/>
          <p:nvPr/>
        </p:nvSpPr>
        <p:spPr>
          <a:xfrm>
            <a:off x="5853596" y="5977879"/>
            <a:ext cx="1355464" cy="387798"/>
          </a:xfrm>
          <a:prstGeom prst="rect">
            <a:avLst/>
          </a:prstGeom>
          <a:noFill/>
        </p:spPr>
        <p:txBody>
          <a:bodyPr vert="horz" wrap="square" lIns="91440" tIns="45720" rIns="91440" bIns="45720" rtlCol="0" anchor="t" anchorCtr="0">
            <a:spAutoFit/>
          </a:bodyPr>
          <a:lstStyle/>
          <a:p>
            <a:pPr>
              <a:lnSpc>
                <a:spcPct val="80000"/>
              </a:lnSpc>
              <a:spcAft>
                <a:spcPts val="600"/>
              </a:spcAft>
            </a:pPr>
            <a:r>
              <a:rPr lang="en-US" sz="1200" dirty="0">
                <a:latin typeface="Calibri" panose="020F0502020204030204" pitchFamily="34" charset="0"/>
                <a:cs typeface="Calibri" panose="020F0502020204030204" pitchFamily="34" charset="0"/>
              </a:rPr>
              <a:t>Backup session status </a:t>
            </a:r>
          </a:p>
        </p:txBody>
      </p:sp>
      <p:grpSp>
        <p:nvGrpSpPr>
          <p:cNvPr id="25" name="Group 24"/>
          <p:cNvGrpSpPr/>
          <p:nvPr/>
        </p:nvGrpSpPr>
        <p:grpSpPr>
          <a:xfrm>
            <a:off x="4108938" y="5163291"/>
            <a:ext cx="4508320" cy="814588"/>
            <a:chOff x="4108938" y="5163291"/>
            <a:chExt cx="4508320" cy="1179702"/>
          </a:xfrm>
        </p:grpSpPr>
        <p:cxnSp>
          <p:nvCxnSpPr>
            <p:cNvPr id="20" name="Straight Connector 19"/>
            <p:cNvCxnSpPr/>
            <p:nvPr/>
          </p:nvCxnSpPr>
          <p:spPr>
            <a:xfrm flipH="1">
              <a:off x="4108938" y="5163291"/>
              <a:ext cx="0" cy="1179702"/>
            </a:xfrm>
            <a:prstGeom prst="line">
              <a:avLst/>
            </a:prstGeom>
            <a:ln w="19050">
              <a:solidFill>
                <a:srgbClr val="0155EF"/>
              </a:solidFill>
              <a:headEnd type="oval"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950258" y="5163291"/>
              <a:ext cx="0" cy="1179702"/>
            </a:xfrm>
            <a:prstGeom prst="line">
              <a:avLst/>
            </a:prstGeom>
            <a:ln w="19050">
              <a:solidFill>
                <a:srgbClr val="0155EF"/>
              </a:solidFill>
              <a:headEnd type="oval"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8617258" y="5163291"/>
              <a:ext cx="0" cy="1179702"/>
            </a:xfrm>
            <a:prstGeom prst="line">
              <a:avLst/>
            </a:prstGeom>
            <a:ln w="19050">
              <a:solidFill>
                <a:srgbClr val="0155EF"/>
              </a:solidFill>
              <a:headEnd type="oval" w="med" len="med"/>
            </a:ln>
          </p:spPr>
          <p:style>
            <a:lnRef idx="2">
              <a:schemeClr val="accent1"/>
            </a:lnRef>
            <a:fillRef idx="0">
              <a:schemeClr val="accent1"/>
            </a:fillRef>
            <a:effectRef idx="1">
              <a:schemeClr val="accent1"/>
            </a:effectRef>
            <a:fontRef idx="minor">
              <a:schemeClr val="tx1"/>
            </a:fontRef>
          </p:style>
        </p:cxnSp>
      </p:grpSp>
      <p:sp>
        <p:nvSpPr>
          <p:cNvPr id="19" name="TextBox 18"/>
          <p:cNvSpPr txBox="1"/>
          <p:nvPr/>
        </p:nvSpPr>
        <p:spPr>
          <a:xfrm>
            <a:off x="8523671" y="5977879"/>
            <a:ext cx="1355464" cy="535531"/>
          </a:xfrm>
          <a:prstGeom prst="rect">
            <a:avLst/>
          </a:prstGeom>
          <a:noFill/>
        </p:spPr>
        <p:txBody>
          <a:bodyPr vert="horz" wrap="square" lIns="91440" tIns="45720" rIns="91440" bIns="45720" rtlCol="0" anchor="t" anchorCtr="0">
            <a:spAutoFit/>
          </a:bodyPr>
          <a:lstStyle/>
          <a:p>
            <a:pPr>
              <a:lnSpc>
                <a:spcPct val="80000"/>
              </a:lnSpc>
              <a:spcAft>
                <a:spcPts val="600"/>
              </a:spcAft>
            </a:pPr>
            <a:r>
              <a:rPr lang="en-US" sz="1200" dirty="0">
                <a:latin typeface="Calibri" panose="020F0502020204030204" pitchFamily="34" charset="0"/>
                <a:cs typeface="Calibri" panose="020F0502020204030204" pitchFamily="34" charset="0"/>
              </a:rPr>
              <a:t>General stats on how much data is being protected</a:t>
            </a:r>
          </a:p>
        </p:txBody>
      </p:sp>
    </p:spTree>
    <p:extLst>
      <p:ext uri="{BB962C8B-B14F-4D97-AF65-F5344CB8AC3E}">
        <p14:creationId xmlns:p14="http://schemas.microsoft.com/office/powerpoint/2010/main" val="539005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6786" y="1485900"/>
            <a:ext cx="8345399" cy="4627286"/>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sp>
        <p:nvSpPr>
          <p:cNvPr id="8" name="Title 7"/>
          <p:cNvSpPr>
            <a:spLocks noGrp="1"/>
          </p:cNvSpPr>
          <p:nvPr>
            <p:ph type="title"/>
          </p:nvPr>
        </p:nvSpPr>
        <p:spPr/>
        <p:txBody>
          <a:bodyPr/>
          <a:lstStyle/>
          <a:p>
            <a:r>
              <a:rPr lang="de-DE"/>
              <a:t>Application Overview for SLAs, RPO &amp; RTO</a:t>
            </a:r>
            <a:endParaRPr lang="en-US" dirty="0"/>
          </a:p>
        </p:txBody>
      </p:sp>
      <p:sp>
        <p:nvSpPr>
          <p:cNvPr id="20" name="TextBox 19"/>
          <p:cNvSpPr txBox="1"/>
          <p:nvPr/>
        </p:nvSpPr>
        <p:spPr>
          <a:xfrm>
            <a:off x="9860607" y="3451522"/>
            <a:ext cx="1462388" cy="319446"/>
          </a:xfrm>
          <a:prstGeom prst="rect">
            <a:avLst/>
          </a:prstGeom>
          <a:ln w="25400">
            <a:noFill/>
          </a:ln>
        </p:spPr>
        <p:txBody>
          <a:bodyPr vert="horz" wrap="none" lIns="91440" tIns="45720" rIns="91440" bIns="45720" rtlCol="0">
            <a:spAutoFit/>
          </a:bodyPr>
          <a:lstStyle/>
          <a:p>
            <a:pPr marL="0" indent="0" algn="ctr">
              <a:lnSpc>
                <a:spcPct val="80000"/>
              </a:lnSpc>
              <a:spcAft>
                <a:spcPts val="600"/>
              </a:spcAft>
              <a:buNone/>
            </a:pPr>
            <a:r>
              <a:rPr lang="de-DE" dirty="0"/>
              <a:t>Effective SLAs</a:t>
            </a:r>
            <a:endParaRPr lang="en-US" dirty="0"/>
          </a:p>
        </p:txBody>
      </p:sp>
      <p:cxnSp>
        <p:nvCxnSpPr>
          <p:cNvPr id="13" name="Straight Connector 12"/>
          <p:cNvCxnSpPr/>
          <p:nvPr/>
        </p:nvCxnSpPr>
        <p:spPr>
          <a:xfrm>
            <a:off x="8915777" y="3614398"/>
            <a:ext cx="971173" cy="0"/>
          </a:xfrm>
          <a:prstGeom prst="line">
            <a:avLst/>
          </a:prstGeom>
          <a:ln w="19050" cap="rnd">
            <a:solidFill>
              <a:srgbClr val="0155EF"/>
            </a:solidFill>
            <a:round/>
            <a:headEnd type="oval" w="med" len="med"/>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629777" y="3385798"/>
            <a:ext cx="2286000" cy="1257957"/>
          </a:xfrm>
          <a:prstGeom prst="rect">
            <a:avLst/>
          </a:prstGeom>
          <a:noFill/>
          <a:ln w="19050" cap="rnd">
            <a:solidFill>
              <a:srgbClr val="0155E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2051919" y="4261568"/>
            <a:ext cx="9271076" cy="2166107"/>
            <a:chOff x="2051919" y="4261568"/>
            <a:chExt cx="9271076" cy="2166107"/>
          </a:xfrm>
        </p:grpSpPr>
        <p:grpSp>
          <p:nvGrpSpPr>
            <p:cNvPr id="23" name="Group 22"/>
            <p:cNvGrpSpPr/>
            <p:nvPr/>
          </p:nvGrpSpPr>
          <p:grpSpPr>
            <a:xfrm>
              <a:off x="2051919" y="4261568"/>
              <a:ext cx="9271076" cy="2166107"/>
              <a:chOff x="2034380" y="4419600"/>
              <a:chExt cx="9271076" cy="2166107"/>
            </a:xfrm>
          </p:grpSpPr>
          <p:pic>
            <p:nvPicPr>
              <p:cNvPr id="9" name="Picture 8"/>
              <p:cNvPicPr>
                <a:picLocks noChangeAspect="1"/>
              </p:cNvPicPr>
              <p:nvPr/>
            </p:nvPicPr>
            <p:blipFill>
              <a:blip r:embed="rId4"/>
              <a:stretch>
                <a:fillRect/>
              </a:stretch>
            </p:blipFill>
            <p:spPr>
              <a:xfrm>
                <a:off x="2034380" y="4419600"/>
                <a:ext cx="6477000" cy="2166107"/>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sp>
            <p:nvSpPr>
              <p:cNvPr id="14" name="Rectangle 13"/>
              <p:cNvSpPr/>
              <p:nvPr/>
            </p:nvSpPr>
            <p:spPr>
              <a:xfrm>
                <a:off x="2083990" y="4785504"/>
                <a:ext cx="2030810" cy="1691496"/>
              </a:xfrm>
              <a:prstGeom prst="rect">
                <a:avLst/>
              </a:prstGeom>
              <a:noFill/>
              <a:ln w="19050" cap="rnd">
                <a:solidFill>
                  <a:srgbClr val="0155E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003176" y="5216978"/>
                <a:ext cx="1302280" cy="313932"/>
              </a:xfrm>
              <a:prstGeom prst="rect">
                <a:avLst/>
              </a:prstGeom>
              <a:ln w="25400">
                <a:noFill/>
              </a:ln>
            </p:spPr>
            <p:txBody>
              <a:bodyPr vert="horz" wrap="none" lIns="91440" tIns="45720" rIns="91440" bIns="45720" rtlCol="0">
                <a:spAutoFit/>
              </a:bodyPr>
              <a:lstStyle/>
              <a:p>
                <a:pPr algn="ctr">
                  <a:lnSpc>
                    <a:spcPct val="80000"/>
                  </a:lnSpc>
                  <a:spcAft>
                    <a:spcPts val="600"/>
                  </a:spcAft>
                </a:pPr>
                <a:r>
                  <a:rPr lang="de-DE" dirty="0"/>
                  <a:t>SLA settings</a:t>
                </a:r>
                <a:endParaRPr lang="en-US" dirty="0"/>
              </a:p>
            </p:txBody>
          </p:sp>
        </p:grpSp>
        <p:cxnSp>
          <p:nvCxnSpPr>
            <p:cNvPr id="16" name="Straight Connector 15"/>
            <p:cNvCxnSpPr>
              <a:endCxn id="12" idx="1"/>
            </p:cNvCxnSpPr>
            <p:nvPr/>
          </p:nvCxnSpPr>
          <p:spPr>
            <a:xfrm>
              <a:off x="4132339" y="5215912"/>
              <a:ext cx="5888376" cy="0"/>
            </a:xfrm>
            <a:prstGeom prst="line">
              <a:avLst/>
            </a:prstGeom>
            <a:ln w="19050" cap="rnd">
              <a:solidFill>
                <a:srgbClr val="0155EF"/>
              </a:solidFill>
              <a:round/>
              <a:headEnd type="oval"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981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dirty="0"/>
              <a:t>Chargeback and Custom Reports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786" y="1512448"/>
            <a:ext cx="9049172" cy="4575484"/>
          </a:xfrm>
          <a:prstGeom prst="rect">
            <a:avLst/>
          </a:prstGeom>
          <a:ln w="12700">
            <a:solidFill>
              <a:srgbClr val="0155E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4454" y="1979376"/>
            <a:ext cx="9092034" cy="4575484"/>
          </a:xfrm>
          <a:prstGeom prst="rect">
            <a:avLst/>
          </a:prstGeom>
          <a:ln w="12700">
            <a:solidFill>
              <a:srgbClr val="0155EF"/>
            </a:solidFill>
          </a:ln>
        </p:spPr>
      </p:pic>
    </p:spTree>
    <p:extLst>
      <p:ext uri="{BB962C8B-B14F-4D97-AF65-F5344CB8AC3E}">
        <p14:creationId xmlns:p14="http://schemas.microsoft.com/office/powerpoint/2010/main" val="29069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016F8AB-BCEA-4347-8BA6-BE776009BC89}" type="slidenum">
              <a:rPr lang="en-US" smtClean="0"/>
              <a:pPr/>
              <a:t>54</a:t>
            </a:fld>
            <a:endParaRPr lang="en-US" dirty="0"/>
          </a:p>
        </p:txBody>
      </p:sp>
      <p:sp>
        <p:nvSpPr>
          <p:cNvPr id="3" name="Title 2"/>
          <p:cNvSpPr>
            <a:spLocks noGrp="1"/>
          </p:cNvSpPr>
          <p:nvPr>
            <p:ph type="title"/>
          </p:nvPr>
        </p:nvSpPr>
        <p:spPr/>
        <p:txBody>
          <a:bodyPr/>
          <a:lstStyle/>
          <a:p>
            <a:r>
              <a:rPr lang="en-US" dirty="0"/>
              <a:t>DP Management Plug In: Microsoft SCOM</a:t>
            </a:r>
          </a:p>
        </p:txBody>
      </p:sp>
      <p:sp>
        <p:nvSpPr>
          <p:cNvPr id="4" name="Content Placeholder 3"/>
          <p:cNvSpPr>
            <a:spLocks noGrp="1"/>
          </p:cNvSpPr>
          <p:nvPr>
            <p:ph idx="4294967295"/>
          </p:nvPr>
        </p:nvSpPr>
        <p:spPr>
          <a:xfrm>
            <a:off x="946786" y="2095754"/>
            <a:ext cx="4143375" cy="4451350"/>
          </a:xfrm>
        </p:spPr>
        <p:txBody>
          <a:bodyPr>
            <a:noAutofit/>
          </a:bodyPr>
          <a:lstStyle/>
          <a:p>
            <a:pPr>
              <a:spcAft>
                <a:spcPts val="2400"/>
              </a:spcAft>
            </a:pPr>
            <a:r>
              <a:rPr lang="en-GB" sz="1800" dirty="0"/>
              <a:t>Insight into health and status</a:t>
            </a:r>
          </a:p>
          <a:p>
            <a:pPr>
              <a:spcAft>
                <a:spcPts val="2400"/>
              </a:spcAft>
            </a:pPr>
            <a:r>
              <a:rPr lang="en-GB" sz="1800" dirty="0"/>
              <a:t>Visualization of Data Protector environment and topology</a:t>
            </a:r>
          </a:p>
          <a:p>
            <a:pPr>
              <a:spcAft>
                <a:spcPts val="2400"/>
              </a:spcAft>
            </a:pPr>
            <a:r>
              <a:rPr lang="en-GB" sz="1800" dirty="0"/>
              <a:t>Events, alarms and actions provided to address DP operations</a:t>
            </a:r>
          </a:p>
          <a:p>
            <a:pPr>
              <a:spcAft>
                <a:spcPts val="2400"/>
              </a:spcAft>
            </a:pPr>
            <a:r>
              <a:rPr lang="en-GB" sz="1800" dirty="0"/>
              <a:t>Provides “recommendations” on how to remediate issues</a:t>
            </a:r>
          </a:p>
          <a:p>
            <a:pPr>
              <a:spcAft>
                <a:spcPts val="2400"/>
              </a:spcAft>
            </a:pPr>
            <a:r>
              <a:rPr lang="en-GB" sz="1800" dirty="0"/>
              <a:t>Empowers operations staff to take action</a:t>
            </a:r>
          </a:p>
          <a:p>
            <a:pPr>
              <a:spcAft>
                <a:spcPts val="2400"/>
              </a:spcAft>
            </a:pPr>
            <a:r>
              <a:rPr lang="en-US" sz="1800" dirty="0"/>
              <a:t>Priced per Cell Manager monitored</a:t>
            </a:r>
            <a:br>
              <a:rPr lang="en-US" sz="1800" dirty="0"/>
            </a:br>
            <a:r>
              <a:rPr lang="en-US" sz="1800" dirty="0"/>
              <a:t>or bundled in DP Editions</a:t>
            </a:r>
          </a:p>
          <a:p>
            <a:pPr>
              <a:spcAft>
                <a:spcPts val="2400"/>
              </a:spcAft>
            </a:pPr>
            <a:endParaRPr lang="en-US" sz="1800" dirty="0"/>
          </a:p>
        </p:txBody>
      </p:sp>
      <p:sp>
        <p:nvSpPr>
          <p:cNvPr id="9" name="Subtitle 1"/>
          <p:cNvSpPr>
            <a:spLocks noGrp="1"/>
          </p:cNvSpPr>
          <p:nvPr>
            <p:ph type="body" sz="quarter" idx="4294967295"/>
          </p:nvPr>
        </p:nvSpPr>
        <p:spPr>
          <a:xfrm>
            <a:off x="964624" y="909481"/>
            <a:ext cx="10307637" cy="417512"/>
          </a:xfrm>
        </p:spPr>
        <p:txBody>
          <a:bodyPr/>
          <a:lstStyle/>
          <a:p>
            <a:pPr marL="0" indent="0">
              <a:buNone/>
            </a:pPr>
            <a:r>
              <a:rPr lang="en-US" dirty="0"/>
              <a:t>Active alerting and event management for backup &amp; recovery operations</a:t>
            </a:r>
          </a:p>
        </p:txBody>
      </p:sp>
      <p:pic>
        <p:nvPicPr>
          <p:cNvPr id="5" name="Picture 4"/>
          <p:cNvPicPr>
            <a:picLocks noChangeAspect="1"/>
          </p:cNvPicPr>
          <p:nvPr/>
        </p:nvPicPr>
        <p:blipFill>
          <a:blip r:embed="rId3"/>
          <a:stretch>
            <a:fillRect/>
          </a:stretch>
        </p:blipFill>
        <p:spPr>
          <a:xfrm>
            <a:off x="5056832" y="2163338"/>
            <a:ext cx="6182771" cy="3406249"/>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spTree>
    <p:extLst>
      <p:ext uri="{BB962C8B-B14F-4D97-AF65-F5344CB8AC3E}">
        <p14:creationId xmlns:p14="http://schemas.microsoft.com/office/powerpoint/2010/main" val="586907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016F8AB-BCEA-4347-8BA6-BE776009BC89}" type="slidenum">
              <a:rPr lang="en-US" smtClean="0"/>
              <a:pPr/>
              <a:t>55</a:t>
            </a:fld>
            <a:endParaRPr lang="en-US" dirty="0"/>
          </a:p>
        </p:txBody>
      </p:sp>
      <p:sp>
        <p:nvSpPr>
          <p:cNvPr id="3" name="Title 2"/>
          <p:cNvSpPr>
            <a:spLocks noGrp="1"/>
          </p:cNvSpPr>
          <p:nvPr>
            <p:ph type="title"/>
          </p:nvPr>
        </p:nvSpPr>
        <p:spPr/>
        <p:txBody>
          <a:bodyPr/>
          <a:lstStyle/>
          <a:p>
            <a:r>
              <a:rPr lang="en-US"/>
              <a:t>Business Value Dashboard (BVD)</a:t>
            </a:r>
            <a:endParaRPr lang="en-US" dirty="0"/>
          </a:p>
        </p:txBody>
      </p:sp>
      <p:sp>
        <p:nvSpPr>
          <p:cNvPr id="6" name="Content Placeholder 3"/>
          <p:cNvSpPr>
            <a:spLocks noGrp="1"/>
          </p:cNvSpPr>
          <p:nvPr>
            <p:ph idx="4294967295"/>
          </p:nvPr>
        </p:nvSpPr>
        <p:spPr>
          <a:xfrm>
            <a:off x="944563" y="1399604"/>
            <a:ext cx="1928813" cy="4451350"/>
          </a:xfrm>
        </p:spPr>
        <p:txBody>
          <a:bodyPr anchor="ctr"/>
          <a:lstStyle/>
          <a:p>
            <a:pPr>
              <a:spcAft>
                <a:spcPts val="3600"/>
              </a:spcAft>
            </a:pPr>
            <a:r>
              <a:rPr lang="en-US" sz="2400" dirty="0"/>
              <a:t>Customized dashboard   </a:t>
            </a:r>
          </a:p>
          <a:p>
            <a:pPr>
              <a:spcAft>
                <a:spcPts val="3600"/>
              </a:spcAft>
            </a:pPr>
            <a:r>
              <a:rPr lang="en-US" sz="2400" dirty="0"/>
              <a:t>S</a:t>
            </a:r>
            <a:r>
              <a:rPr lang="en-US" sz="2400" dirty="0">
                <a:sym typeface="Calibri"/>
              </a:rPr>
              <a:t>tatus at a glance     </a:t>
            </a:r>
          </a:p>
          <a:p>
            <a:pPr>
              <a:spcAft>
                <a:spcPts val="3600"/>
              </a:spcAft>
            </a:pPr>
            <a:r>
              <a:rPr lang="en-US" sz="2400" dirty="0"/>
              <a:t>Drill down details</a:t>
            </a:r>
            <a:endParaRPr lang="en-US" sz="2400" dirty="0">
              <a:sym typeface="Calibri"/>
            </a:endParaRPr>
          </a:p>
        </p:txBody>
      </p:sp>
      <p:pic>
        <p:nvPicPr>
          <p:cNvPr id="5" name="Picture 4"/>
          <p:cNvPicPr>
            <a:picLocks noChangeAspect="1"/>
          </p:cNvPicPr>
          <p:nvPr/>
        </p:nvPicPr>
        <p:blipFill>
          <a:blip r:embed="rId3"/>
          <a:stretch>
            <a:fillRect/>
          </a:stretch>
        </p:blipFill>
        <p:spPr>
          <a:xfrm>
            <a:off x="2874481" y="1268413"/>
            <a:ext cx="8384070" cy="4971137"/>
          </a:xfrm>
          <a:prstGeom prst="rect">
            <a:avLst/>
          </a:prstGeom>
          <a:ln w="25400">
            <a:solidFill>
              <a:srgbClr val="0155EF"/>
            </a:solidFill>
          </a:ln>
        </p:spPr>
      </p:pic>
    </p:spTree>
    <p:extLst>
      <p:ext uri="{BB962C8B-B14F-4D97-AF65-F5344CB8AC3E}">
        <p14:creationId xmlns:p14="http://schemas.microsoft.com/office/powerpoint/2010/main" val="1834995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56</a:t>
            </a:fld>
            <a:endParaRPr lang="en-US" dirty="0"/>
          </a:p>
        </p:txBody>
      </p:sp>
      <p:sp>
        <p:nvSpPr>
          <p:cNvPr id="7" name="Title 6"/>
          <p:cNvSpPr>
            <a:spLocks noGrp="1"/>
          </p:cNvSpPr>
          <p:nvPr>
            <p:ph type="title"/>
          </p:nvPr>
        </p:nvSpPr>
        <p:spPr/>
        <p:txBody>
          <a:bodyPr/>
          <a:lstStyle/>
          <a:p>
            <a:r>
              <a:rPr lang="de-DE"/>
              <a:t>Analytics Summary</a:t>
            </a:r>
            <a:endParaRPr lang="en-US" dirty="0"/>
          </a:p>
        </p:txBody>
      </p:sp>
      <p:sp>
        <p:nvSpPr>
          <p:cNvPr id="4" name="Content Placeholder 3"/>
          <p:cNvSpPr>
            <a:spLocks noGrp="1"/>
          </p:cNvSpPr>
          <p:nvPr>
            <p:ph idx="4294967295"/>
          </p:nvPr>
        </p:nvSpPr>
        <p:spPr>
          <a:xfrm>
            <a:off x="946786" y="1728788"/>
            <a:ext cx="10312400" cy="4451350"/>
          </a:xfrm>
        </p:spPr>
        <p:txBody>
          <a:bodyPr/>
          <a:lstStyle/>
          <a:p>
            <a:pPr marL="0" indent="0">
              <a:spcAft>
                <a:spcPts val="3600"/>
              </a:spcAft>
              <a:buNone/>
            </a:pPr>
            <a:r>
              <a:rPr lang="de-DE" dirty="0"/>
              <a:t>Just scheduling a backup job might not be good enough. You may need feeback from the system if all planned activity got executed and it it meats the SLA goals. </a:t>
            </a:r>
          </a:p>
          <a:p>
            <a:pPr marL="0" indent="0">
              <a:spcAft>
                <a:spcPts val="3600"/>
              </a:spcAft>
              <a:buNone/>
            </a:pPr>
            <a:r>
              <a:rPr lang="de-DE" dirty="0"/>
              <a:t>Data Protector reporting gives you automated and flexible reports and lets you use them to drill into details, performance data, capacity comsumption and future prediction.</a:t>
            </a:r>
          </a:p>
          <a:p>
            <a:pPr marL="0" indent="0">
              <a:spcAft>
                <a:spcPts val="3600"/>
              </a:spcAft>
              <a:buNone/>
            </a:pPr>
            <a:r>
              <a:rPr lang="de-DE" dirty="0"/>
              <a:t>An easy-to-use Business Value Dashboard keeps you updated while on the move or just for executive information.</a:t>
            </a:r>
            <a:endParaRPr lang="en-US" dirty="0"/>
          </a:p>
        </p:txBody>
      </p:sp>
      <p:cxnSp>
        <p:nvCxnSpPr>
          <p:cNvPr id="10" name="Straight Connector 9"/>
          <p:cNvCxnSpPr/>
          <p:nvPr/>
        </p:nvCxnSpPr>
        <p:spPr>
          <a:xfrm>
            <a:off x="1028700" y="3152775"/>
            <a:ext cx="10106025"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28700" y="4772025"/>
            <a:ext cx="10106025"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51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a:t>
            </a:r>
          </a:p>
        </p:txBody>
      </p:sp>
    </p:spTree>
    <p:extLst>
      <p:ext uri="{BB962C8B-B14F-4D97-AF65-F5344CB8AC3E}">
        <p14:creationId xmlns:p14="http://schemas.microsoft.com/office/powerpoint/2010/main" val="1455217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FB999A9-77CE-4AD1-9911-24A29F08BC34}" type="slidenum">
              <a:rPr lang="en-US" smtClean="0"/>
              <a:pPr/>
              <a:t>58</a:t>
            </a:fld>
            <a:endParaRPr lang="en-US" dirty="0"/>
          </a:p>
        </p:txBody>
      </p:sp>
      <p:sp>
        <p:nvSpPr>
          <p:cNvPr id="2" name="Title 1"/>
          <p:cNvSpPr>
            <a:spLocks noGrp="1"/>
          </p:cNvSpPr>
          <p:nvPr>
            <p:ph type="title"/>
          </p:nvPr>
        </p:nvSpPr>
        <p:spPr/>
        <p:txBody>
          <a:bodyPr>
            <a:normAutofit/>
          </a:bodyPr>
          <a:lstStyle/>
          <a:p>
            <a:r>
              <a:rPr lang="en-US" dirty="0"/>
              <a:t>Enterprise Class Scalability and Security</a:t>
            </a:r>
          </a:p>
        </p:txBody>
      </p:sp>
      <p:sp>
        <p:nvSpPr>
          <p:cNvPr id="76" name="Text Placeholder 3"/>
          <p:cNvSpPr>
            <a:spLocks noGrp="1"/>
          </p:cNvSpPr>
          <p:nvPr>
            <p:ph type="body" sz="quarter" idx="13"/>
          </p:nvPr>
        </p:nvSpPr>
        <p:spPr>
          <a:xfrm>
            <a:off x="950977" y="1009295"/>
            <a:ext cx="10307574" cy="418375"/>
          </a:xfrm>
        </p:spPr>
        <p:txBody>
          <a:bodyPr/>
          <a:lstStyle/>
          <a:p>
            <a:r>
              <a:rPr lang="en-US" dirty="0"/>
              <a:t>Built-in security against growing threats</a:t>
            </a:r>
          </a:p>
        </p:txBody>
      </p:sp>
      <p:sp>
        <p:nvSpPr>
          <p:cNvPr id="78" name="Rectangle 77"/>
          <p:cNvSpPr/>
          <p:nvPr/>
        </p:nvSpPr>
        <p:spPr bwMode="ltGray">
          <a:xfrm>
            <a:off x="5115643" y="2215852"/>
            <a:ext cx="3927428" cy="1386836"/>
          </a:xfrm>
          <a:prstGeom prst="rect">
            <a:avLst/>
          </a:prstGeom>
          <a:noFill/>
          <a:ln w="28575">
            <a:solidFill>
              <a:srgbClr val="0078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sp>
        <p:nvSpPr>
          <p:cNvPr id="79" name="Title 5"/>
          <p:cNvSpPr txBox="1">
            <a:spLocks/>
          </p:cNvSpPr>
          <p:nvPr/>
        </p:nvSpPr>
        <p:spPr>
          <a:xfrm>
            <a:off x="5023917" y="3336281"/>
            <a:ext cx="1454110" cy="26640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prstClr val="black"/>
                </a:solidFill>
              </a:rPr>
              <a:t>Cell Manager</a:t>
            </a:r>
          </a:p>
        </p:txBody>
      </p:sp>
      <p:sp>
        <p:nvSpPr>
          <p:cNvPr id="80" name="Title 5"/>
          <p:cNvSpPr txBox="1">
            <a:spLocks/>
          </p:cNvSpPr>
          <p:nvPr/>
        </p:nvSpPr>
        <p:spPr>
          <a:xfrm>
            <a:off x="7721571" y="3268614"/>
            <a:ext cx="1454112" cy="26640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prstClr val="black"/>
                </a:solidFill>
              </a:rPr>
              <a:t>Agent</a:t>
            </a:r>
          </a:p>
        </p:txBody>
      </p:sp>
      <p:cxnSp>
        <p:nvCxnSpPr>
          <p:cNvPr id="81" name="Straight Arrow Connector 80"/>
          <p:cNvCxnSpPr>
            <a:cxnSpLocks/>
          </p:cNvCxnSpPr>
          <p:nvPr/>
        </p:nvCxnSpPr>
        <p:spPr>
          <a:xfrm>
            <a:off x="6372157" y="2697603"/>
            <a:ext cx="16935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5"/>
          <p:cNvSpPr txBox="1">
            <a:spLocks/>
          </p:cNvSpPr>
          <p:nvPr/>
        </p:nvSpPr>
        <p:spPr>
          <a:xfrm>
            <a:off x="6153536" y="2512349"/>
            <a:ext cx="2089628" cy="23821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srgbClr val="0078EF"/>
                </a:solidFill>
                <a:latin typeface="+mn-lt"/>
              </a:rPr>
              <a:t>Send me a list of all your files</a:t>
            </a:r>
          </a:p>
        </p:txBody>
      </p:sp>
      <p:cxnSp>
        <p:nvCxnSpPr>
          <p:cNvPr id="83" name="Straight Arrow Connector 82"/>
          <p:cNvCxnSpPr>
            <a:cxnSpLocks/>
          </p:cNvCxnSpPr>
          <p:nvPr/>
        </p:nvCxnSpPr>
        <p:spPr>
          <a:xfrm>
            <a:off x="6372157" y="2985635"/>
            <a:ext cx="1693548"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itle 5"/>
          <p:cNvSpPr txBox="1">
            <a:spLocks/>
          </p:cNvSpPr>
          <p:nvPr/>
        </p:nvSpPr>
        <p:spPr>
          <a:xfrm>
            <a:off x="6494047" y="2806771"/>
            <a:ext cx="1454110" cy="23821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schemeClr val="accent1"/>
                </a:solidFill>
                <a:latin typeface="+mn-lt"/>
              </a:rPr>
              <a:t>OK</a:t>
            </a:r>
          </a:p>
        </p:txBody>
      </p:sp>
      <p:sp>
        <p:nvSpPr>
          <p:cNvPr id="85" name="Title 5"/>
          <p:cNvSpPr txBox="1">
            <a:spLocks/>
          </p:cNvSpPr>
          <p:nvPr/>
        </p:nvSpPr>
        <p:spPr>
          <a:xfrm>
            <a:off x="10170560" y="3446250"/>
            <a:ext cx="1454110" cy="26640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prstClr val="black"/>
                </a:solidFill>
              </a:rPr>
              <a:t>Rogue client  </a:t>
            </a:r>
          </a:p>
        </p:txBody>
      </p:sp>
      <p:cxnSp>
        <p:nvCxnSpPr>
          <p:cNvPr id="86" name="Straight Arrow Connector 85"/>
          <p:cNvCxnSpPr>
            <a:cxnSpLocks/>
          </p:cNvCxnSpPr>
          <p:nvPr/>
        </p:nvCxnSpPr>
        <p:spPr>
          <a:xfrm>
            <a:off x="9159217" y="2707939"/>
            <a:ext cx="1233524"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itle 5"/>
          <p:cNvSpPr txBox="1">
            <a:spLocks/>
          </p:cNvSpPr>
          <p:nvPr/>
        </p:nvSpPr>
        <p:spPr>
          <a:xfrm>
            <a:off x="9095684" y="2541729"/>
            <a:ext cx="1454110" cy="23821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srgbClr val="FF8D6D">
                    <a:lumMod val="50000"/>
                  </a:srgbClr>
                </a:solidFill>
                <a:latin typeface="+mn-lt"/>
              </a:rPr>
              <a:t>Delete everything</a:t>
            </a:r>
          </a:p>
        </p:txBody>
      </p:sp>
      <p:cxnSp>
        <p:nvCxnSpPr>
          <p:cNvPr id="88" name="Straight Arrow Connector 87"/>
          <p:cNvCxnSpPr>
            <a:cxnSpLocks/>
          </p:cNvCxnSpPr>
          <p:nvPr/>
        </p:nvCxnSpPr>
        <p:spPr>
          <a:xfrm>
            <a:off x="9136530" y="2988399"/>
            <a:ext cx="1256211" cy="49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itle 5"/>
          <p:cNvSpPr txBox="1">
            <a:spLocks/>
          </p:cNvSpPr>
          <p:nvPr/>
        </p:nvSpPr>
        <p:spPr>
          <a:xfrm>
            <a:off x="9418080" y="2796113"/>
            <a:ext cx="741443" cy="26030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srgbClr val="FF8D6D">
                    <a:lumMod val="50000"/>
                  </a:srgbClr>
                </a:solidFill>
                <a:latin typeface="+mn-lt"/>
              </a:rPr>
              <a:t>No</a:t>
            </a:r>
          </a:p>
        </p:txBody>
      </p:sp>
      <p:grpSp>
        <p:nvGrpSpPr>
          <p:cNvPr id="100" name="Group 99"/>
          <p:cNvGrpSpPr/>
          <p:nvPr/>
        </p:nvGrpSpPr>
        <p:grpSpPr>
          <a:xfrm>
            <a:off x="10620715" y="2420057"/>
            <a:ext cx="635314" cy="716340"/>
            <a:chOff x="4908213" y="2889242"/>
            <a:chExt cx="237685" cy="237685"/>
          </a:xfrm>
          <a:solidFill>
            <a:srgbClr val="0078EF"/>
          </a:solidFill>
        </p:grpSpPr>
        <p:sp>
          <p:nvSpPr>
            <p:cNvPr id="101" name="Freeform 262"/>
            <p:cNvSpPr>
              <a:spLocks noChangeArrowheads="1"/>
            </p:cNvSpPr>
            <p:nvPr/>
          </p:nvSpPr>
          <p:spPr bwMode="auto">
            <a:xfrm>
              <a:off x="5101205" y="2994880"/>
              <a:ext cx="18284" cy="18283"/>
            </a:xfrm>
            <a:custGeom>
              <a:avLst/>
              <a:gdLst>
                <a:gd name="T0" fmla="*/ 18 w 39"/>
                <a:gd name="T1" fmla="*/ 37 h 38"/>
                <a:gd name="T2" fmla="*/ 18 w 39"/>
                <a:gd name="T3" fmla="*/ 37 h 38"/>
                <a:gd name="T4" fmla="*/ 38 w 39"/>
                <a:gd name="T5" fmla="*/ 18 h 38"/>
                <a:gd name="T6" fmla="*/ 18 w 39"/>
                <a:gd name="T7" fmla="*/ 0 h 38"/>
                <a:gd name="T8" fmla="*/ 0 w 39"/>
                <a:gd name="T9" fmla="*/ 18 h 38"/>
                <a:gd name="T10" fmla="*/ 18 w 39"/>
                <a:gd name="T11" fmla="*/ 37 h 38"/>
              </a:gdLst>
              <a:ahLst/>
              <a:cxnLst>
                <a:cxn ang="0">
                  <a:pos x="T0" y="T1"/>
                </a:cxn>
                <a:cxn ang="0">
                  <a:pos x="T2" y="T3"/>
                </a:cxn>
                <a:cxn ang="0">
                  <a:pos x="T4" y="T5"/>
                </a:cxn>
                <a:cxn ang="0">
                  <a:pos x="T6" y="T7"/>
                </a:cxn>
                <a:cxn ang="0">
                  <a:pos x="T8" y="T9"/>
                </a:cxn>
                <a:cxn ang="0">
                  <a:pos x="T10" y="T11"/>
                </a:cxn>
              </a:cxnLst>
              <a:rect l="0" t="0" r="r" b="b"/>
              <a:pathLst>
                <a:path w="39" h="38">
                  <a:moveTo>
                    <a:pt x="18" y="37"/>
                  </a:moveTo>
                  <a:lnTo>
                    <a:pt x="18" y="37"/>
                  </a:lnTo>
                  <a:cubicBezTo>
                    <a:pt x="29" y="37"/>
                    <a:pt x="38" y="29"/>
                    <a:pt x="38" y="18"/>
                  </a:cubicBezTo>
                  <a:cubicBezTo>
                    <a:pt x="38" y="9"/>
                    <a:pt x="29" y="0"/>
                    <a:pt x="18" y="0"/>
                  </a:cubicBezTo>
                  <a:cubicBezTo>
                    <a:pt x="8" y="0"/>
                    <a:pt x="0" y="9"/>
                    <a:pt x="0" y="18"/>
                  </a:cubicBezTo>
                  <a:cubicBezTo>
                    <a:pt x="0" y="29"/>
                    <a:pt x="8" y="37"/>
                    <a:pt x="18"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263"/>
            <p:cNvSpPr>
              <a:spLocks noChangeArrowheads="1"/>
            </p:cNvSpPr>
            <p:nvPr/>
          </p:nvSpPr>
          <p:spPr bwMode="auto">
            <a:xfrm>
              <a:off x="5101205" y="3041604"/>
              <a:ext cx="18284" cy="18284"/>
            </a:xfrm>
            <a:custGeom>
              <a:avLst/>
              <a:gdLst>
                <a:gd name="T0" fmla="*/ 18 w 39"/>
                <a:gd name="T1" fmla="*/ 37 h 38"/>
                <a:gd name="T2" fmla="*/ 18 w 39"/>
                <a:gd name="T3" fmla="*/ 37 h 38"/>
                <a:gd name="T4" fmla="*/ 38 w 39"/>
                <a:gd name="T5" fmla="*/ 18 h 38"/>
                <a:gd name="T6" fmla="*/ 18 w 39"/>
                <a:gd name="T7" fmla="*/ 0 h 38"/>
                <a:gd name="T8" fmla="*/ 0 w 39"/>
                <a:gd name="T9" fmla="*/ 18 h 38"/>
                <a:gd name="T10" fmla="*/ 18 w 39"/>
                <a:gd name="T11" fmla="*/ 37 h 38"/>
              </a:gdLst>
              <a:ahLst/>
              <a:cxnLst>
                <a:cxn ang="0">
                  <a:pos x="T0" y="T1"/>
                </a:cxn>
                <a:cxn ang="0">
                  <a:pos x="T2" y="T3"/>
                </a:cxn>
                <a:cxn ang="0">
                  <a:pos x="T4" y="T5"/>
                </a:cxn>
                <a:cxn ang="0">
                  <a:pos x="T6" y="T7"/>
                </a:cxn>
                <a:cxn ang="0">
                  <a:pos x="T8" y="T9"/>
                </a:cxn>
                <a:cxn ang="0">
                  <a:pos x="T10" y="T11"/>
                </a:cxn>
              </a:cxnLst>
              <a:rect l="0" t="0" r="r" b="b"/>
              <a:pathLst>
                <a:path w="39" h="38">
                  <a:moveTo>
                    <a:pt x="18" y="37"/>
                  </a:moveTo>
                  <a:lnTo>
                    <a:pt x="18" y="37"/>
                  </a:lnTo>
                  <a:cubicBezTo>
                    <a:pt x="29" y="37"/>
                    <a:pt x="38" y="28"/>
                    <a:pt x="38" y="18"/>
                  </a:cubicBezTo>
                  <a:cubicBezTo>
                    <a:pt x="38" y="8"/>
                    <a:pt x="29" y="0"/>
                    <a:pt x="18" y="0"/>
                  </a:cubicBezTo>
                  <a:cubicBezTo>
                    <a:pt x="8" y="0"/>
                    <a:pt x="0" y="8"/>
                    <a:pt x="0" y="18"/>
                  </a:cubicBezTo>
                  <a:cubicBezTo>
                    <a:pt x="0" y="28"/>
                    <a:pt x="8" y="37"/>
                    <a:pt x="18"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264"/>
            <p:cNvSpPr>
              <a:spLocks noChangeArrowheads="1"/>
            </p:cNvSpPr>
            <p:nvPr/>
          </p:nvSpPr>
          <p:spPr bwMode="auto">
            <a:xfrm>
              <a:off x="5101205" y="3088329"/>
              <a:ext cx="18284" cy="16252"/>
            </a:xfrm>
            <a:custGeom>
              <a:avLst/>
              <a:gdLst>
                <a:gd name="T0" fmla="*/ 18 w 39"/>
                <a:gd name="T1" fmla="*/ 36 h 37"/>
                <a:gd name="T2" fmla="*/ 18 w 39"/>
                <a:gd name="T3" fmla="*/ 36 h 37"/>
                <a:gd name="T4" fmla="*/ 38 w 39"/>
                <a:gd name="T5" fmla="*/ 18 h 37"/>
                <a:gd name="T6" fmla="*/ 18 w 39"/>
                <a:gd name="T7" fmla="*/ 0 h 37"/>
                <a:gd name="T8" fmla="*/ 0 w 39"/>
                <a:gd name="T9" fmla="*/ 18 h 37"/>
                <a:gd name="T10" fmla="*/ 18 w 39"/>
                <a:gd name="T11" fmla="*/ 36 h 37"/>
              </a:gdLst>
              <a:ahLst/>
              <a:cxnLst>
                <a:cxn ang="0">
                  <a:pos x="T0" y="T1"/>
                </a:cxn>
                <a:cxn ang="0">
                  <a:pos x="T2" y="T3"/>
                </a:cxn>
                <a:cxn ang="0">
                  <a:pos x="T4" y="T5"/>
                </a:cxn>
                <a:cxn ang="0">
                  <a:pos x="T6" y="T7"/>
                </a:cxn>
                <a:cxn ang="0">
                  <a:pos x="T8" y="T9"/>
                </a:cxn>
                <a:cxn ang="0">
                  <a:pos x="T10" y="T11"/>
                </a:cxn>
              </a:cxnLst>
              <a:rect l="0" t="0" r="r" b="b"/>
              <a:pathLst>
                <a:path w="39" h="37">
                  <a:moveTo>
                    <a:pt x="18" y="36"/>
                  </a:moveTo>
                  <a:lnTo>
                    <a:pt x="18" y="36"/>
                  </a:lnTo>
                  <a:cubicBezTo>
                    <a:pt x="29" y="36"/>
                    <a:pt x="38" y="29"/>
                    <a:pt x="38" y="18"/>
                  </a:cubicBezTo>
                  <a:cubicBezTo>
                    <a:pt x="38" y="8"/>
                    <a:pt x="29" y="0"/>
                    <a:pt x="18" y="0"/>
                  </a:cubicBezTo>
                  <a:cubicBezTo>
                    <a:pt x="8" y="0"/>
                    <a:pt x="0" y="8"/>
                    <a:pt x="0" y="18"/>
                  </a:cubicBezTo>
                  <a:cubicBezTo>
                    <a:pt x="0" y="29"/>
                    <a:pt x="8" y="36"/>
                    <a:pt x="18" y="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 name="Freeform 265"/>
            <p:cNvSpPr>
              <a:spLocks noChangeArrowheads="1"/>
            </p:cNvSpPr>
            <p:nvPr/>
          </p:nvSpPr>
          <p:spPr bwMode="auto">
            <a:xfrm>
              <a:off x="4908213" y="2889242"/>
              <a:ext cx="237685" cy="237685"/>
            </a:xfrm>
            <a:custGeom>
              <a:avLst/>
              <a:gdLst>
                <a:gd name="T0" fmla="*/ 21 w 514"/>
                <a:gd name="T1" fmla="*/ 513 h 514"/>
                <a:gd name="T2" fmla="*/ 21 w 514"/>
                <a:gd name="T3" fmla="*/ 513 h 514"/>
                <a:gd name="T4" fmla="*/ 492 w 514"/>
                <a:gd name="T5" fmla="*/ 513 h 514"/>
                <a:gd name="T6" fmla="*/ 513 w 514"/>
                <a:gd name="T7" fmla="*/ 492 h 514"/>
                <a:gd name="T8" fmla="*/ 513 w 514"/>
                <a:gd name="T9" fmla="*/ 410 h 514"/>
                <a:gd name="T10" fmla="*/ 510 w 514"/>
                <a:gd name="T11" fmla="*/ 400 h 514"/>
                <a:gd name="T12" fmla="*/ 513 w 514"/>
                <a:gd name="T13" fmla="*/ 389 h 514"/>
                <a:gd name="T14" fmla="*/ 513 w 514"/>
                <a:gd name="T15" fmla="*/ 308 h 514"/>
                <a:gd name="T16" fmla="*/ 510 w 514"/>
                <a:gd name="T17" fmla="*/ 298 h 514"/>
                <a:gd name="T18" fmla="*/ 513 w 514"/>
                <a:gd name="T19" fmla="*/ 288 h 514"/>
                <a:gd name="T20" fmla="*/ 513 w 514"/>
                <a:gd name="T21" fmla="*/ 206 h 514"/>
                <a:gd name="T22" fmla="*/ 511 w 514"/>
                <a:gd name="T23" fmla="*/ 196 h 514"/>
                <a:gd name="T24" fmla="*/ 454 w 514"/>
                <a:gd name="T25" fmla="*/ 17 h 514"/>
                <a:gd name="T26" fmla="*/ 434 w 514"/>
                <a:gd name="T27" fmla="*/ 0 h 514"/>
                <a:gd name="T28" fmla="*/ 78 w 514"/>
                <a:gd name="T29" fmla="*/ 0 h 514"/>
                <a:gd name="T30" fmla="*/ 60 w 514"/>
                <a:gd name="T31" fmla="*/ 15 h 514"/>
                <a:gd name="T32" fmla="*/ 1 w 514"/>
                <a:gd name="T33" fmla="*/ 197 h 514"/>
                <a:gd name="T34" fmla="*/ 1 w 514"/>
                <a:gd name="T35" fmla="*/ 198 h 514"/>
                <a:gd name="T36" fmla="*/ 0 w 514"/>
                <a:gd name="T37" fmla="*/ 206 h 514"/>
                <a:gd name="T38" fmla="*/ 0 w 514"/>
                <a:gd name="T39" fmla="*/ 288 h 514"/>
                <a:gd name="T40" fmla="*/ 2 w 514"/>
                <a:gd name="T41" fmla="*/ 298 h 514"/>
                <a:gd name="T42" fmla="*/ 0 w 514"/>
                <a:gd name="T43" fmla="*/ 308 h 514"/>
                <a:gd name="T44" fmla="*/ 0 w 514"/>
                <a:gd name="T45" fmla="*/ 389 h 514"/>
                <a:gd name="T46" fmla="*/ 2 w 514"/>
                <a:gd name="T47" fmla="*/ 400 h 514"/>
                <a:gd name="T48" fmla="*/ 0 w 514"/>
                <a:gd name="T49" fmla="*/ 410 h 514"/>
                <a:gd name="T50" fmla="*/ 0 w 514"/>
                <a:gd name="T51" fmla="*/ 492 h 514"/>
                <a:gd name="T52" fmla="*/ 21 w 514"/>
                <a:gd name="T53" fmla="*/ 513 h 514"/>
                <a:gd name="T54" fmla="*/ 78 w 514"/>
                <a:gd name="T55" fmla="*/ 22 h 514"/>
                <a:gd name="T56" fmla="*/ 78 w 514"/>
                <a:gd name="T57" fmla="*/ 22 h 514"/>
                <a:gd name="T58" fmla="*/ 433 w 514"/>
                <a:gd name="T59" fmla="*/ 22 h 514"/>
                <a:gd name="T60" fmla="*/ 484 w 514"/>
                <a:gd name="T61" fmla="*/ 185 h 514"/>
                <a:gd name="T62" fmla="*/ 28 w 514"/>
                <a:gd name="T63" fmla="*/ 185 h 514"/>
                <a:gd name="T64" fmla="*/ 78 w 514"/>
                <a:gd name="T65" fmla="*/ 22 h 514"/>
                <a:gd name="T66" fmla="*/ 492 w 514"/>
                <a:gd name="T67" fmla="*/ 206 h 514"/>
                <a:gd name="T68" fmla="*/ 492 w 514"/>
                <a:gd name="T69" fmla="*/ 206 h 514"/>
                <a:gd name="T70" fmla="*/ 492 w 514"/>
                <a:gd name="T71" fmla="*/ 287 h 514"/>
                <a:gd name="T72" fmla="*/ 21 w 514"/>
                <a:gd name="T73" fmla="*/ 287 h 514"/>
                <a:gd name="T74" fmla="*/ 21 w 514"/>
                <a:gd name="T75" fmla="*/ 207 h 514"/>
                <a:gd name="T76" fmla="*/ 492 w 514"/>
                <a:gd name="T77" fmla="*/ 206 h 514"/>
                <a:gd name="T78" fmla="*/ 492 w 514"/>
                <a:gd name="T79" fmla="*/ 309 h 514"/>
                <a:gd name="T80" fmla="*/ 492 w 514"/>
                <a:gd name="T81" fmla="*/ 309 h 514"/>
                <a:gd name="T82" fmla="*/ 492 w 514"/>
                <a:gd name="T83" fmla="*/ 389 h 514"/>
                <a:gd name="T84" fmla="*/ 21 w 514"/>
                <a:gd name="T85" fmla="*/ 389 h 514"/>
                <a:gd name="T86" fmla="*/ 21 w 514"/>
                <a:gd name="T87" fmla="*/ 309 h 514"/>
                <a:gd name="T88" fmla="*/ 492 w 514"/>
                <a:gd name="T89" fmla="*/ 309 h 514"/>
                <a:gd name="T90" fmla="*/ 492 w 514"/>
                <a:gd name="T91" fmla="*/ 410 h 514"/>
                <a:gd name="T92" fmla="*/ 492 w 514"/>
                <a:gd name="T93" fmla="*/ 410 h 514"/>
                <a:gd name="T94" fmla="*/ 492 w 514"/>
                <a:gd name="T95" fmla="*/ 492 h 514"/>
                <a:gd name="T96" fmla="*/ 21 w 514"/>
                <a:gd name="T97" fmla="*/ 492 h 514"/>
                <a:gd name="T98" fmla="*/ 21 w 514"/>
                <a:gd name="T99" fmla="*/ 410 h 514"/>
                <a:gd name="T100" fmla="*/ 492 w 514"/>
                <a:gd name="T101" fmla="*/ 4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514">
                  <a:moveTo>
                    <a:pt x="21" y="513"/>
                  </a:moveTo>
                  <a:lnTo>
                    <a:pt x="21" y="513"/>
                  </a:lnTo>
                  <a:cubicBezTo>
                    <a:pt x="492" y="513"/>
                    <a:pt x="492" y="513"/>
                    <a:pt x="492" y="513"/>
                  </a:cubicBezTo>
                  <a:cubicBezTo>
                    <a:pt x="503" y="513"/>
                    <a:pt x="513" y="503"/>
                    <a:pt x="513" y="492"/>
                  </a:cubicBezTo>
                  <a:cubicBezTo>
                    <a:pt x="513" y="410"/>
                    <a:pt x="513" y="410"/>
                    <a:pt x="513" y="410"/>
                  </a:cubicBezTo>
                  <a:cubicBezTo>
                    <a:pt x="513" y="406"/>
                    <a:pt x="512" y="403"/>
                    <a:pt x="510" y="400"/>
                  </a:cubicBezTo>
                  <a:cubicBezTo>
                    <a:pt x="512" y="397"/>
                    <a:pt x="513" y="394"/>
                    <a:pt x="513" y="389"/>
                  </a:cubicBezTo>
                  <a:cubicBezTo>
                    <a:pt x="513" y="308"/>
                    <a:pt x="513" y="308"/>
                    <a:pt x="513" y="308"/>
                  </a:cubicBezTo>
                  <a:cubicBezTo>
                    <a:pt x="513" y="304"/>
                    <a:pt x="512" y="301"/>
                    <a:pt x="510" y="298"/>
                  </a:cubicBezTo>
                  <a:cubicBezTo>
                    <a:pt x="512" y="294"/>
                    <a:pt x="513" y="291"/>
                    <a:pt x="513" y="288"/>
                  </a:cubicBezTo>
                  <a:cubicBezTo>
                    <a:pt x="513" y="206"/>
                    <a:pt x="513" y="206"/>
                    <a:pt x="513" y="206"/>
                  </a:cubicBezTo>
                  <a:cubicBezTo>
                    <a:pt x="513" y="202"/>
                    <a:pt x="512" y="199"/>
                    <a:pt x="511" y="196"/>
                  </a:cubicBezTo>
                  <a:cubicBezTo>
                    <a:pt x="454" y="17"/>
                    <a:pt x="454" y="17"/>
                    <a:pt x="454" y="17"/>
                  </a:cubicBezTo>
                  <a:cubicBezTo>
                    <a:pt x="452" y="8"/>
                    <a:pt x="443" y="0"/>
                    <a:pt x="434" y="0"/>
                  </a:cubicBezTo>
                  <a:cubicBezTo>
                    <a:pt x="78" y="0"/>
                    <a:pt x="78" y="0"/>
                    <a:pt x="78" y="0"/>
                  </a:cubicBezTo>
                  <a:cubicBezTo>
                    <a:pt x="69" y="0"/>
                    <a:pt x="62" y="8"/>
                    <a:pt x="60" y="15"/>
                  </a:cubicBezTo>
                  <a:cubicBezTo>
                    <a:pt x="1" y="197"/>
                    <a:pt x="1" y="197"/>
                    <a:pt x="1" y="197"/>
                  </a:cubicBezTo>
                  <a:lnTo>
                    <a:pt x="1" y="198"/>
                  </a:lnTo>
                  <a:cubicBezTo>
                    <a:pt x="0" y="200"/>
                    <a:pt x="0" y="203"/>
                    <a:pt x="0" y="206"/>
                  </a:cubicBezTo>
                  <a:cubicBezTo>
                    <a:pt x="0" y="288"/>
                    <a:pt x="0" y="288"/>
                    <a:pt x="0" y="288"/>
                  </a:cubicBezTo>
                  <a:cubicBezTo>
                    <a:pt x="0" y="291"/>
                    <a:pt x="1" y="294"/>
                    <a:pt x="2" y="298"/>
                  </a:cubicBezTo>
                  <a:cubicBezTo>
                    <a:pt x="1" y="301"/>
                    <a:pt x="0" y="304"/>
                    <a:pt x="0" y="308"/>
                  </a:cubicBezTo>
                  <a:cubicBezTo>
                    <a:pt x="0" y="389"/>
                    <a:pt x="0" y="389"/>
                    <a:pt x="0" y="389"/>
                  </a:cubicBezTo>
                  <a:cubicBezTo>
                    <a:pt x="0" y="394"/>
                    <a:pt x="1" y="397"/>
                    <a:pt x="2" y="400"/>
                  </a:cubicBezTo>
                  <a:cubicBezTo>
                    <a:pt x="1" y="403"/>
                    <a:pt x="0" y="406"/>
                    <a:pt x="0" y="410"/>
                  </a:cubicBezTo>
                  <a:cubicBezTo>
                    <a:pt x="0" y="492"/>
                    <a:pt x="0" y="492"/>
                    <a:pt x="0" y="492"/>
                  </a:cubicBezTo>
                  <a:cubicBezTo>
                    <a:pt x="0" y="503"/>
                    <a:pt x="9" y="513"/>
                    <a:pt x="21" y="513"/>
                  </a:cubicBezTo>
                  <a:close/>
                  <a:moveTo>
                    <a:pt x="78" y="22"/>
                  </a:moveTo>
                  <a:lnTo>
                    <a:pt x="78" y="22"/>
                  </a:lnTo>
                  <a:cubicBezTo>
                    <a:pt x="433" y="22"/>
                    <a:pt x="433" y="22"/>
                    <a:pt x="433" y="22"/>
                  </a:cubicBezTo>
                  <a:cubicBezTo>
                    <a:pt x="484" y="185"/>
                    <a:pt x="484" y="185"/>
                    <a:pt x="484" y="185"/>
                  </a:cubicBezTo>
                  <a:cubicBezTo>
                    <a:pt x="28" y="185"/>
                    <a:pt x="28" y="185"/>
                    <a:pt x="28" y="185"/>
                  </a:cubicBezTo>
                  <a:lnTo>
                    <a:pt x="78" y="22"/>
                  </a:lnTo>
                  <a:close/>
                  <a:moveTo>
                    <a:pt x="492" y="206"/>
                  </a:moveTo>
                  <a:lnTo>
                    <a:pt x="492" y="206"/>
                  </a:lnTo>
                  <a:cubicBezTo>
                    <a:pt x="492" y="287"/>
                    <a:pt x="492" y="287"/>
                    <a:pt x="492" y="287"/>
                  </a:cubicBezTo>
                  <a:cubicBezTo>
                    <a:pt x="21" y="287"/>
                    <a:pt x="21" y="287"/>
                    <a:pt x="21" y="287"/>
                  </a:cubicBezTo>
                  <a:cubicBezTo>
                    <a:pt x="21" y="207"/>
                    <a:pt x="21" y="207"/>
                    <a:pt x="21" y="207"/>
                  </a:cubicBezTo>
                  <a:lnTo>
                    <a:pt x="492" y="206"/>
                  </a:lnTo>
                  <a:close/>
                  <a:moveTo>
                    <a:pt x="492" y="309"/>
                  </a:moveTo>
                  <a:lnTo>
                    <a:pt x="492" y="309"/>
                  </a:lnTo>
                  <a:cubicBezTo>
                    <a:pt x="492" y="389"/>
                    <a:pt x="492" y="389"/>
                    <a:pt x="492" y="389"/>
                  </a:cubicBezTo>
                  <a:cubicBezTo>
                    <a:pt x="21" y="389"/>
                    <a:pt x="21" y="389"/>
                    <a:pt x="21" y="389"/>
                  </a:cubicBezTo>
                  <a:cubicBezTo>
                    <a:pt x="21" y="309"/>
                    <a:pt x="21" y="309"/>
                    <a:pt x="21" y="309"/>
                  </a:cubicBezTo>
                  <a:lnTo>
                    <a:pt x="492" y="309"/>
                  </a:lnTo>
                  <a:close/>
                  <a:moveTo>
                    <a:pt x="492" y="410"/>
                  </a:moveTo>
                  <a:lnTo>
                    <a:pt x="492" y="410"/>
                  </a:lnTo>
                  <a:cubicBezTo>
                    <a:pt x="492" y="492"/>
                    <a:pt x="492" y="492"/>
                    <a:pt x="492" y="492"/>
                  </a:cubicBezTo>
                  <a:cubicBezTo>
                    <a:pt x="21" y="492"/>
                    <a:pt x="21" y="492"/>
                    <a:pt x="21" y="492"/>
                  </a:cubicBezTo>
                  <a:cubicBezTo>
                    <a:pt x="21" y="410"/>
                    <a:pt x="21" y="410"/>
                    <a:pt x="21" y="410"/>
                  </a:cubicBezTo>
                  <a:lnTo>
                    <a:pt x="492" y="4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6" name="TextBox 15"/>
          <p:cNvSpPr txBox="1"/>
          <p:nvPr/>
        </p:nvSpPr>
        <p:spPr>
          <a:xfrm>
            <a:off x="850405" y="2753530"/>
            <a:ext cx="3591187" cy="2800767"/>
          </a:xfrm>
          <a:prstGeom prst="rect">
            <a:avLst/>
          </a:prstGeom>
        </p:spPr>
        <p:txBody>
          <a:bodyPr vert="horz" wrap="square" lIns="91440" tIns="45720" rIns="91440" bIns="45720" rtlCol="0" anchor="t" anchorCtr="0">
            <a:spAutoFit/>
          </a:bodyPr>
          <a:lstStyle/>
          <a:p>
            <a:pPr>
              <a:spcAft>
                <a:spcPts val="600"/>
              </a:spcAft>
            </a:pPr>
            <a:r>
              <a:rPr lang="en-US" b="1" dirty="0">
                <a:ea typeface="Roboto Light" charset="0"/>
                <a:cs typeface="Roboto Light" charset="0"/>
              </a:rPr>
              <a:t>Data Protector Security Model</a:t>
            </a:r>
          </a:p>
          <a:p>
            <a:pPr marL="176213" indent="-176213">
              <a:spcAft>
                <a:spcPts val="600"/>
              </a:spcAft>
              <a:buSzPct val="80000"/>
              <a:buFont typeface="Wingdings" panose="05000000000000000000" pitchFamily="2" charset="2"/>
              <a:buChar char="§"/>
            </a:pPr>
            <a:r>
              <a:rPr lang="en-US" sz="1600" dirty="0"/>
              <a:t>Centralized command and control</a:t>
            </a:r>
          </a:p>
          <a:p>
            <a:pPr marL="176213" indent="-176213">
              <a:spcAft>
                <a:spcPts val="600"/>
              </a:spcAft>
              <a:buSzPct val="80000"/>
              <a:buFont typeface="Wingdings" panose="05000000000000000000" pitchFamily="2" charset="2"/>
              <a:buChar char="§"/>
            </a:pPr>
            <a:r>
              <a:rPr lang="en-US" sz="1600" dirty="0"/>
              <a:t>Secure communication over TLS 1.2</a:t>
            </a:r>
          </a:p>
          <a:p>
            <a:pPr marL="176213" indent="-176213">
              <a:spcAft>
                <a:spcPts val="600"/>
              </a:spcAft>
              <a:buSzPct val="80000"/>
              <a:buFont typeface="Wingdings" panose="05000000000000000000" pitchFamily="2" charset="2"/>
              <a:buChar char="§"/>
            </a:pPr>
            <a:r>
              <a:rPr lang="en-US" sz="1600" dirty="0"/>
              <a:t>Configurable blocking of TLS 1.0/1.1</a:t>
            </a:r>
          </a:p>
          <a:p>
            <a:pPr marL="176213" indent="-176213">
              <a:spcAft>
                <a:spcPts val="600"/>
              </a:spcAft>
              <a:buSzPct val="80000"/>
              <a:buFont typeface="Wingdings" panose="05000000000000000000" pitchFamily="2" charset="2"/>
              <a:buChar char="§"/>
            </a:pPr>
            <a:r>
              <a:rPr lang="en-US" sz="1600" dirty="0"/>
              <a:t>AES-256 bit encryption  </a:t>
            </a:r>
          </a:p>
          <a:p>
            <a:pPr marL="176213" indent="-176213">
              <a:spcAft>
                <a:spcPts val="600"/>
              </a:spcAft>
              <a:buSzPct val="80000"/>
              <a:buFont typeface="Wingdings" panose="05000000000000000000" pitchFamily="2" charset="2"/>
              <a:buChar char="§"/>
            </a:pPr>
            <a:r>
              <a:rPr lang="en-US" sz="1600" dirty="0"/>
              <a:t>User authentication and LDAP integration</a:t>
            </a:r>
          </a:p>
          <a:p>
            <a:pPr marL="176213" indent="-176213">
              <a:spcAft>
                <a:spcPts val="600"/>
              </a:spcAft>
              <a:buSzPct val="80000"/>
              <a:buFont typeface="Wingdings" panose="05000000000000000000" pitchFamily="2" charset="2"/>
              <a:buChar char="§"/>
            </a:pPr>
            <a:r>
              <a:rPr lang="en-US" sz="1600" dirty="0">
                <a:ea typeface="Roboto Light" charset="0"/>
                <a:cs typeface="Roboto Light" charset="0"/>
              </a:rPr>
              <a:t>Network Port Consolidation - from hundreds to three</a:t>
            </a:r>
          </a:p>
        </p:txBody>
      </p:sp>
      <p:grpSp>
        <p:nvGrpSpPr>
          <p:cNvPr id="45" name="Group 44"/>
          <p:cNvGrpSpPr/>
          <p:nvPr/>
        </p:nvGrpSpPr>
        <p:grpSpPr>
          <a:xfrm>
            <a:off x="5377294" y="2479955"/>
            <a:ext cx="635314" cy="716340"/>
            <a:chOff x="4908213" y="2889242"/>
            <a:chExt cx="237685" cy="237685"/>
          </a:xfrm>
          <a:solidFill>
            <a:srgbClr val="0078EF"/>
          </a:solidFill>
        </p:grpSpPr>
        <p:sp>
          <p:nvSpPr>
            <p:cNvPr id="46" name="Freeform 262"/>
            <p:cNvSpPr>
              <a:spLocks noChangeArrowheads="1"/>
            </p:cNvSpPr>
            <p:nvPr/>
          </p:nvSpPr>
          <p:spPr bwMode="auto">
            <a:xfrm>
              <a:off x="5101205" y="2994880"/>
              <a:ext cx="18284" cy="18283"/>
            </a:xfrm>
            <a:custGeom>
              <a:avLst/>
              <a:gdLst>
                <a:gd name="T0" fmla="*/ 18 w 39"/>
                <a:gd name="T1" fmla="*/ 37 h 38"/>
                <a:gd name="T2" fmla="*/ 18 w 39"/>
                <a:gd name="T3" fmla="*/ 37 h 38"/>
                <a:gd name="T4" fmla="*/ 38 w 39"/>
                <a:gd name="T5" fmla="*/ 18 h 38"/>
                <a:gd name="T6" fmla="*/ 18 w 39"/>
                <a:gd name="T7" fmla="*/ 0 h 38"/>
                <a:gd name="T8" fmla="*/ 0 w 39"/>
                <a:gd name="T9" fmla="*/ 18 h 38"/>
                <a:gd name="T10" fmla="*/ 18 w 39"/>
                <a:gd name="T11" fmla="*/ 37 h 38"/>
              </a:gdLst>
              <a:ahLst/>
              <a:cxnLst>
                <a:cxn ang="0">
                  <a:pos x="T0" y="T1"/>
                </a:cxn>
                <a:cxn ang="0">
                  <a:pos x="T2" y="T3"/>
                </a:cxn>
                <a:cxn ang="0">
                  <a:pos x="T4" y="T5"/>
                </a:cxn>
                <a:cxn ang="0">
                  <a:pos x="T6" y="T7"/>
                </a:cxn>
                <a:cxn ang="0">
                  <a:pos x="T8" y="T9"/>
                </a:cxn>
                <a:cxn ang="0">
                  <a:pos x="T10" y="T11"/>
                </a:cxn>
              </a:cxnLst>
              <a:rect l="0" t="0" r="r" b="b"/>
              <a:pathLst>
                <a:path w="39" h="38">
                  <a:moveTo>
                    <a:pt x="18" y="37"/>
                  </a:moveTo>
                  <a:lnTo>
                    <a:pt x="18" y="37"/>
                  </a:lnTo>
                  <a:cubicBezTo>
                    <a:pt x="29" y="37"/>
                    <a:pt x="38" y="29"/>
                    <a:pt x="38" y="18"/>
                  </a:cubicBezTo>
                  <a:cubicBezTo>
                    <a:pt x="38" y="9"/>
                    <a:pt x="29" y="0"/>
                    <a:pt x="18" y="0"/>
                  </a:cubicBezTo>
                  <a:cubicBezTo>
                    <a:pt x="8" y="0"/>
                    <a:pt x="0" y="9"/>
                    <a:pt x="0" y="18"/>
                  </a:cubicBezTo>
                  <a:cubicBezTo>
                    <a:pt x="0" y="29"/>
                    <a:pt x="8" y="37"/>
                    <a:pt x="18"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263"/>
            <p:cNvSpPr>
              <a:spLocks noChangeArrowheads="1"/>
            </p:cNvSpPr>
            <p:nvPr/>
          </p:nvSpPr>
          <p:spPr bwMode="auto">
            <a:xfrm>
              <a:off x="5101205" y="3041604"/>
              <a:ext cx="18284" cy="18284"/>
            </a:xfrm>
            <a:custGeom>
              <a:avLst/>
              <a:gdLst>
                <a:gd name="T0" fmla="*/ 18 w 39"/>
                <a:gd name="T1" fmla="*/ 37 h 38"/>
                <a:gd name="T2" fmla="*/ 18 w 39"/>
                <a:gd name="T3" fmla="*/ 37 h 38"/>
                <a:gd name="T4" fmla="*/ 38 w 39"/>
                <a:gd name="T5" fmla="*/ 18 h 38"/>
                <a:gd name="T6" fmla="*/ 18 w 39"/>
                <a:gd name="T7" fmla="*/ 0 h 38"/>
                <a:gd name="T8" fmla="*/ 0 w 39"/>
                <a:gd name="T9" fmla="*/ 18 h 38"/>
                <a:gd name="T10" fmla="*/ 18 w 39"/>
                <a:gd name="T11" fmla="*/ 37 h 38"/>
              </a:gdLst>
              <a:ahLst/>
              <a:cxnLst>
                <a:cxn ang="0">
                  <a:pos x="T0" y="T1"/>
                </a:cxn>
                <a:cxn ang="0">
                  <a:pos x="T2" y="T3"/>
                </a:cxn>
                <a:cxn ang="0">
                  <a:pos x="T4" y="T5"/>
                </a:cxn>
                <a:cxn ang="0">
                  <a:pos x="T6" y="T7"/>
                </a:cxn>
                <a:cxn ang="0">
                  <a:pos x="T8" y="T9"/>
                </a:cxn>
                <a:cxn ang="0">
                  <a:pos x="T10" y="T11"/>
                </a:cxn>
              </a:cxnLst>
              <a:rect l="0" t="0" r="r" b="b"/>
              <a:pathLst>
                <a:path w="39" h="38">
                  <a:moveTo>
                    <a:pt x="18" y="37"/>
                  </a:moveTo>
                  <a:lnTo>
                    <a:pt x="18" y="37"/>
                  </a:lnTo>
                  <a:cubicBezTo>
                    <a:pt x="29" y="37"/>
                    <a:pt x="38" y="28"/>
                    <a:pt x="38" y="18"/>
                  </a:cubicBezTo>
                  <a:cubicBezTo>
                    <a:pt x="38" y="8"/>
                    <a:pt x="29" y="0"/>
                    <a:pt x="18" y="0"/>
                  </a:cubicBezTo>
                  <a:cubicBezTo>
                    <a:pt x="8" y="0"/>
                    <a:pt x="0" y="8"/>
                    <a:pt x="0" y="18"/>
                  </a:cubicBezTo>
                  <a:cubicBezTo>
                    <a:pt x="0" y="28"/>
                    <a:pt x="8" y="37"/>
                    <a:pt x="18"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264"/>
            <p:cNvSpPr>
              <a:spLocks noChangeArrowheads="1"/>
            </p:cNvSpPr>
            <p:nvPr/>
          </p:nvSpPr>
          <p:spPr bwMode="auto">
            <a:xfrm>
              <a:off x="5101205" y="3088329"/>
              <a:ext cx="18284" cy="16252"/>
            </a:xfrm>
            <a:custGeom>
              <a:avLst/>
              <a:gdLst>
                <a:gd name="T0" fmla="*/ 18 w 39"/>
                <a:gd name="T1" fmla="*/ 36 h 37"/>
                <a:gd name="T2" fmla="*/ 18 w 39"/>
                <a:gd name="T3" fmla="*/ 36 h 37"/>
                <a:gd name="T4" fmla="*/ 38 w 39"/>
                <a:gd name="T5" fmla="*/ 18 h 37"/>
                <a:gd name="T6" fmla="*/ 18 w 39"/>
                <a:gd name="T7" fmla="*/ 0 h 37"/>
                <a:gd name="T8" fmla="*/ 0 w 39"/>
                <a:gd name="T9" fmla="*/ 18 h 37"/>
                <a:gd name="T10" fmla="*/ 18 w 39"/>
                <a:gd name="T11" fmla="*/ 36 h 37"/>
              </a:gdLst>
              <a:ahLst/>
              <a:cxnLst>
                <a:cxn ang="0">
                  <a:pos x="T0" y="T1"/>
                </a:cxn>
                <a:cxn ang="0">
                  <a:pos x="T2" y="T3"/>
                </a:cxn>
                <a:cxn ang="0">
                  <a:pos x="T4" y="T5"/>
                </a:cxn>
                <a:cxn ang="0">
                  <a:pos x="T6" y="T7"/>
                </a:cxn>
                <a:cxn ang="0">
                  <a:pos x="T8" y="T9"/>
                </a:cxn>
                <a:cxn ang="0">
                  <a:pos x="T10" y="T11"/>
                </a:cxn>
              </a:cxnLst>
              <a:rect l="0" t="0" r="r" b="b"/>
              <a:pathLst>
                <a:path w="39" h="37">
                  <a:moveTo>
                    <a:pt x="18" y="36"/>
                  </a:moveTo>
                  <a:lnTo>
                    <a:pt x="18" y="36"/>
                  </a:lnTo>
                  <a:cubicBezTo>
                    <a:pt x="29" y="36"/>
                    <a:pt x="38" y="29"/>
                    <a:pt x="38" y="18"/>
                  </a:cubicBezTo>
                  <a:cubicBezTo>
                    <a:pt x="38" y="8"/>
                    <a:pt x="29" y="0"/>
                    <a:pt x="18" y="0"/>
                  </a:cubicBezTo>
                  <a:cubicBezTo>
                    <a:pt x="8" y="0"/>
                    <a:pt x="0" y="8"/>
                    <a:pt x="0" y="18"/>
                  </a:cubicBezTo>
                  <a:cubicBezTo>
                    <a:pt x="0" y="29"/>
                    <a:pt x="8" y="36"/>
                    <a:pt x="18" y="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 name="Freeform 265"/>
            <p:cNvSpPr>
              <a:spLocks noChangeArrowheads="1"/>
            </p:cNvSpPr>
            <p:nvPr/>
          </p:nvSpPr>
          <p:spPr bwMode="auto">
            <a:xfrm>
              <a:off x="4908213" y="2889242"/>
              <a:ext cx="237685" cy="237685"/>
            </a:xfrm>
            <a:custGeom>
              <a:avLst/>
              <a:gdLst>
                <a:gd name="T0" fmla="*/ 21 w 514"/>
                <a:gd name="T1" fmla="*/ 513 h 514"/>
                <a:gd name="T2" fmla="*/ 21 w 514"/>
                <a:gd name="T3" fmla="*/ 513 h 514"/>
                <a:gd name="T4" fmla="*/ 492 w 514"/>
                <a:gd name="T5" fmla="*/ 513 h 514"/>
                <a:gd name="T6" fmla="*/ 513 w 514"/>
                <a:gd name="T7" fmla="*/ 492 h 514"/>
                <a:gd name="T8" fmla="*/ 513 w 514"/>
                <a:gd name="T9" fmla="*/ 410 h 514"/>
                <a:gd name="T10" fmla="*/ 510 w 514"/>
                <a:gd name="T11" fmla="*/ 400 h 514"/>
                <a:gd name="T12" fmla="*/ 513 w 514"/>
                <a:gd name="T13" fmla="*/ 389 h 514"/>
                <a:gd name="T14" fmla="*/ 513 w 514"/>
                <a:gd name="T15" fmla="*/ 308 h 514"/>
                <a:gd name="T16" fmla="*/ 510 w 514"/>
                <a:gd name="T17" fmla="*/ 298 h 514"/>
                <a:gd name="T18" fmla="*/ 513 w 514"/>
                <a:gd name="T19" fmla="*/ 288 h 514"/>
                <a:gd name="T20" fmla="*/ 513 w 514"/>
                <a:gd name="T21" fmla="*/ 206 h 514"/>
                <a:gd name="T22" fmla="*/ 511 w 514"/>
                <a:gd name="T23" fmla="*/ 196 h 514"/>
                <a:gd name="T24" fmla="*/ 454 w 514"/>
                <a:gd name="T25" fmla="*/ 17 h 514"/>
                <a:gd name="T26" fmla="*/ 434 w 514"/>
                <a:gd name="T27" fmla="*/ 0 h 514"/>
                <a:gd name="T28" fmla="*/ 78 w 514"/>
                <a:gd name="T29" fmla="*/ 0 h 514"/>
                <a:gd name="T30" fmla="*/ 60 w 514"/>
                <a:gd name="T31" fmla="*/ 15 h 514"/>
                <a:gd name="T32" fmla="*/ 1 w 514"/>
                <a:gd name="T33" fmla="*/ 197 h 514"/>
                <a:gd name="T34" fmla="*/ 1 w 514"/>
                <a:gd name="T35" fmla="*/ 198 h 514"/>
                <a:gd name="T36" fmla="*/ 0 w 514"/>
                <a:gd name="T37" fmla="*/ 206 h 514"/>
                <a:gd name="T38" fmla="*/ 0 w 514"/>
                <a:gd name="T39" fmla="*/ 288 h 514"/>
                <a:gd name="T40" fmla="*/ 2 w 514"/>
                <a:gd name="T41" fmla="*/ 298 h 514"/>
                <a:gd name="T42" fmla="*/ 0 w 514"/>
                <a:gd name="T43" fmla="*/ 308 h 514"/>
                <a:gd name="T44" fmla="*/ 0 w 514"/>
                <a:gd name="T45" fmla="*/ 389 h 514"/>
                <a:gd name="T46" fmla="*/ 2 w 514"/>
                <a:gd name="T47" fmla="*/ 400 h 514"/>
                <a:gd name="T48" fmla="*/ 0 w 514"/>
                <a:gd name="T49" fmla="*/ 410 h 514"/>
                <a:gd name="T50" fmla="*/ 0 w 514"/>
                <a:gd name="T51" fmla="*/ 492 h 514"/>
                <a:gd name="T52" fmla="*/ 21 w 514"/>
                <a:gd name="T53" fmla="*/ 513 h 514"/>
                <a:gd name="T54" fmla="*/ 78 w 514"/>
                <a:gd name="T55" fmla="*/ 22 h 514"/>
                <a:gd name="T56" fmla="*/ 78 w 514"/>
                <a:gd name="T57" fmla="*/ 22 h 514"/>
                <a:gd name="T58" fmla="*/ 433 w 514"/>
                <a:gd name="T59" fmla="*/ 22 h 514"/>
                <a:gd name="T60" fmla="*/ 484 w 514"/>
                <a:gd name="T61" fmla="*/ 185 h 514"/>
                <a:gd name="T62" fmla="*/ 28 w 514"/>
                <a:gd name="T63" fmla="*/ 185 h 514"/>
                <a:gd name="T64" fmla="*/ 78 w 514"/>
                <a:gd name="T65" fmla="*/ 22 h 514"/>
                <a:gd name="T66" fmla="*/ 492 w 514"/>
                <a:gd name="T67" fmla="*/ 206 h 514"/>
                <a:gd name="T68" fmla="*/ 492 w 514"/>
                <a:gd name="T69" fmla="*/ 206 h 514"/>
                <a:gd name="T70" fmla="*/ 492 w 514"/>
                <a:gd name="T71" fmla="*/ 287 h 514"/>
                <a:gd name="T72" fmla="*/ 21 w 514"/>
                <a:gd name="T73" fmla="*/ 287 h 514"/>
                <a:gd name="T74" fmla="*/ 21 w 514"/>
                <a:gd name="T75" fmla="*/ 207 h 514"/>
                <a:gd name="T76" fmla="*/ 492 w 514"/>
                <a:gd name="T77" fmla="*/ 206 h 514"/>
                <a:gd name="T78" fmla="*/ 492 w 514"/>
                <a:gd name="T79" fmla="*/ 309 h 514"/>
                <a:gd name="T80" fmla="*/ 492 w 514"/>
                <a:gd name="T81" fmla="*/ 309 h 514"/>
                <a:gd name="T82" fmla="*/ 492 w 514"/>
                <a:gd name="T83" fmla="*/ 389 h 514"/>
                <a:gd name="T84" fmla="*/ 21 w 514"/>
                <a:gd name="T85" fmla="*/ 389 h 514"/>
                <a:gd name="T86" fmla="*/ 21 w 514"/>
                <a:gd name="T87" fmla="*/ 309 h 514"/>
                <a:gd name="T88" fmla="*/ 492 w 514"/>
                <a:gd name="T89" fmla="*/ 309 h 514"/>
                <a:gd name="T90" fmla="*/ 492 w 514"/>
                <a:gd name="T91" fmla="*/ 410 h 514"/>
                <a:gd name="T92" fmla="*/ 492 w 514"/>
                <a:gd name="T93" fmla="*/ 410 h 514"/>
                <a:gd name="T94" fmla="*/ 492 w 514"/>
                <a:gd name="T95" fmla="*/ 492 h 514"/>
                <a:gd name="T96" fmla="*/ 21 w 514"/>
                <a:gd name="T97" fmla="*/ 492 h 514"/>
                <a:gd name="T98" fmla="*/ 21 w 514"/>
                <a:gd name="T99" fmla="*/ 410 h 514"/>
                <a:gd name="T100" fmla="*/ 492 w 514"/>
                <a:gd name="T101" fmla="*/ 4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514">
                  <a:moveTo>
                    <a:pt x="21" y="513"/>
                  </a:moveTo>
                  <a:lnTo>
                    <a:pt x="21" y="513"/>
                  </a:lnTo>
                  <a:cubicBezTo>
                    <a:pt x="492" y="513"/>
                    <a:pt x="492" y="513"/>
                    <a:pt x="492" y="513"/>
                  </a:cubicBezTo>
                  <a:cubicBezTo>
                    <a:pt x="503" y="513"/>
                    <a:pt x="513" y="503"/>
                    <a:pt x="513" y="492"/>
                  </a:cubicBezTo>
                  <a:cubicBezTo>
                    <a:pt x="513" y="410"/>
                    <a:pt x="513" y="410"/>
                    <a:pt x="513" y="410"/>
                  </a:cubicBezTo>
                  <a:cubicBezTo>
                    <a:pt x="513" y="406"/>
                    <a:pt x="512" y="403"/>
                    <a:pt x="510" y="400"/>
                  </a:cubicBezTo>
                  <a:cubicBezTo>
                    <a:pt x="512" y="397"/>
                    <a:pt x="513" y="394"/>
                    <a:pt x="513" y="389"/>
                  </a:cubicBezTo>
                  <a:cubicBezTo>
                    <a:pt x="513" y="308"/>
                    <a:pt x="513" y="308"/>
                    <a:pt x="513" y="308"/>
                  </a:cubicBezTo>
                  <a:cubicBezTo>
                    <a:pt x="513" y="304"/>
                    <a:pt x="512" y="301"/>
                    <a:pt x="510" y="298"/>
                  </a:cubicBezTo>
                  <a:cubicBezTo>
                    <a:pt x="512" y="294"/>
                    <a:pt x="513" y="291"/>
                    <a:pt x="513" y="288"/>
                  </a:cubicBezTo>
                  <a:cubicBezTo>
                    <a:pt x="513" y="206"/>
                    <a:pt x="513" y="206"/>
                    <a:pt x="513" y="206"/>
                  </a:cubicBezTo>
                  <a:cubicBezTo>
                    <a:pt x="513" y="202"/>
                    <a:pt x="512" y="199"/>
                    <a:pt x="511" y="196"/>
                  </a:cubicBezTo>
                  <a:cubicBezTo>
                    <a:pt x="454" y="17"/>
                    <a:pt x="454" y="17"/>
                    <a:pt x="454" y="17"/>
                  </a:cubicBezTo>
                  <a:cubicBezTo>
                    <a:pt x="452" y="8"/>
                    <a:pt x="443" y="0"/>
                    <a:pt x="434" y="0"/>
                  </a:cubicBezTo>
                  <a:cubicBezTo>
                    <a:pt x="78" y="0"/>
                    <a:pt x="78" y="0"/>
                    <a:pt x="78" y="0"/>
                  </a:cubicBezTo>
                  <a:cubicBezTo>
                    <a:pt x="69" y="0"/>
                    <a:pt x="62" y="8"/>
                    <a:pt x="60" y="15"/>
                  </a:cubicBezTo>
                  <a:cubicBezTo>
                    <a:pt x="1" y="197"/>
                    <a:pt x="1" y="197"/>
                    <a:pt x="1" y="197"/>
                  </a:cubicBezTo>
                  <a:lnTo>
                    <a:pt x="1" y="198"/>
                  </a:lnTo>
                  <a:cubicBezTo>
                    <a:pt x="0" y="200"/>
                    <a:pt x="0" y="203"/>
                    <a:pt x="0" y="206"/>
                  </a:cubicBezTo>
                  <a:cubicBezTo>
                    <a:pt x="0" y="288"/>
                    <a:pt x="0" y="288"/>
                    <a:pt x="0" y="288"/>
                  </a:cubicBezTo>
                  <a:cubicBezTo>
                    <a:pt x="0" y="291"/>
                    <a:pt x="1" y="294"/>
                    <a:pt x="2" y="298"/>
                  </a:cubicBezTo>
                  <a:cubicBezTo>
                    <a:pt x="1" y="301"/>
                    <a:pt x="0" y="304"/>
                    <a:pt x="0" y="308"/>
                  </a:cubicBezTo>
                  <a:cubicBezTo>
                    <a:pt x="0" y="389"/>
                    <a:pt x="0" y="389"/>
                    <a:pt x="0" y="389"/>
                  </a:cubicBezTo>
                  <a:cubicBezTo>
                    <a:pt x="0" y="394"/>
                    <a:pt x="1" y="397"/>
                    <a:pt x="2" y="400"/>
                  </a:cubicBezTo>
                  <a:cubicBezTo>
                    <a:pt x="1" y="403"/>
                    <a:pt x="0" y="406"/>
                    <a:pt x="0" y="410"/>
                  </a:cubicBezTo>
                  <a:cubicBezTo>
                    <a:pt x="0" y="492"/>
                    <a:pt x="0" y="492"/>
                    <a:pt x="0" y="492"/>
                  </a:cubicBezTo>
                  <a:cubicBezTo>
                    <a:pt x="0" y="503"/>
                    <a:pt x="9" y="513"/>
                    <a:pt x="21" y="513"/>
                  </a:cubicBezTo>
                  <a:close/>
                  <a:moveTo>
                    <a:pt x="78" y="22"/>
                  </a:moveTo>
                  <a:lnTo>
                    <a:pt x="78" y="22"/>
                  </a:lnTo>
                  <a:cubicBezTo>
                    <a:pt x="433" y="22"/>
                    <a:pt x="433" y="22"/>
                    <a:pt x="433" y="22"/>
                  </a:cubicBezTo>
                  <a:cubicBezTo>
                    <a:pt x="484" y="185"/>
                    <a:pt x="484" y="185"/>
                    <a:pt x="484" y="185"/>
                  </a:cubicBezTo>
                  <a:cubicBezTo>
                    <a:pt x="28" y="185"/>
                    <a:pt x="28" y="185"/>
                    <a:pt x="28" y="185"/>
                  </a:cubicBezTo>
                  <a:lnTo>
                    <a:pt x="78" y="22"/>
                  </a:lnTo>
                  <a:close/>
                  <a:moveTo>
                    <a:pt x="492" y="206"/>
                  </a:moveTo>
                  <a:lnTo>
                    <a:pt x="492" y="206"/>
                  </a:lnTo>
                  <a:cubicBezTo>
                    <a:pt x="492" y="287"/>
                    <a:pt x="492" y="287"/>
                    <a:pt x="492" y="287"/>
                  </a:cubicBezTo>
                  <a:cubicBezTo>
                    <a:pt x="21" y="287"/>
                    <a:pt x="21" y="287"/>
                    <a:pt x="21" y="287"/>
                  </a:cubicBezTo>
                  <a:cubicBezTo>
                    <a:pt x="21" y="207"/>
                    <a:pt x="21" y="207"/>
                    <a:pt x="21" y="207"/>
                  </a:cubicBezTo>
                  <a:lnTo>
                    <a:pt x="492" y="206"/>
                  </a:lnTo>
                  <a:close/>
                  <a:moveTo>
                    <a:pt x="492" y="309"/>
                  </a:moveTo>
                  <a:lnTo>
                    <a:pt x="492" y="309"/>
                  </a:lnTo>
                  <a:cubicBezTo>
                    <a:pt x="492" y="389"/>
                    <a:pt x="492" y="389"/>
                    <a:pt x="492" y="389"/>
                  </a:cubicBezTo>
                  <a:cubicBezTo>
                    <a:pt x="21" y="389"/>
                    <a:pt x="21" y="389"/>
                    <a:pt x="21" y="389"/>
                  </a:cubicBezTo>
                  <a:cubicBezTo>
                    <a:pt x="21" y="309"/>
                    <a:pt x="21" y="309"/>
                    <a:pt x="21" y="309"/>
                  </a:cubicBezTo>
                  <a:lnTo>
                    <a:pt x="492" y="309"/>
                  </a:lnTo>
                  <a:close/>
                  <a:moveTo>
                    <a:pt x="492" y="410"/>
                  </a:moveTo>
                  <a:lnTo>
                    <a:pt x="492" y="410"/>
                  </a:lnTo>
                  <a:cubicBezTo>
                    <a:pt x="492" y="492"/>
                    <a:pt x="492" y="492"/>
                    <a:pt x="492" y="492"/>
                  </a:cubicBezTo>
                  <a:cubicBezTo>
                    <a:pt x="21" y="492"/>
                    <a:pt x="21" y="492"/>
                    <a:pt x="21" y="492"/>
                  </a:cubicBezTo>
                  <a:cubicBezTo>
                    <a:pt x="21" y="410"/>
                    <a:pt x="21" y="410"/>
                    <a:pt x="21" y="410"/>
                  </a:cubicBezTo>
                  <a:lnTo>
                    <a:pt x="492" y="4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50" name="Group 49"/>
          <p:cNvGrpSpPr/>
          <p:nvPr/>
        </p:nvGrpSpPr>
        <p:grpSpPr>
          <a:xfrm>
            <a:off x="6002729" y="2284535"/>
            <a:ext cx="274972" cy="312288"/>
            <a:chOff x="4010638" y="1895496"/>
            <a:chExt cx="259375" cy="294575"/>
          </a:xfrm>
          <a:solidFill>
            <a:srgbClr val="0078EF"/>
          </a:solidFill>
        </p:grpSpPr>
        <p:sp>
          <p:nvSpPr>
            <p:cNvPr id="51" name="Freeform 199"/>
            <p:cNvSpPr>
              <a:spLocks noChangeArrowheads="1"/>
            </p:cNvSpPr>
            <p:nvPr/>
          </p:nvSpPr>
          <p:spPr bwMode="auto">
            <a:xfrm>
              <a:off x="4010638" y="1895496"/>
              <a:ext cx="216763" cy="294575"/>
            </a:xfrm>
            <a:custGeom>
              <a:avLst/>
              <a:gdLst>
                <a:gd name="T0" fmla="*/ 134 w 515"/>
                <a:gd name="T1" fmla="*/ 701 h 702"/>
                <a:gd name="T2" fmla="*/ 134 w 515"/>
                <a:gd name="T3" fmla="*/ 701 h 702"/>
                <a:gd name="T4" fmla="*/ 367 w 515"/>
                <a:gd name="T5" fmla="*/ 701 h 702"/>
                <a:gd name="T6" fmla="*/ 514 w 515"/>
                <a:gd name="T7" fmla="*/ 552 h 702"/>
                <a:gd name="T8" fmla="*/ 514 w 515"/>
                <a:gd name="T9" fmla="*/ 467 h 702"/>
                <a:gd name="T10" fmla="*/ 502 w 515"/>
                <a:gd name="T11" fmla="*/ 455 h 702"/>
                <a:gd name="T12" fmla="*/ 490 w 515"/>
                <a:gd name="T13" fmla="*/ 467 h 702"/>
                <a:gd name="T14" fmla="*/ 490 w 515"/>
                <a:gd name="T15" fmla="*/ 552 h 702"/>
                <a:gd name="T16" fmla="*/ 367 w 515"/>
                <a:gd name="T17" fmla="*/ 677 h 702"/>
                <a:gd name="T18" fmla="*/ 134 w 515"/>
                <a:gd name="T19" fmla="*/ 677 h 702"/>
                <a:gd name="T20" fmla="*/ 23 w 515"/>
                <a:gd name="T21" fmla="*/ 552 h 702"/>
                <a:gd name="T22" fmla="*/ 23 w 515"/>
                <a:gd name="T23" fmla="*/ 350 h 702"/>
                <a:gd name="T24" fmla="*/ 490 w 515"/>
                <a:gd name="T25" fmla="*/ 350 h 702"/>
                <a:gd name="T26" fmla="*/ 502 w 515"/>
                <a:gd name="T27" fmla="*/ 339 h 702"/>
                <a:gd name="T28" fmla="*/ 490 w 515"/>
                <a:gd name="T29" fmla="*/ 327 h 702"/>
                <a:gd name="T30" fmla="*/ 490 w 515"/>
                <a:gd name="T31" fmla="*/ 201 h 702"/>
                <a:gd name="T32" fmla="*/ 265 w 515"/>
                <a:gd name="T33" fmla="*/ 0 h 702"/>
                <a:gd name="T34" fmla="*/ 236 w 515"/>
                <a:gd name="T35" fmla="*/ 0 h 702"/>
                <a:gd name="T36" fmla="*/ 23 w 515"/>
                <a:gd name="T37" fmla="*/ 201 h 702"/>
                <a:gd name="T38" fmla="*/ 23 w 515"/>
                <a:gd name="T39" fmla="*/ 327 h 702"/>
                <a:gd name="T40" fmla="*/ 12 w 515"/>
                <a:gd name="T41" fmla="*/ 327 h 702"/>
                <a:gd name="T42" fmla="*/ 0 w 515"/>
                <a:gd name="T43" fmla="*/ 339 h 702"/>
                <a:gd name="T44" fmla="*/ 0 w 515"/>
                <a:gd name="T45" fmla="*/ 552 h 702"/>
                <a:gd name="T46" fmla="*/ 134 w 515"/>
                <a:gd name="T47" fmla="*/ 701 h 702"/>
                <a:gd name="T48" fmla="*/ 46 w 515"/>
                <a:gd name="T49" fmla="*/ 201 h 702"/>
                <a:gd name="T50" fmla="*/ 46 w 515"/>
                <a:gd name="T51" fmla="*/ 201 h 702"/>
                <a:gd name="T52" fmla="*/ 236 w 515"/>
                <a:gd name="T53" fmla="*/ 23 h 702"/>
                <a:gd name="T54" fmla="*/ 265 w 515"/>
                <a:gd name="T55" fmla="*/ 23 h 702"/>
                <a:gd name="T56" fmla="*/ 467 w 515"/>
                <a:gd name="T57" fmla="*/ 201 h 702"/>
                <a:gd name="T58" fmla="*/ 467 w 515"/>
                <a:gd name="T59" fmla="*/ 327 h 702"/>
                <a:gd name="T60" fmla="*/ 46 w 515"/>
                <a:gd name="T61" fmla="*/ 327 h 702"/>
                <a:gd name="T62" fmla="*/ 46 w 515"/>
                <a:gd name="T63" fmla="*/ 20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5" h="702">
                  <a:moveTo>
                    <a:pt x="134" y="701"/>
                  </a:moveTo>
                  <a:lnTo>
                    <a:pt x="134" y="701"/>
                  </a:lnTo>
                  <a:cubicBezTo>
                    <a:pt x="367" y="701"/>
                    <a:pt x="367" y="701"/>
                    <a:pt x="367" y="701"/>
                  </a:cubicBezTo>
                  <a:cubicBezTo>
                    <a:pt x="445" y="701"/>
                    <a:pt x="514" y="631"/>
                    <a:pt x="514" y="552"/>
                  </a:cubicBezTo>
                  <a:cubicBezTo>
                    <a:pt x="514" y="467"/>
                    <a:pt x="514" y="467"/>
                    <a:pt x="514" y="467"/>
                  </a:cubicBezTo>
                  <a:cubicBezTo>
                    <a:pt x="514" y="461"/>
                    <a:pt x="508" y="455"/>
                    <a:pt x="502" y="455"/>
                  </a:cubicBezTo>
                  <a:cubicBezTo>
                    <a:pt x="495" y="455"/>
                    <a:pt x="490" y="461"/>
                    <a:pt x="490" y="467"/>
                  </a:cubicBezTo>
                  <a:cubicBezTo>
                    <a:pt x="490" y="552"/>
                    <a:pt x="490" y="552"/>
                    <a:pt x="490" y="552"/>
                  </a:cubicBezTo>
                  <a:cubicBezTo>
                    <a:pt x="490" y="619"/>
                    <a:pt x="432" y="677"/>
                    <a:pt x="367" y="677"/>
                  </a:cubicBezTo>
                  <a:cubicBezTo>
                    <a:pt x="134" y="677"/>
                    <a:pt x="134" y="677"/>
                    <a:pt x="134" y="677"/>
                  </a:cubicBezTo>
                  <a:cubicBezTo>
                    <a:pt x="65" y="677"/>
                    <a:pt x="23" y="614"/>
                    <a:pt x="23" y="552"/>
                  </a:cubicBezTo>
                  <a:cubicBezTo>
                    <a:pt x="23" y="350"/>
                    <a:pt x="23" y="350"/>
                    <a:pt x="23" y="350"/>
                  </a:cubicBezTo>
                  <a:cubicBezTo>
                    <a:pt x="490" y="350"/>
                    <a:pt x="490" y="350"/>
                    <a:pt x="490" y="350"/>
                  </a:cubicBezTo>
                  <a:cubicBezTo>
                    <a:pt x="497" y="350"/>
                    <a:pt x="502" y="345"/>
                    <a:pt x="502" y="339"/>
                  </a:cubicBezTo>
                  <a:cubicBezTo>
                    <a:pt x="502" y="332"/>
                    <a:pt x="497" y="327"/>
                    <a:pt x="490" y="327"/>
                  </a:cubicBezTo>
                  <a:cubicBezTo>
                    <a:pt x="490" y="201"/>
                    <a:pt x="490" y="201"/>
                    <a:pt x="490" y="201"/>
                  </a:cubicBezTo>
                  <a:cubicBezTo>
                    <a:pt x="490" y="89"/>
                    <a:pt x="392" y="0"/>
                    <a:pt x="265" y="0"/>
                  </a:cubicBezTo>
                  <a:cubicBezTo>
                    <a:pt x="236" y="0"/>
                    <a:pt x="236" y="0"/>
                    <a:pt x="236" y="0"/>
                  </a:cubicBezTo>
                  <a:cubicBezTo>
                    <a:pt x="113" y="0"/>
                    <a:pt x="23" y="85"/>
                    <a:pt x="23" y="201"/>
                  </a:cubicBezTo>
                  <a:cubicBezTo>
                    <a:pt x="23" y="327"/>
                    <a:pt x="23" y="327"/>
                    <a:pt x="23" y="327"/>
                  </a:cubicBezTo>
                  <a:cubicBezTo>
                    <a:pt x="12" y="327"/>
                    <a:pt x="12" y="327"/>
                    <a:pt x="12" y="327"/>
                  </a:cubicBezTo>
                  <a:cubicBezTo>
                    <a:pt x="5" y="327"/>
                    <a:pt x="0" y="332"/>
                    <a:pt x="0" y="339"/>
                  </a:cubicBezTo>
                  <a:cubicBezTo>
                    <a:pt x="0" y="552"/>
                    <a:pt x="0" y="552"/>
                    <a:pt x="0" y="552"/>
                  </a:cubicBezTo>
                  <a:cubicBezTo>
                    <a:pt x="0" y="635"/>
                    <a:pt x="59" y="701"/>
                    <a:pt x="134" y="701"/>
                  </a:cubicBezTo>
                  <a:close/>
                  <a:moveTo>
                    <a:pt x="46" y="201"/>
                  </a:moveTo>
                  <a:lnTo>
                    <a:pt x="46" y="201"/>
                  </a:lnTo>
                  <a:cubicBezTo>
                    <a:pt x="46" y="98"/>
                    <a:pt x="126" y="23"/>
                    <a:pt x="236" y="23"/>
                  </a:cubicBezTo>
                  <a:cubicBezTo>
                    <a:pt x="265" y="23"/>
                    <a:pt x="265" y="23"/>
                    <a:pt x="265" y="23"/>
                  </a:cubicBezTo>
                  <a:cubicBezTo>
                    <a:pt x="365" y="23"/>
                    <a:pt x="467" y="90"/>
                    <a:pt x="467" y="201"/>
                  </a:cubicBezTo>
                  <a:cubicBezTo>
                    <a:pt x="467" y="327"/>
                    <a:pt x="467" y="327"/>
                    <a:pt x="467" y="327"/>
                  </a:cubicBezTo>
                  <a:cubicBezTo>
                    <a:pt x="46" y="327"/>
                    <a:pt x="46" y="327"/>
                    <a:pt x="46" y="327"/>
                  </a:cubicBezTo>
                  <a:lnTo>
                    <a:pt x="46"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dirty="0"/>
            </a:p>
          </p:txBody>
        </p:sp>
        <p:sp>
          <p:nvSpPr>
            <p:cNvPr id="52" name="Freeform 200"/>
            <p:cNvSpPr>
              <a:spLocks noChangeArrowheads="1"/>
            </p:cNvSpPr>
            <p:nvPr/>
          </p:nvSpPr>
          <p:spPr bwMode="auto">
            <a:xfrm>
              <a:off x="4075481" y="2023331"/>
              <a:ext cx="194532" cy="122277"/>
            </a:xfrm>
            <a:custGeom>
              <a:avLst/>
              <a:gdLst>
                <a:gd name="T0" fmla="*/ 21 w 462"/>
                <a:gd name="T1" fmla="*/ 183 h 289"/>
                <a:gd name="T2" fmla="*/ 21 w 462"/>
                <a:gd name="T3" fmla="*/ 183 h 289"/>
                <a:gd name="T4" fmla="*/ 4 w 462"/>
                <a:gd name="T5" fmla="*/ 183 h 289"/>
                <a:gd name="T6" fmla="*/ 4 w 462"/>
                <a:gd name="T7" fmla="*/ 199 h 289"/>
                <a:gd name="T8" fmla="*/ 90 w 462"/>
                <a:gd name="T9" fmla="*/ 283 h 289"/>
                <a:gd name="T10" fmla="*/ 98 w 462"/>
                <a:gd name="T11" fmla="*/ 288 h 289"/>
                <a:gd name="T12" fmla="*/ 105 w 462"/>
                <a:gd name="T13" fmla="*/ 285 h 289"/>
                <a:gd name="T14" fmla="*/ 455 w 462"/>
                <a:gd name="T15" fmla="*/ 23 h 289"/>
                <a:gd name="T16" fmla="*/ 458 w 462"/>
                <a:gd name="T17" fmla="*/ 7 h 289"/>
                <a:gd name="T18" fmla="*/ 442 w 462"/>
                <a:gd name="T19" fmla="*/ 4 h 289"/>
                <a:gd name="T20" fmla="*/ 99 w 462"/>
                <a:gd name="T21" fmla="*/ 261 h 289"/>
                <a:gd name="T22" fmla="*/ 21 w 462"/>
                <a:gd name="T23" fmla="*/ 18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289">
                  <a:moveTo>
                    <a:pt x="21" y="183"/>
                  </a:moveTo>
                  <a:lnTo>
                    <a:pt x="21" y="183"/>
                  </a:lnTo>
                  <a:cubicBezTo>
                    <a:pt x="17" y="177"/>
                    <a:pt x="10" y="177"/>
                    <a:pt x="4" y="183"/>
                  </a:cubicBezTo>
                  <a:cubicBezTo>
                    <a:pt x="0" y="187"/>
                    <a:pt x="0" y="194"/>
                    <a:pt x="4" y="199"/>
                  </a:cubicBezTo>
                  <a:cubicBezTo>
                    <a:pt x="90" y="283"/>
                    <a:pt x="90" y="283"/>
                    <a:pt x="90" y="283"/>
                  </a:cubicBezTo>
                  <a:cubicBezTo>
                    <a:pt x="93" y="287"/>
                    <a:pt x="96" y="288"/>
                    <a:pt x="98" y="288"/>
                  </a:cubicBezTo>
                  <a:cubicBezTo>
                    <a:pt x="101" y="288"/>
                    <a:pt x="103" y="287"/>
                    <a:pt x="105" y="285"/>
                  </a:cubicBezTo>
                  <a:cubicBezTo>
                    <a:pt x="455" y="23"/>
                    <a:pt x="455" y="23"/>
                    <a:pt x="455" y="23"/>
                  </a:cubicBezTo>
                  <a:cubicBezTo>
                    <a:pt x="460" y="19"/>
                    <a:pt x="461" y="12"/>
                    <a:pt x="458" y="7"/>
                  </a:cubicBezTo>
                  <a:cubicBezTo>
                    <a:pt x="454" y="1"/>
                    <a:pt x="447" y="0"/>
                    <a:pt x="442" y="4"/>
                  </a:cubicBezTo>
                  <a:cubicBezTo>
                    <a:pt x="99" y="261"/>
                    <a:pt x="99" y="261"/>
                    <a:pt x="99" y="261"/>
                  </a:cubicBezTo>
                  <a:lnTo>
                    <a:pt x="21" y="1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dirty="0"/>
            </a:p>
          </p:txBody>
        </p:sp>
      </p:grpSp>
      <p:grpSp>
        <p:nvGrpSpPr>
          <p:cNvPr id="56" name="Group 55"/>
          <p:cNvGrpSpPr/>
          <p:nvPr/>
        </p:nvGrpSpPr>
        <p:grpSpPr>
          <a:xfrm>
            <a:off x="8195814" y="2450071"/>
            <a:ext cx="496504" cy="742199"/>
            <a:chOff x="6626861" y="1895839"/>
            <a:chExt cx="197055" cy="294568"/>
          </a:xfrm>
          <a:solidFill>
            <a:srgbClr val="0078EF"/>
          </a:solidFill>
        </p:grpSpPr>
        <p:sp>
          <p:nvSpPr>
            <p:cNvPr id="57"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58"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59"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60"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61"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62"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grpSp>
      <p:grpSp>
        <p:nvGrpSpPr>
          <p:cNvPr id="63" name="Group 62"/>
          <p:cNvGrpSpPr/>
          <p:nvPr/>
        </p:nvGrpSpPr>
        <p:grpSpPr>
          <a:xfrm>
            <a:off x="8742336" y="2271731"/>
            <a:ext cx="274972" cy="312288"/>
            <a:chOff x="4010638" y="1895496"/>
            <a:chExt cx="259375" cy="294575"/>
          </a:xfrm>
          <a:solidFill>
            <a:srgbClr val="0078EF"/>
          </a:solidFill>
        </p:grpSpPr>
        <p:sp>
          <p:nvSpPr>
            <p:cNvPr id="64" name="Freeform 199"/>
            <p:cNvSpPr>
              <a:spLocks noChangeArrowheads="1"/>
            </p:cNvSpPr>
            <p:nvPr/>
          </p:nvSpPr>
          <p:spPr bwMode="auto">
            <a:xfrm>
              <a:off x="4010638" y="1895496"/>
              <a:ext cx="216763" cy="294575"/>
            </a:xfrm>
            <a:custGeom>
              <a:avLst/>
              <a:gdLst>
                <a:gd name="T0" fmla="*/ 134 w 515"/>
                <a:gd name="T1" fmla="*/ 701 h 702"/>
                <a:gd name="T2" fmla="*/ 134 w 515"/>
                <a:gd name="T3" fmla="*/ 701 h 702"/>
                <a:gd name="T4" fmla="*/ 367 w 515"/>
                <a:gd name="T5" fmla="*/ 701 h 702"/>
                <a:gd name="T6" fmla="*/ 514 w 515"/>
                <a:gd name="T7" fmla="*/ 552 h 702"/>
                <a:gd name="T8" fmla="*/ 514 w 515"/>
                <a:gd name="T9" fmla="*/ 467 h 702"/>
                <a:gd name="T10" fmla="*/ 502 w 515"/>
                <a:gd name="T11" fmla="*/ 455 h 702"/>
                <a:gd name="T12" fmla="*/ 490 w 515"/>
                <a:gd name="T13" fmla="*/ 467 h 702"/>
                <a:gd name="T14" fmla="*/ 490 w 515"/>
                <a:gd name="T15" fmla="*/ 552 h 702"/>
                <a:gd name="T16" fmla="*/ 367 w 515"/>
                <a:gd name="T17" fmla="*/ 677 h 702"/>
                <a:gd name="T18" fmla="*/ 134 w 515"/>
                <a:gd name="T19" fmla="*/ 677 h 702"/>
                <a:gd name="T20" fmla="*/ 23 w 515"/>
                <a:gd name="T21" fmla="*/ 552 h 702"/>
                <a:gd name="T22" fmla="*/ 23 w 515"/>
                <a:gd name="T23" fmla="*/ 350 h 702"/>
                <a:gd name="T24" fmla="*/ 490 w 515"/>
                <a:gd name="T25" fmla="*/ 350 h 702"/>
                <a:gd name="T26" fmla="*/ 502 w 515"/>
                <a:gd name="T27" fmla="*/ 339 h 702"/>
                <a:gd name="T28" fmla="*/ 490 w 515"/>
                <a:gd name="T29" fmla="*/ 327 h 702"/>
                <a:gd name="T30" fmla="*/ 490 w 515"/>
                <a:gd name="T31" fmla="*/ 201 h 702"/>
                <a:gd name="T32" fmla="*/ 265 w 515"/>
                <a:gd name="T33" fmla="*/ 0 h 702"/>
                <a:gd name="T34" fmla="*/ 236 w 515"/>
                <a:gd name="T35" fmla="*/ 0 h 702"/>
                <a:gd name="T36" fmla="*/ 23 w 515"/>
                <a:gd name="T37" fmla="*/ 201 h 702"/>
                <a:gd name="T38" fmla="*/ 23 w 515"/>
                <a:gd name="T39" fmla="*/ 327 h 702"/>
                <a:gd name="T40" fmla="*/ 12 w 515"/>
                <a:gd name="T41" fmla="*/ 327 h 702"/>
                <a:gd name="T42" fmla="*/ 0 w 515"/>
                <a:gd name="T43" fmla="*/ 339 h 702"/>
                <a:gd name="T44" fmla="*/ 0 w 515"/>
                <a:gd name="T45" fmla="*/ 552 h 702"/>
                <a:gd name="T46" fmla="*/ 134 w 515"/>
                <a:gd name="T47" fmla="*/ 701 h 702"/>
                <a:gd name="T48" fmla="*/ 46 w 515"/>
                <a:gd name="T49" fmla="*/ 201 h 702"/>
                <a:gd name="T50" fmla="*/ 46 w 515"/>
                <a:gd name="T51" fmla="*/ 201 h 702"/>
                <a:gd name="T52" fmla="*/ 236 w 515"/>
                <a:gd name="T53" fmla="*/ 23 h 702"/>
                <a:gd name="T54" fmla="*/ 265 w 515"/>
                <a:gd name="T55" fmla="*/ 23 h 702"/>
                <a:gd name="T56" fmla="*/ 467 w 515"/>
                <a:gd name="T57" fmla="*/ 201 h 702"/>
                <a:gd name="T58" fmla="*/ 467 w 515"/>
                <a:gd name="T59" fmla="*/ 327 h 702"/>
                <a:gd name="T60" fmla="*/ 46 w 515"/>
                <a:gd name="T61" fmla="*/ 327 h 702"/>
                <a:gd name="T62" fmla="*/ 46 w 515"/>
                <a:gd name="T63" fmla="*/ 20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5" h="702">
                  <a:moveTo>
                    <a:pt x="134" y="701"/>
                  </a:moveTo>
                  <a:lnTo>
                    <a:pt x="134" y="701"/>
                  </a:lnTo>
                  <a:cubicBezTo>
                    <a:pt x="367" y="701"/>
                    <a:pt x="367" y="701"/>
                    <a:pt x="367" y="701"/>
                  </a:cubicBezTo>
                  <a:cubicBezTo>
                    <a:pt x="445" y="701"/>
                    <a:pt x="514" y="631"/>
                    <a:pt x="514" y="552"/>
                  </a:cubicBezTo>
                  <a:cubicBezTo>
                    <a:pt x="514" y="467"/>
                    <a:pt x="514" y="467"/>
                    <a:pt x="514" y="467"/>
                  </a:cubicBezTo>
                  <a:cubicBezTo>
                    <a:pt x="514" y="461"/>
                    <a:pt x="508" y="455"/>
                    <a:pt x="502" y="455"/>
                  </a:cubicBezTo>
                  <a:cubicBezTo>
                    <a:pt x="495" y="455"/>
                    <a:pt x="490" y="461"/>
                    <a:pt x="490" y="467"/>
                  </a:cubicBezTo>
                  <a:cubicBezTo>
                    <a:pt x="490" y="552"/>
                    <a:pt x="490" y="552"/>
                    <a:pt x="490" y="552"/>
                  </a:cubicBezTo>
                  <a:cubicBezTo>
                    <a:pt x="490" y="619"/>
                    <a:pt x="432" y="677"/>
                    <a:pt x="367" y="677"/>
                  </a:cubicBezTo>
                  <a:cubicBezTo>
                    <a:pt x="134" y="677"/>
                    <a:pt x="134" y="677"/>
                    <a:pt x="134" y="677"/>
                  </a:cubicBezTo>
                  <a:cubicBezTo>
                    <a:pt x="65" y="677"/>
                    <a:pt x="23" y="614"/>
                    <a:pt x="23" y="552"/>
                  </a:cubicBezTo>
                  <a:cubicBezTo>
                    <a:pt x="23" y="350"/>
                    <a:pt x="23" y="350"/>
                    <a:pt x="23" y="350"/>
                  </a:cubicBezTo>
                  <a:cubicBezTo>
                    <a:pt x="490" y="350"/>
                    <a:pt x="490" y="350"/>
                    <a:pt x="490" y="350"/>
                  </a:cubicBezTo>
                  <a:cubicBezTo>
                    <a:pt x="497" y="350"/>
                    <a:pt x="502" y="345"/>
                    <a:pt x="502" y="339"/>
                  </a:cubicBezTo>
                  <a:cubicBezTo>
                    <a:pt x="502" y="332"/>
                    <a:pt x="497" y="327"/>
                    <a:pt x="490" y="327"/>
                  </a:cubicBezTo>
                  <a:cubicBezTo>
                    <a:pt x="490" y="201"/>
                    <a:pt x="490" y="201"/>
                    <a:pt x="490" y="201"/>
                  </a:cubicBezTo>
                  <a:cubicBezTo>
                    <a:pt x="490" y="89"/>
                    <a:pt x="392" y="0"/>
                    <a:pt x="265" y="0"/>
                  </a:cubicBezTo>
                  <a:cubicBezTo>
                    <a:pt x="236" y="0"/>
                    <a:pt x="236" y="0"/>
                    <a:pt x="236" y="0"/>
                  </a:cubicBezTo>
                  <a:cubicBezTo>
                    <a:pt x="113" y="0"/>
                    <a:pt x="23" y="85"/>
                    <a:pt x="23" y="201"/>
                  </a:cubicBezTo>
                  <a:cubicBezTo>
                    <a:pt x="23" y="327"/>
                    <a:pt x="23" y="327"/>
                    <a:pt x="23" y="327"/>
                  </a:cubicBezTo>
                  <a:cubicBezTo>
                    <a:pt x="12" y="327"/>
                    <a:pt x="12" y="327"/>
                    <a:pt x="12" y="327"/>
                  </a:cubicBezTo>
                  <a:cubicBezTo>
                    <a:pt x="5" y="327"/>
                    <a:pt x="0" y="332"/>
                    <a:pt x="0" y="339"/>
                  </a:cubicBezTo>
                  <a:cubicBezTo>
                    <a:pt x="0" y="552"/>
                    <a:pt x="0" y="552"/>
                    <a:pt x="0" y="552"/>
                  </a:cubicBezTo>
                  <a:cubicBezTo>
                    <a:pt x="0" y="635"/>
                    <a:pt x="59" y="701"/>
                    <a:pt x="134" y="701"/>
                  </a:cubicBezTo>
                  <a:close/>
                  <a:moveTo>
                    <a:pt x="46" y="201"/>
                  </a:moveTo>
                  <a:lnTo>
                    <a:pt x="46" y="201"/>
                  </a:lnTo>
                  <a:cubicBezTo>
                    <a:pt x="46" y="98"/>
                    <a:pt x="126" y="23"/>
                    <a:pt x="236" y="23"/>
                  </a:cubicBezTo>
                  <a:cubicBezTo>
                    <a:pt x="265" y="23"/>
                    <a:pt x="265" y="23"/>
                    <a:pt x="265" y="23"/>
                  </a:cubicBezTo>
                  <a:cubicBezTo>
                    <a:pt x="365" y="23"/>
                    <a:pt x="467" y="90"/>
                    <a:pt x="467" y="201"/>
                  </a:cubicBezTo>
                  <a:cubicBezTo>
                    <a:pt x="467" y="327"/>
                    <a:pt x="467" y="327"/>
                    <a:pt x="467" y="327"/>
                  </a:cubicBezTo>
                  <a:cubicBezTo>
                    <a:pt x="46" y="327"/>
                    <a:pt x="46" y="327"/>
                    <a:pt x="46" y="327"/>
                  </a:cubicBezTo>
                  <a:lnTo>
                    <a:pt x="46"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dirty="0"/>
            </a:p>
          </p:txBody>
        </p:sp>
        <p:sp>
          <p:nvSpPr>
            <p:cNvPr id="65" name="Freeform 200"/>
            <p:cNvSpPr>
              <a:spLocks noChangeArrowheads="1"/>
            </p:cNvSpPr>
            <p:nvPr/>
          </p:nvSpPr>
          <p:spPr bwMode="auto">
            <a:xfrm>
              <a:off x="4075481" y="2023331"/>
              <a:ext cx="194532" cy="122277"/>
            </a:xfrm>
            <a:custGeom>
              <a:avLst/>
              <a:gdLst>
                <a:gd name="T0" fmla="*/ 21 w 462"/>
                <a:gd name="T1" fmla="*/ 183 h 289"/>
                <a:gd name="T2" fmla="*/ 21 w 462"/>
                <a:gd name="T3" fmla="*/ 183 h 289"/>
                <a:gd name="T4" fmla="*/ 4 w 462"/>
                <a:gd name="T5" fmla="*/ 183 h 289"/>
                <a:gd name="T6" fmla="*/ 4 w 462"/>
                <a:gd name="T7" fmla="*/ 199 h 289"/>
                <a:gd name="T8" fmla="*/ 90 w 462"/>
                <a:gd name="T9" fmla="*/ 283 h 289"/>
                <a:gd name="T10" fmla="*/ 98 w 462"/>
                <a:gd name="T11" fmla="*/ 288 h 289"/>
                <a:gd name="T12" fmla="*/ 105 w 462"/>
                <a:gd name="T13" fmla="*/ 285 h 289"/>
                <a:gd name="T14" fmla="*/ 455 w 462"/>
                <a:gd name="T15" fmla="*/ 23 h 289"/>
                <a:gd name="T16" fmla="*/ 458 w 462"/>
                <a:gd name="T17" fmla="*/ 7 h 289"/>
                <a:gd name="T18" fmla="*/ 442 w 462"/>
                <a:gd name="T19" fmla="*/ 4 h 289"/>
                <a:gd name="T20" fmla="*/ 99 w 462"/>
                <a:gd name="T21" fmla="*/ 261 h 289"/>
                <a:gd name="T22" fmla="*/ 21 w 462"/>
                <a:gd name="T23" fmla="*/ 18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289">
                  <a:moveTo>
                    <a:pt x="21" y="183"/>
                  </a:moveTo>
                  <a:lnTo>
                    <a:pt x="21" y="183"/>
                  </a:lnTo>
                  <a:cubicBezTo>
                    <a:pt x="17" y="177"/>
                    <a:pt x="10" y="177"/>
                    <a:pt x="4" y="183"/>
                  </a:cubicBezTo>
                  <a:cubicBezTo>
                    <a:pt x="0" y="187"/>
                    <a:pt x="0" y="194"/>
                    <a:pt x="4" y="199"/>
                  </a:cubicBezTo>
                  <a:cubicBezTo>
                    <a:pt x="90" y="283"/>
                    <a:pt x="90" y="283"/>
                    <a:pt x="90" y="283"/>
                  </a:cubicBezTo>
                  <a:cubicBezTo>
                    <a:pt x="93" y="287"/>
                    <a:pt x="96" y="288"/>
                    <a:pt x="98" y="288"/>
                  </a:cubicBezTo>
                  <a:cubicBezTo>
                    <a:pt x="101" y="288"/>
                    <a:pt x="103" y="287"/>
                    <a:pt x="105" y="285"/>
                  </a:cubicBezTo>
                  <a:cubicBezTo>
                    <a:pt x="455" y="23"/>
                    <a:pt x="455" y="23"/>
                    <a:pt x="455" y="23"/>
                  </a:cubicBezTo>
                  <a:cubicBezTo>
                    <a:pt x="460" y="19"/>
                    <a:pt x="461" y="12"/>
                    <a:pt x="458" y="7"/>
                  </a:cubicBezTo>
                  <a:cubicBezTo>
                    <a:pt x="454" y="1"/>
                    <a:pt x="447" y="0"/>
                    <a:pt x="442" y="4"/>
                  </a:cubicBezTo>
                  <a:cubicBezTo>
                    <a:pt x="99" y="261"/>
                    <a:pt x="99" y="261"/>
                    <a:pt x="99" y="261"/>
                  </a:cubicBezTo>
                  <a:lnTo>
                    <a:pt x="21" y="1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dirty="0"/>
            </a:p>
          </p:txBody>
        </p:sp>
      </p:grpSp>
      <p:sp>
        <p:nvSpPr>
          <p:cNvPr id="4" name="Rectangle 3"/>
          <p:cNvSpPr/>
          <p:nvPr/>
        </p:nvSpPr>
        <p:spPr>
          <a:xfrm>
            <a:off x="5023917" y="1741308"/>
            <a:ext cx="4206408" cy="369332"/>
          </a:xfrm>
          <a:prstGeom prst="rect">
            <a:avLst/>
          </a:prstGeom>
        </p:spPr>
        <p:txBody>
          <a:bodyPr wrap="none">
            <a:spAutoFit/>
          </a:bodyPr>
          <a:lstStyle/>
          <a:p>
            <a:r>
              <a:rPr lang="de-DE" dirty="0"/>
              <a:t>Secure communication between members </a:t>
            </a:r>
            <a:endParaRPr lang="en-US" dirty="0"/>
          </a:p>
        </p:txBody>
      </p:sp>
      <p:sp>
        <p:nvSpPr>
          <p:cNvPr id="66" name="Rectangle 65"/>
          <p:cNvSpPr/>
          <p:nvPr/>
        </p:nvSpPr>
        <p:spPr bwMode="ltGray">
          <a:xfrm>
            <a:off x="5115643" y="4715603"/>
            <a:ext cx="3927428" cy="1386836"/>
          </a:xfrm>
          <a:prstGeom prst="rect">
            <a:avLst/>
          </a:prstGeom>
          <a:noFill/>
          <a:ln w="28575">
            <a:solidFill>
              <a:srgbClr val="0078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sp>
        <p:nvSpPr>
          <p:cNvPr id="67" name="Title 5"/>
          <p:cNvSpPr txBox="1">
            <a:spLocks/>
          </p:cNvSpPr>
          <p:nvPr/>
        </p:nvSpPr>
        <p:spPr>
          <a:xfrm>
            <a:off x="5023917" y="5836032"/>
            <a:ext cx="1454110" cy="26640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prstClr val="black"/>
                </a:solidFill>
              </a:rPr>
              <a:t>Cell Manager</a:t>
            </a:r>
          </a:p>
        </p:txBody>
      </p:sp>
      <p:sp>
        <p:nvSpPr>
          <p:cNvPr id="68" name="Title 5"/>
          <p:cNvSpPr txBox="1">
            <a:spLocks/>
          </p:cNvSpPr>
          <p:nvPr/>
        </p:nvSpPr>
        <p:spPr>
          <a:xfrm>
            <a:off x="7721571" y="5768365"/>
            <a:ext cx="1454112" cy="26640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prstClr val="black"/>
                </a:solidFill>
              </a:rPr>
              <a:t>Agent</a:t>
            </a:r>
          </a:p>
        </p:txBody>
      </p:sp>
      <p:cxnSp>
        <p:nvCxnSpPr>
          <p:cNvPr id="69" name="Straight Arrow Connector 68"/>
          <p:cNvCxnSpPr>
            <a:cxnSpLocks/>
          </p:cNvCxnSpPr>
          <p:nvPr/>
        </p:nvCxnSpPr>
        <p:spPr>
          <a:xfrm>
            <a:off x="6277701" y="5502696"/>
            <a:ext cx="1785501" cy="1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itle 5"/>
          <p:cNvSpPr txBox="1">
            <a:spLocks/>
          </p:cNvSpPr>
          <p:nvPr/>
        </p:nvSpPr>
        <p:spPr>
          <a:xfrm>
            <a:off x="6153536" y="5012100"/>
            <a:ext cx="2089628" cy="23821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srgbClr val="0078EF"/>
                </a:solidFill>
                <a:latin typeface="+mn-lt"/>
              </a:rPr>
              <a:t>May I execute this procedure?</a:t>
            </a:r>
          </a:p>
        </p:txBody>
      </p:sp>
      <p:cxnSp>
        <p:nvCxnSpPr>
          <p:cNvPr id="71" name="Straight Arrow Connector 70"/>
          <p:cNvCxnSpPr>
            <a:cxnSpLocks/>
          </p:cNvCxnSpPr>
          <p:nvPr/>
        </p:nvCxnSpPr>
        <p:spPr>
          <a:xfrm flipV="1">
            <a:off x="6277701" y="5237328"/>
            <a:ext cx="1788004" cy="4256"/>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itle 5"/>
          <p:cNvSpPr txBox="1">
            <a:spLocks/>
          </p:cNvSpPr>
          <p:nvPr/>
        </p:nvSpPr>
        <p:spPr>
          <a:xfrm>
            <a:off x="6494047" y="5306522"/>
            <a:ext cx="1454110" cy="23821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1200" b="0" dirty="0">
                <a:solidFill>
                  <a:schemeClr val="accent1"/>
                </a:solidFill>
                <a:latin typeface="+mn-lt"/>
              </a:rPr>
              <a:t>OK</a:t>
            </a:r>
          </a:p>
        </p:txBody>
      </p:sp>
      <p:grpSp>
        <p:nvGrpSpPr>
          <p:cNvPr id="73" name="Group 72"/>
          <p:cNvGrpSpPr/>
          <p:nvPr/>
        </p:nvGrpSpPr>
        <p:grpSpPr>
          <a:xfrm>
            <a:off x="5377294" y="4979706"/>
            <a:ext cx="635314" cy="716340"/>
            <a:chOff x="4908213" y="2889242"/>
            <a:chExt cx="237685" cy="237685"/>
          </a:xfrm>
          <a:solidFill>
            <a:srgbClr val="0078EF"/>
          </a:solidFill>
        </p:grpSpPr>
        <p:sp>
          <p:nvSpPr>
            <p:cNvPr id="74" name="Freeform 262"/>
            <p:cNvSpPr>
              <a:spLocks noChangeArrowheads="1"/>
            </p:cNvSpPr>
            <p:nvPr/>
          </p:nvSpPr>
          <p:spPr bwMode="auto">
            <a:xfrm>
              <a:off x="5101205" y="2994880"/>
              <a:ext cx="18284" cy="18283"/>
            </a:xfrm>
            <a:custGeom>
              <a:avLst/>
              <a:gdLst>
                <a:gd name="T0" fmla="*/ 18 w 39"/>
                <a:gd name="T1" fmla="*/ 37 h 38"/>
                <a:gd name="T2" fmla="*/ 18 w 39"/>
                <a:gd name="T3" fmla="*/ 37 h 38"/>
                <a:gd name="T4" fmla="*/ 38 w 39"/>
                <a:gd name="T5" fmla="*/ 18 h 38"/>
                <a:gd name="T6" fmla="*/ 18 w 39"/>
                <a:gd name="T7" fmla="*/ 0 h 38"/>
                <a:gd name="T8" fmla="*/ 0 w 39"/>
                <a:gd name="T9" fmla="*/ 18 h 38"/>
                <a:gd name="T10" fmla="*/ 18 w 39"/>
                <a:gd name="T11" fmla="*/ 37 h 38"/>
              </a:gdLst>
              <a:ahLst/>
              <a:cxnLst>
                <a:cxn ang="0">
                  <a:pos x="T0" y="T1"/>
                </a:cxn>
                <a:cxn ang="0">
                  <a:pos x="T2" y="T3"/>
                </a:cxn>
                <a:cxn ang="0">
                  <a:pos x="T4" y="T5"/>
                </a:cxn>
                <a:cxn ang="0">
                  <a:pos x="T6" y="T7"/>
                </a:cxn>
                <a:cxn ang="0">
                  <a:pos x="T8" y="T9"/>
                </a:cxn>
                <a:cxn ang="0">
                  <a:pos x="T10" y="T11"/>
                </a:cxn>
              </a:cxnLst>
              <a:rect l="0" t="0" r="r" b="b"/>
              <a:pathLst>
                <a:path w="39" h="38">
                  <a:moveTo>
                    <a:pt x="18" y="37"/>
                  </a:moveTo>
                  <a:lnTo>
                    <a:pt x="18" y="37"/>
                  </a:lnTo>
                  <a:cubicBezTo>
                    <a:pt x="29" y="37"/>
                    <a:pt x="38" y="29"/>
                    <a:pt x="38" y="18"/>
                  </a:cubicBezTo>
                  <a:cubicBezTo>
                    <a:pt x="38" y="9"/>
                    <a:pt x="29" y="0"/>
                    <a:pt x="18" y="0"/>
                  </a:cubicBezTo>
                  <a:cubicBezTo>
                    <a:pt x="8" y="0"/>
                    <a:pt x="0" y="9"/>
                    <a:pt x="0" y="18"/>
                  </a:cubicBezTo>
                  <a:cubicBezTo>
                    <a:pt x="0" y="29"/>
                    <a:pt x="8" y="37"/>
                    <a:pt x="18"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 name="Freeform 263"/>
            <p:cNvSpPr>
              <a:spLocks noChangeArrowheads="1"/>
            </p:cNvSpPr>
            <p:nvPr/>
          </p:nvSpPr>
          <p:spPr bwMode="auto">
            <a:xfrm>
              <a:off x="5101205" y="3041604"/>
              <a:ext cx="18284" cy="18284"/>
            </a:xfrm>
            <a:custGeom>
              <a:avLst/>
              <a:gdLst>
                <a:gd name="T0" fmla="*/ 18 w 39"/>
                <a:gd name="T1" fmla="*/ 37 h 38"/>
                <a:gd name="T2" fmla="*/ 18 w 39"/>
                <a:gd name="T3" fmla="*/ 37 h 38"/>
                <a:gd name="T4" fmla="*/ 38 w 39"/>
                <a:gd name="T5" fmla="*/ 18 h 38"/>
                <a:gd name="T6" fmla="*/ 18 w 39"/>
                <a:gd name="T7" fmla="*/ 0 h 38"/>
                <a:gd name="T8" fmla="*/ 0 w 39"/>
                <a:gd name="T9" fmla="*/ 18 h 38"/>
                <a:gd name="T10" fmla="*/ 18 w 39"/>
                <a:gd name="T11" fmla="*/ 37 h 38"/>
              </a:gdLst>
              <a:ahLst/>
              <a:cxnLst>
                <a:cxn ang="0">
                  <a:pos x="T0" y="T1"/>
                </a:cxn>
                <a:cxn ang="0">
                  <a:pos x="T2" y="T3"/>
                </a:cxn>
                <a:cxn ang="0">
                  <a:pos x="T4" y="T5"/>
                </a:cxn>
                <a:cxn ang="0">
                  <a:pos x="T6" y="T7"/>
                </a:cxn>
                <a:cxn ang="0">
                  <a:pos x="T8" y="T9"/>
                </a:cxn>
                <a:cxn ang="0">
                  <a:pos x="T10" y="T11"/>
                </a:cxn>
              </a:cxnLst>
              <a:rect l="0" t="0" r="r" b="b"/>
              <a:pathLst>
                <a:path w="39" h="38">
                  <a:moveTo>
                    <a:pt x="18" y="37"/>
                  </a:moveTo>
                  <a:lnTo>
                    <a:pt x="18" y="37"/>
                  </a:lnTo>
                  <a:cubicBezTo>
                    <a:pt x="29" y="37"/>
                    <a:pt x="38" y="28"/>
                    <a:pt x="38" y="18"/>
                  </a:cubicBezTo>
                  <a:cubicBezTo>
                    <a:pt x="38" y="8"/>
                    <a:pt x="29" y="0"/>
                    <a:pt x="18" y="0"/>
                  </a:cubicBezTo>
                  <a:cubicBezTo>
                    <a:pt x="8" y="0"/>
                    <a:pt x="0" y="8"/>
                    <a:pt x="0" y="18"/>
                  </a:cubicBezTo>
                  <a:cubicBezTo>
                    <a:pt x="0" y="28"/>
                    <a:pt x="8" y="37"/>
                    <a:pt x="18"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 name="Freeform 264"/>
            <p:cNvSpPr>
              <a:spLocks noChangeArrowheads="1"/>
            </p:cNvSpPr>
            <p:nvPr/>
          </p:nvSpPr>
          <p:spPr bwMode="auto">
            <a:xfrm>
              <a:off x="5101205" y="3088329"/>
              <a:ext cx="18284" cy="16252"/>
            </a:xfrm>
            <a:custGeom>
              <a:avLst/>
              <a:gdLst>
                <a:gd name="T0" fmla="*/ 18 w 39"/>
                <a:gd name="T1" fmla="*/ 36 h 37"/>
                <a:gd name="T2" fmla="*/ 18 w 39"/>
                <a:gd name="T3" fmla="*/ 36 h 37"/>
                <a:gd name="T4" fmla="*/ 38 w 39"/>
                <a:gd name="T5" fmla="*/ 18 h 37"/>
                <a:gd name="T6" fmla="*/ 18 w 39"/>
                <a:gd name="T7" fmla="*/ 0 h 37"/>
                <a:gd name="T8" fmla="*/ 0 w 39"/>
                <a:gd name="T9" fmla="*/ 18 h 37"/>
                <a:gd name="T10" fmla="*/ 18 w 39"/>
                <a:gd name="T11" fmla="*/ 36 h 37"/>
              </a:gdLst>
              <a:ahLst/>
              <a:cxnLst>
                <a:cxn ang="0">
                  <a:pos x="T0" y="T1"/>
                </a:cxn>
                <a:cxn ang="0">
                  <a:pos x="T2" y="T3"/>
                </a:cxn>
                <a:cxn ang="0">
                  <a:pos x="T4" y="T5"/>
                </a:cxn>
                <a:cxn ang="0">
                  <a:pos x="T6" y="T7"/>
                </a:cxn>
                <a:cxn ang="0">
                  <a:pos x="T8" y="T9"/>
                </a:cxn>
                <a:cxn ang="0">
                  <a:pos x="T10" y="T11"/>
                </a:cxn>
              </a:cxnLst>
              <a:rect l="0" t="0" r="r" b="b"/>
              <a:pathLst>
                <a:path w="39" h="37">
                  <a:moveTo>
                    <a:pt x="18" y="36"/>
                  </a:moveTo>
                  <a:lnTo>
                    <a:pt x="18" y="36"/>
                  </a:lnTo>
                  <a:cubicBezTo>
                    <a:pt x="29" y="36"/>
                    <a:pt x="38" y="29"/>
                    <a:pt x="38" y="18"/>
                  </a:cubicBezTo>
                  <a:cubicBezTo>
                    <a:pt x="38" y="8"/>
                    <a:pt x="29" y="0"/>
                    <a:pt x="18" y="0"/>
                  </a:cubicBezTo>
                  <a:cubicBezTo>
                    <a:pt x="8" y="0"/>
                    <a:pt x="0" y="8"/>
                    <a:pt x="0" y="18"/>
                  </a:cubicBezTo>
                  <a:cubicBezTo>
                    <a:pt x="0" y="29"/>
                    <a:pt x="8" y="36"/>
                    <a:pt x="18" y="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 name="Freeform 265"/>
            <p:cNvSpPr>
              <a:spLocks noChangeArrowheads="1"/>
            </p:cNvSpPr>
            <p:nvPr/>
          </p:nvSpPr>
          <p:spPr bwMode="auto">
            <a:xfrm>
              <a:off x="4908213" y="2889242"/>
              <a:ext cx="237685" cy="237685"/>
            </a:xfrm>
            <a:custGeom>
              <a:avLst/>
              <a:gdLst>
                <a:gd name="T0" fmla="*/ 21 w 514"/>
                <a:gd name="T1" fmla="*/ 513 h 514"/>
                <a:gd name="T2" fmla="*/ 21 w 514"/>
                <a:gd name="T3" fmla="*/ 513 h 514"/>
                <a:gd name="T4" fmla="*/ 492 w 514"/>
                <a:gd name="T5" fmla="*/ 513 h 514"/>
                <a:gd name="T6" fmla="*/ 513 w 514"/>
                <a:gd name="T7" fmla="*/ 492 h 514"/>
                <a:gd name="T8" fmla="*/ 513 w 514"/>
                <a:gd name="T9" fmla="*/ 410 h 514"/>
                <a:gd name="T10" fmla="*/ 510 w 514"/>
                <a:gd name="T11" fmla="*/ 400 h 514"/>
                <a:gd name="T12" fmla="*/ 513 w 514"/>
                <a:gd name="T13" fmla="*/ 389 h 514"/>
                <a:gd name="T14" fmla="*/ 513 w 514"/>
                <a:gd name="T15" fmla="*/ 308 h 514"/>
                <a:gd name="T16" fmla="*/ 510 w 514"/>
                <a:gd name="T17" fmla="*/ 298 h 514"/>
                <a:gd name="T18" fmla="*/ 513 w 514"/>
                <a:gd name="T19" fmla="*/ 288 h 514"/>
                <a:gd name="T20" fmla="*/ 513 w 514"/>
                <a:gd name="T21" fmla="*/ 206 h 514"/>
                <a:gd name="T22" fmla="*/ 511 w 514"/>
                <a:gd name="T23" fmla="*/ 196 h 514"/>
                <a:gd name="T24" fmla="*/ 454 w 514"/>
                <a:gd name="T25" fmla="*/ 17 h 514"/>
                <a:gd name="T26" fmla="*/ 434 w 514"/>
                <a:gd name="T27" fmla="*/ 0 h 514"/>
                <a:gd name="T28" fmla="*/ 78 w 514"/>
                <a:gd name="T29" fmla="*/ 0 h 514"/>
                <a:gd name="T30" fmla="*/ 60 w 514"/>
                <a:gd name="T31" fmla="*/ 15 h 514"/>
                <a:gd name="T32" fmla="*/ 1 w 514"/>
                <a:gd name="T33" fmla="*/ 197 h 514"/>
                <a:gd name="T34" fmla="*/ 1 w 514"/>
                <a:gd name="T35" fmla="*/ 198 h 514"/>
                <a:gd name="T36" fmla="*/ 0 w 514"/>
                <a:gd name="T37" fmla="*/ 206 h 514"/>
                <a:gd name="T38" fmla="*/ 0 w 514"/>
                <a:gd name="T39" fmla="*/ 288 h 514"/>
                <a:gd name="T40" fmla="*/ 2 w 514"/>
                <a:gd name="T41" fmla="*/ 298 h 514"/>
                <a:gd name="T42" fmla="*/ 0 w 514"/>
                <a:gd name="T43" fmla="*/ 308 h 514"/>
                <a:gd name="T44" fmla="*/ 0 w 514"/>
                <a:gd name="T45" fmla="*/ 389 h 514"/>
                <a:gd name="T46" fmla="*/ 2 w 514"/>
                <a:gd name="T47" fmla="*/ 400 h 514"/>
                <a:gd name="T48" fmla="*/ 0 w 514"/>
                <a:gd name="T49" fmla="*/ 410 h 514"/>
                <a:gd name="T50" fmla="*/ 0 w 514"/>
                <a:gd name="T51" fmla="*/ 492 h 514"/>
                <a:gd name="T52" fmla="*/ 21 w 514"/>
                <a:gd name="T53" fmla="*/ 513 h 514"/>
                <a:gd name="T54" fmla="*/ 78 w 514"/>
                <a:gd name="T55" fmla="*/ 22 h 514"/>
                <a:gd name="T56" fmla="*/ 78 w 514"/>
                <a:gd name="T57" fmla="*/ 22 h 514"/>
                <a:gd name="T58" fmla="*/ 433 w 514"/>
                <a:gd name="T59" fmla="*/ 22 h 514"/>
                <a:gd name="T60" fmla="*/ 484 w 514"/>
                <a:gd name="T61" fmla="*/ 185 h 514"/>
                <a:gd name="T62" fmla="*/ 28 w 514"/>
                <a:gd name="T63" fmla="*/ 185 h 514"/>
                <a:gd name="T64" fmla="*/ 78 w 514"/>
                <a:gd name="T65" fmla="*/ 22 h 514"/>
                <a:gd name="T66" fmla="*/ 492 w 514"/>
                <a:gd name="T67" fmla="*/ 206 h 514"/>
                <a:gd name="T68" fmla="*/ 492 w 514"/>
                <a:gd name="T69" fmla="*/ 206 h 514"/>
                <a:gd name="T70" fmla="*/ 492 w 514"/>
                <a:gd name="T71" fmla="*/ 287 h 514"/>
                <a:gd name="T72" fmla="*/ 21 w 514"/>
                <a:gd name="T73" fmla="*/ 287 h 514"/>
                <a:gd name="T74" fmla="*/ 21 w 514"/>
                <a:gd name="T75" fmla="*/ 207 h 514"/>
                <a:gd name="T76" fmla="*/ 492 w 514"/>
                <a:gd name="T77" fmla="*/ 206 h 514"/>
                <a:gd name="T78" fmla="*/ 492 w 514"/>
                <a:gd name="T79" fmla="*/ 309 h 514"/>
                <a:gd name="T80" fmla="*/ 492 w 514"/>
                <a:gd name="T81" fmla="*/ 309 h 514"/>
                <a:gd name="T82" fmla="*/ 492 w 514"/>
                <a:gd name="T83" fmla="*/ 389 h 514"/>
                <a:gd name="T84" fmla="*/ 21 w 514"/>
                <a:gd name="T85" fmla="*/ 389 h 514"/>
                <a:gd name="T86" fmla="*/ 21 w 514"/>
                <a:gd name="T87" fmla="*/ 309 h 514"/>
                <a:gd name="T88" fmla="*/ 492 w 514"/>
                <a:gd name="T89" fmla="*/ 309 h 514"/>
                <a:gd name="T90" fmla="*/ 492 w 514"/>
                <a:gd name="T91" fmla="*/ 410 h 514"/>
                <a:gd name="T92" fmla="*/ 492 w 514"/>
                <a:gd name="T93" fmla="*/ 410 h 514"/>
                <a:gd name="T94" fmla="*/ 492 w 514"/>
                <a:gd name="T95" fmla="*/ 492 h 514"/>
                <a:gd name="T96" fmla="*/ 21 w 514"/>
                <a:gd name="T97" fmla="*/ 492 h 514"/>
                <a:gd name="T98" fmla="*/ 21 w 514"/>
                <a:gd name="T99" fmla="*/ 410 h 514"/>
                <a:gd name="T100" fmla="*/ 492 w 514"/>
                <a:gd name="T101" fmla="*/ 41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514">
                  <a:moveTo>
                    <a:pt x="21" y="513"/>
                  </a:moveTo>
                  <a:lnTo>
                    <a:pt x="21" y="513"/>
                  </a:lnTo>
                  <a:cubicBezTo>
                    <a:pt x="492" y="513"/>
                    <a:pt x="492" y="513"/>
                    <a:pt x="492" y="513"/>
                  </a:cubicBezTo>
                  <a:cubicBezTo>
                    <a:pt x="503" y="513"/>
                    <a:pt x="513" y="503"/>
                    <a:pt x="513" y="492"/>
                  </a:cubicBezTo>
                  <a:cubicBezTo>
                    <a:pt x="513" y="410"/>
                    <a:pt x="513" y="410"/>
                    <a:pt x="513" y="410"/>
                  </a:cubicBezTo>
                  <a:cubicBezTo>
                    <a:pt x="513" y="406"/>
                    <a:pt x="512" y="403"/>
                    <a:pt x="510" y="400"/>
                  </a:cubicBezTo>
                  <a:cubicBezTo>
                    <a:pt x="512" y="397"/>
                    <a:pt x="513" y="394"/>
                    <a:pt x="513" y="389"/>
                  </a:cubicBezTo>
                  <a:cubicBezTo>
                    <a:pt x="513" y="308"/>
                    <a:pt x="513" y="308"/>
                    <a:pt x="513" y="308"/>
                  </a:cubicBezTo>
                  <a:cubicBezTo>
                    <a:pt x="513" y="304"/>
                    <a:pt x="512" y="301"/>
                    <a:pt x="510" y="298"/>
                  </a:cubicBezTo>
                  <a:cubicBezTo>
                    <a:pt x="512" y="294"/>
                    <a:pt x="513" y="291"/>
                    <a:pt x="513" y="288"/>
                  </a:cubicBezTo>
                  <a:cubicBezTo>
                    <a:pt x="513" y="206"/>
                    <a:pt x="513" y="206"/>
                    <a:pt x="513" y="206"/>
                  </a:cubicBezTo>
                  <a:cubicBezTo>
                    <a:pt x="513" y="202"/>
                    <a:pt x="512" y="199"/>
                    <a:pt x="511" y="196"/>
                  </a:cubicBezTo>
                  <a:cubicBezTo>
                    <a:pt x="454" y="17"/>
                    <a:pt x="454" y="17"/>
                    <a:pt x="454" y="17"/>
                  </a:cubicBezTo>
                  <a:cubicBezTo>
                    <a:pt x="452" y="8"/>
                    <a:pt x="443" y="0"/>
                    <a:pt x="434" y="0"/>
                  </a:cubicBezTo>
                  <a:cubicBezTo>
                    <a:pt x="78" y="0"/>
                    <a:pt x="78" y="0"/>
                    <a:pt x="78" y="0"/>
                  </a:cubicBezTo>
                  <a:cubicBezTo>
                    <a:pt x="69" y="0"/>
                    <a:pt x="62" y="8"/>
                    <a:pt x="60" y="15"/>
                  </a:cubicBezTo>
                  <a:cubicBezTo>
                    <a:pt x="1" y="197"/>
                    <a:pt x="1" y="197"/>
                    <a:pt x="1" y="197"/>
                  </a:cubicBezTo>
                  <a:lnTo>
                    <a:pt x="1" y="198"/>
                  </a:lnTo>
                  <a:cubicBezTo>
                    <a:pt x="0" y="200"/>
                    <a:pt x="0" y="203"/>
                    <a:pt x="0" y="206"/>
                  </a:cubicBezTo>
                  <a:cubicBezTo>
                    <a:pt x="0" y="288"/>
                    <a:pt x="0" y="288"/>
                    <a:pt x="0" y="288"/>
                  </a:cubicBezTo>
                  <a:cubicBezTo>
                    <a:pt x="0" y="291"/>
                    <a:pt x="1" y="294"/>
                    <a:pt x="2" y="298"/>
                  </a:cubicBezTo>
                  <a:cubicBezTo>
                    <a:pt x="1" y="301"/>
                    <a:pt x="0" y="304"/>
                    <a:pt x="0" y="308"/>
                  </a:cubicBezTo>
                  <a:cubicBezTo>
                    <a:pt x="0" y="389"/>
                    <a:pt x="0" y="389"/>
                    <a:pt x="0" y="389"/>
                  </a:cubicBezTo>
                  <a:cubicBezTo>
                    <a:pt x="0" y="394"/>
                    <a:pt x="1" y="397"/>
                    <a:pt x="2" y="400"/>
                  </a:cubicBezTo>
                  <a:cubicBezTo>
                    <a:pt x="1" y="403"/>
                    <a:pt x="0" y="406"/>
                    <a:pt x="0" y="410"/>
                  </a:cubicBezTo>
                  <a:cubicBezTo>
                    <a:pt x="0" y="492"/>
                    <a:pt x="0" y="492"/>
                    <a:pt x="0" y="492"/>
                  </a:cubicBezTo>
                  <a:cubicBezTo>
                    <a:pt x="0" y="503"/>
                    <a:pt x="9" y="513"/>
                    <a:pt x="21" y="513"/>
                  </a:cubicBezTo>
                  <a:close/>
                  <a:moveTo>
                    <a:pt x="78" y="22"/>
                  </a:moveTo>
                  <a:lnTo>
                    <a:pt x="78" y="22"/>
                  </a:lnTo>
                  <a:cubicBezTo>
                    <a:pt x="433" y="22"/>
                    <a:pt x="433" y="22"/>
                    <a:pt x="433" y="22"/>
                  </a:cubicBezTo>
                  <a:cubicBezTo>
                    <a:pt x="484" y="185"/>
                    <a:pt x="484" y="185"/>
                    <a:pt x="484" y="185"/>
                  </a:cubicBezTo>
                  <a:cubicBezTo>
                    <a:pt x="28" y="185"/>
                    <a:pt x="28" y="185"/>
                    <a:pt x="28" y="185"/>
                  </a:cubicBezTo>
                  <a:lnTo>
                    <a:pt x="78" y="22"/>
                  </a:lnTo>
                  <a:close/>
                  <a:moveTo>
                    <a:pt x="492" y="206"/>
                  </a:moveTo>
                  <a:lnTo>
                    <a:pt x="492" y="206"/>
                  </a:lnTo>
                  <a:cubicBezTo>
                    <a:pt x="492" y="287"/>
                    <a:pt x="492" y="287"/>
                    <a:pt x="492" y="287"/>
                  </a:cubicBezTo>
                  <a:cubicBezTo>
                    <a:pt x="21" y="287"/>
                    <a:pt x="21" y="287"/>
                    <a:pt x="21" y="287"/>
                  </a:cubicBezTo>
                  <a:cubicBezTo>
                    <a:pt x="21" y="207"/>
                    <a:pt x="21" y="207"/>
                    <a:pt x="21" y="207"/>
                  </a:cubicBezTo>
                  <a:lnTo>
                    <a:pt x="492" y="206"/>
                  </a:lnTo>
                  <a:close/>
                  <a:moveTo>
                    <a:pt x="492" y="309"/>
                  </a:moveTo>
                  <a:lnTo>
                    <a:pt x="492" y="309"/>
                  </a:lnTo>
                  <a:cubicBezTo>
                    <a:pt x="492" y="389"/>
                    <a:pt x="492" y="389"/>
                    <a:pt x="492" y="389"/>
                  </a:cubicBezTo>
                  <a:cubicBezTo>
                    <a:pt x="21" y="389"/>
                    <a:pt x="21" y="389"/>
                    <a:pt x="21" y="389"/>
                  </a:cubicBezTo>
                  <a:cubicBezTo>
                    <a:pt x="21" y="309"/>
                    <a:pt x="21" y="309"/>
                    <a:pt x="21" y="309"/>
                  </a:cubicBezTo>
                  <a:lnTo>
                    <a:pt x="492" y="309"/>
                  </a:lnTo>
                  <a:close/>
                  <a:moveTo>
                    <a:pt x="492" y="410"/>
                  </a:moveTo>
                  <a:lnTo>
                    <a:pt x="492" y="410"/>
                  </a:lnTo>
                  <a:cubicBezTo>
                    <a:pt x="492" y="492"/>
                    <a:pt x="492" y="492"/>
                    <a:pt x="492" y="492"/>
                  </a:cubicBezTo>
                  <a:cubicBezTo>
                    <a:pt x="21" y="492"/>
                    <a:pt x="21" y="492"/>
                    <a:pt x="21" y="492"/>
                  </a:cubicBezTo>
                  <a:cubicBezTo>
                    <a:pt x="21" y="410"/>
                    <a:pt x="21" y="410"/>
                    <a:pt x="21" y="410"/>
                  </a:cubicBezTo>
                  <a:lnTo>
                    <a:pt x="492" y="4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05" name="Group 104"/>
          <p:cNvGrpSpPr/>
          <p:nvPr/>
        </p:nvGrpSpPr>
        <p:grpSpPr>
          <a:xfrm>
            <a:off x="6002729" y="4784286"/>
            <a:ext cx="274972" cy="312288"/>
            <a:chOff x="4010638" y="1895496"/>
            <a:chExt cx="259375" cy="294575"/>
          </a:xfrm>
          <a:solidFill>
            <a:srgbClr val="0078EF"/>
          </a:solidFill>
        </p:grpSpPr>
        <p:sp>
          <p:nvSpPr>
            <p:cNvPr id="106" name="Freeform 199"/>
            <p:cNvSpPr>
              <a:spLocks noChangeArrowheads="1"/>
            </p:cNvSpPr>
            <p:nvPr/>
          </p:nvSpPr>
          <p:spPr bwMode="auto">
            <a:xfrm>
              <a:off x="4010638" y="1895496"/>
              <a:ext cx="216763" cy="294575"/>
            </a:xfrm>
            <a:custGeom>
              <a:avLst/>
              <a:gdLst>
                <a:gd name="T0" fmla="*/ 134 w 515"/>
                <a:gd name="T1" fmla="*/ 701 h 702"/>
                <a:gd name="T2" fmla="*/ 134 w 515"/>
                <a:gd name="T3" fmla="*/ 701 h 702"/>
                <a:gd name="T4" fmla="*/ 367 w 515"/>
                <a:gd name="T5" fmla="*/ 701 h 702"/>
                <a:gd name="T6" fmla="*/ 514 w 515"/>
                <a:gd name="T7" fmla="*/ 552 h 702"/>
                <a:gd name="T8" fmla="*/ 514 w 515"/>
                <a:gd name="T9" fmla="*/ 467 h 702"/>
                <a:gd name="T10" fmla="*/ 502 w 515"/>
                <a:gd name="T11" fmla="*/ 455 h 702"/>
                <a:gd name="T12" fmla="*/ 490 w 515"/>
                <a:gd name="T13" fmla="*/ 467 h 702"/>
                <a:gd name="T14" fmla="*/ 490 w 515"/>
                <a:gd name="T15" fmla="*/ 552 h 702"/>
                <a:gd name="T16" fmla="*/ 367 w 515"/>
                <a:gd name="T17" fmla="*/ 677 h 702"/>
                <a:gd name="T18" fmla="*/ 134 w 515"/>
                <a:gd name="T19" fmla="*/ 677 h 702"/>
                <a:gd name="T20" fmla="*/ 23 w 515"/>
                <a:gd name="T21" fmla="*/ 552 h 702"/>
                <a:gd name="T22" fmla="*/ 23 w 515"/>
                <a:gd name="T23" fmla="*/ 350 h 702"/>
                <a:gd name="T24" fmla="*/ 490 w 515"/>
                <a:gd name="T25" fmla="*/ 350 h 702"/>
                <a:gd name="T26" fmla="*/ 502 w 515"/>
                <a:gd name="T27" fmla="*/ 339 h 702"/>
                <a:gd name="T28" fmla="*/ 490 w 515"/>
                <a:gd name="T29" fmla="*/ 327 h 702"/>
                <a:gd name="T30" fmla="*/ 490 w 515"/>
                <a:gd name="T31" fmla="*/ 201 h 702"/>
                <a:gd name="T32" fmla="*/ 265 w 515"/>
                <a:gd name="T33" fmla="*/ 0 h 702"/>
                <a:gd name="T34" fmla="*/ 236 w 515"/>
                <a:gd name="T35" fmla="*/ 0 h 702"/>
                <a:gd name="T36" fmla="*/ 23 w 515"/>
                <a:gd name="T37" fmla="*/ 201 h 702"/>
                <a:gd name="T38" fmla="*/ 23 w 515"/>
                <a:gd name="T39" fmla="*/ 327 h 702"/>
                <a:gd name="T40" fmla="*/ 12 w 515"/>
                <a:gd name="T41" fmla="*/ 327 h 702"/>
                <a:gd name="T42" fmla="*/ 0 w 515"/>
                <a:gd name="T43" fmla="*/ 339 h 702"/>
                <a:gd name="T44" fmla="*/ 0 w 515"/>
                <a:gd name="T45" fmla="*/ 552 h 702"/>
                <a:gd name="T46" fmla="*/ 134 w 515"/>
                <a:gd name="T47" fmla="*/ 701 h 702"/>
                <a:gd name="T48" fmla="*/ 46 w 515"/>
                <a:gd name="T49" fmla="*/ 201 h 702"/>
                <a:gd name="T50" fmla="*/ 46 w 515"/>
                <a:gd name="T51" fmla="*/ 201 h 702"/>
                <a:gd name="T52" fmla="*/ 236 w 515"/>
                <a:gd name="T53" fmla="*/ 23 h 702"/>
                <a:gd name="T54" fmla="*/ 265 w 515"/>
                <a:gd name="T55" fmla="*/ 23 h 702"/>
                <a:gd name="T56" fmla="*/ 467 w 515"/>
                <a:gd name="T57" fmla="*/ 201 h 702"/>
                <a:gd name="T58" fmla="*/ 467 w 515"/>
                <a:gd name="T59" fmla="*/ 327 h 702"/>
                <a:gd name="T60" fmla="*/ 46 w 515"/>
                <a:gd name="T61" fmla="*/ 327 h 702"/>
                <a:gd name="T62" fmla="*/ 46 w 515"/>
                <a:gd name="T63" fmla="*/ 20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5" h="702">
                  <a:moveTo>
                    <a:pt x="134" y="701"/>
                  </a:moveTo>
                  <a:lnTo>
                    <a:pt x="134" y="701"/>
                  </a:lnTo>
                  <a:cubicBezTo>
                    <a:pt x="367" y="701"/>
                    <a:pt x="367" y="701"/>
                    <a:pt x="367" y="701"/>
                  </a:cubicBezTo>
                  <a:cubicBezTo>
                    <a:pt x="445" y="701"/>
                    <a:pt x="514" y="631"/>
                    <a:pt x="514" y="552"/>
                  </a:cubicBezTo>
                  <a:cubicBezTo>
                    <a:pt x="514" y="467"/>
                    <a:pt x="514" y="467"/>
                    <a:pt x="514" y="467"/>
                  </a:cubicBezTo>
                  <a:cubicBezTo>
                    <a:pt x="514" y="461"/>
                    <a:pt x="508" y="455"/>
                    <a:pt x="502" y="455"/>
                  </a:cubicBezTo>
                  <a:cubicBezTo>
                    <a:pt x="495" y="455"/>
                    <a:pt x="490" y="461"/>
                    <a:pt x="490" y="467"/>
                  </a:cubicBezTo>
                  <a:cubicBezTo>
                    <a:pt x="490" y="552"/>
                    <a:pt x="490" y="552"/>
                    <a:pt x="490" y="552"/>
                  </a:cubicBezTo>
                  <a:cubicBezTo>
                    <a:pt x="490" y="619"/>
                    <a:pt x="432" y="677"/>
                    <a:pt x="367" y="677"/>
                  </a:cubicBezTo>
                  <a:cubicBezTo>
                    <a:pt x="134" y="677"/>
                    <a:pt x="134" y="677"/>
                    <a:pt x="134" y="677"/>
                  </a:cubicBezTo>
                  <a:cubicBezTo>
                    <a:pt x="65" y="677"/>
                    <a:pt x="23" y="614"/>
                    <a:pt x="23" y="552"/>
                  </a:cubicBezTo>
                  <a:cubicBezTo>
                    <a:pt x="23" y="350"/>
                    <a:pt x="23" y="350"/>
                    <a:pt x="23" y="350"/>
                  </a:cubicBezTo>
                  <a:cubicBezTo>
                    <a:pt x="490" y="350"/>
                    <a:pt x="490" y="350"/>
                    <a:pt x="490" y="350"/>
                  </a:cubicBezTo>
                  <a:cubicBezTo>
                    <a:pt x="497" y="350"/>
                    <a:pt x="502" y="345"/>
                    <a:pt x="502" y="339"/>
                  </a:cubicBezTo>
                  <a:cubicBezTo>
                    <a:pt x="502" y="332"/>
                    <a:pt x="497" y="327"/>
                    <a:pt x="490" y="327"/>
                  </a:cubicBezTo>
                  <a:cubicBezTo>
                    <a:pt x="490" y="201"/>
                    <a:pt x="490" y="201"/>
                    <a:pt x="490" y="201"/>
                  </a:cubicBezTo>
                  <a:cubicBezTo>
                    <a:pt x="490" y="89"/>
                    <a:pt x="392" y="0"/>
                    <a:pt x="265" y="0"/>
                  </a:cubicBezTo>
                  <a:cubicBezTo>
                    <a:pt x="236" y="0"/>
                    <a:pt x="236" y="0"/>
                    <a:pt x="236" y="0"/>
                  </a:cubicBezTo>
                  <a:cubicBezTo>
                    <a:pt x="113" y="0"/>
                    <a:pt x="23" y="85"/>
                    <a:pt x="23" y="201"/>
                  </a:cubicBezTo>
                  <a:cubicBezTo>
                    <a:pt x="23" y="327"/>
                    <a:pt x="23" y="327"/>
                    <a:pt x="23" y="327"/>
                  </a:cubicBezTo>
                  <a:cubicBezTo>
                    <a:pt x="12" y="327"/>
                    <a:pt x="12" y="327"/>
                    <a:pt x="12" y="327"/>
                  </a:cubicBezTo>
                  <a:cubicBezTo>
                    <a:pt x="5" y="327"/>
                    <a:pt x="0" y="332"/>
                    <a:pt x="0" y="339"/>
                  </a:cubicBezTo>
                  <a:cubicBezTo>
                    <a:pt x="0" y="552"/>
                    <a:pt x="0" y="552"/>
                    <a:pt x="0" y="552"/>
                  </a:cubicBezTo>
                  <a:cubicBezTo>
                    <a:pt x="0" y="635"/>
                    <a:pt x="59" y="701"/>
                    <a:pt x="134" y="701"/>
                  </a:cubicBezTo>
                  <a:close/>
                  <a:moveTo>
                    <a:pt x="46" y="201"/>
                  </a:moveTo>
                  <a:lnTo>
                    <a:pt x="46" y="201"/>
                  </a:lnTo>
                  <a:cubicBezTo>
                    <a:pt x="46" y="98"/>
                    <a:pt x="126" y="23"/>
                    <a:pt x="236" y="23"/>
                  </a:cubicBezTo>
                  <a:cubicBezTo>
                    <a:pt x="265" y="23"/>
                    <a:pt x="265" y="23"/>
                    <a:pt x="265" y="23"/>
                  </a:cubicBezTo>
                  <a:cubicBezTo>
                    <a:pt x="365" y="23"/>
                    <a:pt x="467" y="90"/>
                    <a:pt x="467" y="201"/>
                  </a:cubicBezTo>
                  <a:cubicBezTo>
                    <a:pt x="467" y="327"/>
                    <a:pt x="467" y="327"/>
                    <a:pt x="467" y="327"/>
                  </a:cubicBezTo>
                  <a:cubicBezTo>
                    <a:pt x="46" y="327"/>
                    <a:pt x="46" y="327"/>
                    <a:pt x="46" y="327"/>
                  </a:cubicBezTo>
                  <a:lnTo>
                    <a:pt x="46"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dirty="0"/>
            </a:p>
          </p:txBody>
        </p:sp>
        <p:sp>
          <p:nvSpPr>
            <p:cNvPr id="107" name="Freeform 200"/>
            <p:cNvSpPr>
              <a:spLocks noChangeArrowheads="1"/>
            </p:cNvSpPr>
            <p:nvPr/>
          </p:nvSpPr>
          <p:spPr bwMode="auto">
            <a:xfrm>
              <a:off x="4075481" y="2023331"/>
              <a:ext cx="194532" cy="122277"/>
            </a:xfrm>
            <a:custGeom>
              <a:avLst/>
              <a:gdLst>
                <a:gd name="T0" fmla="*/ 21 w 462"/>
                <a:gd name="T1" fmla="*/ 183 h 289"/>
                <a:gd name="T2" fmla="*/ 21 w 462"/>
                <a:gd name="T3" fmla="*/ 183 h 289"/>
                <a:gd name="T4" fmla="*/ 4 w 462"/>
                <a:gd name="T5" fmla="*/ 183 h 289"/>
                <a:gd name="T6" fmla="*/ 4 w 462"/>
                <a:gd name="T7" fmla="*/ 199 h 289"/>
                <a:gd name="T8" fmla="*/ 90 w 462"/>
                <a:gd name="T9" fmla="*/ 283 h 289"/>
                <a:gd name="T10" fmla="*/ 98 w 462"/>
                <a:gd name="T11" fmla="*/ 288 h 289"/>
                <a:gd name="T12" fmla="*/ 105 w 462"/>
                <a:gd name="T13" fmla="*/ 285 h 289"/>
                <a:gd name="T14" fmla="*/ 455 w 462"/>
                <a:gd name="T15" fmla="*/ 23 h 289"/>
                <a:gd name="T16" fmla="*/ 458 w 462"/>
                <a:gd name="T17" fmla="*/ 7 h 289"/>
                <a:gd name="T18" fmla="*/ 442 w 462"/>
                <a:gd name="T19" fmla="*/ 4 h 289"/>
                <a:gd name="T20" fmla="*/ 99 w 462"/>
                <a:gd name="T21" fmla="*/ 261 h 289"/>
                <a:gd name="T22" fmla="*/ 21 w 462"/>
                <a:gd name="T23" fmla="*/ 18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289">
                  <a:moveTo>
                    <a:pt x="21" y="183"/>
                  </a:moveTo>
                  <a:lnTo>
                    <a:pt x="21" y="183"/>
                  </a:lnTo>
                  <a:cubicBezTo>
                    <a:pt x="17" y="177"/>
                    <a:pt x="10" y="177"/>
                    <a:pt x="4" y="183"/>
                  </a:cubicBezTo>
                  <a:cubicBezTo>
                    <a:pt x="0" y="187"/>
                    <a:pt x="0" y="194"/>
                    <a:pt x="4" y="199"/>
                  </a:cubicBezTo>
                  <a:cubicBezTo>
                    <a:pt x="90" y="283"/>
                    <a:pt x="90" y="283"/>
                    <a:pt x="90" y="283"/>
                  </a:cubicBezTo>
                  <a:cubicBezTo>
                    <a:pt x="93" y="287"/>
                    <a:pt x="96" y="288"/>
                    <a:pt x="98" y="288"/>
                  </a:cubicBezTo>
                  <a:cubicBezTo>
                    <a:pt x="101" y="288"/>
                    <a:pt x="103" y="287"/>
                    <a:pt x="105" y="285"/>
                  </a:cubicBezTo>
                  <a:cubicBezTo>
                    <a:pt x="455" y="23"/>
                    <a:pt x="455" y="23"/>
                    <a:pt x="455" y="23"/>
                  </a:cubicBezTo>
                  <a:cubicBezTo>
                    <a:pt x="460" y="19"/>
                    <a:pt x="461" y="12"/>
                    <a:pt x="458" y="7"/>
                  </a:cubicBezTo>
                  <a:cubicBezTo>
                    <a:pt x="454" y="1"/>
                    <a:pt x="447" y="0"/>
                    <a:pt x="442" y="4"/>
                  </a:cubicBezTo>
                  <a:cubicBezTo>
                    <a:pt x="99" y="261"/>
                    <a:pt x="99" y="261"/>
                    <a:pt x="99" y="261"/>
                  </a:cubicBezTo>
                  <a:lnTo>
                    <a:pt x="21" y="1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dirty="0"/>
            </a:p>
          </p:txBody>
        </p:sp>
      </p:grpSp>
      <p:grpSp>
        <p:nvGrpSpPr>
          <p:cNvPr id="109" name="Group 108"/>
          <p:cNvGrpSpPr/>
          <p:nvPr/>
        </p:nvGrpSpPr>
        <p:grpSpPr>
          <a:xfrm>
            <a:off x="8195814" y="4949822"/>
            <a:ext cx="496504" cy="742199"/>
            <a:chOff x="6626861" y="1895839"/>
            <a:chExt cx="197055" cy="294568"/>
          </a:xfrm>
          <a:solidFill>
            <a:srgbClr val="0078EF"/>
          </a:solidFill>
        </p:grpSpPr>
        <p:sp>
          <p:nvSpPr>
            <p:cNvPr id="110"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111"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112"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113"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114"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sp>
          <p:nvSpPr>
            <p:cNvPr id="115"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64" dirty="0"/>
            </a:p>
          </p:txBody>
        </p:sp>
      </p:grpSp>
      <p:grpSp>
        <p:nvGrpSpPr>
          <p:cNvPr id="116" name="Group 115"/>
          <p:cNvGrpSpPr/>
          <p:nvPr/>
        </p:nvGrpSpPr>
        <p:grpSpPr>
          <a:xfrm>
            <a:off x="8742336" y="4771482"/>
            <a:ext cx="274972" cy="312288"/>
            <a:chOff x="4010638" y="1895496"/>
            <a:chExt cx="259375" cy="294575"/>
          </a:xfrm>
          <a:solidFill>
            <a:srgbClr val="0078EF"/>
          </a:solidFill>
        </p:grpSpPr>
        <p:sp>
          <p:nvSpPr>
            <p:cNvPr id="117" name="Freeform 199"/>
            <p:cNvSpPr>
              <a:spLocks noChangeArrowheads="1"/>
            </p:cNvSpPr>
            <p:nvPr/>
          </p:nvSpPr>
          <p:spPr bwMode="auto">
            <a:xfrm>
              <a:off x="4010638" y="1895496"/>
              <a:ext cx="216763" cy="294575"/>
            </a:xfrm>
            <a:custGeom>
              <a:avLst/>
              <a:gdLst>
                <a:gd name="T0" fmla="*/ 134 w 515"/>
                <a:gd name="T1" fmla="*/ 701 h 702"/>
                <a:gd name="T2" fmla="*/ 134 w 515"/>
                <a:gd name="T3" fmla="*/ 701 h 702"/>
                <a:gd name="T4" fmla="*/ 367 w 515"/>
                <a:gd name="T5" fmla="*/ 701 h 702"/>
                <a:gd name="T6" fmla="*/ 514 w 515"/>
                <a:gd name="T7" fmla="*/ 552 h 702"/>
                <a:gd name="T8" fmla="*/ 514 w 515"/>
                <a:gd name="T9" fmla="*/ 467 h 702"/>
                <a:gd name="T10" fmla="*/ 502 w 515"/>
                <a:gd name="T11" fmla="*/ 455 h 702"/>
                <a:gd name="T12" fmla="*/ 490 w 515"/>
                <a:gd name="T13" fmla="*/ 467 h 702"/>
                <a:gd name="T14" fmla="*/ 490 w 515"/>
                <a:gd name="T15" fmla="*/ 552 h 702"/>
                <a:gd name="T16" fmla="*/ 367 w 515"/>
                <a:gd name="T17" fmla="*/ 677 h 702"/>
                <a:gd name="T18" fmla="*/ 134 w 515"/>
                <a:gd name="T19" fmla="*/ 677 h 702"/>
                <a:gd name="T20" fmla="*/ 23 w 515"/>
                <a:gd name="T21" fmla="*/ 552 h 702"/>
                <a:gd name="T22" fmla="*/ 23 w 515"/>
                <a:gd name="T23" fmla="*/ 350 h 702"/>
                <a:gd name="T24" fmla="*/ 490 w 515"/>
                <a:gd name="T25" fmla="*/ 350 h 702"/>
                <a:gd name="T26" fmla="*/ 502 w 515"/>
                <a:gd name="T27" fmla="*/ 339 h 702"/>
                <a:gd name="T28" fmla="*/ 490 w 515"/>
                <a:gd name="T29" fmla="*/ 327 h 702"/>
                <a:gd name="T30" fmla="*/ 490 w 515"/>
                <a:gd name="T31" fmla="*/ 201 h 702"/>
                <a:gd name="T32" fmla="*/ 265 w 515"/>
                <a:gd name="T33" fmla="*/ 0 h 702"/>
                <a:gd name="T34" fmla="*/ 236 w 515"/>
                <a:gd name="T35" fmla="*/ 0 h 702"/>
                <a:gd name="T36" fmla="*/ 23 w 515"/>
                <a:gd name="T37" fmla="*/ 201 h 702"/>
                <a:gd name="T38" fmla="*/ 23 w 515"/>
                <a:gd name="T39" fmla="*/ 327 h 702"/>
                <a:gd name="T40" fmla="*/ 12 w 515"/>
                <a:gd name="T41" fmla="*/ 327 h 702"/>
                <a:gd name="T42" fmla="*/ 0 w 515"/>
                <a:gd name="T43" fmla="*/ 339 h 702"/>
                <a:gd name="T44" fmla="*/ 0 w 515"/>
                <a:gd name="T45" fmla="*/ 552 h 702"/>
                <a:gd name="T46" fmla="*/ 134 w 515"/>
                <a:gd name="T47" fmla="*/ 701 h 702"/>
                <a:gd name="T48" fmla="*/ 46 w 515"/>
                <a:gd name="T49" fmla="*/ 201 h 702"/>
                <a:gd name="T50" fmla="*/ 46 w 515"/>
                <a:gd name="T51" fmla="*/ 201 h 702"/>
                <a:gd name="T52" fmla="*/ 236 w 515"/>
                <a:gd name="T53" fmla="*/ 23 h 702"/>
                <a:gd name="T54" fmla="*/ 265 w 515"/>
                <a:gd name="T55" fmla="*/ 23 h 702"/>
                <a:gd name="T56" fmla="*/ 467 w 515"/>
                <a:gd name="T57" fmla="*/ 201 h 702"/>
                <a:gd name="T58" fmla="*/ 467 w 515"/>
                <a:gd name="T59" fmla="*/ 327 h 702"/>
                <a:gd name="T60" fmla="*/ 46 w 515"/>
                <a:gd name="T61" fmla="*/ 327 h 702"/>
                <a:gd name="T62" fmla="*/ 46 w 515"/>
                <a:gd name="T63" fmla="*/ 20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5" h="702">
                  <a:moveTo>
                    <a:pt x="134" y="701"/>
                  </a:moveTo>
                  <a:lnTo>
                    <a:pt x="134" y="701"/>
                  </a:lnTo>
                  <a:cubicBezTo>
                    <a:pt x="367" y="701"/>
                    <a:pt x="367" y="701"/>
                    <a:pt x="367" y="701"/>
                  </a:cubicBezTo>
                  <a:cubicBezTo>
                    <a:pt x="445" y="701"/>
                    <a:pt x="514" y="631"/>
                    <a:pt x="514" y="552"/>
                  </a:cubicBezTo>
                  <a:cubicBezTo>
                    <a:pt x="514" y="467"/>
                    <a:pt x="514" y="467"/>
                    <a:pt x="514" y="467"/>
                  </a:cubicBezTo>
                  <a:cubicBezTo>
                    <a:pt x="514" y="461"/>
                    <a:pt x="508" y="455"/>
                    <a:pt x="502" y="455"/>
                  </a:cubicBezTo>
                  <a:cubicBezTo>
                    <a:pt x="495" y="455"/>
                    <a:pt x="490" y="461"/>
                    <a:pt x="490" y="467"/>
                  </a:cubicBezTo>
                  <a:cubicBezTo>
                    <a:pt x="490" y="552"/>
                    <a:pt x="490" y="552"/>
                    <a:pt x="490" y="552"/>
                  </a:cubicBezTo>
                  <a:cubicBezTo>
                    <a:pt x="490" y="619"/>
                    <a:pt x="432" y="677"/>
                    <a:pt x="367" y="677"/>
                  </a:cubicBezTo>
                  <a:cubicBezTo>
                    <a:pt x="134" y="677"/>
                    <a:pt x="134" y="677"/>
                    <a:pt x="134" y="677"/>
                  </a:cubicBezTo>
                  <a:cubicBezTo>
                    <a:pt x="65" y="677"/>
                    <a:pt x="23" y="614"/>
                    <a:pt x="23" y="552"/>
                  </a:cubicBezTo>
                  <a:cubicBezTo>
                    <a:pt x="23" y="350"/>
                    <a:pt x="23" y="350"/>
                    <a:pt x="23" y="350"/>
                  </a:cubicBezTo>
                  <a:cubicBezTo>
                    <a:pt x="490" y="350"/>
                    <a:pt x="490" y="350"/>
                    <a:pt x="490" y="350"/>
                  </a:cubicBezTo>
                  <a:cubicBezTo>
                    <a:pt x="497" y="350"/>
                    <a:pt x="502" y="345"/>
                    <a:pt x="502" y="339"/>
                  </a:cubicBezTo>
                  <a:cubicBezTo>
                    <a:pt x="502" y="332"/>
                    <a:pt x="497" y="327"/>
                    <a:pt x="490" y="327"/>
                  </a:cubicBezTo>
                  <a:cubicBezTo>
                    <a:pt x="490" y="201"/>
                    <a:pt x="490" y="201"/>
                    <a:pt x="490" y="201"/>
                  </a:cubicBezTo>
                  <a:cubicBezTo>
                    <a:pt x="490" y="89"/>
                    <a:pt x="392" y="0"/>
                    <a:pt x="265" y="0"/>
                  </a:cubicBezTo>
                  <a:cubicBezTo>
                    <a:pt x="236" y="0"/>
                    <a:pt x="236" y="0"/>
                    <a:pt x="236" y="0"/>
                  </a:cubicBezTo>
                  <a:cubicBezTo>
                    <a:pt x="113" y="0"/>
                    <a:pt x="23" y="85"/>
                    <a:pt x="23" y="201"/>
                  </a:cubicBezTo>
                  <a:cubicBezTo>
                    <a:pt x="23" y="327"/>
                    <a:pt x="23" y="327"/>
                    <a:pt x="23" y="327"/>
                  </a:cubicBezTo>
                  <a:cubicBezTo>
                    <a:pt x="12" y="327"/>
                    <a:pt x="12" y="327"/>
                    <a:pt x="12" y="327"/>
                  </a:cubicBezTo>
                  <a:cubicBezTo>
                    <a:pt x="5" y="327"/>
                    <a:pt x="0" y="332"/>
                    <a:pt x="0" y="339"/>
                  </a:cubicBezTo>
                  <a:cubicBezTo>
                    <a:pt x="0" y="552"/>
                    <a:pt x="0" y="552"/>
                    <a:pt x="0" y="552"/>
                  </a:cubicBezTo>
                  <a:cubicBezTo>
                    <a:pt x="0" y="635"/>
                    <a:pt x="59" y="701"/>
                    <a:pt x="134" y="701"/>
                  </a:cubicBezTo>
                  <a:close/>
                  <a:moveTo>
                    <a:pt x="46" y="201"/>
                  </a:moveTo>
                  <a:lnTo>
                    <a:pt x="46" y="201"/>
                  </a:lnTo>
                  <a:cubicBezTo>
                    <a:pt x="46" y="98"/>
                    <a:pt x="126" y="23"/>
                    <a:pt x="236" y="23"/>
                  </a:cubicBezTo>
                  <a:cubicBezTo>
                    <a:pt x="265" y="23"/>
                    <a:pt x="265" y="23"/>
                    <a:pt x="265" y="23"/>
                  </a:cubicBezTo>
                  <a:cubicBezTo>
                    <a:pt x="365" y="23"/>
                    <a:pt x="467" y="90"/>
                    <a:pt x="467" y="201"/>
                  </a:cubicBezTo>
                  <a:cubicBezTo>
                    <a:pt x="467" y="327"/>
                    <a:pt x="467" y="327"/>
                    <a:pt x="467" y="327"/>
                  </a:cubicBezTo>
                  <a:cubicBezTo>
                    <a:pt x="46" y="327"/>
                    <a:pt x="46" y="327"/>
                    <a:pt x="46" y="327"/>
                  </a:cubicBezTo>
                  <a:lnTo>
                    <a:pt x="46"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dirty="0"/>
            </a:p>
          </p:txBody>
        </p:sp>
        <p:sp>
          <p:nvSpPr>
            <p:cNvPr id="118" name="Freeform 200"/>
            <p:cNvSpPr>
              <a:spLocks noChangeArrowheads="1"/>
            </p:cNvSpPr>
            <p:nvPr/>
          </p:nvSpPr>
          <p:spPr bwMode="auto">
            <a:xfrm>
              <a:off x="4075481" y="2023331"/>
              <a:ext cx="194532" cy="122277"/>
            </a:xfrm>
            <a:custGeom>
              <a:avLst/>
              <a:gdLst>
                <a:gd name="T0" fmla="*/ 21 w 462"/>
                <a:gd name="T1" fmla="*/ 183 h 289"/>
                <a:gd name="T2" fmla="*/ 21 w 462"/>
                <a:gd name="T3" fmla="*/ 183 h 289"/>
                <a:gd name="T4" fmla="*/ 4 w 462"/>
                <a:gd name="T5" fmla="*/ 183 h 289"/>
                <a:gd name="T6" fmla="*/ 4 w 462"/>
                <a:gd name="T7" fmla="*/ 199 h 289"/>
                <a:gd name="T8" fmla="*/ 90 w 462"/>
                <a:gd name="T9" fmla="*/ 283 h 289"/>
                <a:gd name="T10" fmla="*/ 98 w 462"/>
                <a:gd name="T11" fmla="*/ 288 h 289"/>
                <a:gd name="T12" fmla="*/ 105 w 462"/>
                <a:gd name="T13" fmla="*/ 285 h 289"/>
                <a:gd name="T14" fmla="*/ 455 w 462"/>
                <a:gd name="T15" fmla="*/ 23 h 289"/>
                <a:gd name="T16" fmla="*/ 458 w 462"/>
                <a:gd name="T17" fmla="*/ 7 h 289"/>
                <a:gd name="T18" fmla="*/ 442 w 462"/>
                <a:gd name="T19" fmla="*/ 4 h 289"/>
                <a:gd name="T20" fmla="*/ 99 w 462"/>
                <a:gd name="T21" fmla="*/ 261 h 289"/>
                <a:gd name="T22" fmla="*/ 21 w 462"/>
                <a:gd name="T23" fmla="*/ 18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289">
                  <a:moveTo>
                    <a:pt x="21" y="183"/>
                  </a:moveTo>
                  <a:lnTo>
                    <a:pt x="21" y="183"/>
                  </a:lnTo>
                  <a:cubicBezTo>
                    <a:pt x="17" y="177"/>
                    <a:pt x="10" y="177"/>
                    <a:pt x="4" y="183"/>
                  </a:cubicBezTo>
                  <a:cubicBezTo>
                    <a:pt x="0" y="187"/>
                    <a:pt x="0" y="194"/>
                    <a:pt x="4" y="199"/>
                  </a:cubicBezTo>
                  <a:cubicBezTo>
                    <a:pt x="90" y="283"/>
                    <a:pt x="90" y="283"/>
                    <a:pt x="90" y="283"/>
                  </a:cubicBezTo>
                  <a:cubicBezTo>
                    <a:pt x="93" y="287"/>
                    <a:pt x="96" y="288"/>
                    <a:pt x="98" y="288"/>
                  </a:cubicBezTo>
                  <a:cubicBezTo>
                    <a:pt x="101" y="288"/>
                    <a:pt x="103" y="287"/>
                    <a:pt x="105" y="285"/>
                  </a:cubicBezTo>
                  <a:cubicBezTo>
                    <a:pt x="455" y="23"/>
                    <a:pt x="455" y="23"/>
                    <a:pt x="455" y="23"/>
                  </a:cubicBezTo>
                  <a:cubicBezTo>
                    <a:pt x="460" y="19"/>
                    <a:pt x="461" y="12"/>
                    <a:pt x="458" y="7"/>
                  </a:cubicBezTo>
                  <a:cubicBezTo>
                    <a:pt x="454" y="1"/>
                    <a:pt x="447" y="0"/>
                    <a:pt x="442" y="4"/>
                  </a:cubicBezTo>
                  <a:cubicBezTo>
                    <a:pt x="99" y="261"/>
                    <a:pt x="99" y="261"/>
                    <a:pt x="99" y="261"/>
                  </a:cubicBezTo>
                  <a:lnTo>
                    <a:pt x="21" y="1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dirty="0"/>
            </a:p>
          </p:txBody>
        </p:sp>
      </p:grpSp>
      <p:sp>
        <p:nvSpPr>
          <p:cNvPr id="119" name="Rectangle 118"/>
          <p:cNvSpPr/>
          <p:nvPr/>
        </p:nvSpPr>
        <p:spPr>
          <a:xfrm>
            <a:off x="5453764" y="4274229"/>
            <a:ext cx="3276346" cy="369332"/>
          </a:xfrm>
          <a:prstGeom prst="rect">
            <a:avLst/>
          </a:prstGeom>
        </p:spPr>
        <p:txBody>
          <a:bodyPr wrap="none">
            <a:spAutoFit/>
          </a:bodyPr>
          <a:lstStyle/>
          <a:p>
            <a:r>
              <a:rPr lang="de-DE" dirty="0"/>
              <a:t>Centrallized command execution</a:t>
            </a:r>
            <a:endParaRPr lang="en-US" dirty="0"/>
          </a:p>
        </p:txBody>
      </p:sp>
      <p:sp>
        <p:nvSpPr>
          <p:cNvPr id="5" name="Left Brace 4"/>
          <p:cNvSpPr/>
          <p:nvPr/>
        </p:nvSpPr>
        <p:spPr>
          <a:xfrm>
            <a:off x="4459804" y="2215852"/>
            <a:ext cx="481374" cy="3886587"/>
          </a:xfrm>
          <a:prstGeom prst="leftBrace">
            <a:avLst/>
          </a:prstGeom>
          <a:ln w="1905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973750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46785" y="1642939"/>
            <a:ext cx="10311765" cy="4452138"/>
          </a:xfrm>
        </p:spPr>
        <p:txBody>
          <a:bodyPr/>
          <a:lstStyle/>
          <a:p>
            <a:pPr marL="0" indent="0">
              <a:buNone/>
            </a:pPr>
            <a:r>
              <a:rPr lang="en-US" dirty="0">
                <a:hlinkClick r:id="rId3"/>
              </a:rPr>
              <a:t>White Hat </a:t>
            </a:r>
            <a:r>
              <a:rPr lang="en-US" dirty="0"/>
              <a:t>Penetration testing and National Information Assurance</a:t>
            </a:r>
          </a:p>
          <a:p>
            <a:pPr marL="0" indent="0">
              <a:buNone/>
            </a:pPr>
            <a:r>
              <a:rPr lang="en-US" dirty="0"/>
              <a:t>Partnership (NIAP) pre-check testing have been conducted to protect</a:t>
            </a:r>
          </a:p>
          <a:p>
            <a:pPr marL="0" indent="0">
              <a:buNone/>
            </a:pPr>
            <a:r>
              <a:rPr lang="en-US" dirty="0"/>
              <a:t>against security vulnerabilities. </a:t>
            </a:r>
            <a:r>
              <a:rPr lang="en-US" dirty="0">
                <a:hlinkClick r:id="rId4"/>
              </a:rPr>
              <a:t>https://www.niap-ccevs.org/</a:t>
            </a:r>
            <a:r>
              <a:rPr lang="en-US" dirty="0"/>
              <a:t> </a:t>
            </a:r>
          </a:p>
        </p:txBody>
      </p:sp>
      <p:sp>
        <p:nvSpPr>
          <p:cNvPr id="5" name="Title 4"/>
          <p:cNvSpPr>
            <a:spLocks noGrp="1"/>
          </p:cNvSpPr>
          <p:nvPr>
            <p:ph type="title"/>
          </p:nvPr>
        </p:nvSpPr>
        <p:spPr/>
        <p:txBody>
          <a:bodyPr/>
          <a:lstStyle/>
          <a:p>
            <a:r>
              <a:rPr lang="en-US" dirty="0"/>
              <a:t>Security updates</a:t>
            </a:r>
          </a:p>
        </p:txBody>
      </p:sp>
      <p:pic>
        <p:nvPicPr>
          <p:cNvPr id="2" name="Picture 1"/>
          <p:cNvPicPr>
            <a:picLocks noChangeAspect="1"/>
          </p:cNvPicPr>
          <p:nvPr/>
        </p:nvPicPr>
        <p:blipFill>
          <a:blip r:embed="rId5"/>
          <a:stretch>
            <a:fillRect/>
          </a:stretch>
        </p:blipFill>
        <p:spPr>
          <a:xfrm>
            <a:off x="944563" y="3592299"/>
            <a:ext cx="10313987" cy="2587839"/>
          </a:xfrm>
          <a:prstGeom prst="rect">
            <a:avLst/>
          </a:prstGeom>
        </p:spPr>
      </p:pic>
    </p:spTree>
    <p:extLst>
      <p:ext uri="{BB962C8B-B14F-4D97-AF65-F5344CB8AC3E}">
        <p14:creationId xmlns:p14="http://schemas.microsoft.com/office/powerpoint/2010/main" val="16890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946786" y="1085850"/>
            <a:ext cx="10311764" cy="1885950"/>
            <a:chOff x="946786" y="1085850"/>
            <a:chExt cx="10311764" cy="1885950"/>
          </a:xfrm>
        </p:grpSpPr>
        <p:sp>
          <p:nvSpPr>
            <p:cNvPr id="4" name="Rectangle 3"/>
            <p:cNvSpPr/>
            <p:nvPr/>
          </p:nvSpPr>
          <p:spPr>
            <a:xfrm>
              <a:off x="965836" y="1085850"/>
              <a:ext cx="10292713" cy="1885950"/>
            </a:xfrm>
            <a:prstGeom prst="rect">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295400" y="1262351"/>
              <a:ext cx="4975054" cy="473140"/>
            </a:xfrm>
            <a:prstGeom prst="rect">
              <a:avLst/>
            </a:prstGeom>
          </p:spPr>
          <p:txBody>
            <a:bodyPr vert="horz" wrap="none" lIns="0" tIns="0" rIns="0" bIns="0" rtlCol="0">
              <a:normAutofit/>
            </a:bodyPr>
            <a:lstStyle/>
            <a:p>
              <a:pPr marL="0" indent="0">
                <a:spcAft>
                  <a:spcPts val="1800"/>
                </a:spcAft>
                <a:buNone/>
              </a:pPr>
              <a:r>
                <a:rPr lang="de-DE" sz="2400" dirty="0"/>
                <a:t>Advanced Reporting</a:t>
              </a:r>
            </a:p>
          </p:txBody>
        </p:sp>
        <p:sp>
          <p:nvSpPr>
            <p:cNvPr id="8" name="TextBox 7"/>
            <p:cNvSpPr txBox="1"/>
            <p:nvPr/>
          </p:nvSpPr>
          <p:spPr>
            <a:xfrm>
              <a:off x="1295400" y="1735492"/>
              <a:ext cx="4440328" cy="914400"/>
            </a:xfrm>
            <a:prstGeom prst="rect">
              <a:avLst/>
            </a:prstGeom>
          </p:spPr>
          <p:txBody>
            <a:bodyPr vert="horz" wrap="none" lIns="0" tIns="0" rIns="0" bIns="0" rtlCol="0">
              <a:normAutofit/>
            </a:bodyPr>
            <a:lstStyle/>
            <a:p>
              <a:pPr>
                <a:spcAft>
                  <a:spcPts val="1800"/>
                </a:spcAft>
              </a:pPr>
              <a:r>
                <a:rPr lang="de-DE" dirty="0"/>
                <a:t>- Analytics</a:t>
              </a:r>
              <a:br>
                <a:rPr lang="de-DE" dirty="0"/>
              </a:br>
              <a:r>
                <a:rPr lang="de-DE" dirty="0"/>
                <a:t>- Reports</a:t>
              </a:r>
              <a:br>
                <a:rPr lang="de-DE" dirty="0"/>
              </a:br>
              <a:r>
                <a:rPr lang="de-DE" dirty="0"/>
                <a:t>- Prediction</a:t>
              </a:r>
            </a:p>
          </p:txBody>
        </p:sp>
        <p:cxnSp>
          <p:nvCxnSpPr>
            <p:cNvPr id="24" name="Straight Connector 23"/>
            <p:cNvCxnSpPr/>
            <p:nvPr/>
          </p:nvCxnSpPr>
          <p:spPr>
            <a:xfrm>
              <a:off x="946786" y="1085850"/>
              <a:ext cx="10311764" cy="0"/>
            </a:xfrm>
            <a:prstGeom prst="line">
              <a:avLst/>
            </a:prstGeom>
            <a:ln w="19050" cap="rnd"/>
          </p:spPr>
          <p:style>
            <a:lnRef idx="1">
              <a:schemeClr val="accent1"/>
            </a:lnRef>
            <a:fillRef idx="0">
              <a:schemeClr val="accent1"/>
            </a:fillRef>
            <a:effectRef idx="0">
              <a:schemeClr val="accent1"/>
            </a:effectRef>
            <a:fontRef idx="minor">
              <a:schemeClr val="tx1"/>
            </a:fontRef>
          </p:style>
        </p:cxnSp>
      </p:grpSp>
      <p:sp>
        <p:nvSpPr>
          <p:cNvPr id="3" name="Isosceles Triangle 2"/>
          <p:cNvSpPr/>
          <p:nvPr/>
        </p:nvSpPr>
        <p:spPr>
          <a:xfrm>
            <a:off x="1600200" y="1085850"/>
            <a:ext cx="8991600" cy="511333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6</a:t>
            </a:fld>
            <a:endParaRPr lang="en-US" dirty="0"/>
          </a:p>
        </p:txBody>
      </p:sp>
      <p:sp>
        <p:nvSpPr>
          <p:cNvPr id="7" name="Title 6"/>
          <p:cNvSpPr>
            <a:spLocks noGrp="1"/>
          </p:cNvSpPr>
          <p:nvPr>
            <p:ph type="title"/>
          </p:nvPr>
        </p:nvSpPr>
        <p:spPr/>
        <p:txBody>
          <a:bodyPr/>
          <a:lstStyle/>
          <a:p>
            <a:r>
              <a:rPr lang="de-DE" dirty="0"/>
              <a:t>Data Protector Architecture</a:t>
            </a:r>
            <a:endParaRPr lang="en-US" dirty="0"/>
          </a:p>
        </p:txBody>
      </p:sp>
      <p:cxnSp>
        <p:nvCxnSpPr>
          <p:cNvPr id="14" name="Straight Connector 13"/>
          <p:cNvCxnSpPr/>
          <p:nvPr/>
        </p:nvCxnSpPr>
        <p:spPr>
          <a:xfrm>
            <a:off x="965836" y="2971800"/>
            <a:ext cx="10292714"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6786" y="4572000"/>
            <a:ext cx="10311764"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5381524" y="1862309"/>
            <a:ext cx="5982866" cy="1033291"/>
            <a:chOff x="5381524" y="1862309"/>
            <a:chExt cx="5982866" cy="1033291"/>
          </a:xfrm>
        </p:grpSpPr>
        <p:sp>
          <p:nvSpPr>
            <p:cNvPr id="18" name="TextBox 17"/>
            <p:cNvSpPr txBox="1"/>
            <p:nvPr/>
          </p:nvSpPr>
          <p:spPr>
            <a:xfrm>
              <a:off x="8610600" y="1862309"/>
              <a:ext cx="2753790" cy="313898"/>
            </a:xfrm>
            <a:prstGeom prst="rect">
              <a:avLst/>
            </a:prstGeom>
          </p:spPr>
          <p:txBody>
            <a:bodyPr vert="horz" wrap="none" lIns="0" tIns="0" rIns="0" bIns="0" rtlCol="0">
              <a:normAutofit/>
            </a:bodyPr>
            <a:lstStyle/>
            <a:p>
              <a:pPr marL="0" indent="0">
                <a:spcAft>
                  <a:spcPts val="1800"/>
                </a:spcAft>
                <a:buNone/>
              </a:pPr>
              <a:r>
                <a:rPr lang="de-DE" dirty="0"/>
                <a:t>Orchestration/Management</a:t>
              </a:r>
              <a:endParaRPr lang="en-US" dirty="0"/>
            </a:p>
          </p:txBody>
        </p:sp>
        <p:sp>
          <p:nvSpPr>
            <p:cNvPr id="27" name="TextBox 26"/>
            <p:cNvSpPr txBox="1"/>
            <p:nvPr/>
          </p:nvSpPr>
          <p:spPr>
            <a:xfrm>
              <a:off x="5381524" y="2483244"/>
              <a:ext cx="1400276" cy="412356"/>
            </a:xfrm>
            <a:prstGeom prst="rect">
              <a:avLst/>
            </a:prstGeom>
          </p:spPr>
          <p:txBody>
            <a:bodyPr vert="horz" wrap="none" lIns="0" tIns="0" rIns="0" bIns="0" rtlCol="0">
              <a:normAutofit/>
            </a:bodyPr>
            <a:lstStyle/>
            <a:p>
              <a:pPr marL="0" indent="0">
                <a:spcAft>
                  <a:spcPts val="1800"/>
                </a:spcAft>
                <a:buNone/>
              </a:pPr>
              <a:r>
                <a:rPr lang="de-DE" dirty="0"/>
                <a:t>Data Protector</a:t>
              </a:r>
              <a:endParaRPr lang="en-US" dirty="0"/>
            </a:p>
          </p:txBody>
        </p:sp>
      </p:grpSp>
      <p:grpSp>
        <p:nvGrpSpPr>
          <p:cNvPr id="74" name="Group 73"/>
          <p:cNvGrpSpPr/>
          <p:nvPr/>
        </p:nvGrpSpPr>
        <p:grpSpPr>
          <a:xfrm>
            <a:off x="947354" y="4419600"/>
            <a:ext cx="10444546" cy="1791436"/>
            <a:chOff x="947354" y="4419600"/>
            <a:chExt cx="10444546" cy="1791436"/>
          </a:xfrm>
        </p:grpSpPr>
        <p:sp>
          <p:nvSpPr>
            <p:cNvPr id="20" name="TextBox 19"/>
            <p:cNvSpPr txBox="1"/>
            <p:nvPr/>
          </p:nvSpPr>
          <p:spPr>
            <a:xfrm>
              <a:off x="9982200" y="5105400"/>
              <a:ext cx="1409700" cy="295643"/>
            </a:xfrm>
            <a:prstGeom prst="rect">
              <a:avLst/>
            </a:prstGeom>
          </p:spPr>
          <p:txBody>
            <a:bodyPr vert="horz" wrap="none" lIns="0" tIns="0" rIns="0" bIns="0" rtlCol="0">
              <a:normAutofit/>
            </a:bodyPr>
            <a:lstStyle/>
            <a:p>
              <a:pPr marL="0" indent="0">
                <a:spcAft>
                  <a:spcPts val="1800"/>
                </a:spcAft>
                <a:buNone/>
              </a:pPr>
              <a:r>
                <a:rPr lang="de-DE" dirty="0"/>
                <a:t>Infrastructure</a:t>
              </a:r>
              <a:endParaRPr lang="en-US" dirty="0"/>
            </a:p>
          </p:txBody>
        </p:sp>
        <p:sp>
          <p:nvSpPr>
            <p:cNvPr id="15" name="TextBox 14"/>
            <p:cNvSpPr txBox="1"/>
            <p:nvPr/>
          </p:nvSpPr>
          <p:spPr>
            <a:xfrm>
              <a:off x="5238248" y="4419600"/>
              <a:ext cx="1728839" cy="302772"/>
            </a:xfrm>
            <a:prstGeom prst="rect">
              <a:avLst/>
            </a:prstGeom>
            <a:solidFill>
              <a:schemeClr val="bg1">
                <a:lumMod val="95000"/>
              </a:schemeClr>
            </a:solidFill>
            <a:ln w="19050" cap="rnd">
              <a:solidFill>
                <a:srgbClr val="0155EF"/>
              </a:solidFill>
            </a:ln>
          </p:spPr>
          <p:txBody>
            <a:bodyPr vert="horz" wrap="none" lIns="0" tIns="0" rIns="0" bIns="0" rtlCol="0">
              <a:normAutofit/>
            </a:bodyPr>
            <a:lstStyle/>
            <a:p>
              <a:pPr marL="0" indent="0" algn="ctr">
                <a:spcAft>
                  <a:spcPts val="1800"/>
                </a:spcAft>
                <a:buNone/>
              </a:pPr>
              <a:r>
                <a:rPr lang="de-DE" dirty="0"/>
                <a:t>SAN/LAN/WAN</a:t>
              </a:r>
              <a:endParaRPr lang="en-US" dirty="0"/>
            </a:p>
          </p:txBody>
        </p:sp>
        <p:sp>
          <p:nvSpPr>
            <p:cNvPr id="21" name="TextBox 20"/>
            <p:cNvSpPr txBox="1"/>
            <p:nvPr/>
          </p:nvSpPr>
          <p:spPr>
            <a:xfrm>
              <a:off x="947354" y="4876800"/>
              <a:ext cx="1452945" cy="561234"/>
            </a:xfrm>
            <a:prstGeom prst="rect">
              <a:avLst/>
            </a:prstGeom>
          </p:spPr>
          <p:txBody>
            <a:bodyPr vert="horz" wrap="none" lIns="0" tIns="0" rIns="0" bIns="0" rtlCol="0">
              <a:noAutofit/>
            </a:bodyPr>
            <a:lstStyle/>
            <a:p>
              <a:pPr>
                <a:spcAft>
                  <a:spcPts val="1800"/>
                </a:spcAft>
              </a:pPr>
              <a:r>
                <a:rPr lang="de-DE" dirty="0"/>
                <a:t>Storage Control</a:t>
              </a:r>
              <a:br>
                <a:rPr lang="de-DE" dirty="0"/>
              </a:br>
              <a:r>
                <a:rPr lang="de-DE" dirty="0"/>
                <a:t>Media Agents</a:t>
              </a:r>
              <a:endParaRPr lang="en-US" dirty="0"/>
            </a:p>
          </p:txBody>
        </p:sp>
        <p:grpSp>
          <p:nvGrpSpPr>
            <p:cNvPr id="22" name="Group 21"/>
            <p:cNvGrpSpPr>
              <a:grpSpLocks noChangeAspect="1"/>
            </p:cNvGrpSpPr>
            <p:nvPr/>
          </p:nvGrpSpPr>
          <p:grpSpPr>
            <a:xfrm>
              <a:off x="3200400" y="4886843"/>
              <a:ext cx="907994" cy="738369"/>
              <a:chOff x="8301530" y="4757227"/>
              <a:chExt cx="337112" cy="274135"/>
            </a:xfrm>
            <a:solidFill>
              <a:srgbClr val="0078EF"/>
            </a:solidFill>
          </p:grpSpPr>
          <p:sp>
            <p:nvSpPr>
              <p:cNvPr id="23" name="Freeform 178"/>
              <p:cNvSpPr>
                <a:spLocks noChangeArrowheads="1"/>
              </p:cNvSpPr>
              <p:nvPr/>
            </p:nvSpPr>
            <p:spPr bwMode="auto">
              <a:xfrm>
                <a:off x="8575664" y="4940600"/>
                <a:ext cx="31488" cy="31489"/>
              </a:xfrm>
              <a:custGeom>
                <a:avLst/>
                <a:gdLst>
                  <a:gd name="T0" fmla="*/ 36 w 75"/>
                  <a:gd name="T1" fmla="*/ 0 h 73"/>
                  <a:gd name="T2" fmla="*/ 36 w 75"/>
                  <a:gd name="T3" fmla="*/ 0 h 73"/>
                  <a:gd name="T4" fmla="*/ 0 w 75"/>
                  <a:gd name="T5" fmla="*/ 36 h 73"/>
                  <a:gd name="T6" fmla="*/ 36 w 75"/>
                  <a:gd name="T7" fmla="*/ 72 h 73"/>
                  <a:gd name="T8" fmla="*/ 74 w 75"/>
                  <a:gd name="T9" fmla="*/ 36 h 73"/>
                  <a:gd name="T10" fmla="*/ 36 w 75"/>
                  <a:gd name="T11" fmla="*/ 0 h 73"/>
                  <a:gd name="T12" fmla="*/ 36 w 75"/>
                  <a:gd name="T13" fmla="*/ 53 h 73"/>
                  <a:gd name="T14" fmla="*/ 36 w 75"/>
                  <a:gd name="T15" fmla="*/ 53 h 73"/>
                  <a:gd name="T16" fmla="*/ 21 w 75"/>
                  <a:gd name="T17" fmla="*/ 36 h 73"/>
                  <a:gd name="T18" fmla="*/ 36 w 75"/>
                  <a:gd name="T19" fmla="*/ 19 h 73"/>
                  <a:gd name="T20" fmla="*/ 53 w 75"/>
                  <a:gd name="T21" fmla="*/ 36 h 73"/>
                  <a:gd name="T22" fmla="*/ 36 w 75"/>
                  <a:gd name="T23"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3">
                    <a:moveTo>
                      <a:pt x="36" y="0"/>
                    </a:moveTo>
                    <a:lnTo>
                      <a:pt x="36" y="0"/>
                    </a:lnTo>
                    <a:cubicBezTo>
                      <a:pt x="16" y="0"/>
                      <a:pt x="0" y="16"/>
                      <a:pt x="0" y="36"/>
                    </a:cubicBezTo>
                    <a:cubicBezTo>
                      <a:pt x="0" y="56"/>
                      <a:pt x="16" y="72"/>
                      <a:pt x="36" y="72"/>
                    </a:cubicBezTo>
                    <a:cubicBezTo>
                      <a:pt x="57" y="72"/>
                      <a:pt x="74" y="56"/>
                      <a:pt x="74" y="36"/>
                    </a:cubicBezTo>
                    <a:cubicBezTo>
                      <a:pt x="74" y="16"/>
                      <a:pt x="57" y="0"/>
                      <a:pt x="36" y="0"/>
                    </a:cubicBezTo>
                    <a:close/>
                    <a:moveTo>
                      <a:pt x="36" y="53"/>
                    </a:moveTo>
                    <a:lnTo>
                      <a:pt x="36" y="53"/>
                    </a:lnTo>
                    <a:cubicBezTo>
                      <a:pt x="28" y="53"/>
                      <a:pt x="21" y="45"/>
                      <a:pt x="21" y="36"/>
                    </a:cubicBezTo>
                    <a:cubicBezTo>
                      <a:pt x="21" y="27"/>
                      <a:pt x="28" y="19"/>
                      <a:pt x="36" y="19"/>
                    </a:cubicBezTo>
                    <a:cubicBezTo>
                      <a:pt x="46" y="19"/>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Freeform 179"/>
              <p:cNvSpPr>
                <a:spLocks noChangeArrowheads="1"/>
              </p:cNvSpPr>
              <p:nvPr/>
            </p:nvSpPr>
            <p:spPr bwMode="auto">
              <a:xfrm>
                <a:off x="8301530" y="4757227"/>
                <a:ext cx="337112" cy="274135"/>
              </a:xfrm>
              <a:custGeom>
                <a:avLst/>
                <a:gdLst>
                  <a:gd name="T0" fmla="*/ 798 w 803"/>
                  <a:gd name="T1" fmla="*/ 477 h 651"/>
                  <a:gd name="T2" fmla="*/ 797 w 803"/>
                  <a:gd name="T3" fmla="*/ 475 h 651"/>
                  <a:gd name="T4" fmla="*/ 748 w 803"/>
                  <a:gd name="T5" fmla="*/ 86 h 651"/>
                  <a:gd name="T6" fmla="*/ 326 w 803"/>
                  <a:gd name="T7" fmla="*/ 0 h 651"/>
                  <a:gd name="T8" fmla="*/ 151 w 803"/>
                  <a:gd name="T9" fmla="*/ 58 h 651"/>
                  <a:gd name="T10" fmla="*/ 4 w 803"/>
                  <a:gd name="T11" fmla="*/ 527 h 651"/>
                  <a:gd name="T12" fmla="*/ 4 w 803"/>
                  <a:gd name="T13" fmla="*/ 534 h 651"/>
                  <a:gd name="T14" fmla="*/ 25 w 803"/>
                  <a:gd name="T15" fmla="*/ 617 h 651"/>
                  <a:gd name="T16" fmla="*/ 109 w 803"/>
                  <a:gd name="T17" fmla="*/ 650 h 651"/>
                  <a:gd name="T18" fmla="*/ 535 w 803"/>
                  <a:gd name="T19" fmla="*/ 649 h 651"/>
                  <a:gd name="T20" fmla="*/ 545 w 803"/>
                  <a:gd name="T21" fmla="*/ 647 h 651"/>
                  <a:gd name="T22" fmla="*/ 559 w 803"/>
                  <a:gd name="T23" fmla="*/ 644 h 651"/>
                  <a:gd name="T24" fmla="*/ 573 w 803"/>
                  <a:gd name="T25" fmla="*/ 638 h 651"/>
                  <a:gd name="T26" fmla="*/ 587 w 803"/>
                  <a:gd name="T27" fmla="*/ 630 h 651"/>
                  <a:gd name="T28" fmla="*/ 600 w 803"/>
                  <a:gd name="T29" fmla="*/ 620 h 651"/>
                  <a:gd name="T30" fmla="*/ 606 w 803"/>
                  <a:gd name="T31" fmla="*/ 612 h 651"/>
                  <a:gd name="T32" fmla="*/ 610 w 803"/>
                  <a:gd name="T33" fmla="*/ 605 h 651"/>
                  <a:gd name="T34" fmla="*/ 692 w 803"/>
                  <a:gd name="T35" fmla="*/ 593 h 651"/>
                  <a:gd name="T36" fmla="*/ 694 w 803"/>
                  <a:gd name="T37" fmla="*/ 593 h 651"/>
                  <a:gd name="T38" fmla="*/ 694 w 803"/>
                  <a:gd name="T39" fmla="*/ 593 h 651"/>
                  <a:gd name="T40" fmla="*/ 704 w 803"/>
                  <a:gd name="T41" fmla="*/ 593 h 651"/>
                  <a:gd name="T42" fmla="*/ 713 w 803"/>
                  <a:gd name="T43" fmla="*/ 591 h 651"/>
                  <a:gd name="T44" fmla="*/ 726 w 803"/>
                  <a:gd name="T45" fmla="*/ 588 h 651"/>
                  <a:gd name="T46" fmla="*/ 738 w 803"/>
                  <a:gd name="T47" fmla="*/ 585 h 651"/>
                  <a:gd name="T48" fmla="*/ 751 w 803"/>
                  <a:gd name="T49" fmla="*/ 579 h 651"/>
                  <a:gd name="T50" fmla="*/ 763 w 803"/>
                  <a:gd name="T51" fmla="*/ 572 h 651"/>
                  <a:gd name="T52" fmla="*/ 776 w 803"/>
                  <a:gd name="T53" fmla="*/ 561 h 651"/>
                  <a:gd name="T54" fmla="*/ 780 w 803"/>
                  <a:gd name="T55" fmla="*/ 556 h 651"/>
                  <a:gd name="T56" fmla="*/ 785 w 803"/>
                  <a:gd name="T57" fmla="*/ 548 h 651"/>
                  <a:gd name="T58" fmla="*/ 74 w 803"/>
                  <a:gd name="T59" fmla="*/ 146 h 651"/>
                  <a:gd name="T60" fmla="*/ 151 w 803"/>
                  <a:gd name="T61" fmla="*/ 77 h 651"/>
                  <a:gd name="T62" fmla="*/ 554 w 803"/>
                  <a:gd name="T63" fmla="*/ 146 h 651"/>
                  <a:gd name="T64" fmla="*/ 518 w 803"/>
                  <a:gd name="T65" fmla="*/ 453 h 651"/>
                  <a:gd name="T66" fmla="*/ 31 w 803"/>
                  <a:gd name="T67" fmla="*/ 481 h 651"/>
                  <a:gd name="T68" fmla="*/ 590 w 803"/>
                  <a:gd name="T69" fmla="*/ 600 h 651"/>
                  <a:gd name="T70" fmla="*/ 585 w 803"/>
                  <a:gd name="T71" fmla="*/ 606 h 651"/>
                  <a:gd name="T72" fmla="*/ 574 w 803"/>
                  <a:gd name="T73" fmla="*/ 615 h 651"/>
                  <a:gd name="T74" fmla="*/ 561 w 803"/>
                  <a:gd name="T75" fmla="*/ 621 h 651"/>
                  <a:gd name="T76" fmla="*/ 549 w 803"/>
                  <a:gd name="T77" fmla="*/ 626 h 651"/>
                  <a:gd name="T78" fmla="*/ 518 w 803"/>
                  <a:gd name="T79" fmla="*/ 629 h 651"/>
                  <a:gd name="T80" fmla="*/ 39 w 803"/>
                  <a:gd name="T81" fmla="*/ 603 h 651"/>
                  <a:gd name="T82" fmla="*/ 109 w 803"/>
                  <a:gd name="T83" fmla="*/ 473 h 651"/>
                  <a:gd name="T84" fmla="*/ 604 w 803"/>
                  <a:gd name="T85" fmla="*/ 535 h 651"/>
                  <a:gd name="T86" fmla="*/ 575 w 803"/>
                  <a:gd name="T87" fmla="*/ 143 h 651"/>
                  <a:gd name="T88" fmla="*/ 477 w 803"/>
                  <a:gd name="T89" fmla="*/ 58 h 651"/>
                  <a:gd name="T90" fmla="*/ 326 w 803"/>
                  <a:gd name="T91" fmla="*/ 21 h 651"/>
                  <a:gd name="T92" fmla="*/ 729 w 803"/>
                  <a:gd name="T93" fmla="*/ 89 h 651"/>
                  <a:gd name="T94" fmla="*/ 692 w 803"/>
                  <a:gd name="T95" fmla="*/ 396 h 651"/>
                  <a:gd name="T96" fmla="*/ 575 w 803"/>
                  <a:gd name="T97" fmla="*/ 143 h 651"/>
                  <a:gd name="T98" fmla="*/ 764 w 803"/>
                  <a:gd name="T99" fmla="*/ 543 h 651"/>
                  <a:gd name="T100" fmla="*/ 755 w 803"/>
                  <a:gd name="T101" fmla="*/ 552 h 651"/>
                  <a:gd name="T102" fmla="*/ 744 w 803"/>
                  <a:gd name="T103" fmla="*/ 560 h 651"/>
                  <a:gd name="T104" fmla="*/ 732 w 803"/>
                  <a:gd name="T105" fmla="*/ 566 h 651"/>
                  <a:gd name="T106" fmla="*/ 720 w 803"/>
                  <a:gd name="T107" fmla="*/ 569 h 651"/>
                  <a:gd name="T108" fmla="*/ 709 w 803"/>
                  <a:gd name="T109" fmla="*/ 571 h 651"/>
                  <a:gd name="T110" fmla="*/ 701 w 803"/>
                  <a:gd name="T111" fmla="*/ 572 h 651"/>
                  <a:gd name="T112" fmla="*/ 693 w 803"/>
                  <a:gd name="T113" fmla="*/ 573 h 651"/>
                  <a:gd name="T114" fmla="*/ 692 w 803"/>
                  <a:gd name="T115" fmla="*/ 573 h 651"/>
                  <a:gd name="T116" fmla="*/ 624 w 803"/>
                  <a:gd name="T117" fmla="*/ 534 h 651"/>
                  <a:gd name="T118" fmla="*/ 624 w 803"/>
                  <a:gd name="T119" fmla="*/ 532 h 651"/>
                  <a:gd name="T120" fmla="*/ 609 w 803"/>
                  <a:gd name="T121" fmla="*/ 417 h 651"/>
                  <a:gd name="T122" fmla="*/ 778 w 803"/>
                  <a:gd name="T123" fmla="*/ 478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51">
                    <a:moveTo>
                      <a:pt x="798" y="477"/>
                    </a:moveTo>
                    <a:lnTo>
                      <a:pt x="798" y="477"/>
                    </a:lnTo>
                    <a:lnTo>
                      <a:pt x="798" y="477"/>
                    </a:lnTo>
                    <a:cubicBezTo>
                      <a:pt x="798" y="476"/>
                      <a:pt x="798" y="476"/>
                      <a:pt x="797" y="475"/>
                    </a:cubicBezTo>
                    <a:cubicBezTo>
                      <a:pt x="797" y="473"/>
                      <a:pt x="797" y="472"/>
                      <a:pt x="797" y="470"/>
                    </a:cubicBezTo>
                    <a:cubicBezTo>
                      <a:pt x="748" y="86"/>
                      <a:pt x="748" y="86"/>
                      <a:pt x="748" y="86"/>
                    </a:cubicBezTo>
                    <a:cubicBezTo>
                      <a:pt x="742" y="38"/>
                      <a:pt x="700" y="0"/>
                      <a:pt x="651" y="0"/>
                    </a:cubicBezTo>
                    <a:cubicBezTo>
                      <a:pt x="326" y="0"/>
                      <a:pt x="326" y="0"/>
                      <a:pt x="326" y="0"/>
                    </a:cubicBezTo>
                    <a:cubicBezTo>
                      <a:pt x="287" y="0"/>
                      <a:pt x="253" y="23"/>
                      <a:pt x="236" y="58"/>
                    </a:cubicBezTo>
                    <a:cubicBezTo>
                      <a:pt x="151" y="58"/>
                      <a:pt x="151" y="58"/>
                      <a:pt x="151" y="58"/>
                    </a:cubicBezTo>
                    <a:cubicBezTo>
                      <a:pt x="102" y="58"/>
                      <a:pt x="60" y="94"/>
                      <a:pt x="53" y="143"/>
                    </a:cubicBezTo>
                    <a:cubicBezTo>
                      <a:pt x="4" y="527"/>
                      <a:pt x="4" y="527"/>
                      <a:pt x="4" y="527"/>
                    </a:cubicBezTo>
                    <a:cubicBezTo>
                      <a:pt x="4" y="529"/>
                      <a:pt x="4" y="530"/>
                      <a:pt x="4" y="532"/>
                    </a:cubicBezTo>
                    <a:cubicBezTo>
                      <a:pt x="4" y="533"/>
                      <a:pt x="4" y="533"/>
                      <a:pt x="4" y="534"/>
                    </a:cubicBezTo>
                    <a:cubicBezTo>
                      <a:pt x="4" y="534"/>
                      <a:pt x="4" y="534"/>
                      <a:pt x="4" y="535"/>
                    </a:cubicBezTo>
                    <a:cubicBezTo>
                      <a:pt x="0" y="569"/>
                      <a:pt x="7" y="597"/>
                      <a:pt x="25" y="617"/>
                    </a:cubicBezTo>
                    <a:cubicBezTo>
                      <a:pt x="53" y="648"/>
                      <a:pt x="97" y="650"/>
                      <a:pt x="107" y="650"/>
                    </a:cubicBezTo>
                    <a:cubicBezTo>
                      <a:pt x="108" y="650"/>
                      <a:pt x="109" y="650"/>
                      <a:pt x="109" y="650"/>
                    </a:cubicBezTo>
                    <a:cubicBezTo>
                      <a:pt x="517" y="650"/>
                      <a:pt x="517" y="650"/>
                      <a:pt x="517" y="650"/>
                    </a:cubicBezTo>
                    <a:cubicBezTo>
                      <a:pt x="518" y="650"/>
                      <a:pt x="526" y="650"/>
                      <a:pt x="535" y="649"/>
                    </a:cubicBezTo>
                    <a:cubicBezTo>
                      <a:pt x="536" y="649"/>
                      <a:pt x="537" y="649"/>
                      <a:pt x="538" y="648"/>
                    </a:cubicBezTo>
                    <a:cubicBezTo>
                      <a:pt x="540" y="648"/>
                      <a:pt x="543" y="648"/>
                      <a:pt x="545" y="647"/>
                    </a:cubicBezTo>
                    <a:cubicBezTo>
                      <a:pt x="548" y="647"/>
                      <a:pt x="549" y="646"/>
                      <a:pt x="551" y="646"/>
                    </a:cubicBezTo>
                    <a:cubicBezTo>
                      <a:pt x="554" y="645"/>
                      <a:pt x="556" y="645"/>
                      <a:pt x="559" y="644"/>
                    </a:cubicBezTo>
                    <a:cubicBezTo>
                      <a:pt x="561" y="643"/>
                      <a:pt x="563" y="643"/>
                      <a:pt x="565" y="642"/>
                    </a:cubicBezTo>
                    <a:cubicBezTo>
                      <a:pt x="567" y="641"/>
                      <a:pt x="570" y="639"/>
                      <a:pt x="573" y="638"/>
                    </a:cubicBezTo>
                    <a:cubicBezTo>
                      <a:pt x="575" y="637"/>
                      <a:pt x="578" y="636"/>
                      <a:pt x="580" y="634"/>
                    </a:cubicBezTo>
                    <a:cubicBezTo>
                      <a:pt x="582" y="633"/>
                      <a:pt x="584" y="632"/>
                      <a:pt x="587" y="630"/>
                    </a:cubicBezTo>
                    <a:cubicBezTo>
                      <a:pt x="589" y="629"/>
                      <a:pt x="591" y="627"/>
                      <a:pt x="593" y="625"/>
                    </a:cubicBezTo>
                    <a:cubicBezTo>
                      <a:pt x="595" y="623"/>
                      <a:pt x="597" y="621"/>
                      <a:pt x="600" y="620"/>
                    </a:cubicBezTo>
                    <a:cubicBezTo>
                      <a:pt x="601" y="619"/>
                      <a:pt x="602" y="618"/>
                      <a:pt x="603" y="617"/>
                    </a:cubicBezTo>
                    <a:cubicBezTo>
                      <a:pt x="604" y="616"/>
                      <a:pt x="605" y="613"/>
                      <a:pt x="606" y="612"/>
                    </a:cubicBezTo>
                    <a:cubicBezTo>
                      <a:pt x="607" y="610"/>
                      <a:pt x="609" y="609"/>
                      <a:pt x="610" y="607"/>
                    </a:cubicBezTo>
                    <a:cubicBezTo>
                      <a:pt x="610" y="606"/>
                      <a:pt x="610" y="606"/>
                      <a:pt x="610" y="605"/>
                    </a:cubicBezTo>
                    <a:cubicBezTo>
                      <a:pt x="613" y="601"/>
                      <a:pt x="615" y="597"/>
                      <a:pt x="617" y="593"/>
                    </a:cubicBezTo>
                    <a:cubicBezTo>
                      <a:pt x="692" y="593"/>
                      <a:pt x="692" y="593"/>
                      <a:pt x="692" y="593"/>
                    </a:cubicBezTo>
                    <a:cubicBezTo>
                      <a:pt x="692" y="593"/>
                      <a:pt x="693" y="593"/>
                      <a:pt x="694" y="593"/>
                    </a:cubicBezTo>
                    <a:lnTo>
                      <a:pt x="694" y="593"/>
                    </a:lnTo>
                    <a:lnTo>
                      <a:pt x="694" y="593"/>
                    </a:lnTo>
                    <a:lnTo>
                      <a:pt x="694" y="593"/>
                    </a:lnTo>
                    <a:cubicBezTo>
                      <a:pt x="696" y="593"/>
                      <a:pt x="697" y="593"/>
                      <a:pt x="701" y="593"/>
                    </a:cubicBezTo>
                    <a:cubicBezTo>
                      <a:pt x="702" y="593"/>
                      <a:pt x="703" y="593"/>
                      <a:pt x="704" y="593"/>
                    </a:cubicBezTo>
                    <a:cubicBezTo>
                      <a:pt x="705" y="592"/>
                      <a:pt x="707" y="592"/>
                      <a:pt x="709" y="592"/>
                    </a:cubicBezTo>
                    <a:cubicBezTo>
                      <a:pt x="710" y="592"/>
                      <a:pt x="712" y="592"/>
                      <a:pt x="713" y="591"/>
                    </a:cubicBezTo>
                    <a:cubicBezTo>
                      <a:pt x="715" y="591"/>
                      <a:pt x="717" y="591"/>
                      <a:pt x="719" y="591"/>
                    </a:cubicBezTo>
                    <a:cubicBezTo>
                      <a:pt x="721" y="590"/>
                      <a:pt x="723" y="590"/>
                      <a:pt x="726" y="588"/>
                    </a:cubicBezTo>
                    <a:cubicBezTo>
                      <a:pt x="727" y="588"/>
                      <a:pt x="729" y="587"/>
                      <a:pt x="731" y="587"/>
                    </a:cubicBezTo>
                    <a:cubicBezTo>
                      <a:pt x="733" y="586"/>
                      <a:pt x="736" y="585"/>
                      <a:pt x="738" y="585"/>
                    </a:cubicBezTo>
                    <a:cubicBezTo>
                      <a:pt x="740" y="584"/>
                      <a:pt x="742" y="583"/>
                      <a:pt x="744" y="582"/>
                    </a:cubicBezTo>
                    <a:cubicBezTo>
                      <a:pt x="746" y="581"/>
                      <a:pt x="748" y="580"/>
                      <a:pt x="751" y="579"/>
                    </a:cubicBezTo>
                    <a:cubicBezTo>
                      <a:pt x="753" y="578"/>
                      <a:pt x="755" y="577"/>
                      <a:pt x="757" y="576"/>
                    </a:cubicBezTo>
                    <a:cubicBezTo>
                      <a:pt x="759" y="575"/>
                      <a:pt x="761" y="573"/>
                      <a:pt x="763" y="572"/>
                    </a:cubicBezTo>
                    <a:cubicBezTo>
                      <a:pt x="765" y="570"/>
                      <a:pt x="767" y="569"/>
                      <a:pt x="769" y="567"/>
                    </a:cubicBezTo>
                    <a:cubicBezTo>
                      <a:pt x="771" y="565"/>
                      <a:pt x="773" y="564"/>
                      <a:pt x="776" y="561"/>
                    </a:cubicBezTo>
                    <a:cubicBezTo>
                      <a:pt x="776" y="560"/>
                      <a:pt x="777" y="560"/>
                      <a:pt x="777" y="559"/>
                    </a:cubicBezTo>
                    <a:cubicBezTo>
                      <a:pt x="778" y="558"/>
                      <a:pt x="779" y="557"/>
                      <a:pt x="780" y="556"/>
                    </a:cubicBezTo>
                    <a:cubicBezTo>
                      <a:pt x="781" y="554"/>
                      <a:pt x="783" y="552"/>
                      <a:pt x="785" y="550"/>
                    </a:cubicBezTo>
                    <a:cubicBezTo>
                      <a:pt x="785" y="550"/>
                      <a:pt x="785" y="549"/>
                      <a:pt x="785" y="548"/>
                    </a:cubicBezTo>
                    <a:cubicBezTo>
                      <a:pt x="796" y="529"/>
                      <a:pt x="802" y="506"/>
                      <a:pt x="798" y="477"/>
                    </a:cubicBezTo>
                    <a:close/>
                    <a:moveTo>
                      <a:pt x="74" y="146"/>
                    </a:moveTo>
                    <a:lnTo>
                      <a:pt x="74" y="146"/>
                    </a:lnTo>
                    <a:cubicBezTo>
                      <a:pt x="79" y="106"/>
                      <a:pt x="112" y="77"/>
                      <a:pt x="151" y="77"/>
                    </a:cubicBezTo>
                    <a:cubicBezTo>
                      <a:pt x="477" y="77"/>
                      <a:pt x="477" y="77"/>
                      <a:pt x="477" y="77"/>
                    </a:cubicBezTo>
                    <a:cubicBezTo>
                      <a:pt x="515" y="77"/>
                      <a:pt x="549" y="106"/>
                      <a:pt x="554" y="146"/>
                    </a:cubicBezTo>
                    <a:cubicBezTo>
                      <a:pt x="596" y="481"/>
                      <a:pt x="596" y="481"/>
                      <a:pt x="596" y="481"/>
                    </a:cubicBezTo>
                    <a:cubicBezTo>
                      <a:pt x="573" y="458"/>
                      <a:pt x="539" y="453"/>
                      <a:pt x="518" y="453"/>
                    </a:cubicBezTo>
                    <a:cubicBezTo>
                      <a:pt x="110" y="453"/>
                      <a:pt x="110" y="453"/>
                      <a:pt x="110" y="453"/>
                    </a:cubicBezTo>
                    <a:cubicBezTo>
                      <a:pt x="88" y="452"/>
                      <a:pt x="55" y="458"/>
                      <a:pt x="31" y="481"/>
                    </a:cubicBezTo>
                    <a:lnTo>
                      <a:pt x="74" y="146"/>
                    </a:lnTo>
                    <a:close/>
                    <a:moveTo>
                      <a:pt x="590" y="600"/>
                    </a:moveTo>
                    <a:lnTo>
                      <a:pt x="590" y="600"/>
                    </a:lnTo>
                    <a:cubicBezTo>
                      <a:pt x="588" y="602"/>
                      <a:pt x="587" y="604"/>
                      <a:pt x="585" y="606"/>
                    </a:cubicBezTo>
                    <a:cubicBezTo>
                      <a:pt x="584" y="607"/>
                      <a:pt x="582" y="608"/>
                      <a:pt x="581" y="609"/>
                    </a:cubicBezTo>
                    <a:cubicBezTo>
                      <a:pt x="579" y="611"/>
                      <a:pt x="577" y="613"/>
                      <a:pt x="574" y="615"/>
                    </a:cubicBezTo>
                    <a:cubicBezTo>
                      <a:pt x="573" y="616"/>
                      <a:pt x="571" y="617"/>
                      <a:pt x="569" y="617"/>
                    </a:cubicBezTo>
                    <a:cubicBezTo>
                      <a:pt x="567" y="619"/>
                      <a:pt x="564" y="620"/>
                      <a:pt x="561" y="621"/>
                    </a:cubicBezTo>
                    <a:cubicBezTo>
                      <a:pt x="560" y="622"/>
                      <a:pt x="559" y="622"/>
                      <a:pt x="558" y="623"/>
                    </a:cubicBezTo>
                    <a:cubicBezTo>
                      <a:pt x="555" y="624"/>
                      <a:pt x="552" y="625"/>
                      <a:pt x="549" y="626"/>
                    </a:cubicBezTo>
                    <a:cubicBezTo>
                      <a:pt x="548" y="626"/>
                      <a:pt x="548" y="626"/>
                      <a:pt x="546" y="626"/>
                    </a:cubicBezTo>
                    <a:cubicBezTo>
                      <a:pt x="531" y="630"/>
                      <a:pt x="518" y="629"/>
                      <a:pt x="518" y="629"/>
                    </a:cubicBezTo>
                    <a:cubicBezTo>
                      <a:pt x="109" y="629"/>
                      <a:pt x="109" y="629"/>
                      <a:pt x="109" y="629"/>
                    </a:cubicBezTo>
                    <a:cubicBezTo>
                      <a:pt x="108" y="629"/>
                      <a:pt x="64" y="631"/>
                      <a:pt x="39" y="603"/>
                    </a:cubicBezTo>
                    <a:cubicBezTo>
                      <a:pt x="26" y="587"/>
                      <a:pt x="21" y="565"/>
                      <a:pt x="24" y="535"/>
                    </a:cubicBezTo>
                    <a:cubicBezTo>
                      <a:pt x="34" y="472"/>
                      <a:pt x="106" y="474"/>
                      <a:pt x="109" y="473"/>
                    </a:cubicBezTo>
                    <a:cubicBezTo>
                      <a:pt x="518" y="473"/>
                      <a:pt x="518" y="473"/>
                      <a:pt x="518" y="473"/>
                    </a:cubicBezTo>
                    <a:cubicBezTo>
                      <a:pt x="522" y="473"/>
                      <a:pt x="593" y="471"/>
                      <a:pt x="604" y="535"/>
                    </a:cubicBezTo>
                    <a:cubicBezTo>
                      <a:pt x="607" y="562"/>
                      <a:pt x="602" y="584"/>
                      <a:pt x="590" y="600"/>
                    </a:cubicBezTo>
                    <a:close/>
                    <a:moveTo>
                      <a:pt x="575" y="143"/>
                    </a:moveTo>
                    <a:lnTo>
                      <a:pt x="575" y="143"/>
                    </a:lnTo>
                    <a:cubicBezTo>
                      <a:pt x="567" y="94"/>
                      <a:pt x="526" y="58"/>
                      <a:pt x="477" y="58"/>
                    </a:cubicBezTo>
                    <a:cubicBezTo>
                      <a:pt x="260" y="58"/>
                      <a:pt x="260" y="58"/>
                      <a:pt x="260" y="58"/>
                    </a:cubicBezTo>
                    <a:cubicBezTo>
                      <a:pt x="275" y="35"/>
                      <a:pt x="299" y="21"/>
                      <a:pt x="326" y="21"/>
                    </a:cubicBezTo>
                    <a:cubicBezTo>
                      <a:pt x="651" y="21"/>
                      <a:pt x="651" y="21"/>
                      <a:pt x="651" y="21"/>
                    </a:cubicBezTo>
                    <a:cubicBezTo>
                      <a:pt x="690" y="21"/>
                      <a:pt x="723" y="50"/>
                      <a:pt x="729" y="89"/>
                    </a:cubicBezTo>
                    <a:cubicBezTo>
                      <a:pt x="771" y="424"/>
                      <a:pt x="771" y="424"/>
                      <a:pt x="771" y="424"/>
                    </a:cubicBezTo>
                    <a:cubicBezTo>
                      <a:pt x="747" y="402"/>
                      <a:pt x="713" y="396"/>
                      <a:pt x="692" y="396"/>
                    </a:cubicBezTo>
                    <a:cubicBezTo>
                      <a:pt x="607" y="396"/>
                      <a:pt x="607" y="396"/>
                      <a:pt x="607" y="396"/>
                    </a:cubicBezTo>
                    <a:lnTo>
                      <a:pt x="575" y="143"/>
                    </a:lnTo>
                    <a:close/>
                    <a:moveTo>
                      <a:pt x="764" y="543"/>
                    </a:moveTo>
                    <a:lnTo>
                      <a:pt x="764" y="543"/>
                    </a:lnTo>
                    <a:cubicBezTo>
                      <a:pt x="763" y="545"/>
                      <a:pt x="761" y="547"/>
                      <a:pt x="759" y="549"/>
                    </a:cubicBezTo>
                    <a:cubicBezTo>
                      <a:pt x="758" y="550"/>
                      <a:pt x="757" y="551"/>
                      <a:pt x="755" y="552"/>
                    </a:cubicBezTo>
                    <a:cubicBezTo>
                      <a:pt x="753" y="554"/>
                      <a:pt x="751" y="556"/>
                      <a:pt x="748" y="557"/>
                    </a:cubicBezTo>
                    <a:cubicBezTo>
                      <a:pt x="746" y="558"/>
                      <a:pt x="745" y="559"/>
                      <a:pt x="744" y="560"/>
                    </a:cubicBezTo>
                    <a:cubicBezTo>
                      <a:pt x="741" y="561"/>
                      <a:pt x="739" y="562"/>
                      <a:pt x="736" y="564"/>
                    </a:cubicBezTo>
                    <a:cubicBezTo>
                      <a:pt x="735" y="565"/>
                      <a:pt x="733" y="565"/>
                      <a:pt x="732" y="566"/>
                    </a:cubicBezTo>
                    <a:cubicBezTo>
                      <a:pt x="730" y="567"/>
                      <a:pt x="727" y="568"/>
                      <a:pt x="725" y="568"/>
                    </a:cubicBezTo>
                    <a:cubicBezTo>
                      <a:pt x="723" y="569"/>
                      <a:pt x="721" y="569"/>
                      <a:pt x="720" y="569"/>
                    </a:cubicBezTo>
                    <a:cubicBezTo>
                      <a:pt x="718" y="570"/>
                      <a:pt x="715" y="570"/>
                      <a:pt x="713" y="571"/>
                    </a:cubicBezTo>
                    <a:cubicBezTo>
                      <a:pt x="712" y="571"/>
                      <a:pt x="711" y="571"/>
                      <a:pt x="709" y="571"/>
                    </a:cubicBezTo>
                    <a:cubicBezTo>
                      <a:pt x="708" y="572"/>
                      <a:pt x="706" y="572"/>
                      <a:pt x="705" y="572"/>
                    </a:cubicBezTo>
                    <a:cubicBezTo>
                      <a:pt x="703" y="572"/>
                      <a:pt x="702" y="572"/>
                      <a:pt x="701" y="572"/>
                    </a:cubicBezTo>
                    <a:cubicBezTo>
                      <a:pt x="700" y="572"/>
                      <a:pt x="699" y="572"/>
                      <a:pt x="699" y="572"/>
                    </a:cubicBezTo>
                    <a:cubicBezTo>
                      <a:pt x="695" y="573"/>
                      <a:pt x="693" y="573"/>
                      <a:pt x="693" y="573"/>
                    </a:cubicBezTo>
                    <a:lnTo>
                      <a:pt x="693" y="573"/>
                    </a:lnTo>
                    <a:lnTo>
                      <a:pt x="692" y="573"/>
                    </a:lnTo>
                    <a:cubicBezTo>
                      <a:pt x="622" y="573"/>
                      <a:pt x="622" y="573"/>
                      <a:pt x="622" y="573"/>
                    </a:cubicBezTo>
                    <a:cubicBezTo>
                      <a:pt x="625" y="561"/>
                      <a:pt x="626" y="548"/>
                      <a:pt x="624" y="534"/>
                    </a:cubicBezTo>
                    <a:cubicBezTo>
                      <a:pt x="624" y="534"/>
                      <a:pt x="624" y="534"/>
                      <a:pt x="624" y="533"/>
                    </a:cubicBezTo>
                    <a:cubicBezTo>
                      <a:pt x="624" y="533"/>
                      <a:pt x="624" y="533"/>
                      <a:pt x="624" y="532"/>
                    </a:cubicBezTo>
                    <a:cubicBezTo>
                      <a:pt x="624" y="530"/>
                      <a:pt x="624" y="529"/>
                      <a:pt x="624" y="527"/>
                    </a:cubicBezTo>
                    <a:cubicBezTo>
                      <a:pt x="609" y="417"/>
                      <a:pt x="609" y="417"/>
                      <a:pt x="609" y="417"/>
                    </a:cubicBezTo>
                    <a:cubicBezTo>
                      <a:pt x="693" y="417"/>
                      <a:pt x="693" y="417"/>
                      <a:pt x="693" y="417"/>
                    </a:cubicBezTo>
                    <a:cubicBezTo>
                      <a:pt x="696" y="416"/>
                      <a:pt x="768" y="415"/>
                      <a:pt x="778" y="478"/>
                    </a:cubicBezTo>
                    <a:cubicBezTo>
                      <a:pt x="781" y="505"/>
                      <a:pt x="777" y="527"/>
                      <a:pt x="764" y="5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180"/>
              <p:cNvSpPr>
                <a:spLocks noChangeArrowheads="1"/>
              </p:cNvSpPr>
              <p:nvPr/>
            </p:nvSpPr>
            <p:spPr bwMode="auto">
              <a:xfrm>
                <a:off x="8503425" y="4964680"/>
                <a:ext cx="31489" cy="31488"/>
              </a:xfrm>
              <a:custGeom>
                <a:avLst/>
                <a:gdLst>
                  <a:gd name="T0" fmla="*/ 36 w 74"/>
                  <a:gd name="T1" fmla="*/ 0 h 74"/>
                  <a:gd name="T2" fmla="*/ 36 w 74"/>
                  <a:gd name="T3" fmla="*/ 0 h 74"/>
                  <a:gd name="T4" fmla="*/ 0 w 74"/>
                  <a:gd name="T5" fmla="*/ 36 h 74"/>
                  <a:gd name="T6" fmla="*/ 36 w 74"/>
                  <a:gd name="T7" fmla="*/ 73 h 74"/>
                  <a:gd name="T8" fmla="*/ 73 w 74"/>
                  <a:gd name="T9" fmla="*/ 36 h 74"/>
                  <a:gd name="T10" fmla="*/ 36 w 74"/>
                  <a:gd name="T11" fmla="*/ 0 h 74"/>
                  <a:gd name="T12" fmla="*/ 36 w 74"/>
                  <a:gd name="T13" fmla="*/ 53 h 74"/>
                  <a:gd name="T14" fmla="*/ 36 w 74"/>
                  <a:gd name="T15" fmla="*/ 53 h 74"/>
                  <a:gd name="T16" fmla="*/ 20 w 74"/>
                  <a:gd name="T17" fmla="*/ 36 h 74"/>
                  <a:gd name="T18" fmla="*/ 36 w 74"/>
                  <a:gd name="T19" fmla="*/ 20 h 74"/>
                  <a:gd name="T20" fmla="*/ 53 w 74"/>
                  <a:gd name="T21" fmla="*/ 36 h 74"/>
                  <a:gd name="T22" fmla="*/ 36 w 74"/>
                  <a:gd name="T23"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4">
                    <a:moveTo>
                      <a:pt x="36" y="0"/>
                    </a:moveTo>
                    <a:lnTo>
                      <a:pt x="36" y="0"/>
                    </a:lnTo>
                    <a:cubicBezTo>
                      <a:pt x="17" y="0"/>
                      <a:pt x="0" y="15"/>
                      <a:pt x="0" y="36"/>
                    </a:cubicBezTo>
                    <a:cubicBezTo>
                      <a:pt x="0" y="56"/>
                      <a:pt x="17" y="73"/>
                      <a:pt x="36" y="73"/>
                    </a:cubicBezTo>
                    <a:cubicBezTo>
                      <a:pt x="56" y="73"/>
                      <a:pt x="73" y="56"/>
                      <a:pt x="73" y="36"/>
                    </a:cubicBezTo>
                    <a:cubicBezTo>
                      <a:pt x="73" y="15"/>
                      <a:pt x="56" y="0"/>
                      <a:pt x="36" y="0"/>
                    </a:cubicBezTo>
                    <a:close/>
                    <a:moveTo>
                      <a:pt x="36" y="53"/>
                    </a:moveTo>
                    <a:lnTo>
                      <a:pt x="36" y="53"/>
                    </a:lnTo>
                    <a:cubicBezTo>
                      <a:pt x="27" y="53"/>
                      <a:pt x="20" y="45"/>
                      <a:pt x="20" y="36"/>
                    </a:cubicBezTo>
                    <a:cubicBezTo>
                      <a:pt x="20" y="27"/>
                      <a:pt x="27" y="20"/>
                      <a:pt x="36" y="20"/>
                    </a:cubicBezTo>
                    <a:cubicBezTo>
                      <a:pt x="46" y="20"/>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8" name="Group 27"/>
            <p:cNvGrpSpPr>
              <a:grpSpLocks noChangeAspect="1"/>
            </p:cNvGrpSpPr>
            <p:nvPr/>
          </p:nvGrpSpPr>
          <p:grpSpPr>
            <a:xfrm>
              <a:off x="8077200" y="4886843"/>
              <a:ext cx="778018" cy="738369"/>
              <a:chOff x="3980202" y="3805164"/>
              <a:chExt cx="290806" cy="275986"/>
            </a:xfrm>
            <a:solidFill>
              <a:srgbClr val="0078EF"/>
            </a:solidFill>
          </p:grpSpPr>
          <p:sp>
            <p:nvSpPr>
              <p:cNvPr id="29" name="Freeform 153"/>
              <p:cNvSpPr>
                <a:spLocks noChangeArrowheads="1"/>
              </p:cNvSpPr>
              <p:nvPr/>
            </p:nvSpPr>
            <p:spPr bwMode="auto">
              <a:xfrm>
                <a:off x="4043179" y="3857027"/>
                <a:ext cx="162999" cy="98169"/>
              </a:xfrm>
              <a:custGeom>
                <a:avLst/>
                <a:gdLst>
                  <a:gd name="T0" fmla="*/ 73 w 390"/>
                  <a:gd name="T1" fmla="*/ 232 h 233"/>
                  <a:gd name="T2" fmla="*/ 73 w 390"/>
                  <a:gd name="T3" fmla="*/ 232 h 233"/>
                  <a:gd name="T4" fmla="*/ 305 w 390"/>
                  <a:gd name="T5" fmla="*/ 232 h 233"/>
                  <a:gd name="T6" fmla="*/ 389 w 390"/>
                  <a:gd name="T7" fmla="*/ 142 h 233"/>
                  <a:gd name="T8" fmla="*/ 280 w 390"/>
                  <a:gd name="T9" fmla="*/ 54 h 233"/>
                  <a:gd name="T10" fmla="*/ 196 w 390"/>
                  <a:gd name="T11" fmla="*/ 0 h 233"/>
                  <a:gd name="T12" fmla="*/ 108 w 390"/>
                  <a:gd name="T13" fmla="*/ 68 h 233"/>
                  <a:gd name="T14" fmla="*/ 84 w 390"/>
                  <a:gd name="T15" fmla="*/ 65 h 233"/>
                  <a:gd name="T16" fmla="*/ 0 w 390"/>
                  <a:gd name="T17" fmla="*/ 149 h 233"/>
                  <a:gd name="T18" fmla="*/ 73 w 390"/>
                  <a:gd name="T19" fmla="*/ 232 h 233"/>
                  <a:gd name="T20" fmla="*/ 84 w 390"/>
                  <a:gd name="T21" fmla="*/ 88 h 233"/>
                  <a:gd name="T22" fmla="*/ 84 w 390"/>
                  <a:gd name="T23" fmla="*/ 88 h 233"/>
                  <a:gd name="T24" fmla="*/ 112 w 390"/>
                  <a:gd name="T25" fmla="*/ 95 h 233"/>
                  <a:gd name="T26" fmla="*/ 122 w 390"/>
                  <a:gd name="T27" fmla="*/ 94 h 233"/>
                  <a:gd name="T28" fmla="*/ 128 w 390"/>
                  <a:gd name="T29" fmla="*/ 86 h 233"/>
                  <a:gd name="T30" fmla="*/ 196 w 390"/>
                  <a:gd name="T31" fmla="*/ 24 h 233"/>
                  <a:gd name="T32" fmla="*/ 262 w 390"/>
                  <a:gd name="T33" fmla="*/ 71 h 233"/>
                  <a:gd name="T34" fmla="*/ 268 w 390"/>
                  <a:gd name="T35" fmla="*/ 79 h 233"/>
                  <a:gd name="T36" fmla="*/ 277 w 390"/>
                  <a:gd name="T37" fmla="*/ 79 h 233"/>
                  <a:gd name="T38" fmla="*/ 299 w 390"/>
                  <a:gd name="T39" fmla="*/ 76 h 233"/>
                  <a:gd name="T40" fmla="*/ 366 w 390"/>
                  <a:gd name="T41" fmla="*/ 142 h 233"/>
                  <a:gd name="T42" fmla="*/ 305 w 390"/>
                  <a:gd name="T43" fmla="*/ 209 h 233"/>
                  <a:gd name="T44" fmla="*/ 75 w 390"/>
                  <a:gd name="T45" fmla="*/ 208 h 233"/>
                  <a:gd name="T46" fmla="*/ 23 w 390"/>
                  <a:gd name="T47" fmla="*/ 149 h 233"/>
                  <a:gd name="T48" fmla="*/ 84 w 390"/>
                  <a:gd name="T49" fmla="*/ 8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0" h="233">
                    <a:moveTo>
                      <a:pt x="73" y="232"/>
                    </a:moveTo>
                    <a:lnTo>
                      <a:pt x="73" y="232"/>
                    </a:lnTo>
                    <a:cubicBezTo>
                      <a:pt x="305" y="232"/>
                      <a:pt x="305" y="232"/>
                      <a:pt x="305" y="232"/>
                    </a:cubicBezTo>
                    <a:cubicBezTo>
                      <a:pt x="352" y="228"/>
                      <a:pt x="389" y="189"/>
                      <a:pt x="389" y="142"/>
                    </a:cubicBezTo>
                    <a:cubicBezTo>
                      <a:pt x="389" y="86"/>
                      <a:pt x="337" y="41"/>
                      <a:pt x="280" y="54"/>
                    </a:cubicBezTo>
                    <a:cubicBezTo>
                      <a:pt x="265" y="22"/>
                      <a:pt x="233" y="0"/>
                      <a:pt x="196" y="0"/>
                    </a:cubicBezTo>
                    <a:cubicBezTo>
                      <a:pt x="154" y="0"/>
                      <a:pt x="118" y="29"/>
                      <a:pt x="108" y="68"/>
                    </a:cubicBezTo>
                    <a:cubicBezTo>
                      <a:pt x="100" y="66"/>
                      <a:pt x="92" y="65"/>
                      <a:pt x="84" y="65"/>
                    </a:cubicBezTo>
                    <a:cubicBezTo>
                      <a:pt x="38" y="65"/>
                      <a:pt x="0" y="103"/>
                      <a:pt x="0" y="149"/>
                    </a:cubicBezTo>
                    <a:cubicBezTo>
                      <a:pt x="0" y="190"/>
                      <a:pt x="31" y="226"/>
                      <a:pt x="73" y="232"/>
                    </a:cubicBezTo>
                    <a:close/>
                    <a:moveTo>
                      <a:pt x="84" y="88"/>
                    </a:moveTo>
                    <a:lnTo>
                      <a:pt x="84" y="88"/>
                    </a:lnTo>
                    <a:cubicBezTo>
                      <a:pt x="93" y="88"/>
                      <a:pt x="102" y="90"/>
                      <a:pt x="112" y="95"/>
                    </a:cubicBezTo>
                    <a:cubicBezTo>
                      <a:pt x="115" y="96"/>
                      <a:pt x="119" y="96"/>
                      <a:pt x="122" y="94"/>
                    </a:cubicBezTo>
                    <a:cubicBezTo>
                      <a:pt x="125" y="93"/>
                      <a:pt x="127" y="89"/>
                      <a:pt x="128" y="86"/>
                    </a:cubicBezTo>
                    <a:cubicBezTo>
                      <a:pt x="132" y="51"/>
                      <a:pt x="161" y="24"/>
                      <a:pt x="196" y="24"/>
                    </a:cubicBezTo>
                    <a:cubicBezTo>
                      <a:pt x="226" y="24"/>
                      <a:pt x="253" y="42"/>
                      <a:pt x="262" y="71"/>
                    </a:cubicBezTo>
                    <a:cubicBezTo>
                      <a:pt x="263" y="75"/>
                      <a:pt x="265" y="77"/>
                      <a:pt x="268" y="79"/>
                    </a:cubicBezTo>
                    <a:cubicBezTo>
                      <a:pt x="271" y="80"/>
                      <a:pt x="274" y="80"/>
                      <a:pt x="277" y="79"/>
                    </a:cubicBezTo>
                    <a:cubicBezTo>
                      <a:pt x="285" y="77"/>
                      <a:pt x="292" y="76"/>
                      <a:pt x="299" y="76"/>
                    </a:cubicBezTo>
                    <a:cubicBezTo>
                      <a:pt x="336" y="76"/>
                      <a:pt x="366" y="105"/>
                      <a:pt x="366" y="142"/>
                    </a:cubicBezTo>
                    <a:cubicBezTo>
                      <a:pt x="366" y="177"/>
                      <a:pt x="339" y="206"/>
                      <a:pt x="305" y="209"/>
                    </a:cubicBezTo>
                    <a:cubicBezTo>
                      <a:pt x="75" y="208"/>
                      <a:pt x="75" y="208"/>
                      <a:pt x="75" y="208"/>
                    </a:cubicBezTo>
                    <a:cubicBezTo>
                      <a:pt x="45" y="204"/>
                      <a:pt x="23" y="179"/>
                      <a:pt x="23" y="149"/>
                    </a:cubicBezTo>
                    <a:cubicBezTo>
                      <a:pt x="23" y="115"/>
                      <a:pt x="50" y="88"/>
                      <a:pt x="84" y="8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154"/>
              <p:cNvSpPr>
                <a:spLocks noChangeArrowheads="1"/>
              </p:cNvSpPr>
              <p:nvPr/>
            </p:nvSpPr>
            <p:spPr bwMode="auto">
              <a:xfrm>
                <a:off x="4202473" y="4008913"/>
                <a:ext cx="35194" cy="35192"/>
              </a:xfrm>
              <a:custGeom>
                <a:avLst/>
                <a:gdLst>
                  <a:gd name="T0" fmla="*/ 41 w 83"/>
                  <a:gd name="T1" fmla="*/ 82 h 83"/>
                  <a:gd name="T2" fmla="*/ 41 w 83"/>
                  <a:gd name="T3" fmla="*/ 82 h 83"/>
                  <a:gd name="T4" fmla="*/ 82 w 83"/>
                  <a:gd name="T5" fmla="*/ 40 h 83"/>
                  <a:gd name="T6" fmla="*/ 41 w 83"/>
                  <a:gd name="T7" fmla="*/ 0 h 83"/>
                  <a:gd name="T8" fmla="*/ 0 w 83"/>
                  <a:gd name="T9" fmla="*/ 40 h 83"/>
                  <a:gd name="T10" fmla="*/ 41 w 83"/>
                  <a:gd name="T11" fmla="*/ 82 h 83"/>
                  <a:gd name="T12" fmla="*/ 41 w 83"/>
                  <a:gd name="T13" fmla="*/ 23 h 83"/>
                  <a:gd name="T14" fmla="*/ 41 w 83"/>
                  <a:gd name="T15" fmla="*/ 23 h 83"/>
                  <a:gd name="T16" fmla="*/ 59 w 83"/>
                  <a:gd name="T17" fmla="*/ 40 h 83"/>
                  <a:gd name="T18" fmla="*/ 41 w 83"/>
                  <a:gd name="T19" fmla="*/ 58 h 83"/>
                  <a:gd name="T20" fmla="*/ 23 w 83"/>
                  <a:gd name="T21" fmla="*/ 40 h 83"/>
                  <a:gd name="T22" fmla="*/ 41 w 83"/>
                  <a:gd name="T2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3">
                    <a:moveTo>
                      <a:pt x="41" y="82"/>
                    </a:moveTo>
                    <a:lnTo>
                      <a:pt x="41" y="82"/>
                    </a:lnTo>
                    <a:cubicBezTo>
                      <a:pt x="64" y="82"/>
                      <a:pt x="82" y="63"/>
                      <a:pt x="82" y="40"/>
                    </a:cubicBezTo>
                    <a:cubicBezTo>
                      <a:pt x="82" y="19"/>
                      <a:pt x="64" y="0"/>
                      <a:pt x="41" y="0"/>
                    </a:cubicBezTo>
                    <a:cubicBezTo>
                      <a:pt x="18" y="0"/>
                      <a:pt x="0" y="19"/>
                      <a:pt x="0" y="40"/>
                    </a:cubicBezTo>
                    <a:cubicBezTo>
                      <a:pt x="0" y="63"/>
                      <a:pt x="18" y="82"/>
                      <a:pt x="41" y="82"/>
                    </a:cubicBezTo>
                    <a:close/>
                    <a:moveTo>
                      <a:pt x="41" y="23"/>
                    </a:moveTo>
                    <a:lnTo>
                      <a:pt x="41" y="23"/>
                    </a:lnTo>
                    <a:cubicBezTo>
                      <a:pt x="50" y="23"/>
                      <a:pt x="59" y="31"/>
                      <a:pt x="59" y="40"/>
                    </a:cubicBezTo>
                    <a:cubicBezTo>
                      <a:pt x="59" y="51"/>
                      <a:pt x="50" y="58"/>
                      <a:pt x="41" y="58"/>
                    </a:cubicBezTo>
                    <a:cubicBezTo>
                      <a:pt x="32" y="58"/>
                      <a:pt x="23" y="51"/>
                      <a:pt x="23" y="40"/>
                    </a:cubicBezTo>
                    <a:cubicBezTo>
                      <a:pt x="23" y="31"/>
                      <a:pt x="32" y="23"/>
                      <a:pt x="4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 name="Freeform 155"/>
              <p:cNvSpPr>
                <a:spLocks noChangeArrowheads="1"/>
              </p:cNvSpPr>
              <p:nvPr/>
            </p:nvSpPr>
            <p:spPr bwMode="auto">
              <a:xfrm>
                <a:off x="3980202" y="3805164"/>
                <a:ext cx="290806" cy="275986"/>
              </a:xfrm>
              <a:custGeom>
                <a:avLst/>
                <a:gdLst>
                  <a:gd name="T0" fmla="*/ 27 w 693"/>
                  <a:gd name="T1" fmla="*/ 618 h 656"/>
                  <a:gd name="T2" fmla="*/ 121 w 693"/>
                  <a:gd name="T3" fmla="*/ 655 h 656"/>
                  <a:gd name="T4" fmla="*/ 596 w 693"/>
                  <a:gd name="T5" fmla="*/ 653 h 656"/>
                  <a:gd name="T6" fmla="*/ 610 w 693"/>
                  <a:gd name="T7" fmla="*/ 650 h 656"/>
                  <a:gd name="T8" fmla="*/ 625 w 693"/>
                  <a:gd name="T9" fmla="*/ 644 h 656"/>
                  <a:gd name="T10" fmla="*/ 641 w 693"/>
                  <a:gd name="T11" fmla="*/ 637 h 656"/>
                  <a:gd name="T12" fmla="*/ 656 w 693"/>
                  <a:gd name="T13" fmla="*/ 627 h 656"/>
                  <a:gd name="T14" fmla="*/ 666 w 693"/>
                  <a:gd name="T15" fmla="*/ 618 h 656"/>
                  <a:gd name="T16" fmla="*/ 674 w 693"/>
                  <a:gd name="T17" fmla="*/ 607 h 656"/>
                  <a:gd name="T18" fmla="*/ 689 w 693"/>
                  <a:gd name="T19" fmla="*/ 527 h 656"/>
                  <a:gd name="T20" fmla="*/ 689 w 693"/>
                  <a:gd name="T21" fmla="*/ 525 h 656"/>
                  <a:gd name="T22" fmla="*/ 634 w 693"/>
                  <a:gd name="T23" fmla="*/ 95 h 656"/>
                  <a:gd name="T24" fmla="*/ 167 w 693"/>
                  <a:gd name="T25" fmla="*/ 0 h 656"/>
                  <a:gd name="T26" fmla="*/ 5 w 693"/>
                  <a:gd name="T27" fmla="*/ 518 h 656"/>
                  <a:gd name="T28" fmla="*/ 4 w 693"/>
                  <a:gd name="T29" fmla="*/ 527 h 656"/>
                  <a:gd name="T30" fmla="*/ 27 w 693"/>
                  <a:gd name="T31" fmla="*/ 618 h 656"/>
                  <a:gd name="T32" fmla="*/ 82 w 693"/>
                  <a:gd name="T33" fmla="*/ 98 h 656"/>
                  <a:gd name="T34" fmla="*/ 526 w 693"/>
                  <a:gd name="T35" fmla="*/ 23 h 656"/>
                  <a:gd name="T36" fmla="*/ 658 w 693"/>
                  <a:gd name="T37" fmla="*/ 466 h 656"/>
                  <a:gd name="T38" fmla="*/ 121 w 693"/>
                  <a:gd name="T39" fmla="*/ 436 h 656"/>
                  <a:gd name="T40" fmla="*/ 82 w 693"/>
                  <a:gd name="T41" fmla="*/ 98 h 656"/>
                  <a:gd name="T42" fmla="*/ 27 w 693"/>
                  <a:gd name="T43" fmla="*/ 528 h 656"/>
                  <a:gd name="T44" fmla="*/ 572 w 693"/>
                  <a:gd name="T45" fmla="*/ 460 h 656"/>
                  <a:gd name="T46" fmla="*/ 651 w 693"/>
                  <a:gd name="T47" fmla="*/ 599 h 656"/>
                  <a:gd name="T48" fmla="*/ 641 w 693"/>
                  <a:gd name="T49" fmla="*/ 609 h 656"/>
                  <a:gd name="T50" fmla="*/ 628 w 693"/>
                  <a:gd name="T51" fmla="*/ 617 h 656"/>
                  <a:gd name="T52" fmla="*/ 616 w 693"/>
                  <a:gd name="T53" fmla="*/ 624 h 656"/>
                  <a:gd name="T54" fmla="*/ 602 w 693"/>
                  <a:gd name="T55" fmla="*/ 628 h 656"/>
                  <a:gd name="T56" fmla="*/ 591 w 693"/>
                  <a:gd name="T57" fmla="*/ 630 h 656"/>
                  <a:gd name="T58" fmla="*/ 581 w 693"/>
                  <a:gd name="T59" fmla="*/ 631 h 656"/>
                  <a:gd name="T60" fmla="*/ 120 w 693"/>
                  <a:gd name="T61" fmla="*/ 631 h 656"/>
                  <a:gd name="T62" fmla="*/ 27 w 693"/>
                  <a:gd name="T63" fmla="*/ 5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 h="656">
                    <a:moveTo>
                      <a:pt x="27" y="618"/>
                    </a:moveTo>
                    <a:lnTo>
                      <a:pt x="27" y="618"/>
                    </a:lnTo>
                    <a:cubicBezTo>
                      <a:pt x="59" y="653"/>
                      <a:pt x="108" y="655"/>
                      <a:pt x="119" y="655"/>
                    </a:cubicBezTo>
                    <a:cubicBezTo>
                      <a:pt x="120" y="655"/>
                      <a:pt x="121" y="655"/>
                      <a:pt x="121" y="655"/>
                    </a:cubicBezTo>
                    <a:cubicBezTo>
                      <a:pt x="572" y="655"/>
                      <a:pt x="572" y="655"/>
                      <a:pt x="572" y="655"/>
                    </a:cubicBezTo>
                    <a:cubicBezTo>
                      <a:pt x="573" y="655"/>
                      <a:pt x="582" y="655"/>
                      <a:pt x="596" y="653"/>
                    </a:cubicBezTo>
                    <a:cubicBezTo>
                      <a:pt x="597" y="653"/>
                      <a:pt x="597" y="653"/>
                      <a:pt x="597" y="653"/>
                    </a:cubicBezTo>
                    <a:cubicBezTo>
                      <a:pt x="601" y="652"/>
                      <a:pt x="605" y="651"/>
                      <a:pt x="610" y="650"/>
                    </a:cubicBezTo>
                    <a:cubicBezTo>
                      <a:pt x="612" y="650"/>
                      <a:pt x="613" y="648"/>
                      <a:pt x="614" y="648"/>
                    </a:cubicBezTo>
                    <a:cubicBezTo>
                      <a:pt x="618" y="647"/>
                      <a:pt x="621" y="646"/>
                      <a:pt x="625" y="644"/>
                    </a:cubicBezTo>
                    <a:cubicBezTo>
                      <a:pt x="627" y="644"/>
                      <a:pt x="629" y="643"/>
                      <a:pt x="630" y="642"/>
                    </a:cubicBezTo>
                    <a:cubicBezTo>
                      <a:pt x="634" y="641"/>
                      <a:pt x="638" y="639"/>
                      <a:pt x="641" y="637"/>
                    </a:cubicBezTo>
                    <a:cubicBezTo>
                      <a:pt x="643" y="636"/>
                      <a:pt x="645" y="635"/>
                      <a:pt x="647" y="633"/>
                    </a:cubicBezTo>
                    <a:cubicBezTo>
                      <a:pt x="650" y="631"/>
                      <a:pt x="653" y="629"/>
                      <a:pt x="656" y="627"/>
                    </a:cubicBezTo>
                    <a:cubicBezTo>
                      <a:pt x="658" y="625"/>
                      <a:pt x="660" y="622"/>
                      <a:pt x="663" y="620"/>
                    </a:cubicBezTo>
                    <a:cubicBezTo>
                      <a:pt x="664" y="619"/>
                      <a:pt x="665" y="619"/>
                      <a:pt x="666" y="618"/>
                    </a:cubicBezTo>
                    <a:cubicBezTo>
                      <a:pt x="667" y="616"/>
                      <a:pt x="668" y="614"/>
                      <a:pt x="669" y="613"/>
                    </a:cubicBezTo>
                    <a:cubicBezTo>
                      <a:pt x="671" y="611"/>
                      <a:pt x="672" y="609"/>
                      <a:pt x="674" y="607"/>
                    </a:cubicBezTo>
                    <a:cubicBezTo>
                      <a:pt x="674" y="607"/>
                      <a:pt x="674" y="606"/>
                      <a:pt x="674" y="605"/>
                    </a:cubicBezTo>
                    <a:cubicBezTo>
                      <a:pt x="688" y="584"/>
                      <a:pt x="692" y="558"/>
                      <a:pt x="689" y="527"/>
                    </a:cubicBezTo>
                    <a:cubicBezTo>
                      <a:pt x="689" y="527"/>
                      <a:pt x="690" y="527"/>
                      <a:pt x="689" y="526"/>
                    </a:cubicBezTo>
                    <a:lnTo>
                      <a:pt x="689" y="525"/>
                    </a:lnTo>
                    <a:cubicBezTo>
                      <a:pt x="689" y="522"/>
                      <a:pt x="689" y="520"/>
                      <a:pt x="689" y="518"/>
                    </a:cubicBezTo>
                    <a:cubicBezTo>
                      <a:pt x="634" y="95"/>
                      <a:pt x="634" y="95"/>
                      <a:pt x="634" y="95"/>
                    </a:cubicBezTo>
                    <a:cubicBezTo>
                      <a:pt x="627" y="40"/>
                      <a:pt x="580" y="0"/>
                      <a:pt x="526" y="0"/>
                    </a:cubicBezTo>
                    <a:cubicBezTo>
                      <a:pt x="167" y="0"/>
                      <a:pt x="167" y="0"/>
                      <a:pt x="167" y="0"/>
                    </a:cubicBezTo>
                    <a:cubicBezTo>
                      <a:pt x="113" y="0"/>
                      <a:pt x="66" y="40"/>
                      <a:pt x="59" y="95"/>
                    </a:cubicBezTo>
                    <a:cubicBezTo>
                      <a:pt x="5" y="518"/>
                      <a:pt x="5" y="518"/>
                      <a:pt x="5" y="518"/>
                    </a:cubicBezTo>
                    <a:cubicBezTo>
                      <a:pt x="5" y="520"/>
                      <a:pt x="5" y="522"/>
                      <a:pt x="5" y="525"/>
                    </a:cubicBezTo>
                    <a:cubicBezTo>
                      <a:pt x="5" y="525"/>
                      <a:pt x="4" y="526"/>
                      <a:pt x="4" y="527"/>
                    </a:cubicBezTo>
                    <a:cubicBezTo>
                      <a:pt x="4" y="527"/>
                      <a:pt x="5" y="527"/>
                      <a:pt x="5" y="528"/>
                    </a:cubicBezTo>
                    <a:cubicBezTo>
                      <a:pt x="0" y="565"/>
                      <a:pt x="8" y="595"/>
                      <a:pt x="27" y="618"/>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6"/>
                      <a:pt x="658" y="466"/>
                      <a:pt x="658" y="466"/>
                    </a:cubicBezTo>
                    <a:cubicBezTo>
                      <a:pt x="631" y="442"/>
                      <a:pt x="595" y="436"/>
                      <a:pt x="572" y="436"/>
                    </a:cubicBezTo>
                    <a:cubicBezTo>
                      <a:pt x="121" y="436"/>
                      <a:pt x="121" y="436"/>
                      <a:pt x="121" y="436"/>
                    </a:cubicBezTo>
                    <a:cubicBezTo>
                      <a:pt x="98" y="436"/>
                      <a:pt x="62" y="442"/>
                      <a:pt x="35" y="466"/>
                    </a:cubicBezTo>
                    <a:lnTo>
                      <a:pt x="82" y="98"/>
                    </a:lnTo>
                    <a:close/>
                    <a:moveTo>
                      <a:pt x="27" y="528"/>
                    </a:moveTo>
                    <a:lnTo>
                      <a:pt x="27" y="528"/>
                    </a:lnTo>
                    <a:cubicBezTo>
                      <a:pt x="38" y="458"/>
                      <a:pt x="117" y="459"/>
                      <a:pt x="121" y="460"/>
                    </a:cubicBezTo>
                    <a:cubicBezTo>
                      <a:pt x="572" y="460"/>
                      <a:pt x="572" y="460"/>
                      <a:pt x="572" y="460"/>
                    </a:cubicBezTo>
                    <a:cubicBezTo>
                      <a:pt x="576" y="459"/>
                      <a:pt x="655" y="458"/>
                      <a:pt x="666" y="528"/>
                    </a:cubicBezTo>
                    <a:cubicBezTo>
                      <a:pt x="669" y="558"/>
                      <a:pt x="665" y="582"/>
                      <a:pt x="651" y="599"/>
                    </a:cubicBezTo>
                    <a:cubicBezTo>
                      <a:pt x="649" y="601"/>
                      <a:pt x="647" y="603"/>
                      <a:pt x="646" y="605"/>
                    </a:cubicBezTo>
                    <a:cubicBezTo>
                      <a:pt x="644" y="607"/>
                      <a:pt x="643" y="608"/>
                      <a:pt x="641" y="609"/>
                    </a:cubicBezTo>
                    <a:cubicBezTo>
                      <a:pt x="639" y="611"/>
                      <a:pt x="635" y="613"/>
                      <a:pt x="633" y="614"/>
                    </a:cubicBezTo>
                    <a:cubicBezTo>
                      <a:pt x="631" y="615"/>
                      <a:pt x="630" y="616"/>
                      <a:pt x="628" y="617"/>
                    </a:cubicBezTo>
                    <a:cubicBezTo>
                      <a:pt x="626" y="619"/>
                      <a:pt x="623" y="620"/>
                      <a:pt x="620" y="621"/>
                    </a:cubicBezTo>
                    <a:cubicBezTo>
                      <a:pt x="619" y="622"/>
                      <a:pt x="617" y="624"/>
                      <a:pt x="616" y="624"/>
                    </a:cubicBezTo>
                    <a:cubicBezTo>
                      <a:pt x="613" y="625"/>
                      <a:pt x="609" y="626"/>
                      <a:pt x="606" y="627"/>
                    </a:cubicBezTo>
                    <a:cubicBezTo>
                      <a:pt x="605" y="627"/>
                      <a:pt x="604" y="628"/>
                      <a:pt x="602" y="628"/>
                    </a:cubicBezTo>
                    <a:cubicBezTo>
                      <a:pt x="599" y="628"/>
                      <a:pt x="597" y="629"/>
                      <a:pt x="594" y="629"/>
                    </a:cubicBezTo>
                    <a:cubicBezTo>
                      <a:pt x="593" y="630"/>
                      <a:pt x="592" y="630"/>
                      <a:pt x="591" y="630"/>
                    </a:cubicBezTo>
                    <a:cubicBezTo>
                      <a:pt x="588" y="630"/>
                      <a:pt x="586" y="631"/>
                      <a:pt x="583" y="631"/>
                    </a:cubicBezTo>
                    <a:cubicBezTo>
                      <a:pt x="582" y="631"/>
                      <a:pt x="581" y="631"/>
                      <a:pt x="581" y="631"/>
                    </a:cubicBezTo>
                    <a:cubicBezTo>
                      <a:pt x="576" y="631"/>
                      <a:pt x="572" y="631"/>
                      <a:pt x="572" y="631"/>
                    </a:cubicBezTo>
                    <a:cubicBezTo>
                      <a:pt x="120" y="631"/>
                      <a:pt x="120" y="631"/>
                      <a:pt x="120" y="631"/>
                    </a:cubicBezTo>
                    <a:cubicBezTo>
                      <a:pt x="120" y="631"/>
                      <a:pt x="71" y="633"/>
                      <a:pt x="44" y="603"/>
                    </a:cubicBezTo>
                    <a:cubicBezTo>
                      <a:pt x="30" y="585"/>
                      <a:pt x="23" y="560"/>
                      <a:pt x="27" y="52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32" name="Group 31"/>
            <p:cNvGrpSpPr>
              <a:grpSpLocks noChangeAspect="1"/>
            </p:cNvGrpSpPr>
            <p:nvPr/>
          </p:nvGrpSpPr>
          <p:grpSpPr>
            <a:xfrm>
              <a:off x="6705601" y="4900431"/>
              <a:ext cx="385438" cy="738369"/>
              <a:chOff x="7487119" y="2846580"/>
              <a:chExt cx="168615" cy="323009"/>
            </a:xfrm>
            <a:solidFill>
              <a:srgbClr val="0078EF"/>
            </a:solidFill>
          </p:grpSpPr>
          <p:sp>
            <p:nvSpPr>
              <p:cNvPr id="33" name="Freeform 511"/>
              <p:cNvSpPr>
                <a:spLocks noChangeArrowheads="1"/>
              </p:cNvSpPr>
              <p:nvPr/>
            </p:nvSpPr>
            <p:spPr bwMode="auto">
              <a:xfrm>
                <a:off x="7513529" y="3082234"/>
                <a:ext cx="113764" cy="38599"/>
              </a:xfrm>
              <a:custGeom>
                <a:avLst/>
                <a:gdLst>
                  <a:gd name="T0" fmla="*/ 205 w 247"/>
                  <a:gd name="T1" fmla="*/ 0 h 83"/>
                  <a:gd name="T2" fmla="*/ 205 w 247"/>
                  <a:gd name="T3" fmla="*/ 0 h 83"/>
                  <a:gd name="T4" fmla="*/ 205 w 247"/>
                  <a:gd name="T5" fmla="*/ 0 h 83"/>
                  <a:gd name="T6" fmla="*/ 43 w 247"/>
                  <a:gd name="T7" fmla="*/ 0 h 83"/>
                  <a:gd name="T8" fmla="*/ 42 w 247"/>
                  <a:gd name="T9" fmla="*/ 0 h 83"/>
                  <a:gd name="T10" fmla="*/ 41 w 247"/>
                  <a:gd name="T11" fmla="*/ 0 h 83"/>
                  <a:gd name="T12" fmla="*/ 0 w 247"/>
                  <a:gd name="T13" fmla="*/ 40 h 83"/>
                  <a:gd name="T14" fmla="*/ 41 w 247"/>
                  <a:gd name="T15" fmla="*/ 82 h 83"/>
                  <a:gd name="T16" fmla="*/ 82 w 247"/>
                  <a:gd name="T17" fmla="*/ 40 h 83"/>
                  <a:gd name="T18" fmla="*/ 76 w 247"/>
                  <a:gd name="T19" fmla="*/ 21 h 83"/>
                  <a:gd name="T20" fmla="*/ 170 w 247"/>
                  <a:gd name="T21" fmla="*/ 21 h 83"/>
                  <a:gd name="T22" fmla="*/ 165 w 247"/>
                  <a:gd name="T23" fmla="*/ 40 h 83"/>
                  <a:gd name="T24" fmla="*/ 205 w 247"/>
                  <a:gd name="T25" fmla="*/ 82 h 83"/>
                  <a:gd name="T26" fmla="*/ 246 w 247"/>
                  <a:gd name="T27" fmla="*/ 40 h 83"/>
                  <a:gd name="T28" fmla="*/ 205 w 247"/>
                  <a:gd name="T29" fmla="*/ 0 h 83"/>
                  <a:gd name="T30" fmla="*/ 41 w 247"/>
                  <a:gd name="T31" fmla="*/ 60 h 83"/>
                  <a:gd name="T32" fmla="*/ 41 w 247"/>
                  <a:gd name="T33" fmla="*/ 60 h 83"/>
                  <a:gd name="T34" fmla="*/ 21 w 247"/>
                  <a:gd name="T35" fmla="*/ 40 h 83"/>
                  <a:gd name="T36" fmla="*/ 41 w 247"/>
                  <a:gd name="T37" fmla="*/ 21 h 83"/>
                  <a:gd name="T38" fmla="*/ 60 w 247"/>
                  <a:gd name="T39" fmla="*/ 40 h 83"/>
                  <a:gd name="T40" fmla="*/ 41 w 247"/>
                  <a:gd name="T41" fmla="*/ 60 h 83"/>
                  <a:gd name="T42" fmla="*/ 205 w 247"/>
                  <a:gd name="T43" fmla="*/ 60 h 83"/>
                  <a:gd name="T44" fmla="*/ 205 w 247"/>
                  <a:gd name="T45" fmla="*/ 60 h 83"/>
                  <a:gd name="T46" fmla="*/ 186 w 247"/>
                  <a:gd name="T47" fmla="*/ 40 h 83"/>
                  <a:gd name="T48" fmla="*/ 205 w 247"/>
                  <a:gd name="T49" fmla="*/ 21 h 83"/>
                  <a:gd name="T50" fmla="*/ 224 w 247"/>
                  <a:gd name="T51" fmla="*/ 40 h 83"/>
                  <a:gd name="T52" fmla="*/ 205 w 247"/>
                  <a:gd name="T53" fmla="*/ 6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7" h="83">
                    <a:moveTo>
                      <a:pt x="205" y="0"/>
                    </a:moveTo>
                    <a:lnTo>
                      <a:pt x="205" y="0"/>
                    </a:lnTo>
                    <a:lnTo>
                      <a:pt x="205" y="0"/>
                    </a:lnTo>
                    <a:cubicBezTo>
                      <a:pt x="43" y="0"/>
                      <a:pt x="43" y="0"/>
                      <a:pt x="43" y="0"/>
                    </a:cubicBezTo>
                    <a:cubicBezTo>
                      <a:pt x="42" y="0"/>
                      <a:pt x="42" y="0"/>
                      <a:pt x="42" y="0"/>
                    </a:cubicBezTo>
                    <a:cubicBezTo>
                      <a:pt x="42" y="0"/>
                      <a:pt x="41" y="0"/>
                      <a:pt x="41" y="0"/>
                    </a:cubicBezTo>
                    <a:cubicBezTo>
                      <a:pt x="18" y="0"/>
                      <a:pt x="0" y="19"/>
                      <a:pt x="0" y="40"/>
                    </a:cubicBezTo>
                    <a:cubicBezTo>
                      <a:pt x="0" y="63"/>
                      <a:pt x="18" y="82"/>
                      <a:pt x="41" y="82"/>
                    </a:cubicBezTo>
                    <a:cubicBezTo>
                      <a:pt x="63" y="82"/>
                      <a:pt x="82" y="63"/>
                      <a:pt x="82" y="40"/>
                    </a:cubicBezTo>
                    <a:cubicBezTo>
                      <a:pt x="82" y="33"/>
                      <a:pt x="79" y="27"/>
                      <a:pt x="76" y="21"/>
                    </a:cubicBezTo>
                    <a:cubicBezTo>
                      <a:pt x="170" y="21"/>
                      <a:pt x="170" y="21"/>
                      <a:pt x="170" y="21"/>
                    </a:cubicBezTo>
                    <a:cubicBezTo>
                      <a:pt x="167" y="27"/>
                      <a:pt x="165" y="33"/>
                      <a:pt x="165" y="40"/>
                    </a:cubicBezTo>
                    <a:cubicBezTo>
                      <a:pt x="165" y="63"/>
                      <a:pt x="183" y="82"/>
                      <a:pt x="205" y="82"/>
                    </a:cubicBezTo>
                    <a:cubicBezTo>
                      <a:pt x="227" y="82"/>
                      <a:pt x="246" y="63"/>
                      <a:pt x="246" y="40"/>
                    </a:cubicBezTo>
                    <a:cubicBezTo>
                      <a:pt x="246" y="19"/>
                      <a:pt x="228" y="0"/>
                      <a:pt x="205" y="0"/>
                    </a:cubicBezTo>
                    <a:close/>
                    <a:moveTo>
                      <a:pt x="41" y="60"/>
                    </a:moveTo>
                    <a:lnTo>
                      <a:pt x="41" y="60"/>
                    </a:lnTo>
                    <a:cubicBezTo>
                      <a:pt x="30" y="60"/>
                      <a:pt x="21" y="51"/>
                      <a:pt x="21" y="40"/>
                    </a:cubicBezTo>
                    <a:cubicBezTo>
                      <a:pt x="21" y="30"/>
                      <a:pt x="30" y="21"/>
                      <a:pt x="41" y="21"/>
                    </a:cubicBezTo>
                    <a:cubicBezTo>
                      <a:pt x="52" y="21"/>
                      <a:pt x="60" y="30"/>
                      <a:pt x="60" y="40"/>
                    </a:cubicBezTo>
                    <a:cubicBezTo>
                      <a:pt x="60" y="51"/>
                      <a:pt x="52" y="60"/>
                      <a:pt x="41" y="60"/>
                    </a:cubicBezTo>
                    <a:close/>
                    <a:moveTo>
                      <a:pt x="205" y="60"/>
                    </a:moveTo>
                    <a:lnTo>
                      <a:pt x="205" y="60"/>
                    </a:lnTo>
                    <a:cubicBezTo>
                      <a:pt x="194" y="60"/>
                      <a:pt x="186" y="51"/>
                      <a:pt x="186" y="40"/>
                    </a:cubicBezTo>
                    <a:cubicBezTo>
                      <a:pt x="186" y="30"/>
                      <a:pt x="194" y="21"/>
                      <a:pt x="205" y="21"/>
                    </a:cubicBezTo>
                    <a:cubicBezTo>
                      <a:pt x="216" y="21"/>
                      <a:pt x="224" y="30"/>
                      <a:pt x="224" y="40"/>
                    </a:cubicBezTo>
                    <a:cubicBezTo>
                      <a:pt x="224" y="51"/>
                      <a:pt x="216" y="60"/>
                      <a:pt x="205" y="6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 name="Freeform 512"/>
              <p:cNvSpPr>
                <a:spLocks noChangeArrowheads="1"/>
              </p:cNvSpPr>
              <p:nvPr/>
            </p:nvSpPr>
            <p:spPr bwMode="auto">
              <a:xfrm>
                <a:off x="7513529" y="2980659"/>
                <a:ext cx="113764" cy="38599"/>
              </a:xfrm>
              <a:custGeom>
                <a:avLst/>
                <a:gdLst>
                  <a:gd name="T0" fmla="*/ 41 w 247"/>
                  <a:gd name="T1" fmla="*/ 82 h 83"/>
                  <a:gd name="T2" fmla="*/ 41 w 247"/>
                  <a:gd name="T3" fmla="*/ 82 h 83"/>
                  <a:gd name="T4" fmla="*/ 82 w 247"/>
                  <a:gd name="T5" fmla="*/ 41 h 83"/>
                  <a:gd name="T6" fmla="*/ 76 w 247"/>
                  <a:gd name="T7" fmla="*/ 22 h 83"/>
                  <a:gd name="T8" fmla="*/ 170 w 247"/>
                  <a:gd name="T9" fmla="*/ 22 h 83"/>
                  <a:gd name="T10" fmla="*/ 165 w 247"/>
                  <a:gd name="T11" fmla="*/ 41 h 83"/>
                  <a:gd name="T12" fmla="*/ 205 w 247"/>
                  <a:gd name="T13" fmla="*/ 82 h 83"/>
                  <a:gd name="T14" fmla="*/ 246 w 247"/>
                  <a:gd name="T15" fmla="*/ 41 h 83"/>
                  <a:gd name="T16" fmla="*/ 205 w 247"/>
                  <a:gd name="T17" fmla="*/ 0 h 83"/>
                  <a:gd name="T18" fmla="*/ 205 w 247"/>
                  <a:gd name="T19" fmla="*/ 0 h 83"/>
                  <a:gd name="T20" fmla="*/ 43 w 247"/>
                  <a:gd name="T21" fmla="*/ 0 h 83"/>
                  <a:gd name="T22" fmla="*/ 42 w 247"/>
                  <a:gd name="T23" fmla="*/ 1 h 83"/>
                  <a:gd name="T24" fmla="*/ 41 w 247"/>
                  <a:gd name="T25" fmla="*/ 0 h 83"/>
                  <a:gd name="T26" fmla="*/ 0 w 247"/>
                  <a:gd name="T27" fmla="*/ 41 h 83"/>
                  <a:gd name="T28" fmla="*/ 41 w 247"/>
                  <a:gd name="T29" fmla="*/ 82 h 83"/>
                  <a:gd name="T30" fmla="*/ 205 w 247"/>
                  <a:gd name="T31" fmla="*/ 22 h 83"/>
                  <a:gd name="T32" fmla="*/ 205 w 247"/>
                  <a:gd name="T33" fmla="*/ 22 h 83"/>
                  <a:gd name="T34" fmla="*/ 224 w 247"/>
                  <a:gd name="T35" fmla="*/ 41 h 83"/>
                  <a:gd name="T36" fmla="*/ 205 w 247"/>
                  <a:gd name="T37" fmla="*/ 61 h 83"/>
                  <a:gd name="T38" fmla="*/ 186 w 247"/>
                  <a:gd name="T39" fmla="*/ 41 h 83"/>
                  <a:gd name="T40" fmla="*/ 205 w 247"/>
                  <a:gd name="T41" fmla="*/ 22 h 83"/>
                  <a:gd name="T42" fmla="*/ 41 w 247"/>
                  <a:gd name="T43" fmla="*/ 22 h 83"/>
                  <a:gd name="T44" fmla="*/ 41 w 247"/>
                  <a:gd name="T45" fmla="*/ 22 h 83"/>
                  <a:gd name="T46" fmla="*/ 60 w 247"/>
                  <a:gd name="T47" fmla="*/ 41 h 83"/>
                  <a:gd name="T48" fmla="*/ 41 w 247"/>
                  <a:gd name="T49" fmla="*/ 61 h 83"/>
                  <a:gd name="T50" fmla="*/ 21 w 247"/>
                  <a:gd name="T51" fmla="*/ 41 h 83"/>
                  <a:gd name="T52" fmla="*/ 41 w 247"/>
                  <a:gd name="T53" fmla="*/ 2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7" h="83">
                    <a:moveTo>
                      <a:pt x="41" y="82"/>
                    </a:moveTo>
                    <a:lnTo>
                      <a:pt x="41" y="82"/>
                    </a:lnTo>
                    <a:cubicBezTo>
                      <a:pt x="63" y="82"/>
                      <a:pt x="82" y="64"/>
                      <a:pt x="82" y="41"/>
                    </a:cubicBezTo>
                    <a:cubicBezTo>
                      <a:pt x="82" y="35"/>
                      <a:pt x="79" y="28"/>
                      <a:pt x="76" y="22"/>
                    </a:cubicBezTo>
                    <a:cubicBezTo>
                      <a:pt x="170" y="22"/>
                      <a:pt x="170" y="22"/>
                      <a:pt x="170" y="22"/>
                    </a:cubicBezTo>
                    <a:cubicBezTo>
                      <a:pt x="167" y="28"/>
                      <a:pt x="165" y="35"/>
                      <a:pt x="165" y="41"/>
                    </a:cubicBezTo>
                    <a:cubicBezTo>
                      <a:pt x="165" y="64"/>
                      <a:pt x="183" y="82"/>
                      <a:pt x="205" y="82"/>
                    </a:cubicBezTo>
                    <a:cubicBezTo>
                      <a:pt x="227" y="82"/>
                      <a:pt x="246" y="64"/>
                      <a:pt x="246" y="41"/>
                    </a:cubicBezTo>
                    <a:cubicBezTo>
                      <a:pt x="246" y="19"/>
                      <a:pt x="228" y="1"/>
                      <a:pt x="205" y="0"/>
                    </a:cubicBezTo>
                    <a:lnTo>
                      <a:pt x="205" y="0"/>
                    </a:lnTo>
                    <a:cubicBezTo>
                      <a:pt x="43" y="0"/>
                      <a:pt x="43" y="0"/>
                      <a:pt x="43" y="0"/>
                    </a:cubicBezTo>
                    <a:cubicBezTo>
                      <a:pt x="42" y="0"/>
                      <a:pt x="42" y="1"/>
                      <a:pt x="42" y="1"/>
                    </a:cubicBezTo>
                    <a:cubicBezTo>
                      <a:pt x="42" y="1"/>
                      <a:pt x="41" y="0"/>
                      <a:pt x="41" y="0"/>
                    </a:cubicBezTo>
                    <a:cubicBezTo>
                      <a:pt x="18" y="0"/>
                      <a:pt x="0" y="19"/>
                      <a:pt x="0" y="41"/>
                    </a:cubicBezTo>
                    <a:cubicBezTo>
                      <a:pt x="0" y="64"/>
                      <a:pt x="18" y="82"/>
                      <a:pt x="41" y="82"/>
                    </a:cubicBezTo>
                    <a:close/>
                    <a:moveTo>
                      <a:pt x="205" y="22"/>
                    </a:moveTo>
                    <a:lnTo>
                      <a:pt x="205" y="22"/>
                    </a:lnTo>
                    <a:cubicBezTo>
                      <a:pt x="216" y="22"/>
                      <a:pt x="224" y="31"/>
                      <a:pt x="224" y="41"/>
                    </a:cubicBezTo>
                    <a:cubicBezTo>
                      <a:pt x="224" y="53"/>
                      <a:pt x="216" y="61"/>
                      <a:pt x="205" y="61"/>
                    </a:cubicBezTo>
                    <a:cubicBezTo>
                      <a:pt x="194" y="61"/>
                      <a:pt x="186" y="53"/>
                      <a:pt x="186" y="41"/>
                    </a:cubicBezTo>
                    <a:cubicBezTo>
                      <a:pt x="186" y="31"/>
                      <a:pt x="194" y="22"/>
                      <a:pt x="205" y="22"/>
                    </a:cubicBezTo>
                    <a:close/>
                    <a:moveTo>
                      <a:pt x="41" y="22"/>
                    </a:moveTo>
                    <a:lnTo>
                      <a:pt x="41" y="22"/>
                    </a:lnTo>
                    <a:cubicBezTo>
                      <a:pt x="52" y="22"/>
                      <a:pt x="60" y="31"/>
                      <a:pt x="60" y="41"/>
                    </a:cubicBezTo>
                    <a:cubicBezTo>
                      <a:pt x="60" y="53"/>
                      <a:pt x="52" y="61"/>
                      <a:pt x="41" y="61"/>
                    </a:cubicBezTo>
                    <a:cubicBezTo>
                      <a:pt x="30" y="61"/>
                      <a:pt x="21" y="53"/>
                      <a:pt x="21" y="41"/>
                    </a:cubicBezTo>
                    <a:cubicBezTo>
                      <a:pt x="21" y="31"/>
                      <a:pt x="30" y="22"/>
                      <a:pt x="41"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 name="Freeform 513"/>
              <p:cNvSpPr>
                <a:spLocks noChangeArrowheads="1"/>
              </p:cNvSpPr>
              <p:nvPr/>
            </p:nvSpPr>
            <p:spPr bwMode="auto">
              <a:xfrm>
                <a:off x="7513529" y="2881116"/>
                <a:ext cx="113764" cy="38598"/>
              </a:xfrm>
              <a:custGeom>
                <a:avLst/>
                <a:gdLst>
                  <a:gd name="T0" fmla="*/ 41 w 247"/>
                  <a:gd name="T1" fmla="*/ 81 h 82"/>
                  <a:gd name="T2" fmla="*/ 41 w 247"/>
                  <a:gd name="T3" fmla="*/ 81 h 82"/>
                  <a:gd name="T4" fmla="*/ 82 w 247"/>
                  <a:gd name="T5" fmla="*/ 41 h 82"/>
                  <a:gd name="T6" fmla="*/ 76 w 247"/>
                  <a:gd name="T7" fmla="*/ 21 h 82"/>
                  <a:gd name="T8" fmla="*/ 170 w 247"/>
                  <a:gd name="T9" fmla="*/ 21 h 82"/>
                  <a:gd name="T10" fmla="*/ 165 w 247"/>
                  <a:gd name="T11" fmla="*/ 41 h 82"/>
                  <a:gd name="T12" fmla="*/ 205 w 247"/>
                  <a:gd name="T13" fmla="*/ 81 h 82"/>
                  <a:gd name="T14" fmla="*/ 246 w 247"/>
                  <a:gd name="T15" fmla="*/ 41 h 82"/>
                  <a:gd name="T16" fmla="*/ 205 w 247"/>
                  <a:gd name="T17" fmla="*/ 0 h 82"/>
                  <a:gd name="T18" fmla="*/ 205 w 247"/>
                  <a:gd name="T19" fmla="*/ 0 h 82"/>
                  <a:gd name="T20" fmla="*/ 43 w 247"/>
                  <a:gd name="T21" fmla="*/ 0 h 82"/>
                  <a:gd name="T22" fmla="*/ 42 w 247"/>
                  <a:gd name="T23" fmla="*/ 0 h 82"/>
                  <a:gd name="T24" fmla="*/ 41 w 247"/>
                  <a:gd name="T25" fmla="*/ 0 h 82"/>
                  <a:gd name="T26" fmla="*/ 0 w 247"/>
                  <a:gd name="T27" fmla="*/ 41 h 82"/>
                  <a:gd name="T28" fmla="*/ 41 w 247"/>
                  <a:gd name="T29" fmla="*/ 81 h 82"/>
                  <a:gd name="T30" fmla="*/ 205 w 247"/>
                  <a:gd name="T31" fmla="*/ 21 h 82"/>
                  <a:gd name="T32" fmla="*/ 205 w 247"/>
                  <a:gd name="T33" fmla="*/ 21 h 82"/>
                  <a:gd name="T34" fmla="*/ 224 w 247"/>
                  <a:gd name="T35" fmla="*/ 41 h 82"/>
                  <a:gd name="T36" fmla="*/ 205 w 247"/>
                  <a:gd name="T37" fmla="*/ 61 h 82"/>
                  <a:gd name="T38" fmla="*/ 186 w 247"/>
                  <a:gd name="T39" fmla="*/ 41 h 82"/>
                  <a:gd name="T40" fmla="*/ 205 w 247"/>
                  <a:gd name="T41" fmla="*/ 21 h 82"/>
                  <a:gd name="T42" fmla="*/ 41 w 247"/>
                  <a:gd name="T43" fmla="*/ 21 h 82"/>
                  <a:gd name="T44" fmla="*/ 41 w 247"/>
                  <a:gd name="T45" fmla="*/ 21 h 82"/>
                  <a:gd name="T46" fmla="*/ 60 w 247"/>
                  <a:gd name="T47" fmla="*/ 41 h 82"/>
                  <a:gd name="T48" fmla="*/ 41 w 247"/>
                  <a:gd name="T49" fmla="*/ 61 h 82"/>
                  <a:gd name="T50" fmla="*/ 21 w 247"/>
                  <a:gd name="T51" fmla="*/ 41 h 82"/>
                  <a:gd name="T52" fmla="*/ 41 w 247"/>
                  <a:gd name="T53"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7" h="82">
                    <a:moveTo>
                      <a:pt x="41" y="81"/>
                    </a:moveTo>
                    <a:lnTo>
                      <a:pt x="41" y="81"/>
                    </a:lnTo>
                    <a:cubicBezTo>
                      <a:pt x="63" y="81"/>
                      <a:pt x="82" y="64"/>
                      <a:pt x="82" y="41"/>
                    </a:cubicBezTo>
                    <a:cubicBezTo>
                      <a:pt x="82" y="33"/>
                      <a:pt x="79" y="26"/>
                      <a:pt x="76" y="21"/>
                    </a:cubicBezTo>
                    <a:cubicBezTo>
                      <a:pt x="170" y="21"/>
                      <a:pt x="170" y="21"/>
                      <a:pt x="170" y="21"/>
                    </a:cubicBezTo>
                    <a:cubicBezTo>
                      <a:pt x="167" y="26"/>
                      <a:pt x="165" y="33"/>
                      <a:pt x="165" y="41"/>
                    </a:cubicBezTo>
                    <a:cubicBezTo>
                      <a:pt x="165" y="64"/>
                      <a:pt x="183" y="81"/>
                      <a:pt x="205" y="81"/>
                    </a:cubicBezTo>
                    <a:cubicBezTo>
                      <a:pt x="227" y="81"/>
                      <a:pt x="246" y="64"/>
                      <a:pt x="246" y="41"/>
                    </a:cubicBezTo>
                    <a:cubicBezTo>
                      <a:pt x="246" y="18"/>
                      <a:pt x="228" y="0"/>
                      <a:pt x="205" y="0"/>
                    </a:cubicBezTo>
                    <a:lnTo>
                      <a:pt x="205" y="0"/>
                    </a:lnTo>
                    <a:cubicBezTo>
                      <a:pt x="43" y="0"/>
                      <a:pt x="43" y="0"/>
                      <a:pt x="43" y="0"/>
                    </a:cubicBezTo>
                    <a:cubicBezTo>
                      <a:pt x="42" y="0"/>
                      <a:pt x="42" y="0"/>
                      <a:pt x="42" y="0"/>
                    </a:cubicBezTo>
                    <a:cubicBezTo>
                      <a:pt x="42" y="0"/>
                      <a:pt x="41" y="0"/>
                      <a:pt x="41" y="0"/>
                    </a:cubicBezTo>
                    <a:cubicBezTo>
                      <a:pt x="18" y="0"/>
                      <a:pt x="0" y="18"/>
                      <a:pt x="0" y="41"/>
                    </a:cubicBezTo>
                    <a:cubicBezTo>
                      <a:pt x="0" y="64"/>
                      <a:pt x="18" y="81"/>
                      <a:pt x="41" y="81"/>
                    </a:cubicBezTo>
                    <a:close/>
                    <a:moveTo>
                      <a:pt x="205" y="21"/>
                    </a:moveTo>
                    <a:lnTo>
                      <a:pt x="205" y="21"/>
                    </a:lnTo>
                    <a:cubicBezTo>
                      <a:pt x="216" y="21"/>
                      <a:pt x="224" y="29"/>
                      <a:pt x="224" y="41"/>
                    </a:cubicBezTo>
                    <a:cubicBezTo>
                      <a:pt x="224" y="51"/>
                      <a:pt x="216" y="61"/>
                      <a:pt x="205" y="61"/>
                    </a:cubicBezTo>
                    <a:cubicBezTo>
                      <a:pt x="194" y="61"/>
                      <a:pt x="186" y="51"/>
                      <a:pt x="186" y="41"/>
                    </a:cubicBezTo>
                    <a:cubicBezTo>
                      <a:pt x="186" y="29"/>
                      <a:pt x="194" y="21"/>
                      <a:pt x="205" y="21"/>
                    </a:cubicBezTo>
                    <a:close/>
                    <a:moveTo>
                      <a:pt x="41" y="21"/>
                    </a:moveTo>
                    <a:lnTo>
                      <a:pt x="41" y="21"/>
                    </a:lnTo>
                    <a:cubicBezTo>
                      <a:pt x="52" y="21"/>
                      <a:pt x="60" y="29"/>
                      <a:pt x="60" y="41"/>
                    </a:cubicBezTo>
                    <a:cubicBezTo>
                      <a:pt x="60" y="51"/>
                      <a:pt x="52" y="61"/>
                      <a:pt x="41" y="61"/>
                    </a:cubicBezTo>
                    <a:cubicBezTo>
                      <a:pt x="30" y="61"/>
                      <a:pt x="21" y="51"/>
                      <a:pt x="21" y="41"/>
                    </a:cubicBezTo>
                    <a:cubicBezTo>
                      <a:pt x="21" y="29"/>
                      <a:pt x="30" y="21"/>
                      <a:pt x="41" y="2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 name="Freeform 514"/>
              <p:cNvSpPr>
                <a:spLocks noChangeArrowheads="1"/>
              </p:cNvSpPr>
              <p:nvPr/>
            </p:nvSpPr>
            <p:spPr bwMode="auto">
              <a:xfrm>
                <a:off x="7487119" y="2846580"/>
                <a:ext cx="168615" cy="323009"/>
              </a:xfrm>
              <a:custGeom>
                <a:avLst/>
                <a:gdLst>
                  <a:gd name="T0" fmla="*/ 352 w 364"/>
                  <a:gd name="T1" fmla="*/ 702 h 703"/>
                  <a:gd name="T2" fmla="*/ 352 w 364"/>
                  <a:gd name="T3" fmla="*/ 702 h 703"/>
                  <a:gd name="T4" fmla="*/ 363 w 364"/>
                  <a:gd name="T5" fmla="*/ 690 h 703"/>
                  <a:gd name="T6" fmla="*/ 363 w 364"/>
                  <a:gd name="T7" fmla="*/ 644 h 703"/>
                  <a:gd name="T8" fmla="*/ 363 w 364"/>
                  <a:gd name="T9" fmla="*/ 461 h 703"/>
                  <a:gd name="T10" fmla="*/ 363 w 364"/>
                  <a:gd name="T11" fmla="*/ 427 h 703"/>
                  <a:gd name="T12" fmla="*/ 363 w 364"/>
                  <a:gd name="T13" fmla="*/ 244 h 703"/>
                  <a:gd name="T14" fmla="*/ 363 w 364"/>
                  <a:gd name="T15" fmla="*/ 210 h 703"/>
                  <a:gd name="T16" fmla="*/ 363 w 364"/>
                  <a:gd name="T17" fmla="*/ 35 h 703"/>
                  <a:gd name="T18" fmla="*/ 363 w 364"/>
                  <a:gd name="T19" fmla="*/ 27 h 703"/>
                  <a:gd name="T20" fmla="*/ 337 w 364"/>
                  <a:gd name="T21" fmla="*/ 0 h 703"/>
                  <a:gd name="T22" fmla="*/ 27 w 364"/>
                  <a:gd name="T23" fmla="*/ 0 h 703"/>
                  <a:gd name="T24" fmla="*/ 2 w 364"/>
                  <a:gd name="T25" fmla="*/ 18 h 703"/>
                  <a:gd name="T26" fmla="*/ 0 w 364"/>
                  <a:gd name="T27" fmla="*/ 23 h 703"/>
                  <a:gd name="T28" fmla="*/ 0 w 364"/>
                  <a:gd name="T29" fmla="*/ 27 h 703"/>
                  <a:gd name="T30" fmla="*/ 0 w 364"/>
                  <a:gd name="T31" fmla="*/ 210 h 703"/>
                  <a:gd name="T32" fmla="*/ 0 w 364"/>
                  <a:gd name="T33" fmla="*/ 244 h 703"/>
                  <a:gd name="T34" fmla="*/ 0 w 364"/>
                  <a:gd name="T35" fmla="*/ 427 h 703"/>
                  <a:gd name="T36" fmla="*/ 0 w 364"/>
                  <a:gd name="T37" fmla="*/ 461 h 703"/>
                  <a:gd name="T38" fmla="*/ 0 w 364"/>
                  <a:gd name="T39" fmla="*/ 644 h 703"/>
                  <a:gd name="T40" fmla="*/ 0 w 364"/>
                  <a:gd name="T41" fmla="*/ 690 h 703"/>
                  <a:gd name="T42" fmla="*/ 11 w 364"/>
                  <a:gd name="T43" fmla="*/ 702 h 703"/>
                  <a:gd name="T44" fmla="*/ 22 w 364"/>
                  <a:gd name="T45" fmla="*/ 690 h 703"/>
                  <a:gd name="T46" fmla="*/ 22 w 364"/>
                  <a:gd name="T47" fmla="*/ 671 h 703"/>
                  <a:gd name="T48" fmla="*/ 27 w 364"/>
                  <a:gd name="T49" fmla="*/ 672 h 703"/>
                  <a:gd name="T50" fmla="*/ 337 w 364"/>
                  <a:gd name="T51" fmla="*/ 672 h 703"/>
                  <a:gd name="T52" fmla="*/ 342 w 364"/>
                  <a:gd name="T53" fmla="*/ 671 h 703"/>
                  <a:gd name="T54" fmla="*/ 342 w 364"/>
                  <a:gd name="T55" fmla="*/ 690 h 703"/>
                  <a:gd name="T56" fmla="*/ 352 w 364"/>
                  <a:gd name="T57" fmla="*/ 702 h 703"/>
                  <a:gd name="T58" fmla="*/ 22 w 364"/>
                  <a:gd name="T59" fmla="*/ 27 h 703"/>
                  <a:gd name="T60" fmla="*/ 22 w 364"/>
                  <a:gd name="T61" fmla="*/ 27 h 703"/>
                  <a:gd name="T62" fmla="*/ 27 w 364"/>
                  <a:gd name="T63" fmla="*/ 20 h 703"/>
                  <a:gd name="T64" fmla="*/ 337 w 364"/>
                  <a:gd name="T65" fmla="*/ 20 h 703"/>
                  <a:gd name="T66" fmla="*/ 342 w 364"/>
                  <a:gd name="T67" fmla="*/ 27 h 703"/>
                  <a:gd name="T68" fmla="*/ 342 w 364"/>
                  <a:gd name="T69" fmla="*/ 35 h 703"/>
                  <a:gd name="T70" fmla="*/ 342 w 364"/>
                  <a:gd name="T71" fmla="*/ 210 h 703"/>
                  <a:gd name="T72" fmla="*/ 337 w 364"/>
                  <a:gd name="T73" fmla="*/ 216 h 703"/>
                  <a:gd name="T74" fmla="*/ 27 w 364"/>
                  <a:gd name="T75" fmla="*/ 216 h 703"/>
                  <a:gd name="T76" fmla="*/ 22 w 364"/>
                  <a:gd name="T77" fmla="*/ 210 h 703"/>
                  <a:gd name="T78" fmla="*/ 22 w 364"/>
                  <a:gd name="T79" fmla="*/ 27 h 703"/>
                  <a:gd name="T80" fmla="*/ 22 w 364"/>
                  <a:gd name="T81" fmla="*/ 244 h 703"/>
                  <a:gd name="T82" fmla="*/ 22 w 364"/>
                  <a:gd name="T83" fmla="*/ 244 h 703"/>
                  <a:gd name="T84" fmla="*/ 27 w 364"/>
                  <a:gd name="T85" fmla="*/ 238 h 703"/>
                  <a:gd name="T86" fmla="*/ 337 w 364"/>
                  <a:gd name="T87" fmla="*/ 238 h 703"/>
                  <a:gd name="T88" fmla="*/ 342 w 364"/>
                  <a:gd name="T89" fmla="*/ 244 h 703"/>
                  <a:gd name="T90" fmla="*/ 342 w 364"/>
                  <a:gd name="T91" fmla="*/ 427 h 703"/>
                  <a:gd name="T92" fmla="*/ 337 w 364"/>
                  <a:gd name="T93" fmla="*/ 433 h 703"/>
                  <a:gd name="T94" fmla="*/ 27 w 364"/>
                  <a:gd name="T95" fmla="*/ 433 h 703"/>
                  <a:gd name="T96" fmla="*/ 22 w 364"/>
                  <a:gd name="T97" fmla="*/ 427 h 703"/>
                  <a:gd name="T98" fmla="*/ 22 w 364"/>
                  <a:gd name="T99" fmla="*/ 244 h 703"/>
                  <a:gd name="T100" fmla="*/ 337 w 364"/>
                  <a:gd name="T101" fmla="*/ 650 h 703"/>
                  <a:gd name="T102" fmla="*/ 337 w 364"/>
                  <a:gd name="T103" fmla="*/ 650 h 703"/>
                  <a:gd name="T104" fmla="*/ 27 w 364"/>
                  <a:gd name="T105" fmla="*/ 650 h 703"/>
                  <a:gd name="T106" fmla="*/ 22 w 364"/>
                  <a:gd name="T107" fmla="*/ 644 h 703"/>
                  <a:gd name="T108" fmla="*/ 22 w 364"/>
                  <a:gd name="T109" fmla="*/ 461 h 703"/>
                  <a:gd name="T110" fmla="*/ 27 w 364"/>
                  <a:gd name="T111" fmla="*/ 455 h 703"/>
                  <a:gd name="T112" fmla="*/ 337 w 364"/>
                  <a:gd name="T113" fmla="*/ 455 h 703"/>
                  <a:gd name="T114" fmla="*/ 342 w 364"/>
                  <a:gd name="T115" fmla="*/ 461 h 703"/>
                  <a:gd name="T116" fmla="*/ 342 w 364"/>
                  <a:gd name="T117" fmla="*/ 644 h 703"/>
                  <a:gd name="T118" fmla="*/ 337 w 364"/>
                  <a:gd name="T119" fmla="*/ 65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 h="703">
                    <a:moveTo>
                      <a:pt x="352" y="702"/>
                    </a:moveTo>
                    <a:lnTo>
                      <a:pt x="352" y="702"/>
                    </a:lnTo>
                    <a:cubicBezTo>
                      <a:pt x="359" y="702"/>
                      <a:pt x="363" y="697"/>
                      <a:pt x="363" y="690"/>
                    </a:cubicBezTo>
                    <a:cubicBezTo>
                      <a:pt x="363" y="644"/>
                      <a:pt x="363" y="644"/>
                      <a:pt x="363" y="644"/>
                    </a:cubicBezTo>
                    <a:cubicBezTo>
                      <a:pt x="363" y="461"/>
                      <a:pt x="363" y="461"/>
                      <a:pt x="363" y="461"/>
                    </a:cubicBezTo>
                    <a:cubicBezTo>
                      <a:pt x="363" y="427"/>
                      <a:pt x="363" y="427"/>
                      <a:pt x="363" y="427"/>
                    </a:cubicBezTo>
                    <a:cubicBezTo>
                      <a:pt x="363" y="244"/>
                      <a:pt x="363" y="244"/>
                      <a:pt x="363" y="244"/>
                    </a:cubicBezTo>
                    <a:cubicBezTo>
                      <a:pt x="363" y="210"/>
                      <a:pt x="363" y="210"/>
                      <a:pt x="363" y="210"/>
                    </a:cubicBezTo>
                    <a:cubicBezTo>
                      <a:pt x="363" y="35"/>
                      <a:pt x="363" y="35"/>
                      <a:pt x="363" y="35"/>
                    </a:cubicBezTo>
                    <a:cubicBezTo>
                      <a:pt x="363" y="27"/>
                      <a:pt x="363" y="27"/>
                      <a:pt x="363" y="27"/>
                    </a:cubicBezTo>
                    <a:cubicBezTo>
                      <a:pt x="363" y="12"/>
                      <a:pt x="351" y="0"/>
                      <a:pt x="337" y="0"/>
                    </a:cubicBezTo>
                    <a:cubicBezTo>
                      <a:pt x="27" y="0"/>
                      <a:pt x="27" y="0"/>
                      <a:pt x="27" y="0"/>
                    </a:cubicBezTo>
                    <a:cubicBezTo>
                      <a:pt x="16" y="0"/>
                      <a:pt x="6" y="7"/>
                      <a:pt x="2" y="18"/>
                    </a:cubicBezTo>
                    <a:cubicBezTo>
                      <a:pt x="1" y="19"/>
                      <a:pt x="0" y="20"/>
                      <a:pt x="0" y="23"/>
                    </a:cubicBezTo>
                    <a:cubicBezTo>
                      <a:pt x="0" y="27"/>
                      <a:pt x="0" y="27"/>
                      <a:pt x="0" y="27"/>
                    </a:cubicBezTo>
                    <a:cubicBezTo>
                      <a:pt x="0" y="210"/>
                      <a:pt x="0" y="210"/>
                      <a:pt x="0" y="210"/>
                    </a:cubicBezTo>
                    <a:cubicBezTo>
                      <a:pt x="0" y="244"/>
                      <a:pt x="0" y="244"/>
                      <a:pt x="0" y="244"/>
                    </a:cubicBezTo>
                    <a:cubicBezTo>
                      <a:pt x="0" y="427"/>
                      <a:pt x="0" y="427"/>
                      <a:pt x="0" y="427"/>
                    </a:cubicBezTo>
                    <a:cubicBezTo>
                      <a:pt x="0" y="461"/>
                      <a:pt x="0" y="461"/>
                      <a:pt x="0" y="461"/>
                    </a:cubicBezTo>
                    <a:cubicBezTo>
                      <a:pt x="0" y="644"/>
                      <a:pt x="0" y="644"/>
                      <a:pt x="0" y="644"/>
                    </a:cubicBezTo>
                    <a:cubicBezTo>
                      <a:pt x="0" y="690"/>
                      <a:pt x="0" y="690"/>
                      <a:pt x="0" y="690"/>
                    </a:cubicBezTo>
                    <a:cubicBezTo>
                      <a:pt x="0" y="697"/>
                      <a:pt x="5" y="702"/>
                      <a:pt x="11" y="702"/>
                    </a:cubicBezTo>
                    <a:cubicBezTo>
                      <a:pt x="17" y="702"/>
                      <a:pt x="22" y="697"/>
                      <a:pt x="22" y="690"/>
                    </a:cubicBezTo>
                    <a:cubicBezTo>
                      <a:pt x="22" y="671"/>
                      <a:pt x="22" y="671"/>
                      <a:pt x="22" y="671"/>
                    </a:cubicBezTo>
                    <a:cubicBezTo>
                      <a:pt x="24" y="671"/>
                      <a:pt x="25" y="672"/>
                      <a:pt x="27" y="672"/>
                    </a:cubicBezTo>
                    <a:cubicBezTo>
                      <a:pt x="337" y="672"/>
                      <a:pt x="337" y="672"/>
                      <a:pt x="337" y="672"/>
                    </a:cubicBezTo>
                    <a:cubicBezTo>
                      <a:pt x="339" y="672"/>
                      <a:pt x="341" y="671"/>
                      <a:pt x="342" y="671"/>
                    </a:cubicBezTo>
                    <a:cubicBezTo>
                      <a:pt x="342" y="690"/>
                      <a:pt x="342" y="690"/>
                      <a:pt x="342" y="690"/>
                    </a:cubicBezTo>
                    <a:cubicBezTo>
                      <a:pt x="342" y="697"/>
                      <a:pt x="347" y="702"/>
                      <a:pt x="352" y="702"/>
                    </a:cubicBezTo>
                    <a:close/>
                    <a:moveTo>
                      <a:pt x="22" y="27"/>
                    </a:moveTo>
                    <a:lnTo>
                      <a:pt x="22" y="27"/>
                    </a:lnTo>
                    <a:cubicBezTo>
                      <a:pt x="22" y="24"/>
                      <a:pt x="24" y="20"/>
                      <a:pt x="27" y="20"/>
                    </a:cubicBezTo>
                    <a:cubicBezTo>
                      <a:pt x="337" y="20"/>
                      <a:pt x="337" y="20"/>
                      <a:pt x="337" y="20"/>
                    </a:cubicBezTo>
                    <a:cubicBezTo>
                      <a:pt x="340" y="20"/>
                      <a:pt x="342" y="24"/>
                      <a:pt x="342" y="27"/>
                    </a:cubicBezTo>
                    <a:cubicBezTo>
                      <a:pt x="342" y="35"/>
                      <a:pt x="342" y="35"/>
                      <a:pt x="342" y="35"/>
                    </a:cubicBezTo>
                    <a:cubicBezTo>
                      <a:pt x="342" y="210"/>
                      <a:pt x="342" y="210"/>
                      <a:pt x="342" y="210"/>
                    </a:cubicBezTo>
                    <a:cubicBezTo>
                      <a:pt x="342" y="214"/>
                      <a:pt x="340" y="216"/>
                      <a:pt x="337" y="216"/>
                    </a:cubicBezTo>
                    <a:cubicBezTo>
                      <a:pt x="27" y="216"/>
                      <a:pt x="27" y="216"/>
                      <a:pt x="27" y="216"/>
                    </a:cubicBezTo>
                    <a:cubicBezTo>
                      <a:pt x="24" y="216"/>
                      <a:pt x="22" y="214"/>
                      <a:pt x="22" y="210"/>
                    </a:cubicBezTo>
                    <a:lnTo>
                      <a:pt x="22" y="27"/>
                    </a:lnTo>
                    <a:close/>
                    <a:moveTo>
                      <a:pt x="22" y="244"/>
                    </a:moveTo>
                    <a:lnTo>
                      <a:pt x="22" y="244"/>
                    </a:lnTo>
                    <a:cubicBezTo>
                      <a:pt x="22" y="241"/>
                      <a:pt x="24" y="238"/>
                      <a:pt x="27" y="238"/>
                    </a:cubicBezTo>
                    <a:cubicBezTo>
                      <a:pt x="337" y="238"/>
                      <a:pt x="337" y="238"/>
                      <a:pt x="337" y="238"/>
                    </a:cubicBezTo>
                    <a:cubicBezTo>
                      <a:pt x="340" y="238"/>
                      <a:pt x="342" y="241"/>
                      <a:pt x="342" y="244"/>
                    </a:cubicBezTo>
                    <a:cubicBezTo>
                      <a:pt x="342" y="427"/>
                      <a:pt x="342" y="427"/>
                      <a:pt x="342" y="427"/>
                    </a:cubicBezTo>
                    <a:cubicBezTo>
                      <a:pt x="342" y="430"/>
                      <a:pt x="340" y="433"/>
                      <a:pt x="337" y="433"/>
                    </a:cubicBezTo>
                    <a:cubicBezTo>
                      <a:pt x="27" y="433"/>
                      <a:pt x="27" y="433"/>
                      <a:pt x="27" y="433"/>
                    </a:cubicBezTo>
                    <a:cubicBezTo>
                      <a:pt x="24" y="433"/>
                      <a:pt x="22" y="430"/>
                      <a:pt x="22" y="427"/>
                    </a:cubicBezTo>
                    <a:lnTo>
                      <a:pt x="22" y="244"/>
                    </a:lnTo>
                    <a:close/>
                    <a:moveTo>
                      <a:pt x="337" y="650"/>
                    </a:moveTo>
                    <a:lnTo>
                      <a:pt x="337" y="650"/>
                    </a:lnTo>
                    <a:cubicBezTo>
                      <a:pt x="27" y="650"/>
                      <a:pt x="27" y="650"/>
                      <a:pt x="27" y="650"/>
                    </a:cubicBezTo>
                    <a:cubicBezTo>
                      <a:pt x="24" y="650"/>
                      <a:pt x="22" y="648"/>
                      <a:pt x="22" y="644"/>
                    </a:cubicBezTo>
                    <a:cubicBezTo>
                      <a:pt x="22" y="461"/>
                      <a:pt x="22" y="461"/>
                      <a:pt x="22" y="461"/>
                    </a:cubicBezTo>
                    <a:cubicBezTo>
                      <a:pt x="22" y="458"/>
                      <a:pt x="24" y="455"/>
                      <a:pt x="27" y="455"/>
                    </a:cubicBezTo>
                    <a:cubicBezTo>
                      <a:pt x="337" y="455"/>
                      <a:pt x="337" y="455"/>
                      <a:pt x="337" y="455"/>
                    </a:cubicBezTo>
                    <a:cubicBezTo>
                      <a:pt x="340" y="455"/>
                      <a:pt x="342" y="458"/>
                      <a:pt x="342" y="461"/>
                    </a:cubicBezTo>
                    <a:cubicBezTo>
                      <a:pt x="342" y="644"/>
                      <a:pt x="342" y="644"/>
                      <a:pt x="342" y="644"/>
                    </a:cubicBezTo>
                    <a:cubicBezTo>
                      <a:pt x="342" y="648"/>
                      <a:pt x="340" y="650"/>
                      <a:pt x="337" y="65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37" name="Group 36"/>
            <p:cNvGrpSpPr/>
            <p:nvPr/>
          </p:nvGrpSpPr>
          <p:grpSpPr>
            <a:xfrm>
              <a:off x="4800598" y="4886843"/>
              <a:ext cx="757973" cy="738369"/>
              <a:chOff x="6625788" y="1916510"/>
              <a:chExt cx="257464" cy="257464"/>
            </a:xfrm>
            <a:solidFill>
              <a:srgbClr val="0078EF"/>
            </a:solidFill>
          </p:grpSpPr>
          <p:sp>
            <p:nvSpPr>
              <p:cNvPr id="38" name="Freeform 59"/>
              <p:cNvSpPr>
                <a:spLocks noChangeArrowheads="1"/>
              </p:cNvSpPr>
              <p:nvPr/>
            </p:nvSpPr>
            <p:spPr bwMode="auto">
              <a:xfrm>
                <a:off x="6642458" y="1935033"/>
                <a:ext cx="222271" cy="222271"/>
              </a:xfrm>
              <a:custGeom>
                <a:avLst/>
                <a:gdLst>
                  <a:gd name="T0" fmla="*/ 517 w 530"/>
                  <a:gd name="T1" fmla="*/ 0 h 529"/>
                  <a:gd name="T2" fmla="*/ 264 w 530"/>
                  <a:gd name="T3" fmla="*/ 0 h 529"/>
                  <a:gd name="T4" fmla="*/ 12 w 530"/>
                  <a:gd name="T5" fmla="*/ 0 h 529"/>
                  <a:gd name="T6" fmla="*/ 0 w 530"/>
                  <a:gd name="T7" fmla="*/ 137 h 529"/>
                  <a:gd name="T8" fmla="*/ 0 w 530"/>
                  <a:gd name="T9" fmla="*/ 390 h 529"/>
                  <a:gd name="T10" fmla="*/ 12 w 530"/>
                  <a:gd name="T11" fmla="*/ 528 h 529"/>
                  <a:gd name="T12" fmla="*/ 264 w 530"/>
                  <a:gd name="T13" fmla="*/ 528 h 529"/>
                  <a:gd name="T14" fmla="*/ 517 w 530"/>
                  <a:gd name="T15" fmla="*/ 528 h 529"/>
                  <a:gd name="T16" fmla="*/ 529 w 530"/>
                  <a:gd name="T17" fmla="*/ 390 h 529"/>
                  <a:gd name="T18" fmla="*/ 529 w 530"/>
                  <a:gd name="T19" fmla="*/ 137 h 529"/>
                  <a:gd name="T20" fmla="*/ 517 w 530"/>
                  <a:gd name="T21" fmla="*/ 0 h 529"/>
                  <a:gd name="T22" fmla="*/ 505 w 530"/>
                  <a:gd name="T23" fmla="*/ 252 h 529"/>
                  <a:gd name="T24" fmla="*/ 403 w 530"/>
                  <a:gd name="T25" fmla="*/ 150 h 529"/>
                  <a:gd name="T26" fmla="*/ 505 w 530"/>
                  <a:gd name="T27" fmla="*/ 252 h 529"/>
                  <a:gd name="T28" fmla="*/ 379 w 530"/>
                  <a:gd name="T29" fmla="*/ 252 h 529"/>
                  <a:gd name="T30" fmla="*/ 276 w 530"/>
                  <a:gd name="T31" fmla="*/ 150 h 529"/>
                  <a:gd name="T32" fmla="*/ 379 w 530"/>
                  <a:gd name="T33" fmla="*/ 252 h 529"/>
                  <a:gd name="T34" fmla="*/ 253 w 530"/>
                  <a:gd name="T35" fmla="*/ 252 h 529"/>
                  <a:gd name="T36" fmla="*/ 150 w 530"/>
                  <a:gd name="T37" fmla="*/ 150 h 529"/>
                  <a:gd name="T38" fmla="*/ 253 w 530"/>
                  <a:gd name="T39" fmla="*/ 252 h 529"/>
                  <a:gd name="T40" fmla="*/ 127 w 530"/>
                  <a:gd name="T41" fmla="*/ 252 h 529"/>
                  <a:gd name="T42" fmla="*/ 24 w 530"/>
                  <a:gd name="T43" fmla="*/ 150 h 529"/>
                  <a:gd name="T44" fmla="*/ 127 w 530"/>
                  <a:gd name="T45" fmla="*/ 252 h 529"/>
                  <a:gd name="T46" fmla="*/ 24 w 530"/>
                  <a:gd name="T47" fmla="*/ 276 h 529"/>
                  <a:gd name="T48" fmla="*/ 127 w 530"/>
                  <a:gd name="T49" fmla="*/ 379 h 529"/>
                  <a:gd name="T50" fmla="*/ 24 w 530"/>
                  <a:gd name="T51" fmla="*/ 276 h 529"/>
                  <a:gd name="T52" fmla="*/ 150 w 530"/>
                  <a:gd name="T53" fmla="*/ 276 h 529"/>
                  <a:gd name="T54" fmla="*/ 253 w 530"/>
                  <a:gd name="T55" fmla="*/ 379 h 529"/>
                  <a:gd name="T56" fmla="*/ 150 w 530"/>
                  <a:gd name="T57" fmla="*/ 276 h 529"/>
                  <a:gd name="T58" fmla="*/ 276 w 530"/>
                  <a:gd name="T59" fmla="*/ 276 h 529"/>
                  <a:gd name="T60" fmla="*/ 379 w 530"/>
                  <a:gd name="T61" fmla="*/ 379 h 529"/>
                  <a:gd name="T62" fmla="*/ 276 w 530"/>
                  <a:gd name="T63" fmla="*/ 276 h 529"/>
                  <a:gd name="T64" fmla="*/ 403 w 530"/>
                  <a:gd name="T65" fmla="*/ 276 h 529"/>
                  <a:gd name="T66" fmla="*/ 505 w 530"/>
                  <a:gd name="T67" fmla="*/ 379 h 529"/>
                  <a:gd name="T68" fmla="*/ 403 w 530"/>
                  <a:gd name="T69" fmla="*/ 276 h 529"/>
                  <a:gd name="T70" fmla="*/ 505 w 530"/>
                  <a:gd name="T71" fmla="*/ 126 h 529"/>
                  <a:gd name="T72" fmla="*/ 403 w 530"/>
                  <a:gd name="T73" fmla="*/ 23 h 529"/>
                  <a:gd name="T74" fmla="*/ 505 w 530"/>
                  <a:gd name="T75" fmla="*/ 126 h 529"/>
                  <a:gd name="T76" fmla="*/ 379 w 530"/>
                  <a:gd name="T77" fmla="*/ 126 h 529"/>
                  <a:gd name="T78" fmla="*/ 276 w 530"/>
                  <a:gd name="T79" fmla="*/ 23 h 529"/>
                  <a:gd name="T80" fmla="*/ 379 w 530"/>
                  <a:gd name="T81" fmla="*/ 126 h 529"/>
                  <a:gd name="T82" fmla="*/ 253 w 530"/>
                  <a:gd name="T83" fmla="*/ 126 h 529"/>
                  <a:gd name="T84" fmla="*/ 150 w 530"/>
                  <a:gd name="T85" fmla="*/ 23 h 529"/>
                  <a:gd name="T86" fmla="*/ 253 w 530"/>
                  <a:gd name="T87" fmla="*/ 126 h 529"/>
                  <a:gd name="T88" fmla="*/ 24 w 530"/>
                  <a:gd name="T89" fmla="*/ 23 h 529"/>
                  <a:gd name="T90" fmla="*/ 127 w 530"/>
                  <a:gd name="T91" fmla="*/ 126 h 529"/>
                  <a:gd name="T92" fmla="*/ 24 w 530"/>
                  <a:gd name="T93" fmla="*/ 23 h 529"/>
                  <a:gd name="T94" fmla="*/ 24 w 530"/>
                  <a:gd name="T95" fmla="*/ 402 h 529"/>
                  <a:gd name="T96" fmla="*/ 127 w 530"/>
                  <a:gd name="T97" fmla="*/ 505 h 529"/>
                  <a:gd name="T98" fmla="*/ 24 w 530"/>
                  <a:gd name="T99" fmla="*/ 402 h 529"/>
                  <a:gd name="T100" fmla="*/ 150 w 530"/>
                  <a:gd name="T101" fmla="*/ 402 h 529"/>
                  <a:gd name="T102" fmla="*/ 253 w 530"/>
                  <a:gd name="T103" fmla="*/ 505 h 529"/>
                  <a:gd name="T104" fmla="*/ 150 w 530"/>
                  <a:gd name="T105" fmla="*/ 402 h 529"/>
                  <a:gd name="T106" fmla="*/ 276 w 530"/>
                  <a:gd name="T107" fmla="*/ 402 h 529"/>
                  <a:gd name="T108" fmla="*/ 379 w 530"/>
                  <a:gd name="T109" fmla="*/ 505 h 529"/>
                  <a:gd name="T110" fmla="*/ 276 w 530"/>
                  <a:gd name="T111" fmla="*/ 402 h 529"/>
                  <a:gd name="T112" fmla="*/ 505 w 530"/>
                  <a:gd name="T113" fmla="*/ 505 h 529"/>
                  <a:gd name="T114" fmla="*/ 403 w 530"/>
                  <a:gd name="T115" fmla="*/ 402 h 529"/>
                  <a:gd name="T116" fmla="*/ 505 w 530"/>
                  <a:gd name="T117" fmla="*/ 50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0" h="529">
                    <a:moveTo>
                      <a:pt x="517" y="0"/>
                    </a:moveTo>
                    <a:lnTo>
                      <a:pt x="517" y="0"/>
                    </a:lnTo>
                    <a:cubicBezTo>
                      <a:pt x="390" y="0"/>
                      <a:pt x="390" y="0"/>
                      <a:pt x="390" y="0"/>
                    </a:cubicBezTo>
                    <a:cubicBezTo>
                      <a:pt x="264" y="0"/>
                      <a:pt x="264" y="0"/>
                      <a:pt x="264" y="0"/>
                    </a:cubicBezTo>
                    <a:cubicBezTo>
                      <a:pt x="138" y="0"/>
                      <a:pt x="138" y="0"/>
                      <a:pt x="138" y="0"/>
                    </a:cubicBezTo>
                    <a:cubicBezTo>
                      <a:pt x="12" y="0"/>
                      <a:pt x="12" y="0"/>
                      <a:pt x="12" y="0"/>
                    </a:cubicBezTo>
                    <a:cubicBezTo>
                      <a:pt x="5" y="0"/>
                      <a:pt x="0" y="5"/>
                      <a:pt x="0" y="11"/>
                    </a:cubicBezTo>
                    <a:cubicBezTo>
                      <a:pt x="0" y="137"/>
                      <a:pt x="0" y="137"/>
                      <a:pt x="0" y="137"/>
                    </a:cubicBezTo>
                    <a:cubicBezTo>
                      <a:pt x="0" y="264"/>
                      <a:pt x="0" y="264"/>
                      <a:pt x="0" y="264"/>
                    </a:cubicBezTo>
                    <a:cubicBezTo>
                      <a:pt x="0" y="390"/>
                      <a:pt x="0" y="390"/>
                      <a:pt x="0" y="390"/>
                    </a:cubicBezTo>
                    <a:cubicBezTo>
                      <a:pt x="0" y="516"/>
                      <a:pt x="0" y="516"/>
                      <a:pt x="0" y="516"/>
                    </a:cubicBezTo>
                    <a:cubicBezTo>
                      <a:pt x="0" y="522"/>
                      <a:pt x="5" y="528"/>
                      <a:pt x="12" y="528"/>
                    </a:cubicBezTo>
                    <a:cubicBezTo>
                      <a:pt x="138" y="528"/>
                      <a:pt x="138" y="528"/>
                      <a:pt x="138" y="528"/>
                    </a:cubicBezTo>
                    <a:cubicBezTo>
                      <a:pt x="264" y="528"/>
                      <a:pt x="264" y="528"/>
                      <a:pt x="264" y="528"/>
                    </a:cubicBezTo>
                    <a:cubicBezTo>
                      <a:pt x="390" y="528"/>
                      <a:pt x="390" y="528"/>
                      <a:pt x="390" y="528"/>
                    </a:cubicBezTo>
                    <a:cubicBezTo>
                      <a:pt x="517" y="528"/>
                      <a:pt x="517" y="528"/>
                      <a:pt x="517" y="528"/>
                    </a:cubicBezTo>
                    <a:cubicBezTo>
                      <a:pt x="524" y="528"/>
                      <a:pt x="529" y="522"/>
                      <a:pt x="529" y="516"/>
                    </a:cubicBezTo>
                    <a:cubicBezTo>
                      <a:pt x="529" y="390"/>
                      <a:pt x="529" y="390"/>
                      <a:pt x="529" y="390"/>
                    </a:cubicBezTo>
                    <a:cubicBezTo>
                      <a:pt x="529" y="264"/>
                      <a:pt x="529" y="264"/>
                      <a:pt x="529" y="264"/>
                    </a:cubicBezTo>
                    <a:cubicBezTo>
                      <a:pt x="529" y="137"/>
                      <a:pt x="529" y="137"/>
                      <a:pt x="529" y="137"/>
                    </a:cubicBezTo>
                    <a:cubicBezTo>
                      <a:pt x="529" y="11"/>
                      <a:pt x="529" y="11"/>
                      <a:pt x="529" y="11"/>
                    </a:cubicBezTo>
                    <a:cubicBezTo>
                      <a:pt x="529" y="5"/>
                      <a:pt x="524" y="0"/>
                      <a:pt x="517" y="0"/>
                    </a:cubicBezTo>
                    <a:close/>
                    <a:moveTo>
                      <a:pt x="505" y="252"/>
                    </a:moveTo>
                    <a:lnTo>
                      <a:pt x="505" y="252"/>
                    </a:lnTo>
                    <a:cubicBezTo>
                      <a:pt x="403" y="252"/>
                      <a:pt x="403" y="252"/>
                      <a:pt x="403" y="252"/>
                    </a:cubicBezTo>
                    <a:cubicBezTo>
                      <a:pt x="403" y="150"/>
                      <a:pt x="403" y="150"/>
                      <a:pt x="403" y="150"/>
                    </a:cubicBezTo>
                    <a:cubicBezTo>
                      <a:pt x="505" y="150"/>
                      <a:pt x="505" y="150"/>
                      <a:pt x="505" y="150"/>
                    </a:cubicBezTo>
                    <a:lnTo>
                      <a:pt x="505" y="252"/>
                    </a:lnTo>
                    <a:close/>
                    <a:moveTo>
                      <a:pt x="379" y="252"/>
                    </a:moveTo>
                    <a:lnTo>
                      <a:pt x="379" y="252"/>
                    </a:lnTo>
                    <a:cubicBezTo>
                      <a:pt x="276" y="252"/>
                      <a:pt x="276" y="252"/>
                      <a:pt x="276" y="252"/>
                    </a:cubicBezTo>
                    <a:cubicBezTo>
                      <a:pt x="276" y="150"/>
                      <a:pt x="276" y="150"/>
                      <a:pt x="276" y="150"/>
                    </a:cubicBezTo>
                    <a:cubicBezTo>
                      <a:pt x="379" y="150"/>
                      <a:pt x="379" y="150"/>
                      <a:pt x="379" y="150"/>
                    </a:cubicBezTo>
                    <a:lnTo>
                      <a:pt x="379" y="252"/>
                    </a:lnTo>
                    <a:close/>
                    <a:moveTo>
                      <a:pt x="253" y="252"/>
                    </a:moveTo>
                    <a:lnTo>
                      <a:pt x="253" y="252"/>
                    </a:lnTo>
                    <a:cubicBezTo>
                      <a:pt x="150" y="252"/>
                      <a:pt x="150" y="252"/>
                      <a:pt x="150" y="252"/>
                    </a:cubicBezTo>
                    <a:cubicBezTo>
                      <a:pt x="150" y="150"/>
                      <a:pt x="150" y="150"/>
                      <a:pt x="150" y="150"/>
                    </a:cubicBezTo>
                    <a:cubicBezTo>
                      <a:pt x="253" y="150"/>
                      <a:pt x="253" y="150"/>
                      <a:pt x="253" y="150"/>
                    </a:cubicBezTo>
                    <a:lnTo>
                      <a:pt x="253" y="252"/>
                    </a:lnTo>
                    <a:close/>
                    <a:moveTo>
                      <a:pt x="127" y="252"/>
                    </a:moveTo>
                    <a:lnTo>
                      <a:pt x="127" y="252"/>
                    </a:lnTo>
                    <a:cubicBezTo>
                      <a:pt x="24" y="252"/>
                      <a:pt x="24" y="252"/>
                      <a:pt x="24" y="252"/>
                    </a:cubicBezTo>
                    <a:cubicBezTo>
                      <a:pt x="24" y="150"/>
                      <a:pt x="24" y="150"/>
                      <a:pt x="24" y="150"/>
                    </a:cubicBezTo>
                    <a:cubicBezTo>
                      <a:pt x="127" y="150"/>
                      <a:pt x="127" y="150"/>
                      <a:pt x="127" y="150"/>
                    </a:cubicBezTo>
                    <a:lnTo>
                      <a:pt x="127" y="252"/>
                    </a:lnTo>
                    <a:close/>
                    <a:moveTo>
                      <a:pt x="24" y="276"/>
                    </a:moveTo>
                    <a:lnTo>
                      <a:pt x="24" y="276"/>
                    </a:lnTo>
                    <a:cubicBezTo>
                      <a:pt x="127" y="276"/>
                      <a:pt x="127" y="276"/>
                      <a:pt x="127" y="276"/>
                    </a:cubicBezTo>
                    <a:cubicBezTo>
                      <a:pt x="127" y="379"/>
                      <a:pt x="127" y="379"/>
                      <a:pt x="127" y="379"/>
                    </a:cubicBezTo>
                    <a:cubicBezTo>
                      <a:pt x="24" y="379"/>
                      <a:pt x="24" y="379"/>
                      <a:pt x="24" y="379"/>
                    </a:cubicBezTo>
                    <a:lnTo>
                      <a:pt x="24" y="276"/>
                    </a:lnTo>
                    <a:close/>
                    <a:moveTo>
                      <a:pt x="150" y="276"/>
                    </a:moveTo>
                    <a:lnTo>
                      <a:pt x="150" y="276"/>
                    </a:lnTo>
                    <a:cubicBezTo>
                      <a:pt x="253" y="276"/>
                      <a:pt x="253" y="276"/>
                      <a:pt x="253" y="276"/>
                    </a:cubicBezTo>
                    <a:cubicBezTo>
                      <a:pt x="253" y="379"/>
                      <a:pt x="253" y="379"/>
                      <a:pt x="253" y="379"/>
                    </a:cubicBezTo>
                    <a:cubicBezTo>
                      <a:pt x="150" y="379"/>
                      <a:pt x="150" y="379"/>
                      <a:pt x="150" y="379"/>
                    </a:cubicBezTo>
                    <a:lnTo>
                      <a:pt x="150" y="276"/>
                    </a:lnTo>
                    <a:close/>
                    <a:moveTo>
                      <a:pt x="276" y="276"/>
                    </a:moveTo>
                    <a:lnTo>
                      <a:pt x="276" y="276"/>
                    </a:lnTo>
                    <a:cubicBezTo>
                      <a:pt x="379" y="276"/>
                      <a:pt x="379" y="276"/>
                      <a:pt x="379" y="276"/>
                    </a:cubicBezTo>
                    <a:cubicBezTo>
                      <a:pt x="379" y="379"/>
                      <a:pt x="379" y="379"/>
                      <a:pt x="379" y="379"/>
                    </a:cubicBezTo>
                    <a:cubicBezTo>
                      <a:pt x="276" y="379"/>
                      <a:pt x="276" y="379"/>
                      <a:pt x="276" y="379"/>
                    </a:cubicBezTo>
                    <a:lnTo>
                      <a:pt x="276" y="276"/>
                    </a:lnTo>
                    <a:close/>
                    <a:moveTo>
                      <a:pt x="403" y="276"/>
                    </a:moveTo>
                    <a:lnTo>
                      <a:pt x="403" y="276"/>
                    </a:lnTo>
                    <a:cubicBezTo>
                      <a:pt x="505" y="276"/>
                      <a:pt x="505" y="276"/>
                      <a:pt x="505" y="276"/>
                    </a:cubicBezTo>
                    <a:cubicBezTo>
                      <a:pt x="505" y="379"/>
                      <a:pt x="505" y="379"/>
                      <a:pt x="505" y="379"/>
                    </a:cubicBezTo>
                    <a:cubicBezTo>
                      <a:pt x="403" y="379"/>
                      <a:pt x="403" y="379"/>
                      <a:pt x="403" y="379"/>
                    </a:cubicBezTo>
                    <a:lnTo>
                      <a:pt x="403" y="276"/>
                    </a:lnTo>
                    <a:close/>
                    <a:moveTo>
                      <a:pt x="505" y="126"/>
                    </a:moveTo>
                    <a:lnTo>
                      <a:pt x="505" y="126"/>
                    </a:lnTo>
                    <a:cubicBezTo>
                      <a:pt x="403" y="126"/>
                      <a:pt x="403" y="126"/>
                      <a:pt x="403" y="126"/>
                    </a:cubicBezTo>
                    <a:cubicBezTo>
                      <a:pt x="403" y="23"/>
                      <a:pt x="403" y="23"/>
                      <a:pt x="403" y="23"/>
                    </a:cubicBezTo>
                    <a:cubicBezTo>
                      <a:pt x="505" y="23"/>
                      <a:pt x="505" y="23"/>
                      <a:pt x="505" y="23"/>
                    </a:cubicBezTo>
                    <a:lnTo>
                      <a:pt x="505" y="126"/>
                    </a:lnTo>
                    <a:close/>
                    <a:moveTo>
                      <a:pt x="379" y="126"/>
                    </a:moveTo>
                    <a:lnTo>
                      <a:pt x="379" y="126"/>
                    </a:lnTo>
                    <a:cubicBezTo>
                      <a:pt x="276" y="126"/>
                      <a:pt x="276" y="126"/>
                      <a:pt x="276" y="126"/>
                    </a:cubicBezTo>
                    <a:cubicBezTo>
                      <a:pt x="276" y="23"/>
                      <a:pt x="276" y="23"/>
                      <a:pt x="276" y="23"/>
                    </a:cubicBezTo>
                    <a:cubicBezTo>
                      <a:pt x="379" y="23"/>
                      <a:pt x="379" y="23"/>
                      <a:pt x="379" y="23"/>
                    </a:cubicBezTo>
                    <a:lnTo>
                      <a:pt x="379" y="126"/>
                    </a:lnTo>
                    <a:close/>
                    <a:moveTo>
                      <a:pt x="253" y="126"/>
                    </a:moveTo>
                    <a:lnTo>
                      <a:pt x="253" y="126"/>
                    </a:lnTo>
                    <a:cubicBezTo>
                      <a:pt x="150" y="126"/>
                      <a:pt x="150" y="126"/>
                      <a:pt x="150" y="126"/>
                    </a:cubicBezTo>
                    <a:cubicBezTo>
                      <a:pt x="150" y="23"/>
                      <a:pt x="150" y="23"/>
                      <a:pt x="150" y="23"/>
                    </a:cubicBezTo>
                    <a:cubicBezTo>
                      <a:pt x="253" y="23"/>
                      <a:pt x="253" y="23"/>
                      <a:pt x="253" y="23"/>
                    </a:cubicBezTo>
                    <a:lnTo>
                      <a:pt x="253" y="126"/>
                    </a:lnTo>
                    <a:close/>
                    <a:moveTo>
                      <a:pt x="24" y="23"/>
                    </a:moveTo>
                    <a:lnTo>
                      <a:pt x="24" y="23"/>
                    </a:lnTo>
                    <a:cubicBezTo>
                      <a:pt x="127" y="23"/>
                      <a:pt x="127" y="23"/>
                      <a:pt x="127" y="23"/>
                    </a:cubicBezTo>
                    <a:cubicBezTo>
                      <a:pt x="127" y="126"/>
                      <a:pt x="127" y="126"/>
                      <a:pt x="127" y="126"/>
                    </a:cubicBezTo>
                    <a:cubicBezTo>
                      <a:pt x="24" y="126"/>
                      <a:pt x="24" y="126"/>
                      <a:pt x="24" y="126"/>
                    </a:cubicBezTo>
                    <a:lnTo>
                      <a:pt x="24" y="23"/>
                    </a:lnTo>
                    <a:close/>
                    <a:moveTo>
                      <a:pt x="24" y="402"/>
                    </a:moveTo>
                    <a:lnTo>
                      <a:pt x="24" y="402"/>
                    </a:lnTo>
                    <a:cubicBezTo>
                      <a:pt x="127" y="402"/>
                      <a:pt x="127" y="402"/>
                      <a:pt x="127" y="402"/>
                    </a:cubicBezTo>
                    <a:cubicBezTo>
                      <a:pt x="127" y="505"/>
                      <a:pt x="127" y="505"/>
                      <a:pt x="127" y="505"/>
                    </a:cubicBezTo>
                    <a:cubicBezTo>
                      <a:pt x="24" y="505"/>
                      <a:pt x="24" y="505"/>
                      <a:pt x="24" y="505"/>
                    </a:cubicBezTo>
                    <a:lnTo>
                      <a:pt x="24" y="402"/>
                    </a:lnTo>
                    <a:close/>
                    <a:moveTo>
                      <a:pt x="150" y="402"/>
                    </a:moveTo>
                    <a:lnTo>
                      <a:pt x="150" y="402"/>
                    </a:lnTo>
                    <a:cubicBezTo>
                      <a:pt x="253" y="402"/>
                      <a:pt x="253" y="402"/>
                      <a:pt x="253" y="402"/>
                    </a:cubicBezTo>
                    <a:cubicBezTo>
                      <a:pt x="253" y="505"/>
                      <a:pt x="253" y="505"/>
                      <a:pt x="253" y="505"/>
                    </a:cubicBezTo>
                    <a:cubicBezTo>
                      <a:pt x="150" y="505"/>
                      <a:pt x="150" y="505"/>
                      <a:pt x="150" y="505"/>
                    </a:cubicBezTo>
                    <a:lnTo>
                      <a:pt x="150" y="402"/>
                    </a:lnTo>
                    <a:close/>
                    <a:moveTo>
                      <a:pt x="276" y="402"/>
                    </a:moveTo>
                    <a:lnTo>
                      <a:pt x="276" y="402"/>
                    </a:lnTo>
                    <a:cubicBezTo>
                      <a:pt x="379" y="402"/>
                      <a:pt x="379" y="402"/>
                      <a:pt x="379" y="402"/>
                    </a:cubicBezTo>
                    <a:cubicBezTo>
                      <a:pt x="379" y="505"/>
                      <a:pt x="379" y="505"/>
                      <a:pt x="379" y="505"/>
                    </a:cubicBezTo>
                    <a:cubicBezTo>
                      <a:pt x="276" y="505"/>
                      <a:pt x="276" y="505"/>
                      <a:pt x="276" y="505"/>
                    </a:cubicBezTo>
                    <a:lnTo>
                      <a:pt x="276" y="402"/>
                    </a:lnTo>
                    <a:close/>
                    <a:moveTo>
                      <a:pt x="505" y="505"/>
                    </a:moveTo>
                    <a:lnTo>
                      <a:pt x="505" y="505"/>
                    </a:lnTo>
                    <a:cubicBezTo>
                      <a:pt x="403" y="505"/>
                      <a:pt x="403" y="505"/>
                      <a:pt x="403" y="505"/>
                    </a:cubicBezTo>
                    <a:cubicBezTo>
                      <a:pt x="403" y="402"/>
                      <a:pt x="403" y="402"/>
                      <a:pt x="403" y="402"/>
                    </a:cubicBezTo>
                    <a:cubicBezTo>
                      <a:pt x="505" y="402"/>
                      <a:pt x="505" y="402"/>
                      <a:pt x="505" y="402"/>
                    </a:cubicBezTo>
                    <a:lnTo>
                      <a:pt x="505" y="50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60"/>
              <p:cNvSpPr>
                <a:spLocks noChangeArrowheads="1"/>
              </p:cNvSpPr>
              <p:nvPr/>
            </p:nvSpPr>
            <p:spPr bwMode="auto">
              <a:xfrm>
                <a:off x="6660981" y="1951702"/>
                <a:ext cx="27785" cy="27785"/>
              </a:xfrm>
              <a:custGeom>
                <a:avLst/>
                <a:gdLst>
                  <a:gd name="T0" fmla="*/ 53 w 66"/>
                  <a:gd name="T1" fmla="*/ 0 h 67"/>
                  <a:gd name="T2" fmla="*/ 53 w 66"/>
                  <a:gd name="T3" fmla="*/ 0 h 67"/>
                  <a:gd name="T4" fmla="*/ 11 w 66"/>
                  <a:gd name="T5" fmla="*/ 0 h 67"/>
                  <a:gd name="T6" fmla="*/ 0 w 66"/>
                  <a:gd name="T7" fmla="*/ 13 h 67"/>
                  <a:gd name="T8" fmla="*/ 0 w 66"/>
                  <a:gd name="T9" fmla="*/ 55 h 67"/>
                  <a:gd name="T10" fmla="*/ 11 w 66"/>
                  <a:gd name="T11" fmla="*/ 66 h 67"/>
                  <a:gd name="T12" fmla="*/ 53 w 66"/>
                  <a:gd name="T13" fmla="*/ 66 h 67"/>
                  <a:gd name="T14" fmla="*/ 65 w 66"/>
                  <a:gd name="T15" fmla="*/ 55 h 67"/>
                  <a:gd name="T16" fmla="*/ 65 w 66"/>
                  <a:gd name="T17" fmla="*/ 13 h 67"/>
                  <a:gd name="T18" fmla="*/ 53 w 66"/>
                  <a:gd name="T19" fmla="*/ 0 h 67"/>
                  <a:gd name="T20" fmla="*/ 41 w 66"/>
                  <a:gd name="T21" fmla="*/ 43 h 67"/>
                  <a:gd name="T22" fmla="*/ 41 w 66"/>
                  <a:gd name="T23" fmla="*/ 43 h 67"/>
                  <a:gd name="T24" fmla="*/ 23 w 66"/>
                  <a:gd name="T25" fmla="*/ 43 h 67"/>
                  <a:gd name="T26" fmla="*/ 23 w 66"/>
                  <a:gd name="T27" fmla="*/ 24 h 67"/>
                  <a:gd name="T28" fmla="*/ 41 w 66"/>
                  <a:gd name="T29" fmla="*/ 24 h 67"/>
                  <a:gd name="T30" fmla="*/ 41 w 66"/>
                  <a:gd name="T31" fmla="*/ 4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7">
                    <a:moveTo>
                      <a:pt x="53" y="0"/>
                    </a:moveTo>
                    <a:lnTo>
                      <a:pt x="53" y="0"/>
                    </a:lnTo>
                    <a:cubicBezTo>
                      <a:pt x="11" y="0"/>
                      <a:pt x="11" y="0"/>
                      <a:pt x="11" y="0"/>
                    </a:cubicBezTo>
                    <a:cubicBezTo>
                      <a:pt x="5" y="0"/>
                      <a:pt x="0" y="6"/>
                      <a:pt x="0" y="13"/>
                    </a:cubicBezTo>
                    <a:cubicBezTo>
                      <a:pt x="0" y="55"/>
                      <a:pt x="0" y="55"/>
                      <a:pt x="0" y="55"/>
                    </a:cubicBezTo>
                    <a:cubicBezTo>
                      <a:pt x="0" y="61"/>
                      <a:pt x="5" y="66"/>
                      <a:pt x="11" y="66"/>
                    </a:cubicBezTo>
                    <a:cubicBezTo>
                      <a:pt x="53" y="66"/>
                      <a:pt x="53" y="66"/>
                      <a:pt x="53" y="66"/>
                    </a:cubicBezTo>
                    <a:cubicBezTo>
                      <a:pt x="60" y="66"/>
                      <a:pt x="65" y="61"/>
                      <a:pt x="65" y="55"/>
                    </a:cubicBezTo>
                    <a:cubicBezTo>
                      <a:pt x="65" y="13"/>
                      <a:pt x="65" y="13"/>
                      <a:pt x="65" y="13"/>
                    </a:cubicBezTo>
                    <a:cubicBezTo>
                      <a:pt x="65" y="6"/>
                      <a:pt x="60" y="0"/>
                      <a:pt x="53" y="0"/>
                    </a:cubicBezTo>
                    <a:close/>
                    <a:moveTo>
                      <a:pt x="41" y="43"/>
                    </a:moveTo>
                    <a:lnTo>
                      <a:pt x="41" y="43"/>
                    </a:lnTo>
                    <a:cubicBezTo>
                      <a:pt x="23" y="43"/>
                      <a:pt x="23" y="43"/>
                      <a:pt x="23" y="43"/>
                    </a:cubicBezTo>
                    <a:cubicBezTo>
                      <a:pt x="23" y="24"/>
                      <a:pt x="23" y="24"/>
                      <a:pt x="23" y="24"/>
                    </a:cubicBezTo>
                    <a:cubicBezTo>
                      <a:pt x="41" y="24"/>
                      <a:pt x="41" y="24"/>
                      <a:pt x="41" y="24"/>
                    </a:cubicBezTo>
                    <a:lnTo>
                      <a:pt x="41" y="4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61"/>
              <p:cNvSpPr>
                <a:spLocks noChangeArrowheads="1"/>
              </p:cNvSpPr>
              <p:nvPr/>
            </p:nvSpPr>
            <p:spPr bwMode="auto">
              <a:xfrm>
                <a:off x="6766561" y="1951702"/>
                <a:ext cx="27783" cy="27785"/>
              </a:xfrm>
              <a:custGeom>
                <a:avLst/>
                <a:gdLst>
                  <a:gd name="T0" fmla="*/ 11 w 66"/>
                  <a:gd name="T1" fmla="*/ 66 h 67"/>
                  <a:gd name="T2" fmla="*/ 11 w 66"/>
                  <a:gd name="T3" fmla="*/ 66 h 67"/>
                  <a:gd name="T4" fmla="*/ 54 w 66"/>
                  <a:gd name="T5" fmla="*/ 66 h 67"/>
                  <a:gd name="T6" fmla="*/ 65 w 66"/>
                  <a:gd name="T7" fmla="*/ 55 h 67"/>
                  <a:gd name="T8" fmla="*/ 65 w 66"/>
                  <a:gd name="T9" fmla="*/ 13 h 67"/>
                  <a:gd name="T10" fmla="*/ 54 w 66"/>
                  <a:gd name="T11" fmla="*/ 0 h 67"/>
                  <a:gd name="T12" fmla="*/ 11 w 66"/>
                  <a:gd name="T13" fmla="*/ 0 h 67"/>
                  <a:gd name="T14" fmla="*/ 0 w 66"/>
                  <a:gd name="T15" fmla="*/ 13 h 67"/>
                  <a:gd name="T16" fmla="*/ 0 w 66"/>
                  <a:gd name="T17" fmla="*/ 55 h 67"/>
                  <a:gd name="T18" fmla="*/ 11 w 66"/>
                  <a:gd name="T19" fmla="*/ 66 h 67"/>
                  <a:gd name="T20" fmla="*/ 24 w 66"/>
                  <a:gd name="T21" fmla="*/ 24 h 67"/>
                  <a:gd name="T22" fmla="*/ 24 w 66"/>
                  <a:gd name="T23" fmla="*/ 24 h 67"/>
                  <a:gd name="T24" fmla="*/ 42 w 66"/>
                  <a:gd name="T25" fmla="*/ 24 h 67"/>
                  <a:gd name="T26" fmla="*/ 42 w 66"/>
                  <a:gd name="T27" fmla="*/ 43 h 67"/>
                  <a:gd name="T28" fmla="*/ 24 w 66"/>
                  <a:gd name="T29" fmla="*/ 43 h 67"/>
                  <a:gd name="T30" fmla="*/ 24 w 66"/>
                  <a:gd name="T31"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7">
                    <a:moveTo>
                      <a:pt x="11" y="66"/>
                    </a:moveTo>
                    <a:lnTo>
                      <a:pt x="11" y="66"/>
                    </a:lnTo>
                    <a:cubicBezTo>
                      <a:pt x="54" y="66"/>
                      <a:pt x="54" y="66"/>
                      <a:pt x="54" y="66"/>
                    </a:cubicBezTo>
                    <a:cubicBezTo>
                      <a:pt x="60" y="66"/>
                      <a:pt x="65" y="61"/>
                      <a:pt x="65" y="55"/>
                    </a:cubicBezTo>
                    <a:cubicBezTo>
                      <a:pt x="65" y="13"/>
                      <a:pt x="65" y="13"/>
                      <a:pt x="65" y="13"/>
                    </a:cubicBezTo>
                    <a:cubicBezTo>
                      <a:pt x="65" y="6"/>
                      <a:pt x="60" y="0"/>
                      <a:pt x="54" y="0"/>
                    </a:cubicBezTo>
                    <a:cubicBezTo>
                      <a:pt x="11" y="0"/>
                      <a:pt x="11" y="0"/>
                      <a:pt x="11" y="0"/>
                    </a:cubicBezTo>
                    <a:cubicBezTo>
                      <a:pt x="5" y="0"/>
                      <a:pt x="0" y="6"/>
                      <a:pt x="0" y="13"/>
                    </a:cubicBezTo>
                    <a:cubicBezTo>
                      <a:pt x="0" y="55"/>
                      <a:pt x="0" y="55"/>
                      <a:pt x="0" y="55"/>
                    </a:cubicBezTo>
                    <a:cubicBezTo>
                      <a:pt x="0" y="61"/>
                      <a:pt x="5" y="66"/>
                      <a:pt x="11" y="66"/>
                    </a:cubicBezTo>
                    <a:close/>
                    <a:moveTo>
                      <a:pt x="24" y="24"/>
                    </a:moveTo>
                    <a:lnTo>
                      <a:pt x="24" y="24"/>
                    </a:lnTo>
                    <a:cubicBezTo>
                      <a:pt x="42" y="24"/>
                      <a:pt x="42" y="24"/>
                      <a:pt x="42" y="24"/>
                    </a:cubicBezTo>
                    <a:cubicBezTo>
                      <a:pt x="42" y="43"/>
                      <a:pt x="42" y="43"/>
                      <a:pt x="42" y="43"/>
                    </a:cubicBezTo>
                    <a:cubicBezTo>
                      <a:pt x="24" y="43"/>
                      <a:pt x="24" y="43"/>
                      <a:pt x="24" y="43"/>
                    </a:cubicBezTo>
                    <a:lnTo>
                      <a:pt x="24" y="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62"/>
              <p:cNvSpPr>
                <a:spLocks noChangeArrowheads="1"/>
              </p:cNvSpPr>
              <p:nvPr/>
            </p:nvSpPr>
            <p:spPr bwMode="auto">
              <a:xfrm>
                <a:off x="6712842" y="2005419"/>
                <a:ext cx="27785" cy="27783"/>
              </a:xfrm>
              <a:custGeom>
                <a:avLst/>
                <a:gdLst>
                  <a:gd name="T0" fmla="*/ 11 w 66"/>
                  <a:gd name="T1" fmla="*/ 65 h 66"/>
                  <a:gd name="T2" fmla="*/ 11 w 66"/>
                  <a:gd name="T3" fmla="*/ 65 h 66"/>
                  <a:gd name="T4" fmla="*/ 54 w 66"/>
                  <a:gd name="T5" fmla="*/ 65 h 66"/>
                  <a:gd name="T6" fmla="*/ 65 w 66"/>
                  <a:gd name="T7" fmla="*/ 54 h 66"/>
                  <a:gd name="T8" fmla="*/ 65 w 66"/>
                  <a:gd name="T9" fmla="*/ 12 h 66"/>
                  <a:gd name="T10" fmla="*/ 54 w 66"/>
                  <a:gd name="T11" fmla="*/ 0 h 66"/>
                  <a:gd name="T12" fmla="*/ 11 w 66"/>
                  <a:gd name="T13" fmla="*/ 0 h 66"/>
                  <a:gd name="T14" fmla="*/ 0 w 66"/>
                  <a:gd name="T15" fmla="*/ 12 h 66"/>
                  <a:gd name="T16" fmla="*/ 0 w 66"/>
                  <a:gd name="T17" fmla="*/ 54 h 66"/>
                  <a:gd name="T18" fmla="*/ 11 w 66"/>
                  <a:gd name="T19" fmla="*/ 65 h 66"/>
                  <a:gd name="T20" fmla="*/ 23 w 66"/>
                  <a:gd name="T21" fmla="*/ 23 h 66"/>
                  <a:gd name="T22" fmla="*/ 23 w 66"/>
                  <a:gd name="T23" fmla="*/ 23 h 66"/>
                  <a:gd name="T24" fmla="*/ 41 w 66"/>
                  <a:gd name="T25" fmla="*/ 23 h 66"/>
                  <a:gd name="T26" fmla="*/ 41 w 66"/>
                  <a:gd name="T27" fmla="*/ 42 h 66"/>
                  <a:gd name="T28" fmla="*/ 23 w 66"/>
                  <a:gd name="T29" fmla="*/ 42 h 66"/>
                  <a:gd name="T30" fmla="*/ 23 w 66"/>
                  <a:gd name="T31"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11" y="65"/>
                    </a:moveTo>
                    <a:lnTo>
                      <a:pt x="11" y="65"/>
                    </a:lnTo>
                    <a:cubicBezTo>
                      <a:pt x="54" y="65"/>
                      <a:pt x="54" y="65"/>
                      <a:pt x="54" y="65"/>
                    </a:cubicBezTo>
                    <a:cubicBezTo>
                      <a:pt x="60" y="65"/>
                      <a:pt x="65" y="60"/>
                      <a:pt x="65" y="54"/>
                    </a:cubicBezTo>
                    <a:cubicBezTo>
                      <a:pt x="65" y="12"/>
                      <a:pt x="65" y="12"/>
                      <a:pt x="65" y="12"/>
                    </a:cubicBezTo>
                    <a:cubicBezTo>
                      <a:pt x="65" y="6"/>
                      <a:pt x="60" y="0"/>
                      <a:pt x="54" y="0"/>
                    </a:cubicBezTo>
                    <a:cubicBezTo>
                      <a:pt x="11" y="0"/>
                      <a:pt x="11" y="0"/>
                      <a:pt x="11" y="0"/>
                    </a:cubicBezTo>
                    <a:cubicBezTo>
                      <a:pt x="5" y="0"/>
                      <a:pt x="0" y="6"/>
                      <a:pt x="0" y="12"/>
                    </a:cubicBezTo>
                    <a:cubicBezTo>
                      <a:pt x="0" y="54"/>
                      <a:pt x="0" y="54"/>
                      <a:pt x="0" y="54"/>
                    </a:cubicBezTo>
                    <a:cubicBezTo>
                      <a:pt x="0" y="60"/>
                      <a:pt x="5" y="65"/>
                      <a:pt x="11" y="65"/>
                    </a:cubicBezTo>
                    <a:close/>
                    <a:moveTo>
                      <a:pt x="23" y="23"/>
                    </a:moveTo>
                    <a:lnTo>
                      <a:pt x="23" y="23"/>
                    </a:lnTo>
                    <a:cubicBezTo>
                      <a:pt x="41" y="23"/>
                      <a:pt x="41" y="23"/>
                      <a:pt x="41" y="23"/>
                    </a:cubicBezTo>
                    <a:cubicBezTo>
                      <a:pt x="41" y="42"/>
                      <a:pt x="41" y="42"/>
                      <a:pt x="41" y="42"/>
                    </a:cubicBezTo>
                    <a:cubicBezTo>
                      <a:pt x="23" y="42"/>
                      <a:pt x="23" y="42"/>
                      <a:pt x="23" y="42"/>
                    </a:cubicBezTo>
                    <a:lnTo>
                      <a:pt x="23"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 name="Freeform 63"/>
              <p:cNvSpPr>
                <a:spLocks noChangeArrowheads="1"/>
              </p:cNvSpPr>
              <p:nvPr/>
            </p:nvSpPr>
            <p:spPr bwMode="auto">
              <a:xfrm>
                <a:off x="6820275" y="2005419"/>
                <a:ext cx="27785" cy="27783"/>
              </a:xfrm>
              <a:custGeom>
                <a:avLst/>
                <a:gdLst>
                  <a:gd name="T0" fmla="*/ 11 w 65"/>
                  <a:gd name="T1" fmla="*/ 65 h 66"/>
                  <a:gd name="T2" fmla="*/ 11 w 65"/>
                  <a:gd name="T3" fmla="*/ 65 h 66"/>
                  <a:gd name="T4" fmla="*/ 53 w 65"/>
                  <a:gd name="T5" fmla="*/ 65 h 66"/>
                  <a:gd name="T6" fmla="*/ 64 w 65"/>
                  <a:gd name="T7" fmla="*/ 54 h 66"/>
                  <a:gd name="T8" fmla="*/ 64 w 65"/>
                  <a:gd name="T9" fmla="*/ 12 h 66"/>
                  <a:gd name="T10" fmla="*/ 53 w 65"/>
                  <a:gd name="T11" fmla="*/ 0 h 66"/>
                  <a:gd name="T12" fmla="*/ 11 w 65"/>
                  <a:gd name="T13" fmla="*/ 0 h 66"/>
                  <a:gd name="T14" fmla="*/ 0 w 65"/>
                  <a:gd name="T15" fmla="*/ 12 h 66"/>
                  <a:gd name="T16" fmla="*/ 0 w 65"/>
                  <a:gd name="T17" fmla="*/ 54 h 66"/>
                  <a:gd name="T18" fmla="*/ 11 w 65"/>
                  <a:gd name="T19" fmla="*/ 65 h 66"/>
                  <a:gd name="T20" fmla="*/ 23 w 65"/>
                  <a:gd name="T21" fmla="*/ 23 h 66"/>
                  <a:gd name="T22" fmla="*/ 23 w 65"/>
                  <a:gd name="T23" fmla="*/ 23 h 66"/>
                  <a:gd name="T24" fmla="*/ 41 w 65"/>
                  <a:gd name="T25" fmla="*/ 23 h 66"/>
                  <a:gd name="T26" fmla="*/ 41 w 65"/>
                  <a:gd name="T27" fmla="*/ 42 h 66"/>
                  <a:gd name="T28" fmla="*/ 23 w 65"/>
                  <a:gd name="T29" fmla="*/ 42 h 66"/>
                  <a:gd name="T30" fmla="*/ 23 w 65"/>
                  <a:gd name="T31"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66">
                    <a:moveTo>
                      <a:pt x="11" y="65"/>
                    </a:moveTo>
                    <a:lnTo>
                      <a:pt x="11" y="65"/>
                    </a:lnTo>
                    <a:cubicBezTo>
                      <a:pt x="53" y="65"/>
                      <a:pt x="53" y="65"/>
                      <a:pt x="53" y="65"/>
                    </a:cubicBezTo>
                    <a:cubicBezTo>
                      <a:pt x="59" y="65"/>
                      <a:pt x="64" y="60"/>
                      <a:pt x="64" y="54"/>
                    </a:cubicBezTo>
                    <a:cubicBezTo>
                      <a:pt x="64" y="12"/>
                      <a:pt x="64" y="12"/>
                      <a:pt x="64" y="12"/>
                    </a:cubicBezTo>
                    <a:cubicBezTo>
                      <a:pt x="64" y="6"/>
                      <a:pt x="59" y="0"/>
                      <a:pt x="53" y="0"/>
                    </a:cubicBezTo>
                    <a:cubicBezTo>
                      <a:pt x="11" y="0"/>
                      <a:pt x="11" y="0"/>
                      <a:pt x="11" y="0"/>
                    </a:cubicBezTo>
                    <a:cubicBezTo>
                      <a:pt x="5" y="0"/>
                      <a:pt x="0" y="6"/>
                      <a:pt x="0" y="12"/>
                    </a:cubicBezTo>
                    <a:cubicBezTo>
                      <a:pt x="0" y="54"/>
                      <a:pt x="0" y="54"/>
                      <a:pt x="0" y="54"/>
                    </a:cubicBezTo>
                    <a:cubicBezTo>
                      <a:pt x="0" y="60"/>
                      <a:pt x="5" y="65"/>
                      <a:pt x="11" y="65"/>
                    </a:cubicBezTo>
                    <a:close/>
                    <a:moveTo>
                      <a:pt x="23" y="23"/>
                    </a:moveTo>
                    <a:lnTo>
                      <a:pt x="23" y="23"/>
                    </a:lnTo>
                    <a:cubicBezTo>
                      <a:pt x="41" y="23"/>
                      <a:pt x="41" y="23"/>
                      <a:pt x="41" y="23"/>
                    </a:cubicBezTo>
                    <a:cubicBezTo>
                      <a:pt x="41" y="42"/>
                      <a:pt x="41" y="42"/>
                      <a:pt x="41" y="42"/>
                    </a:cubicBezTo>
                    <a:cubicBezTo>
                      <a:pt x="23" y="42"/>
                      <a:pt x="23" y="42"/>
                      <a:pt x="23" y="42"/>
                    </a:cubicBezTo>
                    <a:lnTo>
                      <a:pt x="23"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 name="Freeform 64"/>
              <p:cNvSpPr>
                <a:spLocks noChangeArrowheads="1"/>
              </p:cNvSpPr>
              <p:nvPr/>
            </p:nvSpPr>
            <p:spPr bwMode="auto">
              <a:xfrm>
                <a:off x="6660981" y="2059134"/>
                <a:ext cx="27785" cy="27785"/>
              </a:xfrm>
              <a:custGeom>
                <a:avLst/>
                <a:gdLst>
                  <a:gd name="T0" fmla="*/ 53 w 66"/>
                  <a:gd name="T1" fmla="*/ 0 h 67"/>
                  <a:gd name="T2" fmla="*/ 53 w 66"/>
                  <a:gd name="T3" fmla="*/ 0 h 67"/>
                  <a:gd name="T4" fmla="*/ 11 w 66"/>
                  <a:gd name="T5" fmla="*/ 0 h 67"/>
                  <a:gd name="T6" fmla="*/ 0 w 66"/>
                  <a:gd name="T7" fmla="*/ 12 h 67"/>
                  <a:gd name="T8" fmla="*/ 0 w 66"/>
                  <a:gd name="T9" fmla="*/ 53 h 67"/>
                  <a:gd name="T10" fmla="*/ 11 w 66"/>
                  <a:gd name="T11" fmla="*/ 66 h 67"/>
                  <a:gd name="T12" fmla="*/ 53 w 66"/>
                  <a:gd name="T13" fmla="*/ 66 h 67"/>
                  <a:gd name="T14" fmla="*/ 65 w 66"/>
                  <a:gd name="T15" fmla="*/ 53 h 67"/>
                  <a:gd name="T16" fmla="*/ 65 w 66"/>
                  <a:gd name="T17" fmla="*/ 12 h 67"/>
                  <a:gd name="T18" fmla="*/ 53 w 66"/>
                  <a:gd name="T19" fmla="*/ 0 h 67"/>
                  <a:gd name="T20" fmla="*/ 41 w 66"/>
                  <a:gd name="T21" fmla="*/ 42 h 67"/>
                  <a:gd name="T22" fmla="*/ 41 w 66"/>
                  <a:gd name="T23" fmla="*/ 42 h 67"/>
                  <a:gd name="T24" fmla="*/ 23 w 66"/>
                  <a:gd name="T25" fmla="*/ 42 h 67"/>
                  <a:gd name="T26" fmla="*/ 23 w 66"/>
                  <a:gd name="T27" fmla="*/ 23 h 67"/>
                  <a:gd name="T28" fmla="*/ 41 w 66"/>
                  <a:gd name="T29" fmla="*/ 23 h 67"/>
                  <a:gd name="T30" fmla="*/ 41 w 66"/>
                  <a:gd name="T31"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7">
                    <a:moveTo>
                      <a:pt x="53" y="0"/>
                    </a:moveTo>
                    <a:lnTo>
                      <a:pt x="53" y="0"/>
                    </a:lnTo>
                    <a:cubicBezTo>
                      <a:pt x="11" y="0"/>
                      <a:pt x="11" y="0"/>
                      <a:pt x="11" y="0"/>
                    </a:cubicBezTo>
                    <a:cubicBezTo>
                      <a:pt x="5" y="0"/>
                      <a:pt x="0" y="6"/>
                      <a:pt x="0" y="12"/>
                    </a:cubicBezTo>
                    <a:cubicBezTo>
                      <a:pt x="0" y="53"/>
                      <a:pt x="0" y="53"/>
                      <a:pt x="0" y="53"/>
                    </a:cubicBezTo>
                    <a:cubicBezTo>
                      <a:pt x="0" y="61"/>
                      <a:pt x="5" y="66"/>
                      <a:pt x="11" y="66"/>
                    </a:cubicBezTo>
                    <a:cubicBezTo>
                      <a:pt x="53" y="66"/>
                      <a:pt x="53" y="66"/>
                      <a:pt x="53" y="66"/>
                    </a:cubicBezTo>
                    <a:cubicBezTo>
                      <a:pt x="60" y="66"/>
                      <a:pt x="65" y="61"/>
                      <a:pt x="65" y="53"/>
                    </a:cubicBezTo>
                    <a:cubicBezTo>
                      <a:pt x="65" y="12"/>
                      <a:pt x="65" y="12"/>
                      <a:pt x="65" y="12"/>
                    </a:cubicBezTo>
                    <a:cubicBezTo>
                      <a:pt x="65" y="6"/>
                      <a:pt x="60" y="0"/>
                      <a:pt x="53" y="0"/>
                    </a:cubicBezTo>
                    <a:close/>
                    <a:moveTo>
                      <a:pt x="41" y="42"/>
                    </a:moveTo>
                    <a:lnTo>
                      <a:pt x="41" y="42"/>
                    </a:lnTo>
                    <a:cubicBezTo>
                      <a:pt x="23" y="42"/>
                      <a:pt x="23" y="42"/>
                      <a:pt x="23" y="42"/>
                    </a:cubicBezTo>
                    <a:cubicBezTo>
                      <a:pt x="23" y="23"/>
                      <a:pt x="23" y="23"/>
                      <a:pt x="23" y="23"/>
                    </a:cubicBezTo>
                    <a:cubicBezTo>
                      <a:pt x="41" y="23"/>
                      <a:pt x="41" y="23"/>
                      <a:pt x="41" y="23"/>
                    </a:cubicBez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65"/>
              <p:cNvSpPr>
                <a:spLocks noChangeArrowheads="1"/>
              </p:cNvSpPr>
              <p:nvPr/>
            </p:nvSpPr>
            <p:spPr bwMode="auto">
              <a:xfrm>
                <a:off x="6766561" y="2059134"/>
                <a:ext cx="27783" cy="27785"/>
              </a:xfrm>
              <a:custGeom>
                <a:avLst/>
                <a:gdLst>
                  <a:gd name="T0" fmla="*/ 54 w 66"/>
                  <a:gd name="T1" fmla="*/ 0 h 67"/>
                  <a:gd name="T2" fmla="*/ 54 w 66"/>
                  <a:gd name="T3" fmla="*/ 0 h 67"/>
                  <a:gd name="T4" fmla="*/ 11 w 66"/>
                  <a:gd name="T5" fmla="*/ 0 h 67"/>
                  <a:gd name="T6" fmla="*/ 0 w 66"/>
                  <a:gd name="T7" fmla="*/ 12 h 67"/>
                  <a:gd name="T8" fmla="*/ 0 w 66"/>
                  <a:gd name="T9" fmla="*/ 53 h 67"/>
                  <a:gd name="T10" fmla="*/ 11 w 66"/>
                  <a:gd name="T11" fmla="*/ 66 h 67"/>
                  <a:gd name="T12" fmla="*/ 54 w 66"/>
                  <a:gd name="T13" fmla="*/ 66 h 67"/>
                  <a:gd name="T14" fmla="*/ 65 w 66"/>
                  <a:gd name="T15" fmla="*/ 53 h 67"/>
                  <a:gd name="T16" fmla="*/ 65 w 66"/>
                  <a:gd name="T17" fmla="*/ 12 h 67"/>
                  <a:gd name="T18" fmla="*/ 54 w 66"/>
                  <a:gd name="T19" fmla="*/ 0 h 67"/>
                  <a:gd name="T20" fmla="*/ 42 w 66"/>
                  <a:gd name="T21" fmla="*/ 42 h 67"/>
                  <a:gd name="T22" fmla="*/ 42 w 66"/>
                  <a:gd name="T23" fmla="*/ 42 h 67"/>
                  <a:gd name="T24" fmla="*/ 24 w 66"/>
                  <a:gd name="T25" fmla="*/ 42 h 67"/>
                  <a:gd name="T26" fmla="*/ 24 w 66"/>
                  <a:gd name="T27" fmla="*/ 23 h 67"/>
                  <a:gd name="T28" fmla="*/ 42 w 66"/>
                  <a:gd name="T29" fmla="*/ 23 h 67"/>
                  <a:gd name="T30" fmla="*/ 42 w 66"/>
                  <a:gd name="T31"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7">
                    <a:moveTo>
                      <a:pt x="54" y="0"/>
                    </a:moveTo>
                    <a:lnTo>
                      <a:pt x="54" y="0"/>
                    </a:lnTo>
                    <a:cubicBezTo>
                      <a:pt x="11" y="0"/>
                      <a:pt x="11" y="0"/>
                      <a:pt x="11" y="0"/>
                    </a:cubicBezTo>
                    <a:cubicBezTo>
                      <a:pt x="5" y="0"/>
                      <a:pt x="0" y="6"/>
                      <a:pt x="0" y="12"/>
                    </a:cubicBezTo>
                    <a:cubicBezTo>
                      <a:pt x="0" y="53"/>
                      <a:pt x="0" y="53"/>
                      <a:pt x="0" y="53"/>
                    </a:cubicBezTo>
                    <a:cubicBezTo>
                      <a:pt x="0" y="61"/>
                      <a:pt x="5" y="66"/>
                      <a:pt x="11" y="66"/>
                    </a:cubicBezTo>
                    <a:cubicBezTo>
                      <a:pt x="54" y="66"/>
                      <a:pt x="54" y="66"/>
                      <a:pt x="54" y="66"/>
                    </a:cubicBezTo>
                    <a:cubicBezTo>
                      <a:pt x="60" y="66"/>
                      <a:pt x="65" y="61"/>
                      <a:pt x="65" y="53"/>
                    </a:cubicBezTo>
                    <a:cubicBezTo>
                      <a:pt x="65" y="12"/>
                      <a:pt x="65" y="12"/>
                      <a:pt x="65" y="12"/>
                    </a:cubicBezTo>
                    <a:cubicBezTo>
                      <a:pt x="65" y="6"/>
                      <a:pt x="60" y="0"/>
                      <a:pt x="54" y="0"/>
                    </a:cubicBezTo>
                    <a:close/>
                    <a:moveTo>
                      <a:pt x="42" y="42"/>
                    </a:moveTo>
                    <a:lnTo>
                      <a:pt x="42" y="42"/>
                    </a:lnTo>
                    <a:cubicBezTo>
                      <a:pt x="24" y="42"/>
                      <a:pt x="24" y="42"/>
                      <a:pt x="24" y="42"/>
                    </a:cubicBezTo>
                    <a:cubicBezTo>
                      <a:pt x="24" y="23"/>
                      <a:pt x="24" y="23"/>
                      <a:pt x="24" y="23"/>
                    </a:cubicBezTo>
                    <a:cubicBezTo>
                      <a:pt x="42" y="23"/>
                      <a:pt x="42" y="23"/>
                      <a:pt x="42" y="23"/>
                    </a:cubicBezTo>
                    <a:lnTo>
                      <a:pt x="42"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 name="Freeform 66"/>
              <p:cNvSpPr>
                <a:spLocks noChangeArrowheads="1"/>
              </p:cNvSpPr>
              <p:nvPr/>
            </p:nvSpPr>
            <p:spPr bwMode="auto">
              <a:xfrm>
                <a:off x="6712842" y="2110997"/>
                <a:ext cx="27785" cy="27785"/>
              </a:xfrm>
              <a:custGeom>
                <a:avLst/>
                <a:gdLst>
                  <a:gd name="T0" fmla="*/ 54 w 66"/>
                  <a:gd name="T1" fmla="*/ 0 h 67"/>
                  <a:gd name="T2" fmla="*/ 54 w 66"/>
                  <a:gd name="T3" fmla="*/ 0 h 67"/>
                  <a:gd name="T4" fmla="*/ 11 w 66"/>
                  <a:gd name="T5" fmla="*/ 0 h 67"/>
                  <a:gd name="T6" fmla="*/ 0 w 66"/>
                  <a:gd name="T7" fmla="*/ 12 h 67"/>
                  <a:gd name="T8" fmla="*/ 0 w 66"/>
                  <a:gd name="T9" fmla="*/ 55 h 67"/>
                  <a:gd name="T10" fmla="*/ 11 w 66"/>
                  <a:gd name="T11" fmla="*/ 66 h 67"/>
                  <a:gd name="T12" fmla="*/ 54 w 66"/>
                  <a:gd name="T13" fmla="*/ 66 h 67"/>
                  <a:gd name="T14" fmla="*/ 65 w 66"/>
                  <a:gd name="T15" fmla="*/ 55 h 67"/>
                  <a:gd name="T16" fmla="*/ 65 w 66"/>
                  <a:gd name="T17" fmla="*/ 12 h 67"/>
                  <a:gd name="T18" fmla="*/ 54 w 66"/>
                  <a:gd name="T19" fmla="*/ 0 h 67"/>
                  <a:gd name="T20" fmla="*/ 41 w 66"/>
                  <a:gd name="T21" fmla="*/ 42 h 67"/>
                  <a:gd name="T22" fmla="*/ 41 w 66"/>
                  <a:gd name="T23" fmla="*/ 42 h 67"/>
                  <a:gd name="T24" fmla="*/ 23 w 66"/>
                  <a:gd name="T25" fmla="*/ 42 h 67"/>
                  <a:gd name="T26" fmla="*/ 23 w 66"/>
                  <a:gd name="T27" fmla="*/ 23 h 67"/>
                  <a:gd name="T28" fmla="*/ 41 w 66"/>
                  <a:gd name="T29" fmla="*/ 23 h 67"/>
                  <a:gd name="T30" fmla="*/ 41 w 66"/>
                  <a:gd name="T31"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7">
                    <a:moveTo>
                      <a:pt x="54" y="0"/>
                    </a:moveTo>
                    <a:lnTo>
                      <a:pt x="54" y="0"/>
                    </a:lnTo>
                    <a:cubicBezTo>
                      <a:pt x="11" y="0"/>
                      <a:pt x="11" y="0"/>
                      <a:pt x="11" y="0"/>
                    </a:cubicBezTo>
                    <a:cubicBezTo>
                      <a:pt x="5" y="0"/>
                      <a:pt x="0" y="6"/>
                      <a:pt x="0" y="12"/>
                    </a:cubicBezTo>
                    <a:cubicBezTo>
                      <a:pt x="0" y="55"/>
                      <a:pt x="0" y="55"/>
                      <a:pt x="0" y="55"/>
                    </a:cubicBezTo>
                    <a:cubicBezTo>
                      <a:pt x="0" y="61"/>
                      <a:pt x="5" y="66"/>
                      <a:pt x="11" y="66"/>
                    </a:cubicBezTo>
                    <a:cubicBezTo>
                      <a:pt x="54" y="66"/>
                      <a:pt x="54" y="66"/>
                      <a:pt x="54" y="66"/>
                    </a:cubicBezTo>
                    <a:cubicBezTo>
                      <a:pt x="60" y="66"/>
                      <a:pt x="65" y="61"/>
                      <a:pt x="65" y="55"/>
                    </a:cubicBezTo>
                    <a:cubicBezTo>
                      <a:pt x="65" y="12"/>
                      <a:pt x="65" y="12"/>
                      <a:pt x="65" y="12"/>
                    </a:cubicBezTo>
                    <a:cubicBezTo>
                      <a:pt x="65" y="6"/>
                      <a:pt x="60" y="0"/>
                      <a:pt x="54" y="0"/>
                    </a:cubicBezTo>
                    <a:close/>
                    <a:moveTo>
                      <a:pt x="41" y="42"/>
                    </a:moveTo>
                    <a:lnTo>
                      <a:pt x="41" y="42"/>
                    </a:lnTo>
                    <a:cubicBezTo>
                      <a:pt x="23" y="42"/>
                      <a:pt x="23" y="42"/>
                      <a:pt x="23" y="42"/>
                    </a:cubicBezTo>
                    <a:cubicBezTo>
                      <a:pt x="23" y="23"/>
                      <a:pt x="23" y="23"/>
                      <a:pt x="23" y="23"/>
                    </a:cubicBezTo>
                    <a:cubicBezTo>
                      <a:pt x="41" y="23"/>
                      <a:pt x="41" y="23"/>
                      <a:pt x="41" y="23"/>
                    </a:cubicBez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Freeform 67"/>
              <p:cNvSpPr>
                <a:spLocks noChangeArrowheads="1"/>
              </p:cNvSpPr>
              <p:nvPr/>
            </p:nvSpPr>
            <p:spPr bwMode="auto">
              <a:xfrm>
                <a:off x="6820275" y="2110997"/>
                <a:ext cx="27785" cy="27785"/>
              </a:xfrm>
              <a:custGeom>
                <a:avLst/>
                <a:gdLst>
                  <a:gd name="T0" fmla="*/ 11 w 65"/>
                  <a:gd name="T1" fmla="*/ 66 h 67"/>
                  <a:gd name="T2" fmla="*/ 11 w 65"/>
                  <a:gd name="T3" fmla="*/ 66 h 67"/>
                  <a:gd name="T4" fmla="*/ 53 w 65"/>
                  <a:gd name="T5" fmla="*/ 66 h 67"/>
                  <a:gd name="T6" fmla="*/ 64 w 65"/>
                  <a:gd name="T7" fmla="*/ 55 h 67"/>
                  <a:gd name="T8" fmla="*/ 64 w 65"/>
                  <a:gd name="T9" fmla="*/ 12 h 67"/>
                  <a:gd name="T10" fmla="*/ 53 w 65"/>
                  <a:gd name="T11" fmla="*/ 0 h 67"/>
                  <a:gd name="T12" fmla="*/ 11 w 65"/>
                  <a:gd name="T13" fmla="*/ 0 h 67"/>
                  <a:gd name="T14" fmla="*/ 0 w 65"/>
                  <a:gd name="T15" fmla="*/ 12 h 67"/>
                  <a:gd name="T16" fmla="*/ 0 w 65"/>
                  <a:gd name="T17" fmla="*/ 55 h 67"/>
                  <a:gd name="T18" fmla="*/ 11 w 65"/>
                  <a:gd name="T19" fmla="*/ 66 h 67"/>
                  <a:gd name="T20" fmla="*/ 23 w 65"/>
                  <a:gd name="T21" fmla="*/ 23 h 67"/>
                  <a:gd name="T22" fmla="*/ 23 w 65"/>
                  <a:gd name="T23" fmla="*/ 23 h 67"/>
                  <a:gd name="T24" fmla="*/ 41 w 65"/>
                  <a:gd name="T25" fmla="*/ 23 h 67"/>
                  <a:gd name="T26" fmla="*/ 41 w 65"/>
                  <a:gd name="T27" fmla="*/ 42 h 67"/>
                  <a:gd name="T28" fmla="*/ 23 w 65"/>
                  <a:gd name="T29" fmla="*/ 42 h 67"/>
                  <a:gd name="T30" fmla="*/ 23 w 65"/>
                  <a:gd name="T31" fmla="*/ 2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67">
                    <a:moveTo>
                      <a:pt x="11" y="66"/>
                    </a:moveTo>
                    <a:lnTo>
                      <a:pt x="11" y="66"/>
                    </a:lnTo>
                    <a:cubicBezTo>
                      <a:pt x="53" y="66"/>
                      <a:pt x="53" y="66"/>
                      <a:pt x="53" y="66"/>
                    </a:cubicBezTo>
                    <a:cubicBezTo>
                      <a:pt x="59" y="66"/>
                      <a:pt x="64" y="61"/>
                      <a:pt x="64" y="55"/>
                    </a:cubicBezTo>
                    <a:cubicBezTo>
                      <a:pt x="64" y="12"/>
                      <a:pt x="64" y="12"/>
                      <a:pt x="64" y="12"/>
                    </a:cubicBezTo>
                    <a:cubicBezTo>
                      <a:pt x="64" y="6"/>
                      <a:pt x="59" y="0"/>
                      <a:pt x="53" y="0"/>
                    </a:cubicBezTo>
                    <a:cubicBezTo>
                      <a:pt x="11" y="0"/>
                      <a:pt x="11" y="0"/>
                      <a:pt x="11" y="0"/>
                    </a:cubicBezTo>
                    <a:cubicBezTo>
                      <a:pt x="5" y="0"/>
                      <a:pt x="0" y="6"/>
                      <a:pt x="0" y="12"/>
                    </a:cubicBezTo>
                    <a:cubicBezTo>
                      <a:pt x="0" y="55"/>
                      <a:pt x="0" y="55"/>
                      <a:pt x="0" y="55"/>
                    </a:cubicBezTo>
                    <a:cubicBezTo>
                      <a:pt x="0" y="61"/>
                      <a:pt x="5" y="66"/>
                      <a:pt x="11" y="66"/>
                    </a:cubicBezTo>
                    <a:close/>
                    <a:moveTo>
                      <a:pt x="23" y="23"/>
                    </a:moveTo>
                    <a:lnTo>
                      <a:pt x="23" y="23"/>
                    </a:lnTo>
                    <a:cubicBezTo>
                      <a:pt x="41" y="23"/>
                      <a:pt x="41" y="23"/>
                      <a:pt x="41" y="23"/>
                    </a:cubicBezTo>
                    <a:cubicBezTo>
                      <a:pt x="41" y="42"/>
                      <a:pt x="41" y="42"/>
                      <a:pt x="41" y="42"/>
                    </a:cubicBezTo>
                    <a:cubicBezTo>
                      <a:pt x="23" y="42"/>
                      <a:pt x="23" y="42"/>
                      <a:pt x="23" y="42"/>
                    </a:cubicBezTo>
                    <a:lnTo>
                      <a:pt x="23"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68"/>
              <p:cNvSpPr>
                <a:spLocks noChangeArrowheads="1"/>
              </p:cNvSpPr>
              <p:nvPr/>
            </p:nvSpPr>
            <p:spPr bwMode="auto">
              <a:xfrm>
                <a:off x="6625788" y="1916510"/>
                <a:ext cx="257464" cy="257464"/>
              </a:xfrm>
              <a:custGeom>
                <a:avLst/>
                <a:gdLst>
                  <a:gd name="T0" fmla="*/ 12 w 614"/>
                  <a:gd name="T1" fmla="*/ 613 h 614"/>
                  <a:gd name="T2" fmla="*/ 12 w 614"/>
                  <a:gd name="T3" fmla="*/ 613 h 614"/>
                  <a:gd name="T4" fmla="*/ 601 w 614"/>
                  <a:gd name="T5" fmla="*/ 613 h 614"/>
                  <a:gd name="T6" fmla="*/ 613 w 614"/>
                  <a:gd name="T7" fmla="*/ 602 h 614"/>
                  <a:gd name="T8" fmla="*/ 613 w 614"/>
                  <a:gd name="T9" fmla="*/ 13 h 614"/>
                  <a:gd name="T10" fmla="*/ 601 w 614"/>
                  <a:gd name="T11" fmla="*/ 0 h 614"/>
                  <a:gd name="T12" fmla="*/ 12 w 614"/>
                  <a:gd name="T13" fmla="*/ 0 h 614"/>
                  <a:gd name="T14" fmla="*/ 0 w 614"/>
                  <a:gd name="T15" fmla="*/ 13 h 614"/>
                  <a:gd name="T16" fmla="*/ 0 w 614"/>
                  <a:gd name="T17" fmla="*/ 602 h 614"/>
                  <a:gd name="T18" fmla="*/ 12 w 614"/>
                  <a:gd name="T19" fmla="*/ 613 h 614"/>
                  <a:gd name="T20" fmla="*/ 23 w 614"/>
                  <a:gd name="T21" fmla="*/ 24 h 614"/>
                  <a:gd name="T22" fmla="*/ 23 w 614"/>
                  <a:gd name="T23" fmla="*/ 24 h 614"/>
                  <a:gd name="T24" fmla="*/ 590 w 614"/>
                  <a:gd name="T25" fmla="*/ 24 h 614"/>
                  <a:gd name="T26" fmla="*/ 590 w 614"/>
                  <a:gd name="T27" fmla="*/ 589 h 614"/>
                  <a:gd name="T28" fmla="*/ 23 w 614"/>
                  <a:gd name="T29" fmla="*/ 589 h 614"/>
                  <a:gd name="T30" fmla="*/ 23 w 614"/>
                  <a:gd name="T31" fmla="*/ 2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4" h="614">
                    <a:moveTo>
                      <a:pt x="12" y="613"/>
                    </a:moveTo>
                    <a:lnTo>
                      <a:pt x="12" y="613"/>
                    </a:lnTo>
                    <a:cubicBezTo>
                      <a:pt x="601" y="613"/>
                      <a:pt x="601" y="613"/>
                      <a:pt x="601" y="613"/>
                    </a:cubicBezTo>
                    <a:cubicBezTo>
                      <a:pt x="607" y="613"/>
                      <a:pt x="613" y="608"/>
                      <a:pt x="613" y="602"/>
                    </a:cubicBezTo>
                    <a:cubicBezTo>
                      <a:pt x="613" y="13"/>
                      <a:pt x="613" y="13"/>
                      <a:pt x="613" y="13"/>
                    </a:cubicBezTo>
                    <a:cubicBezTo>
                      <a:pt x="613" y="5"/>
                      <a:pt x="607" y="0"/>
                      <a:pt x="601" y="0"/>
                    </a:cubicBezTo>
                    <a:cubicBezTo>
                      <a:pt x="12" y="0"/>
                      <a:pt x="12" y="0"/>
                      <a:pt x="12" y="0"/>
                    </a:cubicBezTo>
                    <a:cubicBezTo>
                      <a:pt x="6" y="0"/>
                      <a:pt x="0" y="5"/>
                      <a:pt x="0" y="13"/>
                    </a:cubicBezTo>
                    <a:cubicBezTo>
                      <a:pt x="0" y="602"/>
                      <a:pt x="0" y="602"/>
                      <a:pt x="0" y="602"/>
                    </a:cubicBezTo>
                    <a:cubicBezTo>
                      <a:pt x="0" y="608"/>
                      <a:pt x="6" y="613"/>
                      <a:pt x="12" y="613"/>
                    </a:cubicBezTo>
                    <a:close/>
                    <a:moveTo>
                      <a:pt x="23" y="24"/>
                    </a:moveTo>
                    <a:lnTo>
                      <a:pt x="23" y="24"/>
                    </a:lnTo>
                    <a:cubicBezTo>
                      <a:pt x="590" y="24"/>
                      <a:pt x="590" y="24"/>
                      <a:pt x="590" y="24"/>
                    </a:cubicBezTo>
                    <a:cubicBezTo>
                      <a:pt x="590" y="589"/>
                      <a:pt x="590" y="589"/>
                      <a:pt x="590" y="589"/>
                    </a:cubicBezTo>
                    <a:cubicBezTo>
                      <a:pt x="23" y="589"/>
                      <a:pt x="23" y="589"/>
                      <a:pt x="23" y="589"/>
                    </a:cubicBezTo>
                    <a:lnTo>
                      <a:pt x="23" y="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48" name="Group 47"/>
            <p:cNvGrpSpPr/>
            <p:nvPr/>
          </p:nvGrpSpPr>
          <p:grpSpPr>
            <a:xfrm>
              <a:off x="3403917" y="5089460"/>
              <a:ext cx="304182" cy="217007"/>
              <a:chOff x="3973837" y="4801043"/>
              <a:chExt cx="304182" cy="217007"/>
            </a:xfrm>
            <a:solidFill>
              <a:srgbClr val="0078EF"/>
            </a:solidFill>
          </p:grpSpPr>
          <p:sp>
            <p:nvSpPr>
              <p:cNvPr id="49" name="Freeform 94"/>
              <p:cNvSpPr>
                <a:spLocks noChangeArrowheads="1"/>
              </p:cNvSpPr>
              <p:nvPr/>
            </p:nvSpPr>
            <p:spPr bwMode="auto">
              <a:xfrm>
                <a:off x="3973837" y="4801043"/>
                <a:ext cx="304182" cy="217007"/>
              </a:xfrm>
              <a:custGeom>
                <a:avLst/>
                <a:gdLst>
                  <a:gd name="T0" fmla="*/ 627 w 721"/>
                  <a:gd name="T1" fmla="*/ 54 h 515"/>
                  <a:gd name="T2" fmla="*/ 627 w 721"/>
                  <a:gd name="T3" fmla="*/ 54 h 515"/>
                  <a:gd name="T4" fmla="*/ 260 w 721"/>
                  <a:gd name="T5" fmla="*/ 54 h 515"/>
                  <a:gd name="T6" fmla="*/ 253 w 721"/>
                  <a:gd name="T7" fmla="*/ 25 h 515"/>
                  <a:gd name="T8" fmla="*/ 223 w 721"/>
                  <a:gd name="T9" fmla="*/ 0 h 515"/>
                  <a:gd name="T10" fmla="*/ 147 w 721"/>
                  <a:gd name="T11" fmla="*/ 0 h 515"/>
                  <a:gd name="T12" fmla="*/ 117 w 721"/>
                  <a:gd name="T13" fmla="*/ 24 h 515"/>
                  <a:gd name="T14" fmla="*/ 111 w 721"/>
                  <a:gd name="T15" fmla="*/ 54 h 515"/>
                  <a:gd name="T16" fmla="*/ 93 w 721"/>
                  <a:gd name="T17" fmla="*/ 54 h 515"/>
                  <a:gd name="T18" fmla="*/ 0 w 721"/>
                  <a:gd name="T19" fmla="*/ 149 h 515"/>
                  <a:gd name="T20" fmla="*/ 0 w 721"/>
                  <a:gd name="T21" fmla="*/ 418 h 515"/>
                  <a:gd name="T22" fmla="*/ 93 w 721"/>
                  <a:gd name="T23" fmla="*/ 514 h 515"/>
                  <a:gd name="T24" fmla="*/ 627 w 721"/>
                  <a:gd name="T25" fmla="*/ 514 h 515"/>
                  <a:gd name="T26" fmla="*/ 720 w 721"/>
                  <a:gd name="T27" fmla="*/ 418 h 515"/>
                  <a:gd name="T28" fmla="*/ 720 w 721"/>
                  <a:gd name="T29" fmla="*/ 149 h 515"/>
                  <a:gd name="T30" fmla="*/ 627 w 721"/>
                  <a:gd name="T31" fmla="*/ 54 h 515"/>
                  <a:gd name="T32" fmla="*/ 140 w 721"/>
                  <a:gd name="T33" fmla="*/ 29 h 515"/>
                  <a:gd name="T34" fmla="*/ 140 w 721"/>
                  <a:gd name="T35" fmla="*/ 29 h 515"/>
                  <a:gd name="T36" fmla="*/ 147 w 721"/>
                  <a:gd name="T37" fmla="*/ 23 h 515"/>
                  <a:gd name="T38" fmla="*/ 223 w 721"/>
                  <a:gd name="T39" fmla="*/ 23 h 515"/>
                  <a:gd name="T40" fmla="*/ 230 w 721"/>
                  <a:gd name="T41" fmla="*/ 29 h 515"/>
                  <a:gd name="T42" fmla="*/ 236 w 721"/>
                  <a:gd name="T43" fmla="*/ 54 h 515"/>
                  <a:gd name="T44" fmla="*/ 135 w 721"/>
                  <a:gd name="T45" fmla="*/ 54 h 515"/>
                  <a:gd name="T46" fmla="*/ 140 w 721"/>
                  <a:gd name="T47" fmla="*/ 29 h 515"/>
                  <a:gd name="T48" fmla="*/ 697 w 721"/>
                  <a:gd name="T49" fmla="*/ 418 h 515"/>
                  <a:gd name="T50" fmla="*/ 697 w 721"/>
                  <a:gd name="T51" fmla="*/ 418 h 515"/>
                  <a:gd name="T52" fmla="*/ 627 w 721"/>
                  <a:gd name="T53" fmla="*/ 491 h 515"/>
                  <a:gd name="T54" fmla="*/ 93 w 721"/>
                  <a:gd name="T55" fmla="*/ 491 h 515"/>
                  <a:gd name="T56" fmla="*/ 24 w 721"/>
                  <a:gd name="T57" fmla="*/ 418 h 515"/>
                  <a:gd name="T58" fmla="*/ 24 w 721"/>
                  <a:gd name="T59" fmla="*/ 149 h 515"/>
                  <a:gd name="T60" fmla="*/ 93 w 721"/>
                  <a:gd name="T61" fmla="*/ 77 h 515"/>
                  <a:gd name="T62" fmla="*/ 120 w 721"/>
                  <a:gd name="T63" fmla="*/ 77 h 515"/>
                  <a:gd name="T64" fmla="*/ 250 w 721"/>
                  <a:gd name="T65" fmla="*/ 77 h 515"/>
                  <a:gd name="T66" fmla="*/ 627 w 721"/>
                  <a:gd name="T67" fmla="*/ 77 h 515"/>
                  <a:gd name="T68" fmla="*/ 697 w 721"/>
                  <a:gd name="T69" fmla="*/ 149 h 515"/>
                  <a:gd name="T70" fmla="*/ 697 w 721"/>
                  <a:gd name="T71" fmla="*/ 41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1" h="515">
                    <a:moveTo>
                      <a:pt x="627" y="54"/>
                    </a:moveTo>
                    <a:lnTo>
                      <a:pt x="627" y="54"/>
                    </a:lnTo>
                    <a:cubicBezTo>
                      <a:pt x="260" y="54"/>
                      <a:pt x="260" y="54"/>
                      <a:pt x="260" y="54"/>
                    </a:cubicBezTo>
                    <a:cubicBezTo>
                      <a:pt x="253" y="25"/>
                      <a:pt x="253" y="25"/>
                      <a:pt x="253" y="25"/>
                    </a:cubicBezTo>
                    <a:cubicBezTo>
                      <a:pt x="250" y="10"/>
                      <a:pt x="238" y="0"/>
                      <a:pt x="223" y="0"/>
                    </a:cubicBezTo>
                    <a:cubicBezTo>
                      <a:pt x="147" y="0"/>
                      <a:pt x="147" y="0"/>
                      <a:pt x="147" y="0"/>
                    </a:cubicBezTo>
                    <a:cubicBezTo>
                      <a:pt x="133" y="0"/>
                      <a:pt x="120" y="10"/>
                      <a:pt x="117" y="24"/>
                    </a:cubicBezTo>
                    <a:cubicBezTo>
                      <a:pt x="111" y="54"/>
                      <a:pt x="111" y="54"/>
                      <a:pt x="111" y="54"/>
                    </a:cubicBezTo>
                    <a:cubicBezTo>
                      <a:pt x="93" y="54"/>
                      <a:pt x="93" y="54"/>
                      <a:pt x="93" y="54"/>
                    </a:cubicBezTo>
                    <a:cubicBezTo>
                      <a:pt x="42" y="54"/>
                      <a:pt x="0" y="97"/>
                      <a:pt x="0" y="149"/>
                    </a:cubicBezTo>
                    <a:cubicBezTo>
                      <a:pt x="0" y="418"/>
                      <a:pt x="0" y="418"/>
                      <a:pt x="0" y="418"/>
                    </a:cubicBezTo>
                    <a:cubicBezTo>
                      <a:pt x="0" y="471"/>
                      <a:pt x="42" y="514"/>
                      <a:pt x="93" y="514"/>
                    </a:cubicBezTo>
                    <a:cubicBezTo>
                      <a:pt x="627" y="514"/>
                      <a:pt x="627" y="514"/>
                      <a:pt x="627" y="514"/>
                    </a:cubicBezTo>
                    <a:cubicBezTo>
                      <a:pt x="678" y="514"/>
                      <a:pt x="720" y="471"/>
                      <a:pt x="720" y="418"/>
                    </a:cubicBezTo>
                    <a:cubicBezTo>
                      <a:pt x="720" y="149"/>
                      <a:pt x="720" y="149"/>
                      <a:pt x="720" y="149"/>
                    </a:cubicBezTo>
                    <a:cubicBezTo>
                      <a:pt x="720" y="97"/>
                      <a:pt x="678" y="54"/>
                      <a:pt x="627" y="54"/>
                    </a:cubicBezTo>
                    <a:close/>
                    <a:moveTo>
                      <a:pt x="140" y="29"/>
                    </a:moveTo>
                    <a:lnTo>
                      <a:pt x="140" y="29"/>
                    </a:lnTo>
                    <a:cubicBezTo>
                      <a:pt x="141" y="26"/>
                      <a:pt x="144" y="23"/>
                      <a:pt x="147" y="23"/>
                    </a:cubicBezTo>
                    <a:cubicBezTo>
                      <a:pt x="223" y="23"/>
                      <a:pt x="223" y="23"/>
                      <a:pt x="223" y="23"/>
                    </a:cubicBezTo>
                    <a:cubicBezTo>
                      <a:pt x="226" y="23"/>
                      <a:pt x="229" y="26"/>
                      <a:pt x="230" y="29"/>
                    </a:cubicBezTo>
                    <a:cubicBezTo>
                      <a:pt x="236" y="54"/>
                      <a:pt x="236" y="54"/>
                      <a:pt x="236" y="54"/>
                    </a:cubicBezTo>
                    <a:cubicBezTo>
                      <a:pt x="135" y="54"/>
                      <a:pt x="135" y="54"/>
                      <a:pt x="135" y="54"/>
                    </a:cubicBezTo>
                    <a:lnTo>
                      <a:pt x="140" y="29"/>
                    </a:lnTo>
                    <a:close/>
                    <a:moveTo>
                      <a:pt x="697" y="418"/>
                    </a:moveTo>
                    <a:lnTo>
                      <a:pt x="697" y="418"/>
                    </a:lnTo>
                    <a:cubicBezTo>
                      <a:pt x="697" y="459"/>
                      <a:pt x="666" y="491"/>
                      <a:pt x="627" y="491"/>
                    </a:cubicBezTo>
                    <a:cubicBezTo>
                      <a:pt x="93" y="491"/>
                      <a:pt x="93" y="491"/>
                      <a:pt x="93" y="491"/>
                    </a:cubicBezTo>
                    <a:cubicBezTo>
                      <a:pt x="54" y="491"/>
                      <a:pt x="24" y="459"/>
                      <a:pt x="24" y="418"/>
                    </a:cubicBezTo>
                    <a:cubicBezTo>
                      <a:pt x="24" y="149"/>
                      <a:pt x="24" y="149"/>
                      <a:pt x="24" y="149"/>
                    </a:cubicBezTo>
                    <a:cubicBezTo>
                      <a:pt x="24" y="109"/>
                      <a:pt x="54" y="77"/>
                      <a:pt x="93" y="77"/>
                    </a:cubicBezTo>
                    <a:cubicBezTo>
                      <a:pt x="120" y="77"/>
                      <a:pt x="120" y="77"/>
                      <a:pt x="120" y="77"/>
                    </a:cubicBezTo>
                    <a:cubicBezTo>
                      <a:pt x="250" y="77"/>
                      <a:pt x="250" y="77"/>
                      <a:pt x="250" y="77"/>
                    </a:cubicBezTo>
                    <a:cubicBezTo>
                      <a:pt x="627" y="77"/>
                      <a:pt x="627" y="77"/>
                      <a:pt x="627" y="77"/>
                    </a:cubicBezTo>
                    <a:cubicBezTo>
                      <a:pt x="666" y="77"/>
                      <a:pt x="697" y="109"/>
                      <a:pt x="697" y="149"/>
                    </a:cubicBezTo>
                    <a:lnTo>
                      <a:pt x="697" y="4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 name="Freeform 95"/>
              <p:cNvSpPr>
                <a:spLocks noChangeArrowheads="1"/>
              </p:cNvSpPr>
              <p:nvPr/>
            </p:nvSpPr>
            <p:spPr bwMode="auto">
              <a:xfrm>
                <a:off x="4220522" y="4847412"/>
                <a:ext cx="35240" cy="37095"/>
              </a:xfrm>
              <a:custGeom>
                <a:avLst/>
                <a:gdLst>
                  <a:gd name="T0" fmla="*/ 41 w 84"/>
                  <a:gd name="T1" fmla="*/ 0 h 86"/>
                  <a:gd name="T2" fmla="*/ 41 w 84"/>
                  <a:gd name="T3" fmla="*/ 0 h 86"/>
                  <a:gd name="T4" fmla="*/ 0 w 84"/>
                  <a:gd name="T5" fmla="*/ 43 h 86"/>
                  <a:gd name="T6" fmla="*/ 41 w 84"/>
                  <a:gd name="T7" fmla="*/ 85 h 86"/>
                  <a:gd name="T8" fmla="*/ 83 w 84"/>
                  <a:gd name="T9" fmla="*/ 43 h 86"/>
                  <a:gd name="T10" fmla="*/ 41 w 84"/>
                  <a:gd name="T11" fmla="*/ 0 h 86"/>
                  <a:gd name="T12" fmla="*/ 41 w 84"/>
                  <a:gd name="T13" fmla="*/ 62 h 86"/>
                  <a:gd name="T14" fmla="*/ 41 w 84"/>
                  <a:gd name="T15" fmla="*/ 62 h 86"/>
                  <a:gd name="T16" fmla="*/ 23 w 84"/>
                  <a:gd name="T17" fmla="*/ 43 h 86"/>
                  <a:gd name="T18" fmla="*/ 41 w 84"/>
                  <a:gd name="T19" fmla="*/ 24 h 86"/>
                  <a:gd name="T20" fmla="*/ 60 w 84"/>
                  <a:gd name="T21" fmla="*/ 43 h 86"/>
                  <a:gd name="T22" fmla="*/ 41 w 84"/>
                  <a:gd name="T23"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41" y="0"/>
                    </a:moveTo>
                    <a:lnTo>
                      <a:pt x="41" y="0"/>
                    </a:lnTo>
                    <a:cubicBezTo>
                      <a:pt x="19" y="0"/>
                      <a:pt x="0" y="20"/>
                      <a:pt x="0" y="43"/>
                    </a:cubicBezTo>
                    <a:cubicBezTo>
                      <a:pt x="0" y="67"/>
                      <a:pt x="19" y="85"/>
                      <a:pt x="41" y="85"/>
                    </a:cubicBezTo>
                    <a:cubicBezTo>
                      <a:pt x="64" y="85"/>
                      <a:pt x="83" y="67"/>
                      <a:pt x="83" y="43"/>
                    </a:cubicBezTo>
                    <a:cubicBezTo>
                      <a:pt x="83" y="20"/>
                      <a:pt x="64" y="0"/>
                      <a:pt x="41" y="0"/>
                    </a:cubicBezTo>
                    <a:close/>
                    <a:moveTo>
                      <a:pt x="41" y="62"/>
                    </a:moveTo>
                    <a:lnTo>
                      <a:pt x="41" y="62"/>
                    </a:lnTo>
                    <a:cubicBezTo>
                      <a:pt x="32" y="62"/>
                      <a:pt x="23" y="53"/>
                      <a:pt x="23" y="43"/>
                    </a:cubicBezTo>
                    <a:cubicBezTo>
                      <a:pt x="23" y="32"/>
                      <a:pt x="32" y="24"/>
                      <a:pt x="41" y="24"/>
                    </a:cubicBezTo>
                    <a:cubicBezTo>
                      <a:pt x="51" y="24"/>
                      <a:pt x="60" y="32"/>
                      <a:pt x="60" y="43"/>
                    </a:cubicBezTo>
                    <a:cubicBezTo>
                      <a:pt x="60" y="53"/>
                      <a:pt x="51" y="62"/>
                      <a:pt x="41"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 name="Freeform 96"/>
              <p:cNvSpPr>
                <a:spLocks noChangeArrowheads="1"/>
              </p:cNvSpPr>
              <p:nvPr/>
            </p:nvSpPr>
            <p:spPr bwMode="auto">
              <a:xfrm>
                <a:off x="4081415" y="4877087"/>
                <a:ext cx="89029" cy="90884"/>
              </a:xfrm>
              <a:custGeom>
                <a:avLst/>
                <a:gdLst>
                  <a:gd name="T0" fmla="*/ 106 w 212"/>
                  <a:gd name="T1" fmla="*/ 0 h 217"/>
                  <a:gd name="T2" fmla="*/ 106 w 212"/>
                  <a:gd name="T3" fmla="*/ 0 h 217"/>
                  <a:gd name="T4" fmla="*/ 0 w 212"/>
                  <a:gd name="T5" fmla="*/ 108 h 217"/>
                  <a:gd name="T6" fmla="*/ 106 w 212"/>
                  <a:gd name="T7" fmla="*/ 216 h 217"/>
                  <a:gd name="T8" fmla="*/ 211 w 212"/>
                  <a:gd name="T9" fmla="*/ 108 h 217"/>
                  <a:gd name="T10" fmla="*/ 106 w 212"/>
                  <a:gd name="T11" fmla="*/ 0 h 217"/>
                  <a:gd name="T12" fmla="*/ 106 w 212"/>
                  <a:gd name="T13" fmla="*/ 193 h 217"/>
                  <a:gd name="T14" fmla="*/ 106 w 212"/>
                  <a:gd name="T15" fmla="*/ 193 h 217"/>
                  <a:gd name="T16" fmla="*/ 23 w 212"/>
                  <a:gd name="T17" fmla="*/ 108 h 217"/>
                  <a:gd name="T18" fmla="*/ 106 w 212"/>
                  <a:gd name="T19" fmla="*/ 23 h 217"/>
                  <a:gd name="T20" fmla="*/ 187 w 212"/>
                  <a:gd name="T21" fmla="*/ 108 h 217"/>
                  <a:gd name="T22" fmla="*/ 106 w 212"/>
                  <a:gd name="T23"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217">
                    <a:moveTo>
                      <a:pt x="106" y="0"/>
                    </a:moveTo>
                    <a:lnTo>
                      <a:pt x="106" y="0"/>
                    </a:lnTo>
                    <a:cubicBezTo>
                      <a:pt x="47" y="0"/>
                      <a:pt x="0" y="49"/>
                      <a:pt x="0" y="108"/>
                    </a:cubicBezTo>
                    <a:cubicBezTo>
                      <a:pt x="0" y="167"/>
                      <a:pt x="47" y="216"/>
                      <a:pt x="106" y="216"/>
                    </a:cubicBezTo>
                    <a:cubicBezTo>
                      <a:pt x="164" y="216"/>
                      <a:pt x="211" y="167"/>
                      <a:pt x="211" y="108"/>
                    </a:cubicBezTo>
                    <a:cubicBezTo>
                      <a:pt x="211" y="49"/>
                      <a:pt x="164" y="0"/>
                      <a:pt x="106" y="0"/>
                    </a:cubicBezTo>
                    <a:close/>
                    <a:moveTo>
                      <a:pt x="106" y="193"/>
                    </a:moveTo>
                    <a:lnTo>
                      <a:pt x="106" y="193"/>
                    </a:lnTo>
                    <a:cubicBezTo>
                      <a:pt x="60" y="193"/>
                      <a:pt x="23" y="155"/>
                      <a:pt x="23" y="108"/>
                    </a:cubicBezTo>
                    <a:cubicBezTo>
                      <a:pt x="23" y="61"/>
                      <a:pt x="60" y="23"/>
                      <a:pt x="106" y="23"/>
                    </a:cubicBezTo>
                    <a:cubicBezTo>
                      <a:pt x="150" y="23"/>
                      <a:pt x="187" y="61"/>
                      <a:pt x="187" y="108"/>
                    </a:cubicBezTo>
                    <a:cubicBezTo>
                      <a:pt x="187" y="155"/>
                      <a:pt x="150" y="193"/>
                      <a:pt x="106" y="1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97"/>
              <p:cNvSpPr>
                <a:spLocks noChangeArrowheads="1"/>
              </p:cNvSpPr>
              <p:nvPr/>
            </p:nvSpPr>
            <p:spPr bwMode="auto">
              <a:xfrm>
                <a:off x="4061012" y="4854831"/>
                <a:ext cx="131688" cy="135399"/>
              </a:xfrm>
              <a:custGeom>
                <a:avLst/>
                <a:gdLst>
                  <a:gd name="T0" fmla="*/ 157 w 313"/>
                  <a:gd name="T1" fmla="*/ 0 h 321"/>
                  <a:gd name="T2" fmla="*/ 157 w 313"/>
                  <a:gd name="T3" fmla="*/ 0 h 321"/>
                  <a:gd name="T4" fmla="*/ 0 w 313"/>
                  <a:gd name="T5" fmla="*/ 160 h 321"/>
                  <a:gd name="T6" fmla="*/ 157 w 313"/>
                  <a:gd name="T7" fmla="*/ 320 h 321"/>
                  <a:gd name="T8" fmla="*/ 312 w 313"/>
                  <a:gd name="T9" fmla="*/ 160 h 321"/>
                  <a:gd name="T10" fmla="*/ 157 w 313"/>
                  <a:gd name="T11" fmla="*/ 0 h 321"/>
                  <a:gd name="T12" fmla="*/ 157 w 313"/>
                  <a:gd name="T13" fmla="*/ 297 h 321"/>
                  <a:gd name="T14" fmla="*/ 157 w 313"/>
                  <a:gd name="T15" fmla="*/ 297 h 321"/>
                  <a:gd name="T16" fmla="*/ 24 w 313"/>
                  <a:gd name="T17" fmla="*/ 160 h 321"/>
                  <a:gd name="T18" fmla="*/ 157 w 313"/>
                  <a:gd name="T19" fmla="*/ 23 h 321"/>
                  <a:gd name="T20" fmla="*/ 289 w 313"/>
                  <a:gd name="T21" fmla="*/ 160 h 321"/>
                  <a:gd name="T22" fmla="*/ 157 w 313"/>
                  <a:gd name="T23" fmla="*/ 29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321">
                    <a:moveTo>
                      <a:pt x="157" y="0"/>
                    </a:moveTo>
                    <a:lnTo>
                      <a:pt x="157" y="0"/>
                    </a:lnTo>
                    <a:cubicBezTo>
                      <a:pt x="70" y="0"/>
                      <a:pt x="0" y="72"/>
                      <a:pt x="0" y="160"/>
                    </a:cubicBezTo>
                    <a:cubicBezTo>
                      <a:pt x="0" y="249"/>
                      <a:pt x="70" y="320"/>
                      <a:pt x="157" y="320"/>
                    </a:cubicBezTo>
                    <a:cubicBezTo>
                      <a:pt x="242" y="320"/>
                      <a:pt x="312" y="249"/>
                      <a:pt x="312" y="160"/>
                    </a:cubicBezTo>
                    <a:cubicBezTo>
                      <a:pt x="312" y="72"/>
                      <a:pt x="242" y="0"/>
                      <a:pt x="157" y="0"/>
                    </a:cubicBezTo>
                    <a:close/>
                    <a:moveTo>
                      <a:pt x="157" y="297"/>
                    </a:moveTo>
                    <a:lnTo>
                      <a:pt x="157" y="297"/>
                    </a:lnTo>
                    <a:cubicBezTo>
                      <a:pt x="84" y="297"/>
                      <a:pt x="24" y="236"/>
                      <a:pt x="24" y="160"/>
                    </a:cubicBezTo>
                    <a:cubicBezTo>
                      <a:pt x="24" y="84"/>
                      <a:pt x="84" y="23"/>
                      <a:pt x="157" y="23"/>
                    </a:cubicBezTo>
                    <a:cubicBezTo>
                      <a:pt x="229" y="23"/>
                      <a:pt x="289" y="84"/>
                      <a:pt x="289" y="160"/>
                    </a:cubicBezTo>
                    <a:cubicBezTo>
                      <a:pt x="289" y="236"/>
                      <a:pt x="229" y="297"/>
                      <a:pt x="157" y="29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70" name="TextBox 69"/>
            <p:cNvSpPr txBox="1"/>
            <p:nvPr/>
          </p:nvSpPr>
          <p:spPr>
            <a:xfrm>
              <a:off x="2962016" y="5752727"/>
              <a:ext cx="1277016" cy="437043"/>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Short-Term</a:t>
              </a:r>
              <a:br>
                <a:rPr lang="en-US" sz="1400" dirty="0"/>
              </a:br>
              <a:r>
                <a:rPr lang="en-US" sz="1400" dirty="0"/>
                <a:t>Disk Snapshots</a:t>
              </a:r>
              <a:endParaRPr lang="de-DE" sz="1400" dirty="0"/>
            </a:p>
          </p:txBody>
        </p:sp>
        <p:sp>
          <p:nvSpPr>
            <p:cNvPr id="71" name="TextBox 70"/>
            <p:cNvSpPr txBox="1"/>
            <p:nvPr/>
          </p:nvSpPr>
          <p:spPr>
            <a:xfrm>
              <a:off x="4573020" y="5752727"/>
              <a:ext cx="1223476" cy="437043"/>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Medium-Term</a:t>
              </a:r>
              <a:br>
                <a:rPr lang="en-US" sz="1400" dirty="0"/>
              </a:br>
              <a:r>
                <a:rPr lang="en-US" sz="1400" dirty="0"/>
                <a:t>Dedupe Store</a:t>
              </a:r>
              <a:endParaRPr lang="de-DE" sz="1400" dirty="0"/>
            </a:p>
          </p:txBody>
        </p:sp>
        <p:sp>
          <p:nvSpPr>
            <p:cNvPr id="72" name="TextBox 71"/>
            <p:cNvSpPr txBox="1"/>
            <p:nvPr/>
          </p:nvSpPr>
          <p:spPr>
            <a:xfrm>
              <a:off x="6373421" y="5752727"/>
              <a:ext cx="1115242" cy="437043"/>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Long-Term</a:t>
              </a:r>
              <a:br>
                <a:rPr lang="en-US" sz="1400" dirty="0"/>
              </a:br>
              <a:r>
                <a:rPr lang="en-US" sz="1400" dirty="0"/>
                <a:t>Tape Archive</a:t>
              </a:r>
              <a:endParaRPr lang="de-DE" sz="1400" dirty="0"/>
            </a:p>
          </p:txBody>
        </p:sp>
        <p:sp>
          <p:nvSpPr>
            <p:cNvPr id="73" name="TextBox 72"/>
            <p:cNvSpPr txBox="1"/>
            <p:nvPr/>
          </p:nvSpPr>
          <p:spPr>
            <a:xfrm>
              <a:off x="8098229" y="5773993"/>
              <a:ext cx="800091" cy="437043"/>
            </a:xfrm>
            <a:prstGeom prst="rect">
              <a:avLst/>
            </a:prstGeom>
          </p:spPr>
          <p:txBody>
            <a:bodyPr vert="horz" wrap="none" lIns="91440" tIns="45720" rIns="91440" bIns="45720" rtlCol="0">
              <a:spAutoFit/>
            </a:bodyPr>
            <a:lstStyle/>
            <a:p>
              <a:pPr marL="0" indent="0" algn="ctr">
                <a:lnSpc>
                  <a:spcPct val="80000"/>
                </a:lnSpc>
                <a:spcAft>
                  <a:spcPts val="600"/>
                </a:spcAft>
                <a:buNone/>
              </a:pPr>
              <a:r>
                <a:rPr lang="de-DE" sz="1400" dirty="0"/>
                <a:t>Offload</a:t>
              </a:r>
              <a:br>
                <a:rPr lang="en-US" sz="1400" dirty="0"/>
              </a:br>
              <a:r>
                <a:rPr lang="en-US" sz="1400" dirty="0"/>
                <a:t>to Cloud</a:t>
              </a:r>
              <a:endParaRPr lang="de-DE" sz="1400" dirty="0"/>
            </a:p>
          </p:txBody>
        </p:sp>
      </p:grpSp>
      <p:grpSp>
        <p:nvGrpSpPr>
          <p:cNvPr id="79" name="Group 78"/>
          <p:cNvGrpSpPr/>
          <p:nvPr/>
        </p:nvGrpSpPr>
        <p:grpSpPr>
          <a:xfrm>
            <a:off x="965836" y="2846871"/>
            <a:ext cx="10452656" cy="1464145"/>
            <a:chOff x="965836" y="2846871"/>
            <a:chExt cx="10452656" cy="1464145"/>
          </a:xfrm>
        </p:grpSpPr>
        <p:grpSp>
          <p:nvGrpSpPr>
            <p:cNvPr id="67" name="Group 66"/>
            <p:cNvGrpSpPr/>
            <p:nvPr/>
          </p:nvGrpSpPr>
          <p:grpSpPr>
            <a:xfrm>
              <a:off x="965836" y="2846871"/>
              <a:ext cx="10452656" cy="1344129"/>
              <a:chOff x="965836" y="2846871"/>
              <a:chExt cx="10452656" cy="1344129"/>
            </a:xfrm>
          </p:grpSpPr>
          <p:sp>
            <p:nvSpPr>
              <p:cNvPr id="19" name="TextBox 18"/>
              <p:cNvSpPr txBox="1"/>
              <p:nvPr/>
            </p:nvSpPr>
            <p:spPr>
              <a:xfrm>
                <a:off x="10287000" y="3536451"/>
                <a:ext cx="1131492" cy="241592"/>
              </a:xfrm>
              <a:prstGeom prst="rect">
                <a:avLst/>
              </a:prstGeom>
            </p:spPr>
            <p:txBody>
              <a:bodyPr vert="horz" wrap="none" lIns="0" tIns="0" rIns="0" bIns="0" rtlCol="0">
                <a:normAutofit fontScale="92500" lnSpcReduction="10000"/>
              </a:bodyPr>
              <a:lstStyle/>
              <a:p>
                <a:pPr marL="0" indent="0">
                  <a:spcAft>
                    <a:spcPts val="1800"/>
                  </a:spcAft>
                  <a:buNone/>
                </a:pPr>
                <a:r>
                  <a:rPr lang="de-DE" dirty="0"/>
                  <a:t>Workloads</a:t>
                </a:r>
                <a:endParaRPr lang="en-US" dirty="0"/>
              </a:p>
            </p:txBody>
          </p:sp>
          <p:sp>
            <p:nvSpPr>
              <p:cNvPr id="13" name="TextBox 12"/>
              <p:cNvSpPr txBox="1"/>
              <p:nvPr/>
            </p:nvSpPr>
            <p:spPr>
              <a:xfrm>
                <a:off x="5495874" y="2846871"/>
                <a:ext cx="1171576" cy="276225"/>
              </a:xfrm>
              <a:prstGeom prst="rect">
                <a:avLst/>
              </a:prstGeom>
              <a:solidFill>
                <a:schemeClr val="bg1">
                  <a:lumMod val="95000"/>
                </a:schemeClr>
              </a:solidFill>
              <a:ln w="19050" cap="rnd">
                <a:solidFill>
                  <a:srgbClr val="0155EF"/>
                </a:solidFill>
              </a:ln>
            </p:spPr>
            <p:txBody>
              <a:bodyPr vert="horz" wrap="none" lIns="0" tIns="0" rIns="0" bIns="0" rtlCol="0">
                <a:normAutofit/>
              </a:bodyPr>
              <a:lstStyle/>
              <a:p>
                <a:pPr marL="0" indent="0" algn="ctr">
                  <a:spcAft>
                    <a:spcPts val="1800"/>
                  </a:spcAft>
                  <a:buNone/>
                </a:pPr>
                <a:r>
                  <a:rPr lang="de-DE" dirty="0"/>
                  <a:t>API/Agents</a:t>
                </a:r>
                <a:endParaRPr lang="en-US" dirty="0"/>
              </a:p>
            </p:txBody>
          </p:sp>
          <p:sp>
            <p:nvSpPr>
              <p:cNvPr id="17" name="TextBox 16"/>
              <p:cNvSpPr txBox="1"/>
              <p:nvPr/>
            </p:nvSpPr>
            <p:spPr>
              <a:xfrm>
                <a:off x="965836" y="3276600"/>
                <a:ext cx="1647825" cy="914400"/>
              </a:xfrm>
              <a:prstGeom prst="rect">
                <a:avLst/>
              </a:prstGeom>
            </p:spPr>
            <p:txBody>
              <a:bodyPr vert="horz" wrap="none" lIns="0" tIns="0" rIns="0" bIns="0" rtlCol="0">
                <a:normAutofit/>
              </a:bodyPr>
              <a:lstStyle/>
              <a:p>
                <a:pPr marL="0" indent="0">
                  <a:spcAft>
                    <a:spcPts val="1800"/>
                  </a:spcAft>
                  <a:buNone/>
                </a:pPr>
                <a:r>
                  <a:rPr lang="de-DE" dirty="0"/>
                  <a:t>Virtual Integrations</a:t>
                </a:r>
                <a:br>
                  <a:rPr lang="de-DE" dirty="0"/>
                </a:br>
                <a:r>
                  <a:rPr lang="de-DE" dirty="0"/>
                  <a:t>Application Integrations</a:t>
                </a:r>
                <a:br>
                  <a:rPr lang="de-DE" dirty="0"/>
                </a:br>
                <a:r>
                  <a:rPr lang="de-DE" dirty="0"/>
                  <a:t>Disk Agents</a:t>
                </a:r>
                <a:endParaRPr lang="en-US" dirty="0"/>
              </a:p>
            </p:txBody>
          </p:sp>
          <p:sp>
            <p:nvSpPr>
              <p:cNvPr id="53" name="Freeform 105"/>
              <p:cNvSpPr>
                <a:spLocks noChangeArrowheads="1"/>
              </p:cNvSpPr>
              <p:nvPr/>
            </p:nvSpPr>
            <p:spPr bwMode="auto">
              <a:xfrm>
                <a:off x="4114800" y="3441201"/>
                <a:ext cx="788611" cy="646711"/>
              </a:xfrm>
              <a:custGeom>
                <a:avLst/>
                <a:gdLst>
                  <a:gd name="T0" fmla="*/ 700 w 756"/>
                  <a:gd name="T1" fmla="*/ 393 h 671"/>
                  <a:gd name="T2" fmla="*/ 681 w 756"/>
                  <a:gd name="T3" fmla="*/ 28 h 671"/>
                  <a:gd name="T4" fmla="*/ 680 w 756"/>
                  <a:gd name="T5" fmla="*/ 27 h 671"/>
                  <a:gd name="T6" fmla="*/ 72 w 756"/>
                  <a:gd name="T7" fmla="*/ 0 h 671"/>
                  <a:gd name="T8" fmla="*/ 0 w 756"/>
                  <a:gd name="T9" fmla="*/ 455 h 671"/>
                  <a:gd name="T10" fmla="*/ 443 w 756"/>
                  <a:gd name="T11" fmla="*/ 536 h 671"/>
                  <a:gd name="T12" fmla="*/ 708 w 756"/>
                  <a:gd name="T13" fmla="*/ 625 h 671"/>
                  <a:gd name="T14" fmla="*/ 691 w 756"/>
                  <a:gd name="T15" fmla="*/ 609 h 671"/>
                  <a:gd name="T16" fmla="*/ 464 w 756"/>
                  <a:gd name="T17" fmla="*/ 513 h 671"/>
                  <a:gd name="T18" fmla="*/ 732 w 756"/>
                  <a:gd name="T19" fmla="*/ 511 h 671"/>
                  <a:gd name="T20" fmla="*/ 699 w 756"/>
                  <a:gd name="T21" fmla="*/ 544 h 671"/>
                  <a:gd name="T22" fmla="*/ 668 w 756"/>
                  <a:gd name="T23" fmla="*/ 513 h 671"/>
                  <a:gd name="T24" fmla="*/ 528 w 756"/>
                  <a:gd name="T25" fmla="*/ 513 h 671"/>
                  <a:gd name="T26" fmla="*/ 658 w 756"/>
                  <a:gd name="T27" fmla="*/ 548 h 671"/>
                  <a:gd name="T28" fmla="*/ 754 w 756"/>
                  <a:gd name="T29" fmla="*/ 515 h 671"/>
                  <a:gd name="T30" fmla="*/ 700 w 756"/>
                  <a:gd name="T31" fmla="*/ 393 h 671"/>
                  <a:gd name="T32" fmla="*/ 626 w 756"/>
                  <a:gd name="T33" fmla="*/ 23 h 671"/>
                  <a:gd name="T34" fmla="*/ 408 w 756"/>
                  <a:gd name="T35" fmla="*/ 301 h 671"/>
                  <a:gd name="T36" fmla="*/ 349 w 756"/>
                  <a:gd name="T37" fmla="*/ 327 h 671"/>
                  <a:gd name="T38" fmla="*/ 42 w 756"/>
                  <a:gd name="T39" fmla="*/ 35 h 671"/>
                  <a:gd name="T40" fmla="*/ 626 w 756"/>
                  <a:gd name="T41" fmla="*/ 23 h 671"/>
                  <a:gd name="T42" fmla="*/ 441 w 756"/>
                  <a:gd name="T43" fmla="*/ 513 h 671"/>
                  <a:gd name="T44" fmla="*/ 23 w 756"/>
                  <a:gd name="T45" fmla="*/ 455 h 671"/>
                  <a:gd name="T46" fmla="*/ 28 w 756"/>
                  <a:gd name="T47" fmla="*/ 55 h 671"/>
                  <a:gd name="T48" fmla="*/ 93 w 756"/>
                  <a:gd name="T49" fmla="*/ 422 h 671"/>
                  <a:gd name="T50" fmla="*/ 102 w 756"/>
                  <a:gd name="T51" fmla="*/ 443 h 671"/>
                  <a:gd name="T52" fmla="*/ 261 w 756"/>
                  <a:gd name="T53" fmla="*/ 302 h 671"/>
                  <a:gd name="T54" fmla="*/ 349 w 756"/>
                  <a:gd name="T55" fmla="*/ 351 h 671"/>
                  <a:gd name="T56" fmla="*/ 425 w 756"/>
                  <a:gd name="T57" fmla="*/ 316 h 671"/>
                  <a:gd name="T58" fmla="*/ 520 w 756"/>
                  <a:gd name="T59" fmla="*/ 377 h 671"/>
                  <a:gd name="T60" fmla="*/ 543 w 756"/>
                  <a:gd name="T61" fmla="*/ 365 h 671"/>
                  <a:gd name="T62" fmla="*/ 455 w 756"/>
                  <a:gd name="T63" fmla="*/ 285 h 671"/>
                  <a:gd name="T64" fmla="*/ 676 w 756"/>
                  <a:gd name="T65" fmla="*/ 75 h 671"/>
                  <a:gd name="T66" fmla="*/ 598 w 756"/>
                  <a:gd name="T67" fmla="*/ 355 h 671"/>
                  <a:gd name="T68" fmla="*/ 598 w 756"/>
                  <a:gd name="T69" fmla="*/ 559 h 671"/>
                  <a:gd name="T70" fmla="*/ 551 w 756"/>
                  <a:gd name="T71" fmla="*/ 513 h 671"/>
                  <a:gd name="T72" fmla="*/ 644 w 756"/>
                  <a:gd name="T73" fmla="*/ 512 h 671"/>
                  <a:gd name="T74" fmla="*/ 644 w 756"/>
                  <a:gd name="T75" fmla="*/ 515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671">
                    <a:moveTo>
                      <a:pt x="700" y="393"/>
                    </a:moveTo>
                    <a:lnTo>
                      <a:pt x="700" y="393"/>
                    </a:lnTo>
                    <a:cubicBezTo>
                      <a:pt x="700" y="75"/>
                      <a:pt x="700" y="75"/>
                      <a:pt x="700" y="75"/>
                    </a:cubicBezTo>
                    <a:cubicBezTo>
                      <a:pt x="700" y="58"/>
                      <a:pt x="692" y="41"/>
                      <a:pt x="681" y="28"/>
                    </a:cubicBezTo>
                    <a:cubicBezTo>
                      <a:pt x="681" y="27"/>
                      <a:pt x="681" y="27"/>
                      <a:pt x="680" y="27"/>
                    </a:cubicBezTo>
                    <a:lnTo>
                      <a:pt x="680" y="27"/>
                    </a:lnTo>
                    <a:cubicBezTo>
                      <a:pt x="667" y="10"/>
                      <a:pt x="647" y="0"/>
                      <a:pt x="626" y="0"/>
                    </a:cubicBezTo>
                    <a:cubicBezTo>
                      <a:pt x="72" y="0"/>
                      <a:pt x="72" y="0"/>
                      <a:pt x="72" y="0"/>
                    </a:cubicBezTo>
                    <a:cubicBezTo>
                      <a:pt x="34" y="0"/>
                      <a:pt x="0" y="35"/>
                      <a:pt x="0" y="75"/>
                    </a:cubicBezTo>
                    <a:cubicBezTo>
                      <a:pt x="0" y="455"/>
                      <a:pt x="0" y="455"/>
                      <a:pt x="0" y="455"/>
                    </a:cubicBezTo>
                    <a:cubicBezTo>
                      <a:pt x="0" y="491"/>
                      <a:pt x="32" y="536"/>
                      <a:pt x="72" y="536"/>
                    </a:cubicBezTo>
                    <a:cubicBezTo>
                      <a:pt x="443" y="536"/>
                      <a:pt x="443" y="536"/>
                      <a:pt x="443" y="536"/>
                    </a:cubicBezTo>
                    <a:cubicBezTo>
                      <a:pt x="455" y="612"/>
                      <a:pt x="519" y="670"/>
                      <a:pt x="598" y="670"/>
                    </a:cubicBezTo>
                    <a:cubicBezTo>
                      <a:pt x="639" y="670"/>
                      <a:pt x="678" y="655"/>
                      <a:pt x="708" y="625"/>
                    </a:cubicBezTo>
                    <a:cubicBezTo>
                      <a:pt x="713" y="621"/>
                      <a:pt x="713" y="614"/>
                      <a:pt x="708" y="610"/>
                    </a:cubicBezTo>
                    <a:cubicBezTo>
                      <a:pt x="703" y="605"/>
                      <a:pt x="696" y="605"/>
                      <a:pt x="691" y="609"/>
                    </a:cubicBezTo>
                    <a:cubicBezTo>
                      <a:pt x="666" y="634"/>
                      <a:pt x="634" y="646"/>
                      <a:pt x="598" y="646"/>
                    </a:cubicBezTo>
                    <a:cubicBezTo>
                      <a:pt x="524" y="646"/>
                      <a:pt x="464" y="587"/>
                      <a:pt x="464" y="513"/>
                    </a:cubicBezTo>
                    <a:cubicBezTo>
                      <a:pt x="464" y="439"/>
                      <a:pt x="524" y="379"/>
                      <a:pt x="598" y="379"/>
                    </a:cubicBezTo>
                    <a:cubicBezTo>
                      <a:pt x="671" y="379"/>
                      <a:pt x="731" y="438"/>
                      <a:pt x="732" y="511"/>
                    </a:cubicBezTo>
                    <a:cubicBezTo>
                      <a:pt x="732" y="512"/>
                      <a:pt x="731" y="512"/>
                      <a:pt x="731" y="513"/>
                    </a:cubicBezTo>
                    <a:cubicBezTo>
                      <a:pt x="731" y="531"/>
                      <a:pt x="717" y="544"/>
                      <a:pt x="699" y="544"/>
                    </a:cubicBezTo>
                    <a:cubicBezTo>
                      <a:pt x="683" y="544"/>
                      <a:pt x="669" y="532"/>
                      <a:pt x="668" y="515"/>
                    </a:cubicBezTo>
                    <a:cubicBezTo>
                      <a:pt x="668" y="514"/>
                      <a:pt x="668" y="513"/>
                      <a:pt x="668" y="513"/>
                    </a:cubicBezTo>
                    <a:cubicBezTo>
                      <a:pt x="668" y="475"/>
                      <a:pt x="637" y="442"/>
                      <a:pt x="598" y="442"/>
                    </a:cubicBezTo>
                    <a:cubicBezTo>
                      <a:pt x="560" y="442"/>
                      <a:pt x="528" y="475"/>
                      <a:pt x="528" y="513"/>
                    </a:cubicBezTo>
                    <a:cubicBezTo>
                      <a:pt x="528" y="552"/>
                      <a:pt x="560" y="583"/>
                      <a:pt x="598" y="583"/>
                    </a:cubicBezTo>
                    <a:cubicBezTo>
                      <a:pt x="623" y="583"/>
                      <a:pt x="645" y="569"/>
                      <a:pt x="658" y="548"/>
                    </a:cubicBezTo>
                    <a:cubicBezTo>
                      <a:pt x="668" y="561"/>
                      <a:pt x="683" y="568"/>
                      <a:pt x="699" y="568"/>
                    </a:cubicBezTo>
                    <a:cubicBezTo>
                      <a:pt x="729" y="568"/>
                      <a:pt x="753" y="544"/>
                      <a:pt x="754" y="515"/>
                    </a:cubicBezTo>
                    <a:cubicBezTo>
                      <a:pt x="754" y="514"/>
                      <a:pt x="755" y="513"/>
                      <a:pt x="755" y="513"/>
                    </a:cubicBezTo>
                    <a:cubicBezTo>
                      <a:pt x="755" y="465"/>
                      <a:pt x="734" y="422"/>
                      <a:pt x="700" y="393"/>
                    </a:cubicBezTo>
                    <a:close/>
                    <a:moveTo>
                      <a:pt x="626" y="23"/>
                    </a:moveTo>
                    <a:lnTo>
                      <a:pt x="626" y="23"/>
                    </a:lnTo>
                    <a:cubicBezTo>
                      <a:pt x="638" y="23"/>
                      <a:pt x="648" y="28"/>
                      <a:pt x="656" y="35"/>
                    </a:cubicBezTo>
                    <a:cubicBezTo>
                      <a:pt x="408" y="301"/>
                      <a:pt x="408" y="301"/>
                      <a:pt x="408" y="301"/>
                    </a:cubicBezTo>
                    <a:cubicBezTo>
                      <a:pt x="392" y="317"/>
                      <a:pt x="371" y="327"/>
                      <a:pt x="349" y="327"/>
                    </a:cubicBezTo>
                    <a:lnTo>
                      <a:pt x="349" y="327"/>
                    </a:lnTo>
                    <a:cubicBezTo>
                      <a:pt x="328" y="327"/>
                      <a:pt x="307" y="317"/>
                      <a:pt x="291" y="301"/>
                    </a:cubicBezTo>
                    <a:cubicBezTo>
                      <a:pt x="42" y="35"/>
                      <a:pt x="42" y="35"/>
                      <a:pt x="42" y="35"/>
                    </a:cubicBezTo>
                    <a:cubicBezTo>
                      <a:pt x="51" y="28"/>
                      <a:pt x="62" y="23"/>
                      <a:pt x="72" y="23"/>
                    </a:cubicBezTo>
                    <a:lnTo>
                      <a:pt x="626" y="23"/>
                    </a:lnTo>
                    <a:close/>
                    <a:moveTo>
                      <a:pt x="441" y="513"/>
                    </a:moveTo>
                    <a:lnTo>
                      <a:pt x="441" y="513"/>
                    </a:lnTo>
                    <a:cubicBezTo>
                      <a:pt x="72" y="513"/>
                      <a:pt x="72" y="513"/>
                      <a:pt x="72" y="513"/>
                    </a:cubicBezTo>
                    <a:cubicBezTo>
                      <a:pt x="47" y="513"/>
                      <a:pt x="23" y="480"/>
                      <a:pt x="23" y="455"/>
                    </a:cubicBezTo>
                    <a:cubicBezTo>
                      <a:pt x="23" y="75"/>
                      <a:pt x="23" y="75"/>
                      <a:pt x="23" y="75"/>
                    </a:cubicBezTo>
                    <a:cubicBezTo>
                      <a:pt x="23" y="68"/>
                      <a:pt x="25" y="61"/>
                      <a:pt x="28" y="55"/>
                    </a:cubicBezTo>
                    <a:cubicBezTo>
                      <a:pt x="244" y="285"/>
                      <a:pt x="244" y="285"/>
                      <a:pt x="244" y="285"/>
                    </a:cubicBezTo>
                    <a:cubicBezTo>
                      <a:pt x="93" y="422"/>
                      <a:pt x="93" y="422"/>
                      <a:pt x="93" y="422"/>
                    </a:cubicBezTo>
                    <a:cubicBezTo>
                      <a:pt x="89" y="428"/>
                      <a:pt x="88" y="435"/>
                      <a:pt x="93" y="439"/>
                    </a:cubicBezTo>
                    <a:cubicBezTo>
                      <a:pt x="95" y="442"/>
                      <a:pt x="98" y="443"/>
                      <a:pt x="102" y="443"/>
                    </a:cubicBezTo>
                    <a:cubicBezTo>
                      <a:pt x="105" y="443"/>
                      <a:pt x="107" y="442"/>
                      <a:pt x="109" y="440"/>
                    </a:cubicBezTo>
                    <a:cubicBezTo>
                      <a:pt x="261" y="302"/>
                      <a:pt x="261" y="302"/>
                      <a:pt x="261" y="302"/>
                    </a:cubicBezTo>
                    <a:cubicBezTo>
                      <a:pt x="273" y="316"/>
                      <a:pt x="273" y="316"/>
                      <a:pt x="273" y="316"/>
                    </a:cubicBezTo>
                    <a:cubicBezTo>
                      <a:pt x="294" y="338"/>
                      <a:pt x="321" y="351"/>
                      <a:pt x="349" y="351"/>
                    </a:cubicBezTo>
                    <a:lnTo>
                      <a:pt x="349" y="351"/>
                    </a:lnTo>
                    <a:cubicBezTo>
                      <a:pt x="379" y="351"/>
                      <a:pt x="406" y="338"/>
                      <a:pt x="425" y="316"/>
                    </a:cubicBezTo>
                    <a:cubicBezTo>
                      <a:pt x="439" y="302"/>
                      <a:pt x="439" y="302"/>
                      <a:pt x="439" y="302"/>
                    </a:cubicBezTo>
                    <a:cubicBezTo>
                      <a:pt x="520" y="377"/>
                      <a:pt x="520" y="377"/>
                      <a:pt x="520" y="377"/>
                    </a:cubicBezTo>
                    <a:cubicBezTo>
                      <a:pt x="473" y="404"/>
                      <a:pt x="441" y="455"/>
                      <a:pt x="441" y="513"/>
                    </a:cubicBezTo>
                    <a:close/>
                    <a:moveTo>
                      <a:pt x="543" y="365"/>
                    </a:moveTo>
                    <a:lnTo>
                      <a:pt x="543" y="365"/>
                    </a:lnTo>
                    <a:cubicBezTo>
                      <a:pt x="455" y="285"/>
                      <a:pt x="455" y="285"/>
                      <a:pt x="455" y="285"/>
                    </a:cubicBezTo>
                    <a:cubicBezTo>
                      <a:pt x="671" y="54"/>
                      <a:pt x="671" y="54"/>
                      <a:pt x="671" y="54"/>
                    </a:cubicBezTo>
                    <a:cubicBezTo>
                      <a:pt x="674" y="61"/>
                      <a:pt x="676" y="67"/>
                      <a:pt x="676" y="75"/>
                    </a:cubicBezTo>
                    <a:cubicBezTo>
                      <a:pt x="676" y="377"/>
                      <a:pt x="676" y="377"/>
                      <a:pt x="676" y="377"/>
                    </a:cubicBezTo>
                    <a:cubicBezTo>
                      <a:pt x="653" y="363"/>
                      <a:pt x="626" y="355"/>
                      <a:pt x="598" y="355"/>
                    </a:cubicBezTo>
                    <a:cubicBezTo>
                      <a:pt x="578" y="355"/>
                      <a:pt x="560" y="359"/>
                      <a:pt x="543" y="365"/>
                    </a:cubicBezTo>
                    <a:close/>
                    <a:moveTo>
                      <a:pt x="598" y="559"/>
                    </a:moveTo>
                    <a:lnTo>
                      <a:pt x="598" y="559"/>
                    </a:lnTo>
                    <a:cubicBezTo>
                      <a:pt x="572" y="559"/>
                      <a:pt x="551" y="538"/>
                      <a:pt x="551" y="513"/>
                    </a:cubicBezTo>
                    <a:cubicBezTo>
                      <a:pt x="551" y="487"/>
                      <a:pt x="572" y="466"/>
                      <a:pt x="598" y="466"/>
                    </a:cubicBezTo>
                    <a:cubicBezTo>
                      <a:pt x="623" y="466"/>
                      <a:pt x="644" y="486"/>
                      <a:pt x="644" y="512"/>
                    </a:cubicBezTo>
                    <a:cubicBezTo>
                      <a:pt x="644" y="512"/>
                      <a:pt x="644" y="512"/>
                      <a:pt x="644" y="513"/>
                    </a:cubicBezTo>
                    <a:cubicBezTo>
                      <a:pt x="644" y="513"/>
                      <a:pt x="644" y="514"/>
                      <a:pt x="644" y="515"/>
                    </a:cubicBezTo>
                    <a:cubicBezTo>
                      <a:pt x="643" y="539"/>
                      <a:pt x="623" y="559"/>
                      <a:pt x="598" y="559"/>
                    </a:cubicBezTo>
                    <a:close/>
                  </a:path>
                </a:pathLst>
              </a:custGeom>
              <a:solidFill>
                <a:srgbClr val="0078EF"/>
              </a:solidFill>
              <a:ln>
                <a:noFill/>
              </a:ln>
              <a:effectLst/>
            </p:spPr>
            <p:txBody>
              <a:bodyPr wrap="none" anchor="ctr"/>
              <a:lstStyle/>
              <a:p>
                <a:endParaRPr lang="en-US" dirty="0"/>
              </a:p>
            </p:txBody>
          </p:sp>
          <p:grpSp>
            <p:nvGrpSpPr>
              <p:cNvPr id="54" name="Group 53"/>
              <p:cNvGrpSpPr>
                <a:grpSpLocks noChangeAspect="1"/>
              </p:cNvGrpSpPr>
              <p:nvPr/>
            </p:nvGrpSpPr>
            <p:grpSpPr>
              <a:xfrm>
                <a:off x="7368572" y="3424244"/>
                <a:ext cx="861028" cy="594519"/>
                <a:chOff x="5706591" y="2851492"/>
                <a:chExt cx="341292" cy="235654"/>
              </a:xfrm>
              <a:solidFill>
                <a:srgbClr val="0078EF"/>
              </a:solidFill>
            </p:grpSpPr>
            <p:sp>
              <p:nvSpPr>
                <p:cNvPr id="55" name="Freeform 295"/>
                <p:cNvSpPr>
                  <a:spLocks noChangeArrowheads="1"/>
                </p:cNvSpPr>
                <p:nvPr/>
              </p:nvSpPr>
              <p:spPr bwMode="auto">
                <a:xfrm>
                  <a:off x="5706591" y="2985571"/>
                  <a:ext cx="341292" cy="101575"/>
                </a:xfrm>
                <a:custGeom>
                  <a:avLst/>
                  <a:gdLst>
                    <a:gd name="T0" fmla="*/ 712 w 739"/>
                    <a:gd name="T1" fmla="*/ 0 h 221"/>
                    <a:gd name="T2" fmla="*/ 712 w 739"/>
                    <a:gd name="T3" fmla="*/ 0 h 221"/>
                    <a:gd name="T4" fmla="*/ 26 w 739"/>
                    <a:gd name="T5" fmla="*/ 0 h 221"/>
                    <a:gd name="T6" fmla="*/ 0 w 739"/>
                    <a:gd name="T7" fmla="*/ 27 h 221"/>
                    <a:gd name="T8" fmla="*/ 0 w 739"/>
                    <a:gd name="T9" fmla="*/ 193 h 221"/>
                    <a:gd name="T10" fmla="*/ 26 w 739"/>
                    <a:gd name="T11" fmla="*/ 220 h 221"/>
                    <a:gd name="T12" fmla="*/ 712 w 739"/>
                    <a:gd name="T13" fmla="*/ 220 h 221"/>
                    <a:gd name="T14" fmla="*/ 738 w 739"/>
                    <a:gd name="T15" fmla="*/ 193 h 221"/>
                    <a:gd name="T16" fmla="*/ 738 w 739"/>
                    <a:gd name="T17" fmla="*/ 27 h 221"/>
                    <a:gd name="T18" fmla="*/ 712 w 739"/>
                    <a:gd name="T19" fmla="*/ 0 h 221"/>
                    <a:gd name="T20" fmla="*/ 716 w 739"/>
                    <a:gd name="T21" fmla="*/ 193 h 221"/>
                    <a:gd name="T22" fmla="*/ 716 w 739"/>
                    <a:gd name="T23" fmla="*/ 193 h 221"/>
                    <a:gd name="T24" fmla="*/ 712 w 739"/>
                    <a:gd name="T25" fmla="*/ 199 h 221"/>
                    <a:gd name="T26" fmla="*/ 26 w 739"/>
                    <a:gd name="T27" fmla="*/ 199 h 221"/>
                    <a:gd name="T28" fmla="*/ 22 w 739"/>
                    <a:gd name="T29" fmla="*/ 193 h 221"/>
                    <a:gd name="T30" fmla="*/ 22 w 739"/>
                    <a:gd name="T31" fmla="*/ 27 h 221"/>
                    <a:gd name="T32" fmla="*/ 26 w 739"/>
                    <a:gd name="T33" fmla="*/ 21 h 221"/>
                    <a:gd name="T34" fmla="*/ 712 w 739"/>
                    <a:gd name="T35" fmla="*/ 21 h 221"/>
                    <a:gd name="T36" fmla="*/ 716 w 739"/>
                    <a:gd name="T37" fmla="*/ 27 h 221"/>
                    <a:gd name="T38" fmla="*/ 716 w 739"/>
                    <a:gd name="T3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9" h="221">
                      <a:moveTo>
                        <a:pt x="712" y="0"/>
                      </a:moveTo>
                      <a:lnTo>
                        <a:pt x="712" y="0"/>
                      </a:lnTo>
                      <a:cubicBezTo>
                        <a:pt x="26" y="0"/>
                        <a:pt x="26" y="0"/>
                        <a:pt x="26" y="0"/>
                      </a:cubicBezTo>
                      <a:cubicBezTo>
                        <a:pt x="12" y="0"/>
                        <a:pt x="0" y="12"/>
                        <a:pt x="0" y="27"/>
                      </a:cubicBezTo>
                      <a:cubicBezTo>
                        <a:pt x="0" y="193"/>
                        <a:pt x="0" y="193"/>
                        <a:pt x="0" y="193"/>
                      </a:cubicBezTo>
                      <a:cubicBezTo>
                        <a:pt x="0" y="208"/>
                        <a:pt x="12" y="220"/>
                        <a:pt x="26" y="220"/>
                      </a:cubicBezTo>
                      <a:cubicBezTo>
                        <a:pt x="712" y="220"/>
                        <a:pt x="712" y="220"/>
                        <a:pt x="712" y="220"/>
                      </a:cubicBezTo>
                      <a:cubicBezTo>
                        <a:pt x="726" y="220"/>
                        <a:pt x="738" y="208"/>
                        <a:pt x="738" y="193"/>
                      </a:cubicBezTo>
                      <a:cubicBezTo>
                        <a:pt x="738" y="27"/>
                        <a:pt x="738" y="27"/>
                        <a:pt x="738" y="27"/>
                      </a:cubicBezTo>
                      <a:cubicBezTo>
                        <a:pt x="738" y="12"/>
                        <a:pt x="726" y="0"/>
                        <a:pt x="712" y="0"/>
                      </a:cubicBezTo>
                      <a:close/>
                      <a:moveTo>
                        <a:pt x="716" y="193"/>
                      </a:moveTo>
                      <a:lnTo>
                        <a:pt x="716" y="193"/>
                      </a:lnTo>
                      <a:cubicBezTo>
                        <a:pt x="716" y="197"/>
                        <a:pt x="714" y="199"/>
                        <a:pt x="712" y="199"/>
                      </a:cubicBezTo>
                      <a:cubicBezTo>
                        <a:pt x="26" y="199"/>
                        <a:pt x="26" y="199"/>
                        <a:pt x="26" y="199"/>
                      </a:cubicBezTo>
                      <a:cubicBezTo>
                        <a:pt x="24" y="199"/>
                        <a:pt x="22" y="197"/>
                        <a:pt x="22" y="193"/>
                      </a:cubicBezTo>
                      <a:cubicBezTo>
                        <a:pt x="22" y="27"/>
                        <a:pt x="22" y="27"/>
                        <a:pt x="22" y="27"/>
                      </a:cubicBezTo>
                      <a:cubicBezTo>
                        <a:pt x="22" y="23"/>
                        <a:pt x="24" y="21"/>
                        <a:pt x="26" y="21"/>
                      </a:cubicBezTo>
                      <a:cubicBezTo>
                        <a:pt x="712" y="21"/>
                        <a:pt x="712" y="21"/>
                        <a:pt x="712" y="21"/>
                      </a:cubicBezTo>
                      <a:cubicBezTo>
                        <a:pt x="714" y="21"/>
                        <a:pt x="716" y="23"/>
                        <a:pt x="716" y="27"/>
                      </a:cubicBezTo>
                      <a:lnTo>
                        <a:pt x="716" y="1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296"/>
                <p:cNvSpPr>
                  <a:spLocks noChangeArrowheads="1"/>
                </p:cNvSpPr>
                <p:nvPr/>
              </p:nvSpPr>
              <p:spPr bwMode="auto">
                <a:xfrm>
                  <a:off x="5980844" y="3038389"/>
                  <a:ext cx="22346" cy="22346"/>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297"/>
                <p:cNvSpPr>
                  <a:spLocks noChangeArrowheads="1"/>
                </p:cNvSpPr>
                <p:nvPr/>
              </p:nvSpPr>
              <p:spPr bwMode="auto">
                <a:xfrm>
                  <a:off x="5942245" y="3038389"/>
                  <a:ext cx="22347" cy="22346"/>
                </a:xfrm>
                <a:custGeom>
                  <a:avLst/>
                  <a:gdLst>
                    <a:gd name="T0" fmla="*/ 0 w 50"/>
                    <a:gd name="T1" fmla="*/ 49 h 50"/>
                    <a:gd name="T2" fmla="*/ 49 w 50"/>
                    <a:gd name="T3" fmla="*/ 49 h 50"/>
                    <a:gd name="T4" fmla="*/ 49 w 50"/>
                    <a:gd name="T5" fmla="*/ 0 h 50"/>
                    <a:gd name="T6" fmla="*/ 0 w 50"/>
                    <a:gd name="T7" fmla="*/ 0 h 50"/>
                    <a:gd name="T8" fmla="*/ 0 w 50"/>
                    <a:gd name="T9" fmla="*/ 49 h 50"/>
                  </a:gdLst>
                  <a:ahLst/>
                  <a:cxnLst>
                    <a:cxn ang="0">
                      <a:pos x="T0" y="T1"/>
                    </a:cxn>
                    <a:cxn ang="0">
                      <a:pos x="T2" y="T3"/>
                    </a:cxn>
                    <a:cxn ang="0">
                      <a:pos x="T4" y="T5"/>
                    </a:cxn>
                    <a:cxn ang="0">
                      <a:pos x="T6" y="T7"/>
                    </a:cxn>
                    <a:cxn ang="0">
                      <a:pos x="T8" y="T9"/>
                    </a:cxn>
                  </a:cxnLst>
                  <a:rect l="0" t="0" r="r" b="b"/>
                  <a:pathLst>
                    <a:path w="50" h="50">
                      <a:moveTo>
                        <a:pt x="0" y="49"/>
                      </a:moveTo>
                      <a:lnTo>
                        <a:pt x="49" y="49"/>
                      </a:lnTo>
                      <a:lnTo>
                        <a:pt x="49" y="0"/>
                      </a:lnTo>
                      <a:lnTo>
                        <a:pt x="0" y="0"/>
                      </a:lnTo>
                      <a:lnTo>
                        <a:pt x="0"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 name="Freeform 298"/>
                <p:cNvSpPr>
                  <a:spLocks noChangeArrowheads="1"/>
                </p:cNvSpPr>
                <p:nvPr/>
              </p:nvSpPr>
              <p:spPr bwMode="auto">
                <a:xfrm>
                  <a:off x="5942245" y="3007916"/>
                  <a:ext cx="22347" cy="22347"/>
                </a:xfrm>
                <a:custGeom>
                  <a:avLst/>
                  <a:gdLst>
                    <a:gd name="T0" fmla="*/ 0 w 50"/>
                    <a:gd name="T1" fmla="*/ 48 h 49"/>
                    <a:gd name="T2" fmla="*/ 49 w 50"/>
                    <a:gd name="T3" fmla="*/ 48 h 49"/>
                    <a:gd name="T4" fmla="*/ 49 w 50"/>
                    <a:gd name="T5" fmla="*/ 0 h 49"/>
                    <a:gd name="T6" fmla="*/ 0 w 50"/>
                    <a:gd name="T7" fmla="*/ 0 h 49"/>
                    <a:gd name="T8" fmla="*/ 0 w 50"/>
                    <a:gd name="T9" fmla="*/ 48 h 49"/>
                  </a:gdLst>
                  <a:ahLst/>
                  <a:cxnLst>
                    <a:cxn ang="0">
                      <a:pos x="T0" y="T1"/>
                    </a:cxn>
                    <a:cxn ang="0">
                      <a:pos x="T2" y="T3"/>
                    </a:cxn>
                    <a:cxn ang="0">
                      <a:pos x="T4" y="T5"/>
                    </a:cxn>
                    <a:cxn ang="0">
                      <a:pos x="T6" y="T7"/>
                    </a:cxn>
                    <a:cxn ang="0">
                      <a:pos x="T8" y="T9"/>
                    </a:cxn>
                  </a:cxnLst>
                  <a:rect l="0" t="0" r="r" b="b"/>
                  <a:pathLst>
                    <a:path w="50" h="49">
                      <a:moveTo>
                        <a:pt x="0" y="48"/>
                      </a:moveTo>
                      <a:lnTo>
                        <a:pt x="49" y="48"/>
                      </a:lnTo>
                      <a:lnTo>
                        <a:pt x="49"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 name="Freeform 299"/>
                <p:cNvSpPr>
                  <a:spLocks noChangeArrowheads="1"/>
                </p:cNvSpPr>
                <p:nvPr/>
              </p:nvSpPr>
              <p:spPr bwMode="auto">
                <a:xfrm>
                  <a:off x="5903647" y="3007916"/>
                  <a:ext cx="22346" cy="22347"/>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 name="Freeform 300"/>
                <p:cNvSpPr>
                  <a:spLocks noChangeArrowheads="1"/>
                </p:cNvSpPr>
                <p:nvPr/>
              </p:nvSpPr>
              <p:spPr bwMode="auto">
                <a:xfrm>
                  <a:off x="5745191" y="3005885"/>
                  <a:ext cx="58913" cy="62976"/>
                </a:xfrm>
                <a:custGeom>
                  <a:avLst/>
                  <a:gdLst>
                    <a:gd name="T0" fmla="*/ 118 w 130"/>
                    <a:gd name="T1" fmla="*/ 0 h 137"/>
                    <a:gd name="T2" fmla="*/ 118 w 130"/>
                    <a:gd name="T3" fmla="*/ 0 h 137"/>
                    <a:gd name="T4" fmla="*/ 112 w 130"/>
                    <a:gd name="T5" fmla="*/ 0 h 137"/>
                    <a:gd name="T6" fmla="*/ 102 w 130"/>
                    <a:gd name="T7" fmla="*/ 7 h 137"/>
                    <a:gd name="T8" fmla="*/ 65 w 130"/>
                    <a:gd name="T9" fmla="*/ 92 h 137"/>
                    <a:gd name="T10" fmla="*/ 26 w 130"/>
                    <a:gd name="T11" fmla="*/ 7 h 137"/>
                    <a:gd name="T12" fmla="*/ 16 w 130"/>
                    <a:gd name="T13" fmla="*/ 0 h 137"/>
                    <a:gd name="T14" fmla="*/ 11 w 130"/>
                    <a:gd name="T15" fmla="*/ 0 h 137"/>
                    <a:gd name="T16" fmla="*/ 2 w 130"/>
                    <a:gd name="T17" fmla="*/ 5 h 137"/>
                    <a:gd name="T18" fmla="*/ 1 w 130"/>
                    <a:gd name="T19" fmla="*/ 16 h 137"/>
                    <a:gd name="T20" fmla="*/ 52 w 130"/>
                    <a:gd name="T21" fmla="*/ 130 h 137"/>
                    <a:gd name="T22" fmla="*/ 61 w 130"/>
                    <a:gd name="T23" fmla="*/ 136 h 137"/>
                    <a:gd name="T24" fmla="*/ 67 w 130"/>
                    <a:gd name="T25" fmla="*/ 136 h 137"/>
                    <a:gd name="T26" fmla="*/ 77 w 130"/>
                    <a:gd name="T27" fmla="*/ 130 h 137"/>
                    <a:gd name="T28" fmla="*/ 127 w 130"/>
                    <a:gd name="T29" fmla="*/ 16 h 137"/>
                    <a:gd name="T30" fmla="*/ 126 w 130"/>
                    <a:gd name="T31" fmla="*/ 5 h 137"/>
                    <a:gd name="T32" fmla="*/ 118 w 130"/>
                    <a:gd name="T3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7">
                      <a:moveTo>
                        <a:pt x="118" y="0"/>
                      </a:moveTo>
                      <a:lnTo>
                        <a:pt x="118" y="0"/>
                      </a:lnTo>
                      <a:cubicBezTo>
                        <a:pt x="112" y="0"/>
                        <a:pt x="112" y="0"/>
                        <a:pt x="112" y="0"/>
                      </a:cubicBezTo>
                      <a:cubicBezTo>
                        <a:pt x="108" y="0"/>
                        <a:pt x="104" y="2"/>
                        <a:pt x="102" y="7"/>
                      </a:cubicBezTo>
                      <a:cubicBezTo>
                        <a:pt x="65" y="92"/>
                        <a:pt x="65" y="92"/>
                        <a:pt x="65" y="92"/>
                      </a:cubicBezTo>
                      <a:cubicBezTo>
                        <a:pt x="26" y="7"/>
                        <a:pt x="26" y="7"/>
                        <a:pt x="26" y="7"/>
                      </a:cubicBezTo>
                      <a:cubicBezTo>
                        <a:pt x="25" y="2"/>
                        <a:pt x="22" y="0"/>
                        <a:pt x="16" y="0"/>
                      </a:cubicBezTo>
                      <a:cubicBezTo>
                        <a:pt x="11" y="0"/>
                        <a:pt x="11" y="0"/>
                        <a:pt x="11" y="0"/>
                      </a:cubicBezTo>
                      <a:cubicBezTo>
                        <a:pt x="7" y="0"/>
                        <a:pt x="4" y="2"/>
                        <a:pt x="2" y="5"/>
                      </a:cubicBezTo>
                      <a:cubicBezTo>
                        <a:pt x="0" y="8"/>
                        <a:pt x="0" y="12"/>
                        <a:pt x="1" y="16"/>
                      </a:cubicBezTo>
                      <a:cubicBezTo>
                        <a:pt x="52" y="130"/>
                        <a:pt x="52" y="130"/>
                        <a:pt x="52" y="130"/>
                      </a:cubicBezTo>
                      <a:cubicBezTo>
                        <a:pt x="54" y="133"/>
                        <a:pt x="57" y="136"/>
                        <a:pt x="61" y="136"/>
                      </a:cubicBezTo>
                      <a:cubicBezTo>
                        <a:pt x="67" y="136"/>
                        <a:pt x="67" y="136"/>
                        <a:pt x="67" y="136"/>
                      </a:cubicBezTo>
                      <a:cubicBezTo>
                        <a:pt x="71" y="136"/>
                        <a:pt x="75" y="133"/>
                        <a:pt x="77" y="130"/>
                      </a:cubicBezTo>
                      <a:cubicBezTo>
                        <a:pt x="127" y="16"/>
                        <a:pt x="127" y="16"/>
                        <a:pt x="127" y="16"/>
                      </a:cubicBezTo>
                      <a:cubicBezTo>
                        <a:pt x="129" y="12"/>
                        <a:pt x="129" y="8"/>
                        <a:pt x="126" y="5"/>
                      </a:cubicBezTo>
                      <a:cubicBezTo>
                        <a:pt x="124" y="2"/>
                        <a:pt x="121" y="0"/>
                        <a:pt x="11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 name="Freeform 301"/>
                <p:cNvSpPr>
                  <a:spLocks noChangeArrowheads="1"/>
                </p:cNvSpPr>
                <p:nvPr/>
              </p:nvSpPr>
              <p:spPr bwMode="auto">
                <a:xfrm>
                  <a:off x="5808166" y="2851492"/>
                  <a:ext cx="130016" cy="32504"/>
                </a:xfrm>
                <a:custGeom>
                  <a:avLst/>
                  <a:gdLst>
                    <a:gd name="T0" fmla="*/ 33 w 281"/>
                    <a:gd name="T1" fmla="*/ 69 h 70"/>
                    <a:gd name="T2" fmla="*/ 33 w 281"/>
                    <a:gd name="T3" fmla="*/ 69 h 70"/>
                    <a:gd name="T4" fmla="*/ 246 w 281"/>
                    <a:gd name="T5" fmla="*/ 69 h 70"/>
                    <a:gd name="T6" fmla="*/ 280 w 281"/>
                    <a:gd name="T7" fmla="*/ 34 h 70"/>
                    <a:gd name="T8" fmla="*/ 246 w 281"/>
                    <a:gd name="T9" fmla="*/ 0 h 70"/>
                    <a:gd name="T10" fmla="*/ 33 w 281"/>
                    <a:gd name="T11" fmla="*/ 0 h 70"/>
                    <a:gd name="T12" fmla="*/ 0 w 281"/>
                    <a:gd name="T13" fmla="*/ 34 h 70"/>
                    <a:gd name="T14" fmla="*/ 33 w 281"/>
                    <a:gd name="T15" fmla="*/ 69 h 70"/>
                    <a:gd name="T16" fmla="*/ 33 w 281"/>
                    <a:gd name="T17" fmla="*/ 22 h 70"/>
                    <a:gd name="T18" fmla="*/ 33 w 281"/>
                    <a:gd name="T19" fmla="*/ 22 h 70"/>
                    <a:gd name="T20" fmla="*/ 246 w 281"/>
                    <a:gd name="T21" fmla="*/ 22 h 70"/>
                    <a:gd name="T22" fmla="*/ 259 w 281"/>
                    <a:gd name="T23" fmla="*/ 34 h 70"/>
                    <a:gd name="T24" fmla="*/ 246 w 281"/>
                    <a:gd name="T25" fmla="*/ 47 h 70"/>
                    <a:gd name="T26" fmla="*/ 33 w 281"/>
                    <a:gd name="T27" fmla="*/ 47 h 70"/>
                    <a:gd name="T28" fmla="*/ 21 w 281"/>
                    <a:gd name="T29" fmla="*/ 34 h 70"/>
                    <a:gd name="T30" fmla="*/ 33 w 281"/>
                    <a:gd name="T31" fmla="*/ 2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1" h="70">
                      <a:moveTo>
                        <a:pt x="33" y="69"/>
                      </a:moveTo>
                      <a:lnTo>
                        <a:pt x="33" y="69"/>
                      </a:lnTo>
                      <a:cubicBezTo>
                        <a:pt x="246" y="69"/>
                        <a:pt x="246" y="69"/>
                        <a:pt x="246" y="69"/>
                      </a:cubicBezTo>
                      <a:cubicBezTo>
                        <a:pt x="265" y="69"/>
                        <a:pt x="280" y="53"/>
                        <a:pt x="280" y="34"/>
                      </a:cubicBezTo>
                      <a:cubicBezTo>
                        <a:pt x="280" y="15"/>
                        <a:pt x="265" y="0"/>
                        <a:pt x="246" y="0"/>
                      </a:cubicBezTo>
                      <a:cubicBezTo>
                        <a:pt x="33" y="0"/>
                        <a:pt x="33" y="0"/>
                        <a:pt x="33" y="0"/>
                      </a:cubicBezTo>
                      <a:cubicBezTo>
                        <a:pt x="15" y="0"/>
                        <a:pt x="0" y="15"/>
                        <a:pt x="0" y="34"/>
                      </a:cubicBezTo>
                      <a:cubicBezTo>
                        <a:pt x="0" y="53"/>
                        <a:pt x="15" y="69"/>
                        <a:pt x="33" y="69"/>
                      </a:cubicBezTo>
                      <a:close/>
                      <a:moveTo>
                        <a:pt x="33" y="22"/>
                      </a:moveTo>
                      <a:lnTo>
                        <a:pt x="33" y="22"/>
                      </a:lnTo>
                      <a:cubicBezTo>
                        <a:pt x="246" y="22"/>
                        <a:pt x="246" y="22"/>
                        <a:pt x="246" y="22"/>
                      </a:cubicBezTo>
                      <a:cubicBezTo>
                        <a:pt x="254" y="22"/>
                        <a:pt x="259" y="28"/>
                        <a:pt x="259" y="34"/>
                      </a:cubicBezTo>
                      <a:cubicBezTo>
                        <a:pt x="259" y="40"/>
                        <a:pt x="254" y="47"/>
                        <a:pt x="246" y="47"/>
                      </a:cubicBezTo>
                      <a:cubicBezTo>
                        <a:pt x="33" y="47"/>
                        <a:pt x="33" y="47"/>
                        <a:pt x="33" y="47"/>
                      </a:cubicBezTo>
                      <a:cubicBezTo>
                        <a:pt x="26" y="47"/>
                        <a:pt x="21" y="40"/>
                        <a:pt x="21" y="34"/>
                      </a:cubicBezTo>
                      <a:cubicBezTo>
                        <a:pt x="21" y="28"/>
                        <a:pt x="26" y="22"/>
                        <a:pt x="33"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 name="Freeform 302"/>
                <p:cNvSpPr>
                  <a:spLocks noChangeArrowheads="1"/>
                </p:cNvSpPr>
                <p:nvPr/>
              </p:nvSpPr>
              <p:spPr bwMode="auto">
                <a:xfrm>
                  <a:off x="5806135" y="2900248"/>
                  <a:ext cx="134079" cy="22346"/>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7"/>
                        <a:pt x="11" y="47"/>
                        <a:pt x="23" y="47"/>
                      </a:cubicBezTo>
                      <a:cubicBezTo>
                        <a:pt x="268" y="47"/>
                        <a:pt x="268" y="47"/>
                        <a:pt x="268" y="47"/>
                      </a:cubicBezTo>
                      <a:cubicBezTo>
                        <a:pt x="280" y="47"/>
                        <a:pt x="291" y="37"/>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 name="Freeform 303"/>
                <p:cNvSpPr>
                  <a:spLocks noChangeArrowheads="1"/>
                </p:cNvSpPr>
                <p:nvPr/>
              </p:nvSpPr>
              <p:spPr bwMode="auto">
                <a:xfrm>
                  <a:off x="5806135" y="2942907"/>
                  <a:ext cx="134079" cy="22347"/>
                </a:xfrm>
                <a:custGeom>
                  <a:avLst/>
                  <a:gdLst>
                    <a:gd name="T0" fmla="*/ 268 w 292"/>
                    <a:gd name="T1" fmla="*/ 0 h 48"/>
                    <a:gd name="T2" fmla="*/ 268 w 292"/>
                    <a:gd name="T3" fmla="*/ 0 h 48"/>
                    <a:gd name="T4" fmla="*/ 23 w 292"/>
                    <a:gd name="T5" fmla="*/ 0 h 48"/>
                    <a:gd name="T6" fmla="*/ 0 w 292"/>
                    <a:gd name="T7" fmla="*/ 24 h 48"/>
                    <a:gd name="T8" fmla="*/ 23 w 292"/>
                    <a:gd name="T9" fmla="*/ 47 h 48"/>
                    <a:gd name="T10" fmla="*/ 268 w 292"/>
                    <a:gd name="T11" fmla="*/ 47 h 48"/>
                    <a:gd name="T12" fmla="*/ 291 w 292"/>
                    <a:gd name="T13" fmla="*/ 24 h 48"/>
                    <a:gd name="T14" fmla="*/ 268 w 29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8">
                      <a:moveTo>
                        <a:pt x="268" y="0"/>
                      </a:moveTo>
                      <a:lnTo>
                        <a:pt x="268" y="0"/>
                      </a:lnTo>
                      <a:cubicBezTo>
                        <a:pt x="23" y="0"/>
                        <a:pt x="23" y="0"/>
                        <a:pt x="23" y="0"/>
                      </a:cubicBezTo>
                      <a:cubicBezTo>
                        <a:pt x="11" y="0"/>
                        <a:pt x="0" y="11"/>
                        <a:pt x="0" y="24"/>
                      </a:cubicBezTo>
                      <a:cubicBezTo>
                        <a:pt x="0" y="38"/>
                        <a:pt x="11" y="47"/>
                        <a:pt x="23" y="47"/>
                      </a:cubicBezTo>
                      <a:cubicBezTo>
                        <a:pt x="268" y="47"/>
                        <a:pt x="268" y="47"/>
                        <a:pt x="268" y="47"/>
                      </a:cubicBezTo>
                      <a:cubicBezTo>
                        <a:pt x="280" y="47"/>
                        <a:pt x="291" y="38"/>
                        <a:pt x="291" y="24"/>
                      </a:cubicBezTo>
                      <a:cubicBezTo>
                        <a:pt x="291" y="11"/>
                        <a:pt x="280" y="0"/>
                        <a:pt x="2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64" name="Freeform 70"/>
              <p:cNvSpPr>
                <a:spLocks noChangeArrowheads="1"/>
              </p:cNvSpPr>
              <p:nvPr/>
            </p:nvSpPr>
            <p:spPr bwMode="auto">
              <a:xfrm>
                <a:off x="5181600" y="3424235"/>
                <a:ext cx="700883" cy="595098"/>
              </a:xfrm>
              <a:custGeom>
                <a:avLst/>
                <a:gdLst>
                  <a:gd name="T0" fmla="*/ 38 w 648"/>
                  <a:gd name="T1" fmla="*/ 494 h 628"/>
                  <a:gd name="T2" fmla="*/ 70 w 648"/>
                  <a:gd name="T3" fmla="*/ 494 h 628"/>
                  <a:gd name="T4" fmla="*/ 77 w 648"/>
                  <a:gd name="T5" fmla="*/ 512 h 628"/>
                  <a:gd name="T6" fmla="*/ 113 w 648"/>
                  <a:gd name="T7" fmla="*/ 559 h 628"/>
                  <a:gd name="T8" fmla="*/ 147 w 648"/>
                  <a:gd name="T9" fmla="*/ 559 h 628"/>
                  <a:gd name="T10" fmla="*/ 151 w 648"/>
                  <a:gd name="T11" fmla="*/ 581 h 628"/>
                  <a:gd name="T12" fmla="*/ 189 w 648"/>
                  <a:gd name="T13" fmla="*/ 627 h 628"/>
                  <a:gd name="T14" fmla="*/ 601 w 648"/>
                  <a:gd name="T15" fmla="*/ 627 h 628"/>
                  <a:gd name="T16" fmla="*/ 647 w 648"/>
                  <a:gd name="T17" fmla="*/ 589 h 628"/>
                  <a:gd name="T18" fmla="*/ 647 w 648"/>
                  <a:gd name="T19" fmla="*/ 296 h 628"/>
                  <a:gd name="T20" fmla="*/ 609 w 648"/>
                  <a:gd name="T21" fmla="*/ 196 h 628"/>
                  <a:gd name="T22" fmla="*/ 540 w 648"/>
                  <a:gd name="T23" fmla="*/ 165 h 628"/>
                  <a:gd name="T24" fmla="*/ 496 w 648"/>
                  <a:gd name="T25" fmla="*/ 128 h 628"/>
                  <a:gd name="T26" fmla="*/ 458 w 648"/>
                  <a:gd name="T27" fmla="*/ 63 h 628"/>
                  <a:gd name="T28" fmla="*/ 195 w 648"/>
                  <a:gd name="T29" fmla="*/ 26 h 628"/>
                  <a:gd name="T30" fmla="*/ 38 w 648"/>
                  <a:gd name="T31" fmla="*/ 0 h 628"/>
                  <a:gd name="T32" fmla="*/ 0 w 648"/>
                  <a:gd name="T33" fmla="*/ 162 h 628"/>
                  <a:gd name="T34" fmla="*/ 0 w 648"/>
                  <a:gd name="T35" fmla="*/ 457 h 628"/>
                  <a:gd name="T36" fmla="*/ 151 w 648"/>
                  <a:gd name="T37" fmla="*/ 296 h 628"/>
                  <a:gd name="T38" fmla="*/ 151 w 648"/>
                  <a:gd name="T39" fmla="*/ 536 h 628"/>
                  <a:gd name="T40" fmla="*/ 123 w 648"/>
                  <a:gd name="T41" fmla="*/ 536 h 628"/>
                  <a:gd name="T42" fmla="*/ 100 w 648"/>
                  <a:gd name="T43" fmla="*/ 491 h 628"/>
                  <a:gd name="T44" fmla="*/ 100 w 648"/>
                  <a:gd name="T45" fmla="*/ 474 h 628"/>
                  <a:gd name="T46" fmla="*/ 123 w 648"/>
                  <a:gd name="T47" fmla="*/ 205 h 628"/>
                  <a:gd name="T48" fmla="*/ 151 w 648"/>
                  <a:gd name="T49" fmla="*/ 296 h 628"/>
                  <a:gd name="T50" fmla="*/ 624 w 648"/>
                  <a:gd name="T51" fmla="*/ 581 h 628"/>
                  <a:gd name="T52" fmla="*/ 198 w 648"/>
                  <a:gd name="T53" fmla="*/ 604 h 628"/>
                  <a:gd name="T54" fmla="*/ 175 w 648"/>
                  <a:gd name="T55" fmla="*/ 556 h 628"/>
                  <a:gd name="T56" fmla="*/ 175 w 648"/>
                  <a:gd name="T57" fmla="*/ 538 h 628"/>
                  <a:gd name="T58" fmla="*/ 198 w 648"/>
                  <a:gd name="T59" fmla="*/ 273 h 628"/>
                  <a:gd name="T60" fmla="*/ 624 w 648"/>
                  <a:gd name="T61" fmla="*/ 296 h 628"/>
                  <a:gd name="T62" fmla="*/ 609 w 648"/>
                  <a:gd name="T63" fmla="*/ 218 h 628"/>
                  <a:gd name="T64" fmla="*/ 624 w 648"/>
                  <a:gd name="T65" fmla="*/ 233 h 628"/>
                  <a:gd name="T66" fmla="*/ 601 w 648"/>
                  <a:gd name="T67" fmla="*/ 250 h 628"/>
                  <a:gd name="T68" fmla="*/ 175 w 648"/>
                  <a:gd name="T69" fmla="*/ 256 h 628"/>
                  <a:gd name="T70" fmla="*/ 189 w 648"/>
                  <a:gd name="T71" fmla="*/ 156 h 628"/>
                  <a:gd name="T72" fmla="*/ 326 w 648"/>
                  <a:gd name="T73" fmla="*/ 167 h 628"/>
                  <a:gd name="T74" fmla="*/ 356 w 648"/>
                  <a:gd name="T75" fmla="*/ 218 h 628"/>
                  <a:gd name="T76" fmla="*/ 504 w 648"/>
                  <a:gd name="T77" fmla="*/ 151 h 628"/>
                  <a:gd name="T78" fmla="*/ 517 w 648"/>
                  <a:gd name="T79" fmla="*/ 165 h 628"/>
                  <a:gd name="T80" fmla="*/ 364 w 648"/>
                  <a:gd name="T81" fmla="*/ 196 h 628"/>
                  <a:gd name="T82" fmla="*/ 343 w 648"/>
                  <a:gd name="T83" fmla="*/ 151 h 628"/>
                  <a:gd name="T84" fmla="*/ 458 w 648"/>
                  <a:gd name="T85" fmla="*/ 86 h 628"/>
                  <a:gd name="T86" fmla="*/ 472 w 648"/>
                  <a:gd name="T87" fmla="*/ 101 h 628"/>
                  <a:gd name="T88" fmla="*/ 276 w 648"/>
                  <a:gd name="T89" fmla="*/ 128 h 628"/>
                  <a:gd name="T90" fmla="*/ 259 w 648"/>
                  <a:gd name="T91" fmla="*/ 86 h 628"/>
                  <a:gd name="T92" fmla="*/ 224 w 648"/>
                  <a:gd name="T93" fmla="*/ 87 h 628"/>
                  <a:gd name="T94" fmla="*/ 239 w 648"/>
                  <a:gd name="T95" fmla="*/ 99 h 628"/>
                  <a:gd name="T96" fmla="*/ 189 w 648"/>
                  <a:gd name="T97" fmla="*/ 132 h 628"/>
                  <a:gd name="T98" fmla="*/ 151 w 648"/>
                  <a:gd name="T99" fmla="*/ 181 h 628"/>
                  <a:gd name="T100" fmla="*/ 100 w 648"/>
                  <a:gd name="T101" fmla="*/ 188 h 628"/>
                  <a:gd name="T102" fmla="*/ 113 w 648"/>
                  <a:gd name="T103" fmla="*/ 87 h 628"/>
                  <a:gd name="T104" fmla="*/ 23 w 648"/>
                  <a:gd name="T105" fmla="*/ 37 h 628"/>
                  <a:gd name="T106" fmla="*/ 38 w 648"/>
                  <a:gd name="T107" fmla="*/ 24 h 628"/>
                  <a:gd name="T108" fmla="*/ 174 w 648"/>
                  <a:gd name="T109" fmla="*/ 34 h 628"/>
                  <a:gd name="T110" fmla="*/ 113 w 648"/>
                  <a:gd name="T111" fmla="*/ 64 h 628"/>
                  <a:gd name="T112" fmla="*/ 77 w 648"/>
                  <a:gd name="T113" fmla="*/ 116 h 628"/>
                  <a:gd name="T114" fmla="*/ 23 w 648"/>
                  <a:gd name="T115" fmla="*/ 124 h 628"/>
                  <a:gd name="T116" fmla="*/ 23 w 648"/>
                  <a:gd name="T117" fmla="*/ 162 h 628"/>
                  <a:gd name="T118" fmla="*/ 45 w 648"/>
                  <a:gd name="T119" fmla="*/ 140 h 628"/>
                  <a:gd name="T120" fmla="*/ 77 w 648"/>
                  <a:gd name="T121" fmla="*/ 228 h 628"/>
                  <a:gd name="T122" fmla="*/ 70 w 648"/>
                  <a:gd name="T123" fmla="*/ 471 h 628"/>
                  <a:gd name="T124" fmla="*/ 23 w 648"/>
                  <a:gd name="T125" fmla="*/ 449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8" h="628">
                    <a:moveTo>
                      <a:pt x="38" y="494"/>
                    </a:moveTo>
                    <a:lnTo>
                      <a:pt x="38" y="494"/>
                    </a:lnTo>
                    <a:cubicBezTo>
                      <a:pt x="45" y="494"/>
                      <a:pt x="45" y="494"/>
                      <a:pt x="45" y="494"/>
                    </a:cubicBezTo>
                    <a:cubicBezTo>
                      <a:pt x="70" y="494"/>
                      <a:pt x="70" y="494"/>
                      <a:pt x="70" y="494"/>
                    </a:cubicBezTo>
                    <a:cubicBezTo>
                      <a:pt x="77" y="494"/>
                      <a:pt x="77" y="494"/>
                      <a:pt x="77" y="494"/>
                    </a:cubicBezTo>
                    <a:cubicBezTo>
                      <a:pt x="77" y="512"/>
                      <a:pt x="77" y="512"/>
                      <a:pt x="77" y="512"/>
                    </a:cubicBezTo>
                    <a:cubicBezTo>
                      <a:pt x="77" y="521"/>
                      <a:pt x="77" y="521"/>
                      <a:pt x="77" y="521"/>
                    </a:cubicBezTo>
                    <a:cubicBezTo>
                      <a:pt x="77" y="542"/>
                      <a:pt x="93" y="559"/>
                      <a:pt x="113" y="559"/>
                    </a:cubicBezTo>
                    <a:cubicBezTo>
                      <a:pt x="123" y="559"/>
                      <a:pt x="123" y="559"/>
                      <a:pt x="123" y="559"/>
                    </a:cubicBezTo>
                    <a:cubicBezTo>
                      <a:pt x="147" y="559"/>
                      <a:pt x="147" y="559"/>
                      <a:pt x="147" y="559"/>
                    </a:cubicBezTo>
                    <a:cubicBezTo>
                      <a:pt x="151" y="559"/>
                      <a:pt x="151" y="559"/>
                      <a:pt x="151" y="559"/>
                    </a:cubicBezTo>
                    <a:cubicBezTo>
                      <a:pt x="151" y="581"/>
                      <a:pt x="151" y="581"/>
                      <a:pt x="151" y="581"/>
                    </a:cubicBezTo>
                    <a:cubicBezTo>
                      <a:pt x="151" y="589"/>
                      <a:pt x="151" y="589"/>
                      <a:pt x="151" y="589"/>
                    </a:cubicBezTo>
                    <a:cubicBezTo>
                      <a:pt x="151" y="610"/>
                      <a:pt x="168" y="627"/>
                      <a:pt x="189" y="627"/>
                    </a:cubicBezTo>
                    <a:cubicBezTo>
                      <a:pt x="198" y="627"/>
                      <a:pt x="198" y="627"/>
                      <a:pt x="198" y="627"/>
                    </a:cubicBezTo>
                    <a:cubicBezTo>
                      <a:pt x="601" y="627"/>
                      <a:pt x="601" y="627"/>
                      <a:pt x="601" y="627"/>
                    </a:cubicBezTo>
                    <a:cubicBezTo>
                      <a:pt x="609" y="627"/>
                      <a:pt x="609" y="627"/>
                      <a:pt x="609" y="627"/>
                    </a:cubicBezTo>
                    <a:cubicBezTo>
                      <a:pt x="630" y="627"/>
                      <a:pt x="647" y="610"/>
                      <a:pt x="647" y="589"/>
                    </a:cubicBezTo>
                    <a:cubicBezTo>
                      <a:pt x="647" y="581"/>
                      <a:pt x="647" y="581"/>
                      <a:pt x="647" y="581"/>
                    </a:cubicBezTo>
                    <a:cubicBezTo>
                      <a:pt x="647" y="296"/>
                      <a:pt x="647" y="296"/>
                      <a:pt x="647" y="296"/>
                    </a:cubicBezTo>
                    <a:cubicBezTo>
                      <a:pt x="647" y="233"/>
                      <a:pt x="647" y="233"/>
                      <a:pt x="647" y="233"/>
                    </a:cubicBezTo>
                    <a:cubicBezTo>
                      <a:pt x="647" y="212"/>
                      <a:pt x="630" y="196"/>
                      <a:pt x="609" y="196"/>
                    </a:cubicBezTo>
                    <a:cubicBezTo>
                      <a:pt x="540" y="196"/>
                      <a:pt x="540" y="196"/>
                      <a:pt x="540" y="196"/>
                    </a:cubicBezTo>
                    <a:cubicBezTo>
                      <a:pt x="540" y="165"/>
                      <a:pt x="540" y="165"/>
                      <a:pt x="540" y="165"/>
                    </a:cubicBezTo>
                    <a:cubicBezTo>
                      <a:pt x="540" y="145"/>
                      <a:pt x="524" y="128"/>
                      <a:pt x="504" y="128"/>
                    </a:cubicBezTo>
                    <a:cubicBezTo>
                      <a:pt x="496" y="128"/>
                      <a:pt x="496" y="128"/>
                      <a:pt x="496" y="128"/>
                    </a:cubicBezTo>
                    <a:cubicBezTo>
                      <a:pt x="496" y="101"/>
                      <a:pt x="496" y="101"/>
                      <a:pt x="496" y="101"/>
                    </a:cubicBezTo>
                    <a:cubicBezTo>
                      <a:pt x="496" y="80"/>
                      <a:pt x="478" y="63"/>
                      <a:pt x="458" y="63"/>
                    </a:cubicBezTo>
                    <a:cubicBezTo>
                      <a:pt x="212" y="63"/>
                      <a:pt x="212" y="63"/>
                      <a:pt x="212" y="63"/>
                    </a:cubicBezTo>
                    <a:cubicBezTo>
                      <a:pt x="195" y="26"/>
                      <a:pt x="195" y="26"/>
                      <a:pt x="195" y="26"/>
                    </a:cubicBezTo>
                    <a:cubicBezTo>
                      <a:pt x="189" y="10"/>
                      <a:pt x="174" y="0"/>
                      <a:pt x="157" y="0"/>
                    </a:cubicBezTo>
                    <a:cubicBezTo>
                      <a:pt x="38" y="0"/>
                      <a:pt x="38" y="0"/>
                      <a:pt x="38" y="0"/>
                    </a:cubicBezTo>
                    <a:cubicBezTo>
                      <a:pt x="17" y="0"/>
                      <a:pt x="0" y="17"/>
                      <a:pt x="0" y="37"/>
                    </a:cubicBezTo>
                    <a:cubicBezTo>
                      <a:pt x="0" y="162"/>
                      <a:pt x="0" y="162"/>
                      <a:pt x="0" y="162"/>
                    </a:cubicBezTo>
                    <a:cubicBezTo>
                      <a:pt x="0" y="449"/>
                      <a:pt x="0" y="449"/>
                      <a:pt x="0" y="449"/>
                    </a:cubicBezTo>
                    <a:cubicBezTo>
                      <a:pt x="0" y="457"/>
                      <a:pt x="0" y="457"/>
                      <a:pt x="0" y="457"/>
                    </a:cubicBezTo>
                    <a:cubicBezTo>
                      <a:pt x="0" y="478"/>
                      <a:pt x="17" y="494"/>
                      <a:pt x="38" y="494"/>
                    </a:cubicBezTo>
                    <a:close/>
                    <a:moveTo>
                      <a:pt x="151" y="296"/>
                    </a:moveTo>
                    <a:lnTo>
                      <a:pt x="151" y="296"/>
                    </a:lnTo>
                    <a:cubicBezTo>
                      <a:pt x="151" y="536"/>
                      <a:pt x="151" y="536"/>
                      <a:pt x="151" y="536"/>
                    </a:cubicBezTo>
                    <a:cubicBezTo>
                      <a:pt x="147" y="536"/>
                      <a:pt x="147" y="536"/>
                      <a:pt x="147" y="536"/>
                    </a:cubicBezTo>
                    <a:cubicBezTo>
                      <a:pt x="123" y="536"/>
                      <a:pt x="123" y="536"/>
                      <a:pt x="123" y="536"/>
                    </a:cubicBezTo>
                    <a:cubicBezTo>
                      <a:pt x="111" y="536"/>
                      <a:pt x="100" y="526"/>
                      <a:pt x="100" y="512"/>
                    </a:cubicBezTo>
                    <a:cubicBezTo>
                      <a:pt x="100" y="491"/>
                      <a:pt x="100" y="491"/>
                      <a:pt x="100" y="491"/>
                    </a:cubicBezTo>
                    <a:cubicBezTo>
                      <a:pt x="102" y="489"/>
                      <a:pt x="104" y="486"/>
                      <a:pt x="104" y="483"/>
                    </a:cubicBezTo>
                    <a:cubicBezTo>
                      <a:pt x="104" y="479"/>
                      <a:pt x="102" y="477"/>
                      <a:pt x="100" y="474"/>
                    </a:cubicBezTo>
                    <a:cubicBezTo>
                      <a:pt x="100" y="228"/>
                      <a:pt x="100" y="228"/>
                      <a:pt x="100" y="228"/>
                    </a:cubicBezTo>
                    <a:cubicBezTo>
                      <a:pt x="100" y="215"/>
                      <a:pt x="111" y="205"/>
                      <a:pt x="123" y="205"/>
                    </a:cubicBezTo>
                    <a:cubicBezTo>
                      <a:pt x="151" y="205"/>
                      <a:pt x="151" y="205"/>
                      <a:pt x="151" y="205"/>
                    </a:cubicBezTo>
                    <a:lnTo>
                      <a:pt x="151" y="296"/>
                    </a:lnTo>
                    <a:close/>
                    <a:moveTo>
                      <a:pt x="624" y="581"/>
                    </a:moveTo>
                    <a:lnTo>
                      <a:pt x="624" y="581"/>
                    </a:lnTo>
                    <a:cubicBezTo>
                      <a:pt x="624" y="593"/>
                      <a:pt x="614" y="604"/>
                      <a:pt x="601" y="604"/>
                    </a:cubicBezTo>
                    <a:cubicBezTo>
                      <a:pt x="198" y="604"/>
                      <a:pt x="198" y="604"/>
                      <a:pt x="198" y="604"/>
                    </a:cubicBezTo>
                    <a:cubicBezTo>
                      <a:pt x="185" y="604"/>
                      <a:pt x="175" y="593"/>
                      <a:pt x="175" y="581"/>
                    </a:cubicBezTo>
                    <a:cubicBezTo>
                      <a:pt x="175" y="556"/>
                      <a:pt x="175" y="556"/>
                      <a:pt x="175" y="556"/>
                    </a:cubicBezTo>
                    <a:cubicBezTo>
                      <a:pt x="177" y="554"/>
                      <a:pt x="179" y="551"/>
                      <a:pt x="179" y="547"/>
                    </a:cubicBezTo>
                    <a:cubicBezTo>
                      <a:pt x="179" y="543"/>
                      <a:pt x="177" y="540"/>
                      <a:pt x="175" y="538"/>
                    </a:cubicBezTo>
                    <a:cubicBezTo>
                      <a:pt x="175" y="296"/>
                      <a:pt x="175" y="296"/>
                      <a:pt x="175" y="296"/>
                    </a:cubicBezTo>
                    <a:cubicBezTo>
                      <a:pt x="175" y="283"/>
                      <a:pt x="185" y="273"/>
                      <a:pt x="198" y="273"/>
                    </a:cubicBezTo>
                    <a:cubicBezTo>
                      <a:pt x="601" y="273"/>
                      <a:pt x="601" y="273"/>
                      <a:pt x="601" y="273"/>
                    </a:cubicBezTo>
                    <a:cubicBezTo>
                      <a:pt x="614" y="273"/>
                      <a:pt x="624" y="283"/>
                      <a:pt x="624" y="296"/>
                    </a:cubicBezTo>
                    <a:lnTo>
                      <a:pt x="624" y="581"/>
                    </a:lnTo>
                    <a:close/>
                    <a:moveTo>
                      <a:pt x="609" y="218"/>
                    </a:moveTo>
                    <a:lnTo>
                      <a:pt x="609" y="218"/>
                    </a:lnTo>
                    <a:cubicBezTo>
                      <a:pt x="618" y="218"/>
                      <a:pt x="624" y="225"/>
                      <a:pt x="624" y="233"/>
                    </a:cubicBezTo>
                    <a:cubicBezTo>
                      <a:pt x="624" y="256"/>
                      <a:pt x="624" y="256"/>
                      <a:pt x="624" y="256"/>
                    </a:cubicBezTo>
                    <a:cubicBezTo>
                      <a:pt x="617" y="252"/>
                      <a:pt x="609" y="250"/>
                      <a:pt x="601" y="250"/>
                    </a:cubicBezTo>
                    <a:cubicBezTo>
                      <a:pt x="198" y="250"/>
                      <a:pt x="198" y="250"/>
                      <a:pt x="198" y="250"/>
                    </a:cubicBezTo>
                    <a:cubicBezTo>
                      <a:pt x="189" y="250"/>
                      <a:pt x="182" y="252"/>
                      <a:pt x="175" y="256"/>
                    </a:cubicBezTo>
                    <a:cubicBezTo>
                      <a:pt x="175" y="170"/>
                      <a:pt x="175" y="170"/>
                      <a:pt x="175" y="170"/>
                    </a:cubicBezTo>
                    <a:cubicBezTo>
                      <a:pt x="175" y="162"/>
                      <a:pt x="182" y="156"/>
                      <a:pt x="189" y="156"/>
                    </a:cubicBezTo>
                    <a:cubicBezTo>
                      <a:pt x="309" y="156"/>
                      <a:pt x="309" y="156"/>
                      <a:pt x="309" y="156"/>
                    </a:cubicBezTo>
                    <a:cubicBezTo>
                      <a:pt x="316" y="156"/>
                      <a:pt x="323" y="160"/>
                      <a:pt x="326" y="167"/>
                    </a:cubicBezTo>
                    <a:cubicBezTo>
                      <a:pt x="345" y="212"/>
                      <a:pt x="345" y="212"/>
                      <a:pt x="345" y="212"/>
                    </a:cubicBezTo>
                    <a:cubicBezTo>
                      <a:pt x="347" y="216"/>
                      <a:pt x="351" y="218"/>
                      <a:pt x="356" y="218"/>
                    </a:cubicBezTo>
                    <a:lnTo>
                      <a:pt x="609" y="218"/>
                    </a:lnTo>
                    <a:close/>
                    <a:moveTo>
                      <a:pt x="504" y="151"/>
                    </a:moveTo>
                    <a:lnTo>
                      <a:pt x="504" y="151"/>
                    </a:lnTo>
                    <a:cubicBezTo>
                      <a:pt x="512" y="151"/>
                      <a:pt x="517" y="157"/>
                      <a:pt x="517" y="165"/>
                    </a:cubicBezTo>
                    <a:cubicBezTo>
                      <a:pt x="517" y="196"/>
                      <a:pt x="517" y="196"/>
                      <a:pt x="517" y="196"/>
                    </a:cubicBezTo>
                    <a:cubicBezTo>
                      <a:pt x="364" y="196"/>
                      <a:pt x="364" y="196"/>
                      <a:pt x="364" y="196"/>
                    </a:cubicBezTo>
                    <a:cubicBezTo>
                      <a:pt x="347" y="158"/>
                      <a:pt x="347" y="158"/>
                      <a:pt x="347" y="158"/>
                    </a:cubicBezTo>
                    <a:cubicBezTo>
                      <a:pt x="346" y="155"/>
                      <a:pt x="344" y="153"/>
                      <a:pt x="343" y="151"/>
                    </a:cubicBezTo>
                    <a:lnTo>
                      <a:pt x="504" y="151"/>
                    </a:lnTo>
                    <a:close/>
                    <a:moveTo>
                      <a:pt x="458" y="86"/>
                    </a:moveTo>
                    <a:lnTo>
                      <a:pt x="458" y="86"/>
                    </a:lnTo>
                    <a:cubicBezTo>
                      <a:pt x="466" y="86"/>
                      <a:pt x="472" y="93"/>
                      <a:pt x="472" y="101"/>
                    </a:cubicBezTo>
                    <a:cubicBezTo>
                      <a:pt x="472" y="128"/>
                      <a:pt x="472" y="128"/>
                      <a:pt x="472" y="128"/>
                    </a:cubicBezTo>
                    <a:cubicBezTo>
                      <a:pt x="276" y="128"/>
                      <a:pt x="276" y="128"/>
                      <a:pt x="276" y="128"/>
                    </a:cubicBezTo>
                    <a:cubicBezTo>
                      <a:pt x="261" y="90"/>
                      <a:pt x="261" y="90"/>
                      <a:pt x="261" y="90"/>
                    </a:cubicBezTo>
                    <a:cubicBezTo>
                      <a:pt x="261" y="88"/>
                      <a:pt x="260" y="87"/>
                      <a:pt x="259" y="86"/>
                    </a:cubicBezTo>
                    <a:lnTo>
                      <a:pt x="458" y="86"/>
                    </a:lnTo>
                    <a:close/>
                    <a:moveTo>
                      <a:pt x="224" y="87"/>
                    </a:moveTo>
                    <a:lnTo>
                      <a:pt x="224" y="87"/>
                    </a:lnTo>
                    <a:cubicBezTo>
                      <a:pt x="230" y="87"/>
                      <a:pt x="237" y="93"/>
                      <a:pt x="239" y="99"/>
                    </a:cubicBezTo>
                    <a:cubicBezTo>
                      <a:pt x="253" y="132"/>
                      <a:pt x="253" y="132"/>
                      <a:pt x="253" y="132"/>
                    </a:cubicBezTo>
                    <a:cubicBezTo>
                      <a:pt x="189" y="132"/>
                      <a:pt x="189" y="132"/>
                      <a:pt x="189" y="132"/>
                    </a:cubicBezTo>
                    <a:cubicBezTo>
                      <a:pt x="168" y="132"/>
                      <a:pt x="151" y="149"/>
                      <a:pt x="151" y="170"/>
                    </a:cubicBezTo>
                    <a:cubicBezTo>
                      <a:pt x="151" y="181"/>
                      <a:pt x="151" y="181"/>
                      <a:pt x="151" y="181"/>
                    </a:cubicBezTo>
                    <a:cubicBezTo>
                      <a:pt x="123" y="181"/>
                      <a:pt x="123" y="181"/>
                      <a:pt x="123" y="181"/>
                    </a:cubicBezTo>
                    <a:cubicBezTo>
                      <a:pt x="115" y="181"/>
                      <a:pt x="108" y="184"/>
                      <a:pt x="100" y="188"/>
                    </a:cubicBezTo>
                    <a:cubicBezTo>
                      <a:pt x="100" y="102"/>
                      <a:pt x="100" y="102"/>
                      <a:pt x="100" y="102"/>
                    </a:cubicBezTo>
                    <a:cubicBezTo>
                      <a:pt x="100" y="95"/>
                      <a:pt x="106" y="87"/>
                      <a:pt x="113" y="87"/>
                    </a:cubicBezTo>
                    <a:lnTo>
                      <a:pt x="224" y="87"/>
                    </a:lnTo>
                    <a:close/>
                    <a:moveTo>
                      <a:pt x="23" y="37"/>
                    </a:moveTo>
                    <a:lnTo>
                      <a:pt x="23" y="37"/>
                    </a:lnTo>
                    <a:cubicBezTo>
                      <a:pt x="23" y="30"/>
                      <a:pt x="29" y="24"/>
                      <a:pt x="38" y="24"/>
                    </a:cubicBezTo>
                    <a:cubicBezTo>
                      <a:pt x="157" y="24"/>
                      <a:pt x="157" y="24"/>
                      <a:pt x="157" y="24"/>
                    </a:cubicBezTo>
                    <a:cubicBezTo>
                      <a:pt x="165" y="24"/>
                      <a:pt x="171" y="28"/>
                      <a:pt x="174" y="34"/>
                    </a:cubicBezTo>
                    <a:cubicBezTo>
                      <a:pt x="188" y="64"/>
                      <a:pt x="188" y="64"/>
                      <a:pt x="188" y="64"/>
                    </a:cubicBezTo>
                    <a:cubicBezTo>
                      <a:pt x="113" y="64"/>
                      <a:pt x="113" y="64"/>
                      <a:pt x="113" y="64"/>
                    </a:cubicBezTo>
                    <a:cubicBezTo>
                      <a:pt x="93" y="64"/>
                      <a:pt x="77" y="81"/>
                      <a:pt x="77" y="102"/>
                    </a:cubicBezTo>
                    <a:cubicBezTo>
                      <a:pt x="77" y="116"/>
                      <a:pt x="77" y="116"/>
                      <a:pt x="77" y="116"/>
                    </a:cubicBezTo>
                    <a:cubicBezTo>
                      <a:pt x="45" y="116"/>
                      <a:pt x="45" y="116"/>
                      <a:pt x="45" y="116"/>
                    </a:cubicBezTo>
                    <a:cubicBezTo>
                      <a:pt x="37" y="116"/>
                      <a:pt x="29" y="120"/>
                      <a:pt x="23" y="124"/>
                    </a:cubicBezTo>
                    <a:lnTo>
                      <a:pt x="23" y="37"/>
                    </a:lnTo>
                    <a:close/>
                    <a:moveTo>
                      <a:pt x="23" y="162"/>
                    </a:moveTo>
                    <a:lnTo>
                      <a:pt x="23" y="162"/>
                    </a:lnTo>
                    <a:cubicBezTo>
                      <a:pt x="23" y="150"/>
                      <a:pt x="34" y="140"/>
                      <a:pt x="45" y="140"/>
                    </a:cubicBezTo>
                    <a:cubicBezTo>
                      <a:pt x="77" y="140"/>
                      <a:pt x="77" y="140"/>
                      <a:pt x="77" y="140"/>
                    </a:cubicBezTo>
                    <a:cubicBezTo>
                      <a:pt x="77" y="228"/>
                      <a:pt x="77" y="228"/>
                      <a:pt x="77" y="228"/>
                    </a:cubicBezTo>
                    <a:cubicBezTo>
                      <a:pt x="77" y="471"/>
                      <a:pt x="77" y="471"/>
                      <a:pt x="77" y="471"/>
                    </a:cubicBezTo>
                    <a:cubicBezTo>
                      <a:pt x="70" y="471"/>
                      <a:pt x="70" y="471"/>
                      <a:pt x="70" y="471"/>
                    </a:cubicBezTo>
                    <a:cubicBezTo>
                      <a:pt x="45" y="471"/>
                      <a:pt x="45" y="471"/>
                      <a:pt x="45" y="471"/>
                    </a:cubicBezTo>
                    <a:cubicBezTo>
                      <a:pt x="34" y="471"/>
                      <a:pt x="23" y="461"/>
                      <a:pt x="23" y="449"/>
                    </a:cubicBezTo>
                    <a:lnTo>
                      <a:pt x="23" y="162"/>
                    </a:lnTo>
                    <a:close/>
                  </a:path>
                </a:pathLst>
              </a:custGeom>
              <a:solidFill>
                <a:srgbClr val="0078EF"/>
              </a:solidFill>
              <a:ln>
                <a:noFill/>
              </a:ln>
              <a:effectLst/>
            </p:spPr>
            <p:txBody>
              <a:bodyPr wrap="none" anchor="ctr"/>
              <a:lstStyle/>
              <a:p>
                <a:endParaRPr lang="en-US" dirty="0"/>
              </a:p>
            </p:txBody>
          </p:sp>
          <p:sp>
            <p:nvSpPr>
              <p:cNvPr id="65" name="Freeform 56"/>
              <p:cNvSpPr>
                <a:spLocks noChangeArrowheads="1"/>
              </p:cNvSpPr>
              <p:nvPr/>
            </p:nvSpPr>
            <p:spPr bwMode="auto">
              <a:xfrm>
                <a:off x="6477000" y="3424234"/>
                <a:ext cx="417190" cy="590207"/>
              </a:xfrm>
              <a:custGeom>
                <a:avLst/>
                <a:gdLst>
                  <a:gd name="T0" fmla="*/ 225 w 451"/>
                  <a:gd name="T1" fmla="*/ 696 h 697"/>
                  <a:gd name="T2" fmla="*/ 225 w 451"/>
                  <a:gd name="T3" fmla="*/ 696 h 697"/>
                  <a:gd name="T4" fmla="*/ 450 w 451"/>
                  <a:gd name="T5" fmla="*/ 628 h 697"/>
                  <a:gd name="T6" fmla="*/ 449 w 451"/>
                  <a:gd name="T7" fmla="*/ 622 h 697"/>
                  <a:gd name="T8" fmla="*/ 449 w 451"/>
                  <a:gd name="T9" fmla="*/ 74 h 697"/>
                  <a:gd name="T10" fmla="*/ 450 w 451"/>
                  <a:gd name="T11" fmla="*/ 67 h 697"/>
                  <a:gd name="T12" fmla="*/ 225 w 451"/>
                  <a:gd name="T13" fmla="*/ 0 h 697"/>
                  <a:gd name="T14" fmla="*/ 0 w 451"/>
                  <a:gd name="T15" fmla="*/ 67 h 697"/>
                  <a:gd name="T16" fmla="*/ 1 w 451"/>
                  <a:gd name="T17" fmla="*/ 76 h 697"/>
                  <a:gd name="T18" fmla="*/ 2 w 451"/>
                  <a:gd name="T19" fmla="*/ 619 h 697"/>
                  <a:gd name="T20" fmla="*/ 0 w 451"/>
                  <a:gd name="T21" fmla="*/ 628 h 697"/>
                  <a:gd name="T22" fmla="*/ 225 w 451"/>
                  <a:gd name="T23" fmla="*/ 696 h 697"/>
                  <a:gd name="T24" fmla="*/ 225 w 451"/>
                  <a:gd name="T25" fmla="*/ 672 h 697"/>
                  <a:gd name="T26" fmla="*/ 225 w 451"/>
                  <a:gd name="T27" fmla="*/ 672 h 697"/>
                  <a:gd name="T28" fmla="*/ 24 w 451"/>
                  <a:gd name="T29" fmla="*/ 629 h 697"/>
                  <a:gd name="T30" fmla="*/ 25 w 451"/>
                  <a:gd name="T31" fmla="*/ 628 h 697"/>
                  <a:gd name="T32" fmla="*/ 25 w 451"/>
                  <a:gd name="T33" fmla="*/ 625 h 697"/>
                  <a:gd name="T34" fmla="*/ 225 w 451"/>
                  <a:gd name="T35" fmla="*/ 584 h 697"/>
                  <a:gd name="T36" fmla="*/ 426 w 451"/>
                  <a:gd name="T37" fmla="*/ 626 h 697"/>
                  <a:gd name="T38" fmla="*/ 426 w 451"/>
                  <a:gd name="T39" fmla="*/ 628 h 697"/>
                  <a:gd name="T40" fmla="*/ 426 w 451"/>
                  <a:gd name="T41" fmla="*/ 629 h 697"/>
                  <a:gd name="T42" fmla="*/ 225 w 451"/>
                  <a:gd name="T43" fmla="*/ 672 h 697"/>
                  <a:gd name="T44" fmla="*/ 25 w 451"/>
                  <a:gd name="T45" fmla="*/ 99 h 697"/>
                  <a:gd name="T46" fmla="*/ 25 w 451"/>
                  <a:gd name="T47" fmla="*/ 99 h 697"/>
                  <a:gd name="T48" fmla="*/ 225 w 451"/>
                  <a:gd name="T49" fmla="*/ 135 h 697"/>
                  <a:gd name="T50" fmla="*/ 426 w 451"/>
                  <a:gd name="T51" fmla="*/ 99 h 697"/>
                  <a:gd name="T52" fmla="*/ 426 w 451"/>
                  <a:gd name="T53" fmla="*/ 595 h 697"/>
                  <a:gd name="T54" fmla="*/ 225 w 451"/>
                  <a:gd name="T55" fmla="*/ 561 h 697"/>
                  <a:gd name="T56" fmla="*/ 25 w 451"/>
                  <a:gd name="T57" fmla="*/ 595 h 697"/>
                  <a:gd name="T58" fmla="*/ 25 w 451"/>
                  <a:gd name="T59" fmla="*/ 99 h 697"/>
                  <a:gd name="T60" fmla="*/ 225 w 451"/>
                  <a:gd name="T61" fmla="*/ 22 h 697"/>
                  <a:gd name="T62" fmla="*/ 225 w 451"/>
                  <a:gd name="T63" fmla="*/ 22 h 697"/>
                  <a:gd name="T64" fmla="*/ 426 w 451"/>
                  <a:gd name="T65" fmla="*/ 65 h 697"/>
                  <a:gd name="T66" fmla="*/ 426 w 451"/>
                  <a:gd name="T67" fmla="*/ 67 h 697"/>
                  <a:gd name="T68" fmla="*/ 426 w 451"/>
                  <a:gd name="T69" fmla="*/ 69 h 697"/>
                  <a:gd name="T70" fmla="*/ 225 w 451"/>
                  <a:gd name="T71" fmla="*/ 111 h 697"/>
                  <a:gd name="T72" fmla="*/ 25 w 451"/>
                  <a:gd name="T73" fmla="*/ 69 h 697"/>
                  <a:gd name="T74" fmla="*/ 25 w 451"/>
                  <a:gd name="T75" fmla="*/ 67 h 697"/>
                  <a:gd name="T76" fmla="*/ 24 w 451"/>
                  <a:gd name="T77" fmla="*/ 65 h 697"/>
                  <a:gd name="T78" fmla="*/ 225 w 451"/>
                  <a:gd name="T79" fmla="*/ 2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697">
                    <a:moveTo>
                      <a:pt x="225" y="696"/>
                    </a:moveTo>
                    <a:lnTo>
                      <a:pt x="225" y="696"/>
                    </a:lnTo>
                    <a:cubicBezTo>
                      <a:pt x="333" y="696"/>
                      <a:pt x="450" y="674"/>
                      <a:pt x="450" y="628"/>
                    </a:cubicBezTo>
                    <a:cubicBezTo>
                      <a:pt x="450" y="626"/>
                      <a:pt x="450" y="624"/>
                      <a:pt x="449" y="622"/>
                    </a:cubicBezTo>
                    <a:cubicBezTo>
                      <a:pt x="449" y="74"/>
                      <a:pt x="449" y="74"/>
                      <a:pt x="449" y="74"/>
                    </a:cubicBezTo>
                    <a:cubicBezTo>
                      <a:pt x="450" y="71"/>
                      <a:pt x="450" y="69"/>
                      <a:pt x="450" y="67"/>
                    </a:cubicBezTo>
                    <a:cubicBezTo>
                      <a:pt x="450" y="20"/>
                      <a:pt x="333" y="0"/>
                      <a:pt x="225" y="0"/>
                    </a:cubicBezTo>
                    <a:cubicBezTo>
                      <a:pt x="116" y="0"/>
                      <a:pt x="0" y="20"/>
                      <a:pt x="0" y="67"/>
                    </a:cubicBezTo>
                    <a:cubicBezTo>
                      <a:pt x="0" y="69"/>
                      <a:pt x="1" y="72"/>
                      <a:pt x="1" y="76"/>
                    </a:cubicBezTo>
                    <a:cubicBezTo>
                      <a:pt x="2" y="619"/>
                      <a:pt x="2" y="619"/>
                      <a:pt x="2" y="619"/>
                    </a:cubicBezTo>
                    <a:cubicBezTo>
                      <a:pt x="1" y="622"/>
                      <a:pt x="0" y="625"/>
                      <a:pt x="0" y="628"/>
                    </a:cubicBezTo>
                    <a:cubicBezTo>
                      <a:pt x="0" y="674"/>
                      <a:pt x="116" y="696"/>
                      <a:pt x="225" y="696"/>
                    </a:cubicBezTo>
                    <a:close/>
                    <a:moveTo>
                      <a:pt x="225" y="672"/>
                    </a:moveTo>
                    <a:lnTo>
                      <a:pt x="225" y="672"/>
                    </a:lnTo>
                    <a:cubicBezTo>
                      <a:pt x="99" y="672"/>
                      <a:pt x="29" y="645"/>
                      <a:pt x="24" y="629"/>
                    </a:cubicBezTo>
                    <a:lnTo>
                      <a:pt x="25" y="628"/>
                    </a:lnTo>
                    <a:cubicBezTo>
                      <a:pt x="25" y="625"/>
                      <a:pt x="25" y="625"/>
                      <a:pt x="25" y="625"/>
                    </a:cubicBezTo>
                    <a:cubicBezTo>
                      <a:pt x="33" y="610"/>
                      <a:pt x="103" y="584"/>
                      <a:pt x="225" y="584"/>
                    </a:cubicBezTo>
                    <a:cubicBezTo>
                      <a:pt x="351" y="584"/>
                      <a:pt x="421" y="611"/>
                      <a:pt x="426" y="626"/>
                    </a:cubicBezTo>
                    <a:cubicBezTo>
                      <a:pt x="426" y="628"/>
                      <a:pt x="426" y="628"/>
                      <a:pt x="426" y="628"/>
                    </a:cubicBezTo>
                    <a:cubicBezTo>
                      <a:pt x="426" y="628"/>
                      <a:pt x="426" y="628"/>
                      <a:pt x="426" y="629"/>
                    </a:cubicBezTo>
                    <a:cubicBezTo>
                      <a:pt x="424" y="644"/>
                      <a:pt x="353" y="672"/>
                      <a:pt x="225" y="672"/>
                    </a:cubicBezTo>
                    <a:close/>
                    <a:moveTo>
                      <a:pt x="25" y="99"/>
                    </a:moveTo>
                    <a:lnTo>
                      <a:pt x="25" y="99"/>
                    </a:lnTo>
                    <a:cubicBezTo>
                      <a:pt x="64" y="123"/>
                      <a:pt x="147" y="135"/>
                      <a:pt x="225" y="135"/>
                    </a:cubicBezTo>
                    <a:cubicBezTo>
                      <a:pt x="303" y="135"/>
                      <a:pt x="386" y="123"/>
                      <a:pt x="426" y="99"/>
                    </a:cubicBezTo>
                    <a:cubicBezTo>
                      <a:pt x="426" y="595"/>
                      <a:pt x="426" y="595"/>
                      <a:pt x="426" y="595"/>
                    </a:cubicBezTo>
                    <a:cubicBezTo>
                      <a:pt x="386" y="571"/>
                      <a:pt x="304" y="561"/>
                      <a:pt x="225" y="561"/>
                    </a:cubicBezTo>
                    <a:cubicBezTo>
                      <a:pt x="147" y="561"/>
                      <a:pt x="64" y="571"/>
                      <a:pt x="25" y="595"/>
                    </a:cubicBezTo>
                    <a:lnTo>
                      <a:pt x="25" y="99"/>
                    </a:lnTo>
                    <a:close/>
                    <a:moveTo>
                      <a:pt x="225" y="22"/>
                    </a:moveTo>
                    <a:lnTo>
                      <a:pt x="225" y="22"/>
                    </a:lnTo>
                    <a:cubicBezTo>
                      <a:pt x="352" y="22"/>
                      <a:pt x="422" y="51"/>
                      <a:pt x="426" y="65"/>
                    </a:cubicBezTo>
                    <a:cubicBezTo>
                      <a:pt x="426" y="66"/>
                      <a:pt x="426" y="66"/>
                      <a:pt x="426" y="67"/>
                    </a:cubicBezTo>
                    <a:cubicBezTo>
                      <a:pt x="426" y="69"/>
                      <a:pt x="426" y="69"/>
                      <a:pt x="426" y="69"/>
                    </a:cubicBezTo>
                    <a:cubicBezTo>
                      <a:pt x="419" y="85"/>
                      <a:pt x="350" y="111"/>
                      <a:pt x="225" y="111"/>
                    </a:cubicBezTo>
                    <a:cubicBezTo>
                      <a:pt x="101" y="111"/>
                      <a:pt x="32" y="85"/>
                      <a:pt x="25" y="69"/>
                    </a:cubicBezTo>
                    <a:cubicBezTo>
                      <a:pt x="25" y="67"/>
                      <a:pt x="25" y="67"/>
                      <a:pt x="25" y="67"/>
                    </a:cubicBezTo>
                    <a:cubicBezTo>
                      <a:pt x="25" y="66"/>
                      <a:pt x="24" y="66"/>
                      <a:pt x="24" y="65"/>
                    </a:cubicBezTo>
                    <a:cubicBezTo>
                      <a:pt x="28" y="49"/>
                      <a:pt x="98" y="22"/>
                      <a:pt x="225" y="22"/>
                    </a:cubicBezTo>
                    <a:close/>
                  </a:path>
                </a:pathLst>
              </a:custGeom>
              <a:solidFill>
                <a:srgbClr val="0078EF"/>
              </a:solidFill>
              <a:ln>
                <a:noFill/>
              </a:ln>
              <a:effectLst/>
            </p:spPr>
            <p:txBody>
              <a:bodyPr wrap="none" anchor="ctr"/>
              <a:lstStyle/>
              <a:p>
                <a:endParaRPr lang="en-US" dirty="0"/>
              </a:p>
            </p:txBody>
          </p:sp>
        </p:grpSp>
        <p:sp>
          <p:nvSpPr>
            <p:cNvPr id="75" name="TextBox 74"/>
            <p:cNvSpPr txBox="1"/>
            <p:nvPr/>
          </p:nvSpPr>
          <p:spPr>
            <a:xfrm>
              <a:off x="3948422" y="4086455"/>
              <a:ext cx="1060484" cy="224561"/>
            </a:xfrm>
            <a:prstGeom prst="rect">
              <a:avLst/>
            </a:prstGeom>
          </p:spPr>
          <p:txBody>
            <a:bodyPr vert="horz" wrap="none" lIns="0" tIns="0" rIns="0" bIns="0" rtlCol="0">
              <a:normAutofit/>
            </a:bodyPr>
            <a:lstStyle/>
            <a:p>
              <a:pPr marL="0" indent="0" algn="ctr">
                <a:spcAft>
                  <a:spcPts val="1800"/>
                </a:spcAft>
                <a:buNone/>
              </a:pPr>
              <a:r>
                <a:rPr lang="de-DE" sz="1400" dirty="0"/>
                <a:t>eMail</a:t>
              </a:r>
            </a:p>
          </p:txBody>
        </p:sp>
        <p:sp>
          <p:nvSpPr>
            <p:cNvPr id="76" name="TextBox 75"/>
            <p:cNvSpPr txBox="1"/>
            <p:nvPr/>
          </p:nvSpPr>
          <p:spPr>
            <a:xfrm>
              <a:off x="5001799" y="4086454"/>
              <a:ext cx="1060484" cy="224561"/>
            </a:xfrm>
            <a:prstGeom prst="rect">
              <a:avLst/>
            </a:prstGeom>
          </p:spPr>
          <p:txBody>
            <a:bodyPr vert="horz" wrap="none" lIns="0" tIns="0" rIns="0" bIns="0" rtlCol="0">
              <a:normAutofit/>
            </a:bodyPr>
            <a:lstStyle/>
            <a:p>
              <a:pPr marL="0" indent="0" algn="ctr">
                <a:spcAft>
                  <a:spcPts val="1800"/>
                </a:spcAft>
                <a:buNone/>
              </a:pPr>
              <a:r>
                <a:rPr lang="de-DE" sz="1400" dirty="0"/>
                <a:t>Documents</a:t>
              </a:r>
            </a:p>
          </p:txBody>
        </p:sp>
        <p:sp>
          <p:nvSpPr>
            <p:cNvPr id="77" name="TextBox 76"/>
            <p:cNvSpPr txBox="1"/>
            <p:nvPr/>
          </p:nvSpPr>
          <p:spPr>
            <a:xfrm>
              <a:off x="6155353" y="4086454"/>
              <a:ext cx="1060484" cy="224561"/>
            </a:xfrm>
            <a:prstGeom prst="rect">
              <a:avLst/>
            </a:prstGeom>
          </p:spPr>
          <p:txBody>
            <a:bodyPr vert="horz" wrap="none" lIns="0" tIns="0" rIns="0" bIns="0" rtlCol="0">
              <a:normAutofit/>
            </a:bodyPr>
            <a:lstStyle/>
            <a:p>
              <a:pPr marL="0" indent="0" algn="ctr">
                <a:spcAft>
                  <a:spcPts val="1800"/>
                </a:spcAft>
                <a:buNone/>
              </a:pPr>
              <a:r>
                <a:rPr lang="de-DE" sz="1400" dirty="0"/>
                <a:t>Databases</a:t>
              </a:r>
            </a:p>
          </p:txBody>
        </p:sp>
        <p:sp>
          <p:nvSpPr>
            <p:cNvPr id="78" name="TextBox 77"/>
            <p:cNvSpPr txBox="1"/>
            <p:nvPr/>
          </p:nvSpPr>
          <p:spPr>
            <a:xfrm>
              <a:off x="7219191" y="4086454"/>
              <a:ext cx="1060484" cy="224561"/>
            </a:xfrm>
            <a:prstGeom prst="rect">
              <a:avLst/>
            </a:prstGeom>
          </p:spPr>
          <p:txBody>
            <a:bodyPr vert="horz" wrap="none" lIns="0" tIns="0" rIns="0" bIns="0" rtlCol="0">
              <a:normAutofit/>
            </a:bodyPr>
            <a:lstStyle/>
            <a:p>
              <a:pPr marL="0" indent="0" algn="ctr">
                <a:spcAft>
                  <a:spcPts val="1800"/>
                </a:spcAft>
                <a:buNone/>
              </a:pPr>
              <a:r>
                <a:rPr lang="de-DE" sz="1400" dirty="0"/>
                <a:t>VM‘s</a:t>
              </a:r>
            </a:p>
          </p:txBody>
        </p:sp>
      </p:gr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l="1160" r="3173" b="5104"/>
          <a:stretch/>
        </p:blipFill>
        <p:spPr>
          <a:xfrm>
            <a:off x="5726430" y="1608027"/>
            <a:ext cx="723900" cy="727503"/>
          </a:xfrm>
          <a:prstGeom prst="rect">
            <a:avLst/>
          </a:prstGeom>
        </p:spPr>
      </p:pic>
    </p:spTree>
    <p:extLst>
      <p:ext uri="{BB962C8B-B14F-4D97-AF65-F5344CB8AC3E}">
        <p14:creationId xmlns:p14="http://schemas.microsoft.com/office/powerpoint/2010/main" val="152427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left)">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wipe(left)">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a:t>
            </a:r>
          </a:p>
        </p:txBody>
      </p:sp>
    </p:spTree>
    <p:extLst>
      <p:ext uri="{BB962C8B-B14F-4D97-AF65-F5344CB8AC3E}">
        <p14:creationId xmlns:p14="http://schemas.microsoft.com/office/powerpoint/2010/main" val="3141694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solidFill>
                  <a:prstClr val="white">
                    <a:lumMod val="75000"/>
                  </a:prstClr>
                </a:solidFill>
              </a:rPr>
              <a:pPr/>
              <a:t>61</a:t>
            </a:fld>
            <a:endParaRPr lang="en-US" dirty="0">
              <a:solidFill>
                <a:prstClr val="white">
                  <a:lumMod val="75000"/>
                </a:prstClr>
              </a:solidFill>
            </a:endParaRPr>
          </a:p>
        </p:txBody>
      </p:sp>
      <p:sp>
        <p:nvSpPr>
          <p:cNvPr id="3" name="Title 2"/>
          <p:cNvSpPr>
            <a:spLocks noGrp="1"/>
          </p:cNvSpPr>
          <p:nvPr>
            <p:ph type="title"/>
          </p:nvPr>
        </p:nvSpPr>
        <p:spPr>
          <a:xfrm>
            <a:off x="929476" y="475124"/>
            <a:ext cx="10311765" cy="657844"/>
          </a:xfrm>
        </p:spPr>
        <p:txBody>
          <a:bodyPr>
            <a:normAutofit/>
          </a:bodyPr>
          <a:lstStyle/>
          <a:p>
            <a:r>
              <a:rPr lang="en-US" sz="3200" dirty="0"/>
              <a:t>Micro Focus Operations Orchestration</a:t>
            </a:r>
          </a:p>
        </p:txBody>
      </p:sp>
      <p:sp>
        <p:nvSpPr>
          <p:cNvPr id="6" name="Text Placeholder 5"/>
          <p:cNvSpPr>
            <a:spLocks noGrp="1"/>
          </p:cNvSpPr>
          <p:nvPr>
            <p:ph type="body" sz="quarter" idx="13"/>
          </p:nvPr>
        </p:nvSpPr>
        <p:spPr>
          <a:xfrm>
            <a:off x="929476" y="889020"/>
            <a:ext cx="10307574" cy="418375"/>
          </a:xfrm>
        </p:spPr>
        <p:txBody>
          <a:bodyPr/>
          <a:lstStyle/>
          <a:p>
            <a:r>
              <a:rPr lang="en-US" sz="2400" dirty="0"/>
              <a:t>Enterprise-scale IT process automation</a:t>
            </a:r>
          </a:p>
        </p:txBody>
      </p:sp>
      <p:sp>
        <p:nvSpPr>
          <p:cNvPr id="32" name="Freeform 200"/>
          <p:cNvSpPr>
            <a:spLocks noChangeArrowheads="1"/>
          </p:cNvSpPr>
          <p:nvPr/>
        </p:nvSpPr>
        <p:spPr bwMode="auto">
          <a:xfrm>
            <a:off x="5752342" y="5143099"/>
            <a:ext cx="389358" cy="361728"/>
          </a:xfrm>
          <a:custGeom>
            <a:avLst/>
            <a:gdLst>
              <a:gd name="T0" fmla="*/ 671 w 684"/>
              <a:gd name="T1" fmla="*/ 153 h 637"/>
              <a:gd name="T2" fmla="*/ 533 w 684"/>
              <a:gd name="T3" fmla="*/ 165 h 637"/>
              <a:gd name="T4" fmla="*/ 424 w 684"/>
              <a:gd name="T5" fmla="*/ 304 h 637"/>
              <a:gd name="T6" fmla="*/ 348 w 684"/>
              <a:gd name="T7" fmla="*/ 151 h 637"/>
              <a:gd name="T8" fmla="*/ 412 w 684"/>
              <a:gd name="T9" fmla="*/ 139 h 637"/>
              <a:gd name="T10" fmla="*/ 400 w 684"/>
              <a:gd name="T11" fmla="*/ 0 h 637"/>
              <a:gd name="T12" fmla="*/ 261 w 684"/>
              <a:gd name="T13" fmla="*/ 12 h 637"/>
              <a:gd name="T14" fmla="*/ 273 w 684"/>
              <a:gd name="T15" fmla="*/ 151 h 637"/>
              <a:gd name="T16" fmla="*/ 325 w 684"/>
              <a:gd name="T17" fmla="*/ 255 h 637"/>
              <a:gd name="T18" fmla="*/ 150 w 684"/>
              <a:gd name="T19" fmla="*/ 266 h 637"/>
              <a:gd name="T20" fmla="*/ 138 w 684"/>
              <a:gd name="T21" fmla="*/ 153 h 637"/>
              <a:gd name="T22" fmla="*/ 0 w 684"/>
              <a:gd name="T23" fmla="*/ 165 h 637"/>
              <a:gd name="T24" fmla="*/ 11 w 684"/>
              <a:gd name="T25" fmla="*/ 303 h 637"/>
              <a:gd name="T26" fmla="*/ 150 w 684"/>
              <a:gd name="T27" fmla="*/ 292 h 637"/>
              <a:gd name="T28" fmla="*/ 248 w 684"/>
              <a:gd name="T29" fmla="*/ 329 h 637"/>
              <a:gd name="T30" fmla="*/ 266 w 684"/>
              <a:gd name="T31" fmla="*/ 405 h 637"/>
              <a:gd name="T32" fmla="*/ 193 w 684"/>
              <a:gd name="T33" fmla="*/ 485 h 637"/>
              <a:gd name="T34" fmla="*/ 55 w 684"/>
              <a:gd name="T35" fmla="*/ 498 h 637"/>
              <a:gd name="T36" fmla="*/ 66 w 684"/>
              <a:gd name="T37" fmla="*/ 636 h 637"/>
              <a:gd name="T38" fmla="*/ 205 w 684"/>
              <a:gd name="T39" fmla="*/ 625 h 637"/>
              <a:gd name="T40" fmla="*/ 283 w 684"/>
              <a:gd name="T41" fmla="*/ 422 h 637"/>
              <a:gd name="T42" fmla="*/ 394 w 684"/>
              <a:gd name="T43" fmla="*/ 427 h 637"/>
              <a:gd name="T44" fmla="*/ 452 w 684"/>
              <a:gd name="T45" fmla="*/ 498 h 637"/>
              <a:gd name="T46" fmla="*/ 464 w 684"/>
              <a:gd name="T47" fmla="*/ 636 h 637"/>
              <a:gd name="T48" fmla="*/ 602 w 684"/>
              <a:gd name="T49" fmla="*/ 625 h 637"/>
              <a:gd name="T50" fmla="*/ 591 w 684"/>
              <a:gd name="T51" fmla="*/ 485 h 637"/>
              <a:gd name="T52" fmla="*/ 411 w 684"/>
              <a:gd name="T53" fmla="*/ 411 h 637"/>
              <a:gd name="T54" fmla="*/ 433 w 684"/>
              <a:gd name="T55" fmla="*/ 326 h 637"/>
              <a:gd name="T56" fmla="*/ 533 w 684"/>
              <a:gd name="T57" fmla="*/ 292 h 637"/>
              <a:gd name="T58" fmla="*/ 671 w 684"/>
              <a:gd name="T59" fmla="*/ 303 h 637"/>
              <a:gd name="T60" fmla="*/ 683 w 684"/>
              <a:gd name="T61" fmla="*/ 165 h 637"/>
              <a:gd name="T62" fmla="*/ 127 w 684"/>
              <a:gd name="T63" fmla="*/ 280 h 637"/>
              <a:gd name="T64" fmla="*/ 23 w 684"/>
              <a:gd name="T65" fmla="*/ 280 h 637"/>
              <a:gd name="T66" fmla="*/ 127 w 684"/>
              <a:gd name="T67" fmla="*/ 176 h 637"/>
              <a:gd name="T68" fmla="*/ 182 w 684"/>
              <a:gd name="T69" fmla="*/ 612 h 637"/>
              <a:gd name="T70" fmla="*/ 78 w 684"/>
              <a:gd name="T71" fmla="*/ 612 h 637"/>
              <a:gd name="T72" fmla="*/ 182 w 684"/>
              <a:gd name="T73" fmla="*/ 509 h 637"/>
              <a:gd name="T74" fmla="*/ 285 w 684"/>
              <a:gd name="T75" fmla="*/ 127 h 637"/>
              <a:gd name="T76" fmla="*/ 285 w 684"/>
              <a:gd name="T77" fmla="*/ 24 h 637"/>
              <a:gd name="T78" fmla="*/ 388 w 684"/>
              <a:gd name="T79" fmla="*/ 127 h 637"/>
              <a:gd name="T80" fmla="*/ 475 w 684"/>
              <a:gd name="T81" fmla="*/ 509 h 637"/>
              <a:gd name="T82" fmla="*/ 579 w 684"/>
              <a:gd name="T83" fmla="*/ 509 h 637"/>
              <a:gd name="T84" fmla="*/ 475 w 684"/>
              <a:gd name="T85" fmla="*/ 612 h 637"/>
              <a:gd name="T86" fmla="*/ 660 w 684"/>
              <a:gd name="T87" fmla="*/ 280 h 637"/>
              <a:gd name="T88" fmla="*/ 555 w 684"/>
              <a:gd name="T89" fmla="*/ 280 h 637"/>
              <a:gd name="T90" fmla="*/ 660 w 684"/>
              <a:gd name="T91" fmla="*/ 176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4" h="637">
                <a:moveTo>
                  <a:pt x="671" y="153"/>
                </a:moveTo>
                <a:lnTo>
                  <a:pt x="671" y="153"/>
                </a:lnTo>
                <a:cubicBezTo>
                  <a:pt x="544" y="153"/>
                  <a:pt x="544" y="153"/>
                  <a:pt x="544" y="153"/>
                </a:cubicBezTo>
                <a:cubicBezTo>
                  <a:pt x="538" y="153"/>
                  <a:pt x="533" y="158"/>
                  <a:pt x="533" y="165"/>
                </a:cubicBezTo>
                <a:cubicBezTo>
                  <a:pt x="533" y="262"/>
                  <a:pt x="533" y="262"/>
                  <a:pt x="533" y="262"/>
                </a:cubicBezTo>
                <a:cubicBezTo>
                  <a:pt x="424" y="304"/>
                  <a:pt x="424" y="304"/>
                  <a:pt x="424" y="304"/>
                </a:cubicBezTo>
                <a:cubicBezTo>
                  <a:pt x="409" y="276"/>
                  <a:pt x="382" y="257"/>
                  <a:pt x="348" y="254"/>
                </a:cubicBezTo>
                <a:cubicBezTo>
                  <a:pt x="348" y="151"/>
                  <a:pt x="348" y="151"/>
                  <a:pt x="348" y="151"/>
                </a:cubicBezTo>
                <a:cubicBezTo>
                  <a:pt x="400" y="151"/>
                  <a:pt x="400" y="151"/>
                  <a:pt x="400" y="151"/>
                </a:cubicBezTo>
                <a:cubicBezTo>
                  <a:pt x="407" y="151"/>
                  <a:pt x="412" y="146"/>
                  <a:pt x="412" y="139"/>
                </a:cubicBezTo>
                <a:cubicBezTo>
                  <a:pt x="412" y="12"/>
                  <a:pt x="412" y="12"/>
                  <a:pt x="412" y="12"/>
                </a:cubicBezTo>
                <a:cubicBezTo>
                  <a:pt x="412" y="5"/>
                  <a:pt x="407" y="0"/>
                  <a:pt x="400" y="0"/>
                </a:cubicBezTo>
                <a:cubicBezTo>
                  <a:pt x="273" y="0"/>
                  <a:pt x="273" y="0"/>
                  <a:pt x="273" y="0"/>
                </a:cubicBezTo>
                <a:cubicBezTo>
                  <a:pt x="266" y="0"/>
                  <a:pt x="261" y="5"/>
                  <a:pt x="261" y="12"/>
                </a:cubicBezTo>
                <a:cubicBezTo>
                  <a:pt x="261" y="139"/>
                  <a:pt x="261" y="139"/>
                  <a:pt x="261" y="139"/>
                </a:cubicBezTo>
                <a:cubicBezTo>
                  <a:pt x="261" y="146"/>
                  <a:pt x="266" y="151"/>
                  <a:pt x="273" y="151"/>
                </a:cubicBezTo>
                <a:cubicBezTo>
                  <a:pt x="325" y="151"/>
                  <a:pt x="325" y="151"/>
                  <a:pt x="325" y="151"/>
                </a:cubicBezTo>
                <a:cubicBezTo>
                  <a:pt x="325" y="255"/>
                  <a:pt x="325" y="255"/>
                  <a:pt x="325" y="255"/>
                </a:cubicBezTo>
                <a:cubicBezTo>
                  <a:pt x="295" y="261"/>
                  <a:pt x="269" y="280"/>
                  <a:pt x="257" y="307"/>
                </a:cubicBezTo>
                <a:cubicBezTo>
                  <a:pt x="150" y="266"/>
                  <a:pt x="150" y="266"/>
                  <a:pt x="150" y="266"/>
                </a:cubicBezTo>
                <a:cubicBezTo>
                  <a:pt x="150" y="165"/>
                  <a:pt x="150" y="165"/>
                  <a:pt x="150" y="165"/>
                </a:cubicBezTo>
                <a:cubicBezTo>
                  <a:pt x="150" y="158"/>
                  <a:pt x="145" y="153"/>
                  <a:pt x="138" y="153"/>
                </a:cubicBezTo>
                <a:cubicBezTo>
                  <a:pt x="11" y="153"/>
                  <a:pt x="11" y="153"/>
                  <a:pt x="11" y="153"/>
                </a:cubicBezTo>
                <a:cubicBezTo>
                  <a:pt x="5" y="153"/>
                  <a:pt x="0" y="158"/>
                  <a:pt x="0" y="165"/>
                </a:cubicBezTo>
                <a:cubicBezTo>
                  <a:pt x="0" y="292"/>
                  <a:pt x="0" y="292"/>
                  <a:pt x="0" y="292"/>
                </a:cubicBezTo>
                <a:cubicBezTo>
                  <a:pt x="0" y="298"/>
                  <a:pt x="5" y="303"/>
                  <a:pt x="11" y="303"/>
                </a:cubicBezTo>
                <a:cubicBezTo>
                  <a:pt x="138" y="303"/>
                  <a:pt x="138" y="303"/>
                  <a:pt x="138" y="303"/>
                </a:cubicBezTo>
                <a:cubicBezTo>
                  <a:pt x="145" y="303"/>
                  <a:pt x="150" y="298"/>
                  <a:pt x="150" y="292"/>
                </a:cubicBezTo>
                <a:cubicBezTo>
                  <a:pt x="150" y="291"/>
                  <a:pt x="150" y="291"/>
                  <a:pt x="150" y="291"/>
                </a:cubicBezTo>
                <a:cubicBezTo>
                  <a:pt x="248" y="329"/>
                  <a:pt x="248" y="329"/>
                  <a:pt x="248" y="329"/>
                </a:cubicBezTo>
                <a:cubicBezTo>
                  <a:pt x="247" y="335"/>
                  <a:pt x="246" y="342"/>
                  <a:pt x="246" y="348"/>
                </a:cubicBezTo>
                <a:cubicBezTo>
                  <a:pt x="246" y="370"/>
                  <a:pt x="255" y="390"/>
                  <a:pt x="266" y="405"/>
                </a:cubicBezTo>
                <a:cubicBezTo>
                  <a:pt x="194" y="486"/>
                  <a:pt x="194" y="486"/>
                  <a:pt x="194" y="486"/>
                </a:cubicBezTo>
                <a:cubicBezTo>
                  <a:pt x="194" y="486"/>
                  <a:pt x="194" y="485"/>
                  <a:pt x="193" y="485"/>
                </a:cubicBezTo>
                <a:cubicBezTo>
                  <a:pt x="66" y="485"/>
                  <a:pt x="66" y="485"/>
                  <a:pt x="66" y="485"/>
                </a:cubicBezTo>
                <a:cubicBezTo>
                  <a:pt x="60" y="485"/>
                  <a:pt x="55" y="491"/>
                  <a:pt x="55" y="498"/>
                </a:cubicBezTo>
                <a:cubicBezTo>
                  <a:pt x="55" y="625"/>
                  <a:pt x="55" y="625"/>
                  <a:pt x="55" y="625"/>
                </a:cubicBezTo>
                <a:cubicBezTo>
                  <a:pt x="55" y="631"/>
                  <a:pt x="60" y="636"/>
                  <a:pt x="66" y="636"/>
                </a:cubicBezTo>
                <a:cubicBezTo>
                  <a:pt x="193" y="636"/>
                  <a:pt x="193" y="636"/>
                  <a:pt x="193" y="636"/>
                </a:cubicBezTo>
                <a:cubicBezTo>
                  <a:pt x="199" y="636"/>
                  <a:pt x="205" y="631"/>
                  <a:pt x="205" y="625"/>
                </a:cubicBezTo>
                <a:cubicBezTo>
                  <a:pt x="205" y="509"/>
                  <a:pt x="205" y="509"/>
                  <a:pt x="205" y="509"/>
                </a:cubicBezTo>
                <a:cubicBezTo>
                  <a:pt x="283" y="422"/>
                  <a:pt x="283" y="422"/>
                  <a:pt x="283" y="422"/>
                </a:cubicBezTo>
                <a:cubicBezTo>
                  <a:pt x="299" y="434"/>
                  <a:pt x="319" y="443"/>
                  <a:pt x="341" y="443"/>
                </a:cubicBezTo>
                <a:cubicBezTo>
                  <a:pt x="361" y="443"/>
                  <a:pt x="379" y="436"/>
                  <a:pt x="394" y="427"/>
                </a:cubicBezTo>
                <a:cubicBezTo>
                  <a:pt x="453" y="494"/>
                  <a:pt x="453" y="494"/>
                  <a:pt x="453" y="494"/>
                </a:cubicBezTo>
                <a:cubicBezTo>
                  <a:pt x="453" y="495"/>
                  <a:pt x="452" y="496"/>
                  <a:pt x="452" y="498"/>
                </a:cubicBezTo>
                <a:cubicBezTo>
                  <a:pt x="452" y="625"/>
                  <a:pt x="452" y="625"/>
                  <a:pt x="452" y="625"/>
                </a:cubicBezTo>
                <a:cubicBezTo>
                  <a:pt x="452" y="631"/>
                  <a:pt x="458" y="636"/>
                  <a:pt x="464" y="636"/>
                </a:cubicBezTo>
                <a:cubicBezTo>
                  <a:pt x="591" y="636"/>
                  <a:pt x="591" y="636"/>
                  <a:pt x="591" y="636"/>
                </a:cubicBezTo>
                <a:cubicBezTo>
                  <a:pt x="597" y="636"/>
                  <a:pt x="602" y="631"/>
                  <a:pt x="602" y="625"/>
                </a:cubicBezTo>
                <a:cubicBezTo>
                  <a:pt x="602" y="498"/>
                  <a:pt x="602" y="498"/>
                  <a:pt x="602" y="498"/>
                </a:cubicBezTo>
                <a:cubicBezTo>
                  <a:pt x="602" y="491"/>
                  <a:pt x="597" y="485"/>
                  <a:pt x="591" y="485"/>
                </a:cubicBezTo>
                <a:cubicBezTo>
                  <a:pt x="478" y="485"/>
                  <a:pt x="478" y="485"/>
                  <a:pt x="478" y="485"/>
                </a:cubicBezTo>
                <a:cubicBezTo>
                  <a:pt x="411" y="411"/>
                  <a:pt x="411" y="411"/>
                  <a:pt x="411" y="411"/>
                </a:cubicBezTo>
                <a:cubicBezTo>
                  <a:pt x="426" y="395"/>
                  <a:pt x="436" y="373"/>
                  <a:pt x="436" y="348"/>
                </a:cubicBezTo>
                <a:cubicBezTo>
                  <a:pt x="436" y="341"/>
                  <a:pt x="434" y="333"/>
                  <a:pt x="433" y="326"/>
                </a:cubicBezTo>
                <a:cubicBezTo>
                  <a:pt x="533" y="287"/>
                  <a:pt x="533" y="287"/>
                  <a:pt x="533" y="287"/>
                </a:cubicBezTo>
                <a:cubicBezTo>
                  <a:pt x="533" y="292"/>
                  <a:pt x="533" y="292"/>
                  <a:pt x="533" y="292"/>
                </a:cubicBezTo>
                <a:cubicBezTo>
                  <a:pt x="533" y="298"/>
                  <a:pt x="538" y="303"/>
                  <a:pt x="544" y="303"/>
                </a:cubicBezTo>
                <a:cubicBezTo>
                  <a:pt x="671" y="303"/>
                  <a:pt x="671" y="303"/>
                  <a:pt x="671" y="303"/>
                </a:cubicBezTo>
                <a:cubicBezTo>
                  <a:pt x="677" y="303"/>
                  <a:pt x="683" y="298"/>
                  <a:pt x="683" y="292"/>
                </a:cubicBezTo>
                <a:cubicBezTo>
                  <a:pt x="683" y="165"/>
                  <a:pt x="683" y="165"/>
                  <a:pt x="683" y="165"/>
                </a:cubicBezTo>
                <a:cubicBezTo>
                  <a:pt x="683" y="158"/>
                  <a:pt x="677" y="153"/>
                  <a:pt x="671" y="153"/>
                </a:cubicBezTo>
                <a:close/>
                <a:moveTo>
                  <a:pt x="127" y="280"/>
                </a:moveTo>
                <a:lnTo>
                  <a:pt x="127" y="280"/>
                </a:lnTo>
                <a:cubicBezTo>
                  <a:pt x="23" y="280"/>
                  <a:pt x="23" y="280"/>
                  <a:pt x="23" y="280"/>
                </a:cubicBezTo>
                <a:cubicBezTo>
                  <a:pt x="23" y="176"/>
                  <a:pt x="23" y="176"/>
                  <a:pt x="23" y="176"/>
                </a:cubicBezTo>
                <a:cubicBezTo>
                  <a:pt x="127" y="176"/>
                  <a:pt x="127" y="176"/>
                  <a:pt x="127" y="176"/>
                </a:cubicBezTo>
                <a:lnTo>
                  <a:pt x="127" y="280"/>
                </a:lnTo>
                <a:close/>
                <a:moveTo>
                  <a:pt x="182" y="612"/>
                </a:moveTo>
                <a:lnTo>
                  <a:pt x="182" y="612"/>
                </a:lnTo>
                <a:cubicBezTo>
                  <a:pt x="78" y="612"/>
                  <a:pt x="78" y="612"/>
                  <a:pt x="78" y="612"/>
                </a:cubicBezTo>
                <a:cubicBezTo>
                  <a:pt x="78" y="509"/>
                  <a:pt x="78" y="509"/>
                  <a:pt x="78" y="509"/>
                </a:cubicBezTo>
                <a:cubicBezTo>
                  <a:pt x="182" y="509"/>
                  <a:pt x="182" y="509"/>
                  <a:pt x="182" y="509"/>
                </a:cubicBezTo>
                <a:lnTo>
                  <a:pt x="182" y="612"/>
                </a:lnTo>
                <a:close/>
                <a:moveTo>
                  <a:pt x="285" y="127"/>
                </a:moveTo>
                <a:lnTo>
                  <a:pt x="285" y="127"/>
                </a:lnTo>
                <a:cubicBezTo>
                  <a:pt x="285" y="24"/>
                  <a:pt x="285" y="24"/>
                  <a:pt x="285" y="24"/>
                </a:cubicBezTo>
                <a:cubicBezTo>
                  <a:pt x="388" y="24"/>
                  <a:pt x="388" y="24"/>
                  <a:pt x="388" y="24"/>
                </a:cubicBezTo>
                <a:cubicBezTo>
                  <a:pt x="388" y="127"/>
                  <a:pt x="388" y="127"/>
                  <a:pt x="388" y="127"/>
                </a:cubicBezTo>
                <a:lnTo>
                  <a:pt x="285" y="127"/>
                </a:lnTo>
                <a:close/>
                <a:moveTo>
                  <a:pt x="475" y="509"/>
                </a:moveTo>
                <a:lnTo>
                  <a:pt x="475" y="509"/>
                </a:lnTo>
                <a:cubicBezTo>
                  <a:pt x="579" y="509"/>
                  <a:pt x="579" y="509"/>
                  <a:pt x="579" y="509"/>
                </a:cubicBezTo>
                <a:cubicBezTo>
                  <a:pt x="579" y="612"/>
                  <a:pt x="579" y="612"/>
                  <a:pt x="579" y="612"/>
                </a:cubicBezTo>
                <a:cubicBezTo>
                  <a:pt x="475" y="612"/>
                  <a:pt x="475" y="612"/>
                  <a:pt x="475" y="612"/>
                </a:cubicBezTo>
                <a:lnTo>
                  <a:pt x="475" y="509"/>
                </a:lnTo>
                <a:close/>
                <a:moveTo>
                  <a:pt x="660" y="280"/>
                </a:moveTo>
                <a:lnTo>
                  <a:pt x="660" y="280"/>
                </a:lnTo>
                <a:cubicBezTo>
                  <a:pt x="555" y="280"/>
                  <a:pt x="555" y="280"/>
                  <a:pt x="555" y="280"/>
                </a:cubicBezTo>
                <a:cubicBezTo>
                  <a:pt x="555" y="176"/>
                  <a:pt x="555" y="176"/>
                  <a:pt x="555" y="176"/>
                </a:cubicBezTo>
                <a:cubicBezTo>
                  <a:pt x="660" y="176"/>
                  <a:pt x="660" y="176"/>
                  <a:pt x="660" y="176"/>
                </a:cubicBezTo>
                <a:lnTo>
                  <a:pt x="660" y="280"/>
                </a:lnTo>
                <a:close/>
              </a:path>
            </a:pathLst>
          </a:custGeom>
          <a:solidFill>
            <a:schemeClr val="accent1"/>
          </a:solidFill>
          <a:ln>
            <a:noFill/>
          </a:ln>
          <a:effectLst/>
        </p:spPr>
        <p:txBody>
          <a:bodyPr wrap="none" anchor="ctr"/>
          <a:lstStyle/>
          <a:p>
            <a:endParaRPr lang="en-US" sz="1425" dirty="0">
              <a:solidFill>
                <a:srgbClr val="212E35"/>
              </a:solidFill>
            </a:endParaRPr>
          </a:p>
        </p:txBody>
      </p:sp>
      <p:sp>
        <p:nvSpPr>
          <p:cNvPr id="33" name="Freeform 43"/>
          <p:cNvSpPr>
            <a:spLocks noChangeAspect="1" noChangeArrowheads="1"/>
          </p:cNvSpPr>
          <p:nvPr/>
        </p:nvSpPr>
        <p:spPr bwMode="auto">
          <a:xfrm>
            <a:off x="10144071" y="5164380"/>
            <a:ext cx="478516" cy="278269"/>
          </a:xfrm>
          <a:custGeom>
            <a:avLst/>
            <a:gdLst>
              <a:gd name="T0" fmla="*/ 628 w 810"/>
              <a:gd name="T1" fmla="*/ 112 h 473"/>
              <a:gd name="T2" fmla="*/ 628 w 810"/>
              <a:gd name="T3" fmla="*/ 112 h 473"/>
              <a:gd name="T4" fmla="*/ 581 w 810"/>
              <a:gd name="T5" fmla="*/ 119 h 473"/>
              <a:gd name="T6" fmla="*/ 409 w 810"/>
              <a:gd name="T7" fmla="*/ 0 h 473"/>
              <a:gd name="T8" fmla="*/ 228 w 810"/>
              <a:gd name="T9" fmla="*/ 152 h 473"/>
              <a:gd name="T10" fmla="*/ 167 w 810"/>
              <a:gd name="T11" fmla="*/ 140 h 473"/>
              <a:gd name="T12" fmla="*/ 0 w 810"/>
              <a:gd name="T13" fmla="*/ 306 h 473"/>
              <a:gd name="T14" fmla="*/ 145 w 810"/>
              <a:gd name="T15" fmla="*/ 471 h 473"/>
              <a:gd name="T16" fmla="*/ 643 w 810"/>
              <a:gd name="T17" fmla="*/ 472 h 473"/>
              <a:gd name="T18" fmla="*/ 809 w 810"/>
              <a:gd name="T19" fmla="*/ 293 h 473"/>
              <a:gd name="T20" fmla="*/ 628 w 810"/>
              <a:gd name="T21" fmla="*/ 112 h 473"/>
              <a:gd name="T22" fmla="*/ 642 w 810"/>
              <a:gd name="T23" fmla="*/ 449 h 473"/>
              <a:gd name="T24" fmla="*/ 642 w 810"/>
              <a:gd name="T25" fmla="*/ 449 h 473"/>
              <a:gd name="T26" fmla="*/ 146 w 810"/>
              <a:gd name="T27" fmla="*/ 448 h 473"/>
              <a:gd name="T28" fmla="*/ 23 w 810"/>
              <a:gd name="T29" fmla="*/ 306 h 473"/>
              <a:gd name="T30" fmla="*/ 167 w 810"/>
              <a:gd name="T31" fmla="*/ 163 h 473"/>
              <a:gd name="T32" fmla="*/ 232 w 810"/>
              <a:gd name="T33" fmla="*/ 179 h 473"/>
              <a:gd name="T34" fmla="*/ 243 w 810"/>
              <a:gd name="T35" fmla="*/ 179 h 473"/>
              <a:gd name="T36" fmla="*/ 249 w 810"/>
              <a:gd name="T37" fmla="*/ 170 h 473"/>
              <a:gd name="T38" fmla="*/ 409 w 810"/>
              <a:gd name="T39" fmla="*/ 24 h 473"/>
              <a:gd name="T40" fmla="*/ 562 w 810"/>
              <a:gd name="T41" fmla="*/ 138 h 473"/>
              <a:gd name="T42" fmla="*/ 569 w 810"/>
              <a:gd name="T43" fmla="*/ 144 h 473"/>
              <a:gd name="T44" fmla="*/ 577 w 810"/>
              <a:gd name="T45" fmla="*/ 145 h 473"/>
              <a:gd name="T46" fmla="*/ 628 w 810"/>
              <a:gd name="T47" fmla="*/ 136 h 473"/>
              <a:gd name="T48" fmla="*/ 786 w 810"/>
              <a:gd name="T49" fmla="*/ 293 h 473"/>
              <a:gd name="T50" fmla="*/ 642 w 810"/>
              <a:gd name="T51" fmla="*/ 4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0" h="473">
                <a:moveTo>
                  <a:pt x="628" y="112"/>
                </a:moveTo>
                <a:lnTo>
                  <a:pt x="628" y="112"/>
                </a:lnTo>
                <a:cubicBezTo>
                  <a:pt x="612" y="112"/>
                  <a:pt x="597" y="115"/>
                  <a:pt x="581" y="119"/>
                </a:cubicBezTo>
                <a:cubicBezTo>
                  <a:pt x="553" y="48"/>
                  <a:pt x="485" y="0"/>
                  <a:pt x="409" y="0"/>
                </a:cubicBezTo>
                <a:cubicBezTo>
                  <a:pt x="319" y="0"/>
                  <a:pt x="244" y="65"/>
                  <a:pt x="228" y="152"/>
                </a:cubicBezTo>
                <a:cubicBezTo>
                  <a:pt x="207" y="144"/>
                  <a:pt x="188" y="140"/>
                  <a:pt x="167" y="140"/>
                </a:cubicBezTo>
                <a:cubicBezTo>
                  <a:pt x="75" y="140"/>
                  <a:pt x="0" y="215"/>
                  <a:pt x="0" y="306"/>
                </a:cubicBezTo>
                <a:cubicBezTo>
                  <a:pt x="0" y="389"/>
                  <a:pt x="62" y="459"/>
                  <a:pt x="145" y="471"/>
                </a:cubicBezTo>
                <a:cubicBezTo>
                  <a:pt x="643" y="472"/>
                  <a:pt x="643" y="472"/>
                  <a:pt x="643" y="472"/>
                </a:cubicBezTo>
                <a:cubicBezTo>
                  <a:pt x="736" y="465"/>
                  <a:pt x="809" y="386"/>
                  <a:pt x="809" y="293"/>
                </a:cubicBezTo>
                <a:cubicBezTo>
                  <a:pt x="809" y="193"/>
                  <a:pt x="728" y="112"/>
                  <a:pt x="628" y="112"/>
                </a:cubicBezTo>
                <a:close/>
                <a:moveTo>
                  <a:pt x="642" y="449"/>
                </a:moveTo>
                <a:lnTo>
                  <a:pt x="642" y="449"/>
                </a:lnTo>
                <a:cubicBezTo>
                  <a:pt x="146" y="448"/>
                  <a:pt x="146" y="448"/>
                  <a:pt x="146" y="448"/>
                </a:cubicBezTo>
                <a:cubicBezTo>
                  <a:pt x="76" y="438"/>
                  <a:pt x="23" y="377"/>
                  <a:pt x="23" y="306"/>
                </a:cubicBezTo>
                <a:cubicBezTo>
                  <a:pt x="23" y="227"/>
                  <a:pt x="88" y="163"/>
                  <a:pt x="167" y="163"/>
                </a:cubicBezTo>
                <a:cubicBezTo>
                  <a:pt x="189" y="163"/>
                  <a:pt x="211" y="169"/>
                  <a:pt x="232" y="179"/>
                </a:cubicBezTo>
                <a:cubicBezTo>
                  <a:pt x="236" y="182"/>
                  <a:pt x="240" y="182"/>
                  <a:pt x="243" y="179"/>
                </a:cubicBezTo>
                <a:cubicBezTo>
                  <a:pt x="246" y="177"/>
                  <a:pt x="248" y="174"/>
                  <a:pt x="249" y="170"/>
                </a:cubicBezTo>
                <a:cubicBezTo>
                  <a:pt x="257" y="87"/>
                  <a:pt x="326" y="24"/>
                  <a:pt x="409" y="24"/>
                </a:cubicBezTo>
                <a:cubicBezTo>
                  <a:pt x="479" y="24"/>
                  <a:pt x="541" y="69"/>
                  <a:pt x="562" y="138"/>
                </a:cubicBezTo>
                <a:cubicBezTo>
                  <a:pt x="563" y="140"/>
                  <a:pt x="566" y="143"/>
                  <a:pt x="569" y="144"/>
                </a:cubicBezTo>
                <a:cubicBezTo>
                  <a:pt x="571" y="146"/>
                  <a:pt x="575" y="146"/>
                  <a:pt x="577" y="145"/>
                </a:cubicBezTo>
                <a:cubicBezTo>
                  <a:pt x="595" y="139"/>
                  <a:pt x="611" y="136"/>
                  <a:pt x="628" y="136"/>
                </a:cubicBezTo>
                <a:cubicBezTo>
                  <a:pt x="716" y="136"/>
                  <a:pt x="786" y="207"/>
                  <a:pt x="786" y="293"/>
                </a:cubicBezTo>
                <a:cubicBezTo>
                  <a:pt x="786" y="374"/>
                  <a:pt x="722" y="442"/>
                  <a:pt x="642" y="449"/>
                </a:cubicBezTo>
                <a:close/>
              </a:path>
            </a:pathLst>
          </a:custGeom>
          <a:solidFill>
            <a:srgbClr val="0078EF"/>
          </a:solidFill>
          <a:ln>
            <a:noFill/>
          </a:ln>
          <a:effectLst/>
        </p:spPr>
        <p:txBody>
          <a:bodyPr wrap="none" anchor="ctr"/>
          <a:lstStyle/>
          <a:p>
            <a:endParaRPr lang="en-US" sz="1688" dirty="0">
              <a:solidFill>
                <a:srgbClr val="212E35"/>
              </a:solidFill>
            </a:endParaRPr>
          </a:p>
        </p:txBody>
      </p:sp>
      <p:grpSp>
        <p:nvGrpSpPr>
          <p:cNvPr id="68" name="Group 67"/>
          <p:cNvGrpSpPr/>
          <p:nvPr/>
        </p:nvGrpSpPr>
        <p:grpSpPr>
          <a:xfrm>
            <a:off x="3043739" y="5269617"/>
            <a:ext cx="423673" cy="126849"/>
            <a:chOff x="2257107" y="2956281"/>
            <a:chExt cx="339261" cy="101575"/>
          </a:xfrm>
          <a:solidFill>
            <a:srgbClr val="0078EF"/>
          </a:solidFill>
        </p:grpSpPr>
        <p:sp>
          <p:nvSpPr>
            <p:cNvPr id="71" name="Freeform 280"/>
            <p:cNvSpPr>
              <a:spLocks noChangeArrowheads="1"/>
            </p:cNvSpPr>
            <p:nvPr/>
          </p:nvSpPr>
          <p:spPr bwMode="auto">
            <a:xfrm>
              <a:off x="2257107" y="2956281"/>
              <a:ext cx="339261" cy="101575"/>
            </a:xfrm>
            <a:custGeom>
              <a:avLst/>
              <a:gdLst>
                <a:gd name="T0" fmla="*/ 712 w 738"/>
                <a:gd name="T1" fmla="*/ 0 h 222"/>
                <a:gd name="T2" fmla="*/ 712 w 738"/>
                <a:gd name="T3" fmla="*/ 0 h 222"/>
                <a:gd name="T4" fmla="*/ 25 w 738"/>
                <a:gd name="T5" fmla="*/ 0 h 222"/>
                <a:gd name="T6" fmla="*/ 0 w 738"/>
                <a:gd name="T7" fmla="*/ 28 h 222"/>
                <a:gd name="T8" fmla="*/ 0 w 738"/>
                <a:gd name="T9" fmla="*/ 193 h 222"/>
                <a:gd name="T10" fmla="*/ 25 w 738"/>
                <a:gd name="T11" fmla="*/ 221 h 222"/>
                <a:gd name="T12" fmla="*/ 712 w 738"/>
                <a:gd name="T13" fmla="*/ 221 h 222"/>
                <a:gd name="T14" fmla="*/ 737 w 738"/>
                <a:gd name="T15" fmla="*/ 193 h 222"/>
                <a:gd name="T16" fmla="*/ 737 w 738"/>
                <a:gd name="T17" fmla="*/ 28 h 222"/>
                <a:gd name="T18" fmla="*/ 712 w 738"/>
                <a:gd name="T19" fmla="*/ 0 h 222"/>
                <a:gd name="T20" fmla="*/ 716 w 738"/>
                <a:gd name="T21" fmla="*/ 193 h 222"/>
                <a:gd name="T22" fmla="*/ 716 w 738"/>
                <a:gd name="T23" fmla="*/ 193 h 222"/>
                <a:gd name="T24" fmla="*/ 712 w 738"/>
                <a:gd name="T25" fmla="*/ 200 h 222"/>
                <a:gd name="T26" fmla="*/ 25 w 738"/>
                <a:gd name="T27" fmla="*/ 200 h 222"/>
                <a:gd name="T28" fmla="*/ 21 w 738"/>
                <a:gd name="T29" fmla="*/ 193 h 222"/>
                <a:gd name="T30" fmla="*/ 21 w 738"/>
                <a:gd name="T31" fmla="*/ 28 h 222"/>
                <a:gd name="T32" fmla="*/ 25 w 738"/>
                <a:gd name="T33" fmla="*/ 22 h 222"/>
                <a:gd name="T34" fmla="*/ 712 w 738"/>
                <a:gd name="T35" fmla="*/ 22 h 222"/>
                <a:gd name="T36" fmla="*/ 716 w 738"/>
                <a:gd name="T37" fmla="*/ 28 h 222"/>
                <a:gd name="T38" fmla="*/ 716 w 738"/>
                <a:gd name="T39" fmla="*/ 19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8" h="222">
                  <a:moveTo>
                    <a:pt x="712" y="0"/>
                  </a:moveTo>
                  <a:lnTo>
                    <a:pt x="712" y="0"/>
                  </a:lnTo>
                  <a:cubicBezTo>
                    <a:pt x="25" y="0"/>
                    <a:pt x="25" y="0"/>
                    <a:pt x="25" y="0"/>
                  </a:cubicBezTo>
                  <a:cubicBezTo>
                    <a:pt x="10" y="0"/>
                    <a:pt x="0" y="13"/>
                    <a:pt x="0" y="28"/>
                  </a:cubicBezTo>
                  <a:cubicBezTo>
                    <a:pt x="0" y="193"/>
                    <a:pt x="0" y="193"/>
                    <a:pt x="0" y="193"/>
                  </a:cubicBezTo>
                  <a:cubicBezTo>
                    <a:pt x="0" y="208"/>
                    <a:pt x="10" y="221"/>
                    <a:pt x="25" y="221"/>
                  </a:cubicBezTo>
                  <a:cubicBezTo>
                    <a:pt x="712" y="221"/>
                    <a:pt x="712" y="221"/>
                    <a:pt x="712" y="221"/>
                  </a:cubicBezTo>
                  <a:cubicBezTo>
                    <a:pt x="725" y="221"/>
                    <a:pt x="737" y="208"/>
                    <a:pt x="737" y="193"/>
                  </a:cubicBezTo>
                  <a:cubicBezTo>
                    <a:pt x="737" y="28"/>
                    <a:pt x="737" y="28"/>
                    <a:pt x="737" y="28"/>
                  </a:cubicBezTo>
                  <a:cubicBezTo>
                    <a:pt x="737" y="13"/>
                    <a:pt x="725" y="0"/>
                    <a:pt x="712" y="0"/>
                  </a:cubicBezTo>
                  <a:close/>
                  <a:moveTo>
                    <a:pt x="716" y="193"/>
                  </a:moveTo>
                  <a:lnTo>
                    <a:pt x="716" y="193"/>
                  </a:lnTo>
                  <a:cubicBezTo>
                    <a:pt x="716" y="197"/>
                    <a:pt x="713" y="200"/>
                    <a:pt x="712" y="200"/>
                  </a:cubicBezTo>
                  <a:cubicBezTo>
                    <a:pt x="25" y="200"/>
                    <a:pt x="25" y="200"/>
                    <a:pt x="25" y="200"/>
                  </a:cubicBezTo>
                  <a:cubicBezTo>
                    <a:pt x="23" y="200"/>
                    <a:pt x="21" y="197"/>
                    <a:pt x="21" y="193"/>
                  </a:cubicBezTo>
                  <a:cubicBezTo>
                    <a:pt x="21" y="28"/>
                    <a:pt x="21" y="28"/>
                    <a:pt x="21" y="28"/>
                  </a:cubicBezTo>
                  <a:cubicBezTo>
                    <a:pt x="21" y="24"/>
                    <a:pt x="23" y="22"/>
                    <a:pt x="25" y="22"/>
                  </a:cubicBezTo>
                  <a:cubicBezTo>
                    <a:pt x="712" y="22"/>
                    <a:pt x="712" y="22"/>
                    <a:pt x="712" y="22"/>
                  </a:cubicBezTo>
                  <a:cubicBezTo>
                    <a:pt x="713" y="22"/>
                    <a:pt x="716" y="24"/>
                    <a:pt x="716" y="28"/>
                  </a:cubicBezTo>
                  <a:lnTo>
                    <a:pt x="716" y="19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2" name="Freeform 281"/>
            <p:cNvSpPr>
              <a:spLocks noChangeArrowheads="1"/>
            </p:cNvSpPr>
            <p:nvPr/>
          </p:nvSpPr>
          <p:spPr bwMode="auto">
            <a:xfrm>
              <a:off x="2531360" y="3009100"/>
              <a:ext cx="22346" cy="22347"/>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3" name="Freeform 282"/>
            <p:cNvSpPr>
              <a:spLocks noChangeArrowheads="1"/>
            </p:cNvSpPr>
            <p:nvPr/>
          </p:nvSpPr>
          <p:spPr bwMode="auto">
            <a:xfrm>
              <a:off x="2492761" y="3009100"/>
              <a:ext cx="22347" cy="22347"/>
            </a:xfrm>
            <a:custGeom>
              <a:avLst/>
              <a:gdLst>
                <a:gd name="T0" fmla="*/ 0 w 48"/>
                <a:gd name="T1" fmla="*/ 49 h 50"/>
                <a:gd name="T2" fmla="*/ 47 w 48"/>
                <a:gd name="T3" fmla="*/ 49 h 50"/>
                <a:gd name="T4" fmla="*/ 47 w 48"/>
                <a:gd name="T5" fmla="*/ 0 h 50"/>
                <a:gd name="T6" fmla="*/ 0 w 48"/>
                <a:gd name="T7" fmla="*/ 0 h 50"/>
                <a:gd name="T8" fmla="*/ 0 w 48"/>
                <a:gd name="T9" fmla="*/ 49 h 50"/>
              </a:gdLst>
              <a:ahLst/>
              <a:cxnLst>
                <a:cxn ang="0">
                  <a:pos x="T0" y="T1"/>
                </a:cxn>
                <a:cxn ang="0">
                  <a:pos x="T2" y="T3"/>
                </a:cxn>
                <a:cxn ang="0">
                  <a:pos x="T4" y="T5"/>
                </a:cxn>
                <a:cxn ang="0">
                  <a:pos x="T6" y="T7"/>
                </a:cxn>
                <a:cxn ang="0">
                  <a:pos x="T8" y="T9"/>
                </a:cxn>
              </a:cxnLst>
              <a:rect l="0" t="0" r="r" b="b"/>
              <a:pathLst>
                <a:path w="48" h="50">
                  <a:moveTo>
                    <a:pt x="0" y="49"/>
                  </a:moveTo>
                  <a:lnTo>
                    <a:pt x="47" y="49"/>
                  </a:lnTo>
                  <a:lnTo>
                    <a:pt x="47" y="0"/>
                  </a:lnTo>
                  <a:lnTo>
                    <a:pt x="0" y="0"/>
                  </a:lnTo>
                  <a:lnTo>
                    <a:pt x="0" y="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4" name="Freeform 283"/>
            <p:cNvSpPr>
              <a:spLocks noChangeArrowheads="1"/>
            </p:cNvSpPr>
            <p:nvPr/>
          </p:nvSpPr>
          <p:spPr bwMode="auto">
            <a:xfrm>
              <a:off x="2492761" y="2978628"/>
              <a:ext cx="22347" cy="22346"/>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5" name="Freeform 284"/>
            <p:cNvSpPr>
              <a:spLocks noChangeArrowheads="1"/>
            </p:cNvSpPr>
            <p:nvPr/>
          </p:nvSpPr>
          <p:spPr bwMode="auto">
            <a:xfrm>
              <a:off x="2454163" y="2978628"/>
              <a:ext cx="22346" cy="22346"/>
            </a:xfrm>
            <a:custGeom>
              <a:avLst/>
              <a:gdLst>
                <a:gd name="T0" fmla="*/ 0 w 48"/>
                <a:gd name="T1" fmla="*/ 48 h 49"/>
                <a:gd name="T2" fmla="*/ 47 w 48"/>
                <a:gd name="T3" fmla="*/ 48 h 49"/>
                <a:gd name="T4" fmla="*/ 47 w 48"/>
                <a:gd name="T5" fmla="*/ 0 h 49"/>
                <a:gd name="T6" fmla="*/ 0 w 48"/>
                <a:gd name="T7" fmla="*/ 0 h 49"/>
                <a:gd name="T8" fmla="*/ 0 w 48"/>
                <a:gd name="T9" fmla="*/ 48 h 49"/>
              </a:gdLst>
              <a:ahLst/>
              <a:cxnLst>
                <a:cxn ang="0">
                  <a:pos x="T0" y="T1"/>
                </a:cxn>
                <a:cxn ang="0">
                  <a:pos x="T2" y="T3"/>
                </a:cxn>
                <a:cxn ang="0">
                  <a:pos x="T4" y="T5"/>
                </a:cxn>
                <a:cxn ang="0">
                  <a:pos x="T6" y="T7"/>
                </a:cxn>
                <a:cxn ang="0">
                  <a:pos x="T8" y="T9"/>
                </a:cxn>
              </a:cxnLst>
              <a:rect l="0" t="0" r="r" b="b"/>
              <a:pathLst>
                <a:path w="48" h="49">
                  <a:moveTo>
                    <a:pt x="0" y="48"/>
                  </a:moveTo>
                  <a:lnTo>
                    <a:pt x="47" y="48"/>
                  </a:lnTo>
                  <a:lnTo>
                    <a:pt x="47" y="0"/>
                  </a:lnTo>
                  <a:lnTo>
                    <a:pt x="0" y="0"/>
                  </a:lnTo>
                  <a:lnTo>
                    <a:pt x="0" y="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6" name="Freeform 285"/>
            <p:cNvSpPr>
              <a:spLocks noChangeArrowheads="1"/>
            </p:cNvSpPr>
            <p:nvPr/>
          </p:nvSpPr>
          <p:spPr bwMode="auto">
            <a:xfrm>
              <a:off x="2295707" y="2974565"/>
              <a:ext cx="58913" cy="62976"/>
            </a:xfrm>
            <a:custGeom>
              <a:avLst/>
              <a:gdLst>
                <a:gd name="T0" fmla="*/ 118 w 130"/>
                <a:gd name="T1" fmla="*/ 0 h 137"/>
                <a:gd name="T2" fmla="*/ 118 w 130"/>
                <a:gd name="T3" fmla="*/ 0 h 137"/>
                <a:gd name="T4" fmla="*/ 112 w 130"/>
                <a:gd name="T5" fmla="*/ 0 h 137"/>
                <a:gd name="T6" fmla="*/ 103 w 130"/>
                <a:gd name="T7" fmla="*/ 7 h 137"/>
                <a:gd name="T8" fmla="*/ 64 w 130"/>
                <a:gd name="T9" fmla="*/ 93 h 137"/>
                <a:gd name="T10" fmla="*/ 27 w 130"/>
                <a:gd name="T11" fmla="*/ 7 h 137"/>
                <a:gd name="T12" fmla="*/ 17 w 130"/>
                <a:gd name="T13" fmla="*/ 0 h 137"/>
                <a:gd name="T14" fmla="*/ 11 w 130"/>
                <a:gd name="T15" fmla="*/ 0 h 137"/>
                <a:gd name="T16" fmla="*/ 2 w 130"/>
                <a:gd name="T17" fmla="*/ 5 h 137"/>
                <a:gd name="T18" fmla="*/ 2 w 130"/>
                <a:gd name="T19" fmla="*/ 15 h 137"/>
                <a:gd name="T20" fmla="*/ 52 w 130"/>
                <a:gd name="T21" fmla="*/ 130 h 137"/>
                <a:gd name="T22" fmla="*/ 63 w 130"/>
                <a:gd name="T23" fmla="*/ 136 h 137"/>
                <a:gd name="T24" fmla="*/ 66 w 130"/>
                <a:gd name="T25" fmla="*/ 136 h 137"/>
                <a:gd name="T26" fmla="*/ 77 w 130"/>
                <a:gd name="T27" fmla="*/ 130 h 137"/>
                <a:gd name="T28" fmla="*/ 127 w 130"/>
                <a:gd name="T29" fmla="*/ 15 h 137"/>
                <a:gd name="T30" fmla="*/ 127 w 130"/>
                <a:gd name="T31" fmla="*/ 5 h 137"/>
                <a:gd name="T32" fmla="*/ 118 w 130"/>
                <a:gd name="T3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7">
                  <a:moveTo>
                    <a:pt x="118" y="0"/>
                  </a:moveTo>
                  <a:lnTo>
                    <a:pt x="118" y="0"/>
                  </a:lnTo>
                  <a:cubicBezTo>
                    <a:pt x="112" y="0"/>
                    <a:pt x="112" y="0"/>
                    <a:pt x="112" y="0"/>
                  </a:cubicBezTo>
                  <a:cubicBezTo>
                    <a:pt x="108" y="0"/>
                    <a:pt x="105" y="3"/>
                    <a:pt x="103" y="7"/>
                  </a:cubicBezTo>
                  <a:cubicBezTo>
                    <a:pt x="64" y="93"/>
                    <a:pt x="64" y="93"/>
                    <a:pt x="64" y="93"/>
                  </a:cubicBezTo>
                  <a:cubicBezTo>
                    <a:pt x="27" y="7"/>
                    <a:pt x="27" y="7"/>
                    <a:pt x="27" y="7"/>
                  </a:cubicBezTo>
                  <a:cubicBezTo>
                    <a:pt x="26" y="3"/>
                    <a:pt x="22" y="0"/>
                    <a:pt x="17" y="0"/>
                  </a:cubicBezTo>
                  <a:cubicBezTo>
                    <a:pt x="11" y="0"/>
                    <a:pt x="11" y="0"/>
                    <a:pt x="11" y="0"/>
                  </a:cubicBezTo>
                  <a:cubicBezTo>
                    <a:pt x="8" y="0"/>
                    <a:pt x="5" y="2"/>
                    <a:pt x="2" y="5"/>
                  </a:cubicBezTo>
                  <a:cubicBezTo>
                    <a:pt x="0" y="8"/>
                    <a:pt x="0" y="11"/>
                    <a:pt x="2" y="15"/>
                  </a:cubicBezTo>
                  <a:cubicBezTo>
                    <a:pt x="52" y="130"/>
                    <a:pt x="52" y="130"/>
                    <a:pt x="52" y="130"/>
                  </a:cubicBezTo>
                  <a:cubicBezTo>
                    <a:pt x="54" y="135"/>
                    <a:pt x="58" y="136"/>
                    <a:pt x="63" y="136"/>
                  </a:cubicBezTo>
                  <a:cubicBezTo>
                    <a:pt x="66" y="136"/>
                    <a:pt x="66" y="136"/>
                    <a:pt x="66" y="136"/>
                  </a:cubicBezTo>
                  <a:cubicBezTo>
                    <a:pt x="72" y="136"/>
                    <a:pt x="75" y="135"/>
                    <a:pt x="77" y="130"/>
                  </a:cubicBezTo>
                  <a:cubicBezTo>
                    <a:pt x="127" y="15"/>
                    <a:pt x="127" y="15"/>
                    <a:pt x="127" y="15"/>
                  </a:cubicBezTo>
                  <a:cubicBezTo>
                    <a:pt x="129" y="11"/>
                    <a:pt x="129" y="8"/>
                    <a:pt x="127" y="5"/>
                  </a:cubicBezTo>
                  <a:cubicBezTo>
                    <a:pt x="126" y="2"/>
                    <a:pt x="122" y="0"/>
                    <a:pt x="118"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grpSp>
      <p:grpSp>
        <p:nvGrpSpPr>
          <p:cNvPr id="77" name="Group 76"/>
          <p:cNvGrpSpPr>
            <a:grpSpLocks noChangeAspect="1"/>
          </p:cNvGrpSpPr>
          <p:nvPr/>
        </p:nvGrpSpPr>
        <p:grpSpPr>
          <a:xfrm>
            <a:off x="1749448" y="5269132"/>
            <a:ext cx="430015" cy="127981"/>
            <a:chOff x="3067676" y="2956281"/>
            <a:chExt cx="341292" cy="101575"/>
          </a:xfrm>
          <a:solidFill>
            <a:srgbClr val="0078EF"/>
          </a:solidFill>
        </p:grpSpPr>
        <p:sp>
          <p:nvSpPr>
            <p:cNvPr id="78" name="Freeform 274"/>
            <p:cNvSpPr>
              <a:spLocks noChangeArrowheads="1"/>
            </p:cNvSpPr>
            <p:nvPr/>
          </p:nvSpPr>
          <p:spPr bwMode="auto">
            <a:xfrm>
              <a:off x="3067676" y="2956281"/>
              <a:ext cx="341292" cy="101575"/>
            </a:xfrm>
            <a:custGeom>
              <a:avLst/>
              <a:gdLst>
                <a:gd name="T0" fmla="*/ 712 w 739"/>
                <a:gd name="T1" fmla="*/ 0 h 222"/>
                <a:gd name="T2" fmla="*/ 712 w 739"/>
                <a:gd name="T3" fmla="*/ 0 h 222"/>
                <a:gd name="T4" fmla="*/ 26 w 739"/>
                <a:gd name="T5" fmla="*/ 0 h 222"/>
                <a:gd name="T6" fmla="*/ 0 w 739"/>
                <a:gd name="T7" fmla="*/ 28 h 222"/>
                <a:gd name="T8" fmla="*/ 0 w 739"/>
                <a:gd name="T9" fmla="*/ 193 h 222"/>
                <a:gd name="T10" fmla="*/ 26 w 739"/>
                <a:gd name="T11" fmla="*/ 221 h 222"/>
                <a:gd name="T12" fmla="*/ 712 w 739"/>
                <a:gd name="T13" fmla="*/ 221 h 222"/>
                <a:gd name="T14" fmla="*/ 738 w 739"/>
                <a:gd name="T15" fmla="*/ 193 h 222"/>
                <a:gd name="T16" fmla="*/ 738 w 739"/>
                <a:gd name="T17" fmla="*/ 28 h 222"/>
                <a:gd name="T18" fmla="*/ 712 w 739"/>
                <a:gd name="T19" fmla="*/ 0 h 222"/>
                <a:gd name="T20" fmla="*/ 717 w 739"/>
                <a:gd name="T21" fmla="*/ 193 h 222"/>
                <a:gd name="T22" fmla="*/ 717 w 739"/>
                <a:gd name="T23" fmla="*/ 193 h 222"/>
                <a:gd name="T24" fmla="*/ 712 w 739"/>
                <a:gd name="T25" fmla="*/ 200 h 222"/>
                <a:gd name="T26" fmla="*/ 26 w 739"/>
                <a:gd name="T27" fmla="*/ 200 h 222"/>
                <a:gd name="T28" fmla="*/ 22 w 739"/>
                <a:gd name="T29" fmla="*/ 193 h 222"/>
                <a:gd name="T30" fmla="*/ 22 w 739"/>
                <a:gd name="T31" fmla="*/ 28 h 222"/>
                <a:gd name="T32" fmla="*/ 26 w 739"/>
                <a:gd name="T33" fmla="*/ 22 h 222"/>
                <a:gd name="T34" fmla="*/ 712 w 739"/>
                <a:gd name="T35" fmla="*/ 22 h 222"/>
                <a:gd name="T36" fmla="*/ 717 w 739"/>
                <a:gd name="T37" fmla="*/ 28 h 222"/>
                <a:gd name="T38" fmla="*/ 717 w 739"/>
                <a:gd name="T39" fmla="*/ 19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9" h="222">
                  <a:moveTo>
                    <a:pt x="712" y="0"/>
                  </a:moveTo>
                  <a:lnTo>
                    <a:pt x="712" y="0"/>
                  </a:lnTo>
                  <a:cubicBezTo>
                    <a:pt x="26" y="0"/>
                    <a:pt x="26" y="0"/>
                    <a:pt x="26" y="0"/>
                  </a:cubicBezTo>
                  <a:cubicBezTo>
                    <a:pt x="13" y="0"/>
                    <a:pt x="0" y="13"/>
                    <a:pt x="0" y="28"/>
                  </a:cubicBezTo>
                  <a:cubicBezTo>
                    <a:pt x="0" y="193"/>
                    <a:pt x="0" y="193"/>
                    <a:pt x="0" y="193"/>
                  </a:cubicBezTo>
                  <a:cubicBezTo>
                    <a:pt x="0" y="208"/>
                    <a:pt x="13" y="221"/>
                    <a:pt x="26" y="221"/>
                  </a:cubicBezTo>
                  <a:cubicBezTo>
                    <a:pt x="712" y="221"/>
                    <a:pt x="712" y="221"/>
                    <a:pt x="712" y="221"/>
                  </a:cubicBezTo>
                  <a:cubicBezTo>
                    <a:pt x="727" y="221"/>
                    <a:pt x="738" y="208"/>
                    <a:pt x="738" y="193"/>
                  </a:cubicBezTo>
                  <a:cubicBezTo>
                    <a:pt x="738" y="28"/>
                    <a:pt x="738" y="28"/>
                    <a:pt x="738" y="28"/>
                  </a:cubicBezTo>
                  <a:cubicBezTo>
                    <a:pt x="738" y="13"/>
                    <a:pt x="727" y="0"/>
                    <a:pt x="712" y="0"/>
                  </a:cubicBezTo>
                  <a:close/>
                  <a:moveTo>
                    <a:pt x="717" y="193"/>
                  </a:moveTo>
                  <a:lnTo>
                    <a:pt x="717" y="193"/>
                  </a:lnTo>
                  <a:cubicBezTo>
                    <a:pt x="717" y="197"/>
                    <a:pt x="714" y="200"/>
                    <a:pt x="712" y="200"/>
                  </a:cubicBezTo>
                  <a:cubicBezTo>
                    <a:pt x="26" y="200"/>
                    <a:pt x="26" y="200"/>
                    <a:pt x="26" y="200"/>
                  </a:cubicBezTo>
                  <a:cubicBezTo>
                    <a:pt x="24" y="200"/>
                    <a:pt x="22" y="197"/>
                    <a:pt x="22" y="193"/>
                  </a:cubicBezTo>
                  <a:cubicBezTo>
                    <a:pt x="22" y="28"/>
                    <a:pt x="22" y="28"/>
                    <a:pt x="22" y="28"/>
                  </a:cubicBezTo>
                  <a:cubicBezTo>
                    <a:pt x="22" y="24"/>
                    <a:pt x="24" y="22"/>
                    <a:pt x="26" y="22"/>
                  </a:cubicBezTo>
                  <a:cubicBezTo>
                    <a:pt x="712" y="22"/>
                    <a:pt x="712" y="22"/>
                    <a:pt x="712" y="22"/>
                  </a:cubicBezTo>
                  <a:cubicBezTo>
                    <a:pt x="714" y="22"/>
                    <a:pt x="717" y="24"/>
                    <a:pt x="717" y="28"/>
                  </a:cubicBezTo>
                  <a:lnTo>
                    <a:pt x="717" y="19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79" name="Freeform 275"/>
            <p:cNvSpPr>
              <a:spLocks noChangeArrowheads="1"/>
            </p:cNvSpPr>
            <p:nvPr/>
          </p:nvSpPr>
          <p:spPr bwMode="auto">
            <a:xfrm>
              <a:off x="3341927" y="3009100"/>
              <a:ext cx="22347" cy="22347"/>
            </a:xfrm>
            <a:custGeom>
              <a:avLst/>
              <a:gdLst>
                <a:gd name="T0" fmla="*/ 0 w 50"/>
                <a:gd name="T1" fmla="*/ 49 h 50"/>
                <a:gd name="T2" fmla="*/ 49 w 50"/>
                <a:gd name="T3" fmla="*/ 49 h 50"/>
                <a:gd name="T4" fmla="*/ 49 w 50"/>
                <a:gd name="T5" fmla="*/ 0 h 50"/>
                <a:gd name="T6" fmla="*/ 0 w 50"/>
                <a:gd name="T7" fmla="*/ 0 h 50"/>
                <a:gd name="T8" fmla="*/ 0 w 50"/>
                <a:gd name="T9" fmla="*/ 49 h 50"/>
              </a:gdLst>
              <a:ahLst/>
              <a:cxnLst>
                <a:cxn ang="0">
                  <a:pos x="T0" y="T1"/>
                </a:cxn>
                <a:cxn ang="0">
                  <a:pos x="T2" y="T3"/>
                </a:cxn>
                <a:cxn ang="0">
                  <a:pos x="T4" y="T5"/>
                </a:cxn>
                <a:cxn ang="0">
                  <a:pos x="T6" y="T7"/>
                </a:cxn>
                <a:cxn ang="0">
                  <a:pos x="T8" y="T9"/>
                </a:cxn>
              </a:cxnLst>
              <a:rect l="0" t="0" r="r" b="b"/>
              <a:pathLst>
                <a:path w="50" h="50">
                  <a:moveTo>
                    <a:pt x="0" y="49"/>
                  </a:moveTo>
                  <a:lnTo>
                    <a:pt x="49" y="49"/>
                  </a:lnTo>
                  <a:lnTo>
                    <a:pt x="49" y="0"/>
                  </a:lnTo>
                  <a:lnTo>
                    <a:pt x="0" y="0"/>
                  </a:lnTo>
                  <a:lnTo>
                    <a:pt x="0" y="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80" name="Freeform 276"/>
            <p:cNvSpPr>
              <a:spLocks noChangeArrowheads="1"/>
            </p:cNvSpPr>
            <p:nvPr/>
          </p:nvSpPr>
          <p:spPr bwMode="auto">
            <a:xfrm>
              <a:off x="3303330" y="3009100"/>
              <a:ext cx="22346" cy="22347"/>
            </a:xfrm>
            <a:custGeom>
              <a:avLst/>
              <a:gdLst>
                <a:gd name="T0" fmla="*/ 0 w 49"/>
                <a:gd name="T1" fmla="*/ 49 h 50"/>
                <a:gd name="T2" fmla="*/ 48 w 49"/>
                <a:gd name="T3" fmla="*/ 49 h 50"/>
                <a:gd name="T4" fmla="*/ 48 w 49"/>
                <a:gd name="T5" fmla="*/ 0 h 50"/>
                <a:gd name="T6" fmla="*/ 0 w 49"/>
                <a:gd name="T7" fmla="*/ 0 h 50"/>
                <a:gd name="T8" fmla="*/ 0 w 49"/>
                <a:gd name="T9" fmla="*/ 49 h 50"/>
              </a:gdLst>
              <a:ahLst/>
              <a:cxnLst>
                <a:cxn ang="0">
                  <a:pos x="T0" y="T1"/>
                </a:cxn>
                <a:cxn ang="0">
                  <a:pos x="T2" y="T3"/>
                </a:cxn>
                <a:cxn ang="0">
                  <a:pos x="T4" y="T5"/>
                </a:cxn>
                <a:cxn ang="0">
                  <a:pos x="T6" y="T7"/>
                </a:cxn>
                <a:cxn ang="0">
                  <a:pos x="T8" y="T9"/>
                </a:cxn>
              </a:cxnLst>
              <a:rect l="0" t="0" r="r" b="b"/>
              <a:pathLst>
                <a:path w="49" h="50">
                  <a:moveTo>
                    <a:pt x="0" y="49"/>
                  </a:moveTo>
                  <a:lnTo>
                    <a:pt x="48" y="49"/>
                  </a:lnTo>
                  <a:lnTo>
                    <a:pt x="48" y="0"/>
                  </a:lnTo>
                  <a:lnTo>
                    <a:pt x="0" y="0"/>
                  </a:lnTo>
                  <a:lnTo>
                    <a:pt x="0" y="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81" name="Freeform 277"/>
            <p:cNvSpPr>
              <a:spLocks noChangeArrowheads="1"/>
            </p:cNvSpPr>
            <p:nvPr/>
          </p:nvSpPr>
          <p:spPr bwMode="auto">
            <a:xfrm>
              <a:off x="3303330" y="2978628"/>
              <a:ext cx="22346" cy="22346"/>
            </a:xfrm>
            <a:custGeom>
              <a:avLst/>
              <a:gdLst>
                <a:gd name="T0" fmla="*/ 0 w 50"/>
                <a:gd name="T1" fmla="*/ 48 h 49"/>
                <a:gd name="T2" fmla="*/ 49 w 50"/>
                <a:gd name="T3" fmla="*/ 48 h 49"/>
                <a:gd name="T4" fmla="*/ 49 w 50"/>
                <a:gd name="T5" fmla="*/ 0 h 49"/>
                <a:gd name="T6" fmla="*/ 0 w 50"/>
                <a:gd name="T7" fmla="*/ 0 h 49"/>
                <a:gd name="T8" fmla="*/ 0 w 50"/>
                <a:gd name="T9" fmla="*/ 48 h 49"/>
              </a:gdLst>
              <a:ahLst/>
              <a:cxnLst>
                <a:cxn ang="0">
                  <a:pos x="T0" y="T1"/>
                </a:cxn>
                <a:cxn ang="0">
                  <a:pos x="T2" y="T3"/>
                </a:cxn>
                <a:cxn ang="0">
                  <a:pos x="T4" y="T5"/>
                </a:cxn>
                <a:cxn ang="0">
                  <a:pos x="T6" y="T7"/>
                </a:cxn>
                <a:cxn ang="0">
                  <a:pos x="T8" y="T9"/>
                </a:cxn>
              </a:cxnLst>
              <a:rect l="0" t="0" r="r" b="b"/>
              <a:pathLst>
                <a:path w="50" h="49">
                  <a:moveTo>
                    <a:pt x="0" y="48"/>
                  </a:moveTo>
                  <a:lnTo>
                    <a:pt x="49" y="48"/>
                  </a:lnTo>
                  <a:lnTo>
                    <a:pt x="49" y="0"/>
                  </a:lnTo>
                  <a:lnTo>
                    <a:pt x="0" y="0"/>
                  </a:lnTo>
                  <a:lnTo>
                    <a:pt x="0" y="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82" name="Freeform 278"/>
            <p:cNvSpPr>
              <a:spLocks noChangeArrowheads="1"/>
            </p:cNvSpPr>
            <p:nvPr/>
          </p:nvSpPr>
          <p:spPr bwMode="auto">
            <a:xfrm>
              <a:off x="3266763" y="2978628"/>
              <a:ext cx="22346" cy="22346"/>
            </a:xfrm>
            <a:custGeom>
              <a:avLst/>
              <a:gdLst>
                <a:gd name="T0" fmla="*/ 0 w 49"/>
                <a:gd name="T1" fmla="*/ 48 h 49"/>
                <a:gd name="T2" fmla="*/ 48 w 49"/>
                <a:gd name="T3" fmla="*/ 48 h 49"/>
                <a:gd name="T4" fmla="*/ 48 w 49"/>
                <a:gd name="T5" fmla="*/ 0 h 49"/>
                <a:gd name="T6" fmla="*/ 0 w 49"/>
                <a:gd name="T7" fmla="*/ 0 h 49"/>
                <a:gd name="T8" fmla="*/ 0 w 49"/>
                <a:gd name="T9" fmla="*/ 48 h 49"/>
              </a:gdLst>
              <a:ahLst/>
              <a:cxnLst>
                <a:cxn ang="0">
                  <a:pos x="T0" y="T1"/>
                </a:cxn>
                <a:cxn ang="0">
                  <a:pos x="T2" y="T3"/>
                </a:cxn>
                <a:cxn ang="0">
                  <a:pos x="T4" y="T5"/>
                </a:cxn>
                <a:cxn ang="0">
                  <a:pos x="T6" y="T7"/>
                </a:cxn>
                <a:cxn ang="0">
                  <a:pos x="T8" y="T9"/>
                </a:cxn>
              </a:cxnLst>
              <a:rect l="0" t="0" r="r" b="b"/>
              <a:pathLst>
                <a:path w="49" h="49">
                  <a:moveTo>
                    <a:pt x="0" y="48"/>
                  </a:moveTo>
                  <a:lnTo>
                    <a:pt x="48" y="48"/>
                  </a:lnTo>
                  <a:lnTo>
                    <a:pt x="48" y="0"/>
                  </a:lnTo>
                  <a:lnTo>
                    <a:pt x="0" y="0"/>
                  </a:lnTo>
                  <a:lnTo>
                    <a:pt x="0" y="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83" name="Freeform 279"/>
            <p:cNvSpPr>
              <a:spLocks noChangeArrowheads="1"/>
            </p:cNvSpPr>
            <p:nvPr/>
          </p:nvSpPr>
          <p:spPr bwMode="auto">
            <a:xfrm>
              <a:off x="3114400" y="2976596"/>
              <a:ext cx="48756" cy="62977"/>
            </a:xfrm>
            <a:custGeom>
              <a:avLst/>
              <a:gdLst>
                <a:gd name="T0" fmla="*/ 51 w 106"/>
                <a:gd name="T1" fmla="*/ 0 h 137"/>
                <a:gd name="T2" fmla="*/ 51 w 106"/>
                <a:gd name="T3" fmla="*/ 0 h 137"/>
                <a:gd name="T4" fmla="*/ 11 w 106"/>
                <a:gd name="T5" fmla="*/ 0 h 137"/>
                <a:gd name="T6" fmla="*/ 0 w 106"/>
                <a:gd name="T7" fmla="*/ 11 h 137"/>
                <a:gd name="T8" fmla="*/ 0 w 106"/>
                <a:gd name="T9" fmla="*/ 125 h 137"/>
                <a:gd name="T10" fmla="*/ 11 w 106"/>
                <a:gd name="T11" fmla="*/ 136 h 137"/>
                <a:gd name="T12" fmla="*/ 15 w 106"/>
                <a:gd name="T13" fmla="*/ 136 h 137"/>
                <a:gd name="T14" fmla="*/ 27 w 106"/>
                <a:gd name="T15" fmla="*/ 125 h 137"/>
                <a:gd name="T16" fmla="*/ 27 w 106"/>
                <a:gd name="T17" fmla="*/ 93 h 137"/>
                <a:gd name="T18" fmla="*/ 50 w 106"/>
                <a:gd name="T19" fmla="*/ 93 h 137"/>
                <a:gd name="T20" fmla="*/ 105 w 106"/>
                <a:gd name="T21" fmla="*/ 46 h 137"/>
                <a:gd name="T22" fmla="*/ 51 w 106"/>
                <a:gd name="T23" fmla="*/ 0 h 137"/>
                <a:gd name="T24" fmla="*/ 50 w 106"/>
                <a:gd name="T25" fmla="*/ 66 h 137"/>
                <a:gd name="T26" fmla="*/ 50 w 106"/>
                <a:gd name="T27" fmla="*/ 66 h 137"/>
                <a:gd name="T28" fmla="*/ 27 w 106"/>
                <a:gd name="T29" fmla="*/ 66 h 137"/>
                <a:gd name="T30" fmla="*/ 27 w 106"/>
                <a:gd name="T31" fmla="*/ 27 h 137"/>
                <a:gd name="T32" fmla="*/ 51 w 106"/>
                <a:gd name="T33" fmla="*/ 27 h 137"/>
                <a:gd name="T34" fmla="*/ 78 w 106"/>
                <a:gd name="T35" fmla="*/ 46 h 137"/>
                <a:gd name="T36" fmla="*/ 50 w 106"/>
                <a:gd name="T37" fmla="*/ 6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37">
                  <a:moveTo>
                    <a:pt x="51" y="0"/>
                  </a:moveTo>
                  <a:lnTo>
                    <a:pt x="51" y="0"/>
                  </a:lnTo>
                  <a:cubicBezTo>
                    <a:pt x="11" y="0"/>
                    <a:pt x="11" y="0"/>
                    <a:pt x="11" y="0"/>
                  </a:cubicBezTo>
                  <a:cubicBezTo>
                    <a:pt x="4" y="0"/>
                    <a:pt x="0" y="5"/>
                    <a:pt x="0" y="11"/>
                  </a:cubicBezTo>
                  <a:cubicBezTo>
                    <a:pt x="0" y="125"/>
                    <a:pt x="0" y="125"/>
                    <a:pt x="0" y="125"/>
                  </a:cubicBezTo>
                  <a:cubicBezTo>
                    <a:pt x="0" y="131"/>
                    <a:pt x="4" y="136"/>
                    <a:pt x="11" y="136"/>
                  </a:cubicBezTo>
                  <a:cubicBezTo>
                    <a:pt x="15" y="136"/>
                    <a:pt x="15" y="136"/>
                    <a:pt x="15" y="136"/>
                  </a:cubicBezTo>
                  <a:cubicBezTo>
                    <a:pt x="22" y="136"/>
                    <a:pt x="27" y="131"/>
                    <a:pt x="27" y="125"/>
                  </a:cubicBezTo>
                  <a:cubicBezTo>
                    <a:pt x="27" y="93"/>
                    <a:pt x="27" y="93"/>
                    <a:pt x="27" y="93"/>
                  </a:cubicBezTo>
                  <a:cubicBezTo>
                    <a:pt x="50" y="93"/>
                    <a:pt x="50" y="93"/>
                    <a:pt x="50" y="93"/>
                  </a:cubicBezTo>
                  <a:cubicBezTo>
                    <a:pt x="83" y="93"/>
                    <a:pt x="105" y="74"/>
                    <a:pt x="105" y="46"/>
                  </a:cubicBezTo>
                  <a:cubicBezTo>
                    <a:pt x="105" y="19"/>
                    <a:pt x="84" y="0"/>
                    <a:pt x="51" y="0"/>
                  </a:cubicBezTo>
                  <a:close/>
                  <a:moveTo>
                    <a:pt x="50" y="66"/>
                  </a:moveTo>
                  <a:lnTo>
                    <a:pt x="50" y="66"/>
                  </a:lnTo>
                  <a:cubicBezTo>
                    <a:pt x="27" y="66"/>
                    <a:pt x="27" y="66"/>
                    <a:pt x="27" y="66"/>
                  </a:cubicBezTo>
                  <a:cubicBezTo>
                    <a:pt x="27" y="27"/>
                    <a:pt x="27" y="27"/>
                    <a:pt x="27" y="27"/>
                  </a:cubicBezTo>
                  <a:cubicBezTo>
                    <a:pt x="51" y="27"/>
                    <a:pt x="51" y="27"/>
                    <a:pt x="51" y="27"/>
                  </a:cubicBezTo>
                  <a:cubicBezTo>
                    <a:pt x="61" y="27"/>
                    <a:pt x="78" y="30"/>
                    <a:pt x="78" y="46"/>
                  </a:cubicBezTo>
                  <a:cubicBezTo>
                    <a:pt x="78" y="62"/>
                    <a:pt x="60" y="66"/>
                    <a:pt x="50" y="66"/>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grpSp>
      <p:grpSp>
        <p:nvGrpSpPr>
          <p:cNvPr id="85" name="Group 84"/>
          <p:cNvGrpSpPr/>
          <p:nvPr/>
        </p:nvGrpSpPr>
        <p:grpSpPr>
          <a:xfrm>
            <a:off x="4396398" y="5175958"/>
            <a:ext cx="321002" cy="321000"/>
            <a:chOff x="3091116" y="2845692"/>
            <a:chExt cx="294510" cy="294509"/>
          </a:xfrm>
          <a:solidFill>
            <a:srgbClr val="0078EF"/>
          </a:solidFill>
        </p:grpSpPr>
        <p:sp>
          <p:nvSpPr>
            <p:cNvPr id="86" name="Freeform 80"/>
            <p:cNvSpPr>
              <a:spLocks noChangeArrowheads="1"/>
            </p:cNvSpPr>
            <p:nvPr/>
          </p:nvSpPr>
          <p:spPr bwMode="auto">
            <a:xfrm>
              <a:off x="3128162" y="2873476"/>
              <a:ext cx="35194" cy="35194"/>
            </a:xfrm>
            <a:custGeom>
              <a:avLst/>
              <a:gdLst>
                <a:gd name="T0" fmla="*/ 41 w 84"/>
                <a:gd name="T1" fmla="*/ 0 h 83"/>
                <a:gd name="T2" fmla="*/ 41 w 84"/>
                <a:gd name="T3" fmla="*/ 0 h 83"/>
                <a:gd name="T4" fmla="*/ 0 w 84"/>
                <a:gd name="T5" fmla="*/ 41 h 83"/>
                <a:gd name="T6" fmla="*/ 41 w 84"/>
                <a:gd name="T7" fmla="*/ 82 h 83"/>
                <a:gd name="T8" fmla="*/ 83 w 84"/>
                <a:gd name="T9" fmla="*/ 41 h 83"/>
                <a:gd name="T10" fmla="*/ 41 w 84"/>
                <a:gd name="T11" fmla="*/ 0 h 83"/>
                <a:gd name="T12" fmla="*/ 41 w 84"/>
                <a:gd name="T13" fmla="*/ 59 h 83"/>
                <a:gd name="T14" fmla="*/ 41 w 84"/>
                <a:gd name="T15" fmla="*/ 59 h 83"/>
                <a:gd name="T16" fmla="*/ 24 w 84"/>
                <a:gd name="T17" fmla="*/ 41 h 83"/>
                <a:gd name="T18" fmla="*/ 41 w 84"/>
                <a:gd name="T19" fmla="*/ 23 h 83"/>
                <a:gd name="T20" fmla="*/ 59 w 84"/>
                <a:gd name="T21" fmla="*/ 41 h 83"/>
                <a:gd name="T22" fmla="*/ 41 w 84"/>
                <a:gd name="T23"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3">
                  <a:moveTo>
                    <a:pt x="41" y="0"/>
                  </a:moveTo>
                  <a:lnTo>
                    <a:pt x="41" y="0"/>
                  </a:lnTo>
                  <a:cubicBezTo>
                    <a:pt x="19" y="0"/>
                    <a:pt x="0" y="18"/>
                    <a:pt x="0" y="41"/>
                  </a:cubicBezTo>
                  <a:cubicBezTo>
                    <a:pt x="0" y="63"/>
                    <a:pt x="19" y="82"/>
                    <a:pt x="41" y="82"/>
                  </a:cubicBezTo>
                  <a:cubicBezTo>
                    <a:pt x="64" y="82"/>
                    <a:pt x="83" y="63"/>
                    <a:pt x="83" y="41"/>
                  </a:cubicBezTo>
                  <a:cubicBezTo>
                    <a:pt x="83" y="18"/>
                    <a:pt x="64" y="0"/>
                    <a:pt x="41" y="0"/>
                  </a:cubicBezTo>
                  <a:close/>
                  <a:moveTo>
                    <a:pt x="41" y="59"/>
                  </a:moveTo>
                  <a:lnTo>
                    <a:pt x="41" y="59"/>
                  </a:lnTo>
                  <a:cubicBezTo>
                    <a:pt x="32" y="59"/>
                    <a:pt x="24" y="50"/>
                    <a:pt x="24" y="41"/>
                  </a:cubicBezTo>
                  <a:cubicBezTo>
                    <a:pt x="24" y="31"/>
                    <a:pt x="32" y="23"/>
                    <a:pt x="41" y="23"/>
                  </a:cubicBezTo>
                  <a:cubicBezTo>
                    <a:pt x="51" y="23"/>
                    <a:pt x="59" y="31"/>
                    <a:pt x="59" y="41"/>
                  </a:cubicBezTo>
                  <a:cubicBezTo>
                    <a:pt x="59" y="50"/>
                    <a:pt x="51" y="59"/>
                    <a:pt x="41" y="5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87" name="Freeform 81"/>
            <p:cNvSpPr>
              <a:spLocks noChangeArrowheads="1"/>
            </p:cNvSpPr>
            <p:nvPr/>
          </p:nvSpPr>
          <p:spPr bwMode="auto">
            <a:xfrm>
              <a:off x="3128162" y="2960533"/>
              <a:ext cx="35194" cy="35192"/>
            </a:xfrm>
            <a:custGeom>
              <a:avLst/>
              <a:gdLst>
                <a:gd name="T0" fmla="*/ 41 w 84"/>
                <a:gd name="T1" fmla="*/ 0 h 83"/>
                <a:gd name="T2" fmla="*/ 41 w 84"/>
                <a:gd name="T3" fmla="*/ 0 h 83"/>
                <a:gd name="T4" fmla="*/ 0 w 84"/>
                <a:gd name="T5" fmla="*/ 41 h 83"/>
                <a:gd name="T6" fmla="*/ 41 w 84"/>
                <a:gd name="T7" fmla="*/ 82 h 83"/>
                <a:gd name="T8" fmla="*/ 83 w 84"/>
                <a:gd name="T9" fmla="*/ 41 h 83"/>
                <a:gd name="T10" fmla="*/ 41 w 84"/>
                <a:gd name="T11" fmla="*/ 0 h 83"/>
                <a:gd name="T12" fmla="*/ 41 w 84"/>
                <a:gd name="T13" fmla="*/ 59 h 83"/>
                <a:gd name="T14" fmla="*/ 41 w 84"/>
                <a:gd name="T15" fmla="*/ 59 h 83"/>
                <a:gd name="T16" fmla="*/ 24 w 84"/>
                <a:gd name="T17" fmla="*/ 41 h 83"/>
                <a:gd name="T18" fmla="*/ 41 w 84"/>
                <a:gd name="T19" fmla="*/ 23 h 83"/>
                <a:gd name="T20" fmla="*/ 59 w 84"/>
                <a:gd name="T21" fmla="*/ 41 h 83"/>
                <a:gd name="T22" fmla="*/ 41 w 84"/>
                <a:gd name="T23"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3">
                  <a:moveTo>
                    <a:pt x="41" y="0"/>
                  </a:moveTo>
                  <a:lnTo>
                    <a:pt x="41" y="0"/>
                  </a:lnTo>
                  <a:cubicBezTo>
                    <a:pt x="19" y="0"/>
                    <a:pt x="0" y="19"/>
                    <a:pt x="0" y="41"/>
                  </a:cubicBezTo>
                  <a:cubicBezTo>
                    <a:pt x="0" y="64"/>
                    <a:pt x="19" y="82"/>
                    <a:pt x="41" y="82"/>
                  </a:cubicBezTo>
                  <a:cubicBezTo>
                    <a:pt x="64" y="82"/>
                    <a:pt x="83" y="64"/>
                    <a:pt x="83" y="41"/>
                  </a:cubicBezTo>
                  <a:cubicBezTo>
                    <a:pt x="83" y="19"/>
                    <a:pt x="64" y="0"/>
                    <a:pt x="41" y="0"/>
                  </a:cubicBezTo>
                  <a:close/>
                  <a:moveTo>
                    <a:pt x="41" y="59"/>
                  </a:moveTo>
                  <a:lnTo>
                    <a:pt x="41" y="59"/>
                  </a:lnTo>
                  <a:cubicBezTo>
                    <a:pt x="32" y="59"/>
                    <a:pt x="24" y="51"/>
                    <a:pt x="24" y="41"/>
                  </a:cubicBezTo>
                  <a:cubicBezTo>
                    <a:pt x="24" y="32"/>
                    <a:pt x="32" y="23"/>
                    <a:pt x="41" y="23"/>
                  </a:cubicBezTo>
                  <a:cubicBezTo>
                    <a:pt x="51" y="23"/>
                    <a:pt x="59" y="32"/>
                    <a:pt x="59" y="41"/>
                  </a:cubicBezTo>
                  <a:cubicBezTo>
                    <a:pt x="59" y="51"/>
                    <a:pt x="51" y="59"/>
                    <a:pt x="41" y="5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88" name="Freeform 82"/>
            <p:cNvSpPr>
              <a:spLocks noChangeArrowheads="1"/>
            </p:cNvSpPr>
            <p:nvPr/>
          </p:nvSpPr>
          <p:spPr bwMode="auto">
            <a:xfrm>
              <a:off x="3091116" y="2845692"/>
              <a:ext cx="294510" cy="294509"/>
            </a:xfrm>
            <a:custGeom>
              <a:avLst/>
              <a:gdLst>
                <a:gd name="T0" fmla="*/ 601 w 702"/>
                <a:gd name="T1" fmla="*/ 0 h 701"/>
                <a:gd name="T2" fmla="*/ 0 w 702"/>
                <a:gd name="T3" fmla="*/ 99 h 701"/>
                <a:gd name="T4" fmla="*/ 93 w 702"/>
                <a:gd name="T5" fmla="*/ 631 h 701"/>
                <a:gd name="T6" fmla="*/ 105 w 702"/>
                <a:gd name="T7" fmla="*/ 700 h 701"/>
                <a:gd name="T8" fmla="*/ 233 w 702"/>
                <a:gd name="T9" fmla="*/ 689 h 701"/>
                <a:gd name="T10" fmla="*/ 467 w 702"/>
                <a:gd name="T11" fmla="*/ 631 h 701"/>
                <a:gd name="T12" fmla="*/ 479 w 702"/>
                <a:gd name="T13" fmla="*/ 700 h 701"/>
                <a:gd name="T14" fmla="*/ 608 w 702"/>
                <a:gd name="T15" fmla="*/ 689 h 701"/>
                <a:gd name="T16" fmla="*/ 701 w 702"/>
                <a:gd name="T17" fmla="*/ 532 h 701"/>
                <a:gd name="T18" fmla="*/ 601 w 702"/>
                <a:gd name="T19" fmla="*/ 0 h 701"/>
                <a:gd name="T20" fmla="*/ 210 w 702"/>
                <a:gd name="T21" fmla="*/ 677 h 701"/>
                <a:gd name="T22" fmla="*/ 116 w 702"/>
                <a:gd name="T23" fmla="*/ 631 h 701"/>
                <a:gd name="T24" fmla="*/ 210 w 702"/>
                <a:gd name="T25" fmla="*/ 677 h 701"/>
                <a:gd name="T26" fmla="*/ 584 w 702"/>
                <a:gd name="T27" fmla="*/ 677 h 701"/>
                <a:gd name="T28" fmla="*/ 490 w 702"/>
                <a:gd name="T29" fmla="*/ 631 h 701"/>
                <a:gd name="T30" fmla="*/ 584 w 702"/>
                <a:gd name="T31" fmla="*/ 677 h 701"/>
                <a:gd name="T32" fmla="*/ 677 w 702"/>
                <a:gd name="T33" fmla="*/ 532 h 701"/>
                <a:gd name="T34" fmla="*/ 596 w 702"/>
                <a:gd name="T35" fmla="*/ 608 h 701"/>
                <a:gd name="T36" fmla="*/ 221 w 702"/>
                <a:gd name="T37" fmla="*/ 608 h 701"/>
                <a:gd name="T38" fmla="*/ 99 w 702"/>
                <a:gd name="T39" fmla="*/ 608 h 701"/>
                <a:gd name="T40" fmla="*/ 23 w 702"/>
                <a:gd name="T41" fmla="*/ 420 h 701"/>
                <a:gd name="T42" fmla="*/ 677 w 702"/>
                <a:gd name="T43" fmla="*/ 420 h 701"/>
                <a:gd name="T44" fmla="*/ 677 w 702"/>
                <a:gd name="T45" fmla="*/ 532 h 701"/>
                <a:gd name="T46" fmla="*/ 677 w 702"/>
                <a:gd name="T47" fmla="*/ 397 h 701"/>
                <a:gd name="T48" fmla="*/ 23 w 702"/>
                <a:gd name="T49" fmla="*/ 397 h 701"/>
                <a:gd name="T50" fmla="*/ 23 w 702"/>
                <a:gd name="T51" fmla="*/ 233 h 701"/>
                <a:gd name="T52" fmla="*/ 677 w 702"/>
                <a:gd name="T53" fmla="*/ 233 h 701"/>
                <a:gd name="T54" fmla="*/ 677 w 702"/>
                <a:gd name="T55" fmla="*/ 397 h 701"/>
                <a:gd name="T56" fmla="*/ 677 w 702"/>
                <a:gd name="T57" fmla="*/ 210 h 701"/>
                <a:gd name="T58" fmla="*/ 23 w 702"/>
                <a:gd name="T59" fmla="*/ 210 h 701"/>
                <a:gd name="T60" fmla="*/ 23 w 702"/>
                <a:gd name="T61" fmla="*/ 99 h 701"/>
                <a:gd name="T62" fmla="*/ 601 w 702"/>
                <a:gd name="T63" fmla="*/ 23 h 701"/>
                <a:gd name="T64" fmla="*/ 677 w 702"/>
                <a:gd name="T65" fmla="*/ 21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2" h="701">
                  <a:moveTo>
                    <a:pt x="601" y="0"/>
                  </a:moveTo>
                  <a:lnTo>
                    <a:pt x="601" y="0"/>
                  </a:lnTo>
                  <a:cubicBezTo>
                    <a:pt x="99" y="0"/>
                    <a:pt x="99" y="0"/>
                    <a:pt x="99" y="0"/>
                  </a:cubicBezTo>
                  <a:cubicBezTo>
                    <a:pt x="44" y="0"/>
                    <a:pt x="0" y="44"/>
                    <a:pt x="0" y="99"/>
                  </a:cubicBezTo>
                  <a:cubicBezTo>
                    <a:pt x="0" y="532"/>
                    <a:pt x="0" y="532"/>
                    <a:pt x="0" y="532"/>
                  </a:cubicBezTo>
                  <a:cubicBezTo>
                    <a:pt x="0" y="584"/>
                    <a:pt x="41" y="627"/>
                    <a:pt x="93" y="631"/>
                  </a:cubicBezTo>
                  <a:cubicBezTo>
                    <a:pt x="93" y="689"/>
                    <a:pt x="93" y="689"/>
                    <a:pt x="93" y="689"/>
                  </a:cubicBezTo>
                  <a:cubicBezTo>
                    <a:pt x="93" y="695"/>
                    <a:pt x="99" y="700"/>
                    <a:pt x="105" y="700"/>
                  </a:cubicBezTo>
                  <a:cubicBezTo>
                    <a:pt x="221" y="700"/>
                    <a:pt x="221" y="700"/>
                    <a:pt x="221" y="700"/>
                  </a:cubicBezTo>
                  <a:cubicBezTo>
                    <a:pt x="228" y="700"/>
                    <a:pt x="233" y="695"/>
                    <a:pt x="233" y="689"/>
                  </a:cubicBezTo>
                  <a:cubicBezTo>
                    <a:pt x="233" y="631"/>
                    <a:pt x="233" y="631"/>
                    <a:pt x="233" y="631"/>
                  </a:cubicBezTo>
                  <a:cubicBezTo>
                    <a:pt x="467" y="631"/>
                    <a:pt x="467" y="631"/>
                    <a:pt x="467" y="631"/>
                  </a:cubicBezTo>
                  <a:cubicBezTo>
                    <a:pt x="467" y="689"/>
                    <a:pt x="467" y="689"/>
                    <a:pt x="467" y="689"/>
                  </a:cubicBezTo>
                  <a:cubicBezTo>
                    <a:pt x="467" y="695"/>
                    <a:pt x="472" y="700"/>
                    <a:pt x="479" y="700"/>
                  </a:cubicBezTo>
                  <a:cubicBezTo>
                    <a:pt x="596" y="700"/>
                    <a:pt x="596" y="700"/>
                    <a:pt x="596" y="700"/>
                  </a:cubicBezTo>
                  <a:cubicBezTo>
                    <a:pt x="603" y="700"/>
                    <a:pt x="608" y="695"/>
                    <a:pt x="608" y="689"/>
                  </a:cubicBezTo>
                  <a:cubicBezTo>
                    <a:pt x="608" y="631"/>
                    <a:pt x="608" y="631"/>
                    <a:pt x="608" y="631"/>
                  </a:cubicBezTo>
                  <a:cubicBezTo>
                    <a:pt x="660" y="627"/>
                    <a:pt x="701" y="584"/>
                    <a:pt x="701" y="532"/>
                  </a:cubicBezTo>
                  <a:cubicBezTo>
                    <a:pt x="701" y="99"/>
                    <a:pt x="701" y="99"/>
                    <a:pt x="701" y="99"/>
                  </a:cubicBezTo>
                  <a:cubicBezTo>
                    <a:pt x="701" y="44"/>
                    <a:pt x="657" y="0"/>
                    <a:pt x="601" y="0"/>
                  </a:cubicBezTo>
                  <a:close/>
                  <a:moveTo>
                    <a:pt x="210" y="677"/>
                  </a:moveTo>
                  <a:lnTo>
                    <a:pt x="210" y="677"/>
                  </a:lnTo>
                  <a:cubicBezTo>
                    <a:pt x="116" y="677"/>
                    <a:pt x="116" y="677"/>
                    <a:pt x="116" y="677"/>
                  </a:cubicBezTo>
                  <a:cubicBezTo>
                    <a:pt x="116" y="631"/>
                    <a:pt x="116" y="631"/>
                    <a:pt x="116" y="631"/>
                  </a:cubicBezTo>
                  <a:cubicBezTo>
                    <a:pt x="210" y="631"/>
                    <a:pt x="210" y="631"/>
                    <a:pt x="210" y="631"/>
                  </a:cubicBezTo>
                  <a:lnTo>
                    <a:pt x="210" y="677"/>
                  </a:lnTo>
                  <a:close/>
                  <a:moveTo>
                    <a:pt x="584" y="677"/>
                  </a:moveTo>
                  <a:lnTo>
                    <a:pt x="584" y="677"/>
                  </a:lnTo>
                  <a:cubicBezTo>
                    <a:pt x="490" y="677"/>
                    <a:pt x="490" y="677"/>
                    <a:pt x="490" y="677"/>
                  </a:cubicBezTo>
                  <a:cubicBezTo>
                    <a:pt x="490" y="631"/>
                    <a:pt x="490" y="631"/>
                    <a:pt x="490" y="631"/>
                  </a:cubicBezTo>
                  <a:cubicBezTo>
                    <a:pt x="584" y="631"/>
                    <a:pt x="584" y="631"/>
                    <a:pt x="584" y="631"/>
                  </a:cubicBezTo>
                  <a:lnTo>
                    <a:pt x="584" y="677"/>
                  </a:lnTo>
                  <a:close/>
                  <a:moveTo>
                    <a:pt x="677" y="532"/>
                  </a:moveTo>
                  <a:lnTo>
                    <a:pt x="677" y="532"/>
                  </a:lnTo>
                  <a:cubicBezTo>
                    <a:pt x="677" y="573"/>
                    <a:pt x="643" y="608"/>
                    <a:pt x="601" y="608"/>
                  </a:cubicBezTo>
                  <a:cubicBezTo>
                    <a:pt x="596" y="608"/>
                    <a:pt x="596" y="608"/>
                    <a:pt x="596" y="608"/>
                  </a:cubicBezTo>
                  <a:cubicBezTo>
                    <a:pt x="479" y="608"/>
                    <a:pt x="479" y="608"/>
                    <a:pt x="479" y="608"/>
                  </a:cubicBezTo>
                  <a:cubicBezTo>
                    <a:pt x="221" y="608"/>
                    <a:pt x="221" y="608"/>
                    <a:pt x="221" y="608"/>
                  </a:cubicBezTo>
                  <a:cubicBezTo>
                    <a:pt x="105" y="608"/>
                    <a:pt x="105" y="608"/>
                    <a:pt x="105" y="608"/>
                  </a:cubicBezTo>
                  <a:cubicBezTo>
                    <a:pt x="99" y="608"/>
                    <a:pt x="99" y="608"/>
                    <a:pt x="99" y="608"/>
                  </a:cubicBezTo>
                  <a:cubicBezTo>
                    <a:pt x="57" y="608"/>
                    <a:pt x="23" y="573"/>
                    <a:pt x="23" y="532"/>
                  </a:cubicBezTo>
                  <a:cubicBezTo>
                    <a:pt x="23" y="420"/>
                    <a:pt x="23" y="420"/>
                    <a:pt x="23" y="420"/>
                  </a:cubicBezTo>
                  <a:lnTo>
                    <a:pt x="23" y="420"/>
                  </a:lnTo>
                  <a:cubicBezTo>
                    <a:pt x="677" y="420"/>
                    <a:pt x="677" y="420"/>
                    <a:pt x="677" y="420"/>
                  </a:cubicBezTo>
                  <a:lnTo>
                    <a:pt x="677" y="420"/>
                  </a:lnTo>
                  <a:lnTo>
                    <a:pt x="677" y="532"/>
                  </a:lnTo>
                  <a:close/>
                  <a:moveTo>
                    <a:pt x="677" y="397"/>
                  </a:moveTo>
                  <a:lnTo>
                    <a:pt x="677" y="397"/>
                  </a:lnTo>
                  <a:lnTo>
                    <a:pt x="677" y="397"/>
                  </a:lnTo>
                  <a:cubicBezTo>
                    <a:pt x="23" y="397"/>
                    <a:pt x="23" y="397"/>
                    <a:pt x="23" y="397"/>
                  </a:cubicBezTo>
                  <a:lnTo>
                    <a:pt x="23" y="397"/>
                  </a:lnTo>
                  <a:cubicBezTo>
                    <a:pt x="23" y="233"/>
                    <a:pt x="23" y="233"/>
                    <a:pt x="23" y="233"/>
                  </a:cubicBezTo>
                  <a:lnTo>
                    <a:pt x="23" y="233"/>
                  </a:lnTo>
                  <a:cubicBezTo>
                    <a:pt x="677" y="233"/>
                    <a:pt x="677" y="233"/>
                    <a:pt x="677" y="233"/>
                  </a:cubicBezTo>
                  <a:lnTo>
                    <a:pt x="677" y="233"/>
                  </a:lnTo>
                  <a:lnTo>
                    <a:pt x="677" y="397"/>
                  </a:lnTo>
                  <a:close/>
                  <a:moveTo>
                    <a:pt x="677" y="210"/>
                  </a:moveTo>
                  <a:lnTo>
                    <a:pt x="677" y="210"/>
                  </a:lnTo>
                  <a:lnTo>
                    <a:pt x="677" y="210"/>
                  </a:lnTo>
                  <a:cubicBezTo>
                    <a:pt x="23" y="210"/>
                    <a:pt x="23" y="210"/>
                    <a:pt x="23" y="210"/>
                  </a:cubicBezTo>
                  <a:lnTo>
                    <a:pt x="23" y="210"/>
                  </a:lnTo>
                  <a:cubicBezTo>
                    <a:pt x="23" y="99"/>
                    <a:pt x="23" y="99"/>
                    <a:pt x="23" y="99"/>
                  </a:cubicBezTo>
                  <a:cubicBezTo>
                    <a:pt x="23" y="57"/>
                    <a:pt x="57" y="23"/>
                    <a:pt x="99" y="23"/>
                  </a:cubicBezTo>
                  <a:cubicBezTo>
                    <a:pt x="601" y="23"/>
                    <a:pt x="601" y="23"/>
                    <a:pt x="601" y="23"/>
                  </a:cubicBezTo>
                  <a:cubicBezTo>
                    <a:pt x="643" y="23"/>
                    <a:pt x="677" y="57"/>
                    <a:pt x="677" y="99"/>
                  </a:cubicBezTo>
                  <a:lnTo>
                    <a:pt x="677" y="21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89" name="Freeform 83"/>
            <p:cNvSpPr>
              <a:spLocks noChangeArrowheads="1"/>
            </p:cNvSpPr>
            <p:nvPr/>
          </p:nvSpPr>
          <p:spPr bwMode="auto">
            <a:xfrm>
              <a:off x="3128162" y="3045737"/>
              <a:ext cx="35194" cy="35192"/>
            </a:xfrm>
            <a:custGeom>
              <a:avLst/>
              <a:gdLst>
                <a:gd name="T0" fmla="*/ 41 w 84"/>
                <a:gd name="T1" fmla="*/ 0 h 84"/>
                <a:gd name="T2" fmla="*/ 41 w 84"/>
                <a:gd name="T3" fmla="*/ 0 h 84"/>
                <a:gd name="T4" fmla="*/ 0 w 84"/>
                <a:gd name="T5" fmla="*/ 42 h 84"/>
                <a:gd name="T6" fmla="*/ 41 w 84"/>
                <a:gd name="T7" fmla="*/ 83 h 84"/>
                <a:gd name="T8" fmla="*/ 83 w 84"/>
                <a:gd name="T9" fmla="*/ 42 h 84"/>
                <a:gd name="T10" fmla="*/ 41 w 84"/>
                <a:gd name="T11" fmla="*/ 0 h 84"/>
                <a:gd name="T12" fmla="*/ 41 w 84"/>
                <a:gd name="T13" fmla="*/ 60 h 84"/>
                <a:gd name="T14" fmla="*/ 41 w 84"/>
                <a:gd name="T15" fmla="*/ 60 h 84"/>
                <a:gd name="T16" fmla="*/ 24 w 84"/>
                <a:gd name="T17" fmla="*/ 42 h 84"/>
                <a:gd name="T18" fmla="*/ 41 w 84"/>
                <a:gd name="T19" fmla="*/ 24 h 84"/>
                <a:gd name="T20" fmla="*/ 59 w 84"/>
                <a:gd name="T21" fmla="*/ 42 h 84"/>
                <a:gd name="T22" fmla="*/ 41 w 84"/>
                <a:gd name="T23"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4">
                  <a:moveTo>
                    <a:pt x="41" y="0"/>
                  </a:moveTo>
                  <a:lnTo>
                    <a:pt x="41" y="0"/>
                  </a:lnTo>
                  <a:cubicBezTo>
                    <a:pt x="19" y="0"/>
                    <a:pt x="0" y="19"/>
                    <a:pt x="0" y="42"/>
                  </a:cubicBezTo>
                  <a:cubicBezTo>
                    <a:pt x="0" y="64"/>
                    <a:pt x="19" y="83"/>
                    <a:pt x="41" y="83"/>
                  </a:cubicBezTo>
                  <a:cubicBezTo>
                    <a:pt x="64" y="83"/>
                    <a:pt x="83" y="64"/>
                    <a:pt x="83" y="42"/>
                  </a:cubicBezTo>
                  <a:cubicBezTo>
                    <a:pt x="83" y="19"/>
                    <a:pt x="64" y="0"/>
                    <a:pt x="41" y="0"/>
                  </a:cubicBezTo>
                  <a:close/>
                  <a:moveTo>
                    <a:pt x="41" y="60"/>
                  </a:moveTo>
                  <a:lnTo>
                    <a:pt x="41" y="60"/>
                  </a:lnTo>
                  <a:cubicBezTo>
                    <a:pt x="32" y="60"/>
                    <a:pt x="24" y="51"/>
                    <a:pt x="24" y="42"/>
                  </a:cubicBezTo>
                  <a:cubicBezTo>
                    <a:pt x="24" y="32"/>
                    <a:pt x="32" y="24"/>
                    <a:pt x="41" y="24"/>
                  </a:cubicBezTo>
                  <a:cubicBezTo>
                    <a:pt x="51" y="24"/>
                    <a:pt x="59" y="32"/>
                    <a:pt x="59" y="42"/>
                  </a:cubicBezTo>
                  <a:cubicBezTo>
                    <a:pt x="59" y="51"/>
                    <a:pt x="51" y="60"/>
                    <a:pt x="41" y="6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0" name="Freeform 84"/>
            <p:cNvSpPr>
              <a:spLocks noChangeArrowheads="1"/>
            </p:cNvSpPr>
            <p:nvPr/>
          </p:nvSpPr>
          <p:spPr bwMode="auto">
            <a:xfrm>
              <a:off x="3270786" y="2879033"/>
              <a:ext cx="22227" cy="22227"/>
            </a:xfrm>
            <a:custGeom>
              <a:avLst/>
              <a:gdLst>
                <a:gd name="T0" fmla="*/ 26 w 53"/>
                <a:gd name="T1" fmla="*/ 0 h 54"/>
                <a:gd name="T2" fmla="*/ 26 w 53"/>
                <a:gd name="T3" fmla="*/ 0 h 54"/>
                <a:gd name="T4" fmla="*/ 0 w 53"/>
                <a:gd name="T5" fmla="*/ 26 h 54"/>
                <a:gd name="T6" fmla="*/ 26 w 53"/>
                <a:gd name="T7" fmla="*/ 53 h 54"/>
                <a:gd name="T8" fmla="*/ 52 w 53"/>
                <a:gd name="T9" fmla="*/ 26 h 54"/>
                <a:gd name="T10" fmla="*/ 26 w 53"/>
                <a:gd name="T11" fmla="*/ 0 h 54"/>
                <a:gd name="T12" fmla="*/ 23 w 53"/>
                <a:gd name="T13" fmla="*/ 26 h 54"/>
                <a:gd name="T14" fmla="*/ 23 w 53"/>
                <a:gd name="T15" fmla="*/ 26 h 54"/>
                <a:gd name="T16" fmla="*/ 26 w 53"/>
                <a:gd name="T17" fmla="*/ 23 h 54"/>
                <a:gd name="T18" fmla="*/ 29 w 53"/>
                <a:gd name="T19" fmla="*/ 26 h 54"/>
                <a:gd name="T20" fmla="*/ 23 w 53"/>
                <a:gd name="T21"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4">
                  <a:moveTo>
                    <a:pt x="26" y="0"/>
                  </a:moveTo>
                  <a:lnTo>
                    <a:pt x="26" y="0"/>
                  </a:lnTo>
                  <a:cubicBezTo>
                    <a:pt x="11" y="0"/>
                    <a:pt x="0" y="11"/>
                    <a:pt x="0" y="26"/>
                  </a:cubicBezTo>
                  <a:cubicBezTo>
                    <a:pt x="0" y="40"/>
                    <a:pt x="11" y="53"/>
                    <a:pt x="26" y="53"/>
                  </a:cubicBezTo>
                  <a:cubicBezTo>
                    <a:pt x="40" y="53"/>
                    <a:pt x="52" y="40"/>
                    <a:pt x="52" y="26"/>
                  </a:cubicBezTo>
                  <a:cubicBezTo>
                    <a:pt x="52" y="11"/>
                    <a:pt x="40" y="0"/>
                    <a:pt x="26" y="0"/>
                  </a:cubicBezTo>
                  <a:close/>
                  <a:moveTo>
                    <a:pt x="23" y="26"/>
                  </a:moveTo>
                  <a:lnTo>
                    <a:pt x="23" y="26"/>
                  </a:lnTo>
                  <a:cubicBezTo>
                    <a:pt x="23" y="25"/>
                    <a:pt x="24" y="23"/>
                    <a:pt x="26" y="23"/>
                  </a:cubicBezTo>
                  <a:cubicBezTo>
                    <a:pt x="28" y="23"/>
                    <a:pt x="29" y="25"/>
                    <a:pt x="29" y="26"/>
                  </a:cubicBezTo>
                  <a:cubicBezTo>
                    <a:pt x="29" y="30"/>
                    <a:pt x="23" y="30"/>
                    <a:pt x="23" y="26"/>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1" name="Freeform 85"/>
            <p:cNvSpPr>
              <a:spLocks noChangeArrowheads="1"/>
            </p:cNvSpPr>
            <p:nvPr/>
          </p:nvSpPr>
          <p:spPr bwMode="auto">
            <a:xfrm>
              <a:off x="3300423" y="2879033"/>
              <a:ext cx="22227" cy="22227"/>
            </a:xfrm>
            <a:custGeom>
              <a:avLst/>
              <a:gdLst>
                <a:gd name="T0" fmla="*/ 26 w 54"/>
                <a:gd name="T1" fmla="*/ 0 h 54"/>
                <a:gd name="T2" fmla="*/ 26 w 54"/>
                <a:gd name="T3" fmla="*/ 0 h 54"/>
                <a:gd name="T4" fmla="*/ 0 w 54"/>
                <a:gd name="T5" fmla="*/ 26 h 54"/>
                <a:gd name="T6" fmla="*/ 26 w 54"/>
                <a:gd name="T7" fmla="*/ 53 h 54"/>
                <a:gd name="T8" fmla="*/ 53 w 54"/>
                <a:gd name="T9" fmla="*/ 26 h 54"/>
                <a:gd name="T10" fmla="*/ 26 w 54"/>
                <a:gd name="T11" fmla="*/ 0 h 54"/>
                <a:gd name="T12" fmla="*/ 23 w 54"/>
                <a:gd name="T13" fmla="*/ 26 h 54"/>
                <a:gd name="T14" fmla="*/ 23 w 54"/>
                <a:gd name="T15" fmla="*/ 26 h 54"/>
                <a:gd name="T16" fmla="*/ 26 w 54"/>
                <a:gd name="T17" fmla="*/ 23 h 54"/>
                <a:gd name="T18" fmla="*/ 30 w 54"/>
                <a:gd name="T19" fmla="*/ 26 h 54"/>
                <a:gd name="T20" fmla="*/ 23 w 54"/>
                <a:gd name="T21"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4">
                  <a:moveTo>
                    <a:pt x="26" y="0"/>
                  </a:moveTo>
                  <a:lnTo>
                    <a:pt x="26" y="0"/>
                  </a:lnTo>
                  <a:cubicBezTo>
                    <a:pt x="12" y="0"/>
                    <a:pt x="0" y="11"/>
                    <a:pt x="0" y="26"/>
                  </a:cubicBezTo>
                  <a:cubicBezTo>
                    <a:pt x="0" y="40"/>
                    <a:pt x="12" y="53"/>
                    <a:pt x="26" y="53"/>
                  </a:cubicBezTo>
                  <a:cubicBezTo>
                    <a:pt x="41" y="53"/>
                    <a:pt x="53" y="40"/>
                    <a:pt x="53" y="26"/>
                  </a:cubicBezTo>
                  <a:cubicBezTo>
                    <a:pt x="53" y="11"/>
                    <a:pt x="41" y="0"/>
                    <a:pt x="26" y="0"/>
                  </a:cubicBezTo>
                  <a:close/>
                  <a:moveTo>
                    <a:pt x="23" y="26"/>
                  </a:moveTo>
                  <a:lnTo>
                    <a:pt x="23" y="26"/>
                  </a:lnTo>
                  <a:cubicBezTo>
                    <a:pt x="23" y="25"/>
                    <a:pt x="24" y="23"/>
                    <a:pt x="26" y="23"/>
                  </a:cubicBezTo>
                  <a:cubicBezTo>
                    <a:pt x="29" y="23"/>
                    <a:pt x="30" y="25"/>
                    <a:pt x="30" y="26"/>
                  </a:cubicBezTo>
                  <a:cubicBezTo>
                    <a:pt x="30" y="30"/>
                    <a:pt x="23" y="30"/>
                    <a:pt x="23" y="26"/>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2" name="Freeform 86"/>
            <p:cNvSpPr>
              <a:spLocks noChangeArrowheads="1"/>
            </p:cNvSpPr>
            <p:nvPr/>
          </p:nvSpPr>
          <p:spPr bwMode="auto">
            <a:xfrm>
              <a:off x="3330059" y="2879033"/>
              <a:ext cx="22227" cy="22227"/>
            </a:xfrm>
            <a:custGeom>
              <a:avLst/>
              <a:gdLst>
                <a:gd name="T0" fmla="*/ 26 w 53"/>
                <a:gd name="T1" fmla="*/ 0 h 54"/>
                <a:gd name="T2" fmla="*/ 26 w 53"/>
                <a:gd name="T3" fmla="*/ 0 h 54"/>
                <a:gd name="T4" fmla="*/ 0 w 53"/>
                <a:gd name="T5" fmla="*/ 26 h 54"/>
                <a:gd name="T6" fmla="*/ 26 w 53"/>
                <a:gd name="T7" fmla="*/ 53 h 54"/>
                <a:gd name="T8" fmla="*/ 52 w 53"/>
                <a:gd name="T9" fmla="*/ 26 h 54"/>
                <a:gd name="T10" fmla="*/ 26 w 53"/>
                <a:gd name="T11" fmla="*/ 0 h 54"/>
                <a:gd name="T12" fmla="*/ 23 w 53"/>
                <a:gd name="T13" fmla="*/ 26 h 54"/>
                <a:gd name="T14" fmla="*/ 23 w 53"/>
                <a:gd name="T15" fmla="*/ 26 h 54"/>
                <a:gd name="T16" fmla="*/ 26 w 53"/>
                <a:gd name="T17" fmla="*/ 23 h 54"/>
                <a:gd name="T18" fmla="*/ 29 w 53"/>
                <a:gd name="T19" fmla="*/ 26 h 54"/>
                <a:gd name="T20" fmla="*/ 23 w 53"/>
                <a:gd name="T21"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4">
                  <a:moveTo>
                    <a:pt x="26" y="0"/>
                  </a:moveTo>
                  <a:lnTo>
                    <a:pt x="26" y="0"/>
                  </a:lnTo>
                  <a:cubicBezTo>
                    <a:pt x="12" y="0"/>
                    <a:pt x="0" y="11"/>
                    <a:pt x="0" y="26"/>
                  </a:cubicBezTo>
                  <a:cubicBezTo>
                    <a:pt x="0" y="40"/>
                    <a:pt x="12" y="53"/>
                    <a:pt x="26" y="53"/>
                  </a:cubicBezTo>
                  <a:cubicBezTo>
                    <a:pt x="41" y="53"/>
                    <a:pt x="52" y="40"/>
                    <a:pt x="52" y="26"/>
                  </a:cubicBezTo>
                  <a:cubicBezTo>
                    <a:pt x="52" y="11"/>
                    <a:pt x="41" y="0"/>
                    <a:pt x="26" y="0"/>
                  </a:cubicBezTo>
                  <a:close/>
                  <a:moveTo>
                    <a:pt x="23" y="26"/>
                  </a:moveTo>
                  <a:lnTo>
                    <a:pt x="23" y="26"/>
                  </a:lnTo>
                  <a:cubicBezTo>
                    <a:pt x="23" y="25"/>
                    <a:pt x="24" y="23"/>
                    <a:pt x="26" y="23"/>
                  </a:cubicBezTo>
                  <a:cubicBezTo>
                    <a:pt x="28" y="23"/>
                    <a:pt x="29" y="25"/>
                    <a:pt x="29" y="26"/>
                  </a:cubicBezTo>
                  <a:cubicBezTo>
                    <a:pt x="29" y="30"/>
                    <a:pt x="23" y="30"/>
                    <a:pt x="23" y="26"/>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3" name="Freeform 87"/>
            <p:cNvSpPr>
              <a:spLocks noChangeArrowheads="1"/>
            </p:cNvSpPr>
            <p:nvPr/>
          </p:nvSpPr>
          <p:spPr bwMode="auto">
            <a:xfrm>
              <a:off x="3270786" y="2967942"/>
              <a:ext cx="22227" cy="22227"/>
            </a:xfrm>
            <a:custGeom>
              <a:avLst/>
              <a:gdLst>
                <a:gd name="T0" fmla="*/ 26 w 53"/>
                <a:gd name="T1" fmla="*/ 0 h 53"/>
                <a:gd name="T2" fmla="*/ 26 w 53"/>
                <a:gd name="T3" fmla="*/ 0 h 53"/>
                <a:gd name="T4" fmla="*/ 0 w 53"/>
                <a:gd name="T5" fmla="*/ 26 h 53"/>
                <a:gd name="T6" fmla="*/ 26 w 53"/>
                <a:gd name="T7" fmla="*/ 52 h 53"/>
                <a:gd name="T8" fmla="*/ 52 w 53"/>
                <a:gd name="T9" fmla="*/ 26 h 53"/>
                <a:gd name="T10" fmla="*/ 26 w 53"/>
                <a:gd name="T11" fmla="*/ 0 h 53"/>
                <a:gd name="T12" fmla="*/ 23 w 53"/>
                <a:gd name="T13" fmla="*/ 26 h 53"/>
                <a:gd name="T14" fmla="*/ 23 w 53"/>
                <a:gd name="T15" fmla="*/ 26 h 53"/>
                <a:gd name="T16" fmla="*/ 26 w 53"/>
                <a:gd name="T17" fmla="*/ 23 h 53"/>
                <a:gd name="T18" fmla="*/ 29 w 53"/>
                <a:gd name="T19" fmla="*/ 26 h 53"/>
                <a:gd name="T20" fmla="*/ 23 w 53"/>
                <a:gd name="T2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3">
                  <a:moveTo>
                    <a:pt x="26" y="0"/>
                  </a:moveTo>
                  <a:lnTo>
                    <a:pt x="26" y="0"/>
                  </a:lnTo>
                  <a:cubicBezTo>
                    <a:pt x="11" y="0"/>
                    <a:pt x="0" y="12"/>
                    <a:pt x="0" y="26"/>
                  </a:cubicBezTo>
                  <a:cubicBezTo>
                    <a:pt x="0" y="41"/>
                    <a:pt x="11" y="52"/>
                    <a:pt x="26" y="52"/>
                  </a:cubicBezTo>
                  <a:cubicBezTo>
                    <a:pt x="40" y="52"/>
                    <a:pt x="52" y="41"/>
                    <a:pt x="52" y="26"/>
                  </a:cubicBezTo>
                  <a:cubicBezTo>
                    <a:pt x="52" y="12"/>
                    <a:pt x="40" y="0"/>
                    <a:pt x="26" y="0"/>
                  </a:cubicBezTo>
                  <a:close/>
                  <a:moveTo>
                    <a:pt x="23" y="26"/>
                  </a:moveTo>
                  <a:lnTo>
                    <a:pt x="23" y="26"/>
                  </a:lnTo>
                  <a:cubicBezTo>
                    <a:pt x="23" y="24"/>
                    <a:pt x="24" y="23"/>
                    <a:pt x="26" y="23"/>
                  </a:cubicBezTo>
                  <a:cubicBezTo>
                    <a:pt x="28" y="23"/>
                    <a:pt x="29" y="24"/>
                    <a:pt x="29" y="26"/>
                  </a:cubicBezTo>
                  <a:cubicBezTo>
                    <a:pt x="29" y="29"/>
                    <a:pt x="23" y="29"/>
                    <a:pt x="23" y="26"/>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4" name="Freeform 88"/>
            <p:cNvSpPr>
              <a:spLocks noChangeArrowheads="1"/>
            </p:cNvSpPr>
            <p:nvPr/>
          </p:nvSpPr>
          <p:spPr bwMode="auto">
            <a:xfrm>
              <a:off x="3300423" y="2967942"/>
              <a:ext cx="22227" cy="22227"/>
            </a:xfrm>
            <a:custGeom>
              <a:avLst/>
              <a:gdLst>
                <a:gd name="T0" fmla="*/ 26 w 54"/>
                <a:gd name="T1" fmla="*/ 0 h 53"/>
                <a:gd name="T2" fmla="*/ 26 w 54"/>
                <a:gd name="T3" fmla="*/ 0 h 53"/>
                <a:gd name="T4" fmla="*/ 0 w 54"/>
                <a:gd name="T5" fmla="*/ 26 h 53"/>
                <a:gd name="T6" fmla="*/ 26 w 54"/>
                <a:gd name="T7" fmla="*/ 52 h 53"/>
                <a:gd name="T8" fmla="*/ 53 w 54"/>
                <a:gd name="T9" fmla="*/ 26 h 53"/>
                <a:gd name="T10" fmla="*/ 26 w 54"/>
                <a:gd name="T11" fmla="*/ 0 h 53"/>
                <a:gd name="T12" fmla="*/ 23 w 54"/>
                <a:gd name="T13" fmla="*/ 26 h 53"/>
                <a:gd name="T14" fmla="*/ 23 w 54"/>
                <a:gd name="T15" fmla="*/ 26 h 53"/>
                <a:gd name="T16" fmla="*/ 26 w 54"/>
                <a:gd name="T17" fmla="*/ 23 h 53"/>
                <a:gd name="T18" fmla="*/ 30 w 54"/>
                <a:gd name="T19" fmla="*/ 26 h 53"/>
                <a:gd name="T20" fmla="*/ 23 w 54"/>
                <a:gd name="T2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3">
                  <a:moveTo>
                    <a:pt x="26" y="0"/>
                  </a:moveTo>
                  <a:lnTo>
                    <a:pt x="26" y="0"/>
                  </a:lnTo>
                  <a:cubicBezTo>
                    <a:pt x="12" y="0"/>
                    <a:pt x="0" y="12"/>
                    <a:pt x="0" y="26"/>
                  </a:cubicBezTo>
                  <a:cubicBezTo>
                    <a:pt x="0" y="41"/>
                    <a:pt x="12" y="52"/>
                    <a:pt x="26" y="52"/>
                  </a:cubicBezTo>
                  <a:cubicBezTo>
                    <a:pt x="41" y="52"/>
                    <a:pt x="53" y="41"/>
                    <a:pt x="53" y="26"/>
                  </a:cubicBezTo>
                  <a:cubicBezTo>
                    <a:pt x="53" y="12"/>
                    <a:pt x="41" y="0"/>
                    <a:pt x="26" y="0"/>
                  </a:cubicBezTo>
                  <a:close/>
                  <a:moveTo>
                    <a:pt x="23" y="26"/>
                  </a:moveTo>
                  <a:lnTo>
                    <a:pt x="23" y="26"/>
                  </a:lnTo>
                  <a:cubicBezTo>
                    <a:pt x="23" y="24"/>
                    <a:pt x="24" y="23"/>
                    <a:pt x="26" y="23"/>
                  </a:cubicBezTo>
                  <a:cubicBezTo>
                    <a:pt x="29" y="23"/>
                    <a:pt x="30" y="24"/>
                    <a:pt x="30" y="26"/>
                  </a:cubicBezTo>
                  <a:cubicBezTo>
                    <a:pt x="30" y="29"/>
                    <a:pt x="23" y="29"/>
                    <a:pt x="23" y="26"/>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5" name="Freeform 89"/>
            <p:cNvSpPr>
              <a:spLocks noChangeArrowheads="1"/>
            </p:cNvSpPr>
            <p:nvPr/>
          </p:nvSpPr>
          <p:spPr bwMode="auto">
            <a:xfrm>
              <a:off x="3330059" y="2967942"/>
              <a:ext cx="22227" cy="22227"/>
            </a:xfrm>
            <a:custGeom>
              <a:avLst/>
              <a:gdLst>
                <a:gd name="T0" fmla="*/ 26 w 53"/>
                <a:gd name="T1" fmla="*/ 0 h 53"/>
                <a:gd name="T2" fmla="*/ 26 w 53"/>
                <a:gd name="T3" fmla="*/ 0 h 53"/>
                <a:gd name="T4" fmla="*/ 0 w 53"/>
                <a:gd name="T5" fmla="*/ 26 h 53"/>
                <a:gd name="T6" fmla="*/ 26 w 53"/>
                <a:gd name="T7" fmla="*/ 52 h 53"/>
                <a:gd name="T8" fmla="*/ 52 w 53"/>
                <a:gd name="T9" fmla="*/ 26 h 53"/>
                <a:gd name="T10" fmla="*/ 26 w 53"/>
                <a:gd name="T11" fmla="*/ 0 h 53"/>
                <a:gd name="T12" fmla="*/ 23 w 53"/>
                <a:gd name="T13" fmla="*/ 26 h 53"/>
                <a:gd name="T14" fmla="*/ 23 w 53"/>
                <a:gd name="T15" fmla="*/ 26 h 53"/>
                <a:gd name="T16" fmla="*/ 26 w 53"/>
                <a:gd name="T17" fmla="*/ 23 h 53"/>
                <a:gd name="T18" fmla="*/ 29 w 53"/>
                <a:gd name="T19" fmla="*/ 26 h 53"/>
                <a:gd name="T20" fmla="*/ 23 w 53"/>
                <a:gd name="T2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3">
                  <a:moveTo>
                    <a:pt x="26" y="0"/>
                  </a:moveTo>
                  <a:lnTo>
                    <a:pt x="26" y="0"/>
                  </a:lnTo>
                  <a:cubicBezTo>
                    <a:pt x="12" y="0"/>
                    <a:pt x="0" y="12"/>
                    <a:pt x="0" y="26"/>
                  </a:cubicBezTo>
                  <a:cubicBezTo>
                    <a:pt x="0" y="41"/>
                    <a:pt x="12" y="52"/>
                    <a:pt x="26" y="52"/>
                  </a:cubicBezTo>
                  <a:cubicBezTo>
                    <a:pt x="41" y="52"/>
                    <a:pt x="52" y="41"/>
                    <a:pt x="52" y="26"/>
                  </a:cubicBezTo>
                  <a:cubicBezTo>
                    <a:pt x="52" y="12"/>
                    <a:pt x="41" y="0"/>
                    <a:pt x="26" y="0"/>
                  </a:cubicBezTo>
                  <a:close/>
                  <a:moveTo>
                    <a:pt x="23" y="26"/>
                  </a:moveTo>
                  <a:lnTo>
                    <a:pt x="23" y="26"/>
                  </a:lnTo>
                  <a:cubicBezTo>
                    <a:pt x="23" y="24"/>
                    <a:pt x="24" y="23"/>
                    <a:pt x="26" y="23"/>
                  </a:cubicBezTo>
                  <a:cubicBezTo>
                    <a:pt x="28" y="23"/>
                    <a:pt x="29" y="24"/>
                    <a:pt x="29" y="26"/>
                  </a:cubicBezTo>
                  <a:cubicBezTo>
                    <a:pt x="29" y="29"/>
                    <a:pt x="23" y="29"/>
                    <a:pt x="23" y="26"/>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6" name="Freeform 90"/>
            <p:cNvSpPr>
              <a:spLocks noChangeArrowheads="1"/>
            </p:cNvSpPr>
            <p:nvPr/>
          </p:nvSpPr>
          <p:spPr bwMode="auto">
            <a:xfrm>
              <a:off x="3270786" y="3045737"/>
              <a:ext cx="22227" cy="22227"/>
            </a:xfrm>
            <a:custGeom>
              <a:avLst/>
              <a:gdLst>
                <a:gd name="T0" fmla="*/ 26 w 53"/>
                <a:gd name="T1" fmla="*/ 0 h 55"/>
                <a:gd name="T2" fmla="*/ 26 w 53"/>
                <a:gd name="T3" fmla="*/ 0 h 55"/>
                <a:gd name="T4" fmla="*/ 0 w 53"/>
                <a:gd name="T5" fmla="*/ 28 h 55"/>
                <a:gd name="T6" fmla="*/ 26 w 53"/>
                <a:gd name="T7" fmla="*/ 54 h 55"/>
                <a:gd name="T8" fmla="*/ 52 w 53"/>
                <a:gd name="T9" fmla="*/ 28 h 55"/>
                <a:gd name="T10" fmla="*/ 26 w 53"/>
                <a:gd name="T11" fmla="*/ 0 h 55"/>
                <a:gd name="T12" fmla="*/ 23 w 53"/>
                <a:gd name="T13" fmla="*/ 28 h 55"/>
                <a:gd name="T14" fmla="*/ 23 w 53"/>
                <a:gd name="T15" fmla="*/ 28 h 55"/>
                <a:gd name="T16" fmla="*/ 26 w 53"/>
                <a:gd name="T17" fmla="*/ 24 h 55"/>
                <a:gd name="T18" fmla="*/ 29 w 53"/>
                <a:gd name="T19" fmla="*/ 28 h 55"/>
                <a:gd name="T20" fmla="*/ 23 w 53"/>
                <a:gd name="T2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5">
                  <a:moveTo>
                    <a:pt x="26" y="0"/>
                  </a:moveTo>
                  <a:lnTo>
                    <a:pt x="26" y="0"/>
                  </a:lnTo>
                  <a:cubicBezTo>
                    <a:pt x="11" y="0"/>
                    <a:pt x="0" y="13"/>
                    <a:pt x="0" y="28"/>
                  </a:cubicBezTo>
                  <a:cubicBezTo>
                    <a:pt x="0" y="42"/>
                    <a:pt x="11" y="54"/>
                    <a:pt x="26" y="54"/>
                  </a:cubicBezTo>
                  <a:cubicBezTo>
                    <a:pt x="40" y="54"/>
                    <a:pt x="52" y="42"/>
                    <a:pt x="52" y="28"/>
                  </a:cubicBezTo>
                  <a:cubicBezTo>
                    <a:pt x="52" y="13"/>
                    <a:pt x="40" y="0"/>
                    <a:pt x="26" y="0"/>
                  </a:cubicBezTo>
                  <a:close/>
                  <a:moveTo>
                    <a:pt x="23" y="28"/>
                  </a:moveTo>
                  <a:lnTo>
                    <a:pt x="23" y="28"/>
                  </a:lnTo>
                  <a:cubicBezTo>
                    <a:pt x="23" y="25"/>
                    <a:pt x="24" y="24"/>
                    <a:pt x="26" y="24"/>
                  </a:cubicBezTo>
                  <a:cubicBezTo>
                    <a:pt x="28" y="24"/>
                    <a:pt x="29" y="25"/>
                    <a:pt x="29" y="28"/>
                  </a:cubicBezTo>
                  <a:cubicBezTo>
                    <a:pt x="29" y="31"/>
                    <a:pt x="23" y="31"/>
                    <a:pt x="23" y="28"/>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7" name="Freeform 91"/>
            <p:cNvSpPr>
              <a:spLocks noChangeArrowheads="1"/>
            </p:cNvSpPr>
            <p:nvPr/>
          </p:nvSpPr>
          <p:spPr bwMode="auto">
            <a:xfrm>
              <a:off x="3300423" y="3045737"/>
              <a:ext cx="22227" cy="22227"/>
            </a:xfrm>
            <a:custGeom>
              <a:avLst/>
              <a:gdLst>
                <a:gd name="T0" fmla="*/ 26 w 54"/>
                <a:gd name="T1" fmla="*/ 0 h 55"/>
                <a:gd name="T2" fmla="*/ 26 w 54"/>
                <a:gd name="T3" fmla="*/ 0 h 55"/>
                <a:gd name="T4" fmla="*/ 0 w 54"/>
                <a:gd name="T5" fmla="*/ 28 h 55"/>
                <a:gd name="T6" fmla="*/ 26 w 54"/>
                <a:gd name="T7" fmla="*/ 54 h 55"/>
                <a:gd name="T8" fmla="*/ 53 w 54"/>
                <a:gd name="T9" fmla="*/ 28 h 55"/>
                <a:gd name="T10" fmla="*/ 26 w 54"/>
                <a:gd name="T11" fmla="*/ 0 h 55"/>
                <a:gd name="T12" fmla="*/ 23 w 54"/>
                <a:gd name="T13" fmla="*/ 28 h 55"/>
                <a:gd name="T14" fmla="*/ 23 w 54"/>
                <a:gd name="T15" fmla="*/ 28 h 55"/>
                <a:gd name="T16" fmla="*/ 26 w 54"/>
                <a:gd name="T17" fmla="*/ 24 h 55"/>
                <a:gd name="T18" fmla="*/ 30 w 54"/>
                <a:gd name="T19" fmla="*/ 28 h 55"/>
                <a:gd name="T20" fmla="*/ 23 w 54"/>
                <a:gd name="T2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5">
                  <a:moveTo>
                    <a:pt x="26" y="0"/>
                  </a:moveTo>
                  <a:lnTo>
                    <a:pt x="26" y="0"/>
                  </a:lnTo>
                  <a:cubicBezTo>
                    <a:pt x="12" y="0"/>
                    <a:pt x="0" y="13"/>
                    <a:pt x="0" y="28"/>
                  </a:cubicBezTo>
                  <a:cubicBezTo>
                    <a:pt x="0" y="42"/>
                    <a:pt x="12" y="54"/>
                    <a:pt x="26" y="54"/>
                  </a:cubicBezTo>
                  <a:cubicBezTo>
                    <a:pt x="41" y="54"/>
                    <a:pt x="53" y="42"/>
                    <a:pt x="53" y="28"/>
                  </a:cubicBezTo>
                  <a:cubicBezTo>
                    <a:pt x="53" y="13"/>
                    <a:pt x="41" y="0"/>
                    <a:pt x="26" y="0"/>
                  </a:cubicBezTo>
                  <a:close/>
                  <a:moveTo>
                    <a:pt x="23" y="28"/>
                  </a:moveTo>
                  <a:lnTo>
                    <a:pt x="23" y="28"/>
                  </a:lnTo>
                  <a:cubicBezTo>
                    <a:pt x="23" y="25"/>
                    <a:pt x="24" y="24"/>
                    <a:pt x="26" y="24"/>
                  </a:cubicBezTo>
                  <a:cubicBezTo>
                    <a:pt x="29" y="24"/>
                    <a:pt x="30" y="25"/>
                    <a:pt x="30" y="28"/>
                  </a:cubicBezTo>
                  <a:cubicBezTo>
                    <a:pt x="30" y="31"/>
                    <a:pt x="23" y="31"/>
                    <a:pt x="23" y="28"/>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sp>
          <p:nvSpPr>
            <p:cNvPr id="98" name="Freeform 92"/>
            <p:cNvSpPr>
              <a:spLocks noChangeArrowheads="1"/>
            </p:cNvSpPr>
            <p:nvPr/>
          </p:nvSpPr>
          <p:spPr bwMode="auto">
            <a:xfrm>
              <a:off x="3330059" y="3045737"/>
              <a:ext cx="22227" cy="22227"/>
            </a:xfrm>
            <a:custGeom>
              <a:avLst/>
              <a:gdLst>
                <a:gd name="T0" fmla="*/ 26 w 53"/>
                <a:gd name="T1" fmla="*/ 0 h 55"/>
                <a:gd name="T2" fmla="*/ 26 w 53"/>
                <a:gd name="T3" fmla="*/ 0 h 55"/>
                <a:gd name="T4" fmla="*/ 0 w 53"/>
                <a:gd name="T5" fmla="*/ 28 h 55"/>
                <a:gd name="T6" fmla="*/ 26 w 53"/>
                <a:gd name="T7" fmla="*/ 54 h 55"/>
                <a:gd name="T8" fmla="*/ 52 w 53"/>
                <a:gd name="T9" fmla="*/ 28 h 55"/>
                <a:gd name="T10" fmla="*/ 26 w 53"/>
                <a:gd name="T11" fmla="*/ 0 h 55"/>
                <a:gd name="T12" fmla="*/ 23 w 53"/>
                <a:gd name="T13" fmla="*/ 28 h 55"/>
                <a:gd name="T14" fmla="*/ 23 w 53"/>
                <a:gd name="T15" fmla="*/ 28 h 55"/>
                <a:gd name="T16" fmla="*/ 26 w 53"/>
                <a:gd name="T17" fmla="*/ 24 h 55"/>
                <a:gd name="T18" fmla="*/ 29 w 53"/>
                <a:gd name="T19" fmla="*/ 28 h 55"/>
                <a:gd name="T20" fmla="*/ 23 w 53"/>
                <a:gd name="T2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5">
                  <a:moveTo>
                    <a:pt x="26" y="0"/>
                  </a:moveTo>
                  <a:lnTo>
                    <a:pt x="26" y="0"/>
                  </a:lnTo>
                  <a:cubicBezTo>
                    <a:pt x="12" y="0"/>
                    <a:pt x="0" y="13"/>
                    <a:pt x="0" y="28"/>
                  </a:cubicBezTo>
                  <a:cubicBezTo>
                    <a:pt x="0" y="42"/>
                    <a:pt x="12" y="54"/>
                    <a:pt x="26" y="54"/>
                  </a:cubicBezTo>
                  <a:cubicBezTo>
                    <a:pt x="41" y="54"/>
                    <a:pt x="52" y="42"/>
                    <a:pt x="52" y="28"/>
                  </a:cubicBezTo>
                  <a:cubicBezTo>
                    <a:pt x="52" y="13"/>
                    <a:pt x="41" y="0"/>
                    <a:pt x="26" y="0"/>
                  </a:cubicBezTo>
                  <a:close/>
                  <a:moveTo>
                    <a:pt x="23" y="28"/>
                  </a:moveTo>
                  <a:lnTo>
                    <a:pt x="23" y="28"/>
                  </a:lnTo>
                  <a:cubicBezTo>
                    <a:pt x="23" y="25"/>
                    <a:pt x="24" y="24"/>
                    <a:pt x="26" y="24"/>
                  </a:cubicBezTo>
                  <a:cubicBezTo>
                    <a:pt x="28" y="24"/>
                    <a:pt x="29" y="25"/>
                    <a:pt x="29" y="28"/>
                  </a:cubicBezTo>
                  <a:cubicBezTo>
                    <a:pt x="29" y="31"/>
                    <a:pt x="23" y="31"/>
                    <a:pt x="23" y="28"/>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212E35"/>
                </a:solidFill>
              </a:endParaRPr>
            </a:p>
          </p:txBody>
        </p:sp>
      </p:grpSp>
      <p:sp>
        <p:nvSpPr>
          <p:cNvPr id="99" name="Freeform 427"/>
          <p:cNvSpPr>
            <a:spLocks noChangeArrowheads="1"/>
          </p:cNvSpPr>
          <p:nvPr/>
        </p:nvSpPr>
        <p:spPr bwMode="auto">
          <a:xfrm>
            <a:off x="7215193" y="5156099"/>
            <a:ext cx="265220" cy="335633"/>
          </a:xfrm>
          <a:custGeom>
            <a:avLst/>
            <a:gdLst>
              <a:gd name="T0" fmla="*/ 249 w 498"/>
              <a:gd name="T1" fmla="*/ 628 h 629"/>
              <a:gd name="T2" fmla="*/ 480 w 498"/>
              <a:gd name="T3" fmla="*/ 457 h 629"/>
              <a:gd name="T4" fmla="*/ 480 w 498"/>
              <a:gd name="T5" fmla="*/ 367 h 629"/>
              <a:gd name="T6" fmla="*/ 480 w 498"/>
              <a:gd name="T7" fmla="*/ 276 h 629"/>
              <a:gd name="T8" fmla="*/ 480 w 498"/>
              <a:gd name="T9" fmla="*/ 184 h 629"/>
              <a:gd name="T10" fmla="*/ 441 w 498"/>
              <a:gd name="T11" fmla="*/ 58 h 629"/>
              <a:gd name="T12" fmla="*/ 472 w 498"/>
              <a:gd name="T13" fmla="*/ 26 h 629"/>
              <a:gd name="T14" fmla="*/ 392 w 498"/>
              <a:gd name="T15" fmla="*/ 12 h 629"/>
              <a:gd name="T16" fmla="*/ 249 w 498"/>
              <a:gd name="T17" fmla="*/ 14 h 629"/>
              <a:gd name="T18" fmla="*/ 17 w 498"/>
              <a:gd name="T19" fmla="*/ 184 h 629"/>
              <a:gd name="T20" fmla="*/ 17 w 498"/>
              <a:gd name="T21" fmla="*/ 276 h 629"/>
              <a:gd name="T22" fmla="*/ 17 w 498"/>
              <a:gd name="T23" fmla="*/ 367 h 629"/>
              <a:gd name="T24" fmla="*/ 17 w 498"/>
              <a:gd name="T25" fmla="*/ 457 h 629"/>
              <a:gd name="T26" fmla="*/ 249 w 498"/>
              <a:gd name="T27" fmla="*/ 628 h 629"/>
              <a:gd name="T28" fmla="*/ 249 w 498"/>
              <a:gd name="T29" fmla="*/ 35 h 629"/>
              <a:gd name="T30" fmla="*/ 248 w 498"/>
              <a:gd name="T31" fmla="*/ 102 h 629"/>
              <a:gd name="T32" fmla="*/ 249 w 498"/>
              <a:gd name="T33" fmla="*/ 173 h 629"/>
              <a:gd name="T34" fmla="*/ 307 w 498"/>
              <a:gd name="T35" fmla="*/ 125 h 629"/>
              <a:gd name="T36" fmla="*/ 475 w 498"/>
              <a:gd name="T37" fmla="*/ 138 h 629"/>
              <a:gd name="T38" fmla="*/ 22 w 498"/>
              <a:gd name="T39" fmla="*/ 138 h 629"/>
              <a:gd name="T40" fmla="*/ 288 w 498"/>
              <a:gd name="T41" fmla="*/ 138 h 629"/>
              <a:gd name="T42" fmla="*/ 249 w 498"/>
              <a:gd name="T43" fmla="*/ 152 h 629"/>
              <a:gd name="T44" fmla="*/ 260 w 498"/>
              <a:gd name="T45" fmla="*/ 147 h 629"/>
              <a:gd name="T46" fmla="*/ 288 w 498"/>
              <a:gd name="T47" fmla="*/ 138 h 629"/>
              <a:gd name="T48" fmla="*/ 217 w 498"/>
              <a:gd name="T49" fmla="*/ 145 h 629"/>
              <a:gd name="T50" fmla="*/ 208 w 498"/>
              <a:gd name="T51" fmla="*/ 138 h 629"/>
              <a:gd name="T52" fmla="*/ 217 w 498"/>
              <a:gd name="T53" fmla="*/ 145 h 629"/>
              <a:gd name="T54" fmla="*/ 32 w 498"/>
              <a:gd name="T55" fmla="*/ 199 h 629"/>
              <a:gd name="T56" fmla="*/ 465 w 498"/>
              <a:gd name="T57" fmla="*/ 199 h 629"/>
              <a:gd name="T58" fmla="*/ 249 w 498"/>
              <a:gd name="T59" fmla="*/ 332 h 629"/>
              <a:gd name="T60" fmla="*/ 32 w 498"/>
              <a:gd name="T61" fmla="*/ 199 h 629"/>
              <a:gd name="T62" fmla="*/ 32 w 498"/>
              <a:gd name="T63" fmla="*/ 290 h 629"/>
              <a:gd name="T64" fmla="*/ 465 w 498"/>
              <a:gd name="T65" fmla="*/ 290 h 629"/>
              <a:gd name="T66" fmla="*/ 249 w 498"/>
              <a:gd name="T67" fmla="*/ 424 h 629"/>
              <a:gd name="T68" fmla="*/ 32 w 498"/>
              <a:gd name="T69" fmla="*/ 290 h 629"/>
              <a:gd name="T70" fmla="*/ 32 w 498"/>
              <a:gd name="T71" fmla="*/ 383 h 629"/>
              <a:gd name="T72" fmla="*/ 465 w 498"/>
              <a:gd name="T73" fmla="*/ 382 h 629"/>
              <a:gd name="T74" fmla="*/ 249 w 498"/>
              <a:gd name="T75" fmla="*/ 515 h 629"/>
              <a:gd name="T76" fmla="*/ 32 w 498"/>
              <a:gd name="T77" fmla="*/ 383 h 629"/>
              <a:gd name="T78" fmla="*/ 32 w 498"/>
              <a:gd name="T79" fmla="*/ 474 h 629"/>
              <a:gd name="T80" fmla="*/ 465 w 498"/>
              <a:gd name="T81" fmla="*/ 474 h 629"/>
              <a:gd name="T82" fmla="*/ 249 w 498"/>
              <a:gd name="T83" fmla="*/ 606 h 629"/>
              <a:gd name="T84" fmla="*/ 32 w 498"/>
              <a:gd name="T85" fmla="*/ 474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8" h="629">
                <a:moveTo>
                  <a:pt x="249" y="628"/>
                </a:moveTo>
                <a:lnTo>
                  <a:pt x="249" y="628"/>
                </a:lnTo>
                <a:cubicBezTo>
                  <a:pt x="388" y="628"/>
                  <a:pt x="497" y="574"/>
                  <a:pt x="497" y="503"/>
                </a:cubicBezTo>
                <a:cubicBezTo>
                  <a:pt x="497" y="488"/>
                  <a:pt x="490" y="473"/>
                  <a:pt x="480" y="457"/>
                </a:cubicBezTo>
                <a:cubicBezTo>
                  <a:pt x="490" y="444"/>
                  <a:pt x="497" y="428"/>
                  <a:pt x="497" y="413"/>
                </a:cubicBezTo>
                <a:cubicBezTo>
                  <a:pt x="497" y="396"/>
                  <a:pt x="490" y="381"/>
                  <a:pt x="480" y="367"/>
                </a:cubicBezTo>
                <a:cubicBezTo>
                  <a:pt x="490" y="352"/>
                  <a:pt x="497" y="337"/>
                  <a:pt x="497" y="321"/>
                </a:cubicBezTo>
                <a:cubicBezTo>
                  <a:pt x="497" y="305"/>
                  <a:pt x="490" y="289"/>
                  <a:pt x="480" y="276"/>
                </a:cubicBezTo>
                <a:cubicBezTo>
                  <a:pt x="490" y="261"/>
                  <a:pt x="497" y="246"/>
                  <a:pt x="497" y="229"/>
                </a:cubicBezTo>
                <a:cubicBezTo>
                  <a:pt x="497" y="214"/>
                  <a:pt x="490" y="198"/>
                  <a:pt x="480" y="184"/>
                </a:cubicBezTo>
                <a:cubicBezTo>
                  <a:pt x="490" y="170"/>
                  <a:pt x="497" y="153"/>
                  <a:pt x="497" y="138"/>
                </a:cubicBezTo>
                <a:cubicBezTo>
                  <a:pt x="497" y="107"/>
                  <a:pt x="476" y="79"/>
                  <a:pt x="441" y="58"/>
                </a:cubicBezTo>
                <a:cubicBezTo>
                  <a:pt x="450" y="54"/>
                  <a:pt x="459" y="49"/>
                  <a:pt x="465" y="46"/>
                </a:cubicBezTo>
                <a:cubicBezTo>
                  <a:pt x="471" y="41"/>
                  <a:pt x="474" y="34"/>
                  <a:pt x="472" y="26"/>
                </a:cubicBezTo>
                <a:cubicBezTo>
                  <a:pt x="467" y="12"/>
                  <a:pt x="437" y="0"/>
                  <a:pt x="418" y="2"/>
                </a:cubicBezTo>
                <a:cubicBezTo>
                  <a:pt x="411" y="3"/>
                  <a:pt x="397" y="9"/>
                  <a:pt x="392" y="12"/>
                </a:cubicBezTo>
                <a:cubicBezTo>
                  <a:pt x="386" y="16"/>
                  <a:pt x="376" y="22"/>
                  <a:pt x="366" y="28"/>
                </a:cubicBezTo>
                <a:cubicBezTo>
                  <a:pt x="330" y="19"/>
                  <a:pt x="290" y="14"/>
                  <a:pt x="249" y="14"/>
                </a:cubicBezTo>
                <a:cubicBezTo>
                  <a:pt x="109" y="14"/>
                  <a:pt x="0" y="68"/>
                  <a:pt x="0" y="138"/>
                </a:cubicBezTo>
                <a:cubicBezTo>
                  <a:pt x="0" y="153"/>
                  <a:pt x="6" y="170"/>
                  <a:pt x="17" y="184"/>
                </a:cubicBezTo>
                <a:cubicBezTo>
                  <a:pt x="6" y="198"/>
                  <a:pt x="0" y="214"/>
                  <a:pt x="0" y="229"/>
                </a:cubicBezTo>
                <a:cubicBezTo>
                  <a:pt x="0" y="246"/>
                  <a:pt x="6" y="261"/>
                  <a:pt x="17" y="276"/>
                </a:cubicBezTo>
                <a:cubicBezTo>
                  <a:pt x="6" y="289"/>
                  <a:pt x="0" y="305"/>
                  <a:pt x="0" y="321"/>
                </a:cubicBezTo>
                <a:cubicBezTo>
                  <a:pt x="0" y="337"/>
                  <a:pt x="6" y="352"/>
                  <a:pt x="17" y="367"/>
                </a:cubicBezTo>
                <a:cubicBezTo>
                  <a:pt x="6" y="381"/>
                  <a:pt x="0" y="396"/>
                  <a:pt x="0" y="413"/>
                </a:cubicBezTo>
                <a:cubicBezTo>
                  <a:pt x="0" y="428"/>
                  <a:pt x="6" y="444"/>
                  <a:pt x="17" y="457"/>
                </a:cubicBezTo>
                <a:cubicBezTo>
                  <a:pt x="6" y="473"/>
                  <a:pt x="0" y="488"/>
                  <a:pt x="0" y="503"/>
                </a:cubicBezTo>
                <a:cubicBezTo>
                  <a:pt x="0" y="574"/>
                  <a:pt x="109" y="628"/>
                  <a:pt x="249" y="628"/>
                </a:cubicBezTo>
                <a:close/>
                <a:moveTo>
                  <a:pt x="249" y="35"/>
                </a:moveTo>
                <a:lnTo>
                  <a:pt x="249" y="35"/>
                </a:lnTo>
                <a:cubicBezTo>
                  <a:pt x="280" y="35"/>
                  <a:pt x="310" y="38"/>
                  <a:pt x="340" y="44"/>
                </a:cubicBezTo>
                <a:cubicBezTo>
                  <a:pt x="308" y="62"/>
                  <a:pt x="273" y="84"/>
                  <a:pt x="248" y="102"/>
                </a:cubicBezTo>
                <a:cubicBezTo>
                  <a:pt x="213" y="102"/>
                  <a:pt x="186" y="118"/>
                  <a:pt x="186" y="138"/>
                </a:cubicBezTo>
                <a:cubicBezTo>
                  <a:pt x="186" y="157"/>
                  <a:pt x="213" y="173"/>
                  <a:pt x="249" y="173"/>
                </a:cubicBezTo>
                <a:cubicBezTo>
                  <a:pt x="284" y="173"/>
                  <a:pt x="310" y="157"/>
                  <a:pt x="310" y="138"/>
                </a:cubicBezTo>
                <a:cubicBezTo>
                  <a:pt x="310" y="132"/>
                  <a:pt x="309" y="129"/>
                  <a:pt x="307" y="125"/>
                </a:cubicBezTo>
                <a:cubicBezTo>
                  <a:pt x="340" y="109"/>
                  <a:pt x="383" y="88"/>
                  <a:pt x="418" y="70"/>
                </a:cubicBezTo>
                <a:cubicBezTo>
                  <a:pt x="454" y="88"/>
                  <a:pt x="475" y="112"/>
                  <a:pt x="475" y="138"/>
                </a:cubicBezTo>
                <a:cubicBezTo>
                  <a:pt x="475" y="194"/>
                  <a:pt x="371" y="240"/>
                  <a:pt x="249" y="240"/>
                </a:cubicBezTo>
                <a:cubicBezTo>
                  <a:pt x="125" y="240"/>
                  <a:pt x="22" y="194"/>
                  <a:pt x="22" y="138"/>
                </a:cubicBezTo>
                <a:cubicBezTo>
                  <a:pt x="22" y="82"/>
                  <a:pt x="125" y="35"/>
                  <a:pt x="249" y="35"/>
                </a:cubicBezTo>
                <a:close/>
                <a:moveTo>
                  <a:pt x="288" y="138"/>
                </a:moveTo>
                <a:lnTo>
                  <a:pt x="288" y="138"/>
                </a:lnTo>
                <a:cubicBezTo>
                  <a:pt x="288" y="142"/>
                  <a:pt x="274" y="152"/>
                  <a:pt x="249" y="152"/>
                </a:cubicBezTo>
                <a:cubicBezTo>
                  <a:pt x="248" y="152"/>
                  <a:pt x="247" y="152"/>
                  <a:pt x="247" y="152"/>
                </a:cubicBezTo>
                <a:cubicBezTo>
                  <a:pt x="252" y="150"/>
                  <a:pt x="257" y="148"/>
                  <a:pt x="260" y="147"/>
                </a:cubicBezTo>
                <a:cubicBezTo>
                  <a:pt x="262" y="147"/>
                  <a:pt x="272" y="142"/>
                  <a:pt x="287" y="135"/>
                </a:cubicBezTo>
                <a:cubicBezTo>
                  <a:pt x="288" y="136"/>
                  <a:pt x="288" y="137"/>
                  <a:pt x="288" y="138"/>
                </a:cubicBezTo>
                <a:close/>
                <a:moveTo>
                  <a:pt x="217" y="145"/>
                </a:moveTo>
                <a:lnTo>
                  <a:pt x="217" y="145"/>
                </a:lnTo>
                <a:cubicBezTo>
                  <a:pt x="217" y="145"/>
                  <a:pt x="218" y="146"/>
                  <a:pt x="219" y="146"/>
                </a:cubicBezTo>
                <a:cubicBezTo>
                  <a:pt x="212" y="143"/>
                  <a:pt x="208" y="140"/>
                  <a:pt x="208" y="138"/>
                </a:cubicBezTo>
                <a:cubicBezTo>
                  <a:pt x="208" y="136"/>
                  <a:pt x="212" y="132"/>
                  <a:pt x="217" y="130"/>
                </a:cubicBezTo>
                <a:cubicBezTo>
                  <a:pt x="214" y="137"/>
                  <a:pt x="215" y="142"/>
                  <a:pt x="217" y="145"/>
                </a:cubicBezTo>
                <a:close/>
                <a:moveTo>
                  <a:pt x="32" y="199"/>
                </a:moveTo>
                <a:lnTo>
                  <a:pt x="32" y="199"/>
                </a:lnTo>
                <a:cubicBezTo>
                  <a:pt x="74" y="236"/>
                  <a:pt x="155" y="262"/>
                  <a:pt x="249" y="262"/>
                </a:cubicBezTo>
                <a:cubicBezTo>
                  <a:pt x="343" y="262"/>
                  <a:pt x="423" y="236"/>
                  <a:pt x="465" y="199"/>
                </a:cubicBezTo>
                <a:cubicBezTo>
                  <a:pt x="472" y="209"/>
                  <a:pt x="475" y="219"/>
                  <a:pt x="475" y="229"/>
                </a:cubicBezTo>
                <a:cubicBezTo>
                  <a:pt x="475" y="285"/>
                  <a:pt x="371" y="332"/>
                  <a:pt x="249" y="332"/>
                </a:cubicBezTo>
                <a:cubicBezTo>
                  <a:pt x="125" y="332"/>
                  <a:pt x="22" y="285"/>
                  <a:pt x="22" y="229"/>
                </a:cubicBezTo>
                <a:cubicBezTo>
                  <a:pt x="22" y="219"/>
                  <a:pt x="26" y="209"/>
                  <a:pt x="32" y="199"/>
                </a:cubicBezTo>
                <a:close/>
                <a:moveTo>
                  <a:pt x="32" y="290"/>
                </a:moveTo>
                <a:lnTo>
                  <a:pt x="32" y="290"/>
                </a:lnTo>
                <a:cubicBezTo>
                  <a:pt x="74" y="329"/>
                  <a:pt x="155" y="353"/>
                  <a:pt x="249" y="353"/>
                </a:cubicBezTo>
                <a:cubicBezTo>
                  <a:pt x="343" y="353"/>
                  <a:pt x="423" y="329"/>
                  <a:pt x="465" y="290"/>
                </a:cubicBezTo>
                <a:cubicBezTo>
                  <a:pt x="472" y="300"/>
                  <a:pt x="475" y="310"/>
                  <a:pt x="475" y="321"/>
                </a:cubicBezTo>
                <a:cubicBezTo>
                  <a:pt x="475" y="376"/>
                  <a:pt x="371" y="424"/>
                  <a:pt x="249" y="424"/>
                </a:cubicBezTo>
                <a:cubicBezTo>
                  <a:pt x="125" y="424"/>
                  <a:pt x="22" y="376"/>
                  <a:pt x="22" y="321"/>
                </a:cubicBezTo>
                <a:cubicBezTo>
                  <a:pt x="22" y="310"/>
                  <a:pt x="26" y="301"/>
                  <a:pt x="32" y="290"/>
                </a:cubicBezTo>
                <a:close/>
                <a:moveTo>
                  <a:pt x="32" y="383"/>
                </a:moveTo>
                <a:lnTo>
                  <a:pt x="32" y="383"/>
                </a:lnTo>
                <a:cubicBezTo>
                  <a:pt x="74" y="420"/>
                  <a:pt x="155" y="445"/>
                  <a:pt x="249" y="445"/>
                </a:cubicBezTo>
                <a:cubicBezTo>
                  <a:pt x="343" y="445"/>
                  <a:pt x="423" y="420"/>
                  <a:pt x="465" y="382"/>
                </a:cubicBezTo>
                <a:cubicBezTo>
                  <a:pt x="472" y="393"/>
                  <a:pt x="475" y="402"/>
                  <a:pt x="475" y="413"/>
                </a:cubicBezTo>
                <a:cubicBezTo>
                  <a:pt x="475" y="468"/>
                  <a:pt x="371" y="515"/>
                  <a:pt x="249" y="515"/>
                </a:cubicBezTo>
                <a:cubicBezTo>
                  <a:pt x="125" y="515"/>
                  <a:pt x="22" y="468"/>
                  <a:pt x="22" y="413"/>
                </a:cubicBezTo>
                <a:cubicBezTo>
                  <a:pt x="22" y="402"/>
                  <a:pt x="26" y="393"/>
                  <a:pt x="32" y="383"/>
                </a:cubicBezTo>
                <a:close/>
                <a:moveTo>
                  <a:pt x="32" y="474"/>
                </a:moveTo>
                <a:lnTo>
                  <a:pt x="32" y="474"/>
                </a:lnTo>
                <a:cubicBezTo>
                  <a:pt x="74" y="511"/>
                  <a:pt x="155" y="537"/>
                  <a:pt x="249" y="537"/>
                </a:cubicBezTo>
                <a:cubicBezTo>
                  <a:pt x="343" y="537"/>
                  <a:pt x="423" y="511"/>
                  <a:pt x="465" y="474"/>
                </a:cubicBezTo>
                <a:cubicBezTo>
                  <a:pt x="472" y="484"/>
                  <a:pt x="475" y="494"/>
                  <a:pt x="475" y="503"/>
                </a:cubicBezTo>
                <a:cubicBezTo>
                  <a:pt x="475" y="560"/>
                  <a:pt x="371" y="606"/>
                  <a:pt x="249" y="606"/>
                </a:cubicBezTo>
                <a:cubicBezTo>
                  <a:pt x="125" y="606"/>
                  <a:pt x="22" y="560"/>
                  <a:pt x="22" y="503"/>
                </a:cubicBezTo>
                <a:cubicBezTo>
                  <a:pt x="22" y="494"/>
                  <a:pt x="26" y="484"/>
                  <a:pt x="32" y="474"/>
                </a:cubicBezTo>
                <a:close/>
              </a:path>
            </a:pathLst>
          </a:custGeom>
          <a:solidFill>
            <a:srgbClr val="0078EF"/>
          </a:solidFill>
          <a:ln>
            <a:noFill/>
          </a:ln>
          <a:effectLst/>
        </p:spPr>
        <p:txBody>
          <a:bodyPr wrap="none" anchor="ctr"/>
          <a:lstStyle/>
          <a:p>
            <a:endParaRPr lang="en-US" dirty="0">
              <a:solidFill>
                <a:srgbClr val="212E35"/>
              </a:solidFill>
            </a:endParaRPr>
          </a:p>
        </p:txBody>
      </p:sp>
      <p:grpSp>
        <p:nvGrpSpPr>
          <p:cNvPr id="100" name="Group 99"/>
          <p:cNvGrpSpPr/>
          <p:nvPr/>
        </p:nvGrpSpPr>
        <p:grpSpPr>
          <a:xfrm>
            <a:off x="8614397" y="5138194"/>
            <a:ext cx="542220" cy="342998"/>
            <a:chOff x="2259854" y="8552436"/>
            <a:chExt cx="259861" cy="259861"/>
          </a:xfrm>
          <a:solidFill>
            <a:srgbClr val="0078EF"/>
          </a:solidFill>
        </p:grpSpPr>
        <p:sp>
          <p:nvSpPr>
            <p:cNvPr id="101" name="Freeform 476"/>
            <p:cNvSpPr>
              <a:spLocks noChangeArrowheads="1"/>
            </p:cNvSpPr>
            <p:nvPr/>
          </p:nvSpPr>
          <p:spPr bwMode="auto">
            <a:xfrm>
              <a:off x="2259854" y="8552436"/>
              <a:ext cx="259861" cy="259861"/>
            </a:xfrm>
            <a:custGeom>
              <a:avLst/>
              <a:gdLst>
                <a:gd name="T0" fmla="*/ 11 w 559"/>
                <a:gd name="T1" fmla="*/ 559 h 560"/>
                <a:gd name="T2" fmla="*/ 11 w 559"/>
                <a:gd name="T3" fmla="*/ 559 h 560"/>
                <a:gd name="T4" fmla="*/ 418 w 559"/>
                <a:gd name="T5" fmla="*/ 559 h 560"/>
                <a:gd name="T6" fmla="*/ 429 w 559"/>
                <a:gd name="T7" fmla="*/ 547 h 560"/>
                <a:gd name="T8" fmla="*/ 429 w 559"/>
                <a:gd name="T9" fmla="*/ 409 h 560"/>
                <a:gd name="T10" fmla="*/ 548 w 559"/>
                <a:gd name="T11" fmla="*/ 409 h 560"/>
                <a:gd name="T12" fmla="*/ 558 w 559"/>
                <a:gd name="T13" fmla="*/ 399 h 560"/>
                <a:gd name="T14" fmla="*/ 558 w 559"/>
                <a:gd name="T15" fmla="*/ 10 h 560"/>
                <a:gd name="T16" fmla="*/ 548 w 559"/>
                <a:gd name="T17" fmla="*/ 0 h 560"/>
                <a:gd name="T18" fmla="*/ 159 w 559"/>
                <a:gd name="T19" fmla="*/ 0 h 560"/>
                <a:gd name="T20" fmla="*/ 148 w 559"/>
                <a:gd name="T21" fmla="*/ 10 h 560"/>
                <a:gd name="T22" fmla="*/ 148 w 559"/>
                <a:gd name="T23" fmla="*/ 92 h 560"/>
                <a:gd name="T24" fmla="*/ 11 w 559"/>
                <a:gd name="T25" fmla="*/ 92 h 560"/>
                <a:gd name="T26" fmla="*/ 0 w 559"/>
                <a:gd name="T27" fmla="*/ 102 h 560"/>
                <a:gd name="T28" fmla="*/ 0 w 559"/>
                <a:gd name="T29" fmla="*/ 547 h 560"/>
                <a:gd name="T30" fmla="*/ 11 w 559"/>
                <a:gd name="T31" fmla="*/ 559 h 560"/>
                <a:gd name="T32" fmla="*/ 537 w 559"/>
                <a:gd name="T33" fmla="*/ 388 h 560"/>
                <a:gd name="T34" fmla="*/ 537 w 559"/>
                <a:gd name="T35" fmla="*/ 388 h 560"/>
                <a:gd name="T36" fmla="*/ 429 w 559"/>
                <a:gd name="T37" fmla="*/ 388 h 560"/>
                <a:gd name="T38" fmla="*/ 429 w 559"/>
                <a:gd name="T39" fmla="*/ 114 h 560"/>
                <a:gd name="T40" fmla="*/ 537 w 559"/>
                <a:gd name="T41" fmla="*/ 114 h 560"/>
                <a:gd name="T42" fmla="*/ 537 w 559"/>
                <a:gd name="T43" fmla="*/ 388 h 560"/>
                <a:gd name="T44" fmla="*/ 169 w 559"/>
                <a:gd name="T45" fmla="*/ 20 h 560"/>
                <a:gd name="T46" fmla="*/ 169 w 559"/>
                <a:gd name="T47" fmla="*/ 20 h 560"/>
                <a:gd name="T48" fmla="*/ 537 w 559"/>
                <a:gd name="T49" fmla="*/ 20 h 560"/>
                <a:gd name="T50" fmla="*/ 537 w 559"/>
                <a:gd name="T51" fmla="*/ 92 h 560"/>
                <a:gd name="T52" fmla="*/ 418 w 559"/>
                <a:gd name="T53" fmla="*/ 92 h 560"/>
                <a:gd name="T54" fmla="*/ 391 w 559"/>
                <a:gd name="T55" fmla="*/ 92 h 560"/>
                <a:gd name="T56" fmla="*/ 169 w 559"/>
                <a:gd name="T57" fmla="*/ 92 h 560"/>
                <a:gd name="T58" fmla="*/ 169 w 559"/>
                <a:gd name="T59" fmla="*/ 20 h 560"/>
                <a:gd name="T60" fmla="*/ 21 w 559"/>
                <a:gd name="T61" fmla="*/ 114 h 560"/>
                <a:gd name="T62" fmla="*/ 21 w 559"/>
                <a:gd name="T63" fmla="*/ 114 h 560"/>
                <a:gd name="T64" fmla="*/ 391 w 559"/>
                <a:gd name="T65" fmla="*/ 114 h 560"/>
                <a:gd name="T66" fmla="*/ 408 w 559"/>
                <a:gd name="T67" fmla="*/ 114 h 560"/>
                <a:gd name="T68" fmla="*/ 408 w 559"/>
                <a:gd name="T69" fmla="*/ 185 h 560"/>
                <a:gd name="T70" fmla="*/ 21 w 559"/>
                <a:gd name="T71" fmla="*/ 185 h 560"/>
                <a:gd name="T72" fmla="*/ 21 w 559"/>
                <a:gd name="T73" fmla="*/ 114 h 560"/>
                <a:gd name="T74" fmla="*/ 21 w 559"/>
                <a:gd name="T75" fmla="*/ 206 h 560"/>
                <a:gd name="T76" fmla="*/ 21 w 559"/>
                <a:gd name="T77" fmla="*/ 206 h 560"/>
                <a:gd name="T78" fmla="*/ 408 w 559"/>
                <a:gd name="T79" fmla="*/ 206 h 560"/>
                <a:gd name="T80" fmla="*/ 408 w 559"/>
                <a:gd name="T81" fmla="*/ 537 h 560"/>
                <a:gd name="T82" fmla="*/ 21 w 559"/>
                <a:gd name="T83" fmla="*/ 537 h 560"/>
                <a:gd name="T84" fmla="*/ 21 w 559"/>
                <a:gd name="T85" fmla="*/ 20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59" h="560">
                  <a:moveTo>
                    <a:pt x="11" y="559"/>
                  </a:moveTo>
                  <a:lnTo>
                    <a:pt x="11" y="559"/>
                  </a:lnTo>
                  <a:cubicBezTo>
                    <a:pt x="418" y="559"/>
                    <a:pt x="418" y="559"/>
                    <a:pt x="418" y="559"/>
                  </a:cubicBezTo>
                  <a:cubicBezTo>
                    <a:pt x="425" y="559"/>
                    <a:pt x="429" y="553"/>
                    <a:pt x="429" y="547"/>
                  </a:cubicBezTo>
                  <a:cubicBezTo>
                    <a:pt x="429" y="409"/>
                    <a:pt x="429" y="409"/>
                    <a:pt x="429" y="409"/>
                  </a:cubicBezTo>
                  <a:cubicBezTo>
                    <a:pt x="548" y="409"/>
                    <a:pt x="548" y="409"/>
                    <a:pt x="548" y="409"/>
                  </a:cubicBezTo>
                  <a:cubicBezTo>
                    <a:pt x="554" y="409"/>
                    <a:pt x="558" y="405"/>
                    <a:pt x="558" y="399"/>
                  </a:cubicBezTo>
                  <a:cubicBezTo>
                    <a:pt x="558" y="10"/>
                    <a:pt x="558" y="10"/>
                    <a:pt x="558" y="10"/>
                  </a:cubicBezTo>
                  <a:cubicBezTo>
                    <a:pt x="558" y="4"/>
                    <a:pt x="554" y="0"/>
                    <a:pt x="548" y="0"/>
                  </a:cubicBezTo>
                  <a:cubicBezTo>
                    <a:pt x="159" y="0"/>
                    <a:pt x="159" y="0"/>
                    <a:pt x="159" y="0"/>
                  </a:cubicBezTo>
                  <a:cubicBezTo>
                    <a:pt x="153" y="0"/>
                    <a:pt x="148" y="4"/>
                    <a:pt x="148" y="10"/>
                  </a:cubicBezTo>
                  <a:cubicBezTo>
                    <a:pt x="148" y="92"/>
                    <a:pt x="148" y="92"/>
                    <a:pt x="148" y="92"/>
                  </a:cubicBezTo>
                  <a:cubicBezTo>
                    <a:pt x="11" y="92"/>
                    <a:pt x="11" y="92"/>
                    <a:pt x="11" y="92"/>
                  </a:cubicBezTo>
                  <a:cubicBezTo>
                    <a:pt x="4" y="92"/>
                    <a:pt x="0" y="97"/>
                    <a:pt x="0" y="102"/>
                  </a:cubicBezTo>
                  <a:cubicBezTo>
                    <a:pt x="0" y="547"/>
                    <a:pt x="0" y="547"/>
                    <a:pt x="0" y="547"/>
                  </a:cubicBezTo>
                  <a:cubicBezTo>
                    <a:pt x="0" y="553"/>
                    <a:pt x="4" y="559"/>
                    <a:pt x="11" y="559"/>
                  </a:cubicBezTo>
                  <a:close/>
                  <a:moveTo>
                    <a:pt x="537" y="388"/>
                  </a:moveTo>
                  <a:lnTo>
                    <a:pt x="537" y="388"/>
                  </a:lnTo>
                  <a:cubicBezTo>
                    <a:pt x="429" y="388"/>
                    <a:pt x="429" y="388"/>
                    <a:pt x="429" y="388"/>
                  </a:cubicBezTo>
                  <a:cubicBezTo>
                    <a:pt x="429" y="114"/>
                    <a:pt x="429" y="114"/>
                    <a:pt x="429" y="114"/>
                  </a:cubicBezTo>
                  <a:cubicBezTo>
                    <a:pt x="537" y="114"/>
                    <a:pt x="537" y="114"/>
                    <a:pt x="537" y="114"/>
                  </a:cubicBezTo>
                  <a:lnTo>
                    <a:pt x="537" y="388"/>
                  </a:lnTo>
                  <a:close/>
                  <a:moveTo>
                    <a:pt x="169" y="20"/>
                  </a:moveTo>
                  <a:lnTo>
                    <a:pt x="169" y="20"/>
                  </a:lnTo>
                  <a:cubicBezTo>
                    <a:pt x="537" y="20"/>
                    <a:pt x="537" y="20"/>
                    <a:pt x="537" y="20"/>
                  </a:cubicBezTo>
                  <a:cubicBezTo>
                    <a:pt x="537" y="92"/>
                    <a:pt x="537" y="92"/>
                    <a:pt x="537" y="92"/>
                  </a:cubicBezTo>
                  <a:cubicBezTo>
                    <a:pt x="418" y="92"/>
                    <a:pt x="418" y="92"/>
                    <a:pt x="418" y="92"/>
                  </a:cubicBezTo>
                  <a:cubicBezTo>
                    <a:pt x="391" y="92"/>
                    <a:pt x="391" y="92"/>
                    <a:pt x="391" y="92"/>
                  </a:cubicBezTo>
                  <a:cubicBezTo>
                    <a:pt x="169" y="92"/>
                    <a:pt x="169" y="92"/>
                    <a:pt x="169" y="92"/>
                  </a:cubicBezTo>
                  <a:lnTo>
                    <a:pt x="169" y="20"/>
                  </a:lnTo>
                  <a:close/>
                  <a:moveTo>
                    <a:pt x="21" y="114"/>
                  </a:moveTo>
                  <a:lnTo>
                    <a:pt x="21" y="114"/>
                  </a:lnTo>
                  <a:cubicBezTo>
                    <a:pt x="391" y="114"/>
                    <a:pt x="391" y="114"/>
                    <a:pt x="391" y="114"/>
                  </a:cubicBezTo>
                  <a:cubicBezTo>
                    <a:pt x="408" y="114"/>
                    <a:pt x="408" y="114"/>
                    <a:pt x="408" y="114"/>
                  </a:cubicBezTo>
                  <a:cubicBezTo>
                    <a:pt x="408" y="185"/>
                    <a:pt x="408" y="185"/>
                    <a:pt x="408" y="185"/>
                  </a:cubicBezTo>
                  <a:cubicBezTo>
                    <a:pt x="21" y="185"/>
                    <a:pt x="21" y="185"/>
                    <a:pt x="21" y="185"/>
                  </a:cubicBezTo>
                  <a:lnTo>
                    <a:pt x="21" y="114"/>
                  </a:lnTo>
                  <a:close/>
                  <a:moveTo>
                    <a:pt x="21" y="206"/>
                  </a:moveTo>
                  <a:lnTo>
                    <a:pt x="21" y="206"/>
                  </a:lnTo>
                  <a:cubicBezTo>
                    <a:pt x="408" y="206"/>
                    <a:pt x="408" y="206"/>
                    <a:pt x="408" y="206"/>
                  </a:cubicBezTo>
                  <a:cubicBezTo>
                    <a:pt x="408" y="537"/>
                    <a:pt x="408" y="537"/>
                    <a:pt x="408" y="537"/>
                  </a:cubicBezTo>
                  <a:cubicBezTo>
                    <a:pt x="21" y="537"/>
                    <a:pt x="21" y="537"/>
                    <a:pt x="21" y="537"/>
                  </a:cubicBezTo>
                  <a:lnTo>
                    <a:pt x="21" y="20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rgbClr val="212E35"/>
                </a:solidFill>
              </a:endParaRPr>
            </a:p>
          </p:txBody>
        </p:sp>
        <p:sp>
          <p:nvSpPr>
            <p:cNvPr id="102" name="Freeform 477"/>
            <p:cNvSpPr>
              <a:spLocks noChangeArrowheads="1"/>
            </p:cNvSpPr>
            <p:nvPr/>
          </p:nvSpPr>
          <p:spPr bwMode="auto">
            <a:xfrm>
              <a:off x="2284408" y="8615868"/>
              <a:ext cx="10231" cy="10230"/>
            </a:xfrm>
            <a:custGeom>
              <a:avLst/>
              <a:gdLst>
                <a:gd name="T0" fmla="*/ 11 w 23"/>
                <a:gd name="T1" fmla="*/ 0 h 24"/>
                <a:gd name="T2" fmla="*/ 11 w 23"/>
                <a:gd name="T3" fmla="*/ 0 h 24"/>
                <a:gd name="T4" fmla="*/ 0 w 23"/>
                <a:gd name="T5" fmla="*/ 11 h 24"/>
                <a:gd name="T6" fmla="*/ 11 w 23"/>
                <a:gd name="T7" fmla="*/ 23 h 24"/>
                <a:gd name="T8" fmla="*/ 22 w 23"/>
                <a:gd name="T9" fmla="*/ 11 h 24"/>
                <a:gd name="T10" fmla="*/ 11 w 23"/>
                <a:gd name="T11" fmla="*/ 0 h 24"/>
              </a:gdLst>
              <a:ahLst/>
              <a:cxnLst>
                <a:cxn ang="0">
                  <a:pos x="T0" y="T1"/>
                </a:cxn>
                <a:cxn ang="0">
                  <a:pos x="T2" y="T3"/>
                </a:cxn>
                <a:cxn ang="0">
                  <a:pos x="T4" y="T5"/>
                </a:cxn>
                <a:cxn ang="0">
                  <a:pos x="T6" y="T7"/>
                </a:cxn>
                <a:cxn ang="0">
                  <a:pos x="T8" y="T9"/>
                </a:cxn>
                <a:cxn ang="0">
                  <a:pos x="T10" y="T11"/>
                </a:cxn>
              </a:cxnLst>
              <a:rect l="0" t="0" r="r" b="b"/>
              <a:pathLst>
                <a:path w="23" h="24">
                  <a:moveTo>
                    <a:pt x="11" y="0"/>
                  </a:moveTo>
                  <a:lnTo>
                    <a:pt x="11" y="0"/>
                  </a:lnTo>
                  <a:cubicBezTo>
                    <a:pt x="4" y="0"/>
                    <a:pt x="0" y="4"/>
                    <a:pt x="0" y="11"/>
                  </a:cubicBezTo>
                  <a:cubicBezTo>
                    <a:pt x="0" y="17"/>
                    <a:pt x="4" y="23"/>
                    <a:pt x="11" y="23"/>
                  </a:cubicBezTo>
                  <a:cubicBezTo>
                    <a:pt x="17" y="23"/>
                    <a:pt x="22" y="17"/>
                    <a:pt x="22" y="11"/>
                  </a:cubicBezTo>
                  <a:cubicBezTo>
                    <a:pt x="22" y="4"/>
                    <a:pt x="17" y="0"/>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rgbClr val="212E35"/>
                </a:solidFill>
              </a:endParaRPr>
            </a:p>
          </p:txBody>
        </p:sp>
        <p:sp>
          <p:nvSpPr>
            <p:cNvPr id="103" name="Freeform 478"/>
            <p:cNvSpPr>
              <a:spLocks noChangeArrowheads="1"/>
            </p:cNvSpPr>
            <p:nvPr/>
          </p:nvSpPr>
          <p:spPr bwMode="auto">
            <a:xfrm>
              <a:off x="2304869" y="8615868"/>
              <a:ext cx="12277" cy="10230"/>
            </a:xfrm>
            <a:custGeom>
              <a:avLst/>
              <a:gdLst>
                <a:gd name="T0" fmla="*/ 11 w 25"/>
                <a:gd name="T1" fmla="*/ 0 h 24"/>
                <a:gd name="T2" fmla="*/ 11 w 25"/>
                <a:gd name="T3" fmla="*/ 0 h 24"/>
                <a:gd name="T4" fmla="*/ 0 w 25"/>
                <a:gd name="T5" fmla="*/ 11 h 24"/>
                <a:gd name="T6" fmla="*/ 11 w 25"/>
                <a:gd name="T7" fmla="*/ 23 h 24"/>
                <a:gd name="T8" fmla="*/ 24 w 25"/>
                <a:gd name="T9" fmla="*/ 11 h 24"/>
                <a:gd name="T10" fmla="*/ 11 w 25"/>
                <a:gd name="T11" fmla="*/ 0 h 24"/>
              </a:gdLst>
              <a:ahLst/>
              <a:cxnLst>
                <a:cxn ang="0">
                  <a:pos x="T0" y="T1"/>
                </a:cxn>
                <a:cxn ang="0">
                  <a:pos x="T2" y="T3"/>
                </a:cxn>
                <a:cxn ang="0">
                  <a:pos x="T4" y="T5"/>
                </a:cxn>
                <a:cxn ang="0">
                  <a:pos x="T6" y="T7"/>
                </a:cxn>
                <a:cxn ang="0">
                  <a:pos x="T8" y="T9"/>
                </a:cxn>
                <a:cxn ang="0">
                  <a:pos x="T10" y="T11"/>
                </a:cxn>
              </a:cxnLst>
              <a:rect l="0" t="0" r="r" b="b"/>
              <a:pathLst>
                <a:path w="25" h="24">
                  <a:moveTo>
                    <a:pt x="11" y="0"/>
                  </a:moveTo>
                  <a:lnTo>
                    <a:pt x="11" y="0"/>
                  </a:lnTo>
                  <a:cubicBezTo>
                    <a:pt x="6" y="0"/>
                    <a:pt x="0" y="4"/>
                    <a:pt x="0" y="11"/>
                  </a:cubicBezTo>
                  <a:cubicBezTo>
                    <a:pt x="0" y="17"/>
                    <a:pt x="6" y="23"/>
                    <a:pt x="11" y="23"/>
                  </a:cubicBezTo>
                  <a:cubicBezTo>
                    <a:pt x="19" y="23"/>
                    <a:pt x="24" y="17"/>
                    <a:pt x="24" y="11"/>
                  </a:cubicBezTo>
                  <a:cubicBezTo>
                    <a:pt x="24" y="4"/>
                    <a:pt x="19" y="0"/>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rgbClr val="212E35"/>
                </a:solidFill>
              </a:endParaRPr>
            </a:p>
          </p:txBody>
        </p:sp>
        <p:sp>
          <p:nvSpPr>
            <p:cNvPr id="104" name="Freeform 479"/>
            <p:cNvSpPr>
              <a:spLocks noChangeArrowheads="1"/>
            </p:cNvSpPr>
            <p:nvPr/>
          </p:nvSpPr>
          <p:spPr bwMode="auto">
            <a:xfrm>
              <a:off x="2327378" y="8615868"/>
              <a:ext cx="10230" cy="10230"/>
            </a:xfrm>
            <a:custGeom>
              <a:avLst/>
              <a:gdLst>
                <a:gd name="T0" fmla="*/ 11 w 24"/>
                <a:gd name="T1" fmla="*/ 0 h 24"/>
                <a:gd name="T2" fmla="*/ 11 w 24"/>
                <a:gd name="T3" fmla="*/ 0 h 24"/>
                <a:gd name="T4" fmla="*/ 0 w 24"/>
                <a:gd name="T5" fmla="*/ 11 h 24"/>
                <a:gd name="T6" fmla="*/ 11 w 24"/>
                <a:gd name="T7" fmla="*/ 23 h 24"/>
                <a:gd name="T8" fmla="*/ 23 w 24"/>
                <a:gd name="T9" fmla="*/ 11 h 24"/>
                <a:gd name="T10" fmla="*/ 11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1" y="0"/>
                  </a:moveTo>
                  <a:lnTo>
                    <a:pt x="11" y="0"/>
                  </a:lnTo>
                  <a:cubicBezTo>
                    <a:pt x="6" y="0"/>
                    <a:pt x="0" y="4"/>
                    <a:pt x="0" y="11"/>
                  </a:cubicBezTo>
                  <a:cubicBezTo>
                    <a:pt x="0" y="17"/>
                    <a:pt x="6" y="23"/>
                    <a:pt x="11" y="23"/>
                  </a:cubicBezTo>
                  <a:cubicBezTo>
                    <a:pt x="18" y="23"/>
                    <a:pt x="23" y="17"/>
                    <a:pt x="23" y="11"/>
                  </a:cubicBezTo>
                  <a:cubicBezTo>
                    <a:pt x="23" y="4"/>
                    <a:pt x="18" y="0"/>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rgbClr val="212E35"/>
                </a:solidFill>
              </a:endParaRPr>
            </a:p>
          </p:txBody>
        </p:sp>
        <p:sp>
          <p:nvSpPr>
            <p:cNvPr id="105" name="Freeform 480"/>
            <p:cNvSpPr>
              <a:spLocks noChangeArrowheads="1"/>
            </p:cNvSpPr>
            <p:nvPr/>
          </p:nvSpPr>
          <p:spPr bwMode="auto">
            <a:xfrm>
              <a:off x="2347839" y="8572898"/>
              <a:ext cx="10230" cy="12277"/>
            </a:xfrm>
            <a:custGeom>
              <a:avLst/>
              <a:gdLst>
                <a:gd name="T0" fmla="*/ 11 w 24"/>
                <a:gd name="T1" fmla="*/ 0 h 25"/>
                <a:gd name="T2" fmla="*/ 11 w 24"/>
                <a:gd name="T3" fmla="*/ 0 h 25"/>
                <a:gd name="T4" fmla="*/ 0 w 24"/>
                <a:gd name="T5" fmla="*/ 13 h 25"/>
                <a:gd name="T6" fmla="*/ 11 w 24"/>
                <a:gd name="T7" fmla="*/ 24 h 25"/>
                <a:gd name="T8" fmla="*/ 23 w 24"/>
                <a:gd name="T9" fmla="*/ 13 h 25"/>
                <a:gd name="T10" fmla="*/ 11 w 24"/>
                <a:gd name="T11" fmla="*/ 0 h 25"/>
              </a:gdLst>
              <a:ahLst/>
              <a:cxnLst>
                <a:cxn ang="0">
                  <a:pos x="T0" y="T1"/>
                </a:cxn>
                <a:cxn ang="0">
                  <a:pos x="T2" y="T3"/>
                </a:cxn>
                <a:cxn ang="0">
                  <a:pos x="T4" y="T5"/>
                </a:cxn>
                <a:cxn ang="0">
                  <a:pos x="T6" y="T7"/>
                </a:cxn>
                <a:cxn ang="0">
                  <a:pos x="T8" y="T9"/>
                </a:cxn>
                <a:cxn ang="0">
                  <a:pos x="T10" y="T11"/>
                </a:cxn>
              </a:cxnLst>
              <a:rect l="0" t="0" r="r" b="b"/>
              <a:pathLst>
                <a:path w="24" h="25">
                  <a:moveTo>
                    <a:pt x="11" y="0"/>
                  </a:moveTo>
                  <a:lnTo>
                    <a:pt x="11" y="0"/>
                  </a:lnTo>
                  <a:cubicBezTo>
                    <a:pt x="4" y="0"/>
                    <a:pt x="0" y="6"/>
                    <a:pt x="0" y="13"/>
                  </a:cubicBezTo>
                  <a:cubicBezTo>
                    <a:pt x="0" y="19"/>
                    <a:pt x="4" y="24"/>
                    <a:pt x="11" y="24"/>
                  </a:cubicBezTo>
                  <a:cubicBezTo>
                    <a:pt x="17" y="24"/>
                    <a:pt x="23" y="19"/>
                    <a:pt x="23" y="13"/>
                  </a:cubicBezTo>
                  <a:cubicBezTo>
                    <a:pt x="23" y="6"/>
                    <a:pt x="17" y="0"/>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rgbClr val="212E35"/>
                </a:solidFill>
              </a:endParaRPr>
            </a:p>
          </p:txBody>
        </p:sp>
        <p:sp>
          <p:nvSpPr>
            <p:cNvPr id="106" name="Freeform 481"/>
            <p:cNvSpPr>
              <a:spLocks noChangeArrowheads="1"/>
            </p:cNvSpPr>
            <p:nvPr/>
          </p:nvSpPr>
          <p:spPr bwMode="auto">
            <a:xfrm>
              <a:off x="2368301" y="8572898"/>
              <a:ext cx="10230" cy="12277"/>
            </a:xfrm>
            <a:custGeom>
              <a:avLst/>
              <a:gdLst>
                <a:gd name="T0" fmla="*/ 12 w 24"/>
                <a:gd name="T1" fmla="*/ 0 h 25"/>
                <a:gd name="T2" fmla="*/ 12 w 24"/>
                <a:gd name="T3" fmla="*/ 0 h 25"/>
                <a:gd name="T4" fmla="*/ 0 w 24"/>
                <a:gd name="T5" fmla="*/ 13 h 25"/>
                <a:gd name="T6" fmla="*/ 12 w 24"/>
                <a:gd name="T7" fmla="*/ 24 h 25"/>
                <a:gd name="T8" fmla="*/ 23 w 24"/>
                <a:gd name="T9" fmla="*/ 13 h 25"/>
                <a:gd name="T10" fmla="*/ 12 w 24"/>
                <a:gd name="T11" fmla="*/ 0 h 25"/>
              </a:gdLst>
              <a:ahLst/>
              <a:cxnLst>
                <a:cxn ang="0">
                  <a:pos x="T0" y="T1"/>
                </a:cxn>
                <a:cxn ang="0">
                  <a:pos x="T2" y="T3"/>
                </a:cxn>
                <a:cxn ang="0">
                  <a:pos x="T4" y="T5"/>
                </a:cxn>
                <a:cxn ang="0">
                  <a:pos x="T6" y="T7"/>
                </a:cxn>
                <a:cxn ang="0">
                  <a:pos x="T8" y="T9"/>
                </a:cxn>
                <a:cxn ang="0">
                  <a:pos x="T10" y="T11"/>
                </a:cxn>
              </a:cxnLst>
              <a:rect l="0" t="0" r="r" b="b"/>
              <a:pathLst>
                <a:path w="24" h="25">
                  <a:moveTo>
                    <a:pt x="12" y="0"/>
                  </a:moveTo>
                  <a:lnTo>
                    <a:pt x="12" y="0"/>
                  </a:lnTo>
                  <a:cubicBezTo>
                    <a:pt x="6" y="0"/>
                    <a:pt x="0" y="6"/>
                    <a:pt x="0" y="13"/>
                  </a:cubicBezTo>
                  <a:cubicBezTo>
                    <a:pt x="0" y="19"/>
                    <a:pt x="6" y="24"/>
                    <a:pt x="12" y="24"/>
                  </a:cubicBezTo>
                  <a:cubicBezTo>
                    <a:pt x="19" y="24"/>
                    <a:pt x="23" y="19"/>
                    <a:pt x="23" y="13"/>
                  </a:cubicBezTo>
                  <a:cubicBezTo>
                    <a:pt x="23" y="6"/>
                    <a:pt x="19" y="0"/>
                    <a:pt x="1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rgbClr val="212E35"/>
                </a:solidFill>
              </a:endParaRPr>
            </a:p>
          </p:txBody>
        </p:sp>
        <p:sp>
          <p:nvSpPr>
            <p:cNvPr id="107" name="Freeform 482"/>
            <p:cNvSpPr>
              <a:spLocks noChangeArrowheads="1"/>
            </p:cNvSpPr>
            <p:nvPr/>
          </p:nvSpPr>
          <p:spPr bwMode="auto">
            <a:xfrm>
              <a:off x="2390808" y="8572898"/>
              <a:ext cx="10231" cy="12277"/>
            </a:xfrm>
            <a:custGeom>
              <a:avLst/>
              <a:gdLst>
                <a:gd name="T0" fmla="*/ 12 w 24"/>
                <a:gd name="T1" fmla="*/ 0 h 25"/>
                <a:gd name="T2" fmla="*/ 12 w 24"/>
                <a:gd name="T3" fmla="*/ 0 h 25"/>
                <a:gd name="T4" fmla="*/ 0 w 24"/>
                <a:gd name="T5" fmla="*/ 13 h 25"/>
                <a:gd name="T6" fmla="*/ 12 w 24"/>
                <a:gd name="T7" fmla="*/ 24 h 25"/>
                <a:gd name="T8" fmla="*/ 23 w 24"/>
                <a:gd name="T9" fmla="*/ 13 h 25"/>
                <a:gd name="T10" fmla="*/ 12 w 24"/>
                <a:gd name="T11" fmla="*/ 0 h 25"/>
              </a:gdLst>
              <a:ahLst/>
              <a:cxnLst>
                <a:cxn ang="0">
                  <a:pos x="T0" y="T1"/>
                </a:cxn>
                <a:cxn ang="0">
                  <a:pos x="T2" y="T3"/>
                </a:cxn>
                <a:cxn ang="0">
                  <a:pos x="T4" y="T5"/>
                </a:cxn>
                <a:cxn ang="0">
                  <a:pos x="T6" y="T7"/>
                </a:cxn>
                <a:cxn ang="0">
                  <a:pos x="T8" y="T9"/>
                </a:cxn>
                <a:cxn ang="0">
                  <a:pos x="T10" y="T11"/>
                </a:cxn>
              </a:cxnLst>
              <a:rect l="0" t="0" r="r" b="b"/>
              <a:pathLst>
                <a:path w="24" h="25">
                  <a:moveTo>
                    <a:pt x="12" y="0"/>
                  </a:moveTo>
                  <a:lnTo>
                    <a:pt x="12" y="0"/>
                  </a:lnTo>
                  <a:cubicBezTo>
                    <a:pt x="4" y="0"/>
                    <a:pt x="0" y="6"/>
                    <a:pt x="0" y="13"/>
                  </a:cubicBezTo>
                  <a:cubicBezTo>
                    <a:pt x="0" y="19"/>
                    <a:pt x="4" y="24"/>
                    <a:pt x="12" y="24"/>
                  </a:cubicBezTo>
                  <a:cubicBezTo>
                    <a:pt x="17" y="24"/>
                    <a:pt x="23" y="19"/>
                    <a:pt x="23" y="13"/>
                  </a:cubicBezTo>
                  <a:cubicBezTo>
                    <a:pt x="23" y="6"/>
                    <a:pt x="17" y="0"/>
                    <a:pt x="1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rgbClr val="212E35"/>
                </a:solidFill>
              </a:endParaRPr>
            </a:p>
          </p:txBody>
        </p:sp>
      </p:grpSp>
      <p:cxnSp>
        <p:nvCxnSpPr>
          <p:cNvPr id="22" name="Straight Connector 21"/>
          <p:cNvCxnSpPr/>
          <p:nvPr/>
        </p:nvCxnSpPr>
        <p:spPr>
          <a:xfrm>
            <a:off x="946786" y="4741563"/>
            <a:ext cx="10311764" cy="0"/>
          </a:xfrm>
          <a:prstGeom prst="line">
            <a:avLst/>
          </a:prstGeom>
          <a:ln w="1905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6786" y="4733855"/>
            <a:ext cx="10311764" cy="366177"/>
          </a:xfrm>
          <a:prstGeom prst="rect">
            <a:avLst/>
          </a:prstGeom>
        </p:spPr>
        <p:txBody>
          <a:bodyPr vert="horz" wrap="none" lIns="91440" tIns="45720" rIns="91440" bIns="45720" rtlCol="0" anchor="ctr">
            <a:normAutofit/>
          </a:bodyPr>
          <a:lstStyle/>
          <a:p>
            <a:pPr algn="ctr">
              <a:spcAft>
                <a:spcPts val="1800"/>
              </a:spcAft>
            </a:pPr>
            <a:r>
              <a:rPr lang="en-US" sz="1600" b="1" dirty="0">
                <a:solidFill>
                  <a:srgbClr val="212E35"/>
                </a:solidFill>
              </a:rPr>
              <a:t>Infrastructure and application management</a:t>
            </a:r>
          </a:p>
        </p:txBody>
      </p:sp>
      <p:sp>
        <p:nvSpPr>
          <p:cNvPr id="69" name="Rectangle 68"/>
          <p:cNvSpPr/>
          <p:nvPr/>
        </p:nvSpPr>
        <p:spPr>
          <a:xfrm>
            <a:off x="946786" y="5771355"/>
            <a:ext cx="10311764" cy="408784"/>
          </a:xfrm>
          <a:prstGeom prst="rect">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spcAft>
                <a:spcPts val="1800"/>
              </a:spcAft>
            </a:pPr>
            <a:r>
              <a:rPr lang="en-US" sz="1600" b="1" dirty="0">
                <a:solidFill>
                  <a:srgbClr val="212E35"/>
                </a:solidFill>
              </a:rPr>
              <a:t>Invoke from any place. Integrate with anything.</a:t>
            </a:r>
          </a:p>
        </p:txBody>
      </p:sp>
      <p:sp>
        <p:nvSpPr>
          <p:cNvPr id="5" name="TextBox 4"/>
          <p:cNvSpPr txBox="1"/>
          <p:nvPr/>
        </p:nvSpPr>
        <p:spPr>
          <a:xfrm>
            <a:off x="982730" y="5501975"/>
            <a:ext cx="10254320" cy="196908"/>
          </a:xfrm>
          <a:prstGeom prst="rect">
            <a:avLst/>
          </a:prstGeom>
        </p:spPr>
        <p:txBody>
          <a:bodyPr vert="horz" wrap="none" lIns="0" tIns="0" rIns="0" bIns="0" rtlCol="0">
            <a:noAutofit/>
          </a:bodyPr>
          <a:lstStyle/>
          <a:p>
            <a:pPr algn="ctr">
              <a:spcAft>
                <a:spcPts val="1800"/>
              </a:spcAft>
            </a:pPr>
            <a:r>
              <a:rPr lang="en-US" sz="1300" dirty="0">
                <a:solidFill>
                  <a:srgbClr val="212E35"/>
                </a:solidFill>
              </a:rPr>
              <a:t>Physical                      Virtual                      Storage                      Network                      Database                      Applications                      Cloud</a:t>
            </a:r>
          </a:p>
        </p:txBody>
      </p:sp>
      <p:sp>
        <p:nvSpPr>
          <p:cNvPr id="11" name="Rectangle 10"/>
          <p:cNvSpPr/>
          <p:nvPr/>
        </p:nvSpPr>
        <p:spPr>
          <a:xfrm>
            <a:off x="991551" y="1778966"/>
            <a:ext cx="5042314" cy="290193"/>
          </a:xfrm>
          <a:prstGeom prst="rect">
            <a:avLst/>
          </a:prstGeom>
          <a:solidFill>
            <a:schemeClr val="accent1"/>
          </a:solidFill>
          <a:ln w="5715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OO Studio - Design</a:t>
            </a:r>
          </a:p>
        </p:txBody>
      </p:sp>
      <p:grpSp>
        <p:nvGrpSpPr>
          <p:cNvPr id="21" name="Group 20"/>
          <p:cNvGrpSpPr/>
          <p:nvPr/>
        </p:nvGrpSpPr>
        <p:grpSpPr>
          <a:xfrm>
            <a:off x="991551" y="2048154"/>
            <a:ext cx="5042314" cy="2085696"/>
            <a:chOff x="6443868" y="3324140"/>
            <a:chExt cx="2547763" cy="1428993"/>
          </a:xfrm>
        </p:grpSpPr>
        <p:sp>
          <p:nvSpPr>
            <p:cNvPr id="108" name="Rectangle 107"/>
            <p:cNvSpPr/>
            <p:nvPr/>
          </p:nvSpPr>
          <p:spPr>
            <a:xfrm>
              <a:off x="6443868" y="3324140"/>
              <a:ext cx="2547763" cy="1428993"/>
            </a:xfrm>
            <a:prstGeom prst="rect">
              <a:avLst/>
            </a:prstGeom>
            <a:solidFill>
              <a:schemeClr val="bg1"/>
            </a:solidFill>
            <a:ln w="5715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prstClr val="white"/>
                </a:solidFill>
              </a:endParaRPr>
            </a:p>
          </p:txBody>
        </p:sp>
        <p:sp>
          <p:nvSpPr>
            <p:cNvPr id="109" name="Rectangle 108"/>
            <p:cNvSpPr/>
            <p:nvPr/>
          </p:nvSpPr>
          <p:spPr>
            <a:xfrm>
              <a:off x="6559132" y="3416376"/>
              <a:ext cx="2317300" cy="364597"/>
            </a:xfrm>
            <a:prstGeom prst="rect">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Designer</a:t>
              </a:r>
            </a:p>
          </p:txBody>
        </p:sp>
        <p:sp>
          <p:nvSpPr>
            <p:cNvPr id="110" name="Rectangle 109"/>
            <p:cNvSpPr/>
            <p:nvPr/>
          </p:nvSpPr>
          <p:spPr>
            <a:xfrm>
              <a:off x="6559132" y="3865097"/>
              <a:ext cx="2317300" cy="364597"/>
            </a:xfrm>
            <a:prstGeom prst="rect">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Debugger</a:t>
              </a:r>
            </a:p>
          </p:txBody>
        </p:sp>
        <p:sp>
          <p:nvSpPr>
            <p:cNvPr id="111" name="Rectangle 110"/>
            <p:cNvSpPr/>
            <p:nvPr/>
          </p:nvSpPr>
          <p:spPr>
            <a:xfrm>
              <a:off x="6559132" y="4313821"/>
              <a:ext cx="2317300" cy="364597"/>
            </a:xfrm>
            <a:prstGeom prst="rect">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Document generator</a:t>
              </a:r>
            </a:p>
          </p:txBody>
        </p:sp>
      </p:grpSp>
      <p:sp>
        <p:nvSpPr>
          <p:cNvPr id="112" name="Rectangle 111"/>
          <p:cNvSpPr/>
          <p:nvPr/>
        </p:nvSpPr>
        <p:spPr>
          <a:xfrm>
            <a:off x="6199883" y="1778966"/>
            <a:ext cx="5042314" cy="290193"/>
          </a:xfrm>
          <a:prstGeom prst="rect">
            <a:avLst/>
          </a:prstGeom>
          <a:solidFill>
            <a:schemeClr val="accent3"/>
          </a:solidFill>
          <a:ln w="5715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OO Central - Run</a:t>
            </a:r>
          </a:p>
        </p:txBody>
      </p:sp>
      <p:sp>
        <p:nvSpPr>
          <p:cNvPr id="114" name="Rectangle 113"/>
          <p:cNvSpPr/>
          <p:nvPr/>
        </p:nvSpPr>
        <p:spPr>
          <a:xfrm>
            <a:off x="6199883" y="2048154"/>
            <a:ext cx="5042314" cy="2085696"/>
          </a:xfrm>
          <a:prstGeom prst="rect">
            <a:avLst/>
          </a:prstGeom>
          <a:solidFill>
            <a:schemeClr val="bg1"/>
          </a:solidFill>
          <a:ln w="5715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prstClr val="white"/>
              </a:solidFill>
            </a:endParaRPr>
          </a:p>
        </p:txBody>
      </p:sp>
      <p:grpSp>
        <p:nvGrpSpPr>
          <p:cNvPr id="24" name="Group 23"/>
          <p:cNvGrpSpPr/>
          <p:nvPr/>
        </p:nvGrpSpPr>
        <p:grpSpPr>
          <a:xfrm>
            <a:off x="6357713" y="2167087"/>
            <a:ext cx="4586200" cy="1829905"/>
            <a:chOff x="9295376" y="3469622"/>
            <a:chExt cx="2317300" cy="1859650"/>
          </a:xfrm>
        </p:grpSpPr>
        <p:sp>
          <p:nvSpPr>
            <p:cNvPr id="115" name="Rectangle 114"/>
            <p:cNvSpPr/>
            <p:nvPr/>
          </p:nvSpPr>
          <p:spPr>
            <a:xfrm>
              <a:off x="9295376" y="3469622"/>
              <a:ext cx="1099736" cy="275271"/>
            </a:xfrm>
            <a:prstGeom prst="rect">
              <a:avLst/>
            </a:prstGeom>
            <a:solidFill>
              <a:schemeClr val="bg1"/>
            </a:solidFill>
            <a:ln w="285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50000"/>
                    </a:schemeClr>
                  </a:solidFill>
                </a:rPr>
                <a:t>Security</a:t>
              </a:r>
            </a:p>
          </p:txBody>
        </p:sp>
        <p:sp>
          <p:nvSpPr>
            <p:cNvPr id="116" name="Rectangle 115"/>
            <p:cNvSpPr/>
            <p:nvPr/>
          </p:nvSpPr>
          <p:spPr>
            <a:xfrm>
              <a:off x="9295376" y="3876219"/>
              <a:ext cx="2317300" cy="273908"/>
            </a:xfrm>
            <a:prstGeom prst="rect">
              <a:avLst/>
            </a:prstGeom>
            <a:solidFill>
              <a:schemeClr val="bg1"/>
            </a:solidFill>
            <a:ln w="285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50000"/>
                    </a:schemeClr>
                  </a:solidFill>
                </a:rPr>
                <a:t>Dashboard and reporting</a:t>
              </a:r>
            </a:p>
          </p:txBody>
        </p:sp>
        <p:sp>
          <p:nvSpPr>
            <p:cNvPr id="117" name="Rectangle 116"/>
            <p:cNvSpPr/>
            <p:nvPr/>
          </p:nvSpPr>
          <p:spPr>
            <a:xfrm>
              <a:off x="9295376" y="4662543"/>
              <a:ext cx="2317300" cy="273908"/>
            </a:xfrm>
            <a:prstGeom prst="rect">
              <a:avLst/>
            </a:prstGeom>
            <a:solidFill>
              <a:schemeClr val="bg1"/>
            </a:solidFill>
            <a:ln w="285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50000"/>
                    </a:schemeClr>
                  </a:solidFill>
                </a:rPr>
                <a:t>API</a:t>
              </a:r>
            </a:p>
          </p:txBody>
        </p:sp>
        <p:sp>
          <p:nvSpPr>
            <p:cNvPr id="118" name="Rectangle 117"/>
            <p:cNvSpPr/>
            <p:nvPr/>
          </p:nvSpPr>
          <p:spPr>
            <a:xfrm>
              <a:off x="10512939" y="3469622"/>
              <a:ext cx="1099736" cy="275271"/>
            </a:xfrm>
            <a:prstGeom prst="rect">
              <a:avLst/>
            </a:prstGeom>
            <a:solidFill>
              <a:schemeClr val="bg1"/>
            </a:solidFill>
            <a:ln w="285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50000"/>
                    </a:schemeClr>
                  </a:solidFill>
                </a:rPr>
                <a:t>Administration</a:t>
              </a:r>
            </a:p>
          </p:txBody>
        </p:sp>
        <p:sp>
          <p:nvSpPr>
            <p:cNvPr id="119" name="Rectangle 118"/>
            <p:cNvSpPr/>
            <p:nvPr/>
          </p:nvSpPr>
          <p:spPr>
            <a:xfrm>
              <a:off x="9295376" y="4268358"/>
              <a:ext cx="1099736" cy="275271"/>
            </a:xfrm>
            <a:prstGeom prst="rect">
              <a:avLst/>
            </a:prstGeom>
            <a:solidFill>
              <a:schemeClr val="bg1"/>
            </a:solidFill>
            <a:ln w="285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50000"/>
                    </a:schemeClr>
                  </a:solidFill>
                </a:rPr>
                <a:t>Scheduler</a:t>
              </a:r>
            </a:p>
          </p:txBody>
        </p:sp>
        <p:sp>
          <p:nvSpPr>
            <p:cNvPr id="120" name="Rectangle 119"/>
            <p:cNvSpPr/>
            <p:nvPr/>
          </p:nvSpPr>
          <p:spPr>
            <a:xfrm>
              <a:off x="10512939" y="4268358"/>
              <a:ext cx="1099736" cy="275271"/>
            </a:xfrm>
            <a:prstGeom prst="rect">
              <a:avLst/>
            </a:prstGeom>
            <a:solidFill>
              <a:schemeClr val="bg1"/>
            </a:solidFill>
            <a:ln w="285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50000"/>
                    </a:schemeClr>
                  </a:solidFill>
                </a:rPr>
                <a:t>Flow execution</a:t>
              </a:r>
            </a:p>
          </p:txBody>
        </p:sp>
        <p:sp>
          <p:nvSpPr>
            <p:cNvPr id="121" name="Rectangle 120"/>
            <p:cNvSpPr/>
            <p:nvPr/>
          </p:nvSpPr>
          <p:spPr>
            <a:xfrm>
              <a:off x="9295376" y="5055364"/>
              <a:ext cx="2317300" cy="273908"/>
            </a:xfrm>
            <a:prstGeom prst="rect">
              <a:avLst/>
            </a:prstGeom>
            <a:solidFill>
              <a:schemeClr val="bg1"/>
            </a:solidFill>
            <a:ln w="285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50000"/>
                    </a:schemeClr>
                  </a:solidFill>
                </a:rPr>
                <a:t>Engine</a:t>
              </a:r>
            </a:p>
          </p:txBody>
        </p:sp>
      </p:grpSp>
      <p:grpSp>
        <p:nvGrpSpPr>
          <p:cNvPr id="29" name="Group 28"/>
          <p:cNvGrpSpPr/>
          <p:nvPr/>
        </p:nvGrpSpPr>
        <p:grpSpPr>
          <a:xfrm>
            <a:off x="981075" y="4269745"/>
            <a:ext cx="10261125" cy="364773"/>
            <a:chOff x="6404219" y="5755248"/>
            <a:chExt cx="8066074" cy="580929"/>
          </a:xfrm>
        </p:grpSpPr>
        <p:sp>
          <p:nvSpPr>
            <p:cNvPr id="25" name="Rectangle 24"/>
            <p:cNvSpPr/>
            <p:nvPr/>
          </p:nvSpPr>
          <p:spPr>
            <a:xfrm>
              <a:off x="6404219" y="5755248"/>
              <a:ext cx="2580603" cy="580929"/>
            </a:xfrm>
            <a:prstGeom prst="rect">
              <a:avLst/>
            </a:prstGeom>
            <a:solidFill>
              <a:schemeClr val="bg1"/>
            </a:solidFill>
            <a:ln w="3810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lumMod val="75000"/>
                    </a:schemeClr>
                  </a:solidFill>
                </a:rPr>
                <a:t>Out-of-the-box content</a:t>
              </a:r>
            </a:p>
          </p:txBody>
        </p:sp>
        <p:sp>
          <p:nvSpPr>
            <p:cNvPr id="123" name="Rectangle 122"/>
            <p:cNvSpPr/>
            <p:nvPr/>
          </p:nvSpPr>
          <p:spPr>
            <a:xfrm>
              <a:off x="9146954" y="5755248"/>
              <a:ext cx="2580603" cy="580929"/>
            </a:xfrm>
            <a:prstGeom prst="rect">
              <a:avLst/>
            </a:prstGeom>
            <a:solidFill>
              <a:schemeClr val="bg1"/>
            </a:solidFill>
            <a:ln w="38100" cmpd="sng">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lumMod val="50000"/>
                    </a:schemeClr>
                  </a:solidFill>
                </a:rPr>
                <a:t>Tools [SDK, Wizards]</a:t>
              </a:r>
            </a:p>
          </p:txBody>
        </p:sp>
        <p:sp>
          <p:nvSpPr>
            <p:cNvPr id="124" name="Rectangle 123"/>
            <p:cNvSpPr/>
            <p:nvPr/>
          </p:nvSpPr>
          <p:spPr>
            <a:xfrm>
              <a:off x="11889690" y="5755248"/>
              <a:ext cx="2580603" cy="580929"/>
            </a:xfrm>
            <a:prstGeom prst="rect">
              <a:avLst/>
            </a:prstGeom>
            <a:solidFill>
              <a:schemeClr val="bg1"/>
            </a:solidFill>
            <a:ln w="38100" cmpd="sng">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Remote action services</a:t>
              </a:r>
            </a:p>
          </p:txBody>
        </p:sp>
      </p:grpSp>
    </p:spTree>
    <p:extLst>
      <p:ext uri="{BB962C8B-B14F-4D97-AF65-F5344CB8AC3E}">
        <p14:creationId xmlns:p14="http://schemas.microsoft.com/office/powerpoint/2010/main" val="2069181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a:t>OO Content Pack for Data Protector</a:t>
            </a:r>
            <a:endParaRPr lang="en-US" dirty="0"/>
          </a:p>
        </p:txBody>
      </p:sp>
      <p:pic>
        <p:nvPicPr>
          <p:cNvPr id="6" name="Picture 5"/>
          <p:cNvPicPr>
            <a:picLocks noChangeAspect="1"/>
          </p:cNvPicPr>
          <p:nvPr/>
        </p:nvPicPr>
        <p:blipFill>
          <a:blip r:embed="rId3"/>
          <a:stretch>
            <a:fillRect/>
          </a:stretch>
        </p:blipFill>
        <p:spPr>
          <a:xfrm>
            <a:off x="960198" y="1820864"/>
            <a:ext cx="6721928" cy="3834502"/>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pic>
        <p:nvPicPr>
          <p:cNvPr id="8" name="Picture 7"/>
          <p:cNvPicPr>
            <a:picLocks noChangeAspect="1"/>
          </p:cNvPicPr>
          <p:nvPr/>
        </p:nvPicPr>
        <p:blipFill>
          <a:blip r:embed="rId4"/>
          <a:stretch>
            <a:fillRect/>
          </a:stretch>
        </p:blipFill>
        <p:spPr>
          <a:xfrm>
            <a:off x="2002263" y="2255559"/>
            <a:ext cx="2859419" cy="3602418"/>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sp>
        <p:nvSpPr>
          <p:cNvPr id="2" name="TextBox 1"/>
          <p:cNvSpPr txBox="1"/>
          <p:nvPr/>
        </p:nvSpPr>
        <p:spPr>
          <a:xfrm>
            <a:off x="859234" y="1194699"/>
            <a:ext cx="10311765" cy="565283"/>
          </a:xfrm>
          <a:prstGeom prst="rect">
            <a:avLst/>
          </a:prstGeom>
        </p:spPr>
        <p:txBody>
          <a:bodyPr vert="horz" wrap="square" lIns="91440" tIns="45720" rIns="91440" bIns="45720" rtlCol="0" anchor="t" anchorCtr="0">
            <a:spAutoFit/>
          </a:bodyPr>
          <a:lstStyle/>
          <a:p>
            <a:pPr>
              <a:lnSpc>
                <a:spcPct val="85000"/>
              </a:lnSpc>
            </a:pPr>
            <a:r>
              <a:rPr lang="de-DE" dirty="0">
                <a:solidFill>
                  <a:srgbClr val="212E35"/>
                </a:solidFill>
                <a:ea typeface="Roboto Light" charset="0"/>
                <a:cs typeface="Roboto Light" charset="0"/>
              </a:rPr>
              <a:t>On top of the basic OO framework several "Content Packs" are installed adding workflows to be used. One of them is the "Micro Focus Content Pack" including basic Data Protector workflows.</a:t>
            </a:r>
            <a:endParaRPr lang="en-US" dirty="0">
              <a:solidFill>
                <a:srgbClr val="212E35"/>
              </a:solidFill>
              <a:ea typeface="Roboto Light" charset="0"/>
              <a:cs typeface="Roboto Light" charset="0"/>
            </a:endParaRPr>
          </a:p>
        </p:txBody>
      </p:sp>
      <p:sp>
        <p:nvSpPr>
          <p:cNvPr id="7" name="TextBox 6"/>
          <p:cNvSpPr txBox="1"/>
          <p:nvPr/>
        </p:nvSpPr>
        <p:spPr>
          <a:xfrm>
            <a:off x="859234" y="5894386"/>
            <a:ext cx="9504268" cy="872098"/>
          </a:xfrm>
          <a:prstGeom prst="rect">
            <a:avLst/>
          </a:prstGeom>
        </p:spPr>
        <p:txBody>
          <a:bodyPr vert="horz" wrap="none" lIns="91440" tIns="45720" rIns="91440" bIns="45720" rtlCol="0" anchor="t" anchorCtr="0">
            <a:spAutoFit/>
          </a:bodyPr>
          <a:lstStyle/>
          <a:p>
            <a:r>
              <a:rPr lang="de-DE" sz="1400" dirty="0">
                <a:solidFill>
                  <a:srgbClr val="212E35"/>
                </a:solidFill>
                <a:ea typeface="Roboto Light" charset="0"/>
                <a:cs typeface="Roboto Light" charset="0"/>
              </a:rPr>
              <a:t>All OO Content Packs can be downloaded from:  </a:t>
            </a:r>
          </a:p>
          <a:p>
            <a:r>
              <a:rPr lang="de-DE" sz="1200" dirty="0">
                <a:solidFill>
                  <a:srgbClr val="212E35"/>
                </a:solidFill>
                <a:ea typeface="Roboto Light" charset="0"/>
                <a:cs typeface="Roboto Light" charset="0"/>
                <a:hlinkClick r:id="rId5"/>
              </a:rPr>
              <a:t>https://marketplace.microfocus.com/itom/category/all?product=Operations%20Orchestration&amp;version=All%20versions&amp;company=All%20companies</a:t>
            </a:r>
            <a:endParaRPr lang="de-DE" sz="1200" dirty="0">
              <a:solidFill>
                <a:srgbClr val="212E35"/>
              </a:solidFill>
              <a:ea typeface="Roboto Light" charset="0"/>
              <a:cs typeface="Roboto Light" charset="0"/>
            </a:endParaRPr>
          </a:p>
          <a:p>
            <a:r>
              <a:rPr lang="de-DE" sz="1200" dirty="0">
                <a:solidFill>
                  <a:srgbClr val="212E35"/>
                </a:solidFill>
                <a:ea typeface="Roboto Light" charset="0"/>
                <a:cs typeface="Roboto Light" charset="0"/>
              </a:rPr>
              <a:t>Search for "OO Micro Focus Solutions Content. You may filter for "Operations Orchestration" and Vendor "Micro Focus".</a:t>
            </a:r>
          </a:p>
          <a:p>
            <a:endParaRPr lang="en-US" sz="1200" dirty="0">
              <a:solidFill>
                <a:srgbClr val="212E35"/>
              </a:solidFill>
              <a:ea typeface="Roboto Light" charset="0"/>
              <a:cs typeface="Roboto Light" charset="0"/>
            </a:endParaRPr>
          </a:p>
        </p:txBody>
      </p:sp>
      <p:sp>
        <p:nvSpPr>
          <p:cNvPr id="4" name="TextBox 3"/>
          <p:cNvSpPr txBox="1"/>
          <p:nvPr/>
        </p:nvSpPr>
        <p:spPr>
          <a:xfrm>
            <a:off x="8102056" y="2386976"/>
            <a:ext cx="3345167" cy="2702278"/>
          </a:xfrm>
          <a:prstGeom prst="rect">
            <a:avLst/>
          </a:prstGeom>
        </p:spPr>
        <p:txBody>
          <a:bodyPr vert="horz" wrap="square" lIns="91440" tIns="45720" rIns="91440" bIns="45720" rtlCol="0" anchor="t" anchorCtr="0">
            <a:spAutoFit/>
          </a:bodyPr>
          <a:lstStyle/>
          <a:p>
            <a:pPr marL="228600" indent="-228600">
              <a:lnSpc>
                <a:spcPct val="90000"/>
              </a:lnSpc>
              <a:spcAft>
                <a:spcPts val="2400"/>
              </a:spcAft>
              <a:buSzPct val="80000"/>
              <a:buFont typeface="Wingdings" panose="05000000000000000000" pitchFamily="2" charset="2"/>
              <a:buChar char="§"/>
            </a:pPr>
            <a:r>
              <a:rPr lang="de-DE" sz="1600" dirty="0"/>
              <a:t>Operations Orchestration is not bundled with Data Protector and has to be purchased seperately.</a:t>
            </a:r>
          </a:p>
          <a:p>
            <a:pPr marL="228600" indent="-228600">
              <a:lnSpc>
                <a:spcPct val="90000"/>
              </a:lnSpc>
              <a:spcAft>
                <a:spcPts val="2400"/>
              </a:spcAft>
              <a:buSzPct val="80000"/>
              <a:buFont typeface="Wingdings" panose="05000000000000000000" pitchFamily="2" charset="2"/>
              <a:buChar char="§"/>
            </a:pPr>
            <a:r>
              <a:rPr lang="de-DE" sz="1600" dirty="0"/>
              <a:t>The Content Packs and incorporated workflows are for free and to considerd like starting points.</a:t>
            </a:r>
          </a:p>
          <a:p>
            <a:pPr marL="228600" indent="-228600">
              <a:lnSpc>
                <a:spcPct val="90000"/>
              </a:lnSpc>
              <a:spcAft>
                <a:spcPts val="2400"/>
              </a:spcAft>
              <a:buSzPct val="80000"/>
              <a:buFont typeface="Wingdings" panose="05000000000000000000" pitchFamily="2" charset="2"/>
              <a:buChar char="§"/>
            </a:pPr>
            <a:r>
              <a:rPr lang="de-DE" sz="1600" dirty="0"/>
              <a:t>Further customization may need additional expertise at a cost.</a:t>
            </a:r>
          </a:p>
        </p:txBody>
      </p:sp>
      <p:sp>
        <p:nvSpPr>
          <p:cNvPr id="9" name="Freeform 8"/>
          <p:cNvSpPr/>
          <p:nvPr/>
        </p:nvSpPr>
        <p:spPr>
          <a:xfrm>
            <a:off x="1255473" y="2255559"/>
            <a:ext cx="742950" cy="3602417"/>
          </a:xfrm>
          <a:custGeom>
            <a:avLst/>
            <a:gdLst>
              <a:gd name="connsiteX0" fmla="*/ 9525 w 723900"/>
              <a:gd name="connsiteY0" fmla="*/ 1590675 h 3619500"/>
              <a:gd name="connsiteX1" fmla="*/ 723900 w 723900"/>
              <a:gd name="connsiteY1" fmla="*/ 0 h 3619500"/>
              <a:gd name="connsiteX2" fmla="*/ 723900 w 723900"/>
              <a:gd name="connsiteY2" fmla="*/ 3619500 h 3619500"/>
              <a:gd name="connsiteX3" fmla="*/ 0 w 723900"/>
              <a:gd name="connsiteY3" fmla="*/ 2800350 h 3619500"/>
              <a:gd name="connsiteX4" fmla="*/ 9525 w 723900"/>
              <a:gd name="connsiteY4" fmla="*/ 1590675 h 3619500"/>
              <a:gd name="connsiteX0" fmla="*/ 9525 w 723900"/>
              <a:gd name="connsiteY0" fmla="*/ 1590675 h 3619500"/>
              <a:gd name="connsiteX1" fmla="*/ 723900 w 723900"/>
              <a:gd name="connsiteY1" fmla="*/ 0 h 3619500"/>
              <a:gd name="connsiteX2" fmla="*/ 723900 w 723900"/>
              <a:gd name="connsiteY2" fmla="*/ 3619500 h 3619500"/>
              <a:gd name="connsiteX3" fmla="*/ 0 w 723900"/>
              <a:gd name="connsiteY3" fmla="*/ 2637477 h 3619500"/>
              <a:gd name="connsiteX4" fmla="*/ 9525 w 723900"/>
              <a:gd name="connsiteY4" fmla="*/ 1590675 h 3619500"/>
              <a:gd name="connsiteX0" fmla="*/ 0 w 714375"/>
              <a:gd name="connsiteY0" fmla="*/ 1590675 h 3619500"/>
              <a:gd name="connsiteX1" fmla="*/ 714375 w 714375"/>
              <a:gd name="connsiteY1" fmla="*/ 0 h 3619500"/>
              <a:gd name="connsiteX2" fmla="*/ 714375 w 714375"/>
              <a:gd name="connsiteY2" fmla="*/ 3619500 h 3619500"/>
              <a:gd name="connsiteX3" fmla="*/ 529 w 714375"/>
              <a:gd name="connsiteY3" fmla="*/ 2646915 h 3619500"/>
              <a:gd name="connsiteX4" fmla="*/ 0 w 714375"/>
              <a:gd name="connsiteY4" fmla="*/ 1590675 h 3619500"/>
              <a:gd name="connsiteX0" fmla="*/ 0 w 714375"/>
              <a:gd name="connsiteY0" fmla="*/ 1399272 h 3619500"/>
              <a:gd name="connsiteX1" fmla="*/ 714375 w 714375"/>
              <a:gd name="connsiteY1" fmla="*/ 0 h 3619500"/>
              <a:gd name="connsiteX2" fmla="*/ 714375 w 714375"/>
              <a:gd name="connsiteY2" fmla="*/ 3619500 h 3619500"/>
              <a:gd name="connsiteX3" fmla="*/ 529 w 714375"/>
              <a:gd name="connsiteY3" fmla="*/ 2646915 h 3619500"/>
              <a:gd name="connsiteX4" fmla="*/ 0 w 714375"/>
              <a:gd name="connsiteY4" fmla="*/ 1399272 h 361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3619500">
                <a:moveTo>
                  <a:pt x="0" y="1399272"/>
                </a:moveTo>
                <a:lnTo>
                  <a:pt x="714375" y="0"/>
                </a:lnTo>
                <a:lnTo>
                  <a:pt x="714375" y="3619500"/>
                </a:lnTo>
                <a:lnTo>
                  <a:pt x="529" y="2646915"/>
                </a:lnTo>
                <a:cubicBezTo>
                  <a:pt x="353" y="2294835"/>
                  <a:pt x="176" y="1751352"/>
                  <a:pt x="0" y="1399272"/>
                </a:cubicBezTo>
                <a:close/>
              </a:path>
            </a:pathLst>
          </a:custGeom>
          <a:solidFill>
            <a:schemeClr val="bg2">
              <a:lumMod val="75000"/>
              <a:lumOff val="2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83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6786" y="432448"/>
            <a:ext cx="10920959" cy="1080000"/>
          </a:xfrm>
        </p:spPr>
        <p:txBody>
          <a:bodyPr>
            <a:normAutofit/>
          </a:bodyPr>
          <a:lstStyle/>
          <a:p>
            <a:r>
              <a:rPr lang="de-DE" dirty="0"/>
              <a:t>OO Workflows for Data Protector</a:t>
            </a:r>
            <a:endParaRPr lang="en-US" dirty="0"/>
          </a:p>
        </p:txBody>
      </p:sp>
      <p:pic>
        <p:nvPicPr>
          <p:cNvPr id="3" name="Picture 2"/>
          <p:cNvPicPr>
            <a:picLocks noChangeAspect="1"/>
          </p:cNvPicPr>
          <p:nvPr/>
        </p:nvPicPr>
        <p:blipFill>
          <a:blip r:embed="rId3"/>
          <a:stretch>
            <a:fillRect/>
          </a:stretch>
        </p:blipFill>
        <p:spPr>
          <a:xfrm>
            <a:off x="960198" y="1820863"/>
            <a:ext cx="7769679" cy="4412876"/>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pic>
        <p:nvPicPr>
          <p:cNvPr id="2" name="Picture 1"/>
          <p:cNvPicPr>
            <a:picLocks noChangeAspect="1"/>
          </p:cNvPicPr>
          <p:nvPr/>
        </p:nvPicPr>
        <p:blipFill>
          <a:blip r:embed="rId4"/>
          <a:stretch>
            <a:fillRect/>
          </a:stretch>
        </p:blipFill>
        <p:spPr>
          <a:xfrm>
            <a:off x="1879871" y="2292724"/>
            <a:ext cx="8270490" cy="4412876"/>
          </a:xfrm>
          <a:prstGeom prst="rect">
            <a:avLst/>
          </a:prstGeom>
          <a:noFill/>
          <a:ln w="19050" cap="rnd">
            <a:solidFill>
              <a:srgbClr val="0155EF"/>
            </a:solidFill>
            <a:round/>
            <a:headEnd/>
            <a:tailEnd/>
          </a:ln>
          <a:effectLst>
            <a:outerShdw blurRad="25400" dist="12700" dir="2700000" algn="ctr" rotWithShape="0">
              <a:schemeClr val="bg2">
                <a:alpha val="25000"/>
              </a:schemeClr>
            </a:outerShdw>
          </a:effectLst>
        </p:spPr>
      </p:pic>
      <p:sp>
        <p:nvSpPr>
          <p:cNvPr id="4" name="TextBox 3"/>
          <p:cNvSpPr txBox="1"/>
          <p:nvPr/>
        </p:nvSpPr>
        <p:spPr>
          <a:xfrm>
            <a:off x="859237" y="1203258"/>
            <a:ext cx="9821471" cy="565283"/>
          </a:xfrm>
          <a:prstGeom prst="rect">
            <a:avLst/>
          </a:prstGeom>
        </p:spPr>
        <p:txBody>
          <a:bodyPr vert="horz" wrap="none" lIns="91440" tIns="45720" rIns="91440" bIns="45720" rtlCol="0" anchor="t" anchorCtr="0">
            <a:spAutoFit/>
          </a:bodyPr>
          <a:lstStyle/>
          <a:p>
            <a:pPr>
              <a:lnSpc>
                <a:spcPct val="85000"/>
              </a:lnSpc>
            </a:pPr>
            <a:r>
              <a:rPr lang="de-DE" dirty="0">
                <a:solidFill>
                  <a:srgbClr val="212E35"/>
                </a:solidFill>
                <a:ea typeface="Roboto Light" charset="0"/>
                <a:cs typeface="Roboto Light" charset="0"/>
              </a:rPr>
              <a:t>Some default workflows are available today. Over time more sophisticated workflows will be provided. </a:t>
            </a:r>
          </a:p>
          <a:p>
            <a:pPr>
              <a:lnSpc>
                <a:spcPct val="85000"/>
              </a:lnSpc>
            </a:pPr>
            <a:r>
              <a:rPr lang="de-DE" dirty="0">
                <a:solidFill>
                  <a:srgbClr val="212E35"/>
                </a:solidFill>
                <a:ea typeface="Roboto Light" charset="0"/>
                <a:cs typeface="Roboto Light" charset="0"/>
              </a:rPr>
              <a:t>From here flows can be customized for certain needs. </a:t>
            </a:r>
            <a:endParaRPr lang="en-US" dirty="0">
              <a:solidFill>
                <a:srgbClr val="212E35"/>
              </a:solidFill>
              <a:ea typeface="Roboto Light" charset="0"/>
              <a:cs typeface="Roboto Light" charset="0"/>
            </a:endParaRPr>
          </a:p>
        </p:txBody>
      </p:sp>
    </p:spTree>
    <p:extLst>
      <p:ext uri="{BB962C8B-B14F-4D97-AF65-F5344CB8AC3E}">
        <p14:creationId xmlns:p14="http://schemas.microsoft.com/office/powerpoint/2010/main" val="369010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a:t>
            </a:r>
          </a:p>
        </p:txBody>
      </p:sp>
    </p:spTree>
    <p:extLst>
      <p:ext uri="{BB962C8B-B14F-4D97-AF65-F5344CB8AC3E}">
        <p14:creationId xmlns:p14="http://schemas.microsoft.com/office/powerpoint/2010/main" val="2042619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65</a:t>
            </a:fld>
            <a:endParaRPr lang="en-US" dirty="0"/>
          </a:p>
        </p:txBody>
      </p:sp>
      <p:sp>
        <p:nvSpPr>
          <p:cNvPr id="3" name="Title 2"/>
          <p:cNvSpPr>
            <a:spLocks noGrp="1"/>
          </p:cNvSpPr>
          <p:nvPr>
            <p:ph type="title"/>
          </p:nvPr>
        </p:nvSpPr>
        <p:spPr/>
        <p:txBody>
          <a:bodyPr/>
          <a:lstStyle/>
          <a:p>
            <a:r>
              <a:rPr lang="de-DE" dirty="0"/>
              <a:t>Backup Strategy Optimization</a:t>
            </a:r>
            <a:endParaRPr lang="en-US" dirty="0"/>
          </a:p>
        </p:txBody>
      </p:sp>
      <p:sp>
        <p:nvSpPr>
          <p:cNvPr id="5" name="Donut 4"/>
          <p:cNvSpPr/>
          <p:nvPr/>
        </p:nvSpPr>
        <p:spPr>
          <a:xfrm>
            <a:off x="3870980" y="1730099"/>
            <a:ext cx="4450039" cy="4450039"/>
          </a:xfrm>
          <a:prstGeom prst="donut">
            <a:avLst>
              <a:gd name="adj" fmla="val 13222"/>
            </a:avLst>
          </a:prstGeom>
          <a:gradFill flip="none" rotWithShape="1">
            <a:gsLst>
              <a:gs pos="0">
                <a:schemeClr val="bg1"/>
              </a:gs>
              <a:gs pos="46000">
                <a:srgbClr val="E0EFFD"/>
              </a:gs>
              <a:gs pos="99000">
                <a:schemeClr val="accent1"/>
              </a:gs>
            </a:gsLst>
            <a:path path="circle">
              <a:fillToRect l="50000" t="50000" r="50000" b="50000"/>
            </a:path>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stretch>
            <a:fillRect/>
          </a:stretch>
        </p:blipFill>
        <p:spPr>
          <a:xfrm>
            <a:off x="4970264" y="1431550"/>
            <a:ext cx="2259686" cy="1279597"/>
          </a:xfrm>
          <a:prstGeom prst="rect">
            <a:avLst/>
          </a:prstGeom>
          <a:noFill/>
          <a:ln w="19050" cap="rnd">
            <a:solidFill>
              <a:schemeClr val="bg2">
                <a:lumMod val="50000"/>
                <a:lumOff val="50000"/>
              </a:schemeClr>
            </a:solidFill>
            <a:round/>
            <a:headEnd/>
            <a:tailEnd/>
          </a:ln>
          <a:effectLst>
            <a:outerShdw blurRad="25400" dist="12700" dir="2700000" algn="ctr" rotWithShape="0">
              <a:schemeClr val="bg2">
                <a:alpha val="25000"/>
              </a:schemeClr>
            </a:outerShdw>
          </a:effectLst>
        </p:spPr>
      </p:pic>
      <p:pic>
        <p:nvPicPr>
          <p:cNvPr id="10" name="Picture 9"/>
          <p:cNvPicPr>
            <a:picLocks noChangeAspect="1"/>
          </p:cNvPicPr>
          <p:nvPr/>
        </p:nvPicPr>
        <p:blipFill>
          <a:blip r:embed="rId3"/>
          <a:stretch>
            <a:fillRect/>
          </a:stretch>
        </p:blipFill>
        <p:spPr>
          <a:xfrm>
            <a:off x="4970264" y="5184040"/>
            <a:ext cx="2259686" cy="1279597"/>
          </a:xfrm>
          <a:prstGeom prst="rect">
            <a:avLst/>
          </a:prstGeom>
          <a:noFill/>
          <a:ln w="19050" cap="rnd">
            <a:solidFill>
              <a:schemeClr val="bg2">
                <a:lumMod val="50000"/>
                <a:lumOff val="50000"/>
              </a:schemeClr>
            </a:solidFill>
            <a:round/>
            <a:headEnd/>
            <a:tailEnd/>
          </a:ln>
          <a:effectLst>
            <a:outerShdw blurRad="25400" dist="12700" dir="2700000" algn="ctr" rotWithShape="0">
              <a:schemeClr val="bg2">
                <a:alpha val="25000"/>
              </a:schemeClr>
            </a:outerShdw>
          </a:effectLst>
        </p:spPr>
      </p:pic>
      <p:sp>
        <p:nvSpPr>
          <p:cNvPr id="11" name="TextBox 10"/>
          <p:cNvSpPr txBox="1"/>
          <p:nvPr/>
        </p:nvSpPr>
        <p:spPr>
          <a:xfrm>
            <a:off x="966749" y="1706633"/>
            <a:ext cx="1794274" cy="729430"/>
          </a:xfrm>
          <a:prstGeom prst="rect">
            <a:avLst/>
          </a:prstGeom>
          <a:ln w="28575" cap="rnd">
            <a:solidFill>
              <a:schemeClr val="accent1"/>
            </a:solidFill>
            <a:round/>
          </a:ln>
        </p:spPr>
        <p:txBody>
          <a:bodyPr vert="horz" wrap="none" lIns="91440" tIns="91440" rIns="91440" bIns="45720" rtlCol="0" anchor="ctr">
            <a:spAutoFit/>
          </a:bodyPr>
          <a:lstStyle/>
          <a:p>
            <a:pPr marL="0" indent="0" algn="ctr">
              <a:lnSpc>
                <a:spcPct val="80000"/>
              </a:lnSpc>
              <a:buNone/>
            </a:pPr>
            <a:r>
              <a:rPr lang="de-DE" sz="2400" dirty="0"/>
              <a:t>Scheduling</a:t>
            </a:r>
            <a:br>
              <a:rPr lang="en-US" sz="2400" dirty="0"/>
            </a:br>
            <a:r>
              <a:rPr lang="en-US" sz="2400" dirty="0"/>
              <a:t>Performance</a:t>
            </a:r>
            <a:endParaRPr lang="de-DE" sz="2400" dirty="0"/>
          </a:p>
        </p:txBody>
      </p:sp>
      <p:sp>
        <p:nvSpPr>
          <p:cNvPr id="12" name="TextBox 11"/>
          <p:cNvSpPr txBox="1"/>
          <p:nvPr/>
        </p:nvSpPr>
        <p:spPr>
          <a:xfrm>
            <a:off x="946786" y="5067752"/>
            <a:ext cx="1903726" cy="729430"/>
          </a:xfrm>
          <a:prstGeom prst="rect">
            <a:avLst/>
          </a:prstGeom>
          <a:ln w="28575" cap="rnd">
            <a:solidFill>
              <a:schemeClr val="accent1"/>
            </a:solidFill>
            <a:round/>
          </a:ln>
        </p:spPr>
        <p:txBody>
          <a:bodyPr vert="horz" wrap="none" lIns="91440" tIns="91440" rIns="91440" bIns="45720" rtlCol="0" anchor="ctr">
            <a:spAutoFit/>
          </a:bodyPr>
          <a:lstStyle/>
          <a:p>
            <a:pPr algn="ctr">
              <a:lnSpc>
                <a:spcPct val="80000"/>
              </a:lnSpc>
            </a:pPr>
            <a:r>
              <a:rPr lang="de-DE" sz="2400" dirty="0"/>
              <a:t>Re-Check</a:t>
            </a:r>
            <a:br>
              <a:rPr lang="de-DE" sz="2400" dirty="0"/>
            </a:br>
            <a:r>
              <a:rPr lang="de-DE" sz="2400" dirty="0"/>
              <a:t>Proove points</a:t>
            </a:r>
          </a:p>
        </p:txBody>
      </p:sp>
      <p:sp>
        <p:nvSpPr>
          <p:cNvPr id="13" name="TextBox 12"/>
          <p:cNvSpPr txBox="1"/>
          <p:nvPr/>
        </p:nvSpPr>
        <p:spPr>
          <a:xfrm>
            <a:off x="9302182" y="5459123"/>
            <a:ext cx="1956368" cy="729430"/>
          </a:xfrm>
          <a:prstGeom prst="rect">
            <a:avLst/>
          </a:prstGeom>
          <a:ln w="28575" cap="rnd">
            <a:solidFill>
              <a:schemeClr val="accent1"/>
            </a:solidFill>
            <a:round/>
          </a:ln>
        </p:spPr>
        <p:txBody>
          <a:bodyPr vert="horz" wrap="none" lIns="91440" tIns="91440" rIns="91440" bIns="45720" rtlCol="0" anchor="ctr">
            <a:spAutoFit/>
          </a:bodyPr>
          <a:lstStyle/>
          <a:p>
            <a:pPr marL="0" indent="0" algn="ctr">
              <a:lnSpc>
                <a:spcPct val="80000"/>
              </a:lnSpc>
              <a:buNone/>
            </a:pPr>
            <a:r>
              <a:rPr lang="de-DE" sz="2400" dirty="0"/>
              <a:t>Apply Settings</a:t>
            </a:r>
            <a:br>
              <a:rPr lang="de-DE" sz="2400" dirty="0"/>
            </a:br>
            <a:r>
              <a:rPr lang="de-DE" sz="2400" dirty="0"/>
              <a:t>Tuning</a:t>
            </a:r>
          </a:p>
        </p:txBody>
      </p:sp>
      <p:sp>
        <p:nvSpPr>
          <p:cNvPr id="14" name="TextBox 13"/>
          <p:cNvSpPr txBox="1"/>
          <p:nvPr/>
        </p:nvSpPr>
        <p:spPr>
          <a:xfrm>
            <a:off x="9687286" y="1706633"/>
            <a:ext cx="1571264" cy="729430"/>
          </a:xfrm>
          <a:prstGeom prst="rect">
            <a:avLst/>
          </a:prstGeom>
          <a:ln w="28575" cap="rnd">
            <a:solidFill>
              <a:schemeClr val="accent1"/>
            </a:solidFill>
            <a:round/>
          </a:ln>
        </p:spPr>
        <p:txBody>
          <a:bodyPr vert="horz" wrap="none" lIns="91440" tIns="91440" rIns="91440" bIns="45720" rtlCol="0" anchor="ctr">
            <a:spAutoFit/>
          </a:bodyPr>
          <a:lstStyle/>
          <a:p>
            <a:pPr marL="0" indent="0" algn="ctr">
              <a:lnSpc>
                <a:spcPct val="80000"/>
              </a:lnSpc>
              <a:buNone/>
            </a:pPr>
            <a:r>
              <a:rPr lang="de-DE" sz="2400" dirty="0"/>
              <a:t>Check SLAs</a:t>
            </a:r>
            <a:br>
              <a:rPr lang="de-DE" sz="2400" dirty="0"/>
            </a:br>
            <a:r>
              <a:rPr lang="de-DE" sz="2400" dirty="0"/>
              <a:t>Runtime</a:t>
            </a:r>
          </a:p>
        </p:txBody>
      </p:sp>
      <p:cxnSp>
        <p:nvCxnSpPr>
          <p:cNvPr id="16" name="Straight Arrow Connector 15"/>
          <p:cNvCxnSpPr>
            <a:stCxn id="11" idx="3"/>
            <a:endCxn id="9" idx="1"/>
          </p:cNvCxnSpPr>
          <p:nvPr/>
        </p:nvCxnSpPr>
        <p:spPr>
          <a:xfrm>
            <a:off x="2761023" y="2071348"/>
            <a:ext cx="2209241" cy="1"/>
          </a:xfrm>
          <a:prstGeom prst="straightConnector1">
            <a:avLst/>
          </a:prstGeom>
          <a:ln w="28575" cap="rnd">
            <a:round/>
            <a:tailEnd type="ova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1"/>
            <a:endCxn id="10" idx="3"/>
          </p:cNvCxnSpPr>
          <p:nvPr/>
        </p:nvCxnSpPr>
        <p:spPr>
          <a:xfrm rot="10800000" flipV="1">
            <a:off x="7229950" y="5823837"/>
            <a:ext cx="2072232" cy="1"/>
          </a:xfrm>
          <a:prstGeom prst="bentConnector3">
            <a:avLst>
              <a:gd name="adj1" fmla="val 50000"/>
            </a:avLst>
          </a:prstGeom>
          <a:ln w="28575" cap="rnd">
            <a:round/>
            <a:tailEnd type="ova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7189438" y="3374943"/>
            <a:ext cx="2258111" cy="1211383"/>
          </a:xfrm>
          <a:prstGeom prst="rect">
            <a:avLst/>
          </a:prstGeom>
          <a:noFill/>
          <a:ln w="19050" cap="rnd">
            <a:solidFill>
              <a:schemeClr val="bg2">
                <a:lumMod val="50000"/>
                <a:lumOff val="50000"/>
              </a:schemeClr>
            </a:solidFill>
            <a:round/>
            <a:headEnd/>
            <a:tailEnd/>
          </a:ln>
          <a:effectLst>
            <a:outerShdw blurRad="25400" dist="12700" dir="2700000" algn="ctr" rotWithShape="0">
              <a:schemeClr val="bg2">
                <a:alpha val="25000"/>
              </a:schemeClr>
            </a:outerShdw>
          </a:effectLst>
        </p:spPr>
      </p:pic>
      <p:cxnSp>
        <p:nvCxnSpPr>
          <p:cNvPr id="26" name="Elbow Connector 25"/>
          <p:cNvCxnSpPr>
            <a:stCxn id="14" idx="2"/>
            <a:endCxn id="17" idx="3"/>
          </p:cNvCxnSpPr>
          <p:nvPr/>
        </p:nvCxnSpPr>
        <p:spPr>
          <a:xfrm rot="5400000">
            <a:off x="9187948" y="2695665"/>
            <a:ext cx="1544572" cy="1025369"/>
          </a:xfrm>
          <a:prstGeom prst="bentConnector2">
            <a:avLst/>
          </a:prstGeom>
          <a:ln w="28575" cap="rnd">
            <a:round/>
            <a:tailEnd type="ova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stretch>
            <a:fillRect/>
          </a:stretch>
        </p:blipFill>
        <p:spPr>
          <a:xfrm>
            <a:off x="2741136" y="3374943"/>
            <a:ext cx="2258111" cy="1211383"/>
          </a:xfrm>
          <a:prstGeom prst="rect">
            <a:avLst/>
          </a:prstGeom>
          <a:noFill/>
          <a:ln w="19050" cap="rnd">
            <a:solidFill>
              <a:schemeClr val="bg2">
                <a:lumMod val="50000"/>
                <a:lumOff val="50000"/>
              </a:schemeClr>
            </a:solidFill>
            <a:round/>
            <a:headEnd/>
            <a:tailEnd/>
          </a:ln>
          <a:effectLst>
            <a:outerShdw blurRad="25400" dist="12700" dir="2700000" algn="ctr" rotWithShape="0">
              <a:schemeClr val="bg2">
                <a:alpha val="25000"/>
              </a:schemeClr>
            </a:outerShdw>
          </a:effectLst>
        </p:spPr>
      </p:pic>
      <p:cxnSp>
        <p:nvCxnSpPr>
          <p:cNvPr id="19" name="Elbow Connector 18"/>
          <p:cNvCxnSpPr>
            <a:stCxn id="12" idx="0"/>
          </p:cNvCxnSpPr>
          <p:nvPr/>
        </p:nvCxnSpPr>
        <p:spPr>
          <a:xfrm rot="5400000" flipH="1" flipV="1">
            <a:off x="1763577" y="4090192"/>
            <a:ext cx="1112632" cy="842488"/>
          </a:xfrm>
          <a:prstGeom prst="bentConnector3">
            <a:avLst>
              <a:gd name="adj1" fmla="val 98796"/>
            </a:avLst>
          </a:prstGeom>
          <a:ln w="28575" cap="rnd">
            <a:roun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06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66</a:t>
            </a:fld>
            <a:endParaRPr lang="en-US" dirty="0"/>
          </a:p>
        </p:txBody>
      </p:sp>
      <p:sp>
        <p:nvSpPr>
          <p:cNvPr id="3" name="Title 2"/>
          <p:cNvSpPr>
            <a:spLocks noGrp="1"/>
          </p:cNvSpPr>
          <p:nvPr>
            <p:ph type="title"/>
          </p:nvPr>
        </p:nvSpPr>
        <p:spPr/>
        <p:txBody>
          <a:bodyPr/>
          <a:lstStyle/>
          <a:p>
            <a:r>
              <a:rPr lang="en-US"/>
              <a:t>Analytics, Automation and Orchestration </a:t>
            </a:r>
            <a:endParaRPr lang="en-US" dirty="0"/>
          </a:p>
        </p:txBody>
      </p:sp>
      <p:sp>
        <p:nvSpPr>
          <p:cNvPr id="10" name="Text Placeholder 9"/>
          <p:cNvSpPr>
            <a:spLocks noGrp="1"/>
          </p:cNvSpPr>
          <p:nvPr>
            <p:ph type="body" sz="quarter" idx="13"/>
          </p:nvPr>
        </p:nvSpPr>
        <p:spPr/>
        <p:txBody>
          <a:bodyPr/>
          <a:lstStyle/>
          <a:p>
            <a:r>
              <a:rPr lang="en-US" dirty="0"/>
              <a:t>Operations orchestration for automation of backup tasks</a:t>
            </a:r>
          </a:p>
        </p:txBody>
      </p:sp>
      <p:sp>
        <p:nvSpPr>
          <p:cNvPr id="49" name="Title 2"/>
          <p:cNvSpPr txBox="1">
            <a:spLocks/>
          </p:cNvSpPr>
          <p:nvPr/>
        </p:nvSpPr>
        <p:spPr>
          <a:xfrm>
            <a:off x="937002" y="659637"/>
            <a:ext cx="10311765" cy="657844"/>
          </a:xfrm>
          <a:prstGeom prst="rect">
            <a:avLst/>
          </a:prstGeom>
        </p:spPr>
        <p:txBody>
          <a:bodyPr vert="horz" lIns="0" tIns="45720" rIns="91440" bIns="45720" rtlCol="0" anchor="t">
            <a:normAutofit fontScale="97500"/>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endParaRPr lang="en-US" sz="2400" b="0" dirty="0"/>
          </a:p>
        </p:txBody>
      </p:sp>
      <p:sp>
        <p:nvSpPr>
          <p:cNvPr id="50" name="Title 2"/>
          <p:cNvSpPr txBox="1">
            <a:spLocks/>
          </p:cNvSpPr>
          <p:nvPr/>
        </p:nvSpPr>
        <p:spPr>
          <a:xfrm>
            <a:off x="937002" y="788645"/>
            <a:ext cx="10311765" cy="365208"/>
          </a:xfrm>
          <a:prstGeom prst="rect">
            <a:avLst/>
          </a:prstGeom>
        </p:spPr>
        <p:txBody>
          <a:bodyPr vert="horz" lIns="0" tIns="45720" rIns="91440" bIns="45720" rtlCol="0" anchor="t">
            <a:normAutofit fontScale="92500" lnSpcReduction="10000"/>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endParaRPr lang="en-US" sz="2400" b="0" dirty="0"/>
          </a:p>
        </p:txBody>
      </p:sp>
      <p:sp>
        <p:nvSpPr>
          <p:cNvPr id="40" name="Rectangle 39"/>
          <p:cNvSpPr/>
          <p:nvPr/>
        </p:nvSpPr>
        <p:spPr>
          <a:xfrm>
            <a:off x="897714" y="2171252"/>
            <a:ext cx="1601144" cy="458587"/>
          </a:xfrm>
          <a:prstGeom prst="rect">
            <a:avLst/>
          </a:prstGeom>
          <a:noFill/>
          <a:ln w="28575" cap="flat" cmpd="sng" algn="ctr">
            <a:noFill/>
            <a:prstDash val="solid"/>
          </a:ln>
          <a:effectLst/>
        </p:spPr>
        <p:txBody>
          <a:bodyPr wrap="none" lIns="91440" tIns="45720" rIns="91440" bIns="45720" rtlCol="0" anchor="ctr">
            <a:spAutoFit/>
          </a:bodyPr>
          <a:lstStyle/>
          <a:p>
            <a:pPr>
              <a:lnSpc>
                <a:spcPct val="85000"/>
              </a:lnSpc>
              <a:spcAft>
                <a:spcPts val="600"/>
              </a:spcAft>
            </a:pPr>
            <a:r>
              <a:rPr lang="en-US" sz="1400" b="1" dirty="0">
                <a:solidFill>
                  <a:srgbClr val="000000"/>
                </a:solidFill>
              </a:rPr>
              <a:t>Backup file system </a:t>
            </a:r>
            <a:br>
              <a:rPr lang="en-US" sz="1400" b="1" dirty="0">
                <a:solidFill>
                  <a:srgbClr val="000000"/>
                </a:solidFill>
              </a:rPr>
            </a:br>
            <a:r>
              <a:rPr lang="en-US" sz="1400" b="1" dirty="0">
                <a:solidFill>
                  <a:srgbClr val="000000"/>
                </a:solidFill>
              </a:rPr>
              <a:t>workflow example</a:t>
            </a:r>
          </a:p>
        </p:txBody>
      </p:sp>
      <p:grpSp>
        <p:nvGrpSpPr>
          <p:cNvPr id="9" name="Group 8"/>
          <p:cNvGrpSpPr/>
          <p:nvPr/>
        </p:nvGrpSpPr>
        <p:grpSpPr>
          <a:xfrm>
            <a:off x="2895771" y="1619257"/>
            <a:ext cx="8352996" cy="1694987"/>
            <a:chOff x="2895771" y="1619257"/>
            <a:chExt cx="8352996" cy="1694987"/>
          </a:xfrm>
        </p:grpSpPr>
        <p:grpSp>
          <p:nvGrpSpPr>
            <p:cNvPr id="248" name="Group 247"/>
            <p:cNvGrpSpPr/>
            <p:nvPr/>
          </p:nvGrpSpPr>
          <p:grpSpPr>
            <a:xfrm>
              <a:off x="2895771" y="1619257"/>
              <a:ext cx="1371600" cy="1684713"/>
              <a:chOff x="2895771" y="1619257"/>
              <a:chExt cx="1371600" cy="1684713"/>
            </a:xfrm>
          </p:grpSpPr>
          <p:sp>
            <p:nvSpPr>
              <p:cNvPr id="167" name="Shape 2091"/>
              <p:cNvSpPr/>
              <p:nvPr/>
            </p:nvSpPr>
            <p:spPr>
              <a:xfrm>
                <a:off x="2895771" y="1932370"/>
                <a:ext cx="1371600" cy="1371600"/>
              </a:xfrm>
              <a:prstGeom prst="ellipse">
                <a:avLst/>
              </a:prstGeom>
              <a:solidFill>
                <a:schemeClr val="accent1"/>
              </a:solidFill>
              <a:ln w="12700" cap="flat">
                <a:solidFill>
                  <a:schemeClr val="accent1"/>
                </a:solidFill>
                <a:miter lim="400000"/>
              </a:ln>
              <a:effectLst/>
            </p:spPr>
            <p:txBody>
              <a:bodyPr wrap="square" lIns="45719" tIns="45719" rIns="45719" bIns="45719" numCol="1" anchor="ctr">
                <a:noAutofit/>
              </a:bodyPr>
              <a:lstStyle/>
              <a:p>
                <a:pPr algn="ctr">
                  <a:defRPr>
                    <a:solidFill>
                      <a:srgbClr val="FFFFFF"/>
                    </a:solidFill>
                  </a:defRPr>
                </a:pPr>
                <a:r>
                  <a:rPr lang="en-US" sz="1600" b="1"/>
                  <a:t>Deploy DP agents to client</a:t>
                </a:r>
                <a:endParaRPr lang="en-US" sz="1600" b="1" dirty="0"/>
              </a:p>
            </p:txBody>
          </p:sp>
          <p:sp>
            <p:nvSpPr>
              <p:cNvPr id="177" name="Shape 2108" descr="TextBox 12"/>
              <p:cNvSpPr/>
              <p:nvPr/>
            </p:nvSpPr>
            <p:spPr>
              <a:xfrm>
                <a:off x="3191689" y="1619257"/>
                <a:ext cx="779765" cy="369332"/>
              </a:xfrm>
              <a:prstGeom prst="rect">
                <a:avLst/>
              </a:prstGeom>
              <a:ln w="12700">
                <a:miter lim="400000"/>
              </a:ln>
              <a:extLst>
                <a:ext uri="{C572A759-6A51-4108-AA02-DFA0A04FC94B}">
                  <ma14:wrappingTextBoxFlag xmlns:ma14="http://schemas.microsoft.com/office/mac/drawingml/2011/main" xmlns="" val="1"/>
                </a:ext>
              </a:extLst>
            </p:spPr>
            <p:txBody>
              <a:bodyPr wrap="none" lIns="91440" rIns="91440">
                <a:spAutoFit/>
              </a:bodyPr>
              <a:lstStyle>
                <a:lvl1pPr>
                  <a:defRPr sz="2400" b="1">
                    <a:solidFill>
                      <a:srgbClr val="5F5F62"/>
                    </a:solidFill>
                  </a:defRPr>
                </a:lvl1pPr>
              </a:lstStyle>
              <a:p>
                <a:pPr algn="ctr"/>
                <a:r>
                  <a:rPr sz="1800" dirty="0">
                    <a:solidFill>
                      <a:schemeClr val="tx1"/>
                    </a:solidFill>
                  </a:rPr>
                  <a:t>Step 1</a:t>
                </a:r>
              </a:p>
            </p:txBody>
          </p:sp>
        </p:grpSp>
        <p:grpSp>
          <p:nvGrpSpPr>
            <p:cNvPr id="5" name="Group 4"/>
            <p:cNvGrpSpPr/>
            <p:nvPr/>
          </p:nvGrpSpPr>
          <p:grpSpPr>
            <a:xfrm>
              <a:off x="4284908" y="1619257"/>
              <a:ext cx="1727812" cy="1684713"/>
              <a:chOff x="4284908" y="1619257"/>
              <a:chExt cx="1727812" cy="1684713"/>
            </a:xfrm>
          </p:grpSpPr>
          <p:grpSp>
            <p:nvGrpSpPr>
              <p:cNvPr id="247" name="Group 246"/>
              <p:cNvGrpSpPr/>
              <p:nvPr/>
            </p:nvGrpSpPr>
            <p:grpSpPr>
              <a:xfrm>
                <a:off x="4641120" y="1619257"/>
                <a:ext cx="1371600" cy="1684713"/>
                <a:chOff x="4641120" y="1619257"/>
                <a:chExt cx="1371600" cy="1684713"/>
              </a:xfrm>
            </p:grpSpPr>
            <p:sp>
              <p:nvSpPr>
                <p:cNvPr id="174" name="Shape 2094"/>
                <p:cNvSpPr/>
                <p:nvPr/>
              </p:nvSpPr>
              <p:spPr>
                <a:xfrm>
                  <a:off x="4641120" y="1932370"/>
                  <a:ext cx="1371600" cy="1371600"/>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r>
                    <a:rPr lang="en-US" sz="1600" b="1" dirty="0"/>
                    <a:t>Configure the client agent</a:t>
                  </a:r>
                </a:p>
              </p:txBody>
            </p:sp>
            <p:sp>
              <p:nvSpPr>
                <p:cNvPr id="179" name="Shape 2108" descr="TextBox 12"/>
                <p:cNvSpPr/>
                <p:nvPr/>
              </p:nvSpPr>
              <p:spPr>
                <a:xfrm>
                  <a:off x="4937038" y="1619257"/>
                  <a:ext cx="779765" cy="369332"/>
                </a:xfrm>
                <a:prstGeom prst="rect">
                  <a:avLst/>
                </a:prstGeom>
                <a:ln w="12700">
                  <a:miter lim="400000"/>
                </a:ln>
                <a:extLst>
                  <a:ext uri="{C572A759-6A51-4108-AA02-DFA0A04FC94B}">
                    <ma14:wrappingTextBoxFlag xmlns:ma14="http://schemas.microsoft.com/office/mac/drawingml/2011/main" xmlns="" val="1"/>
                  </a:ext>
                </a:extLst>
              </p:spPr>
              <p:txBody>
                <a:bodyPr wrap="none" lIns="91440" rIns="91440">
                  <a:spAutoFit/>
                </a:bodyPr>
                <a:lstStyle>
                  <a:lvl1pPr>
                    <a:defRPr sz="2400" b="1">
                      <a:solidFill>
                        <a:srgbClr val="5F5F62"/>
                      </a:solidFill>
                    </a:defRPr>
                  </a:lvl1pPr>
                </a:lstStyle>
                <a:p>
                  <a:pPr algn="ctr"/>
                  <a:r>
                    <a:rPr sz="1800" dirty="0">
                      <a:solidFill>
                        <a:schemeClr val="tx1"/>
                      </a:solidFill>
                    </a:rPr>
                    <a:t>Step </a:t>
                  </a:r>
                  <a:r>
                    <a:rPr lang="en-US" sz="1800" dirty="0">
                      <a:solidFill>
                        <a:schemeClr val="tx1"/>
                      </a:solidFill>
                    </a:rPr>
                    <a:t>2</a:t>
                  </a:r>
                  <a:endParaRPr sz="1800" dirty="0">
                    <a:solidFill>
                      <a:schemeClr val="tx1"/>
                    </a:solidFill>
                  </a:endParaRPr>
                </a:p>
              </p:txBody>
            </p:sp>
          </p:grpSp>
          <p:sp>
            <p:nvSpPr>
              <p:cNvPr id="14" name="Isosceles Triangle 13"/>
              <p:cNvSpPr/>
              <p:nvPr/>
            </p:nvSpPr>
            <p:spPr>
              <a:xfrm rot="5400000">
                <a:off x="4257814" y="2459106"/>
                <a:ext cx="392863" cy="338675"/>
              </a:xfrm>
              <a:prstGeom prst="triangl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030257" y="1619257"/>
              <a:ext cx="1727812" cy="1684713"/>
              <a:chOff x="6030257" y="1619257"/>
              <a:chExt cx="1727812" cy="1684713"/>
            </a:xfrm>
          </p:grpSpPr>
          <p:grpSp>
            <p:nvGrpSpPr>
              <p:cNvPr id="246" name="Group 245"/>
              <p:cNvGrpSpPr/>
              <p:nvPr/>
            </p:nvGrpSpPr>
            <p:grpSpPr>
              <a:xfrm>
                <a:off x="6386469" y="1619257"/>
                <a:ext cx="1371600" cy="1684713"/>
                <a:chOff x="6386469" y="1619257"/>
                <a:chExt cx="1371600" cy="1684713"/>
              </a:xfrm>
            </p:grpSpPr>
            <p:sp>
              <p:nvSpPr>
                <p:cNvPr id="181" name="Shape 2091"/>
                <p:cNvSpPr/>
                <p:nvPr/>
              </p:nvSpPr>
              <p:spPr>
                <a:xfrm>
                  <a:off x="6386469" y="1932370"/>
                  <a:ext cx="1371600" cy="1371600"/>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r>
                    <a:rPr lang="en-US" sz="1600" b="1" dirty="0"/>
                    <a:t>Create backup specs</a:t>
                  </a:r>
                </a:p>
              </p:txBody>
            </p:sp>
            <p:sp>
              <p:nvSpPr>
                <p:cNvPr id="310" name="Shape 2108" descr="TextBox 12"/>
                <p:cNvSpPr/>
                <p:nvPr/>
              </p:nvSpPr>
              <p:spPr>
                <a:xfrm>
                  <a:off x="6682387" y="1619257"/>
                  <a:ext cx="779765" cy="369332"/>
                </a:xfrm>
                <a:prstGeom prst="rect">
                  <a:avLst/>
                </a:prstGeom>
                <a:ln w="12700">
                  <a:miter lim="400000"/>
                </a:ln>
                <a:extLst>
                  <a:ext uri="{C572A759-6A51-4108-AA02-DFA0A04FC94B}">
                    <ma14:wrappingTextBoxFlag xmlns:ma14="http://schemas.microsoft.com/office/mac/drawingml/2011/main" xmlns="" val="1"/>
                  </a:ext>
                </a:extLst>
              </p:spPr>
              <p:txBody>
                <a:bodyPr wrap="none" lIns="91440" rIns="91440">
                  <a:spAutoFit/>
                </a:bodyPr>
                <a:lstStyle>
                  <a:lvl1pPr>
                    <a:defRPr sz="2400" b="1">
                      <a:solidFill>
                        <a:srgbClr val="5F5F62"/>
                      </a:solidFill>
                    </a:defRPr>
                  </a:lvl1pPr>
                </a:lstStyle>
                <a:p>
                  <a:pPr algn="ctr"/>
                  <a:r>
                    <a:rPr sz="1800" dirty="0">
                      <a:solidFill>
                        <a:schemeClr val="tx1"/>
                      </a:solidFill>
                    </a:rPr>
                    <a:t>Step </a:t>
                  </a:r>
                  <a:r>
                    <a:rPr lang="en-US" sz="1800" dirty="0">
                      <a:solidFill>
                        <a:schemeClr val="tx1"/>
                      </a:solidFill>
                    </a:rPr>
                    <a:t>3</a:t>
                  </a:r>
                  <a:endParaRPr sz="1800" dirty="0">
                    <a:solidFill>
                      <a:schemeClr val="tx1"/>
                    </a:solidFill>
                  </a:endParaRPr>
                </a:p>
              </p:txBody>
            </p:sp>
          </p:grpSp>
          <p:sp>
            <p:nvSpPr>
              <p:cNvPr id="94" name="Isosceles Triangle 93"/>
              <p:cNvSpPr/>
              <p:nvPr/>
            </p:nvSpPr>
            <p:spPr>
              <a:xfrm rot="5400000">
                <a:off x="6003163" y="2459106"/>
                <a:ext cx="392863" cy="338675"/>
              </a:xfrm>
              <a:prstGeom prst="triangl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7775606" y="1619257"/>
              <a:ext cx="1727812" cy="1694987"/>
              <a:chOff x="7775606" y="1619257"/>
              <a:chExt cx="1727812" cy="1694987"/>
            </a:xfrm>
          </p:grpSpPr>
          <p:grpSp>
            <p:nvGrpSpPr>
              <p:cNvPr id="245" name="Group 244"/>
              <p:cNvGrpSpPr/>
              <p:nvPr/>
            </p:nvGrpSpPr>
            <p:grpSpPr>
              <a:xfrm>
                <a:off x="8131818" y="1619257"/>
                <a:ext cx="1371600" cy="1694987"/>
                <a:chOff x="8131818" y="1619257"/>
                <a:chExt cx="1371600" cy="1694987"/>
              </a:xfrm>
            </p:grpSpPr>
            <p:sp>
              <p:nvSpPr>
                <p:cNvPr id="186" name="Shape 2094"/>
                <p:cNvSpPr/>
                <p:nvPr/>
              </p:nvSpPr>
              <p:spPr>
                <a:xfrm>
                  <a:off x="8131818" y="1942644"/>
                  <a:ext cx="1371600" cy="1371600"/>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r>
                    <a:rPr lang="en-US" sz="1600" b="1"/>
                    <a:t>Create schedules</a:t>
                  </a:r>
                  <a:endParaRPr lang="en-US" sz="1600" b="1" dirty="0"/>
                </a:p>
              </p:txBody>
            </p:sp>
            <p:sp>
              <p:nvSpPr>
                <p:cNvPr id="311" name="Shape 2108" descr="TextBox 12"/>
                <p:cNvSpPr/>
                <p:nvPr/>
              </p:nvSpPr>
              <p:spPr>
                <a:xfrm>
                  <a:off x="8427736" y="1619257"/>
                  <a:ext cx="779765" cy="369332"/>
                </a:xfrm>
                <a:prstGeom prst="rect">
                  <a:avLst/>
                </a:prstGeom>
                <a:ln w="12700">
                  <a:miter lim="400000"/>
                </a:ln>
                <a:extLst>
                  <a:ext uri="{C572A759-6A51-4108-AA02-DFA0A04FC94B}">
                    <ma14:wrappingTextBoxFlag xmlns:ma14="http://schemas.microsoft.com/office/mac/drawingml/2011/main" xmlns="" val="1"/>
                  </a:ext>
                </a:extLst>
              </p:spPr>
              <p:txBody>
                <a:bodyPr wrap="none" lIns="91440" rIns="91440">
                  <a:spAutoFit/>
                </a:bodyPr>
                <a:lstStyle>
                  <a:lvl1pPr>
                    <a:defRPr sz="2400" b="1">
                      <a:solidFill>
                        <a:srgbClr val="5F5F62"/>
                      </a:solidFill>
                    </a:defRPr>
                  </a:lvl1pPr>
                </a:lstStyle>
                <a:p>
                  <a:pPr algn="ctr"/>
                  <a:r>
                    <a:rPr sz="1800" dirty="0">
                      <a:solidFill>
                        <a:schemeClr val="tx1"/>
                      </a:solidFill>
                    </a:rPr>
                    <a:t>Step </a:t>
                  </a:r>
                  <a:r>
                    <a:rPr lang="en-US" sz="1800" dirty="0">
                      <a:solidFill>
                        <a:schemeClr val="tx1"/>
                      </a:solidFill>
                    </a:rPr>
                    <a:t>4</a:t>
                  </a:r>
                  <a:endParaRPr sz="1800" dirty="0">
                    <a:solidFill>
                      <a:schemeClr val="tx1"/>
                    </a:solidFill>
                  </a:endParaRPr>
                </a:p>
              </p:txBody>
            </p:sp>
          </p:grpSp>
          <p:sp>
            <p:nvSpPr>
              <p:cNvPr id="95" name="Isosceles Triangle 94"/>
              <p:cNvSpPr/>
              <p:nvPr/>
            </p:nvSpPr>
            <p:spPr>
              <a:xfrm rot="5400000">
                <a:off x="7748512" y="2459106"/>
                <a:ext cx="392863" cy="338675"/>
              </a:xfrm>
              <a:prstGeom prst="triangl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9520955" y="1619257"/>
              <a:ext cx="1727812" cy="1684713"/>
              <a:chOff x="9520955" y="1619257"/>
              <a:chExt cx="1727812" cy="1684713"/>
            </a:xfrm>
          </p:grpSpPr>
          <p:grpSp>
            <p:nvGrpSpPr>
              <p:cNvPr id="244" name="Group 243"/>
              <p:cNvGrpSpPr/>
              <p:nvPr/>
            </p:nvGrpSpPr>
            <p:grpSpPr>
              <a:xfrm>
                <a:off x="9877167" y="1619257"/>
                <a:ext cx="1371600" cy="1684713"/>
                <a:chOff x="9877167" y="1619257"/>
                <a:chExt cx="1371600" cy="1684713"/>
              </a:xfrm>
            </p:grpSpPr>
            <p:sp>
              <p:nvSpPr>
                <p:cNvPr id="191" name="Shape 2091"/>
                <p:cNvSpPr/>
                <p:nvPr/>
              </p:nvSpPr>
              <p:spPr>
                <a:xfrm>
                  <a:off x="9877167" y="1932370"/>
                  <a:ext cx="1371600" cy="1371600"/>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r>
                    <a:rPr lang="en-US" sz="1600" b="1"/>
                    <a:t>Run first backup</a:t>
                  </a:r>
                  <a:endParaRPr lang="en-US" sz="1600" b="1" dirty="0"/>
                </a:p>
              </p:txBody>
            </p:sp>
            <p:sp>
              <p:nvSpPr>
                <p:cNvPr id="315" name="Shape 2108" descr="TextBox 12"/>
                <p:cNvSpPr/>
                <p:nvPr/>
              </p:nvSpPr>
              <p:spPr>
                <a:xfrm>
                  <a:off x="10173085" y="1619257"/>
                  <a:ext cx="779765" cy="369332"/>
                </a:xfrm>
                <a:prstGeom prst="rect">
                  <a:avLst/>
                </a:prstGeom>
                <a:ln w="12700">
                  <a:miter lim="400000"/>
                </a:ln>
                <a:extLst>
                  <a:ext uri="{C572A759-6A51-4108-AA02-DFA0A04FC94B}">
                    <ma14:wrappingTextBoxFlag xmlns:ma14="http://schemas.microsoft.com/office/mac/drawingml/2011/main" xmlns="" val="1"/>
                  </a:ext>
                </a:extLst>
              </p:spPr>
              <p:txBody>
                <a:bodyPr wrap="none" lIns="91440" rIns="91440">
                  <a:spAutoFit/>
                </a:bodyPr>
                <a:lstStyle>
                  <a:lvl1pPr>
                    <a:defRPr sz="2400" b="1">
                      <a:solidFill>
                        <a:srgbClr val="5F5F62"/>
                      </a:solidFill>
                    </a:defRPr>
                  </a:lvl1pPr>
                </a:lstStyle>
                <a:p>
                  <a:pPr algn="ctr"/>
                  <a:r>
                    <a:rPr sz="1800" dirty="0">
                      <a:solidFill>
                        <a:schemeClr val="tx1"/>
                      </a:solidFill>
                    </a:rPr>
                    <a:t>Step </a:t>
                  </a:r>
                  <a:r>
                    <a:rPr lang="en-US" sz="1800" dirty="0">
                      <a:solidFill>
                        <a:schemeClr val="tx1"/>
                      </a:solidFill>
                    </a:rPr>
                    <a:t>5</a:t>
                  </a:r>
                  <a:endParaRPr sz="1800" dirty="0">
                    <a:solidFill>
                      <a:schemeClr val="tx1"/>
                    </a:solidFill>
                  </a:endParaRPr>
                </a:p>
              </p:txBody>
            </p:sp>
          </p:grpSp>
          <p:sp>
            <p:nvSpPr>
              <p:cNvPr id="96" name="Isosceles Triangle 95"/>
              <p:cNvSpPr/>
              <p:nvPr/>
            </p:nvSpPr>
            <p:spPr>
              <a:xfrm rot="5400000">
                <a:off x="9493861" y="2459106"/>
                <a:ext cx="392863" cy="338675"/>
              </a:xfrm>
              <a:prstGeom prst="triangl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97714" y="4678485"/>
            <a:ext cx="10360836" cy="1868619"/>
            <a:chOff x="897714" y="4678485"/>
            <a:chExt cx="10360836" cy="1868619"/>
          </a:xfrm>
        </p:grpSpPr>
        <p:sp>
          <p:nvSpPr>
            <p:cNvPr id="39" name="Rectangle 38"/>
            <p:cNvSpPr/>
            <p:nvPr/>
          </p:nvSpPr>
          <p:spPr>
            <a:xfrm>
              <a:off x="897714" y="4891885"/>
              <a:ext cx="1589922" cy="275460"/>
            </a:xfrm>
            <a:prstGeom prst="rect">
              <a:avLst/>
            </a:prstGeom>
            <a:noFill/>
            <a:ln w="28575" cap="flat" cmpd="sng" algn="ctr">
              <a:noFill/>
              <a:prstDash val="solid"/>
            </a:ln>
            <a:effectLst/>
          </p:spPr>
          <p:txBody>
            <a:bodyPr wrap="none" lIns="91440" tIns="45720" rIns="91440" bIns="45720" rtlCol="0" anchor="ctr">
              <a:spAutoFit/>
            </a:bodyPr>
            <a:lstStyle/>
            <a:p>
              <a:pPr>
                <a:lnSpc>
                  <a:spcPct val="85000"/>
                </a:lnSpc>
                <a:spcAft>
                  <a:spcPts val="600"/>
                </a:spcAft>
              </a:pPr>
              <a:r>
                <a:rPr lang="en-US" sz="1400" b="1" dirty="0">
                  <a:solidFill>
                    <a:srgbClr val="000000"/>
                  </a:solidFill>
                </a:rPr>
                <a:t>With orchestration</a:t>
              </a:r>
            </a:p>
          </p:txBody>
        </p:sp>
        <p:sp>
          <p:nvSpPr>
            <p:cNvPr id="52" name="Rectangle 51"/>
            <p:cNvSpPr/>
            <p:nvPr/>
          </p:nvSpPr>
          <p:spPr>
            <a:xfrm>
              <a:off x="897714" y="5106832"/>
              <a:ext cx="1387238" cy="722955"/>
            </a:xfrm>
            <a:prstGeom prst="rect">
              <a:avLst/>
            </a:prstGeom>
          </p:spPr>
          <p:txBody>
            <a:bodyPr wrap="none">
              <a:spAutoFit/>
            </a:bodyPr>
            <a:lstStyle/>
            <a:p>
              <a:pPr>
                <a:lnSpc>
                  <a:spcPct val="85000"/>
                </a:lnSpc>
                <a:spcAft>
                  <a:spcPts val="600"/>
                </a:spcAft>
              </a:pPr>
              <a:r>
                <a:rPr lang="en-US" sz="2400" b="1" dirty="0">
                  <a:solidFill>
                    <a:srgbClr val="1AAC60"/>
                  </a:solidFill>
                </a:rPr>
                <a:t>Seconds</a:t>
              </a:r>
              <a:br>
                <a:rPr lang="en-US" sz="2400" b="1" dirty="0">
                  <a:solidFill>
                    <a:srgbClr val="1AAC60"/>
                  </a:solidFill>
                </a:rPr>
              </a:br>
              <a:r>
                <a:rPr lang="en-US" sz="2400" b="1" dirty="0">
                  <a:solidFill>
                    <a:srgbClr val="1AAC60"/>
                  </a:solidFill>
                </a:rPr>
                <a:t>per client</a:t>
              </a:r>
            </a:p>
          </p:txBody>
        </p:sp>
        <p:grpSp>
          <p:nvGrpSpPr>
            <p:cNvPr id="243" name="Group 242"/>
            <p:cNvGrpSpPr/>
            <p:nvPr/>
          </p:nvGrpSpPr>
          <p:grpSpPr>
            <a:xfrm>
              <a:off x="3030273" y="4801376"/>
              <a:ext cx="8065122" cy="1745728"/>
              <a:chOff x="3030273" y="4724100"/>
              <a:chExt cx="8065122" cy="1745728"/>
            </a:xfrm>
          </p:grpSpPr>
          <p:grpSp>
            <p:nvGrpSpPr>
              <p:cNvPr id="238" name="Group 237"/>
              <p:cNvGrpSpPr/>
              <p:nvPr/>
            </p:nvGrpSpPr>
            <p:grpSpPr>
              <a:xfrm>
                <a:off x="3125848" y="4949686"/>
                <a:ext cx="7903895" cy="1230452"/>
                <a:chOff x="3125848" y="4768309"/>
                <a:chExt cx="7903895" cy="1230452"/>
              </a:xfrm>
            </p:grpSpPr>
            <p:grpSp>
              <p:nvGrpSpPr>
                <p:cNvPr id="46" name="Group 45"/>
                <p:cNvGrpSpPr/>
                <p:nvPr/>
              </p:nvGrpSpPr>
              <p:grpSpPr>
                <a:xfrm>
                  <a:off x="10599921" y="4785456"/>
                  <a:ext cx="429822" cy="429821"/>
                  <a:chOff x="457200" y="5623086"/>
                  <a:chExt cx="429822" cy="429821"/>
                </a:xfrm>
              </p:grpSpPr>
              <p:sp>
                <p:nvSpPr>
                  <p:cNvPr id="47" name="Freeform 41"/>
                  <p:cNvSpPr>
                    <a:spLocks noChangeArrowheads="1"/>
                  </p:cNvSpPr>
                  <p:nvPr/>
                </p:nvSpPr>
                <p:spPr bwMode="auto">
                  <a:xfrm>
                    <a:off x="457200" y="5623086"/>
                    <a:ext cx="429822" cy="429821"/>
                  </a:xfrm>
                  <a:custGeom>
                    <a:avLst/>
                    <a:gdLst>
                      <a:gd name="T0" fmla="*/ 1022 w 1023"/>
                      <a:gd name="T1" fmla="*/ 512 h 1023"/>
                      <a:gd name="T2" fmla="*/ 1022 w 1023"/>
                      <a:gd name="T3" fmla="*/ 512 h 1023"/>
                      <a:gd name="T4" fmla="*/ 511 w 1023"/>
                      <a:gd name="T5" fmla="*/ 1022 h 1023"/>
                      <a:gd name="T6" fmla="*/ 0 w 1023"/>
                      <a:gd name="T7" fmla="*/ 512 h 1023"/>
                      <a:gd name="T8" fmla="*/ 511 w 1023"/>
                      <a:gd name="T9" fmla="*/ 0 h 1023"/>
                      <a:gd name="T10" fmla="*/ 1022 w 1023"/>
                      <a:gd name="T11" fmla="*/ 512 h 1023"/>
                    </a:gdLst>
                    <a:ahLst/>
                    <a:cxnLst>
                      <a:cxn ang="0">
                        <a:pos x="T0" y="T1"/>
                      </a:cxn>
                      <a:cxn ang="0">
                        <a:pos x="T2" y="T3"/>
                      </a:cxn>
                      <a:cxn ang="0">
                        <a:pos x="T4" y="T5"/>
                      </a:cxn>
                      <a:cxn ang="0">
                        <a:pos x="T6" y="T7"/>
                      </a:cxn>
                      <a:cxn ang="0">
                        <a:pos x="T8" y="T9"/>
                      </a:cxn>
                      <a:cxn ang="0">
                        <a:pos x="T10" y="T11"/>
                      </a:cxn>
                    </a:cxnLst>
                    <a:rect l="0" t="0" r="r" b="b"/>
                    <a:pathLst>
                      <a:path w="1023" h="1023">
                        <a:moveTo>
                          <a:pt x="1022" y="512"/>
                        </a:moveTo>
                        <a:lnTo>
                          <a:pt x="1022" y="512"/>
                        </a:lnTo>
                        <a:cubicBezTo>
                          <a:pt x="1022" y="794"/>
                          <a:pt x="793" y="1022"/>
                          <a:pt x="511" y="1022"/>
                        </a:cubicBezTo>
                        <a:cubicBezTo>
                          <a:pt x="229" y="1022"/>
                          <a:pt x="0" y="794"/>
                          <a:pt x="0" y="512"/>
                        </a:cubicBezTo>
                        <a:cubicBezTo>
                          <a:pt x="0" y="229"/>
                          <a:pt x="229" y="0"/>
                          <a:pt x="511" y="0"/>
                        </a:cubicBezTo>
                        <a:cubicBezTo>
                          <a:pt x="793" y="0"/>
                          <a:pt x="1022" y="229"/>
                          <a:pt x="1022" y="512"/>
                        </a:cubicBezTo>
                      </a:path>
                    </a:pathLst>
                  </a:custGeom>
                  <a:solidFill>
                    <a:srgbClr val="1AAC6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181"/>
                  <p:cNvSpPr>
                    <a:spLocks noChangeArrowheads="1"/>
                  </p:cNvSpPr>
                  <p:nvPr/>
                </p:nvSpPr>
                <p:spPr bwMode="auto">
                  <a:xfrm>
                    <a:off x="538718" y="5739806"/>
                    <a:ext cx="264934" cy="196384"/>
                  </a:xfrm>
                  <a:custGeom>
                    <a:avLst/>
                    <a:gdLst>
                      <a:gd name="T0" fmla="*/ 214 w 632"/>
                      <a:gd name="T1" fmla="*/ 468 h 469"/>
                      <a:gd name="T2" fmla="*/ 214 w 632"/>
                      <a:gd name="T3" fmla="*/ 468 h 469"/>
                      <a:gd name="T4" fmla="*/ 13 w 632"/>
                      <a:gd name="T5" fmla="*/ 268 h 469"/>
                      <a:gd name="T6" fmla="*/ 13 w 632"/>
                      <a:gd name="T7" fmla="*/ 217 h 469"/>
                      <a:gd name="T8" fmla="*/ 13 w 632"/>
                      <a:gd name="T9" fmla="*/ 217 h 469"/>
                      <a:gd name="T10" fmla="*/ 64 w 632"/>
                      <a:gd name="T11" fmla="*/ 217 h 469"/>
                      <a:gd name="T12" fmla="*/ 214 w 632"/>
                      <a:gd name="T13" fmla="*/ 367 h 469"/>
                      <a:gd name="T14" fmla="*/ 566 w 632"/>
                      <a:gd name="T15" fmla="*/ 15 h 469"/>
                      <a:gd name="T16" fmla="*/ 616 w 632"/>
                      <a:gd name="T17" fmla="*/ 15 h 469"/>
                      <a:gd name="T18" fmla="*/ 616 w 632"/>
                      <a:gd name="T19" fmla="*/ 15 h 469"/>
                      <a:gd name="T20" fmla="*/ 616 w 632"/>
                      <a:gd name="T21" fmla="*/ 65 h 469"/>
                      <a:gd name="T22" fmla="*/ 214 w 632"/>
                      <a:gd name="T23" fmla="*/ 46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2" h="469">
                        <a:moveTo>
                          <a:pt x="214" y="468"/>
                        </a:moveTo>
                        <a:lnTo>
                          <a:pt x="214" y="468"/>
                        </a:lnTo>
                        <a:cubicBezTo>
                          <a:pt x="13" y="268"/>
                          <a:pt x="13" y="268"/>
                          <a:pt x="13" y="268"/>
                        </a:cubicBezTo>
                        <a:cubicBezTo>
                          <a:pt x="0" y="254"/>
                          <a:pt x="0" y="231"/>
                          <a:pt x="13" y="217"/>
                        </a:cubicBezTo>
                        <a:lnTo>
                          <a:pt x="13" y="217"/>
                        </a:lnTo>
                        <a:cubicBezTo>
                          <a:pt x="28" y="203"/>
                          <a:pt x="50" y="203"/>
                          <a:pt x="64" y="217"/>
                        </a:cubicBezTo>
                        <a:cubicBezTo>
                          <a:pt x="214" y="367"/>
                          <a:pt x="214" y="367"/>
                          <a:pt x="214" y="367"/>
                        </a:cubicBezTo>
                        <a:cubicBezTo>
                          <a:pt x="566" y="15"/>
                          <a:pt x="566" y="15"/>
                          <a:pt x="566" y="15"/>
                        </a:cubicBezTo>
                        <a:cubicBezTo>
                          <a:pt x="580" y="0"/>
                          <a:pt x="603" y="0"/>
                          <a:pt x="616" y="15"/>
                        </a:cubicBezTo>
                        <a:lnTo>
                          <a:pt x="616" y="15"/>
                        </a:lnTo>
                        <a:cubicBezTo>
                          <a:pt x="631" y="28"/>
                          <a:pt x="631" y="51"/>
                          <a:pt x="616" y="65"/>
                        </a:cubicBezTo>
                        <a:lnTo>
                          <a:pt x="214" y="468"/>
                        </a:lnTo>
                      </a:path>
                    </a:pathLst>
                  </a:custGeom>
                  <a:solidFill>
                    <a:schemeClr val="bg1"/>
                  </a:solidFill>
                  <a:ln>
                    <a:noFill/>
                  </a:ln>
                  <a:effectLst/>
                </p:spPr>
                <p:txBody>
                  <a:bodyPr wrap="none" anchor="ctr"/>
                  <a:lstStyle/>
                  <a:p>
                    <a:endParaRPr lang="en-US"/>
                  </a:p>
                </p:txBody>
              </p:sp>
            </p:grpSp>
            <p:grpSp>
              <p:nvGrpSpPr>
                <p:cNvPr id="51" name="Group 50"/>
                <p:cNvGrpSpPr/>
                <p:nvPr/>
              </p:nvGrpSpPr>
              <p:grpSpPr>
                <a:xfrm>
                  <a:off x="5044554" y="5562024"/>
                  <a:ext cx="429822" cy="429821"/>
                  <a:chOff x="5655817" y="5623086"/>
                  <a:chExt cx="429822" cy="429821"/>
                </a:xfrm>
              </p:grpSpPr>
              <p:sp>
                <p:nvSpPr>
                  <p:cNvPr id="53" name="Freeform 47"/>
                  <p:cNvSpPr>
                    <a:spLocks noChangeArrowheads="1"/>
                  </p:cNvSpPr>
                  <p:nvPr/>
                </p:nvSpPr>
                <p:spPr bwMode="auto">
                  <a:xfrm>
                    <a:off x="5655817" y="5623086"/>
                    <a:ext cx="429822" cy="429821"/>
                  </a:xfrm>
                  <a:custGeom>
                    <a:avLst/>
                    <a:gdLst>
                      <a:gd name="T0" fmla="*/ 1023 w 1024"/>
                      <a:gd name="T1" fmla="*/ 512 h 1023"/>
                      <a:gd name="T2" fmla="*/ 1023 w 1024"/>
                      <a:gd name="T3" fmla="*/ 512 h 1023"/>
                      <a:gd name="T4" fmla="*/ 512 w 1024"/>
                      <a:gd name="T5" fmla="*/ 1022 h 1023"/>
                      <a:gd name="T6" fmla="*/ 0 w 1024"/>
                      <a:gd name="T7" fmla="*/ 512 h 1023"/>
                      <a:gd name="T8" fmla="*/ 512 w 1024"/>
                      <a:gd name="T9" fmla="*/ 0 h 1023"/>
                      <a:gd name="T10" fmla="*/ 1023 w 1024"/>
                      <a:gd name="T11" fmla="*/ 512 h 1023"/>
                    </a:gdLst>
                    <a:ahLst/>
                    <a:cxnLst>
                      <a:cxn ang="0">
                        <a:pos x="T0" y="T1"/>
                      </a:cxn>
                      <a:cxn ang="0">
                        <a:pos x="T2" y="T3"/>
                      </a:cxn>
                      <a:cxn ang="0">
                        <a:pos x="T4" y="T5"/>
                      </a:cxn>
                      <a:cxn ang="0">
                        <a:pos x="T6" y="T7"/>
                      </a:cxn>
                      <a:cxn ang="0">
                        <a:pos x="T8" y="T9"/>
                      </a:cxn>
                      <a:cxn ang="0">
                        <a:pos x="T10" y="T11"/>
                      </a:cxn>
                    </a:cxnLst>
                    <a:rect l="0" t="0" r="r" b="b"/>
                    <a:pathLst>
                      <a:path w="1024" h="1023">
                        <a:moveTo>
                          <a:pt x="1023" y="512"/>
                        </a:moveTo>
                        <a:lnTo>
                          <a:pt x="1023" y="512"/>
                        </a:lnTo>
                        <a:cubicBezTo>
                          <a:pt x="1023" y="794"/>
                          <a:pt x="794" y="1022"/>
                          <a:pt x="512" y="1022"/>
                        </a:cubicBezTo>
                        <a:cubicBezTo>
                          <a:pt x="229" y="1022"/>
                          <a:pt x="0" y="794"/>
                          <a:pt x="0" y="512"/>
                        </a:cubicBezTo>
                        <a:cubicBezTo>
                          <a:pt x="0" y="229"/>
                          <a:pt x="229" y="0"/>
                          <a:pt x="512" y="0"/>
                        </a:cubicBezTo>
                        <a:cubicBezTo>
                          <a:pt x="794" y="0"/>
                          <a:pt x="1023" y="229"/>
                          <a:pt x="1023" y="512"/>
                        </a:cubicBezTo>
                      </a:path>
                    </a:pathLst>
                  </a:custGeom>
                  <a:solidFill>
                    <a:srgbClr val="E500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187"/>
                  <p:cNvSpPr>
                    <a:spLocks noChangeArrowheads="1"/>
                  </p:cNvSpPr>
                  <p:nvPr/>
                </p:nvSpPr>
                <p:spPr bwMode="auto">
                  <a:xfrm>
                    <a:off x="5781799" y="5730542"/>
                    <a:ext cx="179710" cy="213059"/>
                  </a:xfrm>
                  <a:custGeom>
                    <a:avLst/>
                    <a:gdLst>
                      <a:gd name="T0" fmla="*/ 415 w 429"/>
                      <a:gd name="T1" fmla="*/ 447 h 507"/>
                      <a:gd name="T2" fmla="*/ 415 w 429"/>
                      <a:gd name="T3" fmla="*/ 447 h 507"/>
                      <a:gd name="T4" fmla="*/ 260 w 429"/>
                      <a:gd name="T5" fmla="*/ 255 h 507"/>
                      <a:gd name="T6" fmla="*/ 415 w 429"/>
                      <a:gd name="T7" fmla="*/ 62 h 507"/>
                      <a:gd name="T8" fmla="*/ 410 w 429"/>
                      <a:gd name="T9" fmla="*/ 12 h 507"/>
                      <a:gd name="T10" fmla="*/ 360 w 429"/>
                      <a:gd name="T11" fmla="*/ 17 h 507"/>
                      <a:gd name="T12" fmla="*/ 214 w 429"/>
                      <a:gd name="T13" fmla="*/ 198 h 507"/>
                      <a:gd name="T14" fmla="*/ 67 w 429"/>
                      <a:gd name="T15" fmla="*/ 18 h 507"/>
                      <a:gd name="T16" fmla="*/ 17 w 429"/>
                      <a:gd name="T17" fmla="*/ 13 h 507"/>
                      <a:gd name="T18" fmla="*/ 12 w 429"/>
                      <a:gd name="T19" fmla="*/ 63 h 507"/>
                      <a:gd name="T20" fmla="*/ 168 w 429"/>
                      <a:gd name="T21" fmla="*/ 255 h 507"/>
                      <a:gd name="T22" fmla="*/ 12 w 429"/>
                      <a:gd name="T23" fmla="*/ 447 h 507"/>
                      <a:gd name="T24" fmla="*/ 17 w 429"/>
                      <a:gd name="T25" fmla="*/ 497 h 507"/>
                      <a:gd name="T26" fmla="*/ 40 w 429"/>
                      <a:gd name="T27" fmla="*/ 506 h 507"/>
                      <a:gd name="T28" fmla="*/ 68 w 429"/>
                      <a:gd name="T29" fmla="*/ 492 h 507"/>
                      <a:gd name="T30" fmla="*/ 214 w 429"/>
                      <a:gd name="T31" fmla="*/ 311 h 507"/>
                      <a:gd name="T32" fmla="*/ 360 w 429"/>
                      <a:gd name="T33" fmla="*/ 492 h 507"/>
                      <a:gd name="T34" fmla="*/ 388 w 429"/>
                      <a:gd name="T35" fmla="*/ 504 h 507"/>
                      <a:gd name="T36" fmla="*/ 410 w 429"/>
                      <a:gd name="T37" fmla="*/ 497 h 507"/>
                      <a:gd name="T38" fmla="*/ 415 w 429"/>
                      <a:gd name="T39" fmla="*/ 44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507">
                        <a:moveTo>
                          <a:pt x="415" y="447"/>
                        </a:moveTo>
                        <a:lnTo>
                          <a:pt x="415" y="447"/>
                        </a:lnTo>
                        <a:cubicBezTo>
                          <a:pt x="260" y="255"/>
                          <a:pt x="260" y="255"/>
                          <a:pt x="260" y="255"/>
                        </a:cubicBezTo>
                        <a:cubicBezTo>
                          <a:pt x="415" y="62"/>
                          <a:pt x="415" y="62"/>
                          <a:pt x="415" y="62"/>
                        </a:cubicBezTo>
                        <a:cubicBezTo>
                          <a:pt x="428" y="47"/>
                          <a:pt x="424" y="25"/>
                          <a:pt x="410" y="12"/>
                        </a:cubicBezTo>
                        <a:cubicBezTo>
                          <a:pt x="394" y="0"/>
                          <a:pt x="371" y="3"/>
                          <a:pt x="360" y="17"/>
                        </a:cubicBezTo>
                        <a:cubicBezTo>
                          <a:pt x="214" y="198"/>
                          <a:pt x="214" y="198"/>
                          <a:pt x="214" y="198"/>
                        </a:cubicBezTo>
                        <a:cubicBezTo>
                          <a:pt x="67" y="18"/>
                          <a:pt x="67" y="18"/>
                          <a:pt x="67" y="18"/>
                        </a:cubicBezTo>
                        <a:cubicBezTo>
                          <a:pt x="55" y="3"/>
                          <a:pt x="33" y="1"/>
                          <a:pt x="17" y="13"/>
                        </a:cubicBezTo>
                        <a:cubicBezTo>
                          <a:pt x="2" y="26"/>
                          <a:pt x="0" y="47"/>
                          <a:pt x="12" y="63"/>
                        </a:cubicBezTo>
                        <a:cubicBezTo>
                          <a:pt x="168" y="255"/>
                          <a:pt x="168" y="255"/>
                          <a:pt x="168" y="255"/>
                        </a:cubicBezTo>
                        <a:cubicBezTo>
                          <a:pt x="12" y="447"/>
                          <a:pt x="12" y="447"/>
                          <a:pt x="12" y="447"/>
                        </a:cubicBezTo>
                        <a:cubicBezTo>
                          <a:pt x="0" y="463"/>
                          <a:pt x="3" y="485"/>
                          <a:pt x="17" y="497"/>
                        </a:cubicBezTo>
                        <a:cubicBezTo>
                          <a:pt x="25" y="502"/>
                          <a:pt x="32" y="506"/>
                          <a:pt x="40" y="506"/>
                        </a:cubicBezTo>
                        <a:cubicBezTo>
                          <a:pt x="51" y="506"/>
                          <a:pt x="61" y="500"/>
                          <a:pt x="68" y="492"/>
                        </a:cubicBezTo>
                        <a:cubicBezTo>
                          <a:pt x="214" y="311"/>
                          <a:pt x="214" y="311"/>
                          <a:pt x="214" y="311"/>
                        </a:cubicBezTo>
                        <a:cubicBezTo>
                          <a:pt x="360" y="492"/>
                          <a:pt x="360" y="492"/>
                          <a:pt x="360" y="492"/>
                        </a:cubicBezTo>
                        <a:cubicBezTo>
                          <a:pt x="367" y="500"/>
                          <a:pt x="378" y="504"/>
                          <a:pt x="388" y="504"/>
                        </a:cubicBezTo>
                        <a:cubicBezTo>
                          <a:pt x="395" y="504"/>
                          <a:pt x="404" y="502"/>
                          <a:pt x="410" y="497"/>
                        </a:cubicBezTo>
                        <a:cubicBezTo>
                          <a:pt x="426" y="485"/>
                          <a:pt x="428" y="462"/>
                          <a:pt x="415" y="447"/>
                        </a:cubicBezTo>
                      </a:path>
                    </a:pathLst>
                  </a:custGeom>
                  <a:solidFill>
                    <a:schemeClr val="bg1"/>
                  </a:solidFill>
                  <a:ln>
                    <a:noFill/>
                  </a:ln>
                  <a:effectLst/>
                </p:spPr>
                <p:txBody>
                  <a:bodyPr wrap="none" anchor="ctr"/>
                  <a:lstStyle/>
                  <a:p>
                    <a:endParaRPr lang="en-US"/>
                  </a:p>
                </p:txBody>
              </p:sp>
            </p:grpSp>
            <p:grpSp>
              <p:nvGrpSpPr>
                <p:cNvPr id="55" name="Group 54"/>
                <p:cNvGrpSpPr/>
                <p:nvPr/>
              </p:nvGrpSpPr>
              <p:grpSpPr>
                <a:xfrm>
                  <a:off x="8731402" y="4786463"/>
                  <a:ext cx="523262" cy="436737"/>
                  <a:chOff x="553368" y="11417041"/>
                  <a:chExt cx="259861" cy="216891"/>
                </a:xfrm>
                <a:solidFill>
                  <a:srgbClr val="0078EF"/>
                </a:solidFill>
              </p:grpSpPr>
              <p:sp>
                <p:nvSpPr>
                  <p:cNvPr id="56" name="Freeform 343"/>
                  <p:cNvSpPr>
                    <a:spLocks noChangeArrowheads="1"/>
                  </p:cNvSpPr>
                  <p:nvPr/>
                </p:nvSpPr>
                <p:spPr bwMode="auto">
                  <a:xfrm>
                    <a:off x="553368" y="11417041"/>
                    <a:ext cx="259861" cy="216891"/>
                  </a:xfrm>
                  <a:custGeom>
                    <a:avLst/>
                    <a:gdLst>
                      <a:gd name="T0" fmla="*/ 548 w 560"/>
                      <a:gd name="T1" fmla="*/ 0 h 468"/>
                      <a:gd name="T2" fmla="*/ 548 w 560"/>
                      <a:gd name="T3" fmla="*/ 0 h 468"/>
                      <a:gd name="T4" fmla="*/ 10 w 560"/>
                      <a:gd name="T5" fmla="*/ 0 h 468"/>
                      <a:gd name="T6" fmla="*/ 0 w 560"/>
                      <a:gd name="T7" fmla="*/ 10 h 468"/>
                      <a:gd name="T8" fmla="*/ 0 w 560"/>
                      <a:gd name="T9" fmla="*/ 455 h 468"/>
                      <a:gd name="T10" fmla="*/ 10 w 560"/>
                      <a:gd name="T11" fmla="*/ 467 h 468"/>
                      <a:gd name="T12" fmla="*/ 548 w 560"/>
                      <a:gd name="T13" fmla="*/ 467 h 468"/>
                      <a:gd name="T14" fmla="*/ 559 w 560"/>
                      <a:gd name="T15" fmla="*/ 455 h 468"/>
                      <a:gd name="T16" fmla="*/ 559 w 560"/>
                      <a:gd name="T17" fmla="*/ 10 h 468"/>
                      <a:gd name="T18" fmla="*/ 548 w 560"/>
                      <a:gd name="T19" fmla="*/ 0 h 468"/>
                      <a:gd name="T20" fmla="*/ 538 w 560"/>
                      <a:gd name="T21" fmla="*/ 445 h 468"/>
                      <a:gd name="T22" fmla="*/ 538 w 560"/>
                      <a:gd name="T23" fmla="*/ 445 h 468"/>
                      <a:gd name="T24" fmla="*/ 22 w 560"/>
                      <a:gd name="T25" fmla="*/ 445 h 468"/>
                      <a:gd name="T26" fmla="*/ 22 w 560"/>
                      <a:gd name="T27" fmla="*/ 114 h 468"/>
                      <a:gd name="T28" fmla="*/ 538 w 560"/>
                      <a:gd name="T29" fmla="*/ 114 h 468"/>
                      <a:gd name="T30" fmla="*/ 538 w 560"/>
                      <a:gd name="T31" fmla="*/ 445 h 468"/>
                      <a:gd name="T32" fmla="*/ 538 w 560"/>
                      <a:gd name="T33" fmla="*/ 93 h 468"/>
                      <a:gd name="T34" fmla="*/ 538 w 560"/>
                      <a:gd name="T35" fmla="*/ 93 h 468"/>
                      <a:gd name="T36" fmla="*/ 22 w 560"/>
                      <a:gd name="T37" fmla="*/ 93 h 468"/>
                      <a:gd name="T38" fmla="*/ 22 w 560"/>
                      <a:gd name="T39" fmla="*/ 22 h 468"/>
                      <a:gd name="T40" fmla="*/ 538 w 560"/>
                      <a:gd name="T41" fmla="*/ 22 h 468"/>
                      <a:gd name="T42" fmla="*/ 538 w 560"/>
                      <a:gd name="T43" fmla="*/ 93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0" h="468">
                        <a:moveTo>
                          <a:pt x="548" y="0"/>
                        </a:moveTo>
                        <a:lnTo>
                          <a:pt x="548" y="0"/>
                        </a:lnTo>
                        <a:cubicBezTo>
                          <a:pt x="10" y="0"/>
                          <a:pt x="10" y="0"/>
                          <a:pt x="10" y="0"/>
                        </a:cubicBezTo>
                        <a:cubicBezTo>
                          <a:pt x="5" y="0"/>
                          <a:pt x="0" y="5"/>
                          <a:pt x="0" y="10"/>
                        </a:cubicBezTo>
                        <a:cubicBezTo>
                          <a:pt x="0" y="455"/>
                          <a:pt x="0" y="455"/>
                          <a:pt x="0" y="455"/>
                        </a:cubicBezTo>
                        <a:cubicBezTo>
                          <a:pt x="0" y="461"/>
                          <a:pt x="5" y="467"/>
                          <a:pt x="10" y="467"/>
                        </a:cubicBezTo>
                        <a:cubicBezTo>
                          <a:pt x="548" y="467"/>
                          <a:pt x="548" y="467"/>
                          <a:pt x="548" y="467"/>
                        </a:cubicBezTo>
                        <a:cubicBezTo>
                          <a:pt x="553" y="467"/>
                          <a:pt x="559" y="461"/>
                          <a:pt x="559" y="455"/>
                        </a:cubicBezTo>
                        <a:cubicBezTo>
                          <a:pt x="559" y="10"/>
                          <a:pt x="559" y="10"/>
                          <a:pt x="559" y="10"/>
                        </a:cubicBezTo>
                        <a:cubicBezTo>
                          <a:pt x="559" y="5"/>
                          <a:pt x="553" y="0"/>
                          <a:pt x="548" y="0"/>
                        </a:cubicBezTo>
                        <a:close/>
                        <a:moveTo>
                          <a:pt x="538" y="445"/>
                        </a:moveTo>
                        <a:lnTo>
                          <a:pt x="538" y="445"/>
                        </a:lnTo>
                        <a:cubicBezTo>
                          <a:pt x="22" y="445"/>
                          <a:pt x="22" y="445"/>
                          <a:pt x="22" y="445"/>
                        </a:cubicBezTo>
                        <a:cubicBezTo>
                          <a:pt x="22" y="114"/>
                          <a:pt x="22" y="114"/>
                          <a:pt x="22" y="114"/>
                        </a:cubicBezTo>
                        <a:cubicBezTo>
                          <a:pt x="538" y="114"/>
                          <a:pt x="538" y="114"/>
                          <a:pt x="538" y="114"/>
                        </a:cubicBezTo>
                        <a:lnTo>
                          <a:pt x="538" y="445"/>
                        </a:lnTo>
                        <a:close/>
                        <a:moveTo>
                          <a:pt x="538" y="93"/>
                        </a:moveTo>
                        <a:lnTo>
                          <a:pt x="538" y="93"/>
                        </a:lnTo>
                        <a:cubicBezTo>
                          <a:pt x="22" y="93"/>
                          <a:pt x="22" y="93"/>
                          <a:pt x="22" y="93"/>
                        </a:cubicBezTo>
                        <a:cubicBezTo>
                          <a:pt x="22" y="22"/>
                          <a:pt x="22" y="22"/>
                          <a:pt x="22" y="22"/>
                        </a:cubicBezTo>
                        <a:cubicBezTo>
                          <a:pt x="538" y="22"/>
                          <a:pt x="538" y="22"/>
                          <a:pt x="538" y="22"/>
                        </a:cubicBezTo>
                        <a:lnTo>
                          <a:pt x="538"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7" name="Freeform 344"/>
                  <p:cNvSpPr>
                    <a:spLocks noChangeArrowheads="1"/>
                  </p:cNvSpPr>
                  <p:nvPr/>
                </p:nvSpPr>
                <p:spPr bwMode="auto">
                  <a:xfrm>
                    <a:off x="663860" y="11502979"/>
                    <a:ext cx="42970" cy="69569"/>
                  </a:xfrm>
                  <a:custGeom>
                    <a:avLst/>
                    <a:gdLst>
                      <a:gd name="T0" fmla="*/ 34 w 93"/>
                      <a:gd name="T1" fmla="*/ 151 h 152"/>
                      <a:gd name="T2" fmla="*/ 34 w 93"/>
                      <a:gd name="T3" fmla="*/ 151 h 152"/>
                      <a:gd name="T4" fmla="*/ 58 w 93"/>
                      <a:gd name="T5" fmla="*/ 151 h 152"/>
                      <a:gd name="T6" fmla="*/ 68 w 93"/>
                      <a:gd name="T7" fmla="*/ 142 h 152"/>
                      <a:gd name="T8" fmla="*/ 91 w 93"/>
                      <a:gd name="T9" fmla="*/ 13 h 152"/>
                      <a:gd name="T10" fmla="*/ 89 w 93"/>
                      <a:gd name="T11" fmla="*/ 4 h 152"/>
                      <a:gd name="T12" fmla="*/ 81 w 93"/>
                      <a:gd name="T13" fmla="*/ 0 h 152"/>
                      <a:gd name="T14" fmla="*/ 11 w 93"/>
                      <a:gd name="T15" fmla="*/ 0 h 152"/>
                      <a:gd name="T16" fmla="*/ 3 w 93"/>
                      <a:gd name="T17" fmla="*/ 4 h 152"/>
                      <a:gd name="T18" fmla="*/ 1 w 93"/>
                      <a:gd name="T19" fmla="*/ 13 h 152"/>
                      <a:gd name="T20" fmla="*/ 24 w 93"/>
                      <a:gd name="T21" fmla="*/ 142 h 152"/>
                      <a:gd name="T22" fmla="*/ 34 w 93"/>
                      <a:gd name="T23" fmla="*/ 151 h 152"/>
                      <a:gd name="T24" fmla="*/ 68 w 93"/>
                      <a:gd name="T25" fmla="*/ 21 h 152"/>
                      <a:gd name="T26" fmla="*/ 68 w 93"/>
                      <a:gd name="T27" fmla="*/ 21 h 152"/>
                      <a:gd name="T28" fmla="*/ 48 w 93"/>
                      <a:gd name="T29" fmla="*/ 131 h 152"/>
                      <a:gd name="T30" fmla="*/ 42 w 93"/>
                      <a:gd name="T31" fmla="*/ 131 h 152"/>
                      <a:gd name="T32" fmla="*/ 24 w 93"/>
                      <a:gd name="T33" fmla="*/ 21 h 152"/>
                      <a:gd name="T34" fmla="*/ 68 w 93"/>
                      <a:gd name="T35" fmla="*/ 2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52">
                        <a:moveTo>
                          <a:pt x="34" y="151"/>
                        </a:moveTo>
                        <a:lnTo>
                          <a:pt x="34" y="151"/>
                        </a:lnTo>
                        <a:cubicBezTo>
                          <a:pt x="58" y="151"/>
                          <a:pt x="58" y="151"/>
                          <a:pt x="58" y="151"/>
                        </a:cubicBezTo>
                        <a:cubicBezTo>
                          <a:pt x="62" y="151"/>
                          <a:pt x="67" y="148"/>
                          <a:pt x="68" y="142"/>
                        </a:cubicBezTo>
                        <a:cubicBezTo>
                          <a:pt x="91" y="13"/>
                          <a:pt x="91" y="13"/>
                          <a:pt x="91" y="13"/>
                        </a:cubicBezTo>
                        <a:cubicBezTo>
                          <a:pt x="92" y="10"/>
                          <a:pt x="91" y="7"/>
                          <a:pt x="89" y="4"/>
                        </a:cubicBezTo>
                        <a:cubicBezTo>
                          <a:pt x="86" y="2"/>
                          <a:pt x="84" y="0"/>
                          <a:pt x="81" y="0"/>
                        </a:cubicBezTo>
                        <a:cubicBezTo>
                          <a:pt x="11" y="0"/>
                          <a:pt x="11" y="0"/>
                          <a:pt x="11" y="0"/>
                        </a:cubicBezTo>
                        <a:cubicBezTo>
                          <a:pt x="8" y="0"/>
                          <a:pt x="5" y="2"/>
                          <a:pt x="3" y="4"/>
                        </a:cubicBezTo>
                        <a:cubicBezTo>
                          <a:pt x="1" y="7"/>
                          <a:pt x="0" y="10"/>
                          <a:pt x="1" y="13"/>
                        </a:cubicBezTo>
                        <a:cubicBezTo>
                          <a:pt x="24" y="142"/>
                          <a:pt x="24" y="142"/>
                          <a:pt x="24" y="142"/>
                        </a:cubicBezTo>
                        <a:cubicBezTo>
                          <a:pt x="25" y="148"/>
                          <a:pt x="30" y="151"/>
                          <a:pt x="34" y="151"/>
                        </a:cubicBezTo>
                        <a:close/>
                        <a:moveTo>
                          <a:pt x="68" y="21"/>
                        </a:moveTo>
                        <a:lnTo>
                          <a:pt x="68" y="21"/>
                        </a:lnTo>
                        <a:cubicBezTo>
                          <a:pt x="48" y="131"/>
                          <a:pt x="48" y="131"/>
                          <a:pt x="48" y="131"/>
                        </a:cubicBezTo>
                        <a:cubicBezTo>
                          <a:pt x="42" y="131"/>
                          <a:pt x="42" y="131"/>
                          <a:pt x="42" y="131"/>
                        </a:cubicBezTo>
                        <a:cubicBezTo>
                          <a:pt x="24" y="21"/>
                          <a:pt x="24" y="21"/>
                          <a:pt x="24" y="21"/>
                        </a:cubicBezTo>
                        <a:lnTo>
                          <a:pt x="68"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8" name="Freeform 345"/>
                  <p:cNvSpPr>
                    <a:spLocks noChangeArrowheads="1"/>
                  </p:cNvSpPr>
                  <p:nvPr/>
                </p:nvSpPr>
                <p:spPr bwMode="auto">
                  <a:xfrm>
                    <a:off x="669999" y="11576641"/>
                    <a:ext cx="30692" cy="30693"/>
                  </a:xfrm>
                  <a:custGeom>
                    <a:avLst/>
                    <a:gdLst>
                      <a:gd name="T0" fmla="*/ 32 w 67"/>
                      <a:gd name="T1" fmla="*/ 0 h 68"/>
                      <a:gd name="T2" fmla="*/ 32 w 67"/>
                      <a:gd name="T3" fmla="*/ 0 h 68"/>
                      <a:gd name="T4" fmla="*/ 0 w 67"/>
                      <a:gd name="T5" fmla="*/ 33 h 68"/>
                      <a:gd name="T6" fmla="*/ 32 w 67"/>
                      <a:gd name="T7" fmla="*/ 67 h 68"/>
                      <a:gd name="T8" fmla="*/ 66 w 67"/>
                      <a:gd name="T9" fmla="*/ 33 h 68"/>
                      <a:gd name="T10" fmla="*/ 32 w 67"/>
                      <a:gd name="T11" fmla="*/ 0 h 68"/>
                      <a:gd name="T12" fmla="*/ 32 w 67"/>
                      <a:gd name="T13" fmla="*/ 45 h 68"/>
                      <a:gd name="T14" fmla="*/ 32 w 67"/>
                      <a:gd name="T15" fmla="*/ 45 h 68"/>
                      <a:gd name="T16" fmla="*/ 19 w 67"/>
                      <a:gd name="T17" fmla="*/ 33 h 68"/>
                      <a:gd name="T18" fmla="*/ 32 w 67"/>
                      <a:gd name="T19" fmla="*/ 20 h 68"/>
                      <a:gd name="T20" fmla="*/ 45 w 67"/>
                      <a:gd name="T21" fmla="*/ 33 h 68"/>
                      <a:gd name="T22" fmla="*/ 32 w 67"/>
                      <a:gd name="T23" fmla="*/ 4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8">
                        <a:moveTo>
                          <a:pt x="32" y="0"/>
                        </a:moveTo>
                        <a:lnTo>
                          <a:pt x="32" y="0"/>
                        </a:lnTo>
                        <a:cubicBezTo>
                          <a:pt x="14" y="0"/>
                          <a:pt x="0" y="14"/>
                          <a:pt x="0" y="33"/>
                        </a:cubicBezTo>
                        <a:cubicBezTo>
                          <a:pt x="0" y="51"/>
                          <a:pt x="14" y="67"/>
                          <a:pt x="32" y="67"/>
                        </a:cubicBezTo>
                        <a:cubicBezTo>
                          <a:pt x="51" y="67"/>
                          <a:pt x="66" y="51"/>
                          <a:pt x="66" y="33"/>
                        </a:cubicBezTo>
                        <a:cubicBezTo>
                          <a:pt x="66" y="14"/>
                          <a:pt x="51" y="0"/>
                          <a:pt x="32" y="0"/>
                        </a:cubicBezTo>
                        <a:close/>
                        <a:moveTo>
                          <a:pt x="32" y="45"/>
                        </a:moveTo>
                        <a:lnTo>
                          <a:pt x="32" y="45"/>
                        </a:lnTo>
                        <a:cubicBezTo>
                          <a:pt x="25" y="45"/>
                          <a:pt x="19" y="40"/>
                          <a:pt x="19" y="33"/>
                        </a:cubicBezTo>
                        <a:cubicBezTo>
                          <a:pt x="19" y="25"/>
                          <a:pt x="25" y="20"/>
                          <a:pt x="32" y="20"/>
                        </a:cubicBezTo>
                        <a:cubicBezTo>
                          <a:pt x="39" y="20"/>
                          <a:pt x="45" y="25"/>
                          <a:pt x="45" y="33"/>
                        </a:cubicBezTo>
                        <a:cubicBezTo>
                          <a:pt x="45" y="40"/>
                          <a:pt x="39" y="45"/>
                          <a:pt x="32" y="4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9" name="Freeform 346"/>
                  <p:cNvSpPr>
                    <a:spLocks noChangeArrowheads="1"/>
                  </p:cNvSpPr>
                  <p:nvPr/>
                </p:nvSpPr>
                <p:spPr bwMode="auto">
                  <a:xfrm>
                    <a:off x="575876" y="11441595"/>
                    <a:ext cx="12277" cy="10231"/>
                  </a:xfrm>
                  <a:custGeom>
                    <a:avLst/>
                    <a:gdLst>
                      <a:gd name="T0" fmla="*/ 12 w 25"/>
                      <a:gd name="T1" fmla="*/ 23 h 24"/>
                      <a:gd name="T2" fmla="*/ 12 w 25"/>
                      <a:gd name="T3" fmla="*/ 23 h 24"/>
                      <a:gd name="T4" fmla="*/ 24 w 25"/>
                      <a:gd name="T5" fmla="*/ 12 h 24"/>
                      <a:gd name="T6" fmla="*/ 12 w 25"/>
                      <a:gd name="T7" fmla="*/ 0 h 24"/>
                      <a:gd name="T8" fmla="*/ 0 w 25"/>
                      <a:gd name="T9" fmla="*/ 12 h 24"/>
                      <a:gd name="T10" fmla="*/ 12 w 25"/>
                      <a:gd name="T11" fmla="*/ 23 h 24"/>
                    </a:gdLst>
                    <a:ahLst/>
                    <a:cxnLst>
                      <a:cxn ang="0">
                        <a:pos x="T0" y="T1"/>
                      </a:cxn>
                      <a:cxn ang="0">
                        <a:pos x="T2" y="T3"/>
                      </a:cxn>
                      <a:cxn ang="0">
                        <a:pos x="T4" y="T5"/>
                      </a:cxn>
                      <a:cxn ang="0">
                        <a:pos x="T6" y="T7"/>
                      </a:cxn>
                      <a:cxn ang="0">
                        <a:pos x="T8" y="T9"/>
                      </a:cxn>
                      <a:cxn ang="0">
                        <a:pos x="T10" y="T11"/>
                      </a:cxn>
                    </a:cxnLst>
                    <a:rect l="0" t="0" r="r" b="b"/>
                    <a:pathLst>
                      <a:path w="25" h="24">
                        <a:moveTo>
                          <a:pt x="12" y="23"/>
                        </a:moveTo>
                        <a:lnTo>
                          <a:pt x="12" y="23"/>
                        </a:lnTo>
                        <a:cubicBezTo>
                          <a:pt x="18" y="23"/>
                          <a:pt x="24" y="19"/>
                          <a:pt x="24" y="12"/>
                        </a:cubicBezTo>
                        <a:cubicBezTo>
                          <a:pt x="24" y="6"/>
                          <a:pt x="18" y="0"/>
                          <a:pt x="12" y="0"/>
                        </a:cubicBezTo>
                        <a:cubicBezTo>
                          <a:pt x="5" y="0"/>
                          <a:pt x="0" y="6"/>
                          <a:pt x="0" y="12"/>
                        </a:cubicBezTo>
                        <a:cubicBezTo>
                          <a:pt x="0" y="19"/>
                          <a:pt x="5"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0" name="Freeform 347"/>
                  <p:cNvSpPr>
                    <a:spLocks noChangeArrowheads="1"/>
                  </p:cNvSpPr>
                  <p:nvPr/>
                </p:nvSpPr>
                <p:spPr bwMode="auto">
                  <a:xfrm>
                    <a:off x="598383" y="11441595"/>
                    <a:ext cx="10231" cy="10231"/>
                  </a:xfrm>
                  <a:custGeom>
                    <a:avLst/>
                    <a:gdLst>
                      <a:gd name="T0" fmla="*/ 11 w 23"/>
                      <a:gd name="T1" fmla="*/ 23 h 24"/>
                      <a:gd name="T2" fmla="*/ 11 w 23"/>
                      <a:gd name="T3" fmla="*/ 23 h 24"/>
                      <a:gd name="T4" fmla="*/ 22 w 23"/>
                      <a:gd name="T5" fmla="*/ 12 h 24"/>
                      <a:gd name="T6" fmla="*/ 11 w 23"/>
                      <a:gd name="T7" fmla="*/ 0 h 24"/>
                      <a:gd name="T8" fmla="*/ 0 w 23"/>
                      <a:gd name="T9" fmla="*/ 12 h 24"/>
                      <a:gd name="T10" fmla="*/ 11 w 23"/>
                      <a:gd name="T11" fmla="*/ 23 h 24"/>
                    </a:gdLst>
                    <a:ahLst/>
                    <a:cxnLst>
                      <a:cxn ang="0">
                        <a:pos x="T0" y="T1"/>
                      </a:cxn>
                      <a:cxn ang="0">
                        <a:pos x="T2" y="T3"/>
                      </a:cxn>
                      <a:cxn ang="0">
                        <a:pos x="T4" y="T5"/>
                      </a:cxn>
                      <a:cxn ang="0">
                        <a:pos x="T6" y="T7"/>
                      </a:cxn>
                      <a:cxn ang="0">
                        <a:pos x="T8" y="T9"/>
                      </a:cxn>
                      <a:cxn ang="0">
                        <a:pos x="T10" y="T11"/>
                      </a:cxn>
                    </a:cxnLst>
                    <a:rect l="0" t="0" r="r" b="b"/>
                    <a:pathLst>
                      <a:path w="23" h="24">
                        <a:moveTo>
                          <a:pt x="11" y="23"/>
                        </a:moveTo>
                        <a:lnTo>
                          <a:pt x="11" y="23"/>
                        </a:lnTo>
                        <a:cubicBezTo>
                          <a:pt x="18" y="23"/>
                          <a:pt x="22" y="19"/>
                          <a:pt x="22" y="12"/>
                        </a:cubicBezTo>
                        <a:cubicBezTo>
                          <a:pt x="22" y="6"/>
                          <a:pt x="18" y="0"/>
                          <a:pt x="11" y="0"/>
                        </a:cubicBezTo>
                        <a:cubicBezTo>
                          <a:pt x="5" y="0"/>
                          <a:pt x="0" y="6"/>
                          <a:pt x="0" y="12"/>
                        </a:cubicBezTo>
                        <a:cubicBezTo>
                          <a:pt x="0" y="19"/>
                          <a:pt x="5" y="23"/>
                          <a:pt x="11"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1" name="Freeform 348"/>
                  <p:cNvSpPr>
                    <a:spLocks noChangeArrowheads="1"/>
                  </p:cNvSpPr>
                  <p:nvPr/>
                </p:nvSpPr>
                <p:spPr bwMode="auto">
                  <a:xfrm>
                    <a:off x="620892" y="11441595"/>
                    <a:ext cx="10230" cy="10231"/>
                  </a:xfrm>
                  <a:custGeom>
                    <a:avLst/>
                    <a:gdLst>
                      <a:gd name="T0" fmla="*/ 12 w 24"/>
                      <a:gd name="T1" fmla="*/ 23 h 24"/>
                      <a:gd name="T2" fmla="*/ 12 w 24"/>
                      <a:gd name="T3" fmla="*/ 23 h 24"/>
                      <a:gd name="T4" fmla="*/ 23 w 24"/>
                      <a:gd name="T5" fmla="*/ 12 h 24"/>
                      <a:gd name="T6" fmla="*/ 12 w 24"/>
                      <a:gd name="T7" fmla="*/ 0 h 24"/>
                      <a:gd name="T8" fmla="*/ 0 w 24"/>
                      <a:gd name="T9" fmla="*/ 12 h 24"/>
                      <a:gd name="T10" fmla="*/ 12 w 24"/>
                      <a:gd name="T11" fmla="*/ 23 h 24"/>
                    </a:gdLst>
                    <a:ahLst/>
                    <a:cxnLst>
                      <a:cxn ang="0">
                        <a:pos x="T0" y="T1"/>
                      </a:cxn>
                      <a:cxn ang="0">
                        <a:pos x="T2" y="T3"/>
                      </a:cxn>
                      <a:cxn ang="0">
                        <a:pos x="T4" y="T5"/>
                      </a:cxn>
                      <a:cxn ang="0">
                        <a:pos x="T6" y="T7"/>
                      </a:cxn>
                      <a:cxn ang="0">
                        <a:pos x="T8" y="T9"/>
                      </a:cxn>
                      <a:cxn ang="0">
                        <a:pos x="T10" y="T11"/>
                      </a:cxn>
                    </a:cxnLst>
                    <a:rect l="0" t="0" r="r" b="b"/>
                    <a:pathLst>
                      <a:path w="24" h="24">
                        <a:moveTo>
                          <a:pt x="12" y="23"/>
                        </a:moveTo>
                        <a:lnTo>
                          <a:pt x="12" y="23"/>
                        </a:lnTo>
                        <a:cubicBezTo>
                          <a:pt x="17" y="23"/>
                          <a:pt x="23" y="19"/>
                          <a:pt x="23" y="12"/>
                        </a:cubicBezTo>
                        <a:cubicBezTo>
                          <a:pt x="23" y="6"/>
                          <a:pt x="17" y="0"/>
                          <a:pt x="12" y="0"/>
                        </a:cubicBezTo>
                        <a:cubicBezTo>
                          <a:pt x="5" y="0"/>
                          <a:pt x="0" y="6"/>
                          <a:pt x="0" y="12"/>
                        </a:cubicBezTo>
                        <a:cubicBezTo>
                          <a:pt x="0" y="19"/>
                          <a:pt x="5"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62" name="Group 61"/>
                <p:cNvGrpSpPr/>
                <p:nvPr/>
              </p:nvGrpSpPr>
              <p:grpSpPr>
                <a:xfrm>
                  <a:off x="4994366" y="4778540"/>
                  <a:ext cx="523262" cy="436737"/>
                  <a:chOff x="5746487" y="9520264"/>
                  <a:chExt cx="259861" cy="216891"/>
                </a:xfrm>
                <a:solidFill>
                  <a:srgbClr val="0078EF"/>
                </a:solidFill>
              </p:grpSpPr>
              <p:sp>
                <p:nvSpPr>
                  <p:cNvPr id="63" name="Freeform 399"/>
                  <p:cNvSpPr>
                    <a:spLocks noChangeArrowheads="1"/>
                  </p:cNvSpPr>
                  <p:nvPr/>
                </p:nvSpPr>
                <p:spPr bwMode="auto">
                  <a:xfrm>
                    <a:off x="5746487" y="9520264"/>
                    <a:ext cx="259861" cy="216891"/>
                  </a:xfrm>
                  <a:custGeom>
                    <a:avLst/>
                    <a:gdLst>
                      <a:gd name="T0" fmla="*/ 12 w 560"/>
                      <a:gd name="T1" fmla="*/ 466 h 467"/>
                      <a:gd name="T2" fmla="*/ 12 w 560"/>
                      <a:gd name="T3" fmla="*/ 466 h 467"/>
                      <a:gd name="T4" fmla="*/ 549 w 560"/>
                      <a:gd name="T5" fmla="*/ 466 h 467"/>
                      <a:gd name="T6" fmla="*/ 559 w 560"/>
                      <a:gd name="T7" fmla="*/ 456 h 467"/>
                      <a:gd name="T8" fmla="*/ 559 w 560"/>
                      <a:gd name="T9" fmla="*/ 11 h 467"/>
                      <a:gd name="T10" fmla="*/ 549 w 560"/>
                      <a:gd name="T11" fmla="*/ 0 h 467"/>
                      <a:gd name="T12" fmla="*/ 12 w 560"/>
                      <a:gd name="T13" fmla="*/ 0 h 467"/>
                      <a:gd name="T14" fmla="*/ 0 w 560"/>
                      <a:gd name="T15" fmla="*/ 11 h 467"/>
                      <a:gd name="T16" fmla="*/ 0 w 560"/>
                      <a:gd name="T17" fmla="*/ 456 h 467"/>
                      <a:gd name="T18" fmla="*/ 12 w 560"/>
                      <a:gd name="T19" fmla="*/ 466 h 467"/>
                      <a:gd name="T20" fmla="*/ 22 w 560"/>
                      <a:gd name="T21" fmla="*/ 21 h 467"/>
                      <a:gd name="T22" fmla="*/ 22 w 560"/>
                      <a:gd name="T23" fmla="*/ 21 h 467"/>
                      <a:gd name="T24" fmla="*/ 539 w 560"/>
                      <a:gd name="T25" fmla="*/ 21 h 467"/>
                      <a:gd name="T26" fmla="*/ 539 w 560"/>
                      <a:gd name="T27" fmla="*/ 94 h 467"/>
                      <a:gd name="T28" fmla="*/ 22 w 560"/>
                      <a:gd name="T29" fmla="*/ 94 h 467"/>
                      <a:gd name="T30" fmla="*/ 22 w 560"/>
                      <a:gd name="T31" fmla="*/ 21 h 467"/>
                      <a:gd name="T32" fmla="*/ 22 w 560"/>
                      <a:gd name="T33" fmla="*/ 114 h 467"/>
                      <a:gd name="T34" fmla="*/ 22 w 560"/>
                      <a:gd name="T35" fmla="*/ 114 h 467"/>
                      <a:gd name="T36" fmla="*/ 539 w 560"/>
                      <a:gd name="T37" fmla="*/ 114 h 467"/>
                      <a:gd name="T38" fmla="*/ 539 w 560"/>
                      <a:gd name="T39" fmla="*/ 445 h 467"/>
                      <a:gd name="T40" fmla="*/ 22 w 560"/>
                      <a:gd name="T41" fmla="*/ 445 h 467"/>
                      <a:gd name="T42" fmla="*/ 22 w 560"/>
                      <a:gd name="T43" fmla="*/ 114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0" h="467">
                        <a:moveTo>
                          <a:pt x="12" y="466"/>
                        </a:moveTo>
                        <a:lnTo>
                          <a:pt x="12" y="466"/>
                        </a:lnTo>
                        <a:cubicBezTo>
                          <a:pt x="549" y="466"/>
                          <a:pt x="549" y="466"/>
                          <a:pt x="549" y="466"/>
                        </a:cubicBezTo>
                        <a:cubicBezTo>
                          <a:pt x="555" y="466"/>
                          <a:pt x="559" y="462"/>
                          <a:pt x="559" y="456"/>
                        </a:cubicBezTo>
                        <a:cubicBezTo>
                          <a:pt x="559" y="11"/>
                          <a:pt x="559" y="11"/>
                          <a:pt x="559" y="11"/>
                        </a:cubicBezTo>
                        <a:cubicBezTo>
                          <a:pt x="559" y="6"/>
                          <a:pt x="555" y="0"/>
                          <a:pt x="549" y="0"/>
                        </a:cubicBezTo>
                        <a:cubicBezTo>
                          <a:pt x="12" y="0"/>
                          <a:pt x="12" y="0"/>
                          <a:pt x="12" y="0"/>
                        </a:cubicBezTo>
                        <a:cubicBezTo>
                          <a:pt x="6" y="0"/>
                          <a:pt x="0" y="6"/>
                          <a:pt x="0" y="11"/>
                        </a:cubicBezTo>
                        <a:cubicBezTo>
                          <a:pt x="0" y="456"/>
                          <a:pt x="0" y="456"/>
                          <a:pt x="0" y="456"/>
                        </a:cubicBezTo>
                        <a:cubicBezTo>
                          <a:pt x="0" y="462"/>
                          <a:pt x="6" y="466"/>
                          <a:pt x="12" y="466"/>
                        </a:cubicBezTo>
                        <a:close/>
                        <a:moveTo>
                          <a:pt x="22" y="21"/>
                        </a:moveTo>
                        <a:lnTo>
                          <a:pt x="22" y="21"/>
                        </a:lnTo>
                        <a:cubicBezTo>
                          <a:pt x="539" y="21"/>
                          <a:pt x="539" y="21"/>
                          <a:pt x="539" y="21"/>
                        </a:cubicBezTo>
                        <a:cubicBezTo>
                          <a:pt x="539" y="94"/>
                          <a:pt x="539" y="94"/>
                          <a:pt x="539" y="94"/>
                        </a:cubicBezTo>
                        <a:cubicBezTo>
                          <a:pt x="22" y="94"/>
                          <a:pt x="22" y="94"/>
                          <a:pt x="22" y="94"/>
                        </a:cubicBezTo>
                        <a:lnTo>
                          <a:pt x="22" y="21"/>
                        </a:lnTo>
                        <a:close/>
                        <a:moveTo>
                          <a:pt x="22" y="114"/>
                        </a:moveTo>
                        <a:lnTo>
                          <a:pt x="22" y="114"/>
                        </a:lnTo>
                        <a:cubicBezTo>
                          <a:pt x="539" y="114"/>
                          <a:pt x="539" y="114"/>
                          <a:pt x="539" y="114"/>
                        </a:cubicBezTo>
                        <a:cubicBezTo>
                          <a:pt x="539" y="445"/>
                          <a:pt x="539" y="445"/>
                          <a:pt x="539" y="445"/>
                        </a:cubicBezTo>
                        <a:cubicBezTo>
                          <a:pt x="22" y="445"/>
                          <a:pt x="22" y="445"/>
                          <a:pt x="22" y="445"/>
                        </a:cubicBezTo>
                        <a:lnTo>
                          <a:pt x="22" y="11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4" name="Freeform 400"/>
                  <p:cNvSpPr>
                    <a:spLocks noChangeArrowheads="1"/>
                  </p:cNvSpPr>
                  <p:nvPr/>
                </p:nvSpPr>
                <p:spPr bwMode="auto">
                  <a:xfrm>
                    <a:off x="5771041" y="9544818"/>
                    <a:ext cx="10231" cy="10230"/>
                  </a:xfrm>
                  <a:custGeom>
                    <a:avLst/>
                    <a:gdLst>
                      <a:gd name="T0" fmla="*/ 11 w 24"/>
                      <a:gd name="T1" fmla="*/ 0 h 24"/>
                      <a:gd name="T2" fmla="*/ 11 w 24"/>
                      <a:gd name="T3" fmla="*/ 0 h 24"/>
                      <a:gd name="T4" fmla="*/ 0 w 24"/>
                      <a:gd name="T5" fmla="*/ 12 h 24"/>
                      <a:gd name="T6" fmla="*/ 11 w 24"/>
                      <a:gd name="T7" fmla="*/ 23 h 24"/>
                      <a:gd name="T8" fmla="*/ 23 w 24"/>
                      <a:gd name="T9" fmla="*/ 12 h 24"/>
                      <a:gd name="T10" fmla="*/ 11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1" y="0"/>
                        </a:moveTo>
                        <a:lnTo>
                          <a:pt x="11" y="0"/>
                        </a:lnTo>
                        <a:cubicBezTo>
                          <a:pt x="6" y="0"/>
                          <a:pt x="0" y="4"/>
                          <a:pt x="0" y="12"/>
                        </a:cubicBezTo>
                        <a:cubicBezTo>
                          <a:pt x="0" y="17"/>
                          <a:pt x="6" y="23"/>
                          <a:pt x="11" y="23"/>
                        </a:cubicBezTo>
                        <a:cubicBezTo>
                          <a:pt x="19" y="23"/>
                          <a:pt x="23" y="17"/>
                          <a:pt x="23" y="12"/>
                        </a:cubicBezTo>
                        <a:cubicBezTo>
                          <a:pt x="23" y="4"/>
                          <a:pt x="19"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5" name="Freeform 401"/>
                  <p:cNvSpPr>
                    <a:spLocks noChangeArrowheads="1"/>
                  </p:cNvSpPr>
                  <p:nvPr/>
                </p:nvSpPr>
                <p:spPr bwMode="auto">
                  <a:xfrm>
                    <a:off x="5793549" y="9544818"/>
                    <a:ext cx="10230" cy="10230"/>
                  </a:xfrm>
                  <a:custGeom>
                    <a:avLst/>
                    <a:gdLst>
                      <a:gd name="T0" fmla="*/ 11 w 24"/>
                      <a:gd name="T1" fmla="*/ 0 h 24"/>
                      <a:gd name="T2" fmla="*/ 11 w 24"/>
                      <a:gd name="T3" fmla="*/ 0 h 24"/>
                      <a:gd name="T4" fmla="*/ 0 w 24"/>
                      <a:gd name="T5" fmla="*/ 12 h 24"/>
                      <a:gd name="T6" fmla="*/ 11 w 24"/>
                      <a:gd name="T7" fmla="*/ 23 h 24"/>
                      <a:gd name="T8" fmla="*/ 23 w 24"/>
                      <a:gd name="T9" fmla="*/ 12 h 24"/>
                      <a:gd name="T10" fmla="*/ 11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1" y="0"/>
                        </a:moveTo>
                        <a:lnTo>
                          <a:pt x="11" y="0"/>
                        </a:lnTo>
                        <a:cubicBezTo>
                          <a:pt x="4" y="0"/>
                          <a:pt x="0" y="4"/>
                          <a:pt x="0" y="12"/>
                        </a:cubicBezTo>
                        <a:cubicBezTo>
                          <a:pt x="0" y="17"/>
                          <a:pt x="4" y="23"/>
                          <a:pt x="11" y="23"/>
                        </a:cubicBezTo>
                        <a:cubicBezTo>
                          <a:pt x="17" y="23"/>
                          <a:pt x="23" y="17"/>
                          <a:pt x="23" y="12"/>
                        </a:cubicBezTo>
                        <a:cubicBezTo>
                          <a:pt x="23" y="4"/>
                          <a:pt x="17"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6" name="Freeform 402"/>
                  <p:cNvSpPr>
                    <a:spLocks noChangeArrowheads="1"/>
                  </p:cNvSpPr>
                  <p:nvPr/>
                </p:nvSpPr>
                <p:spPr bwMode="auto">
                  <a:xfrm>
                    <a:off x="5814011" y="9544818"/>
                    <a:ext cx="10230" cy="10230"/>
                  </a:xfrm>
                  <a:custGeom>
                    <a:avLst/>
                    <a:gdLst>
                      <a:gd name="T0" fmla="*/ 12 w 24"/>
                      <a:gd name="T1" fmla="*/ 0 h 24"/>
                      <a:gd name="T2" fmla="*/ 12 w 24"/>
                      <a:gd name="T3" fmla="*/ 0 h 24"/>
                      <a:gd name="T4" fmla="*/ 0 w 24"/>
                      <a:gd name="T5" fmla="*/ 12 h 24"/>
                      <a:gd name="T6" fmla="*/ 12 w 24"/>
                      <a:gd name="T7" fmla="*/ 23 h 24"/>
                      <a:gd name="T8" fmla="*/ 23 w 24"/>
                      <a:gd name="T9" fmla="*/ 12 h 24"/>
                      <a:gd name="T10" fmla="*/ 12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2" y="0"/>
                        </a:moveTo>
                        <a:lnTo>
                          <a:pt x="12" y="0"/>
                        </a:lnTo>
                        <a:cubicBezTo>
                          <a:pt x="6" y="0"/>
                          <a:pt x="0" y="4"/>
                          <a:pt x="0" y="12"/>
                        </a:cubicBezTo>
                        <a:cubicBezTo>
                          <a:pt x="0" y="17"/>
                          <a:pt x="6" y="23"/>
                          <a:pt x="12" y="23"/>
                        </a:cubicBezTo>
                        <a:cubicBezTo>
                          <a:pt x="19" y="23"/>
                          <a:pt x="23" y="17"/>
                          <a:pt x="23" y="12"/>
                        </a:cubicBezTo>
                        <a:cubicBezTo>
                          <a:pt x="23" y="4"/>
                          <a:pt x="19"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7" name="Freeform 403"/>
                  <p:cNvSpPr>
                    <a:spLocks noChangeArrowheads="1"/>
                  </p:cNvSpPr>
                  <p:nvPr/>
                </p:nvSpPr>
                <p:spPr bwMode="auto">
                  <a:xfrm>
                    <a:off x="5867211" y="9634848"/>
                    <a:ext cx="77754" cy="75707"/>
                  </a:xfrm>
                  <a:custGeom>
                    <a:avLst/>
                    <a:gdLst>
                      <a:gd name="T0" fmla="*/ 154 w 166"/>
                      <a:gd name="T1" fmla="*/ 71 h 165"/>
                      <a:gd name="T2" fmla="*/ 154 w 166"/>
                      <a:gd name="T3" fmla="*/ 71 h 165"/>
                      <a:gd name="T4" fmla="*/ 145 w 166"/>
                      <a:gd name="T5" fmla="*/ 71 h 165"/>
                      <a:gd name="T6" fmla="*/ 135 w 166"/>
                      <a:gd name="T7" fmla="*/ 44 h 165"/>
                      <a:gd name="T8" fmla="*/ 141 w 166"/>
                      <a:gd name="T9" fmla="*/ 39 h 165"/>
                      <a:gd name="T10" fmla="*/ 141 w 166"/>
                      <a:gd name="T11" fmla="*/ 23 h 165"/>
                      <a:gd name="T12" fmla="*/ 125 w 166"/>
                      <a:gd name="T13" fmla="*/ 23 h 165"/>
                      <a:gd name="T14" fmla="*/ 119 w 166"/>
                      <a:gd name="T15" fmla="*/ 30 h 165"/>
                      <a:gd name="T16" fmla="*/ 92 w 166"/>
                      <a:gd name="T17" fmla="*/ 17 h 165"/>
                      <a:gd name="T18" fmla="*/ 92 w 166"/>
                      <a:gd name="T19" fmla="*/ 10 h 165"/>
                      <a:gd name="T20" fmla="*/ 82 w 166"/>
                      <a:gd name="T21" fmla="*/ 0 h 165"/>
                      <a:gd name="T22" fmla="*/ 73 w 166"/>
                      <a:gd name="T23" fmla="*/ 10 h 165"/>
                      <a:gd name="T24" fmla="*/ 73 w 166"/>
                      <a:gd name="T25" fmla="*/ 17 h 165"/>
                      <a:gd name="T26" fmla="*/ 46 w 166"/>
                      <a:gd name="T27" fmla="*/ 30 h 165"/>
                      <a:gd name="T28" fmla="*/ 40 w 166"/>
                      <a:gd name="T29" fmla="*/ 23 h 165"/>
                      <a:gd name="T30" fmla="*/ 24 w 166"/>
                      <a:gd name="T31" fmla="*/ 23 h 165"/>
                      <a:gd name="T32" fmla="*/ 24 w 166"/>
                      <a:gd name="T33" fmla="*/ 39 h 165"/>
                      <a:gd name="T34" fmla="*/ 31 w 166"/>
                      <a:gd name="T35" fmla="*/ 44 h 165"/>
                      <a:gd name="T36" fmla="*/ 21 w 166"/>
                      <a:gd name="T37" fmla="*/ 71 h 165"/>
                      <a:gd name="T38" fmla="*/ 11 w 166"/>
                      <a:gd name="T39" fmla="*/ 71 h 165"/>
                      <a:gd name="T40" fmla="*/ 0 w 166"/>
                      <a:gd name="T41" fmla="*/ 81 h 165"/>
                      <a:gd name="T42" fmla="*/ 11 w 166"/>
                      <a:gd name="T43" fmla="*/ 93 h 165"/>
                      <a:gd name="T44" fmla="*/ 21 w 166"/>
                      <a:gd name="T45" fmla="*/ 93 h 165"/>
                      <a:gd name="T46" fmla="*/ 33 w 166"/>
                      <a:gd name="T47" fmla="*/ 117 h 165"/>
                      <a:gd name="T48" fmla="*/ 24 w 166"/>
                      <a:gd name="T49" fmla="*/ 124 h 165"/>
                      <a:gd name="T50" fmla="*/ 24 w 166"/>
                      <a:gd name="T51" fmla="*/ 140 h 165"/>
                      <a:gd name="T52" fmla="*/ 33 w 166"/>
                      <a:gd name="T53" fmla="*/ 142 h 165"/>
                      <a:gd name="T54" fmla="*/ 40 w 166"/>
                      <a:gd name="T55" fmla="*/ 140 h 165"/>
                      <a:gd name="T56" fmla="*/ 47 w 166"/>
                      <a:gd name="T57" fmla="*/ 131 h 165"/>
                      <a:gd name="T58" fmla="*/ 73 w 166"/>
                      <a:gd name="T59" fmla="*/ 141 h 165"/>
                      <a:gd name="T60" fmla="*/ 73 w 166"/>
                      <a:gd name="T61" fmla="*/ 152 h 165"/>
                      <a:gd name="T62" fmla="*/ 82 w 166"/>
                      <a:gd name="T63" fmla="*/ 164 h 165"/>
                      <a:gd name="T64" fmla="*/ 92 w 166"/>
                      <a:gd name="T65" fmla="*/ 152 h 165"/>
                      <a:gd name="T66" fmla="*/ 92 w 166"/>
                      <a:gd name="T67" fmla="*/ 141 h 165"/>
                      <a:gd name="T68" fmla="*/ 118 w 166"/>
                      <a:gd name="T69" fmla="*/ 131 h 165"/>
                      <a:gd name="T70" fmla="*/ 125 w 166"/>
                      <a:gd name="T71" fmla="*/ 140 h 165"/>
                      <a:gd name="T72" fmla="*/ 134 w 166"/>
                      <a:gd name="T73" fmla="*/ 142 h 165"/>
                      <a:gd name="T74" fmla="*/ 141 w 166"/>
                      <a:gd name="T75" fmla="*/ 140 h 165"/>
                      <a:gd name="T76" fmla="*/ 141 w 166"/>
                      <a:gd name="T77" fmla="*/ 124 h 165"/>
                      <a:gd name="T78" fmla="*/ 132 w 166"/>
                      <a:gd name="T79" fmla="*/ 117 h 165"/>
                      <a:gd name="T80" fmla="*/ 144 w 166"/>
                      <a:gd name="T81" fmla="*/ 93 h 165"/>
                      <a:gd name="T82" fmla="*/ 154 w 166"/>
                      <a:gd name="T83" fmla="*/ 93 h 165"/>
                      <a:gd name="T84" fmla="*/ 165 w 166"/>
                      <a:gd name="T85" fmla="*/ 81 h 165"/>
                      <a:gd name="T86" fmla="*/ 154 w 166"/>
                      <a:gd name="T87" fmla="*/ 71 h 165"/>
                      <a:gd name="T88" fmla="*/ 82 w 166"/>
                      <a:gd name="T89" fmla="*/ 121 h 165"/>
                      <a:gd name="T90" fmla="*/ 82 w 166"/>
                      <a:gd name="T91" fmla="*/ 121 h 165"/>
                      <a:gd name="T92" fmla="*/ 41 w 166"/>
                      <a:gd name="T93" fmla="*/ 80 h 165"/>
                      <a:gd name="T94" fmla="*/ 82 w 166"/>
                      <a:gd name="T95" fmla="*/ 39 h 165"/>
                      <a:gd name="T96" fmla="*/ 124 w 166"/>
                      <a:gd name="T97" fmla="*/ 80 h 165"/>
                      <a:gd name="T98" fmla="*/ 82 w 166"/>
                      <a:gd name="T99" fmla="*/ 12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165">
                        <a:moveTo>
                          <a:pt x="154" y="71"/>
                        </a:moveTo>
                        <a:lnTo>
                          <a:pt x="154" y="71"/>
                        </a:lnTo>
                        <a:cubicBezTo>
                          <a:pt x="145" y="71"/>
                          <a:pt x="145" y="71"/>
                          <a:pt x="145" y="71"/>
                        </a:cubicBezTo>
                        <a:cubicBezTo>
                          <a:pt x="144" y="61"/>
                          <a:pt x="139" y="53"/>
                          <a:pt x="135" y="44"/>
                        </a:cubicBezTo>
                        <a:cubicBezTo>
                          <a:pt x="141" y="39"/>
                          <a:pt x="141" y="39"/>
                          <a:pt x="141" y="39"/>
                        </a:cubicBezTo>
                        <a:cubicBezTo>
                          <a:pt x="145" y="34"/>
                          <a:pt x="145" y="27"/>
                          <a:pt x="141" y="23"/>
                        </a:cubicBezTo>
                        <a:cubicBezTo>
                          <a:pt x="136" y="19"/>
                          <a:pt x="129" y="19"/>
                          <a:pt x="125" y="23"/>
                        </a:cubicBezTo>
                        <a:cubicBezTo>
                          <a:pt x="119" y="30"/>
                          <a:pt x="119" y="30"/>
                          <a:pt x="119" y="30"/>
                        </a:cubicBezTo>
                        <a:cubicBezTo>
                          <a:pt x="112" y="23"/>
                          <a:pt x="102" y="20"/>
                          <a:pt x="92" y="17"/>
                        </a:cubicBezTo>
                        <a:cubicBezTo>
                          <a:pt x="92" y="10"/>
                          <a:pt x="92" y="10"/>
                          <a:pt x="92" y="10"/>
                        </a:cubicBezTo>
                        <a:cubicBezTo>
                          <a:pt x="92" y="5"/>
                          <a:pt x="88" y="0"/>
                          <a:pt x="82" y="0"/>
                        </a:cubicBezTo>
                        <a:cubicBezTo>
                          <a:pt x="77" y="0"/>
                          <a:pt x="73" y="5"/>
                          <a:pt x="73" y="10"/>
                        </a:cubicBezTo>
                        <a:cubicBezTo>
                          <a:pt x="73" y="17"/>
                          <a:pt x="73" y="17"/>
                          <a:pt x="73" y="17"/>
                        </a:cubicBezTo>
                        <a:cubicBezTo>
                          <a:pt x="63" y="20"/>
                          <a:pt x="53" y="23"/>
                          <a:pt x="46" y="30"/>
                        </a:cubicBezTo>
                        <a:cubicBezTo>
                          <a:pt x="40" y="23"/>
                          <a:pt x="40" y="23"/>
                          <a:pt x="40" y="23"/>
                        </a:cubicBezTo>
                        <a:cubicBezTo>
                          <a:pt x="36" y="19"/>
                          <a:pt x="28" y="19"/>
                          <a:pt x="24" y="23"/>
                        </a:cubicBezTo>
                        <a:cubicBezTo>
                          <a:pt x="20" y="27"/>
                          <a:pt x="20" y="34"/>
                          <a:pt x="24" y="39"/>
                        </a:cubicBezTo>
                        <a:cubicBezTo>
                          <a:pt x="31" y="44"/>
                          <a:pt x="31" y="44"/>
                          <a:pt x="31" y="44"/>
                        </a:cubicBezTo>
                        <a:cubicBezTo>
                          <a:pt x="26" y="53"/>
                          <a:pt x="23" y="61"/>
                          <a:pt x="21" y="71"/>
                        </a:cubicBezTo>
                        <a:cubicBezTo>
                          <a:pt x="11" y="71"/>
                          <a:pt x="11" y="71"/>
                          <a:pt x="11" y="71"/>
                        </a:cubicBezTo>
                        <a:cubicBezTo>
                          <a:pt x="6" y="71"/>
                          <a:pt x="0" y="76"/>
                          <a:pt x="0" y="81"/>
                        </a:cubicBezTo>
                        <a:cubicBezTo>
                          <a:pt x="0" y="87"/>
                          <a:pt x="6" y="93"/>
                          <a:pt x="11" y="93"/>
                        </a:cubicBezTo>
                        <a:cubicBezTo>
                          <a:pt x="21" y="93"/>
                          <a:pt x="21" y="93"/>
                          <a:pt x="21" y="93"/>
                        </a:cubicBezTo>
                        <a:cubicBezTo>
                          <a:pt x="23" y="101"/>
                          <a:pt x="27" y="110"/>
                          <a:pt x="33" y="117"/>
                        </a:cubicBezTo>
                        <a:cubicBezTo>
                          <a:pt x="24" y="124"/>
                          <a:pt x="24" y="124"/>
                          <a:pt x="24" y="124"/>
                        </a:cubicBezTo>
                        <a:cubicBezTo>
                          <a:pt x="20" y="128"/>
                          <a:pt x="20" y="135"/>
                          <a:pt x="24" y="140"/>
                        </a:cubicBezTo>
                        <a:cubicBezTo>
                          <a:pt x="27" y="141"/>
                          <a:pt x="30" y="142"/>
                          <a:pt x="33" y="142"/>
                        </a:cubicBezTo>
                        <a:cubicBezTo>
                          <a:pt x="34" y="142"/>
                          <a:pt x="37" y="141"/>
                          <a:pt x="40" y="140"/>
                        </a:cubicBezTo>
                        <a:cubicBezTo>
                          <a:pt x="47" y="131"/>
                          <a:pt x="47" y="131"/>
                          <a:pt x="47" y="131"/>
                        </a:cubicBezTo>
                        <a:cubicBezTo>
                          <a:pt x="54" y="137"/>
                          <a:pt x="63" y="140"/>
                          <a:pt x="73" y="141"/>
                        </a:cubicBezTo>
                        <a:cubicBezTo>
                          <a:pt x="73" y="152"/>
                          <a:pt x="73" y="152"/>
                          <a:pt x="73" y="152"/>
                        </a:cubicBezTo>
                        <a:cubicBezTo>
                          <a:pt x="73" y="158"/>
                          <a:pt x="77" y="164"/>
                          <a:pt x="82" y="164"/>
                        </a:cubicBezTo>
                        <a:cubicBezTo>
                          <a:pt x="88" y="164"/>
                          <a:pt x="92" y="158"/>
                          <a:pt x="92" y="152"/>
                        </a:cubicBezTo>
                        <a:cubicBezTo>
                          <a:pt x="92" y="141"/>
                          <a:pt x="92" y="141"/>
                          <a:pt x="92" y="141"/>
                        </a:cubicBezTo>
                        <a:cubicBezTo>
                          <a:pt x="102" y="140"/>
                          <a:pt x="111" y="137"/>
                          <a:pt x="118" y="131"/>
                        </a:cubicBezTo>
                        <a:cubicBezTo>
                          <a:pt x="125" y="140"/>
                          <a:pt x="125" y="140"/>
                          <a:pt x="125" y="140"/>
                        </a:cubicBezTo>
                        <a:cubicBezTo>
                          <a:pt x="128" y="141"/>
                          <a:pt x="131" y="142"/>
                          <a:pt x="134" y="142"/>
                        </a:cubicBezTo>
                        <a:cubicBezTo>
                          <a:pt x="135" y="142"/>
                          <a:pt x="138" y="141"/>
                          <a:pt x="141" y="140"/>
                        </a:cubicBezTo>
                        <a:cubicBezTo>
                          <a:pt x="145" y="135"/>
                          <a:pt x="145" y="128"/>
                          <a:pt x="141" y="124"/>
                        </a:cubicBezTo>
                        <a:cubicBezTo>
                          <a:pt x="132" y="117"/>
                          <a:pt x="132" y="117"/>
                          <a:pt x="132" y="117"/>
                        </a:cubicBezTo>
                        <a:cubicBezTo>
                          <a:pt x="138" y="110"/>
                          <a:pt x="142" y="101"/>
                          <a:pt x="144" y="93"/>
                        </a:cubicBezTo>
                        <a:cubicBezTo>
                          <a:pt x="154" y="93"/>
                          <a:pt x="154" y="93"/>
                          <a:pt x="154" y="93"/>
                        </a:cubicBezTo>
                        <a:cubicBezTo>
                          <a:pt x="159" y="93"/>
                          <a:pt x="165" y="87"/>
                          <a:pt x="165" y="81"/>
                        </a:cubicBezTo>
                        <a:cubicBezTo>
                          <a:pt x="165" y="76"/>
                          <a:pt x="159" y="71"/>
                          <a:pt x="154" y="71"/>
                        </a:cubicBezTo>
                        <a:close/>
                        <a:moveTo>
                          <a:pt x="82" y="121"/>
                        </a:moveTo>
                        <a:lnTo>
                          <a:pt x="82" y="121"/>
                        </a:lnTo>
                        <a:cubicBezTo>
                          <a:pt x="60" y="121"/>
                          <a:pt x="41" y="103"/>
                          <a:pt x="41" y="80"/>
                        </a:cubicBezTo>
                        <a:cubicBezTo>
                          <a:pt x="41" y="57"/>
                          <a:pt x="60" y="39"/>
                          <a:pt x="82" y="39"/>
                        </a:cubicBezTo>
                        <a:cubicBezTo>
                          <a:pt x="105" y="39"/>
                          <a:pt x="124" y="57"/>
                          <a:pt x="124" y="80"/>
                        </a:cubicBezTo>
                        <a:cubicBezTo>
                          <a:pt x="124" y="103"/>
                          <a:pt x="105" y="121"/>
                          <a:pt x="82" y="12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8" name="Freeform 404"/>
                  <p:cNvSpPr>
                    <a:spLocks noChangeArrowheads="1"/>
                  </p:cNvSpPr>
                  <p:nvPr/>
                </p:nvSpPr>
                <p:spPr bwMode="auto">
                  <a:xfrm>
                    <a:off x="5846749" y="9591879"/>
                    <a:ext cx="53200" cy="53200"/>
                  </a:xfrm>
                  <a:custGeom>
                    <a:avLst/>
                    <a:gdLst>
                      <a:gd name="T0" fmla="*/ 11 w 115"/>
                      <a:gd name="T1" fmla="*/ 68 h 114"/>
                      <a:gd name="T2" fmla="*/ 11 w 115"/>
                      <a:gd name="T3" fmla="*/ 68 h 114"/>
                      <a:gd name="T4" fmla="*/ 13 w 115"/>
                      <a:gd name="T5" fmla="*/ 68 h 114"/>
                      <a:gd name="T6" fmla="*/ 18 w 115"/>
                      <a:gd name="T7" fmla="*/ 81 h 114"/>
                      <a:gd name="T8" fmla="*/ 17 w 115"/>
                      <a:gd name="T9" fmla="*/ 82 h 114"/>
                      <a:gd name="T10" fmla="*/ 17 w 115"/>
                      <a:gd name="T11" fmla="*/ 98 h 114"/>
                      <a:gd name="T12" fmla="*/ 24 w 115"/>
                      <a:gd name="T13" fmla="*/ 100 h 114"/>
                      <a:gd name="T14" fmla="*/ 31 w 115"/>
                      <a:gd name="T15" fmla="*/ 98 h 114"/>
                      <a:gd name="T16" fmla="*/ 34 w 115"/>
                      <a:gd name="T17" fmla="*/ 95 h 114"/>
                      <a:gd name="T18" fmla="*/ 47 w 115"/>
                      <a:gd name="T19" fmla="*/ 100 h 114"/>
                      <a:gd name="T20" fmla="*/ 47 w 115"/>
                      <a:gd name="T21" fmla="*/ 103 h 114"/>
                      <a:gd name="T22" fmla="*/ 57 w 115"/>
                      <a:gd name="T23" fmla="*/ 113 h 114"/>
                      <a:gd name="T24" fmla="*/ 68 w 115"/>
                      <a:gd name="T25" fmla="*/ 103 h 114"/>
                      <a:gd name="T26" fmla="*/ 68 w 115"/>
                      <a:gd name="T27" fmla="*/ 100 h 114"/>
                      <a:gd name="T28" fmla="*/ 81 w 115"/>
                      <a:gd name="T29" fmla="*/ 95 h 114"/>
                      <a:gd name="T30" fmla="*/ 82 w 115"/>
                      <a:gd name="T31" fmla="*/ 98 h 114"/>
                      <a:gd name="T32" fmla="*/ 90 w 115"/>
                      <a:gd name="T33" fmla="*/ 100 h 114"/>
                      <a:gd name="T34" fmla="*/ 97 w 115"/>
                      <a:gd name="T35" fmla="*/ 98 h 114"/>
                      <a:gd name="T36" fmla="*/ 97 w 115"/>
                      <a:gd name="T37" fmla="*/ 82 h 114"/>
                      <a:gd name="T38" fmla="*/ 95 w 115"/>
                      <a:gd name="T39" fmla="*/ 81 h 114"/>
                      <a:gd name="T40" fmla="*/ 101 w 115"/>
                      <a:gd name="T41" fmla="*/ 68 h 114"/>
                      <a:gd name="T42" fmla="*/ 104 w 115"/>
                      <a:gd name="T43" fmla="*/ 68 h 114"/>
                      <a:gd name="T44" fmla="*/ 114 w 115"/>
                      <a:gd name="T45" fmla="*/ 56 h 114"/>
                      <a:gd name="T46" fmla="*/ 104 w 115"/>
                      <a:gd name="T47" fmla="*/ 46 h 114"/>
                      <a:gd name="T48" fmla="*/ 101 w 115"/>
                      <a:gd name="T49" fmla="*/ 46 h 114"/>
                      <a:gd name="T50" fmla="*/ 95 w 115"/>
                      <a:gd name="T51" fmla="*/ 34 h 114"/>
                      <a:gd name="T52" fmla="*/ 97 w 115"/>
                      <a:gd name="T53" fmla="*/ 31 h 114"/>
                      <a:gd name="T54" fmla="*/ 97 w 115"/>
                      <a:gd name="T55" fmla="*/ 17 h 114"/>
                      <a:gd name="T56" fmla="*/ 82 w 115"/>
                      <a:gd name="T57" fmla="*/ 17 h 114"/>
                      <a:gd name="T58" fmla="*/ 81 w 115"/>
                      <a:gd name="T59" fmla="*/ 18 h 114"/>
                      <a:gd name="T60" fmla="*/ 68 w 115"/>
                      <a:gd name="T61" fmla="*/ 12 h 114"/>
                      <a:gd name="T62" fmla="*/ 68 w 115"/>
                      <a:gd name="T63" fmla="*/ 11 h 114"/>
                      <a:gd name="T64" fmla="*/ 57 w 115"/>
                      <a:gd name="T65" fmla="*/ 0 h 114"/>
                      <a:gd name="T66" fmla="*/ 47 w 115"/>
                      <a:gd name="T67" fmla="*/ 11 h 114"/>
                      <a:gd name="T68" fmla="*/ 47 w 115"/>
                      <a:gd name="T69" fmla="*/ 12 h 114"/>
                      <a:gd name="T70" fmla="*/ 34 w 115"/>
                      <a:gd name="T71" fmla="*/ 18 h 114"/>
                      <a:gd name="T72" fmla="*/ 31 w 115"/>
                      <a:gd name="T73" fmla="*/ 17 h 114"/>
                      <a:gd name="T74" fmla="*/ 17 w 115"/>
                      <a:gd name="T75" fmla="*/ 17 h 114"/>
                      <a:gd name="T76" fmla="*/ 17 w 115"/>
                      <a:gd name="T77" fmla="*/ 31 h 114"/>
                      <a:gd name="T78" fmla="*/ 18 w 115"/>
                      <a:gd name="T79" fmla="*/ 34 h 114"/>
                      <a:gd name="T80" fmla="*/ 13 w 115"/>
                      <a:gd name="T81" fmla="*/ 46 h 114"/>
                      <a:gd name="T82" fmla="*/ 11 w 115"/>
                      <a:gd name="T83" fmla="*/ 46 h 114"/>
                      <a:gd name="T84" fmla="*/ 0 w 115"/>
                      <a:gd name="T85" fmla="*/ 56 h 114"/>
                      <a:gd name="T86" fmla="*/ 11 w 115"/>
                      <a:gd name="T87" fmla="*/ 68 h 114"/>
                      <a:gd name="T88" fmla="*/ 57 w 115"/>
                      <a:gd name="T89" fmla="*/ 32 h 114"/>
                      <a:gd name="T90" fmla="*/ 57 w 115"/>
                      <a:gd name="T91" fmla="*/ 32 h 114"/>
                      <a:gd name="T92" fmla="*/ 81 w 115"/>
                      <a:gd name="T93" fmla="*/ 56 h 114"/>
                      <a:gd name="T94" fmla="*/ 57 w 115"/>
                      <a:gd name="T95" fmla="*/ 81 h 114"/>
                      <a:gd name="T96" fmla="*/ 33 w 115"/>
                      <a:gd name="T97" fmla="*/ 56 h 114"/>
                      <a:gd name="T98" fmla="*/ 57 w 115"/>
                      <a:gd name="T99"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5" h="114">
                        <a:moveTo>
                          <a:pt x="11" y="68"/>
                        </a:moveTo>
                        <a:lnTo>
                          <a:pt x="11" y="68"/>
                        </a:lnTo>
                        <a:cubicBezTo>
                          <a:pt x="13" y="68"/>
                          <a:pt x="13" y="68"/>
                          <a:pt x="13" y="68"/>
                        </a:cubicBezTo>
                        <a:cubicBezTo>
                          <a:pt x="14" y="72"/>
                          <a:pt x="16" y="76"/>
                          <a:pt x="18" y="81"/>
                        </a:cubicBezTo>
                        <a:cubicBezTo>
                          <a:pt x="17" y="82"/>
                          <a:pt x="17" y="82"/>
                          <a:pt x="17" y="82"/>
                        </a:cubicBezTo>
                        <a:cubicBezTo>
                          <a:pt x="13" y="86"/>
                          <a:pt x="13" y="93"/>
                          <a:pt x="17" y="98"/>
                        </a:cubicBezTo>
                        <a:cubicBezTo>
                          <a:pt x="18" y="99"/>
                          <a:pt x="21" y="100"/>
                          <a:pt x="24" y="100"/>
                        </a:cubicBezTo>
                        <a:cubicBezTo>
                          <a:pt x="27" y="100"/>
                          <a:pt x="30" y="99"/>
                          <a:pt x="31" y="98"/>
                        </a:cubicBezTo>
                        <a:cubicBezTo>
                          <a:pt x="34" y="95"/>
                          <a:pt x="34" y="95"/>
                          <a:pt x="34" y="95"/>
                        </a:cubicBezTo>
                        <a:cubicBezTo>
                          <a:pt x="37" y="98"/>
                          <a:pt x="41" y="99"/>
                          <a:pt x="47" y="100"/>
                        </a:cubicBezTo>
                        <a:cubicBezTo>
                          <a:pt x="47" y="103"/>
                          <a:pt x="47" y="103"/>
                          <a:pt x="47" y="103"/>
                        </a:cubicBezTo>
                        <a:cubicBezTo>
                          <a:pt x="47" y="109"/>
                          <a:pt x="51" y="113"/>
                          <a:pt x="57" y="113"/>
                        </a:cubicBezTo>
                        <a:cubicBezTo>
                          <a:pt x="63" y="113"/>
                          <a:pt x="68" y="109"/>
                          <a:pt x="68" y="103"/>
                        </a:cubicBezTo>
                        <a:cubicBezTo>
                          <a:pt x="68" y="100"/>
                          <a:pt x="68" y="100"/>
                          <a:pt x="68" y="100"/>
                        </a:cubicBezTo>
                        <a:cubicBezTo>
                          <a:pt x="72" y="99"/>
                          <a:pt x="77" y="98"/>
                          <a:pt x="81" y="95"/>
                        </a:cubicBezTo>
                        <a:cubicBezTo>
                          <a:pt x="82" y="98"/>
                          <a:pt x="82" y="98"/>
                          <a:pt x="82" y="98"/>
                        </a:cubicBezTo>
                        <a:cubicBezTo>
                          <a:pt x="84" y="99"/>
                          <a:pt x="87" y="100"/>
                          <a:pt x="90" y="100"/>
                        </a:cubicBezTo>
                        <a:cubicBezTo>
                          <a:pt x="92" y="100"/>
                          <a:pt x="95" y="99"/>
                          <a:pt x="97" y="98"/>
                        </a:cubicBezTo>
                        <a:cubicBezTo>
                          <a:pt x="101" y="93"/>
                          <a:pt x="101" y="86"/>
                          <a:pt x="97" y="82"/>
                        </a:cubicBezTo>
                        <a:cubicBezTo>
                          <a:pt x="95" y="81"/>
                          <a:pt x="95" y="81"/>
                          <a:pt x="95" y="81"/>
                        </a:cubicBezTo>
                        <a:cubicBezTo>
                          <a:pt x="98" y="76"/>
                          <a:pt x="99" y="72"/>
                          <a:pt x="101" y="68"/>
                        </a:cubicBezTo>
                        <a:cubicBezTo>
                          <a:pt x="104" y="68"/>
                          <a:pt x="104" y="68"/>
                          <a:pt x="104" y="68"/>
                        </a:cubicBezTo>
                        <a:cubicBezTo>
                          <a:pt x="109" y="68"/>
                          <a:pt x="114" y="62"/>
                          <a:pt x="114" y="56"/>
                        </a:cubicBezTo>
                        <a:cubicBezTo>
                          <a:pt x="114" y="51"/>
                          <a:pt x="109" y="46"/>
                          <a:pt x="104" y="46"/>
                        </a:cubicBezTo>
                        <a:cubicBezTo>
                          <a:pt x="101" y="46"/>
                          <a:pt x="101" y="46"/>
                          <a:pt x="101" y="46"/>
                        </a:cubicBezTo>
                        <a:cubicBezTo>
                          <a:pt x="99" y="42"/>
                          <a:pt x="98" y="38"/>
                          <a:pt x="95" y="34"/>
                        </a:cubicBezTo>
                        <a:cubicBezTo>
                          <a:pt x="97" y="31"/>
                          <a:pt x="97" y="31"/>
                          <a:pt x="97" y="31"/>
                        </a:cubicBezTo>
                        <a:cubicBezTo>
                          <a:pt x="101" y="28"/>
                          <a:pt x="101" y="21"/>
                          <a:pt x="97" y="17"/>
                        </a:cubicBezTo>
                        <a:cubicBezTo>
                          <a:pt x="94" y="12"/>
                          <a:pt x="87" y="12"/>
                          <a:pt x="82" y="17"/>
                        </a:cubicBezTo>
                        <a:cubicBezTo>
                          <a:pt x="81" y="18"/>
                          <a:pt x="81" y="18"/>
                          <a:pt x="81" y="18"/>
                        </a:cubicBezTo>
                        <a:cubicBezTo>
                          <a:pt x="77" y="17"/>
                          <a:pt x="72" y="14"/>
                          <a:pt x="68" y="12"/>
                        </a:cubicBezTo>
                        <a:cubicBezTo>
                          <a:pt x="68" y="11"/>
                          <a:pt x="68" y="11"/>
                          <a:pt x="68" y="11"/>
                        </a:cubicBezTo>
                        <a:cubicBezTo>
                          <a:pt x="68" y="5"/>
                          <a:pt x="63" y="0"/>
                          <a:pt x="57" y="0"/>
                        </a:cubicBezTo>
                        <a:cubicBezTo>
                          <a:pt x="51" y="0"/>
                          <a:pt x="47" y="5"/>
                          <a:pt x="47" y="11"/>
                        </a:cubicBezTo>
                        <a:cubicBezTo>
                          <a:pt x="47" y="12"/>
                          <a:pt x="47" y="12"/>
                          <a:pt x="47" y="12"/>
                        </a:cubicBezTo>
                        <a:cubicBezTo>
                          <a:pt x="41" y="14"/>
                          <a:pt x="37" y="17"/>
                          <a:pt x="34" y="18"/>
                        </a:cubicBezTo>
                        <a:cubicBezTo>
                          <a:pt x="31" y="17"/>
                          <a:pt x="31" y="17"/>
                          <a:pt x="31" y="17"/>
                        </a:cubicBezTo>
                        <a:cubicBezTo>
                          <a:pt x="27" y="12"/>
                          <a:pt x="21" y="12"/>
                          <a:pt x="17" y="17"/>
                        </a:cubicBezTo>
                        <a:cubicBezTo>
                          <a:pt x="13" y="21"/>
                          <a:pt x="13" y="28"/>
                          <a:pt x="17" y="31"/>
                        </a:cubicBezTo>
                        <a:cubicBezTo>
                          <a:pt x="18" y="34"/>
                          <a:pt x="18" y="34"/>
                          <a:pt x="18" y="34"/>
                        </a:cubicBezTo>
                        <a:cubicBezTo>
                          <a:pt x="16" y="38"/>
                          <a:pt x="14" y="42"/>
                          <a:pt x="13" y="46"/>
                        </a:cubicBezTo>
                        <a:cubicBezTo>
                          <a:pt x="11" y="46"/>
                          <a:pt x="11" y="46"/>
                          <a:pt x="11" y="46"/>
                        </a:cubicBezTo>
                        <a:cubicBezTo>
                          <a:pt x="4" y="46"/>
                          <a:pt x="0" y="51"/>
                          <a:pt x="0" y="56"/>
                        </a:cubicBezTo>
                        <a:cubicBezTo>
                          <a:pt x="0" y="62"/>
                          <a:pt x="4" y="68"/>
                          <a:pt x="11" y="68"/>
                        </a:cubicBezTo>
                        <a:close/>
                        <a:moveTo>
                          <a:pt x="57" y="32"/>
                        </a:moveTo>
                        <a:lnTo>
                          <a:pt x="57" y="32"/>
                        </a:lnTo>
                        <a:cubicBezTo>
                          <a:pt x="71" y="32"/>
                          <a:pt x="81" y="44"/>
                          <a:pt x="81" y="56"/>
                        </a:cubicBezTo>
                        <a:cubicBezTo>
                          <a:pt x="81" y="71"/>
                          <a:pt x="71" y="81"/>
                          <a:pt x="57" y="81"/>
                        </a:cubicBezTo>
                        <a:cubicBezTo>
                          <a:pt x="44" y="81"/>
                          <a:pt x="33" y="71"/>
                          <a:pt x="33" y="56"/>
                        </a:cubicBezTo>
                        <a:cubicBezTo>
                          <a:pt x="33" y="44"/>
                          <a:pt x="44" y="32"/>
                          <a:pt x="57" y="3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69" name="Freeform 405"/>
                  <p:cNvSpPr>
                    <a:spLocks noChangeArrowheads="1"/>
                  </p:cNvSpPr>
                  <p:nvPr/>
                </p:nvSpPr>
                <p:spPr bwMode="auto">
                  <a:xfrm>
                    <a:off x="5814011" y="9657355"/>
                    <a:ext cx="53200" cy="53200"/>
                  </a:xfrm>
                  <a:custGeom>
                    <a:avLst/>
                    <a:gdLst>
                      <a:gd name="T0" fmla="*/ 104 w 115"/>
                      <a:gd name="T1" fmla="*/ 47 h 114"/>
                      <a:gd name="T2" fmla="*/ 104 w 115"/>
                      <a:gd name="T3" fmla="*/ 47 h 114"/>
                      <a:gd name="T4" fmla="*/ 101 w 115"/>
                      <a:gd name="T5" fmla="*/ 47 h 114"/>
                      <a:gd name="T6" fmla="*/ 96 w 115"/>
                      <a:gd name="T7" fmla="*/ 34 h 114"/>
                      <a:gd name="T8" fmla="*/ 98 w 115"/>
                      <a:gd name="T9" fmla="*/ 31 h 114"/>
                      <a:gd name="T10" fmla="*/ 98 w 115"/>
                      <a:gd name="T11" fmla="*/ 17 h 114"/>
                      <a:gd name="T12" fmla="*/ 83 w 115"/>
                      <a:gd name="T13" fmla="*/ 17 h 114"/>
                      <a:gd name="T14" fmla="*/ 81 w 115"/>
                      <a:gd name="T15" fmla="*/ 18 h 114"/>
                      <a:gd name="T16" fmla="*/ 69 w 115"/>
                      <a:gd name="T17" fmla="*/ 13 h 114"/>
                      <a:gd name="T18" fmla="*/ 69 w 115"/>
                      <a:gd name="T19" fmla="*/ 11 h 114"/>
                      <a:gd name="T20" fmla="*/ 57 w 115"/>
                      <a:gd name="T21" fmla="*/ 0 h 114"/>
                      <a:gd name="T22" fmla="*/ 47 w 115"/>
                      <a:gd name="T23" fmla="*/ 11 h 114"/>
                      <a:gd name="T24" fmla="*/ 47 w 115"/>
                      <a:gd name="T25" fmla="*/ 13 h 114"/>
                      <a:gd name="T26" fmla="*/ 35 w 115"/>
                      <a:gd name="T27" fmla="*/ 18 h 114"/>
                      <a:gd name="T28" fmla="*/ 32 w 115"/>
                      <a:gd name="T29" fmla="*/ 17 h 114"/>
                      <a:gd name="T30" fmla="*/ 17 w 115"/>
                      <a:gd name="T31" fmla="*/ 17 h 114"/>
                      <a:gd name="T32" fmla="*/ 17 w 115"/>
                      <a:gd name="T33" fmla="*/ 31 h 114"/>
                      <a:gd name="T34" fmla="*/ 19 w 115"/>
                      <a:gd name="T35" fmla="*/ 34 h 114"/>
                      <a:gd name="T36" fmla="*/ 13 w 115"/>
                      <a:gd name="T37" fmla="*/ 47 h 114"/>
                      <a:gd name="T38" fmla="*/ 12 w 115"/>
                      <a:gd name="T39" fmla="*/ 47 h 114"/>
                      <a:gd name="T40" fmla="*/ 0 w 115"/>
                      <a:gd name="T41" fmla="*/ 57 h 114"/>
                      <a:gd name="T42" fmla="*/ 12 w 115"/>
                      <a:gd name="T43" fmla="*/ 67 h 114"/>
                      <a:gd name="T44" fmla="*/ 13 w 115"/>
                      <a:gd name="T45" fmla="*/ 67 h 114"/>
                      <a:gd name="T46" fmla="*/ 19 w 115"/>
                      <a:gd name="T47" fmla="*/ 81 h 114"/>
                      <a:gd name="T48" fmla="*/ 17 w 115"/>
                      <a:gd name="T49" fmla="*/ 82 h 114"/>
                      <a:gd name="T50" fmla="*/ 17 w 115"/>
                      <a:gd name="T51" fmla="*/ 96 h 114"/>
                      <a:gd name="T52" fmla="*/ 25 w 115"/>
                      <a:gd name="T53" fmla="*/ 101 h 114"/>
                      <a:gd name="T54" fmla="*/ 32 w 115"/>
                      <a:gd name="T55" fmla="*/ 96 h 114"/>
                      <a:gd name="T56" fmla="*/ 35 w 115"/>
                      <a:gd name="T57" fmla="*/ 95 h 114"/>
                      <a:gd name="T58" fmla="*/ 47 w 115"/>
                      <a:gd name="T59" fmla="*/ 101 h 114"/>
                      <a:gd name="T60" fmla="*/ 47 w 115"/>
                      <a:gd name="T61" fmla="*/ 103 h 114"/>
                      <a:gd name="T62" fmla="*/ 57 w 115"/>
                      <a:gd name="T63" fmla="*/ 113 h 114"/>
                      <a:gd name="T64" fmla="*/ 69 w 115"/>
                      <a:gd name="T65" fmla="*/ 103 h 114"/>
                      <a:gd name="T66" fmla="*/ 69 w 115"/>
                      <a:gd name="T67" fmla="*/ 101 h 114"/>
                      <a:gd name="T68" fmla="*/ 81 w 115"/>
                      <a:gd name="T69" fmla="*/ 95 h 114"/>
                      <a:gd name="T70" fmla="*/ 83 w 115"/>
                      <a:gd name="T71" fmla="*/ 96 h 114"/>
                      <a:gd name="T72" fmla="*/ 90 w 115"/>
                      <a:gd name="T73" fmla="*/ 101 h 114"/>
                      <a:gd name="T74" fmla="*/ 98 w 115"/>
                      <a:gd name="T75" fmla="*/ 96 h 114"/>
                      <a:gd name="T76" fmla="*/ 98 w 115"/>
                      <a:gd name="T77" fmla="*/ 82 h 114"/>
                      <a:gd name="T78" fmla="*/ 96 w 115"/>
                      <a:gd name="T79" fmla="*/ 81 h 114"/>
                      <a:gd name="T80" fmla="*/ 101 w 115"/>
                      <a:gd name="T81" fmla="*/ 67 h 114"/>
                      <a:gd name="T82" fmla="*/ 104 w 115"/>
                      <a:gd name="T83" fmla="*/ 67 h 114"/>
                      <a:gd name="T84" fmla="*/ 114 w 115"/>
                      <a:gd name="T85" fmla="*/ 57 h 114"/>
                      <a:gd name="T86" fmla="*/ 104 w 115"/>
                      <a:gd name="T87" fmla="*/ 47 h 114"/>
                      <a:gd name="T88" fmla="*/ 57 w 115"/>
                      <a:gd name="T89" fmla="*/ 81 h 114"/>
                      <a:gd name="T90" fmla="*/ 57 w 115"/>
                      <a:gd name="T91" fmla="*/ 81 h 114"/>
                      <a:gd name="T92" fmla="*/ 33 w 115"/>
                      <a:gd name="T93" fmla="*/ 57 h 114"/>
                      <a:gd name="T94" fmla="*/ 57 w 115"/>
                      <a:gd name="T95" fmla="*/ 32 h 114"/>
                      <a:gd name="T96" fmla="*/ 81 w 115"/>
                      <a:gd name="T97" fmla="*/ 57 h 114"/>
                      <a:gd name="T98" fmla="*/ 57 w 115"/>
                      <a:gd name="T9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5" h="114">
                        <a:moveTo>
                          <a:pt x="104" y="47"/>
                        </a:moveTo>
                        <a:lnTo>
                          <a:pt x="104" y="47"/>
                        </a:lnTo>
                        <a:cubicBezTo>
                          <a:pt x="101" y="47"/>
                          <a:pt x="101" y="47"/>
                          <a:pt x="101" y="47"/>
                        </a:cubicBezTo>
                        <a:cubicBezTo>
                          <a:pt x="100" y="41"/>
                          <a:pt x="98" y="37"/>
                          <a:pt x="96" y="34"/>
                        </a:cubicBezTo>
                        <a:cubicBezTo>
                          <a:pt x="98" y="31"/>
                          <a:pt x="98" y="31"/>
                          <a:pt x="98" y="31"/>
                        </a:cubicBezTo>
                        <a:cubicBezTo>
                          <a:pt x="101" y="27"/>
                          <a:pt x="101" y="21"/>
                          <a:pt x="98" y="17"/>
                        </a:cubicBezTo>
                        <a:cubicBezTo>
                          <a:pt x="94" y="13"/>
                          <a:pt x="87" y="13"/>
                          <a:pt x="83" y="17"/>
                        </a:cubicBezTo>
                        <a:cubicBezTo>
                          <a:pt x="81" y="18"/>
                          <a:pt x="81" y="18"/>
                          <a:pt x="81" y="18"/>
                        </a:cubicBezTo>
                        <a:cubicBezTo>
                          <a:pt x="77" y="15"/>
                          <a:pt x="73" y="14"/>
                          <a:pt x="69" y="13"/>
                        </a:cubicBezTo>
                        <a:cubicBezTo>
                          <a:pt x="69" y="11"/>
                          <a:pt x="69" y="11"/>
                          <a:pt x="69" y="11"/>
                        </a:cubicBezTo>
                        <a:cubicBezTo>
                          <a:pt x="69" y="4"/>
                          <a:pt x="63" y="0"/>
                          <a:pt x="57" y="0"/>
                        </a:cubicBezTo>
                        <a:cubicBezTo>
                          <a:pt x="52" y="0"/>
                          <a:pt x="47" y="4"/>
                          <a:pt x="47" y="11"/>
                        </a:cubicBezTo>
                        <a:cubicBezTo>
                          <a:pt x="47" y="13"/>
                          <a:pt x="47" y="13"/>
                          <a:pt x="47" y="13"/>
                        </a:cubicBezTo>
                        <a:cubicBezTo>
                          <a:pt x="43" y="14"/>
                          <a:pt x="37" y="15"/>
                          <a:pt x="35" y="18"/>
                        </a:cubicBezTo>
                        <a:cubicBezTo>
                          <a:pt x="32" y="17"/>
                          <a:pt x="32" y="17"/>
                          <a:pt x="32" y="17"/>
                        </a:cubicBezTo>
                        <a:cubicBezTo>
                          <a:pt x="29" y="13"/>
                          <a:pt x="22" y="13"/>
                          <a:pt x="17" y="17"/>
                        </a:cubicBezTo>
                        <a:cubicBezTo>
                          <a:pt x="13" y="21"/>
                          <a:pt x="13" y="27"/>
                          <a:pt x="17" y="31"/>
                        </a:cubicBezTo>
                        <a:cubicBezTo>
                          <a:pt x="19" y="34"/>
                          <a:pt x="19" y="34"/>
                          <a:pt x="19" y="34"/>
                        </a:cubicBezTo>
                        <a:cubicBezTo>
                          <a:pt x="16" y="37"/>
                          <a:pt x="15" y="41"/>
                          <a:pt x="13" y="47"/>
                        </a:cubicBezTo>
                        <a:cubicBezTo>
                          <a:pt x="12" y="47"/>
                          <a:pt x="12" y="47"/>
                          <a:pt x="12" y="47"/>
                        </a:cubicBezTo>
                        <a:cubicBezTo>
                          <a:pt x="6" y="47"/>
                          <a:pt x="0" y="51"/>
                          <a:pt x="0" y="57"/>
                        </a:cubicBezTo>
                        <a:cubicBezTo>
                          <a:pt x="0" y="62"/>
                          <a:pt x="6" y="67"/>
                          <a:pt x="12" y="67"/>
                        </a:cubicBezTo>
                        <a:cubicBezTo>
                          <a:pt x="13" y="67"/>
                          <a:pt x="13" y="67"/>
                          <a:pt x="13" y="67"/>
                        </a:cubicBezTo>
                        <a:cubicBezTo>
                          <a:pt x="15" y="72"/>
                          <a:pt x="16" y="77"/>
                          <a:pt x="19" y="81"/>
                        </a:cubicBezTo>
                        <a:cubicBezTo>
                          <a:pt x="17" y="82"/>
                          <a:pt x="17" y="82"/>
                          <a:pt x="17" y="82"/>
                        </a:cubicBezTo>
                        <a:cubicBezTo>
                          <a:pt x="13" y="86"/>
                          <a:pt x="13" y="92"/>
                          <a:pt x="17" y="96"/>
                        </a:cubicBezTo>
                        <a:cubicBezTo>
                          <a:pt x="19" y="99"/>
                          <a:pt x="22" y="101"/>
                          <a:pt x="25" y="101"/>
                        </a:cubicBezTo>
                        <a:cubicBezTo>
                          <a:pt x="27" y="101"/>
                          <a:pt x="30" y="99"/>
                          <a:pt x="32" y="96"/>
                        </a:cubicBezTo>
                        <a:cubicBezTo>
                          <a:pt x="35" y="95"/>
                          <a:pt x="35" y="95"/>
                          <a:pt x="35" y="95"/>
                        </a:cubicBezTo>
                        <a:cubicBezTo>
                          <a:pt x="37" y="98"/>
                          <a:pt x="43" y="99"/>
                          <a:pt x="47" y="101"/>
                        </a:cubicBezTo>
                        <a:cubicBezTo>
                          <a:pt x="47" y="103"/>
                          <a:pt x="47" y="103"/>
                          <a:pt x="47" y="103"/>
                        </a:cubicBezTo>
                        <a:cubicBezTo>
                          <a:pt x="47" y="109"/>
                          <a:pt x="52" y="113"/>
                          <a:pt x="57" y="113"/>
                        </a:cubicBezTo>
                        <a:cubicBezTo>
                          <a:pt x="63" y="113"/>
                          <a:pt x="69" y="109"/>
                          <a:pt x="69" y="103"/>
                        </a:cubicBezTo>
                        <a:cubicBezTo>
                          <a:pt x="69" y="101"/>
                          <a:pt x="69" y="101"/>
                          <a:pt x="69" y="101"/>
                        </a:cubicBezTo>
                        <a:cubicBezTo>
                          <a:pt x="73" y="99"/>
                          <a:pt x="77" y="98"/>
                          <a:pt x="81" y="95"/>
                        </a:cubicBezTo>
                        <a:cubicBezTo>
                          <a:pt x="83" y="96"/>
                          <a:pt x="83" y="96"/>
                          <a:pt x="83" y="96"/>
                        </a:cubicBezTo>
                        <a:cubicBezTo>
                          <a:pt x="86" y="99"/>
                          <a:pt x="87" y="101"/>
                          <a:pt x="90" y="101"/>
                        </a:cubicBezTo>
                        <a:cubicBezTo>
                          <a:pt x="93" y="101"/>
                          <a:pt x="96" y="99"/>
                          <a:pt x="98" y="96"/>
                        </a:cubicBezTo>
                        <a:cubicBezTo>
                          <a:pt x="101" y="94"/>
                          <a:pt x="101" y="86"/>
                          <a:pt x="98" y="82"/>
                        </a:cubicBezTo>
                        <a:cubicBezTo>
                          <a:pt x="96" y="81"/>
                          <a:pt x="96" y="81"/>
                          <a:pt x="96" y="81"/>
                        </a:cubicBezTo>
                        <a:cubicBezTo>
                          <a:pt x="98" y="77"/>
                          <a:pt x="100" y="72"/>
                          <a:pt x="101" y="67"/>
                        </a:cubicBezTo>
                        <a:cubicBezTo>
                          <a:pt x="104" y="67"/>
                          <a:pt x="104" y="67"/>
                          <a:pt x="104" y="67"/>
                        </a:cubicBezTo>
                        <a:cubicBezTo>
                          <a:pt x="110" y="67"/>
                          <a:pt x="114" y="62"/>
                          <a:pt x="114" y="57"/>
                        </a:cubicBezTo>
                        <a:cubicBezTo>
                          <a:pt x="114" y="51"/>
                          <a:pt x="110" y="47"/>
                          <a:pt x="104" y="47"/>
                        </a:cubicBezTo>
                        <a:close/>
                        <a:moveTo>
                          <a:pt x="57" y="81"/>
                        </a:moveTo>
                        <a:lnTo>
                          <a:pt x="57" y="81"/>
                        </a:lnTo>
                        <a:cubicBezTo>
                          <a:pt x="44" y="81"/>
                          <a:pt x="33" y="71"/>
                          <a:pt x="33" y="57"/>
                        </a:cubicBezTo>
                        <a:cubicBezTo>
                          <a:pt x="33" y="44"/>
                          <a:pt x="44" y="32"/>
                          <a:pt x="57" y="32"/>
                        </a:cubicBezTo>
                        <a:cubicBezTo>
                          <a:pt x="71" y="32"/>
                          <a:pt x="81" y="44"/>
                          <a:pt x="81" y="57"/>
                        </a:cubicBezTo>
                        <a:cubicBezTo>
                          <a:pt x="81" y="71"/>
                          <a:pt x="71" y="81"/>
                          <a:pt x="57" y="8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76" name="Group 75"/>
                <p:cNvGrpSpPr/>
                <p:nvPr/>
              </p:nvGrpSpPr>
              <p:grpSpPr>
                <a:xfrm>
                  <a:off x="6862884" y="4768309"/>
                  <a:ext cx="523262" cy="436737"/>
                  <a:chOff x="553368" y="9520264"/>
                  <a:chExt cx="259861" cy="216891"/>
                </a:xfrm>
                <a:solidFill>
                  <a:srgbClr val="0078EF"/>
                </a:solidFill>
              </p:grpSpPr>
              <p:sp>
                <p:nvSpPr>
                  <p:cNvPr id="77" name="Freeform 434"/>
                  <p:cNvSpPr>
                    <a:spLocks noChangeArrowheads="1"/>
                  </p:cNvSpPr>
                  <p:nvPr/>
                </p:nvSpPr>
                <p:spPr bwMode="auto">
                  <a:xfrm>
                    <a:off x="620892" y="9626664"/>
                    <a:ext cx="90030" cy="81846"/>
                  </a:xfrm>
                  <a:custGeom>
                    <a:avLst/>
                    <a:gdLst>
                      <a:gd name="T0" fmla="*/ 10 w 195"/>
                      <a:gd name="T1" fmla="*/ 21 h 177"/>
                      <a:gd name="T2" fmla="*/ 10 w 195"/>
                      <a:gd name="T3" fmla="*/ 21 h 177"/>
                      <a:gd name="T4" fmla="*/ 45 w 195"/>
                      <a:gd name="T5" fmla="*/ 25 h 177"/>
                      <a:gd name="T6" fmla="*/ 55 w 195"/>
                      <a:gd name="T7" fmla="*/ 148 h 177"/>
                      <a:gd name="T8" fmla="*/ 123 w 195"/>
                      <a:gd name="T9" fmla="*/ 176 h 177"/>
                      <a:gd name="T10" fmla="*/ 192 w 195"/>
                      <a:gd name="T11" fmla="*/ 148 h 177"/>
                      <a:gd name="T12" fmla="*/ 192 w 195"/>
                      <a:gd name="T13" fmla="*/ 133 h 177"/>
                      <a:gd name="T14" fmla="*/ 176 w 195"/>
                      <a:gd name="T15" fmla="*/ 133 h 177"/>
                      <a:gd name="T16" fmla="*/ 71 w 195"/>
                      <a:gd name="T17" fmla="*/ 133 h 177"/>
                      <a:gd name="T18" fmla="*/ 60 w 195"/>
                      <a:gd name="T19" fmla="*/ 42 h 177"/>
                      <a:gd name="T20" fmla="*/ 65 w 195"/>
                      <a:gd name="T21" fmla="*/ 78 h 177"/>
                      <a:gd name="T22" fmla="*/ 77 w 195"/>
                      <a:gd name="T23" fmla="*/ 86 h 177"/>
                      <a:gd name="T24" fmla="*/ 78 w 195"/>
                      <a:gd name="T25" fmla="*/ 86 h 177"/>
                      <a:gd name="T26" fmla="*/ 86 w 195"/>
                      <a:gd name="T27" fmla="*/ 74 h 177"/>
                      <a:gd name="T28" fmla="*/ 75 w 195"/>
                      <a:gd name="T29" fmla="*/ 15 h 177"/>
                      <a:gd name="T30" fmla="*/ 67 w 195"/>
                      <a:gd name="T31" fmla="*/ 6 h 177"/>
                      <a:gd name="T32" fmla="*/ 13 w 195"/>
                      <a:gd name="T33" fmla="*/ 1 h 177"/>
                      <a:gd name="T34" fmla="*/ 0 w 195"/>
                      <a:gd name="T35" fmla="*/ 10 h 177"/>
                      <a:gd name="T36" fmla="*/ 10 w 195"/>
                      <a:gd name="T37" fmla="*/ 2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5" h="177">
                        <a:moveTo>
                          <a:pt x="10" y="21"/>
                        </a:moveTo>
                        <a:lnTo>
                          <a:pt x="10" y="21"/>
                        </a:lnTo>
                        <a:cubicBezTo>
                          <a:pt x="45" y="25"/>
                          <a:pt x="45" y="25"/>
                          <a:pt x="45" y="25"/>
                        </a:cubicBezTo>
                        <a:cubicBezTo>
                          <a:pt x="18" y="62"/>
                          <a:pt x="23" y="115"/>
                          <a:pt x="55" y="148"/>
                        </a:cubicBezTo>
                        <a:cubicBezTo>
                          <a:pt x="74" y="167"/>
                          <a:pt x="99" y="176"/>
                          <a:pt x="123" y="176"/>
                        </a:cubicBezTo>
                        <a:cubicBezTo>
                          <a:pt x="148" y="176"/>
                          <a:pt x="172" y="167"/>
                          <a:pt x="192" y="148"/>
                        </a:cubicBezTo>
                        <a:cubicBezTo>
                          <a:pt x="194" y="145"/>
                          <a:pt x="194" y="138"/>
                          <a:pt x="192" y="133"/>
                        </a:cubicBezTo>
                        <a:cubicBezTo>
                          <a:pt x="187" y="129"/>
                          <a:pt x="180" y="129"/>
                          <a:pt x="176" y="133"/>
                        </a:cubicBezTo>
                        <a:cubicBezTo>
                          <a:pt x="148" y="162"/>
                          <a:pt x="99" y="162"/>
                          <a:pt x="71" y="133"/>
                        </a:cubicBezTo>
                        <a:cubicBezTo>
                          <a:pt x="45" y="109"/>
                          <a:pt x="42" y="71"/>
                          <a:pt x="60" y="42"/>
                        </a:cubicBezTo>
                        <a:cubicBezTo>
                          <a:pt x="65" y="78"/>
                          <a:pt x="65" y="78"/>
                          <a:pt x="65" y="78"/>
                        </a:cubicBezTo>
                        <a:cubicBezTo>
                          <a:pt x="67" y="84"/>
                          <a:pt x="71" y="86"/>
                          <a:pt x="77" y="86"/>
                        </a:cubicBezTo>
                        <a:cubicBezTo>
                          <a:pt x="77" y="86"/>
                          <a:pt x="77" y="86"/>
                          <a:pt x="78" y="86"/>
                        </a:cubicBezTo>
                        <a:cubicBezTo>
                          <a:pt x="84" y="85"/>
                          <a:pt x="88" y="79"/>
                          <a:pt x="86" y="74"/>
                        </a:cubicBezTo>
                        <a:cubicBezTo>
                          <a:pt x="75" y="15"/>
                          <a:pt x="75" y="15"/>
                          <a:pt x="75" y="15"/>
                        </a:cubicBezTo>
                        <a:cubicBezTo>
                          <a:pt x="75" y="10"/>
                          <a:pt x="71" y="7"/>
                          <a:pt x="67" y="6"/>
                        </a:cubicBezTo>
                        <a:cubicBezTo>
                          <a:pt x="13" y="1"/>
                          <a:pt x="13" y="1"/>
                          <a:pt x="13" y="1"/>
                        </a:cubicBezTo>
                        <a:cubicBezTo>
                          <a:pt x="7" y="0"/>
                          <a:pt x="1" y="4"/>
                          <a:pt x="0" y="10"/>
                        </a:cubicBezTo>
                        <a:cubicBezTo>
                          <a:pt x="0" y="15"/>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 name="Freeform 435"/>
                  <p:cNvSpPr>
                    <a:spLocks noChangeArrowheads="1"/>
                  </p:cNvSpPr>
                  <p:nvPr/>
                </p:nvSpPr>
                <p:spPr bwMode="auto">
                  <a:xfrm>
                    <a:off x="655676" y="9606202"/>
                    <a:ext cx="92077" cy="87984"/>
                  </a:xfrm>
                  <a:custGeom>
                    <a:avLst/>
                    <a:gdLst>
                      <a:gd name="T0" fmla="*/ 19 w 198"/>
                      <a:gd name="T1" fmla="*/ 51 h 191"/>
                      <a:gd name="T2" fmla="*/ 19 w 198"/>
                      <a:gd name="T3" fmla="*/ 51 h 191"/>
                      <a:gd name="T4" fmla="*/ 125 w 198"/>
                      <a:gd name="T5" fmla="*/ 51 h 191"/>
                      <a:gd name="T6" fmla="*/ 135 w 198"/>
                      <a:gd name="T7" fmla="*/ 145 h 191"/>
                      <a:gd name="T8" fmla="*/ 125 w 198"/>
                      <a:gd name="T9" fmla="*/ 105 h 191"/>
                      <a:gd name="T10" fmla="*/ 112 w 198"/>
                      <a:gd name="T11" fmla="*/ 97 h 191"/>
                      <a:gd name="T12" fmla="*/ 103 w 198"/>
                      <a:gd name="T13" fmla="*/ 109 h 191"/>
                      <a:gd name="T14" fmla="*/ 120 w 198"/>
                      <a:gd name="T15" fmla="*/ 170 h 191"/>
                      <a:gd name="T16" fmla="*/ 127 w 198"/>
                      <a:gd name="T17" fmla="*/ 179 h 191"/>
                      <a:gd name="T18" fmla="*/ 184 w 198"/>
                      <a:gd name="T19" fmla="*/ 190 h 191"/>
                      <a:gd name="T20" fmla="*/ 186 w 198"/>
                      <a:gd name="T21" fmla="*/ 190 h 191"/>
                      <a:gd name="T22" fmla="*/ 197 w 198"/>
                      <a:gd name="T23" fmla="*/ 182 h 191"/>
                      <a:gd name="T24" fmla="*/ 189 w 198"/>
                      <a:gd name="T25" fmla="*/ 169 h 191"/>
                      <a:gd name="T26" fmla="*/ 149 w 198"/>
                      <a:gd name="T27" fmla="*/ 161 h 191"/>
                      <a:gd name="T28" fmla="*/ 140 w 198"/>
                      <a:gd name="T29" fmla="*/ 37 h 191"/>
                      <a:gd name="T30" fmla="*/ 4 w 198"/>
                      <a:gd name="T31" fmla="*/ 37 h 191"/>
                      <a:gd name="T32" fmla="*/ 4 w 198"/>
                      <a:gd name="T33" fmla="*/ 51 h 191"/>
                      <a:gd name="T34" fmla="*/ 19 w 198"/>
                      <a:gd name="T35" fmla="*/ 5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91">
                        <a:moveTo>
                          <a:pt x="19" y="51"/>
                        </a:moveTo>
                        <a:lnTo>
                          <a:pt x="19" y="51"/>
                        </a:lnTo>
                        <a:cubicBezTo>
                          <a:pt x="48" y="23"/>
                          <a:pt x="96" y="23"/>
                          <a:pt x="125" y="51"/>
                        </a:cubicBezTo>
                        <a:cubicBezTo>
                          <a:pt x="150" y="77"/>
                          <a:pt x="153" y="116"/>
                          <a:pt x="135" y="145"/>
                        </a:cubicBezTo>
                        <a:cubicBezTo>
                          <a:pt x="125" y="105"/>
                          <a:pt x="125" y="105"/>
                          <a:pt x="125" y="105"/>
                        </a:cubicBezTo>
                        <a:cubicBezTo>
                          <a:pt x="123" y="99"/>
                          <a:pt x="117" y="95"/>
                          <a:pt x="112" y="97"/>
                        </a:cubicBezTo>
                        <a:cubicBezTo>
                          <a:pt x="106" y="98"/>
                          <a:pt x="102" y="104"/>
                          <a:pt x="103" y="109"/>
                        </a:cubicBezTo>
                        <a:cubicBezTo>
                          <a:pt x="120" y="170"/>
                          <a:pt x="120" y="170"/>
                          <a:pt x="120" y="170"/>
                        </a:cubicBezTo>
                        <a:cubicBezTo>
                          <a:pt x="120" y="175"/>
                          <a:pt x="125" y="178"/>
                          <a:pt x="127" y="179"/>
                        </a:cubicBezTo>
                        <a:cubicBezTo>
                          <a:pt x="184" y="190"/>
                          <a:pt x="184" y="190"/>
                          <a:pt x="184" y="190"/>
                        </a:cubicBezTo>
                        <a:lnTo>
                          <a:pt x="186" y="190"/>
                        </a:lnTo>
                        <a:cubicBezTo>
                          <a:pt x="191" y="190"/>
                          <a:pt x="196" y="186"/>
                          <a:pt x="197" y="182"/>
                        </a:cubicBezTo>
                        <a:cubicBezTo>
                          <a:pt x="197" y="176"/>
                          <a:pt x="194" y="170"/>
                          <a:pt x="189" y="169"/>
                        </a:cubicBezTo>
                        <a:cubicBezTo>
                          <a:pt x="149" y="161"/>
                          <a:pt x="149" y="161"/>
                          <a:pt x="149" y="161"/>
                        </a:cubicBezTo>
                        <a:cubicBezTo>
                          <a:pt x="176" y="124"/>
                          <a:pt x="173" y="71"/>
                          <a:pt x="140" y="37"/>
                        </a:cubicBezTo>
                        <a:cubicBezTo>
                          <a:pt x="102" y="0"/>
                          <a:pt x="41" y="0"/>
                          <a:pt x="4" y="37"/>
                        </a:cubicBezTo>
                        <a:cubicBezTo>
                          <a:pt x="0" y="41"/>
                          <a:pt x="0" y="47"/>
                          <a:pt x="4" y="51"/>
                        </a:cubicBezTo>
                        <a:cubicBezTo>
                          <a:pt x="8" y="55"/>
                          <a:pt x="15" y="55"/>
                          <a:pt x="19" y="5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436"/>
                  <p:cNvSpPr>
                    <a:spLocks noChangeArrowheads="1"/>
                  </p:cNvSpPr>
                  <p:nvPr/>
                </p:nvSpPr>
                <p:spPr bwMode="auto">
                  <a:xfrm>
                    <a:off x="553368" y="9520264"/>
                    <a:ext cx="259861" cy="216891"/>
                  </a:xfrm>
                  <a:custGeom>
                    <a:avLst/>
                    <a:gdLst>
                      <a:gd name="T0" fmla="*/ 548 w 560"/>
                      <a:gd name="T1" fmla="*/ 0 h 467"/>
                      <a:gd name="T2" fmla="*/ 548 w 560"/>
                      <a:gd name="T3" fmla="*/ 0 h 467"/>
                      <a:gd name="T4" fmla="*/ 10 w 560"/>
                      <a:gd name="T5" fmla="*/ 0 h 467"/>
                      <a:gd name="T6" fmla="*/ 0 w 560"/>
                      <a:gd name="T7" fmla="*/ 11 h 467"/>
                      <a:gd name="T8" fmla="*/ 0 w 560"/>
                      <a:gd name="T9" fmla="*/ 456 h 467"/>
                      <a:gd name="T10" fmla="*/ 10 w 560"/>
                      <a:gd name="T11" fmla="*/ 466 h 467"/>
                      <a:gd name="T12" fmla="*/ 548 w 560"/>
                      <a:gd name="T13" fmla="*/ 466 h 467"/>
                      <a:gd name="T14" fmla="*/ 559 w 560"/>
                      <a:gd name="T15" fmla="*/ 456 h 467"/>
                      <a:gd name="T16" fmla="*/ 559 w 560"/>
                      <a:gd name="T17" fmla="*/ 11 h 467"/>
                      <a:gd name="T18" fmla="*/ 548 w 560"/>
                      <a:gd name="T19" fmla="*/ 0 h 467"/>
                      <a:gd name="T20" fmla="*/ 538 w 560"/>
                      <a:gd name="T21" fmla="*/ 445 h 467"/>
                      <a:gd name="T22" fmla="*/ 538 w 560"/>
                      <a:gd name="T23" fmla="*/ 445 h 467"/>
                      <a:gd name="T24" fmla="*/ 22 w 560"/>
                      <a:gd name="T25" fmla="*/ 445 h 467"/>
                      <a:gd name="T26" fmla="*/ 22 w 560"/>
                      <a:gd name="T27" fmla="*/ 114 h 467"/>
                      <a:gd name="T28" fmla="*/ 538 w 560"/>
                      <a:gd name="T29" fmla="*/ 114 h 467"/>
                      <a:gd name="T30" fmla="*/ 538 w 560"/>
                      <a:gd name="T31" fmla="*/ 445 h 467"/>
                      <a:gd name="T32" fmla="*/ 538 w 560"/>
                      <a:gd name="T33" fmla="*/ 94 h 467"/>
                      <a:gd name="T34" fmla="*/ 538 w 560"/>
                      <a:gd name="T35" fmla="*/ 94 h 467"/>
                      <a:gd name="T36" fmla="*/ 22 w 560"/>
                      <a:gd name="T37" fmla="*/ 94 h 467"/>
                      <a:gd name="T38" fmla="*/ 22 w 560"/>
                      <a:gd name="T39" fmla="*/ 21 h 467"/>
                      <a:gd name="T40" fmla="*/ 538 w 560"/>
                      <a:gd name="T41" fmla="*/ 21 h 467"/>
                      <a:gd name="T42" fmla="*/ 538 w 560"/>
                      <a:gd name="T43" fmla="*/ 94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0" h="467">
                        <a:moveTo>
                          <a:pt x="548" y="0"/>
                        </a:moveTo>
                        <a:lnTo>
                          <a:pt x="548" y="0"/>
                        </a:lnTo>
                        <a:cubicBezTo>
                          <a:pt x="10" y="0"/>
                          <a:pt x="10" y="0"/>
                          <a:pt x="10" y="0"/>
                        </a:cubicBezTo>
                        <a:cubicBezTo>
                          <a:pt x="5" y="0"/>
                          <a:pt x="0" y="6"/>
                          <a:pt x="0" y="11"/>
                        </a:cubicBezTo>
                        <a:cubicBezTo>
                          <a:pt x="0" y="456"/>
                          <a:pt x="0" y="456"/>
                          <a:pt x="0" y="456"/>
                        </a:cubicBezTo>
                        <a:cubicBezTo>
                          <a:pt x="0" y="462"/>
                          <a:pt x="5" y="466"/>
                          <a:pt x="10" y="466"/>
                        </a:cubicBezTo>
                        <a:cubicBezTo>
                          <a:pt x="548" y="466"/>
                          <a:pt x="548" y="466"/>
                          <a:pt x="548" y="466"/>
                        </a:cubicBezTo>
                        <a:cubicBezTo>
                          <a:pt x="553" y="466"/>
                          <a:pt x="559" y="462"/>
                          <a:pt x="559" y="456"/>
                        </a:cubicBezTo>
                        <a:cubicBezTo>
                          <a:pt x="559" y="11"/>
                          <a:pt x="559" y="11"/>
                          <a:pt x="559" y="11"/>
                        </a:cubicBezTo>
                        <a:cubicBezTo>
                          <a:pt x="559" y="6"/>
                          <a:pt x="553" y="0"/>
                          <a:pt x="548" y="0"/>
                        </a:cubicBezTo>
                        <a:close/>
                        <a:moveTo>
                          <a:pt x="538" y="445"/>
                        </a:moveTo>
                        <a:lnTo>
                          <a:pt x="538" y="445"/>
                        </a:lnTo>
                        <a:cubicBezTo>
                          <a:pt x="22" y="445"/>
                          <a:pt x="22" y="445"/>
                          <a:pt x="22" y="445"/>
                        </a:cubicBezTo>
                        <a:cubicBezTo>
                          <a:pt x="22" y="114"/>
                          <a:pt x="22" y="114"/>
                          <a:pt x="22" y="114"/>
                        </a:cubicBezTo>
                        <a:cubicBezTo>
                          <a:pt x="538" y="114"/>
                          <a:pt x="538" y="114"/>
                          <a:pt x="538" y="114"/>
                        </a:cubicBezTo>
                        <a:lnTo>
                          <a:pt x="538" y="445"/>
                        </a:lnTo>
                        <a:close/>
                        <a:moveTo>
                          <a:pt x="538" y="94"/>
                        </a:moveTo>
                        <a:lnTo>
                          <a:pt x="538" y="94"/>
                        </a:lnTo>
                        <a:cubicBezTo>
                          <a:pt x="22" y="94"/>
                          <a:pt x="22" y="94"/>
                          <a:pt x="22" y="94"/>
                        </a:cubicBezTo>
                        <a:cubicBezTo>
                          <a:pt x="22" y="21"/>
                          <a:pt x="22" y="21"/>
                          <a:pt x="22" y="21"/>
                        </a:cubicBezTo>
                        <a:cubicBezTo>
                          <a:pt x="538" y="21"/>
                          <a:pt x="538" y="21"/>
                          <a:pt x="538" y="21"/>
                        </a:cubicBezTo>
                        <a:lnTo>
                          <a:pt x="538" y="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 name="Freeform 437"/>
                  <p:cNvSpPr>
                    <a:spLocks noChangeArrowheads="1"/>
                  </p:cNvSpPr>
                  <p:nvPr/>
                </p:nvSpPr>
                <p:spPr bwMode="auto">
                  <a:xfrm>
                    <a:off x="575876" y="9544818"/>
                    <a:ext cx="12277" cy="10230"/>
                  </a:xfrm>
                  <a:custGeom>
                    <a:avLst/>
                    <a:gdLst>
                      <a:gd name="T0" fmla="*/ 12 w 25"/>
                      <a:gd name="T1" fmla="*/ 23 h 24"/>
                      <a:gd name="T2" fmla="*/ 12 w 25"/>
                      <a:gd name="T3" fmla="*/ 23 h 24"/>
                      <a:gd name="T4" fmla="*/ 24 w 25"/>
                      <a:gd name="T5" fmla="*/ 12 h 24"/>
                      <a:gd name="T6" fmla="*/ 12 w 25"/>
                      <a:gd name="T7" fmla="*/ 0 h 24"/>
                      <a:gd name="T8" fmla="*/ 0 w 25"/>
                      <a:gd name="T9" fmla="*/ 12 h 24"/>
                      <a:gd name="T10" fmla="*/ 12 w 25"/>
                      <a:gd name="T11" fmla="*/ 23 h 24"/>
                    </a:gdLst>
                    <a:ahLst/>
                    <a:cxnLst>
                      <a:cxn ang="0">
                        <a:pos x="T0" y="T1"/>
                      </a:cxn>
                      <a:cxn ang="0">
                        <a:pos x="T2" y="T3"/>
                      </a:cxn>
                      <a:cxn ang="0">
                        <a:pos x="T4" y="T5"/>
                      </a:cxn>
                      <a:cxn ang="0">
                        <a:pos x="T6" y="T7"/>
                      </a:cxn>
                      <a:cxn ang="0">
                        <a:pos x="T8" y="T9"/>
                      </a:cxn>
                      <a:cxn ang="0">
                        <a:pos x="T10" y="T11"/>
                      </a:cxn>
                    </a:cxnLst>
                    <a:rect l="0" t="0" r="r" b="b"/>
                    <a:pathLst>
                      <a:path w="25" h="24">
                        <a:moveTo>
                          <a:pt x="12" y="23"/>
                        </a:moveTo>
                        <a:lnTo>
                          <a:pt x="12" y="23"/>
                        </a:lnTo>
                        <a:cubicBezTo>
                          <a:pt x="18" y="23"/>
                          <a:pt x="24" y="17"/>
                          <a:pt x="24" y="12"/>
                        </a:cubicBezTo>
                        <a:cubicBezTo>
                          <a:pt x="24" y="4"/>
                          <a:pt x="18" y="0"/>
                          <a:pt x="12" y="0"/>
                        </a:cubicBezTo>
                        <a:cubicBezTo>
                          <a:pt x="5" y="0"/>
                          <a:pt x="0" y="4"/>
                          <a:pt x="0" y="12"/>
                        </a:cubicBezTo>
                        <a:cubicBezTo>
                          <a:pt x="0" y="17"/>
                          <a:pt x="5"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 name="Freeform 438"/>
                  <p:cNvSpPr>
                    <a:spLocks noChangeArrowheads="1"/>
                  </p:cNvSpPr>
                  <p:nvPr/>
                </p:nvSpPr>
                <p:spPr bwMode="auto">
                  <a:xfrm>
                    <a:off x="598383" y="9544818"/>
                    <a:ext cx="10231" cy="10230"/>
                  </a:xfrm>
                  <a:custGeom>
                    <a:avLst/>
                    <a:gdLst>
                      <a:gd name="T0" fmla="*/ 11 w 23"/>
                      <a:gd name="T1" fmla="*/ 23 h 24"/>
                      <a:gd name="T2" fmla="*/ 11 w 23"/>
                      <a:gd name="T3" fmla="*/ 23 h 24"/>
                      <a:gd name="T4" fmla="*/ 22 w 23"/>
                      <a:gd name="T5" fmla="*/ 12 h 24"/>
                      <a:gd name="T6" fmla="*/ 11 w 23"/>
                      <a:gd name="T7" fmla="*/ 0 h 24"/>
                      <a:gd name="T8" fmla="*/ 0 w 23"/>
                      <a:gd name="T9" fmla="*/ 12 h 24"/>
                      <a:gd name="T10" fmla="*/ 11 w 23"/>
                      <a:gd name="T11" fmla="*/ 23 h 24"/>
                    </a:gdLst>
                    <a:ahLst/>
                    <a:cxnLst>
                      <a:cxn ang="0">
                        <a:pos x="T0" y="T1"/>
                      </a:cxn>
                      <a:cxn ang="0">
                        <a:pos x="T2" y="T3"/>
                      </a:cxn>
                      <a:cxn ang="0">
                        <a:pos x="T4" y="T5"/>
                      </a:cxn>
                      <a:cxn ang="0">
                        <a:pos x="T6" y="T7"/>
                      </a:cxn>
                      <a:cxn ang="0">
                        <a:pos x="T8" y="T9"/>
                      </a:cxn>
                      <a:cxn ang="0">
                        <a:pos x="T10" y="T11"/>
                      </a:cxn>
                    </a:cxnLst>
                    <a:rect l="0" t="0" r="r" b="b"/>
                    <a:pathLst>
                      <a:path w="23" h="24">
                        <a:moveTo>
                          <a:pt x="11" y="23"/>
                        </a:moveTo>
                        <a:lnTo>
                          <a:pt x="11" y="23"/>
                        </a:lnTo>
                        <a:cubicBezTo>
                          <a:pt x="18" y="23"/>
                          <a:pt x="22" y="17"/>
                          <a:pt x="22" y="12"/>
                        </a:cubicBezTo>
                        <a:cubicBezTo>
                          <a:pt x="22" y="4"/>
                          <a:pt x="18" y="0"/>
                          <a:pt x="11" y="0"/>
                        </a:cubicBezTo>
                        <a:cubicBezTo>
                          <a:pt x="5" y="0"/>
                          <a:pt x="0" y="4"/>
                          <a:pt x="0" y="12"/>
                        </a:cubicBezTo>
                        <a:cubicBezTo>
                          <a:pt x="0" y="17"/>
                          <a:pt x="5" y="23"/>
                          <a:pt x="11"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 name="Freeform 439"/>
                  <p:cNvSpPr>
                    <a:spLocks noChangeArrowheads="1"/>
                  </p:cNvSpPr>
                  <p:nvPr/>
                </p:nvSpPr>
                <p:spPr bwMode="auto">
                  <a:xfrm>
                    <a:off x="620892" y="9544818"/>
                    <a:ext cx="10230" cy="10230"/>
                  </a:xfrm>
                  <a:custGeom>
                    <a:avLst/>
                    <a:gdLst>
                      <a:gd name="T0" fmla="*/ 12 w 24"/>
                      <a:gd name="T1" fmla="*/ 23 h 24"/>
                      <a:gd name="T2" fmla="*/ 12 w 24"/>
                      <a:gd name="T3" fmla="*/ 23 h 24"/>
                      <a:gd name="T4" fmla="*/ 23 w 24"/>
                      <a:gd name="T5" fmla="*/ 12 h 24"/>
                      <a:gd name="T6" fmla="*/ 12 w 24"/>
                      <a:gd name="T7" fmla="*/ 0 h 24"/>
                      <a:gd name="T8" fmla="*/ 0 w 24"/>
                      <a:gd name="T9" fmla="*/ 12 h 24"/>
                      <a:gd name="T10" fmla="*/ 12 w 24"/>
                      <a:gd name="T11" fmla="*/ 23 h 24"/>
                    </a:gdLst>
                    <a:ahLst/>
                    <a:cxnLst>
                      <a:cxn ang="0">
                        <a:pos x="T0" y="T1"/>
                      </a:cxn>
                      <a:cxn ang="0">
                        <a:pos x="T2" y="T3"/>
                      </a:cxn>
                      <a:cxn ang="0">
                        <a:pos x="T4" y="T5"/>
                      </a:cxn>
                      <a:cxn ang="0">
                        <a:pos x="T6" y="T7"/>
                      </a:cxn>
                      <a:cxn ang="0">
                        <a:pos x="T8" y="T9"/>
                      </a:cxn>
                      <a:cxn ang="0">
                        <a:pos x="T10" y="T11"/>
                      </a:cxn>
                    </a:cxnLst>
                    <a:rect l="0" t="0" r="r" b="b"/>
                    <a:pathLst>
                      <a:path w="24" h="24">
                        <a:moveTo>
                          <a:pt x="12" y="23"/>
                        </a:moveTo>
                        <a:lnTo>
                          <a:pt x="12" y="23"/>
                        </a:lnTo>
                        <a:cubicBezTo>
                          <a:pt x="17" y="23"/>
                          <a:pt x="23" y="17"/>
                          <a:pt x="23" y="12"/>
                        </a:cubicBezTo>
                        <a:cubicBezTo>
                          <a:pt x="23" y="4"/>
                          <a:pt x="17" y="0"/>
                          <a:pt x="12" y="0"/>
                        </a:cubicBezTo>
                        <a:cubicBezTo>
                          <a:pt x="5" y="0"/>
                          <a:pt x="0" y="4"/>
                          <a:pt x="0" y="12"/>
                        </a:cubicBezTo>
                        <a:cubicBezTo>
                          <a:pt x="0" y="17"/>
                          <a:pt x="5"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15" name="Group 14"/>
                <p:cNvGrpSpPr/>
                <p:nvPr/>
              </p:nvGrpSpPr>
              <p:grpSpPr>
                <a:xfrm>
                  <a:off x="3125848" y="4786463"/>
                  <a:ext cx="523262" cy="436737"/>
                  <a:chOff x="4007510" y="4786463"/>
                  <a:chExt cx="523262" cy="436737"/>
                </a:xfrm>
              </p:grpSpPr>
              <p:grpSp>
                <p:nvGrpSpPr>
                  <p:cNvPr id="86" name="Group 85"/>
                  <p:cNvGrpSpPr/>
                  <p:nvPr/>
                </p:nvGrpSpPr>
                <p:grpSpPr>
                  <a:xfrm>
                    <a:off x="4149277" y="4927164"/>
                    <a:ext cx="239728" cy="239728"/>
                    <a:chOff x="4788763" y="5623086"/>
                    <a:chExt cx="429822" cy="429821"/>
                  </a:xfrm>
                </p:grpSpPr>
                <p:sp>
                  <p:nvSpPr>
                    <p:cNvPr id="87" name="Freeform 46"/>
                    <p:cNvSpPr>
                      <a:spLocks noChangeArrowheads="1"/>
                    </p:cNvSpPr>
                    <p:nvPr/>
                  </p:nvSpPr>
                  <p:spPr bwMode="auto">
                    <a:xfrm>
                      <a:off x="4788763" y="5623086"/>
                      <a:ext cx="429822" cy="429821"/>
                    </a:xfrm>
                    <a:custGeom>
                      <a:avLst/>
                      <a:gdLst>
                        <a:gd name="T0" fmla="*/ 1024 w 1025"/>
                        <a:gd name="T1" fmla="*/ 512 h 1023"/>
                        <a:gd name="T2" fmla="*/ 1024 w 1025"/>
                        <a:gd name="T3" fmla="*/ 512 h 1023"/>
                        <a:gd name="T4" fmla="*/ 513 w 1025"/>
                        <a:gd name="T5" fmla="*/ 1022 h 1023"/>
                        <a:gd name="T6" fmla="*/ 0 w 1025"/>
                        <a:gd name="T7" fmla="*/ 512 h 1023"/>
                        <a:gd name="T8" fmla="*/ 513 w 1025"/>
                        <a:gd name="T9" fmla="*/ 0 h 1023"/>
                        <a:gd name="T10" fmla="*/ 1024 w 1025"/>
                        <a:gd name="T11" fmla="*/ 512 h 1023"/>
                      </a:gdLst>
                      <a:ahLst/>
                      <a:cxnLst>
                        <a:cxn ang="0">
                          <a:pos x="T0" y="T1"/>
                        </a:cxn>
                        <a:cxn ang="0">
                          <a:pos x="T2" y="T3"/>
                        </a:cxn>
                        <a:cxn ang="0">
                          <a:pos x="T4" y="T5"/>
                        </a:cxn>
                        <a:cxn ang="0">
                          <a:pos x="T6" y="T7"/>
                        </a:cxn>
                        <a:cxn ang="0">
                          <a:pos x="T8" y="T9"/>
                        </a:cxn>
                        <a:cxn ang="0">
                          <a:pos x="T10" y="T11"/>
                        </a:cxn>
                      </a:cxnLst>
                      <a:rect l="0" t="0" r="r" b="b"/>
                      <a:pathLst>
                        <a:path w="1025" h="1023">
                          <a:moveTo>
                            <a:pt x="1024" y="512"/>
                          </a:moveTo>
                          <a:lnTo>
                            <a:pt x="1024" y="512"/>
                          </a:lnTo>
                          <a:cubicBezTo>
                            <a:pt x="1024" y="794"/>
                            <a:pt x="795" y="1022"/>
                            <a:pt x="513" y="1022"/>
                          </a:cubicBezTo>
                          <a:cubicBezTo>
                            <a:pt x="229" y="1022"/>
                            <a:pt x="0" y="794"/>
                            <a:pt x="0" y="512"/>
                          </a:cubicBezTo>
                          <a:cubicBezTo>
                            <a:pt x="0" y="229"/>
                            <a:pt x="229" y="0"/>
                            <a:pt x="513" y="0"/>
                          </a:cubicBezTo>
                          <a:cubicBezTo>
                            <a:pt x="795" y="0"/>
                            <a:pt x="1024" y="229"/>
                            <a:pt x="1024" y="512"/>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185"/>
                    <p:cNvSpPr>
                      <a:spLocks noChangeArrowheads="1"/>
                    </p:cNvSpPr>
                    <p:nvPr/>
                  </p:nvSpPr>
                  <p:spPr bwMode="auto">
                    <a:xfrm>
                      <a:off x="4981442" y="5700899"/>
                      <a:ext cx="46318" cy="203795"/>
                    </a:xfrm>
                    <a:custGeom>
                      <a:avLst/>
                      <a:gdLst>
                        <a:gd name="T0" fmla="*/ 56 w 111"/>
                        <a:gd name="T1" fmla="*/ 0 h 486"/>
                        <a:gd name="T2" fmla="*/ 56 w 111"/>
                        <a:gd name="T3" fmla="*/ 0 h 486"/>
                        <a:gd name="T4" fmla="*/ 110 w 111"/>
                        <a:gd name="T5" fmla="*/ 50 h 486"/>
                        <a:gd name="T6" fmla="*/ 91 w 111"/>
                        <a:gd name="T7" fmla="*/ 448 h 486"/>
                        <a:gd name="T8" fmla="*/ 56 w 111"/>
                        <a:gd name="T9" fmla="*/ 485 h 486"/>
                        <a:gd name="T10" fmla="*/ 20 w 111"/>
                        <a:gd name="T11" fmla="*/ 448 h 486"/>
                        <a:gd name="T12" fmla="*/ 0 w 111"/>
                        <a:gd name="T13" fmla="*/ 50 h 486"/>
                        <a:gd name="T14" fmla="*/ 56 w 111"/>
                        <a:gd name="T15" fmla="*/ 0 h 4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486">
                          <a:moveTo>
                            <a:pt x="56" y="0"/>
                          </a:moveTo>
                          <a:lnTo>
                            <a:pt x="56" y="0"/>
                          </a:lnTo>
                          <a:cubicBezTo>
                            <a:pt x="75" y="0"/>
                            <a:pt x="110" y="8"/>
                            <a:pt x="110" y="50"/>
                          </a:cubicBezTo>
                          <a:cubicBezTo>
                            <a:pt x="91" y="448"/>
                            <a:pt x="91" y="448"/>
                            <a:pt x="91" y="448"/>
                          </a:cubicBezTo>
                          <a:cubicBezTo>
                            <a:pt x="91" y="468"/>
                            <a:pt x="75" y="485"/>
                            <a:pt x="56" y="485"/>
                          </a:cubicBezTo>
                          <a:cubicBezTo>
                            <a:pt x="36" y="485"/>
                            <a:pt x="20" y="468"/>
                            <a:pt x="20" y="448"/>
                          </a:cubicBezTo>
                          <a:cubicBezTo>
                            <a:pt x="0" y="50"/>
                            <a:pt x="0" y="50"/>
                            <a:pt x="0" y="50"/>
                          </a:cubicBezTo>
                          <a:cubicBezTo>
                            <a:pt x="0" y="10"/>
                            <a:pt x="36" y="0"/>
                            <a:pt x="56" y="0"/>
                          </a:cubicBezTo>
                        </a:path>
                      </a:pathLst>
                    </a:custGeom>
                    <a:solidFill>
                      <a:schemeClr val="bg1"/>
                    </a:solidFill>
                    <a:ln>
                      <a:noFill/>
                    </a:ln>
                    <a:effectLst/>
                  </p:spPr>
                  <p:txBody>
                    <a:bodyPr wrap="none" anchor="ctr"/>
                    <a:lstStyle/>
                    <a:p>
                      <a:endParaRPr lang="en-US"/>
                    </a:p>
                  </p:txBody>
                </p:sp>
                <p:sp>
                  <p:nvSpPr>
                    <p:cNvPr id="89" name="Freeform 186"/>
                    <p:cNvSpPr>
                      <a:spLocks noChangeArrowheads="1"/>
                    </p:cNvSpPr>
                    <p:nvPr/>
                  </p:nvSpPr>
                  <p:spPr bwMode="auto">
                    <a:xfrm>
                      <a:off x="4983295" y="5934336"/>
                      <a:ext cx="42611" cy="42612"/>
                    </a:xfrm>
                    <a:custGeom>
                      <a:avLst/>
                      <a:gdLst>
                        <a:gd name="T0" fmla="*/ 0 w 103"/>
                        <a:gd name="T1" fmla="*/ 51 h 103"/>
                        <a:gd name="T2" fmla="*/ 0 w 103"/>
                        <a:gd name="T3" fmla="*/ 51 h 103"/>
                        <a:gd name="T4" fmla="*/ 51 w 103"/>
                        <a:gd name="T5" fmla="*/ 0 h 103"/>
                        <a:gd name="T6" fmla="*/ 102 w 103"/>
                        <a:gd name="T7" fmla="*/ 51 h 103"/>
                        <a:gd name="T8" fmla="*/ 51 w 103"/>
                        <a:gd name="T9" fmla="*/ 102 h 103"/>
                        <a:gd name="T10" fmla="*/ 0 w 103"/>
                        <a:gd name="T11" fmla="*/ 51 h 103"/>
                      </a:gdLst>
                      <a:ahLst/>
                      <a:cxnLst>
                        <a:cxn ang="0">
                          <a:pos x="T0" y="T1"/>
                        </a:cxn>
                        <a:cxn ang="0">
                          <a:pos x="T2" y="T3"/>
                        </a:cxn>
                        <a:cxn ang="0">
                          <a:pos x="T4" y="T5"/>
                        </a:cxn>
                        <a:cxn ang="0">
                          <a:pos x="T6" y="T7"/>
                        </a:cxn>
                        <a:cxn ang="0">
                          <a:pos x="T8" y="T9"/>
                        </a:cxn>
                        <a:cxn ang="0">
                          <a:pos x="T10" y="T11"/>
                        </a:cxn>
                      </a:cxnLst>
                      <a:rect l="0" t="0" r="r" b="b"/>
                      <a:pathLst>
                        <a:path w="103" h="103">
                          <a:moveTo>
                            <a:pt x="0" y="51"/>
                          </a:moveTo>
                          <a:lnTo>
                            <a:pt x="0" y="51"/>
                          </a:lnTo>
                          <a:cubicBezTo>
                            <a:pt x="0" y="22"/>
                            <a:pt x="23" y="0"/>
                            <a:pt x="51" y="0"/>
                          </a:cubicBezTo>
                          <a:cubicBezTo>
                            <a:pt x="79" y="0"/>
                            <a:pt x="102" y="22"/>
                            <a:pt x="102" y="51"/>
                          </a:cubicBezTo>
                          <a:cubicBezTo>
                            <a:pt x="102" y="79"/>
                            <a:pt x="79" y="102"/>
                            <a:pt x="51" y="102"/>
                          </a:cubicBezTo>
                          <a:cubicBezTo>
                            <a:pt x="23" y="102"/>
                            <a:pt x="0" y="79"/>
                            <a:pt x="0" y="51"/>
                          </a:cubicBezTo>
                        </a:path>
                      </a:pathLst>
                    </a:custGeom>
                    <a:solidFill>
                      <a:schemeClr val="bg1"/>
                    </a:solidFill>
                    <a:ln>
                      <a:noFill/>
                    </a:ln>
                    <a:effectLst/>
                  </p:spPr>
                  <p:txBody>
                    <a:bodyPr wrap="none" anchor="ctr"/>
                    <a:lstStyle/>
                    <a:p>
                      <a:endParaRPr lang="en-US"/>
                    </a:p>
                  </p:txBody>
                </p:sp>
              </p:grpSp>
              <p:grpSp>
                <p:nvGrpSpPr>
                  <p:cNvPr id="97" name="Group 96"/>
                  <p:cNvGrpSpPr/>
                  <p:nvPr/>
                </p:nvGrpSpPr>
                <p:grpSpPr>
                  <a:xfrm>
                    <a:off x="4007510" y="4786463"/>
                    <a:ext cx="523262" cy="436737"/>
                    <a:chOff x="553368" y="11417041"/>
                    <a:chExt cx="259861" cy="216891"/>
                  </a:xfrm>
                  <a:solidFill>
                    <a:srgbClr val="0078EF"/>
                  </a:solidFill>
                </p:grpSpPr>
                <p:sp>
                  <p:nvSpPr>
                    <p:cNvPr id="98" name="Freeform 343"/>
                    <p:cNvSpPr>
                      <a:spLocks noChangeArrowheads="1"/>
                    </p:cNvSpPr>
                    <p:nvPr/>
                  </p:nvSpPr>
                  <p:spPr bwMode="auto">
                    <a:xfrm>
                      <a:off x="553368" y="11417041"/>
                      <a:ext cx="259861" cy="216891"/>
                    </a:xfrm>
                    <a:custGeom>
                      <a:avLst/>
                      <a:gdLst>
                        <a:gd name="T0" fmla="*/ 548 w 560"/>
                        <a:gd name="T1" fmla="*/ 0 h 468"/>
                        <a:gd name="T2" fmla="*/ 548 w 560"/>
                        <a:gd name="T3" fmla="*/ 0 h 468"/>
                        <a:gd name="T4" fmla="*/ 10 w 560"/>
                        <a:gd name="T5" fmla="*/ 0 h 468"/>
                        <a:gd name="T6" fmla="*/ 0 w 560"/>
                        <a:gd name="T7" fmla="*/ 10 h 468"/>
                        <a:gd name="T8" fmla="*/ 0 w 560"/>
                        <a:gd name="T9" fmla="*/ 455 h 468"/>
                        <a:gd name="T10" fmla="*/ 10 w 560"/>
                        <a:gd name="T11" fmla="*/ 467 h 468"/>
                        <a:gd name="T12" fmla="*/ 548 w 560"/>
                        <a:gd name="T13" fmla="*/ 467 h 468"/>
                        <a:gd name="T14" fmla="*/ 559 w 560"/>
                        <a:gd name="T15" fmla="*/ 455 h 468"/>
                        <a:gd name="T16" fmla="*/ 559 w 560"/>
                        <a:gd name="T17" fmla="*/ 10 h 468"/>
                        <a:gd name="T18" fmla="*/ 548 w 560"/>
                        <a:gd name="T19" fmla="*/ 0 h 468"/>
                        <a:gd name="T20" fmla="*/ 538 w 560"/>
                        <a:gd name="T21" fmla="*/ 445 h 468"/>
                        <a:gd name="T22" fmla="*/ 538 w 560"/>
                        <a:gd name="T23" fmla="*/ 445 h 468"/>
                        <a:gd name="T24" fmla="*/ 22 w 560"/>
                        <a:gd name="T25" fmla="*/ 445 h 468"/>
                        <a:gd name="T26" fmla="*/ 22 w 560"/>
                        <a:gd name="T27" fmla="*/ 114 h 468"/>
                        <a:gd name="T28" fmla="*/ 538 w 560"/>
                        <a:gd name="T29" fmla="*/ 114 h 468"/>
                        <a:gd name="T30" fmla="*/ 538 w 560"/>
                        <a:gd name="T31" fmla="*/ 445 h 468"/>
                        <a:gd name="T32" fmla="*/ 538 w 560"/>
                        <a:gd name="T33" fmla="*/ 93 h 468"/>
                        <a:gd name="T34" fmla="*/ 538 w 560"/>
                        <a:gd name="T35" fmla="*/ 93 h 468"/>
                        <a:gd name="T36" fmla="*/ 22 w 560"/>
                        <a:gd name="T37" fmla="*/ 93 h 468"/>
                        <a:gd name="T38" fmla="*/ 22 w 560"/>
                        <a:gd name="T39" fmla="*/ 22 h 468"/>
                        <a:gd name="T40" fmla="*/ 538 w 560"/>
                        <a:gd name="T41" fmla="*/ 22 h 468"/>
                        <a:gd name="T42" fmla="*/ 538 w 560"/>
                        <a:gd name="T43" fmla="*/ 93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0" h="468">
                          <a:moveTo>
                            <a:pt x="548" y="0"/>
                          </a:moveTo>
                          <a:lnTo>
                            <a:pt x="548" y="0"/>
                          </a:lnTo>
                          <a:cubicBezTo>
                            <a:pt x="10" y="0"/>
                            <a:pt x="10" y="0"/>
                            <a:pt x="10" y="0"/>
                          </a:cubicBezTo>
                          <a:cubicBezTo>
                            <a:pt x="5" y="0"/>
                            <a:pt x="0" y="5"/>
                            <a:pt x="0" y="10"/>
                          </a:cubicBezTo>
                          <a:cubicBezTo>
                            <a:pt x="0" y="455"/>
                            <a:pt x="0" y="455"/>
                            <a:pt x="0" y="455"/>
                          </a:cubicBezTo>
                          <a:cubicBezTo>
                            <a:pt x="0" y="461"/>
                            <a:pt x="5" y="467"/>
                            <a:pt x="10" y="467"/>
                          </a:cubicBezTo>
                          <a:cubicBezTo>
                            <a:pt x="548" y="467"/>
                            <a:pt x="548" y="467"/>
                            <a:pt x="548" y="467"/>
                          </a:cubicBezTo>
                          <a:cubicBezTo>
                            <a:pt x="553" y="467"/>
                            <a:pt x="559" y="461"/>
                            <a:pt x="559" y="455"/>
                          </a:cubicBezTo>
                          <a:cubicBezTo>
                            <a:pt x="559" y="10"/>
                            <a:pt x="559" y="10"/>
                            <a:pt x="559" y="10"/>
                          </a:cubicBezTo>
                          <a:cubicBezTo>
                            <a:pt x="559" y="5"/>
                            <a:pt x="553" y="0"/>
                            <a:pt x="548" y="0"/>
                          </a:cubicBezTo>
                          <a:close/>
                          <a:moveTo>
                            <a:pt x="538" y="445"/>
                          </a:moveTo>
                          <a:lnTo>
                            <a:pt x="538" y="445"/>
                          </a:lnTo>
                          <a:cubicBezTo>
                            <a:pt x="22" y="445"/>
                            <a:pt x="22" y="445"/>
                            <a:pt x="22" y="445"/>
                          </a:cubicBezTo>
                          <a:cubicBezTo>
                            <a:pt x="22" y="114"/>
                            <a:pt x="22" y="114"/>
                            <a:pt x="22" y="114"/>
                          </a:cubicBezTo>
                          <a:cubicBezTo>
                            <a:pt x="538" y="114"/>
                            <a:pt x="538" y="114"/>
                            <a:pt x="538" y="114"/>
                          </a:cubicBezTo>
                          <a:lnTo>
                            <a:pt x="538" y="445"/>
                          </a:lnTo>
                          <a:close/>
                          <a:moveTo>
                            <a:pt x="538" y="93"/>
                          </a:moveTo>
                          <a:lnTo>
                            <a:pt x="538" y="93"/>
                          </a:lnTo>
                          <a:cubicBezTo>
                            <a:pt x="22" y="93"/>
                            <a:pt x="22" y="93"/>
                            <a:pt x="22" y="93"/>
                          </a:cubicBezTo>
                          <a:cubicBezTo>
                            <a:pt x="22" y="22"/>
                            <a:pt x="22" y="22"/>
                            <a:pt x="22" y="22"/>
                          </a:cubicBezTo>
                          <a:cubicBezTo>
                            <a:pt x="538" y="22"/>
                            <a:pt x="538" y="22"/>
                            <a:pt x="538" y="22"/>
                          </a:cubicBezTo>
                          <a:lnTo>
                            <a:pt x="538"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346"/>
                    <p:cNvSpPr>
                      <a:spLocks noChangeArrowheads="1"/>
                    </p:cNvSpPr>
                    <p:nvPr/>
                  </p:nvSpPr>
                  <p:spPr bwMode="auto">
                    <a:xfrm>
                      <a:off x="575876" y="11441595"/>
                      <a:ext cx="12277" cy="10231"/>
                    </a:xfrm>
                    <a:custGeom>
                      <a:avLst/>
                      <a:gdLst>
                        <a:gd name="T0" fmla="*/ 12 w 25"/>
                        <a:gd name="T1" fmla="*/ 23 h 24"/>
                        <a:gd name="T2" fmla="*/ 12 w 25"/>
                        <a:gd name="T3" fmla="*/ 23 h 24"/>
                        <a:gd name="T4" fmla="*/ 24 w 25"/>
                        <a:gd name="T5" fmla="*/ 12 h 24"/>
                        <a:gd name="T6" fmla="*/ 12 w 25"/>
                        <a:gd name="T7" fmla="*/ 0 h 24"/>
                        <a:gd name="T8" fmla="*/ 0 w 25"/>
                        <a:gd name="T9" fmla="*/ 12 h 24"/>
                        <a:gd name="T10" fmla="*/ 12 w 25"/>
                        <a:gd name="T11" fmla="*/ 23 h 24"/>
                      </a:gdLst>
                      <a:ahLst/>
                      <a:cxnLst>
                        <a:cxn ang="0">
                          <a:pos x="T0" y="T1"/>
                        </a:cxn>
                        <a:cxn ang="0">
                          <a:pos x="T2" y="T3"/>
                        </a:cxn>
                        <a:cxn ang="0">
                          <a:pos x="T4" y="T5"/>
                        </a:cxn>
                        <a:cxn ang="0">
                          <a:pos x="T6" y="T7"/>
                        </a:cxn>
                        <a:cxn ang="0">
                          <a:pos x="T8" y="T9"/>
                        </a:cxn>
                        <a:cxn ang="0">
                          <a:pos x="T10" y="T11"/>
                        </a:cxn>
                      </a:cxnLst>
                      <a:rect l="0" t="0" r="r" b="b"/>
                      <a:pathLst>
                        <a:path w="25" h="24">
                          <a:moveTo>
                            <a:pt x="12" y="23"/>
                          </a:moveTo>
                          <a:lnTo>
                            <a:pt x="12" y="23"/>
                          </a:lnTo>
                          <a:cubicBezTo>
                            <a:pt x="18" y="23"/>
                            <a:pt x="24" y="19"/>
                            <a:pt x="24" y="12"/>
                          </a:cubicBezTo>
                          <a:cubicBezTo>
                            <a:pt x="24" y="6"/>
                            <a:pt x="18" y="0"/>
                            <a:pt x="12" y="0"/>
                          </a:cubicBezTo>
                          <a:cubicBezTo>
                            <a:pt x="5" y="0"/>
                            <a:pt x="0" y="6"/>
                            <a:pt x="0" y="12"/>
                          </a:cubicBezTo>
                          <a:cubicBezTo>
                            <a:pt x="0" y="19"/>
                            <a:pt x="5"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347"/>
                    <p:cNvSpPr>
                      <a:spLocks noChangeArrowheads="1"/>
                    </p:cNvSpPr>
                    <p:nvPr/>
                  </p:nvSpPr>
                  <p:spPr bwMode="auto">
                    <a:xfrm>
                      <a:off x="598383" y="11441595"/>
                      <a:ext cx="10231" cy="10231"/>
                    </a:xfrm>
                    <a:custGeom>
                      <a:avLst/>
                      <a:gdLst>
                        <a:gd name="T0" fmla="*/ 11 w 23"/>
                        <a:gd name="T1" fmla="*/ 23 h 24"/>
                        <a:gd name="T2" fmla="*/ 11 w 23"/>
                        <a:gd name="T3" fmla="*/ 23 h 24"/>
                        <a:gd name="T4" fmla="*/ 22 w 23"/>
                        <a:gd name="T5" fmla="*/ 12 h 24"/>
                        <a:gd name="T6" fmla="*/ 11 w 23"/>
                        <a:gd name="T7" fmla="*/ 0 h 24"/>
                        <a:gd name="T8" fmla="*/ 0 w 23"/>
                        <a:gd name="T9" fmla="*/ 12 h 24"/>
                        <a:gd name="T10" fmla="*/ 11 w 23"/>
                        <a:gd name="T11" fmla="*/ 23 h 24"/>
                      </a:gdLst>
                      <a:ahLst/>
                      <a:cxnLst>
                        <a:cxn ang="0">
                          <a:pos x="T0" y="T1"/>
                        </a:cxn>
                        <a:cxn ang="0">
                          <a:pos x="T2" y="T3"/>
                        </a:cxn>
                        <a:cxn ang="0">
                          <a:pos x="T4" y="T5"/>
                        </a:cxn>
                        <a:cxn ang="0">
                          <a:pos x="T6" y="T7"/>
                        </a:cxn>
                        <a:cxn ang="0">
                          <a:pos x="T8" y="T9"/>
                        </a:cxn>
                        <a:cxn ang="0">
                          <a:pos x="T10" y="T11"/>
                        </a:cxn>
                      </a:cxnLst>
                      <a:rect l="0" t="0" r="r" b="b"/>
                      <a:pathLst>
                        <a:path w="23" h="24">
                          <a:moveTo>
                            <a:pt x="11" y="23"/>
                          </a:moveTo>
                          <a:lnTo>
                            <a:pt x="11" y="23"/>
                          </a:lnTo>
                          <a:cubicBezTo>
                            <a:pt x="18" y="23"/>
                            <a:pt x="22" y="19"/>
                            <a:pt x="22" y="12"/>
                          </a:cubicBezTo>
                          <a:cubicBezTo>
                            <a:pt x="22" y="6"/>
                            <a:pt x="18" y="0"/>
                            <a:pt x="11" y="0"/>
                          </a:cubicBezTo>
                          <a:cubicBezTo>
                            <a:pt x="5" y="0"/>
                            <a:pt x="0" y="6"/>
                            <a:pt x="0" y="12"/>
                          </a:cubicBezTo>
                          <a:cubicBezTo>
                            <a:pt x="0" y="19"/>
                            <a:pt x="5" y="23"/>
                            <a:pt x="11"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348"/>
                    <p:cNvSpPr>
                      <a:spLocks noChangeArrowheads="1"/>
                    </p:cNvSpPr>
                    <p:nvPr/>
                  </p:nvSpPr>
                  <p:spPr bwMode="auto">
                    <a:xfrm>
                      <a:off x="620892" y="11441595"/>
                      <a:ext cx="10230" cy="10231"/>
                    </a:xfrm>
                    <a:custGeom>
                      <a:avLst/>
                      <a:gdLst>
                        <a:gd name="T0" fmla="*/ 12 w 24"/>
                        <a:gd name="T1" fmla="*/ 23 h 24"/>
                        <a:gd name="T2" fmla="*/ 12 w 24"/>
                        <a:gd name="T3" fmla="*/ 23 h 24"/>
                        <a:gd name="T4" fmla="*/ 23 w 24"/>
                        <a:gd name="T5" fmla="*/ 12 h 24"/>
                        <a:gd name="T6" fmla="*/ 12 w 24"/>
                        <a:gd name="T7" fmla="*/ 0 h 24"/>
                        <a:gd name="T8" fmla="*/ 0 w 24"/>
                        <a:gd name="T9" fmla="*/ 12 h 24"/>
                        <a:gd name="T10" fmla="*/ 12 w 24"/>
                        <a:gd name="T11" fmla="*/ 23 h 24"/>
                      </a:gdLst>
                      <a:ahLst/>
                      <a:cxnLst>
                        <a:cxn ang="0">
                          <a:pos x="T0" y="T1"/>
                        </a:cxn>
                        <a:cxn ang="0">
                          <a:pos x="T2" y="T3"/>
                        </a:cxn>
                        <a:cxn ang="0">
                          <a:pos x="T4" y="T5"/>
                        </a:cxn>
                        <a:cxn ang="0">
                          <a:pos x="T6" y="T7"/>
                        </a:cxn>
                        <a:cxn ang="0">
                          <a:pos x="T8" y="T9"/>
                        </a:cxn>
                        <a:cxn ang="0">
                          <a:pos x="T10" y="T11"/>
                        </a:cxn>
                      </a:cxnLst>
                      <a:rect l="0" t="0" r="r" b="b"/>
                      <a:pathLst>
                        <a:path w="24" h="24">
                          <a:moveTo>
                            <a:pt x="12" y="23"/>
                          </a:moveTo>
                          <a:lnTo>
                            <a:pt x="12" y="23"/>
                          </a:lnTo>
                          <a:cubicBezTo>
                            <a:pt x="17" y="23"/>
                            <a:pt x="23" y="19"/>
                            <a:pt x="23" y="12"/>
                          </a:cubicBezTo>
                          <a:cubicBezTo>
                            <a:pt x="23" y="6"/>
                            <a:pt x="17" y="0"/>
                            <a:pt x="12" y="0"/>
                          </a:cubicBezTo>
                          <a:cubicBezTo>
                            <a:pt x="5" y="0"/>
                            <a:pt x="0" y="6"/>
                            <a:pt x="0" y="12"/>
                          </a:cubicBezTo>
                          <a:cubicBezTo>
                            <a:pt x="0" y="19"/>
                            <a:pt x="5"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grpSp>
              <p:nvGrpSpPr>
                <p:cNvPr id="23" name="Group 22"/>
                <p:cNvGrpSpPr/>
                <p:nvPr/>
              </p:nvGrpSpPr>
              <p:grpSpPr>
                <a:xfrm>
                  <a:off x="3674692" y="4914536"/>
                  <a:ext cx="1290415" cy="185822"/>
                  <a:chOff x="3674692" y="4914536"/>
                  <a:chExt cx="1290415" cy="185822"/>
                </a:xfrm>
              </p:grpSpPr>
              <p:cxnSp>
                <p:nvCxnSpPr>
                  <p:cNvPr id="117" name="Straight Connector 116"/>
                  <p:cNvCxnSpPr/>
                  <p:nvPr/>
                </p:nvCxnSpPr>
                <p:spPr>
                  <a:xfrm>
                    <a:off x="3674692" y="5004831"/>
                    <a:ext cx="1290415" cy="0"/>
                  </a:xfrm>
                  <a:prstGeom prst="line">
                    <a:avLst/>
                  </a:prstGeom>
                  <a:ln w="19050" cap="rnd">
                    <a:solidFill>
                      <a:srgbClr val="1AAC60"/>
                    </a:solidFill>
                    <a:round/>
                    <a:tailEnd type="arrow"/>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4226987" y="4914536"/>
                    <a:ext cx="185824" cy="185822"/>
                    <a:chOff x="457200" y="5623086"/>
                    <a:chExt cx="429822" cy="429821"/>
                  </a:xfrm>
                </p:grpSpPr>
                <p:sp>
                  <p:nvSpPr>
                    <p:cNvPr id="105" name="Freeform 41"/>
                    <p:cNvSpPr>
                      <a:spLocks noChangeArrowheads="1"/>
                    </p:cNvSpPr>
                    <p:nvPr/>
                  </p:nvSpPr>
                  <p:spPr bwMode="auto">
                    <a:xfrm>
                      <a:off x="457200" y="5623086"/>
                      <a:ext cx="429822" cy="429821"/>
                    </a:xfrm>
                    <a:custGeom>
                      <a:avLst/>
                      <a:gdLst>
                        <a:gd name="T0" fmla="*/ 1022 w 1023"/>
                        <a:gd name="T1" fmla="*/ 512 h 1023"/>
                        <a:gd name="T2" fmla="*/ 1022 w 1023"/>
                        <a:gd name="T3" fmla="*/ 512 h 1023"/>
                        <a:gd name="T4" fmla="*/ 511 w 1023"/>
                        <a:gd name="T5" fmla="*/ 1022 h 1023"/>
                        <a:gd name="T6" fmla="*/ 0 w 1023"/>
                        <a:gd name="T7" fmla="*/ 512 h 1023"/>
                        <a:gd name="T8" fmla="*/ 511 w 1023"/>
                        <a:gd name="T9" fmla="*/ 0 h 1023"/>
                        <a:gd name="T10" fmla="*/ 1022 w 1023"/>
                        <a:gd name="T11" fmla="*/ 512 h 1023"/>
                      </a:gdLst>
                      <a:ahLst/>
                      <a:cxnLst>
                        <a:cxn ang="0">
                          <a:pos x="T0" y="T1"/>
                        </a:cxn>
                        <a:cxn ang="0">
                          <a:pos x="T2" y="T3"/>
                        </a:cxn>
                        <a:cxn ang="0">
                          <a:pos x="T4" y="T5"/>
                        </a:cxn>
                        <a:cxn ang="0">
                          <a:pos x="T6" y="T7"/>
                        </a:cxn>
                        <a:cxn ang="0">
                          <a:pos x="T8" y="T9"/>
                        </a:cxn>
                        <a:cxn ang="0">
                          <a:pos x="T10" y="T11"/>
                        </a:cxn>
                      </a:cxnLst>
                      <a:rect l="0" t="0" r="r" b="b"/>
                      <a:pathLst>
                        <a:path w="1023" h="1023">
                          <a:moveTo>
                            <a:pt x="1022" y="512"/>
                          </a:moveTo>
                          <a:lnTo>
                            <a:pt x="1022" y="512"/>
                          </a:lnTo>
                          <a:cubicBezTo>
                            <a:pt x="1022" y="794"/>
                            <a:pt x="793" y="1022"/>
                            <a:pt x="511" y="1022"/>
                          </a:cubicBezTo>
                          <a:cubicBezTo>
                            <a:pt x="229" y="1022"/>
                            <a:pt x="0" y="794"/>
                            <a:pt x="0" y="512"/>
                          </a:cubicBezTo>
                          <a:cubicBezTo>
                            <a:pt x="0" y="229"/>
                            <a:pt x="229" y="0"/>
                            <a:pt x="511" y="0"/>
                          </a:cubicBezTo>
                          <a:cubicBezTo>
                            <a:pt x="793" y="0"/>
                            <a:pt x="1022" y="229"/>
                            <a:pt x="1022" y="512"/>
                          </a:cubicBezTo>
                        </a:path>
                      </a:pathLst>
                    </a:custGeom>
                    <a:solidFill>
                      <a:srgbClr val="1AAC6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181"/>
                    <p:cNvSpPr>
                      <a:spLocks noChangeArrowheads="1"/>
                    </p:cNvSpPr>
                    <p:nvPr/>
                  </p:nvSpPr>
                  <p:spPr bwMode="auto">
                    <a:xfrm>
                      <a:off x="538718" y="5739806"/>
                      <a:ext cx="264934" cy="196384"/>
                    </a:xfrm>
                    <a:custGeom>
                      <a:avLst/>
                      <a:gdLst>
                        <a:gd name="T0" fmla="*/ 214 w 632"/>
                        <a:gd name="T1" fmla="*/ 468 h 469"/>
                        <a:gd name="T2" fmla="*/ 214 w 632"/>
                        <a:gd name="T3" fmla="*/ 468 h 469"/>
                        <a:gd name="T4" fmla="*/ 13 w 632"/>
                        <a:gd name="T5" fmla="*/ 268 h 469"/>
                        <a:gd name="T6" fmla="*/ 13 w 632"/>
                        <a:gd name="T7" fmla="*/ 217 h 469"/>
                        <a:gd name="T8" fmla="*/ 13 w 632"/>
                        <a:gd name="T9" fmla="*/ 217 h 469"/>
                        <a:gd name="T10" fmla="*/ 64 w 632"/>
                        <a:gd name="T11" fmla="*/ 217 h 469"/>
                        <a:gd name="T12" fmla="*/ 214 w 632"/>
                        <a:gd name="T13" fmla="*/ 367 h 469"/>
                        <a:gd name="T14" fmla="*/ 566 w 632"/>
                        <a:gd name="T15" fmla="*/ 15 h 469"/>
                        <a:gd name="T16" fmla="*/ 616 w 632"/>
                        <a:gd name="T17" fmla="*/ 15 h 469"/>
                        <a:gd name="T18" fmla="*/ 616 w 632"/>
                        <a:gd name="T19" fmla="*/ 15 h 469"/>
                        <a:gd name="T20" fmla="*/ 616 w 632"/>
                        <a:gd name="T21" fmla="*/ 65 h 469"/>
                        <a:gd name="T22" fmla="*/ 214 w 632"/>
                        <a:gd name="T23" fmla="*/ 46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2" h="469">
                          <a:moveTo>
                            <a:pt x="214" y="468"/>
                          </a:moveTo>
                          <a:lnTo>
                            <a:pt x="214" y="468"/>
                          </a:lnTo>
                          <a:cubicBezTo>
                            <a:pt x="13" y="268"/>
                            <a:pt x="13" y="268"/>
                            <a:pt x="13" y="268"/>
                          </a:cubicBezTo>
                          <a:cubicBezTo>
                            <a:pt x="0" y="254"/>
                            <a:pt x="0" y="231"/>
                            <a:pt x="13" y="217"/>
                          </a:cubicBezTo>
                          <a:lnTo>
                            <a:pt x="13" y="217"/>
                          </a:lnTo>
                          <a:cubicBezTo>
                            <a:pt x="28" y="203"/>
                            <a:pt x="50" y="203"/>
                            <a:pt x="64" y="217"/>
                          </a:cubicBezTo>
                          <a:cubicBezTo>
                            <a:pt x="214" y="367"/>
                            <a:pt x="214" y="367"/>
                            <a:pt x="214" y="367"/>
                          </a:cubicBezTo>
                          <a:cubicBezTo>
                            <a:pt x="566" y="15"/>
                            <a:pt x="566" y="15"/>
                            <a:pt x="566" y="15"/>
                          </a:cubicBezTo>
                          <a:cubicBezTo>
                            <a:pt x="580" y="0"/>
                            <a:pt x="603" y="0"/>
                            <a:pt x="616" y="15"/>
                          </a:cubicBezTo>
                          <a:lnTo>
                            <a:pt x="616" y="15"/>
                          </a:lnTo>
                          <a:cubicBezTo>
                            <a:pt x="631" y="28"/>
                            <a:pt x="631" y="51"/>
                            <a:pt x="616" y="65"/>
                          </a:cubicBezTo>
                          <a:lnTo>
                            <a:pt x="214" y="468"/>
                          </a:lnTo>
                        </a:path>
                      </a:pathLst>
                    </a:custGeom>
                    <a:solidFill>
                      <a:schemeClr val="bg1"/>
                    </a:solidFill>
                    <a:ln>
                      <a:noFill/>
                    </a:ln>
                    <a:effectLst/>
                  </p:spPr>
                  <p:txBody>
                    <a:bodyPr wrap="none" anchor="ctr"/>
                    <a:lstStyle/>
                    <a:p>
                      <a:endParaRPr lang="en-US"/>
                    </a:p>
                  </p:txBody>
                </p:sp>
              </p:grpSp>
            </p:grpSp>
            <p:grpSp>
              <p:nvGrpSpPr>
                <p:cNvPr id="30" name="Group 29"/>
                <p:cNvGrpSpPr/>
                <p:nvPr/>
              </p:nvGrpSpPr>
              <p:grpSpPr>
                <a:xfrm>
                  <a:off x="5545204" y="4914536"/>
                  <a:ext cx="1290415" cy="185822"/>
                  <a:chOff x="5545204" y="4914536"/>
                  <a:chExt cx="1290415" cy="185822"/>
                </a:xfrm>
              </p:grpSpPr>
              <p:cxnSp>
                <p:nvCxnSpPr>
                  <p:cNvPr id="127" name="Straight Connector 126"/>
                  <p:cNvCxnSpPr/>
                  <p:nvPr/>
                </p:nvCxnSpPr>
                <p:spPr>
                  <a:xfrm>
                    <a:off x="5545204" y="5004831"/>
                    <a:ext cx="1290415" cy="0"/>
                  </a:xfrm>
                  <a:prstGeom prst="line">
                    <a:avLst/>
                  </a:prstGeom>
                  <a:ln w="19050" cap="rnd">
                    <a:solidFill>
                      <a:srgbClr val="1AAC60"/>
                    </a:solidFill>
                    <a:round/>
                    <a:tailEnd type="arrow"/>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6097499" y="4914536"/>
                    <a:ext cx="185824" cy="185822"/>
                    <a:chOff x="457200" y="5623086"/>
                    <a:chExt cx="429822" cy="429821"/>
                  </a:xfrm>
                </p:grpSpPr>
                <p:sp>
                  <p:nvSpPr>
                    <p:cNvPr id="129" name="Freeform 41"/>
                    <p:cNvSpPr>
                      <a:spLocks noChangeArrowheads="1"/>
                    </p:cNvSpPr>
                    <p:nvPr/>
                  </p:nvSpPr>
                  <p:spPr bwMode="auto">
                    <a:xfrm>
                      <a:off x="457200" y="5623086"/>
                      <a:ext cx="429822" cy="429821"/>
                    </a:xfrm>
                    <a:custGeom>
                      <a:avLst/>
                      <a:gdLst>
                        <a:gd name="T0" fmla="*/ 1022 w 1023"/>
                        <a:gd name="T1" fmla="*/ 512 h 1023"/>
                        <a:gd name="T2" fmla="*/ 1022 w 1023"/>
                        <a:gd name="T3" fmla="*/ 512 h 1023"/>
                        <a:gd name="T4" fmla="*/ 511 w 1023"/>
                        <a:gd name="T5" fmla="*/ 1022 h 1023"/>
                        <a:gd name="T6" fmla="*/ 0 w 1023"/>
                        <a:gd name="T7" fmla="*/ 512 h 1023"/>
                        <a:gd name="T8" fmla="*/ 511 w 1023"/>
                        <a:gd name="T9" fmla="*/ 0 h 1023"/>
                        <a:gd name="T10" fmla="*/ 1022 w 1023"/>
                        <a:gd name="T11" fmla="*/ 512 h 1023"/>
                      </a:gdLst>
                      <a:ahLst/>
                      <a:cxnLst>
                        <a:cxn ang="0">
                          <a:pos x="T0" y="T1"/>
                        </a:cxn>
                        <a:cxn ang="0">
                          <a:pos x="T2" y="T3"/>
                        </a:cxn>
                        <a:cxn ang="0">
                          <a:pos x="T4" y="T5"/>
                        </a:cxn>
                        <a:cxn ang="0">
                          <a:pos x="T6" y="T7"/>
                        </a:cxn>
                        <a:cxn ang="0">
                          <a:pos x="T8" y="T9"/>
                        </a:cxn>
                        <a:cxn ang="0">
                          <a:pos x="T10" y="T11"/>
                        </a:cxn>
                      </a:cxnLst>
                      <a:rect l="0" t="0" r="r" b="b"/>
                      <a:pathLst>
                        <a:path w="1023" h="1023">
                          <a:moveTo>
                            <a:pt x="1022" y="512"/>
                          </a:moveTo>
                          <a:lnTo>
                            <a:pt x="1022" y="512"/>
                          </a:lnTo>
                          <a:cubicBezTo>
                            <a:pt x="1022" y="794"/>
                            <a:pt x="793" y="1022"/>
                            <a:pt x="511" y="1022"/>
                          </a:cubicBezTo>
                          <a:cubicBezTo>
                            <a:pt x="229" y="1022"/>
                            <a:pt x="0" y="794"/>
                            <a:pt x="0" y="512"/>
                          </a:cubicBezTo>
                          <a:cubicBezTo>
                            <a:pt x="0" y="229"/>
                            <a:pt x="229" y="0"/>
                            <a:pt x="511" y="0"/>
                          </a:cubicBezTo>
                          <a:cubicBezTo>
                            <a:pt x="793" y="0"/>
                            <a:pt x="1022" y="229"/>
                            <a:pt x="1022" y="512"/>
                          </a:cubicBezTo>
                        </a:path>
                      </a:pathLst>
                    </a:custGeom>
                    <a:solidFill>
                      <a:srgbClr val="1AAC6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181"/>
                    <p:cNvSpPr>
                      <a:spLocks noChangeArrowheads="1"/>
                    </p:cNvSpPr>
                    <p:nvPr/>
                  </p:nvSpPr>
                  <p:spPr bwMode="auto">
                    <a:xfrm>
                      <a:off x="538718" y="5739806"/>
                      <a:ext cx="264934" cy="196384"/>
                    </a:xfrm>
                    <a:custGeom>
                      <a:avLst/>
                      <a:gdLst>
                        <a:gd name="T0" fmla="*/ 214 w 632"/>
                        <a:gd name="T1" fmla="*/ 468 h 469"/>
                        <a:gd name="T2" fmla="*/ 214 w 632"/>
                        <a:gd name="T3" fmla="*/ 468 h 469"/>
                        <a:gd name="T4" fmla="*/ 13 w 632"/>
                        <a:gd name="T5" fmla="*/ 268 h 469"/>
                        <a:gd name="T6" fmla="*/ 13 w 632"/>
                        <a:gd name="T7" fmla="*/ 217 h 469"/>
                        <a:gd name="T8" fmla="*/ 13 w 632"/>
                        <a:gd name="T9" fmla="*/ 217 h 469"/>
                        <a:gd name="T10" fmla="*/ 64 w 632"/>
                        <a:gd name="T11" fmla="*/ 217 h 469"/>
                        <a:gd name="T12" fmla="*/ 214 w 632"/>
                        <a:gd name="T13" fmla="*/ 367 h 469"/>
                        <a:gd name="T14" fmla="*/ 566 w 632"/>
                        <a:gd name="T15" fmla="*/ 15 h 469"/>
                        <a:gd name="T16" fmla="*/ 616 w 632"/>
                        <a:gd name="T17" fmla="*/ 15 h 469"/>
                        <a:gd name="T18" fmla="*/ 616 w 632"/>
                        <a:gd name="T19" fmla="*/ 15 h 469"/>
                        <a:gd name="T20" fmla="*/ 616 w 632"/>
                        <a:gd name="T21" fmla="*/ 65 h 469"/>
                        <a:gd name="T22" fmla="*/ 214 w 632"/>
                        <a:gd name="T23" fmla="*/ 46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2" h="469">
                          <a:moveTo>
                            <a:pt x="214" y="468"/>
                          </a:moveTo>
                          <a:lnTo>
                            <a:pt x="214" y="468"/>
                          </a:lnTo>
                          <a:cubicBezTo>
                            <a:pt x="13" y="268"/>
                            <a:pt x="13" y="268"/>
                            <a:pt x="13" y="268"/>
                          </a:cubicBezTo>
                          <a:cubicBezTo>
                            <a:pt x="0" y="254"/>
                            <a:pt x="0" y="231"/>
                            <a:pt x="13" y="217"/>
                          </a:cubicBezTo>
                          <a:lnTo>
                            <a:pt x="13" y="217"/>
                          </a:lnTo>
                          <a:cubicBezTo>
                            <a:pt x="28" y="203"/>
                            <a:pt x="50" y="203"/>
                            <a:pt x="64" y="217"/>
                          </a:cubicBezTo>
                          <a:cubicBezTo>
                            <a:pt x="214" y="367"/>
                            <a:pt x="214" y="367"/>
                            <a:pt x="214" y="367"/>
                          </a:cubicBezTo>
                          <a:cubicBezTo>
                            <a:pt x="566" y="15"/>
                            <a:pt x="566" y="15"/>
                            <a:pt x="566" y="15"/>
                          </a:cubicBezTo>
                          <a:cubicBezTo>
                            <a:pt x="580" y="0"/>
                            <a:pt x="603" y="0"/>
                            <a:pt x="616" y="15"/>
                          </a:cubicBezTo>
                          <a:lnTo>
                            <a:pt x="616" y="15"/>
                          </a:lnTo>
                          <a:cubicBezTo>
                            <a:pt x="631" y="28"/>
                            <a:pt x="631" y="51"/>
                            <a:pt x="616" y="65"/>
                          </a:cubicBezTo>
                          <a:lnTo>
                            <a:pt x="214" y="468"/>
                          </a:lnTo>
                        </a:path>
                      </a:pathLst>
                    </a:custGeom>
                    <a:solidFill>
                      <a:schemeClr val="bg1"/>
                    </a:solidFill>
                    <a:ln>
                      <a:noFill/>
                    </a:ln>
                    <a:effectLst/>
                  </p:spPr>
                  <p:txBody>
                    <a:bodyPr wrap="none" anchor="ctr"/>
                    <a:lstStyle/>
                    <a:p>
                      <a:endParaRPr lang="en-US"/>
                    </a:p>
                  </p:txBody>
                </p:sp>
              </p:grpSp>
            </p:grpSp>
            <p:cxnSp>
              <p:nvCxnSpPr>
                <p:cNvPr id="172" name="Straight Connector 171"/>
                <p:cNvCxnSpPr/>
                <p:nvPr/>
              </p:nvCxnSpPr>
              <p:spPr>
                <a:xfrm>
                  <a:off x="5517628" y="5776009"/>
                  <a:ext cx="1317991" cy="0"/>
                </a:xfrm>
                <a:prstGeom prst="line">
                  <a:avLst/>
                </a:prstGeom>
                <a:ln w="19050" cap="rnd">
                  <a:solidFill>
                    <a:srgbClr val="E5004C"/>
                  </a:solidFill>
                  <a:round/>
                  <a:headEnd type="arrow"/>
                  <a:tailEnd type="non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7407130" y="4914536"/>
                  <a:ext cx="1290415" cy="185822"/>
                  <a:chOff x="3674692" y="4914536"/>
                  <a:chExt cx="1290415" cy="185822"/>
                </a:xfrm>
              </p:grpSpPr>
              <p:cxnSp>
                <p:nvCxnSpPr>
                  <p:cNvPr id="132" name="Straight Connector 131"/>
                  <p:cNvCxnSpPr/>
                  <p:nvPr/>
                </p:nvCxnSpPr>
                <p:spPr>
                  <a:xfrm>
                    <a:off x="3674692" y="5004831"/>
                    <a:ext cx="1290415" cy="0"/>
                  </a:xfrm>
                  <a:prstGeom prst="line">
                    <a:avLst/>
                  </a:prstGeom>
                  <a:ln w="19050" cap="rnd">
                    <a:solidFill>
                      <a:srgbClr val="1AAC60"/>
                    </a:solidFill>
                    <a:round/>
                    <a:tailEnd type="arrow"/>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4226987" y="4914536"/>
                    <a:ext cx="185824" cy="185822"/>
                    <a:chOff x="457200" y="5623086"/>
                    <a:chExt cx="429822" cy="429821"/>
                  </a:xfrm>
                </p:grpSpPr>
                <p:sp>
                  <p:nvSpPr>
                    <p:cNvPr id="134" name="Freeform 41"/>
                    <p:cNvSpPr>
                      <a:spLocks noChangeArrowheads="1"/>
                    </p:cNvSpPr>
                    <p:nvPr/>
                  </p:nvSpPr>
                  <p:spPr bwMode="auto">
                    <a:xfrm>
                      <a:off x="457200" y="5623086"/>
                      <a:ext cx="429822" cy="429821"/>
                    </a:xfrm>
                    <a:custGeom>
                      <a:avLst/>
                      <a:gdLst>
                        <a:gd name="T0" fmla="*/ 1022 w 1023"/>
                        <a:gd name="T1" fmla="*/ 512 h 1023"/>
                        <a:gd name="T2" fmla="*/ 1022 w 1023"/>
                        <a:gd name="T3" fmla="*/ 512 h 1023"/>
                        <a:gd name="T4" fmla="*/ 511 w 1023"/>
                        <a:gd name="T5" fmla="*/ 1022 h 1023"/>
                        <a:gd name="T6" fmla="*/ 0 w 1023"/>
                        <a:gd name="T7" fmla="*/ 512 h 1023"/>
                        <a:gd name="T8" fmla="*/ 511 w 1023"/>
                        <a:gd name="T9" fmla="*/ 0 h 1023"/>
                        <a:gd name="T10" fmla="*/ 1022 w 1023"/>
                        <a:gd name="T11" fmla="*/ 512 h 1023"/>
                      </a:gdLst>
                      <a:ahLst/>
                      <a:cxnLst>
                        <a:cxn ang="0">
                          <a:pos x="T0" y="T1"/>
                        </a:cxn>
                        <a:cxn ang="0">
                          <a:pos x="T2" y="T3"/>
                        </a:cxn>
                        <a:cxn ang="0">
                          <a:pos x="T4" y="T5"/>
                        </a:cxn>
                        <a:cxn ang="0">
                          <a:pos x="T6" y="T7"/>
                        </a:cxn>
                        <a:cxn ang="0">
                          <a:pos x="T8" y="T9"/>
                        </a:cxn>
                        <a:cxn ang="0">
                          <a:pos x="T10" y="T11"/>
                        </a:cxn>
                      </a:cxnLst>
                      <a:rect l="0" t="0" r="r" b="b"/>
                      <a:pathLst>
                        <a:path w="1023" h="1023">
                          <a:moveTo>
                            <a:pt x="1022" y="512"/>
                          </a:moveTo>
                          <a:lnTo>
                            <a:pt x="1022" y="512"/>
                          </a:lnTo>
                          <a:cubicBezTo>
                            <a:pt x="1022" y="794"/>
                            <a:pt x="793" y="1022"/>
                            <a:pt x="511" y="1022"/>
                          </a:cubicBezTo>
                          <a:cubicBezTo>
                            <a:pt x="229" y="1022"/>
                            <a:pt x="0" y="794"/>
                            <a:pt x="0" y="512"/>
                          </a:cubicBezTo>
                          <a:cubicBezTo>
                            <a:pt x="0" y="229"/>
                            <a:pt x="229" y="0"/>
                            <a:pt x="511" y="0"/>
                          </a:cubicBezTo>
                          <a:cubicBezTo>
                            <a:pt x="793" y="0"/>
                            <a:pt x="1022" y="229"/>
                            <a:pt x="1022" y="512"/>
                          </a:cubicBezTo>
                        </a:path>
                      </a:pathLst>
                    </a:custGeom>
                    <a:solidFill>
                      <a:srgbClr val="1AAC6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181"/>
                    <p:cNvSpPr>
                      <a:spLocks noChangeArrowheads="1"/>
                    </p:cNvSpPr>
                    <p:nvPr/>
                  </p:nvSpPr>
                  <p:spPr bwMode="auto">
                    <a:xfrm>
                      <a:off x="538718" y="5739806"/>
                      <a:ext cx="264934" cy="196384"/>
                    </a:xfrm>
                    <a:custGeom>
                      <a:avLst/>
                      <a:gdLst>
                        <a:gd name="T0" fmla="*/ 214 w 632"/>
                        <a:gd name="T1" fmla="*/ 468 h 469"/>
                        <a:gd name="T2" fmla="*/ 214 w 632"/>
                        <a:gd name="T3" fmla="*/ 468 h 469"/>
                        <a:gd name="T4" fmla="*/ 13 w 632"/>
                        <a:gd name="T5" fmla="*/ 268 h 469"/>
                        <a:gd name="T6" fmla="*/ 13 w 632"/>
                        <a:gd name="T7" fmla="*/ 217 h 469"/>
                        <a:gd name="T8" fmla="*/ 13 w 632"/>
                        <a:gd name="T9" fmla="*/ 217 h 469"/>
                        <a:gd name="T10" fmla="*/ 64 w 632"/>
                        <a:gd name="T11" fmla="*/ 217 h 469"/>
                        <a:gd name="T12" fmla="*/ 214 w 632"/>
                        <a:gd name="T13" fmla="*/ 367 h 469"/>
                        <a:gd name="T14" fmla="*/ 566 w 632"/>
                        <a:gd name="T15" fmla="*/ 15 h 469"/>
                        <a:gd name="T16" fmla="*/ 616 w 632"/>
                        <a:gd name="T17" fmla="*/ 15 h 469"/>
                        <a:gd name="T18" fmla="*/ 616 w 632"/>
                        <a:gd name="T19" fmla="*/ 15 h 469"/>
                        <a:gd name="T20" fmla="*/ 616 w 632"/>
                        <a:gd name="T21" fmla="*/ 65 h 469"/>
                        <a:gd name="T22" fmla="*/ 214 w 632"/>
                        <a:gd name="T23" fmla="*/ 46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2" h="469">
                          <a:moveTo>
                            <a:pt x="214" y="468"/>
                          </a:moveTo>
                          <a:lnTo>
                            <a:pt x="214" y="468"/>
                          </a:lnTo>
                          <a:cubicBezTo>
                            <a:pt x="13" y="268"/>
                            <a:pt x="13" y="268"/>
                            <a:pt x="13" y="268"/>
                          </a:cubicBezTo>
                          <a:cubicBezTo>
                            <a:pt x="0" y="254"/>
                            <a:pt x="0" y="231"/>
                            <a:pt x="13" y="217"/>
                          </a:cubicBezTo>
                          <a:lnTo>
                            <a:pt x="13" y="217"/>
                          </a:lnTo>
                          <a:cubicBezTo>
                            <a:pt x="28" y="203"/>
                            <a:pt x="50" y="203"/>
                            <a:pt x="64" y="217"/>
                          </a:cubicBezTo>
                          <a:cubicBezTo>
                            <a:pt x="214" y="367"/>
                            <a:pt x="214" y="367"/>
                            <a:pt x="214" y="367"/>
                          </a:cubicBezTo>
                          <a:cubicBezTo>
                            <a:pt x="566" y="15"/>
                            <a:pt x="566" y="15"/>
                            <a:pt x="566" y="15"/>
                          </a:cubicBezTo>
                          <a:cubicBezTo>
                            <a:pt x="580" y="0"/>
                            <a:pt x="603" y="0"/>
                            <a:pt x="616" y="15"/>
                          </a:cubicBezTo>
                          <a:lnTo>
                            <a:pt x="616" y="15"/>
                          </a:lnTo>
                          <a:cubicBezTo>
                            <a:pt x="631" y="28"/>
                            <a:pt x="631" y="51"/>
                            <a:pt x="616" y="65"/>
                          </a:cubicBezTo>
                          <a:lnTo>
                            <a:pt x="214" y="468"/>
                          </a:lnTo>
                        </a:path>
                      </a:pathLst>
                    </a:custGeom>
                    <a:solidFill>
                      <a:schemeClr val="bg1"/>
                    </a:solidFill>
                    <a:ln>
                      <a:noFill/>
                    </a:ln>
                    <a:effectLst/>
                  </p:spPr>
                  <p:txBody>
                    <a:bodyPr wrap="none" anchor="ctr"/>
                    <a:lstStyle/>
                    <a:p>
                      <a:endParaRPr lang="en-US"/>
                    </a:p>
                  </p:txBody>
                </p:sp>
              </p:grpSp>
            </p:grpSp>
            <p:grpSp>
              <p:nvGrpSpPr>
                <p:cNvPr id="136" name="Group 135"/>
                <p:cNvGrpSpPr/>
                <p:nvPr/>
              </p:nvGrpSpPr>
              <p:grpSpPr>
                <a:xfrm>
                  <a:off x="9282085" y="4914536"/>
                  <a:ext cx="1290415" cy="185822"/>
                  <a:chOff x="3674692" y="4914536"/>
                  <a:chExt cx="1290415" cy="185822"/>
                </a:xfrm>
              </p:grpSpPr>
              <p:cxnSp>
                <p:nvCxnSpPr>
                  <p:cNvPr id="137" name="Straight Connector 136"/>
                  <p:cNvCxnSpPr/>
                  <p:nvPr/>
                </p:nvCxnSpPr>
                <p:spPr>
                  <a:xfrm>
                    <a:off x="3674692" y="5004831"/>
                    <a:ext cx="1290415" cy="0"/>
                  </a:xfrm>
                  <a:prstGeom prst="line">
                    <a:avLst/>
                  </a:prstGeom>
                  <a:ln w="19050" cap="rnd">
                    <a:solidFill>
                      <a:srgbClr val="1AAC60"/>
                    </a:solidFill>
                    <a:round/>
                    <a:tailEnd type="arrow"/>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4226987" y="4914536"/>
                    <a:ext cx="185824" cy="185822"/>
                    <a:chOff x="457200" y="5623086"/>
                    <a:chExt cx="429822" cy="429821"/>
                  </a:xfrm>
                </p:grpSpPr>
                <p:sp>
                  <p:nvSpPr>
                    <p:cNvPr id="139" name="Freeform 41"/>
                    <p:cNvSpPr>
                      <a:spLocks noChangeArrowheads="1"/>
                    </p:cNvSpPr>
                    <p:nvPr/>
                  </p:nvSpPr>
                  <p:spPr bwMode="auto">
                    <a:xfrm>
                      <a:off x="457200" y="5623086"/>
                      <a:ext cx="429822" cy="429821"/>
                    </a:xfrm>
                    <a:custGeom>
                      <a:avLst/>
                      <a:gdLst>
                        <a:gd name="T0" fmla="*/ 1022 w 1023"/>
                        <a:gd name="T1" fmla="*/ 512 h 1023"/>
                        <a:gd name="T2" fmla="*/ 1022 w 1023"/>
                        <a:gd name="T3" fmla="*/ 512 h 1023"/>
                        <a:gd name="T4" fmla="*/ 511 w 1023"/>
                        <a:gd name="T5" fmla="*/ 1022 h 1023"/>
                        <a:gd name="T6" fmla="*/ 0 w 1023"/>
                        <a:gd name="T7" fmla="*/ 512 h 1023"/>
                        <a:gd name="T8" fmla="*/ 511 w 1023"/>
                        <a:gd name="T9" fmla="*/ 0 h 1023"/>
                        <a:gd name="T10" fmla="*/ 1022 w 1023"/>
                        <a:gd name="T11" fmla="*/ 512 h 1023"/>
                      </a:gdLst>
                      <a:ahLst/>
                      <a:cxnLst>
                        <a:cxn ang="0">
                          <a:pos x="T0" y="T1"/>
                        </a:cxn>
                        <a:cxn ang="0">
                          <a:pos x="T2" y="T3"/>
                        </a:cxn>
                        <a:cxn ang="0">
                          <a:pos x="T4" y="T5"/>
                        </a:cxn>
                        <a:cxn ang="0">
                          <a:pos x="T6" y="T7"/>
                        </a:cxn>
                        <a:cxn ang="0">
                          <a:pos x="T8" y="T9"/>
                        </a:cxn>
                        <a:cxn ang="0">
                          <a:pos x="T10" y="T11"/>
                        </a:cxn>
                      </a:cxnLst>
                      <a:rect l="0" t="0" r="r" b="b"/>
                      <a:pathLst>
                        <a:path w="1023" h="1023">
                          <a:moveTo>
                            <a:pt x="1022" y="512"/>
                          </a:moveTo>
                          <a:lnTo>
                            <a:pt x="1022" y="512"/>
                          </a:lnTo>
                          <a:cubicBezTo>
                            <a:pt x="1022" y="794"/>
                            <a:pt x="793" y="1022"/>
                            <a:pt x="511" y="1022"/>
                          </a:cubicBezTo>
                          <a:cubicBezTo>
                            <a:pt x="229" y="1022"/>
                            <a:pt x="0" y="794"/>
                            <a:pt x="0" y="512"/>
                          </a:cubicBezTo>
                          <a:cubicBezTo>
                            <a:pt x="0" y="229"/>
                            <a:pt x="229" y="0"/>
                            <a:pt x="511" y="0"/>
                          </a:cubicBezTo>
                          <a:cubicBezTo>
                            <a:pt x="793" y="0"/>
                            <a:pt x="1022" y="229"/>
                            <a:pt x="1022" y="512"/>
                          </a:cubicBezTo>
                        </a:path>
                      </a:pathLst>
                    </a:custGeom>
                    <a:solidFill>
                      <a:srgbClr val="1AAC6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181"/>
                    <p:cNvSpPr>
                      <a:spLocks noChangeArrowheads="1"/>
                    </p:cNvSpPr>
                    <p:nvPr/>
                  </p:nvSpPr>
                  <p:spPr bwMode="auto">
                    <a:xfrm>
                      <a:off x="538718" y="5739806"/>
                      <a:ext cx="264934" cy="196384"/>
                    </a:xfrm>
                    <a:custGeom>
                      <a:avLst/>
                      <a:gdLst>
                        <a:gd name="T0" fmla="*/ 214 w 632"/>
                        <a:gd name="T1" fmla="*/ 468 h 469"/>
                        <a:gd name="T2" fmla="*/ 214 w 632"/>
                        <a:gd name="T3" fmla="*/ 468 h 469"/>
                        <a:gd name="T4" fmla="*/ 13 w 632"/>
                        <a:gd name="T5" fmla="*/ 268 h 469"/>
                        <a:gd name="T6" fmla="*/ 13 w 632"/>
                        <a:gd name="T7" fmla="*/ 217 h 469"/>
                        <a:gd name="T8" fmla="*/ 13 w 632"/>
                        <a:gd name="T9" fmla="*/ 217 h 469"/>
                        <a:gd name="T10" fmla="*/ 64 w 632"/>
                        <a:gd name="T11" fmla="*/ 217 h 469"/>
                        <a:gd name="T12" fmla="*/ 214 w 632"/>
                        <a:gd name="T13" fmla="*/ 367 h 469"/>
                        <a:gd name="T14" fmla="*/ 566 w 632"/>
                        <a:gd name="T15" fmla="*/ 15 h 469"/>
                        <a:gd name="T16" fmla="*/ 616 w 632"/>
                        <a:gd name="T17" fmla="*/ 15 h 469"/>
                        <a:gd name="T18" fmla="*/ 616 w 632"/>
                        <a:gd name="T19" fmla="*/ 15 h 469"/>
                        <a:gd name="T20" fmla="*/ 616 w 632"/>
                        <a:gd name="T21" fmla="*/ 65 h 469"/>
                        <a:gd name="T22" fmla="*/ 214 w 632"/>
                        <a:gd name="T23" fmla="*/ 46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2" h="469">
                          <a:moveTo>
                            <a:pt x="214" y="468"/>
                          </a:moveTo>
                          <a:lnTo>
                            <a:pt x="214" y="468"/>
                          </a:lnTo>
                          <a:cubicBezTo>
                            <a:pt x="13" y="268"/>
                            <a:pt x="13" y="268"/>
                            <a:pt x="13" y="268"/>
                          </a:cubicBezTo>
                          <a:cubicBezTo>
                            <a:pt x="0" y="254"/>
                            <a:pt x="0" y="231"/>
                            <a:pt x="13" y="217"/>
                          </a:cubicBezTo>
                          <a:lnTo>
                            <a:pt x="13" y="217"/>
                          </a:lnTo>
                          <a:cubicBezTo>
                            <a:pt x="28" y="203"/>
                            <a:pt x="50" y="203"/>
                            <a:pt x="64" y="217"/>
                          </a:cubicBezTo>
                          <a:cubicBezTo>
                            <a:pt x="214" y="367"/>
                            <a:pt x="214" y="367"/>
                            <a:pt x="214" y="367"/>
                          </a:cubicBezTo>
                          <a:cubicBezTo>
                            <a:pt x="566" y="15"/>
                            <a:pt x="566" y="15"/>
                            <a:pt x="566" y="15"/>
                          </a:cubicBezTo>
                          <a:cubicBezTo>
                            <a:pt x="580" y="0"/>
                            <a:pt x="603" y="0"/>
                            <a:pt x="616" y="15"/>
                          </a:cubicBezTo>
                          <a:lnTo>
                            <a:pt x="616" y="15"/>
                          </a:lnTo>
                          <a:cubicBezTo>
                            <a:pt x="631" y="28"/>
                            <a:pt x="631" y="51"/>
                            <a:pt x="616" y="65"/>
                          </a:cubicBezTo>
                          <a:lnTo>
                            <a:pt x="214" y="468"/>
                          </a:lnTo>
                        </a:path>
                      </a:pathLst>
                    </a:custGeom>
                    <a:solidFill>
                      <a:schemeClr val="bg1"/>
                    </a:solidFill>
                    <a:ln>
                      <a:noFill/>
                    </a:ln>
                    <a:effectLst/>
                  </p:spPr>
                  <p:txBody>
                    <a:bodyPr wrap="none" anchor="ctr"/>
                    <a:lstStyle/>
                    <a:p>
                      <a:endParaRPr lang="en-US"/>
                    </a:p>
                  </p:txBody>
                </p:sp>
              </p:grpSp>
            </p:grpSp>
            <p:grpSp>
              <p:nvGrpSpPr>
                <p:cNvPr id="27" name="Group 26"/>
                <p:cNvGrpSpPr/>
                <p:nvPr/>
              </p:nvGrpSpPr>
              <p:grpSpPr>
                <a:xfrm>
                  <a:off x="6862884" y="5562024"/>
                  <a:ext cx="523262" cy="436737"/>
                  <a:chOff x="6862884" y="5504778"/>
                  <a:chExt cx="523262" cy="436737"/>
                </a:xfrm>
              </p:grpSpPr>
              <p:grpSp>
                <p:nvGrpSpPr>
                  <p:cNvPr id="141" name="Group 140"/>
                  <p:cNvGrpSpPr/>
                  <p:nvPr/>
                </p:nvGrpSpPr>
                <p:grpSpPr>
                  <a:xfrm>
                    <a:off x="6862884" y="5504778"/>
                    <a:ext cx="523262" cy="436737"/>
                    <a:chOff x="553368" y="11417041"/>
                    <a:chExt cx="259861" cy="216891"/>
                  </a:xfrm>
                  <a:solidFill>
                    <a:srgbClr val="0078EF"/>
                  </a:solidFill>
                </p:grpSpPr>
                <p:sp>
                  <p:nvSpPr>
                    <p:cNvPr id="142" name="Freeform 343"/>
                    <p:cNvSpPr>
                      <a:spLocks noChangeArrowheads="1"/>
                    </p:cNvSpPr>
                    <p:nvPr/>
                  </p:nvSpPr>
                  <p:spPr bwMode="auto">
                    <a:xfrm>
                      <a:off x="553368" y="11417041"/>
                      <a:ext cx="259861" cy="216891"/>
                    </a:xfrm>
                    <a:custGeom>
                      <a:avLst/>
                      <a:gdLst>
                        <a:gd name="T0" fmla="*/ 548 w 560"/>
                        <a:gd name="T1" fmla="*/ 0 h 468"/>
                        <a:gd name="T2" fmla="*/ 548 w 560"/>
                        <a:gd name="T3" fmla="*/ 0 h 468"/>
                        <a:gd name="T4" fmla="*/ 10 w 560"/>
                        <a:gd name="T5" fmla="*/ 0 h 468"/>
                        <a:gd name="T6" fmla="*/ 0 w 560"/>
                        <a:gd name="T7" fmla="*/ 10 h 468"/>
                        <a:gd name="T8" fmla="*/ 0 w 560"/>
                        <a:gd name="T9" fmla="*/ 455 h 468"/>
                        <a:gd name="T10" fmla="*/ 10 w 560"/>
                        <a:gd name="T11" fmla="*/ 467 h 468"/>
                        <a:gd name="T12" fmla="*/ 548 w 560"/>
                        <a:gd name="T13" fmla="*/ 467 h 468"/>
                        <a:gd name="T14" fmla="*/ 559 w 560"/>
                        <a:gd name="T15" fmla="*/ 455 h 468"/>
                        <a:gd name="T16" fmla="*/ 559 w 560"/>
                        <a:gd name="T17" fmla="*/ 10 h 468"/>
                        <a:gd name="T18" fmla="*/ 548 w 560"/>
                        <a:gd name="T19" fmla="*/ 0 h 468"/>
                        <a:gd name="T20" fmla="*/ 538 w 560"/>
                        <a:gd name="T21" fmla="*/ 445 h 468"/>
                        <a:gd name="T22" fmla="*/ 538 w 560"/>
                        <a:gd name="T23" fmla="*/ 445 h 468"/>
                        <a:gd name="T24" fmla="*/ 22 w 560"/>
                        <a:gd name="T25" fmla="*/ 445 h 468"/>
                        <a:gd name="T26" fmla="*/ 22 w 560"/>
                        <a:gd name="T27" fmla="*/ 114 h 468"/>
                        <a:gd name="T28" fmla="*/ 538 w 560"/>
                        <a:gd name="T29" fmla="*/ 114 h 468"/>
                        <a:gd name="T30" fmla="*/ 538 w 560"/>
                        <a:gd name="T31" fmla="*/ 445 h 468"/>
                        <a:gd name="T32" fmla="*/ 538 w 560"/>
                        <a:gd name="T33" fmla="*/ 93 h 468"/>
                        <a:gd name="T34" fmla="*/ 538 w 560"/>
                        <a:gd name="T35" fmla="*/ 93 h 468"/>
                        <a:gd name="T36" fmla="*/ 22 w 560"/>
                        <a:gd name="T37" fmla="*/ 93 h 468"/>
                        <a:gd name="T38" fmla="*/ 22 w 560"/>
                        <a:gd name="T39" fmla="*/ 22 h 468"/>
                        <a:gd name="T40" fmla="*/ 538 w 560"/>
                        <a:gd name="T41" fmla="*/ 22 h 468"/>
                        <a:gd name="T42" fmla="*/ 538 w 560"/>
                        <a:gd name="T43" fmla="*/ 93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0" h="468">
                          <a:moveTo>
                            <a:pt x="548" y="0"/>
                          </a:moveTo>
                          <a:lnTo>
                            <a:pt x="548" y="0"/>
                          </a:lnTo>
                          <a:cubicBezTo>
                            <a:pt x="10" y="0"/>
                            <a:pt x="10" y="0"/>
                            <a:pt x="10" y="0"/>
                          </a:cubicBezTo>
                          <a:cubicBezTo>
                            <a:pt x="5" y="0"/>
                            <a:pt x="0" y="5"/>
                            <a:pt x="0" y="10"/>
                          </a:cubicBezTo>
                          <a:cubicBezTo>
                            <a:pt x="0" y="455"/>
                            <a:pt x="0" y="455"/>
                            <a:pt x="0" y="455"/>
                          </a:cubicBezTo>
                          <a:cubicBezTo>
                            <a:pt x="0" y="461"/>
                            <a:pt x="5" y="467"/>
                            <a:pt x="10" y="467"/>
                          </a:cubicBezTo>
                          <a:cubicBezTo>
                            <a:pt x="548" y="467"/>
                            <a:pt x="548" y="467"/>
                            <a:pt x="548" y="467"/>
                          </a:cubicBezTo>
                          <a:cubicBezTo>
                            <a:pt x="553" y="467"/>
                            <a:pt x="559" y="461"/>
                            <a:pt x="559" y="455"/>
                          </a:cubicBezTo>
                          <a:cubicBezTo>
                            <a:pt x="559" y="10"/>
                            <a:pt x="559" y="10"/>
                            <a:pt x="559" y="10"/>
                          </a:cubicBezTo>
                          <a:cubicBezTo>
                            <a:pt x="559" y="5"/>
                            <a:pt x="553" y="0"/>
                            <a:pt x="548" y="0"/>
                          </a:cubicBezTo>
                          <a:close/>
                          <a:moveTo>
                            <a:pt x="538" y="445"/>
                          </a:moveTo>
                          <a:lnTo>
                            <a:pt x="538" y="445"/>
                          </a:lnTo>
                          <a:cubicBezTo>
                            <a:pt x="22" y="445"/>
                            <a:pt x="22" y="445"/>
                            <a:pt x="22" y="445"/>
                          </a:cubicBezTo>
                          <a:cubicBezTo>
                            <a:pt x="22" y="114"/>
                            <a:pt x="22" y="114"/>
                            <a:pt x="22" y="114"/>
                          </a:cubicBezTo>
                          <a:cubicBezTo>
                            <a:pt x="538" y="114"/>
                            <a:pt x="538" y="114"/>
                            <a:pt x="538" y="114"/>
                          </a:cubicBezTo>
                          <a:lnTo>
                            <a:pt x="538" y="445"/>
                          </a:lnTo>
                          <a:close/>
                          <a:moveTo>
                            <a:pt x="538" y="93"/>
                          </a:moveTo>
                          <a:lnTo>
                            <a:pt x="538" y="93"/>
                          </a:lnTo>
                          <a:cubicBezTo>
                            <a:pt x="22" y="93"/>
                            <a:pt x="22" y="93"/>
                            <a:pt x="22" y="93"/>
                          </a:cubicBezTo>
                          <a:cubicBezTo>
                            <a:pt x="22" y="22"/>
                            <a:pt x="22" y="22"/>
                            <a:pt x="22" y="22"/>
                          </a:cubicBezTo>
                          <a:cubicBezTo>
                            <a:pt x="538" y="22"/>
                            <a:pt x="538" y="22"/>
                            <a:pt x="538" y="22"/>
                          </a:cubicBezTo>
                          <a:lnTo>
                            <a:pt x="538"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5" name="Freeform 346"/>
                    <p:cNvSpPr>
                      <a:spLocks noChangeArrowheads="1"/>
                    </p:cNvSpPr>
                    <p:nvPr/>
                  </p:nvSpPr>
                  <p:spPr bwMode="auto">
                    <a:xfrm>
                      <a:off x="575876" y="11441595"/>
                      <a:ext cx="12277" cy="10231"/>
                    </a:xfrm>
                    <a:custGeom>
                      <a:avLst/>
                      <a:gdLst>
                        <a:gd name="T0" fmla="*/ 12 w 25"/>
                        <a:gd name="T1" fmla="*/ 23 h 24"/>
                        <a:gd name="T2" fmla="*/ 12 w 25"/>
                        <a:gd name="T3" fmla="*/ 23 h 24"/>
                        <a:gd name="T4" fmla="*/ 24 w 25"/>
                        <a:gd name="T5" fmla="*/ 12 h 24"/>
                        <a:gd name="T6" fmla="*/ 12 w 25"/>
                        <a:gd name="T7" fmla="*/ 0 h 24"/>
                        <a:gd name="T8" fmla="*/ 0 w 25"/>
                        <a:gd name="T9" fmla="*/ 12 h 24"/>
                        <a:gd name="T10" fmla="*/ 12 w 25"/>
                        <a:gd name="T11" fmla="*/ 23 h 24"/>
                      </a:gdLst>
                      <a:ahLst/>
                      <a:cxnLst>
                        <a:cxn ang="0">
                          <a:pos x="T0" y="T1"/>
                        </a:cxn>
                        <a:cxn ang="0">
                          <a:pos x="T2" y="T3"/>
                        </a:cxn>
                        <a:cxn ang="0">
                          <a:pos x="T4" y="T5"/>
                        </a:cxn>
                        <a:cxn ang="0">
                          <a:pos x="T6" y="T7"/>
                        </a:cxn>
                        <a:cxn ang="0">
                          <a:pos x="T8" y="T9"/>
                        </a:cxn>
                        <a:cxn ang="0">
                          <a:pos x="T10" y="T11"/>
                        </a:cxn>
                      </a:cxnLst>
                      <a:rect l="0" t="0" r="r" b="b"/>
                      <a:pathLst>
                        <a:path w="25" h="24">
                          <a:moveTo>
                            <a:pt x="12" y="23"/>
                          </a:moveTo>
                          <a:lnTo>
                            <a:pt x="12" y="23"/>
                          </a:lnTo>
                          <a:cubicBezTo>
                            <a:pt x="18" y="23"/>
                            <a:pt x="24" y="19"/>
                            <a:pt x="24" y="12"/>
                          </a:cubicBezTo>
                          <a:cubicBezTo>
                            <a:pt x="24" y="6"/>
                            <a:pt x="18" y="0"/>
                            <a:pt x="12" y="0"/>
                          </a:cubicBezTo>
                          <a:cubicBezTo>
                            <a:pt x="5" y="0"/>
                            <a:pt x="0" y="6"/>
                            <a:pt x="0" y="12"/>
                          </a:cubicBezTo>
                          <a:cubicBezTo>
                            <a:pt x="0" y="19"/>
                            <a:pt x="5"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6" name="Freeform 347"/>
                    <p:cNvSpPr>
                      <a:spLocks noChangeArrowheads="1"/>
                    </p:cNvSpPr>
                    <p:nvPr/>
                  </p:nvSpPr>
                  <p:spPr bwMode="auto">
                    <a:xfrm>
                      <a:off x="598383" y="11441595"/>
                      <a:ext cx="10231" cy="10231"/>
                    </a:xfrm>
                    <a:custGeom>
                      <a:avLst/>
                      <a:gdLst>
                        <a:gd name="T0" fmla="*/ 11 w 23"/>
                        <a:gd name="T1" fmla="*/ 23 h 24"/>
                        <a:gd name="T2" fmla="*/ 11 w 23"/>
                        <a:gd name="T3" fmla="*/ 23 h 24"/>
                        <a:gd name="T4" fmla="*/ 22 w 23"/>
                        <a:gd name="T5" fmla="*/ 12 h 24"/>
                        <a:gd name="T6" fmla="*/ 11 w 23"/>
                        <a:gd name="T7" fmla="*/ 0 h 24"/>
                        <a:gd name="T8" fmla="*/ 0 w 23"/>
                        <a:gd name="T9" fmla="*/ 12 h 24"/>
                        <a:gd name="T10" fmla="*/ 11 w 23"/>
                        <a:gd name="T11" fmla="*/ 23 h 24"/>
                      </a:gdLst>
                      <a:ahLst/>
                      <a:cxnLst>
                        <a:cxn ang="0">
                          <a:pos x="T0" y="T1"/>
                        </a:cxn>
                        <a:cxn ang="0">
                          <a:pos x="T2" y="T3"/>
                        </a:cxn>
                        <a:cxn ang="0">
                          <a:pos x="T4" y="T5"/>
                        </a:cxn>
                        <a:cxn ang="0">
                          <a:pos x="T6" y="T7"/>
                        </a:cxn>
                        <a:cxn ang="0">
                          <a:pos x="T8" y="T9"/>
                        </a:cxn>
                        <a:cxn ang="0">
                          <a:pos x="T10" y="T11"/>
                        </a:cxn>
                      </a:cxnLst>
                      <a:rect l="0" t="0" r="r" b="b"/>
                      <a:pathLst>
                        <a:path w="23" h="24">
                          <a:moveTo>
                            <a:pt x="11" y="23"/>
                          </a:moveTo>
                          <a:lnTo>
                            <a:pt x="11" y="23"/>
                          </a:lnTo>
                          <a:cubicBezTo>
                            <a:pt x="18" y="23"/>
                            <a:pt x="22" y="19"/>
                            <a:pt x="22" y="12"/>
                          </a:cubicBezTo>
                          <a:cubicBezTo>
                            <a:pt x="22" y="6"/>
                            <a:pt x="18" y="0"/>
                            <a:pt x="11" y="0"/>
                          </a:cubicBezTo>
                          <a:cubicBezTo>
                            <a:pt x="5" y="0"/>
                            <a:pt x="0" y="6"/>
                            <a:pt x="0" y="12"/>
                          </a:cubicBezTo>
                          <a:cubicBezTo>
                            <a:pt x="0" y="19"/>
                            <a:pt x="5" y="23"/>
                            <a:pt x="11"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47" name="Freeform 348"/>
                    <p:cNvSpPr>
                      <a:spLocks noChangeArrowheads="1"/>
                    </p:cNvSpPr>
                    <p:nvPr/>
                  </p:nvSpPr>
                  <p:spPr bwMode="auto">
                    <a:xfrm>
                      <a:off x="620892" y="11441595"/>
                      <a:ext cx="10230" cy="10231"/>
                    </a:xfrm>
                    <a:custGeom>
                      <a:avLst/>
                      <a:gdLst>
                        <a:gd name="T0" fmla="*/ 12 w 24"/>
                        <a:gd name="T1" fmla="*/ 23 h 24"/>
                        <a:gd name="T2" fmla="*/ 12 w 24"/>
                        <a:gd name="T3" fmla="*/ 23 h 24"/>
                        <a:gd name="T4" fmla="*/ 23 w 24"/>
                        <a:gd name="T5" fmla="*/ 12 h 24"/>
                        <a:gd name="T6" fmla="*/ 12 w 24"/>
                        <a:gd name="T7" fmla="*/ 0 h 24"/>
                        <a:gd name="T8" fmla="*/ 0 w 24"/>
                        <a:gd name="T9" fmla="*/ 12 h 24"/>
                        <a:gd name="T10" fmla="*/ 12 w 24"/>
                        <a:gd name="T11" fmla="*/ 23 h 24"/>
                      </a:gdLst>
                      <a:ahLst/>
                      <a:cxnLst>
                        <a:cxn ang="0">
                          <a:pos x="T0" y="T1"/>
                        </a:cxn>
                        <a:cxn ang="0">
                          <a:pos x="T2" y="T3"/>
                        </a:cxn>
                        <a:cxn ang="0">
                          <a:pos x="T4" y="T5"/>
                        </a:cxn>
                        <a:cxn ang="0">
                          <a:pos x="T6" y="T7"/>
                        </a:cxn>
                        <a:cxn ang="0">
                          <a:pos x="T8" y="T9"/>
                        </a:cxn>
                        <a:cxn ang="0">
                          <a:pos x="T10" y="T11"/>
                        </a:cxn>
                      </a:cxnLst>
                      <a:rect l="0" t="0" r="r" b="b"/>
                      <a:pathLst>
                        <a:path w="24" h="24">
                          <a:moveTo>
                            <a:pt x="12" y="23"/>
                          </a:moveTo>
                          <a:lnTo>
                            <a:pt x="12" y="23"/>
                          </a:lnTo>
                          <a:cubicBezTo>
                            <a:pt x="17" y="23"/>
                            <a:pt x="23" y="19"/>
                            <a:pt x="23" y="12"/>
                          </a:cubicBezTo>
                          <a:cubicBezTo>
                            <a:pt x="23" y="6"/>
                            <a:pt x="17" y="0"/>
                            <a:pt x="12" y="0"/>
                          </a:cubicBezTo>
                          <a:cubicBezTo>
                            <a:pt x="5" y="0"/>
                            <a:pt x="0" y="6"/>
                            <a:pt x="0" y="12"/>
                          </a:cubicBezTo>
                          <a:cubicBezTo>
                            <a:pt x="0" y="19"/>
                            <a:pt x="5"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26" name="Group 25"/>
                  <p:cNvGrpSpPr/>
                  <p:nvPr/>
                </p:nvGrpSpPr>
                <p:grpSpPr>
                  <a:xfrm>
                    <a:off x="6982904" y="5660860"/>
                    <a:ext cx="210531" cy="222752"/>
                    <a:chOff x="3441689" y="5060376"/>
                    <a:chExt cx="2691052" cy="2847263"/>
                  </a:xfrm>
                </p:grpSpPr>
                <p:sp>
                  <p:nvSpPr>
                    <p:cNvPr id="153" name="Freeform 152"/>
                    <p:cNvSpPr/>
                    <p:nvPr/>
                  </p:nvSpPr>
                  <p:spPr>
                    <a:xfrm rot="19216700" flipH="1">
                      <a:off x="3441689" y="5060376"/>
                      <a:ext cx="2108246" cy="2090592"/>
                    </a:xfrm>
                    <a:custGeom>
                      <a:avLst/>
                      <a:gdLst>
                        <a:gd name="connsiteX0" fmla="*/ 115007 w 600926"/>
                        <a:gd name="connsiteY0" fmla="*/ 8084 h 593905"/>
                        <a:gd name="connsiteX1" fmla="*/ 95774 w 600926"/>
                        <a:gd name="connsiteY1" fmla="*/ 37635 h 593905"/>
                        <a:gd name="connsiteX2" fmla="*/ 2560 w 600926"/>
                        <a:gd name="connsiteY2" fmla="*/ 537815 h 593905"/>
                        <a:gd name="connsiteX3" fmla="*/ 3098 w 600926"/>
                        <a:gd name="connsiteY3" fmla="*/ 540359 h 593905"/>
                        <a:gd name="connsiteX4" fmla="*/ 0 w 600926"/>
                        <a:gd name="connsiteY4" fmla="*/ 547838 h 593905"/>
                        <a:gd name="connsiteX5" fmla="*/ 9564 w 600926"/>
                        <a:gd name="connsiteY5" fmla="*/ 570927 h 593905"/>
                        <a:gd name="connsiteX6" fmla="*/ 9856 w 600926"/>
                        <a:gd name="connsiteY6" fmla="*/ 572310 h 593905"/>
                        <a:gd name="connsiteX7" fmla="*/ 10240 w 600926"/>
                        <a:gd name="connsiteY7" fmla="*/ 572559 h 593905"/>
                        <a:gd name="connsiteX8" fmla="*/ 13493 w 600926"/>
                        <a:gd name="connsiteY8" fmla="*/ 580412 h 593905"/>
                        <a:gd name="connsiteX9" fmla="*/ 37735 w 600926"/>
                        <a:gd name="connsiteY9" fmla="*/ 590454 h 593905"/>
                        <a:gd name="connsiteX10" fmla="*/ 39407 w 600926"/>
                        <a:gd name="connsiteY10" fmla="*/ 591542 h 593905"/>
                        <a:gd name="connsiteX11" fmla="*/ 40040 w 600926"/>
                        <a:gd name="connsiteY11" fmla="*/ 591408 h 593905"/>
                        <a:gd name="connsiteX12" fmla="*/ 46067 w 600926"/>
                        <a:gd name="connsiteY12" fmla="*/ 593905 h 593905"/>
                        <a:gd name="connsiteX13" fmla="*/ 554859 w 600926"/>
                        <a:gd name="connsiteY13" fmla="*/ 593905 h 593905"/>
                        <a:gd name="connsiteX14" fmla="*/ 600926 w 600926"/>
                        <a:gd name="connsiteY14" fmla="*/ 547838 h 593905"/>
                        <a:gd name="connsiteX15" fmla="*/ 554859 w 600926"/>
                        <a:gd name="connsiteY15" fmla="*/ 501771 h 593905"/>
                        <a:gd name="connsiteX16" fmla="*/ 102998 w 600926"/>
                        <a:gd name="connsiteY16" fmla="*/ 501771 h 593905"/>
                        <a:gd name="connsiteX17" fmla="*/ 186349 w 600926"/>
                        <a:gd name="connsiteY17" fmla="*/ 54515 h 593905"/>
                        <a:gd name="connsiteX18" fmla="*/ 149502 w 600926"/>
                        <a:gd name="connsiteY18" fmla="*/ 787 h 593905"/>
                        <a:gd name="connsiteX19" fmla="*/ 115007 w 600926"/>
                        <a:gd name="connsiteY19" fmla="*/ 8084 h 593905"/>
                        <a:gd name="connsiteX0" fmla="*/ 115007 w 600926"/>
                        <a:gd name="connsiteY0" fmla="*/ 8084 h 593905"/>
                        <a:gd name="connsiteX1" fmla="*/ 95774 w 600926"/>
                        <a:gd name="connsiteY1" fmla="*/ 37635 h 593905"/>
                        <a:gd name="connsiteX2" fmla="*/ 2560 w 600926"/>
                        <a:gd name="connsiteY2" fmla="*/ 537815 h 593905"/>
                        <a:gd name="connsiteX3" fmla="*/ 3098 w 600926"/>
                        <a:gd name="connsiteY3" fmla="*/ 540359 h 593905"/>
                        <a:gd name="connsiteX4" fmla="*/ 0 w 600926"/>
                        <a:gd name="connsiteY4" fmla="*/ 547838 h 593905"/>
                        <a:gd name="connsiteX5" fmla="*/ 9564 w 600926"/>
                        <a:gd name="connsiteY5" fmla="*/ 570927 h 593905"/>
                        <a:gd name="connsiteX6" fmla="*/ 9856 w 600926"/>
                        <a:gd name="connsiteY6" fmla="*/ 572310 h 593905"/>
                        <a:gd name="connsiteX7" fmla="*/ 10240 w 600926"/>
                        <a:gd name="connsiteY7" fmla="*/ 572559 h 593905"/>
                        <a:gd name="connsiteX8" fmla="*/ 13493 w 600926"/>
                        <a:gd name="connsiteY8" fmla="*/ 580412 h 593905"/>
                        <a:gd name="connsiteX9" fmla="*/ 37735 w 600926"/>
                        <a:gd name="connsiteY9" fmla="*/ 590454 h 593905"/>
                        <a:gd name="connsiteX10" fmla="*/ 39407 w 600926"/>
                        <a:gd name="connsiteY10" fmla="*/ 591542 h 593905"/>
                        <a:gd name="connsiteX11" fmla="*/ 40040 w 600926"/>
                        <a:gd name="connsiteY11" fmla="*/ 591408 h 593905"/>
                        <a:gd name="connsiteX12" fmla="*/ 554859 w 600926"/>
                        <a:gd name="connsiteY12" fmla="*/ 593905 h 593905"/>
                        <a:gd name="connsiteX13" fmla="*/ 600926 w 600926"/>
                        <a:gd name="connsiteY13" fmla="*/ 547838 h 593905"/>
                        <a:gd name="connsiteX14" fmla="*/ 554859 w 600926"/>
                        <a:gd name="connsiteY14" fmla="*/ 501771 h 593905"/>
                        <a:gd name="connsiteX15" fmla="*/ 102998 w 600926"/>
                        <a:gd name="connsiteY15" fmla="*/ 501771 h 593905"/>
                        <a:gd name="connsiteX16" fmla="*/ 186349 w 600926"/>
                        <a:gd name="connsiteY16" fmla="*/ 54515 h 593905"/>
                        <a:gd name="connsiteX17" fmla="*/ 149502 w 600926"/>
                        <a:gd name="connsiteY17" fmla="*/ 787 h 593905"/>
                        <a:gd name="connsiteX18" fmla="*/ 115007 w 600926"/>
                        <a:gd name="connsiteY18" fmla="*/ 8084 h 593905"/>
                        <a:gd name="connsiteX0" fmla="*/ 115007 w 600926"/>
                        <a:gd name="connsiteY0" fmla="*/ 8084 h 593905"/>
                        <a:gd name="connsiteX1" fmla="*/ 95774 w 600926"/>
                        <a:gd name="connsiteY1" fmla="*/ 37635 h 593905"/>
                        <a:gd name="connsiteX2" fmla="*/ 2560 w 600926"/>
                        <a:gd name="connsiteY2" fmla="*/ 537815 h 593905"/>
                        <a:gd name="connsiteX3" fmla="*/ 3098 w 600926"/>
                        <a:gd name="connsiteY3" fmla="*/ 540359 h 593905"/>
                        <a:gd name="connsiteX4" fmla="*/ 0 w 600926"/>
                        <a:gd name="connsiteY4" fmla="*/ 547838 h 593905"/>
                        <a:gd name="connsiteX5" fmla="*/ 9564 w 600926"/>
                        <a:gd name="connsiteY5" fmla="*/ 570927 h 593905"/>
                        <a:gd name="connsiteX6" fmla="*/ 9856 w 600926"/>
                        <a:gd name="connsiteY6" fmla="*/ 572310 h 593905"/>
                        <a:gd name="connsiteX7" fmla="*/ 10240 w 600926"/>
                        <a:gd name="connsiteY7" fmla="*/ 572559 h 593905"/>
                        <a:gd name="connsiteX8" fmla="*/ 13493 w 600926"/>
                        <a:gd name="connsiteY8" fmla="*/ 580412 h 593905"/>
                        <a:gd name="connsiteX9" fmla="*/ 37735 w 600926"/>
                        <a:gd name="connsiteY9" fmla="*/ 590454 h 593905"/>
                        <a:gd name="connsiteX10" fmla="*/ 39407 w 600926"/>
                        <a:gd name="connsiteY10" fmla="*/ 591542 h 593905"/>
                        <a:gd name="connsiteX11" fmla="*/ 554859 w 600926"/>
                        <a:gd name="connsiteY11" fmla="*/ 593905 h 593905"/>
                        <a:gd name="connsiteX12" fmla="*/ 600926 w 600926"/>
                        <a:gd name="connsiteY12" fmla="*/ 547838 h 593905"/>
                        <a:gd name="connsiteX13" fmla="*/ 554859 w 600926"/>
                        <a:gd name="connsiteY13" fmla="*/ 501771 h 593905"/>
                        <a:gd name="connsiteX14" fmla="*/ 102998 w 600926"/>
                        <a:gd name="connsiteY14" fmla="*/ 501771 h 593905"/>
                        <a:gd name="connsiteX15" fmla="*/ 186349 w 600926"/>
                        <a:gd name="connsiteY15" fmla="*/ 54515 h 593905"/>
                        <a:gd name="connsiteX16" fmla="*/ 149502 w 600926"/>
                        <a:gd name="connsiteY16" fmla="*/ 787 h 593905"/>
                        <a:gd name="connsiteX17" fmla="*/ 115007 w 600926"/>
                        <a:gd name="connsiteY17" fmla="*/ 8084 h 593905"/>
                        <a:gd name="connsiteX0" fmla="*/ 115007 w 600926"/>
                        <a:gd name="connsiteY0" fmla="*/ 8084 h 593905"/>
                        <a:gd name="connsiteX1" fmla="*/ 95774 w 600926"/>
                        <a:gd name="connsiteY1" fmla="*/ 37635 h 593905"/>
                        <a:gd name="connsiteX2" fmla="*/ 2560 w 600926"/>
                        <a:gd name="connsiteY2" fmla="*/ 537815 h 593905"/>
                        <a:gd name="connsiteX3" fmla="*/ 3098 w 600926"/>
                        <a:gd name="connsiteY3" fmla="*/ 540359 h 593905"/>
                        <a:gd name="connsiteX4" fmla="*/ 0 w 600926"/>
                        <a:gd name="connsiteY4" fmla="*/ 547838 h 593905"/>
                        <a:gd name="connsiteX5" fmla="*/ 9564 w 600926"/>
                        <a:gd name="connsiteY5" fmla="*/ 570927 h 593905"/>
                        <a:gd name="connsiteX6" fmla="*/ 9856 w 600926"/>
                        <a:gd name="connsiteY6" fmla="*/ 572310 h 593905"/>
                        <a:gd name="connsiteX7" fmla="*/ 10240 w 600926"/>
                        <a:gd name="connsiteY7" fmla="*/ 572559 h 593905"/>
                        <a:gd name="connsiteX8" fmla="*/ 37735 w 600926"/>
                        <a:gd name="connsiteY8" fmla="*/ 590454 h 593905"/>
                        <a:gd name="connsiteX9" fmla="*/ 39407 w 600926"/>
                        <a:gd name="connsiteY9" fmla="*/ 591542 h 593905"/>
                        <a:gd name="connsiteX10" fmla="*/ 554859 w 600926"/>
                        <a:gd name="connsiteY10" fmla="*/ 593905 h 593905"/>
                        <a:gd name="connsiteX11" fmla="*/ 600926 w 600926"/>
                        <a:gd name="connsiteY11" fmla="*/ 547838 h 593905"/>
                        <a:gd name="connsiteX12" fmla="*/ 554859 w 600926"/>
                        <a:gd name="connsiteY12" fmla="*/ 501771 h 593905"/>
                        <a:gd name="connsiteX13" fmla="*/ 102998 w 600926"/>
                        <a:gd name="connsiteY13" fmla="*/ 501771 h 593905"/>
                        <a:gd name="connsiteX14" fmla="*/ 186349 w 600926"/>
                        <a:gd name="connsiteY14" fmla="*/ 54515 h 593905"/>
                        <a:gd name="connsiteX15" fmla="*/ 149502 w 600926"/>
                        <a:gd name="connsiteY15" fmla="*/ 787 h 593905"/>
                        <a:gd name="connsiteX16" fmla="*/ 115007 w 600926"/>
                        <a:gd name="connsiteY16" fmla="*/ 8084 h 593905"/>
                        <a:gd name="connsiteX0" fmla="*/ 115007 w 600926"/>
                        <a:gd name="connsiteY0" fmla="*/ 8084 h 593905"/>
                        <a:gd name="connsiteX1" fmla="*/ 95774 w 600926"/>
                        <a:gd name="connsiteY1" fmla="*/ 37635 h 593905"/>
                        <a:gd name="connsiteX2" fmla="*/ 2560 w 600926"/>
                        <a:gd name="connsiteY2" fmla="*/ 537815 h 593905"/>
                        <a:gd name="connsiteX3" fmla="*/ 3098 w 600926"/>
                        <a:gd name="connsiteY3" fmla="*/ 540359 h 593905"/>
                        <a:gd name="connsiteX4" fmla="*/ 0 w 600926"/>
                        <a:gd name="connsiteY4" fmla="*/ 547838 h 593905"/>
                        <a:gd name="connsiteX5" fmla="*/ 9564 w 600926"/>
                        <a:gd name="connsiteY5" fmla="*/ 570927 h 593905"/>
                        <a:gd name="connsiteX6" fmla="*/ 9856 w 600926"/>
                        <a:gd name="connsiteY6" fmla="*/ 572310 h 593905"/>
                        <a:gd name="connsiteX7" fmla="*/ 37735 w 600926"/>
                        <a:gd name="connsiteY7" fmla="*/ 590454 h 593905"/>
                        <a:gd name="connsiteX8" fmla="*/ 39407 w 600926"/>
                        <a:gd name="connsiteY8" fmla="*/ 591542 h 593905"/>
                        <a:gd name="connsiteX9" fmla="*/ 554859 w 600926"/>
                        <a:gd name="connsiteY9" fmla="*/ 593905 h 593905"/>
                        <a:gd name="connsiteX10" fmla="*/ 600926 w 600926"/>
                        <a:gd name="connsiteY10" fmla="*/ 547838 h 593905"/>
                        <a:gd name="connsiteX11" fmla="*/ 554859 w 600926"/>
                        <a:gd name="connsiteY11" fmla="*/ 501771 h 593905"/>
                        <a:gd name="connsiteX12" fmla="*/ 102998 w 600926"/>
                        <a:gd name="connsiteY12" fmla="*/ 501771 h 593905"/>
                        <a:gd name="connsiteX13" fmla="*/ 186349 w 600926"/>
                        <a:gd name="connsiteY13" fmla="*/ 54515 h 593905"/>
                        <a:gd name="connsiteX14" fmla="*/ 149502 w 600926"/>
                        <a:gd name="connsiteY14" fmla="*/ 787 h 593905"/>
                        <a:gd name="connsiteX15" fmla="*/ 115007 w 600926"/>
                        <a:gd name="connsiteY15" fmla="*/ 8084 h 593905"/>
                        <a:gd name="connsiteX0" fmla="*/ 112447 w 598366"/>
                        <a:gd name="connsiteY0" fmla="*/ 8084 h 593905"/>
                        <a:gd name="connsiteX1" fmla="*/ 93214 w 598366"/>
                        <a:gd name="connsiteY1" fmla="*/ 37635 h 593905"/>
                        <a:gd name="connsiteX2" fmla="*/ 0 w 598366"/>
                        <a:gd name="connsiteY2" fmla="*/ 537815 h 593905"/>
                        <a:gd name="connsiteX3" fmla="*/ 538 w 598366"/>
                        <a:gd name="connsiteY3" fmla="*/ 540359 h 593905"/>
                        <a:gd name="connsiteX4" fmla="*/ 7004 w 598366"/>
                        <a:gd name="connsiteY4" fmla="*/ 570927 h 593905"/>
                        <a:gd name="connsiteX5" fmla="*/ 7296 w 598366"/>
                        <a:gd name="connsiteY5" fmla="*/ 572310 h 593905"/>
                        <a:gd name="connsiteX6" fmla="*/ 35175 w 598366"/>
                        <a:gd name="connsiteY6" fmla="*/ 590454 h 593905"/>
                        <a:gd name="connsiteX7" fmla="*/ 36847 w 598366"/>
                        <a:gd name="connsiteY7" fmla="*/ 591542 h 593905"/>
                        <a:gd name="connsiteX8" fmla="*/ 552299 w 598366"/>
                        <a:gd name="connsiteY8" fmla="*/ 593905 h 593905"/>
                        <a:gd name="connsiteX9" fmla="*/ 598366 w 598366"/>
                        <a:gd name="connsiteY9" fmla="*/ 547838 h 593905"/>
                        <a:gd name="connsiteX10" fmla="*/ 552299 w 598366"/>
                        <a:gd name="connsiteY10" fmla="*/ 501771 h 593905"/>
                        <a:gd name="connsiteX11" fmla="*/ 100438 w 598366"/>
                        <a:gd name="connsiteY11" fmla="*/ 501771 h 593905"/>
                        <a:gd name="connsiteX12" fmla="*/ 183789 w 598366"/>
                        <a:gd name="connsiteY12" fmla="*/ 54515 h 593905"/>
                        <a:gd name="connsiteX13" fmla="*/ 146942 w 598366"/>
                        <a:gd name="connsiteY13" fmla="*/ 787 h 593905"/>
                        <a:gd name="connsiteX14" fmla="*/ 112447 w 598366"/>
                        <a:gd name="connsiteY14" fmla="*/ 8084 h 593905"/>
                        <a:gd name="connsiteX0" fmla="*/ 112447 w 598366"/>
                        <a:gd name="connsiteY0" fmla="*/ 8084 h 593905"/>
                        <a:gd name="connsiteX1" fmla="*/ 93214 w 598366"/>
                        <a:gd name="connsiteY1" fmla="*/ 37635 h 593905"/>
                        <a:gd name="connsiteX2" fmla="*/ 0 w 598366"/>
                        <a:gd name="connsiteY2" fmla="*/ 537815 h 593905"/>
                        <a:gd name="connsiteX3" fmla="*/ 7004 w 598366"/>
                        <a:gd name="connsiteY3" fmla="*/ 570927 h 593905"/>
                        <a:gd name="connsiteX4" fmla="*/ 7296 w 598366"/>
                        <a:gd name="connsiteY4" fmla="*/ 572310 h 593905"/>
                        <a:gd name="connsiteX5" fmla="*/ 35175 w 598366"/>
                        <a:gd name="connsiteY5" fmla="*/ 590454 h 593905"/>
                        <a:gd name="connsiteX6" fmla="*/ 36847 w 598366"/>
                        <a:gd name="connsiteY6" fmla="*/ 591542 h 593905"/>
                        <a:gd name="connsiteX7" fmla="*/ 552299 w 598366"/>
                        <a:gd name="connsiteY7" fmla="*/ 593905 h 593905"/>
                        <a:gd name="connsiteX8" fmla="*/ 598366 w 598366"/>
                        <a:gd name="connsiteY8" fmla="*/ 547838 h 593905"/>
                        <a:gd name="connsiteX9" fmla="*/ 552299 w 598366"/>
                        <a:gd name="connsiteY9" fmla="*/ 501771 h 593905"/>
                        <a:gd name="connsiteX10" fmla="*/ 100438 w 598366"/>
                        <a:gd name="connsiteY10" fmla="*/ 501771 h 593905"/>
                        <a:gd name="connsiteX11" fmla="*/ 183789 w 598366"/>
                        <a:gd name="connsiteY11" fmla="*/ 54515 h 593905"/>
                        <a:gd name="connsiteX12" fmla="*/ 146942 w 598366"/>
                        <a:gd name="connsiteY12" fmla="*/ 787 h 593905"/>
                        <a:gd name="connsiteX13" fmla="*/ 112447 w 598366"/>
                        <a:gd name="connsiteY13" fmla="*/ 8084 h 593905"/>
                        <a:gd name="connsiteX0" fmla="*/ 112447 w 598366"/>
                        <a:gd name="connsiteY0" fmla="*/ 8084 h 593905"/>
                        <a:gd name="connsiteX1" fmla="*/ 93214 w 598366"/>
                        <a:gd name="connsiteY1" fmla="*/ 37635 h 593905"/>
                        <a:gd name="connsiteX2" fmla="*/ 0 w 598366"/>
                        <a:gd name="connsiteY2" fmla="*/ 537815 h 593905"/>
                        <a:gd name="connsiteX3" fmla="*/ 7004 w 598366"/>
                        <a:gd name="connsiteY3" fmla="*/ 570927 h 593905"/>
                        <a:gd name="connsiteX4" fmla="*/ 7296 w 598366"/>
                        <a:gd name="connsiteY4" fmla="*/ 572310 h 593905"/>
                        <a:gd name="connsiteX5" fmla="*/ 35175 w 598366"/>
                        <a:gd name="connsiteY5" fmla="*/ 590454 h 593905"/>
                        <a:gd name="connsiteX6" fmla="*/ 552299 w 598366"/>
                        <a:gd name="connsiteY6" fmla="*/ 593905 h 593905"/>
                        <a:gd name="connsiteX7" fmla="*/ 598366 w 598366"/>
                        <a:gd name="connsiteY7" fmla="*/ 547838 h 593905"/>
                        <a:gd name="connsiteX8" fmla="*/ 552299 w 598366"/>
                        <a:gd name="connsiteY8" fmla="*/ 501771 h 593905"/>
                        <a:gd name="connsiteX9" fmla="*/ 100438 w 598366"/>
                        <a:gd name="connsiteY9" fmla="*/ 501771 h 593905"/>
                        <a:gd name="connsiteX10" fmla="*/ 183789 w 598366"/>
                        <a:gd name="connsiteY10" fmla="*/ 54515 h 593905"/>
                        <a:gd name="connsiteX11" fmla="*/ 146942 w 598366"/>
                        <a:gd name="connsiteY11" fmla="*/ 787 h 593905"/>
                        <a:gd name="connsiteX12" fmla="*/ 112447 w 598366"/>
                        <a:gd name="connsiteY12" fmla="*/ 8084 h 593905"/>
                        <a:gd name="connsiteX0" fmla="*/ 124767 w 610686"/>
                        <a:gd name="connsiteY0" fmla="*/ 8084 h 593905"/>
                        <a:gd name="connsiteX1" fmla="*/ 105534 w 610686"/>
                        <a:gd name="connsiteY1" fmla="*/ 37635 h 593905"/>
                        <a:gd name="connsiteX2" fmla="*/ 12320 w 610686"/>
                        <a:gd name="connsiteY2" fmla="*/ 537815 h 593905"/>
                        <a:gd name="connsiteX3" fmla="*/ 19324 w 610686"/>
                        <a:gd name="connsiteY3" fmla="*/ 570927 h 593905"/>
                        <a:gd name="connsiteX4" fmla="*/ 47495 w 610686"/>
                        <a:gd name="connsiteY4" fmla="*/ 590454 h 593905"/>
                        <a:gd name="connsiteX5" fmla="*/ 564619 w 610686"/>
                        <a:gd name="connsiteY5" fmla="*/ 593905 h 593905"/>
                        <a:gd name="connsiteX6" fmla="*/ 610686 w 610686"/>
                        <a:gd name="connsiteY6" fmla="*/ 547838 h 593905"/>
                        <a:gd name="connsiteX7" fmla="*/ 564619 w 610686"/>
                        <a:gd name="connsiteY7" fmla="*/ 501771 h 593905"/>
                        <a:gd name="connsiteX8" fmla="*/ 112758 w 610686"/>
                        <a:gd name="connsiteY8" fmla="*/ 501771 h 593905"/>
                        <a:gd name="connsiteX9" fmla="*/ 196109 w 610686"/>
                        <a:gd name="connsiteY9" fmla="*/ 54515 h 593905"/>
                        <a:gd name="connsiteX10" fmla="*/ 159262 w 610686"/>
                        <a:gd name="connsiteY10" fmla="*/ 787 h 593905"/>
                        <a:gd name="connsiteX11" fmla="*/ 124767 w 610686"/>
                        <a:gd name="connsiteY11" fmla="*/ 8084 h 593905"/>
                        <a:gd name="connsiteX0" fmla="*/ 112447 w 598366"/>
                        <a:gd name="connsiteY0" fmla="*/ 8084 h 593905"/>
                        <a:gd name="connsiteX1" fmla="*/ 93214 w 598366"/>
                        <a:gd name="connsiteY1" fmla="*/ 37635 h 593905"/>
                        <a:gd name="connsiteX2" fmla="*/ 0 w 598366"/>
                        <a:gd name="connsiteY2" fmla="*/ 537815 h 593905"/>
                        <a:gd name="connsiteX3" fmla="*/ 7004 w 598366"/>
                        <a:gd name="connsiteY3" fmla="*/ 570927 h 593905"/>
                        <a:gd name="connsiteX4" fmla="*/ 35175 w 598366"/>
                        <a:gd name="connsiteY4" fmla="*/ 590454 h 593905"/>
                        <a:gd name="connsiteX5" fmla="*/ 552299 w 598366"/>
                        <a:gd name="connsiteY5" fmla="*/ 593905 h 593905"/>
                        <a:gd name="connsiteX6" fmla="*/ 598366 w 598366"/>
                        <a:gd name="connsiteY6" fmla="*/ 547838 h 593905"/>
                        <a:gd name="connsiteX7" fmla="*/ 552299 w 598366"/>
                        <a:gd name="connsiteY7" fmla="*/ 501771 h 593905"/>
                        <a:gd name="connsiteX8" fmla="*/ 100438 w 598366"/>
                        <a:gd name="connsiteY8" fmla="*/ 501771 h 593905"/>
                        <a:gd name="connsiteX9" fmla="*/ 183789 w 598366"/>
                        <a:gd name="connsiteY9" fmla="*/ 54515 h 593905"/>
                        <a:gd name="connsiteX10" fmla="*/ 146942 w 598366"/>
                        <a:gd name="connsiteY10" fmla="*/ 787 h 593905"/>
                        <a:gd name="connsiteX11" fmla="*/ 112447 w 598366"/>
                        <a:gd name="connsiteY11" fmla="*/ 8084 h 593905"/>
                        <a:gd name="connsiteX0" fmla="*/ 112447 w 598366"/>
                        <a:gd name="connsiteY0" fmla="*/ 8084 h 593905"/>
                        <a:gd name="connsiteX1" fmla="*/ 93214 w 598366"/>
                        <a:gd name="connsiteY1" fmla="*/ 37635 h 593905"/>
                        <a:gd name="connsiteX2" fmla="*/ 0 w 598366"/>
                        <a:gd name="connsiteY2" fmla="*/ 537815 h 593905"/>
                        <a:gd name="connsiteX3" fmla="*/ 7004 w 598366"/>
                        <a:gd name="connsiteY3" fmla="*/ 570927 h 593905"/>
                        <a:gd name="connsiteX4" fmla="*/ 42796 w 598366"/>
                        <a:gd name="connsiteY4" fmla="*/ 591158 h 593905"/>
                        <a:gd name="connsiteX5" fmla="*/ 552299 w 598366"/>
                        <a:gd name="connsiteY5" fmla="*/ 593905 h 593905"/>
                        <a:gd name="connsiteX6" fmla="*/ 598366 w 598366"/>
                        <a:gd name="connsiteY6" fmla="*/ 547838 h 593905"/>
                        <a:gd name="connsiteX7" fmla="*/ 552299 w 598366"/>
                        <a:gd name="connsiteY7" fmla="*/ 501771 h 593905"/>
                        <a:gd name="connsiteX8" fmla="*/ 100438 w 598366"/>
                        <a:gd name="connsiteY8" fmla="*/ 501771 h 593905"/>
                        <a:gd name="connsiteX9" fmla="*/ 183789 w 598366"/>
                        <a:gd name="connsiteY9" fmla="*/ 54515 h 593905"/>
                        <a:gd name="connsiteX10" fmla="*/ 146942 w 598366"/>
                        <a:gd name="connsiteY10" fmla="*/ 787 h 593905"/>
                        <a:gd name="connsiteX11" fmla="*/ 112447 w 598366"/>
                        <a:gd name="connsiteY11" fmla="*/ 8084 h 593905"/>
                        <a:gd name="connsiteX0" fmla="*/ 112447 w 598366"/>
                        <a:gd name="connsiteY0" fmla="*/ 8084 h 593905"/>
                        <a:gd name="connsiteX1" fmla="*/ 93214 w 598366"/>
                        <a:gd name="connsiteY1" fmla="*/ 37635 h 593905"/>
                        <a:gd name="connsiteX2" fmla="*/ 0 w 598366"/>
                        <a:gd name="connsiteY2" fmla="*/ 537815 h 593905"/>
                        <a:gd name="connsiteX3" fmla="*/ 7004 w 598366"/>
                        <a:gd name="connsiteY3" fmla="*/ 570927 h 593905"/>
                        <a:gd name="connsiteX4" fmla="*/ 42796 w 598366"/>
                        <a:gd name="connsiteY4" fmla="*/ 591158 h 593905"/>
                        <a:gd name="connsiteX5" fmla="*/ 552299 w 598366"/>
                        <a:gd name="connsiteY5" fmla="*/ 593905 h 593905"/>
                        <a:gd name="connsiteX6" fmla="*/ 598366 w 598366"/>
                        <a:gd name="connsiteY6" fmla="*/ 547838 h 593905"/>
                        <a:gd name="connsiteX7" fmla="*/ 552299 w 598366"/>
                        <a:gd name="connsiteY7" fmla="*/ 501771 h 593905"/>
                        <a:gd name="connsiteX8" fmla="*/ 100438 w 598366"/>
                        <a:gd name="connsiteY8" fmla="*/ 501771 h 593905"/>
                        <a:gd name="connsiteX9" fmla="*/ 183789 w 598366"/>
                        <a:gd name="connsiteY9" fmla="*/ 54515 h 593905"/>
                        <a:gd name="connsiteX10" fmla="*/ 146942 w 598366"/>
                        <a:gd name="connsiteY10" fmla="*/ 787 h 593905"/>
                        <a:gd name="connsiteX11" fmla="*/ 112447 w 598366"/>
                        <a:gd name="connsiteY11" fmla="*/ 8084 h 593905"/>
                        <a:gd name="connsiteX0" fmla="*/ 112447 w 598366"/>
                        <a:gd name="connsiteY0" fmla="*/ 8084 h 593905"/>
                        <a:gd name="connsiteX1" fmla="*/ 93214 w 598366"/>
                        <a:gd name="connsiteY1" fmla="*/ 37635 h 593905"/>
                        <a:gd name="connsiteX2" fmla="*/ 0 w 598366"/>
                        <a:gd name="connsiteY2" fmla="*/ 537815 h 593905"/>
                        <a:gd name="connsiteX3" fmla="*/ 7004 w 598366"/>
                        <a:gd name="connsiteY3" fmla="*/ 570927 h 593905"/>
                        <a:gd name="connsiteX4" fmla="*/ 42796 w 598366"/>
                        <a:gd name="connsiteY4" fmla="*/ 591158 h 593905"/>
                        <a:gd name="connsiteX5" fmla="*/ 552299 w 598366"/>
                        <a:gd name="connsiteY5" fmla="*/ 593905 h 593905"/>
                        <a:gd name="connsiteX6" fmla="*/ 598366 w 598366"/>
                        <a:gd name="connsiteY6" fmla="*/ 547838 h 593905"/>
                        <a:gd name="connsiteX7" fmla="*/ 552299 w 598366"/>
                        <a:gd name="connsiteY7" fmla="*/ 501771 h 593905"/>
                        <a:gd name="connsiteX8" fmla="*/ 100438 w 598366"/>
                        <a:gd name="connsiteY8" fmla="*/ 501771 h 593905"/>
                        <a:gd name="connsiteX9" fmla="*/ 183789 w 598366"/>
                        <a:gd name="connsiteY9" fmla="*/ 54515 h 593905"/>
                        <a:gd name="connsiteX10" fmla="*/ 146942 w 598366"/>
                        <a:gd name="connsiteY10" fmla="*/ 787 h 593905"/>
                        <a:gd name="connsiteX11" fmla="*/ 112447 w 598366"/>
                        <a:gd name="connsiteY11" fmla="*/ 8084 h 593905"/>
                        <a:gd name="connsiteX0" fmla="*/ 112447 w 598366"/>
                        <a:gd name="connsiteY0" fmla="*/ 8084 h 593905"/>
                        <a:gd name="connsiteX1" fmla="*/ 93214 w 598366"/>
                        <a:gd name="connsiteY1" fmla="*/ 37635 h 593905"/>
                        <a:gd name="connsiteX2" fmla="*/ 0 w 598366"/>
                        <a:gd name="connsiteY2" fmla="*/ 537815 h 593905"/>
                        <a:gd name="connsiteX3" fmla="*/ 7004 w 598366"/>
                        <a:gd name="connsiteY3" fmla="*/ 570927 h 593905"/>
                        <a:gd name="connsiteX4" fmla="*/ 42796 w 598366"/>
                        <a:gd name="connsiteY4" fmla="*/ 591158 h 593905"/>
                        <a:gd name="connsiteX5" fmla="*/ 552299 w 598366"/>
                        <a:gd name="connsiteY5" fmla="*/ 593905 h 593905"/>
                        <a:gd name="connsiteX6" fmla="*/ 598366 w 598366"/>
                        <a:gd name="connsiteY6" fmla="*/ 547838 h 593905"/>
                        <a:gd name="connsiteX7" fmla="*/ 552299 w 598366"/>
                        <a:gd name="connsiteY7" fmla="*/ 501771 h 593905"/>
                        <a:gd name="connsiteX8" fmla="*/ 100438 w 598366"/>
                        <a:gd name="connsiteY8" fmla="*/ 501771 h 593905"/>
                        <a:gd name="connsiteX9" fmla="*/ 183789 w 598366"/>
                        <a:gd name="connsiteY9" fmla="*/ 54515 h 593905"/>
                        <a:gd name="connsiteX10" fmla="*/ 146942 w 598366"/>
                        <a:gd name="connsiteY10" fmla="*/ 787 h 593905"/>
                        <a:gd name="connsiteX11" fmla="*/ 112447 w 598366"/>
                        <a:gd name="connsiteY11" fmla="*/ 8084 h 593905"/>
                        <a:gd name="connsiteX0" fmla="*/ 112447 w 598366"/>
                        <a:gd name="connsiteY0" fmla="*/ 8084 h 593905"/>
                        <a:gd name="connsiteX1" fmla="*/ 93214 w 598366"/>
                        <a:gd name="connsiteY1" fmla="*/ 37635 h 593905"/>
                        <a:gd name="connsiteX2" fmla="*/ 0 w 598366"/>
                        <a:gd name="connsiteY2" fmla="*/ 537815 h 593905"/>
                        <a:gd name="connsiteX3" fmla="*/ 8213 w 598366"/>
                        <a:gd name="connsiteY3" fmla="*/ 573440 h 593905"/>
                        <a:gd name="connsiteX4" fmla="*/ 42796 w 598366"/>
                        <a:gd name="connsiteY4" fmla="*/ 591158 h 593905"/>
                        <a:gd name="connsiteX5" fmla="*/ 552299 w 598366"/>
                        <a:gd name="connsiteY5" fmla="*/ 593905 h 593905"/>
                        <a:gd name="connsiteX6" fmla="*/ 598366 w 598366"/>
                        <a:gd name="connsiteY6" fmla="*/ 547838 h 593905"/>
                        <a:gd name="connsiteX7" fmla="*/ 552299 w 598366"/>
                        <a:gd name="connsiteY7" fmla="*/ 501771 h 593905"/>
                        <a:gd name="connsiteX8" fmla="*/ 100438 w 598366"/>
                        <a:gd name="connsiteY8" fmla="*/ 501771 h 593905"/>
                        <a:gd name="connsiteX9" fmla="*/ 183789 w 598366"/>
                        <a:gd name="connsiteY9" fmla="*/ 54515 h 593905"/>
                        <a:gd name="connsiteX10" fmla="*/ 146942 w 598366"/>
                        <a:gd name="connsiteY10" fmla="*/ 787 h 593905"/>
                        <a:gd name="connsiteX11" fmla="*/ 112447 w 598366"/>
                        <a:gd name="connsiteY11" fmla="*/ 8084 h 593905"/>
                        <a:gd name="connsiteX0" fmla="*/ 112447 w 598366"/>
                        <a:gd name="connsiteY0" fmla="*/ 8084 h 593905"/>
                        <a:gd name="connsiteX1" fmla="*/ 93214 w 598366"/>
                        <a:gd name="connsiteY1" fmla="*/ 37635 h 593905"/>
                        <a:gd name="connsiteX2" fmla="*/ 0 w 598366"/>
                        <a:gd name="connsiteY2" fmla="*/ 537815 h 593905"/>
                        <a:gd name="connsiteX3" fmla="*/ 8213 w 598366"/>
                        <a:gd name="connsiteY3" fmla="*/ 573440 h 593905"/>
                        <a:gd name="connsiteX4" fmla="*/ 42796 w 598366"/>
                        <a:gd name="connsiteY4" fmla="*/ 591158 h 593905"/>
                        <a:gd name="connsiteX5" fmla="*/ 552299 w 598366"/>
                        <a:gd name="connsiteY5" fmla="*/ 593905 h 593905"/>
                        <a:gd name="connsiteX6" fmla="*/ 598366 w 598366"/>
                        <a:gd name="connsiteY6" fmla="*/ 547838 h 593905"/>
                        <a:gd name="connsiteX7" fmla="*/ 552299 w 598366"/>
                        <a:gd name="connsiteY7" fmla="*/ 501771 h 593905"/>
                        <a:gd name="connsiteX8" fmla="*/ 100438 w 598366"/>
                        <a:gd name="connsiteY8" fmla="*/ 501771 h 593905"/>
                        <a:gd name="connsiteX9" fmla="*/ 183789 w 598366"/>
                        <a:gd name="connsiteY9" fmla="*/ 54515 h 593905"/>
                        <a:gd name="connsiteX10" fmla="*/ 146942 w 598366"/>
                        <a:gd name="connsiteY10" fmla="*/ 787 h 593905"/>
                        <a:gd name="connsiteX11" fmla="*/ 112447 w 598366"/>
                        <a:gd name="connsiteY11" fmla="*/ 8084 h 593905"/>
                        <a:gd name="connsiteX0" fmla="*/ 112447 w 598366"/>
                        <a:gd name="connsiteY0" fmla="*/ 8084 h 593905"/>
                        <a:gd name="connsiteX1" fmla="*/ 93214 w 598366"/>
                        <a:gd name="connsiteY1" fmla="*/ 37635 h 593905"/>
                        <a:gd name="connsiteX2" fmla="*/ 0 w 598366"/>
                        <a:gd name="connsiteY2" fmla="*/ 537815 h 593905"/>
                        <a:gd name="connsiteX3" fmla="*/ 8213 w 598366"/>
                        <a:gd name="connsiteY3" fmla="*/ 573440 h 593905"/>
                        <a:gd name="connsiteX4" fmla="*/ 42796 w 598366"/>
                        <a:gd name="connsiteY4" fmla="*/ 591158 h 593905"/>
                        <a:gd name="connsiteX5" fmla="*/ 552299 w 598366"/>
                        <a:gd name="connsiteY5" fmla="*/ 593905 h 593905"/>
                        <a:gd name="connsiteX6" fmla="*/ 598366 w 598366"/>
                        <a:gd name="connsiteY6" fmla="*/ 547838 h 593905"/>
                        <a:gd name="connsiteX7" fmla="*/ 552299 w 598366"/>
                        <a:gd name="connsiteY7" fmla="*/ 501771 h 593905"/>
                        <a:gd name="connsiteX8" fmla="*/ 100438 w 598366"/>
                        <a:gd name="connsiteY8" fmla="*/ 501771 h 593905"/>
                        <a:gd name="connsiteX9" fmla="*/ 183789 w 598366"/>
                        <a:gd name="connsiteY9" fmla="*/ 54515 h 593905"/>
                        <a:gd name="connsiteX10" fmla="*/ 146942 w 598366"/>
                        <a:gd name="connsiteY10" fmla="*/ 787 h 593905"/>
                        <a:gd name="connsiteX11" fmla="*/ 112447 w 598366"/>
                        <a:gd name="connsiteY11" fmla="*/ 8084 h 593905"/>
                        <a:gd name="connsiteX0" fmla="*/ 113001 w 598920"/>
                        <a:gd name="connsiteY0" fmla="*/ 8084 h 593905"/>
                        <a:gd name="connsiteX1" fmla="*/ 93768 w 598920"/>
                        <a:gd name="connsiteY1" fmla="*/ 37635 h 593905"/>
                        <a:gd name="connsiteX2" fmla="*/ 554 w 598920"/>
                        <a:gd name="connsiteY2" fmla="*/ 537815 h 593905"/>
                        <a:gd name="connsiteX3" fmla="*/ 8767 w 598920"/>
                        <a:gd name="connsiteY3" fmla="*/ 573440 h 593905"/>
                        <a:gd name="connsiteX4" fmla="*/ 43350 w 598920"/>
                        <a:gd name="connsiteY4" fmla="*/ 591158 h 593905"/>
                        <a:gd name="connsiteX5" fmla="*/ 552853 w 598920"/>
                        <a:gd name="connsiteY5" fmla="*/ 593905 h 593905"/>
                        <a:gd name="connsiteX6" fmla="*/ 598920 w 598920"/>
                        <a:gd name="connsiteY6" fmla="*/ 547838 h 593905"/>
                        <a:gd name="connsiteX7" fmla="*/ 552853 w 598920"/>
                        <a:gd name="connsiteY7" fmla="*/ 501771 h 593905"/>
                        <a:gd name="connsiteX8" fmla="*/ 100992 w 598920"/>
                        <a:gd name="connsiteY8" fmla="*/ 501771 h 593905"/>
                        <a:gd name="connsiteX9" fmla="*/ 184343 w 598920"/>
                        <a:gd name="connsiteY9" fmla="*/ 54515 h 593905"/>
                        <a:gd name="connsiteX10" fmla="*/ 147496 w 598920"/>
                        <a:gd name="connsiteY10" fmla="*/ 787 h 593905"/>
                        <a:gd name="connsiteX11" fmla="*/ 113001 w 598920"/>
                        <a:gd name="connsiteY11" fmla="*/ 8084 h 593905"/>
                        <a:gd name="connsiteX0" fmla="*/ 113001 w 598920"/>
                        <a:gd name="connsiteY0" fmla="*/ 8084 h 593905"/>
                        <a:gd name="connsiteX1" fmla="*/ 93768 w 598920"/>
                        <a:gd name="connsiteY1" fmla="*/ 37635 h 593905"/>
                        <a:gd name="connsiteX2" fmla="*/ 554 w 598920"/>
                        <a:gd name="connsiteY2" fmla="*/ 537815 h 593905"/>
                        <a:gd name="connsiteX3" fmla="*/ 8767 w 598920"/>
                        <a:gd name="connsiteY3" fmla="*/ 573440 h 593905"/>
                        <a:gd name="connsiteX4" fmla="*/ 43350 w 598920"/>
                        <a:gd name="connsiteY4" fmla="*/ 591158 h 593905"/>
                        <a:gd name="connsiteX5" fmla="*/ 552853 w 598920"/>
                        <a:gd name="connsiteY5" fmla="*/ 593905 h 593905"/>
                        <a:gd name="connsiteX6" fmla="*/ 598920 w 598920"/>
                        <a:gd name="connsiteY6" fmla="*/ 547838 h 593905"/>
                        <a:gd name="connsiteX7" fmla="*/ 552853 w 598920"/>
                        <a:gd name="connsiteY7" fmla="*/ 501771 h 593905"/>
                        <a:gd name="connsiteX8" fmla="*/ 100992 w 598920"/>
                        <a:gd name="connsiteY8" fmla="*/ 501771 h 593905"/>
                        <a:gd name="connsiteX9" fmla="*/ 184343 w 598920"/>
                        <a:gd name="connsiteY9" fmla="*/ 54515 h 593905"/>
                        <a:gd name="connsiteX10" fmla="*/ 147496 w 598920"/>
                        <a:gd name="connsiteY10" fmla="*/ 787 h 593905"/>
                        <a:gd name="connsiteX11" fmla="*/ 113001 w 598920"/>
                        <a:gd name="connsiteY11" fmla="*/ 8084 h 59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8920" h="593905">
                          <a:moveTo>
                            <a:pt x="113001" y="8084"/>
                          </a:moveTo>
                          <a:cubicBezTo>
                            <a:pt x="103278" y="14752"/>
                            <a:pt x="96099" y="25129"/>
                            <a:pt x="93768" y="37635"/>
                          </a:cubicBezTo>
                          <a:lnTo>
                            <a:pt x="554" y="537815"/>
                          </a:lnTo>
                          <a:cubicBezTo>
                            <a:pt x="-489" y="549021"/>
                            <a:pt x="-1102" y="560747"/>
                            <a:pt x="8767" y="573440"/>
                          </a:cubicBezTo>
                          <a:cubicBezTo>
                            <a:pt x="20081" y="585598"/>
                            <a:pt x="33881" y="590046"/>
                            <a:pt x="43350" y="591158"/>
                          </a:cubicBezTo>
                          <a:lnTo>
                            <a:pt x="552853" y="593905"/>
                          </a:lnTo>
                          <a:cubicBezTo>
                            <a:pt x="578295" y="593905"/>
                            <a:pt x="598920" y="573280"/>
                            <a:pt x="598920" y="547838"/>
                          </a:cubicBezTo>
                          <a:cubicBezTo>
                            <a:pt x="598920" y="522396"/>
                            <a:pt x="578295" y="501771"/>
                            <a:pt x="552853" y="501771"/>
                          </a:cubicBezTo>
                          <a:lnTo>
                            <a:pt x="100992" y="501771"/>
                          </a:lnTo>
                          <a:lnTo>
                            <a:pt x="184343" y="54515"/>
                          </a:lnTo>
                          <a:cubicBezTo>
                            <a:pt x="189004" y="29503"/>
                            <a:pt x="172507" y="5448"/>
                            <a:pt x="147496" y="787"/>
                          </a:cubicBezTo>
                          <a:cubicBezTo>
                            <a:pt x="134990" y="-1543"/>
                            <a:pt x="122723" y="1416"/>
                            <a:pt x="113001" y="808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flipH="1">
                      <a:off x="4017434" y="7583320"/>
                      <a:ext cx="2115307" cy="3243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p:cNvGrpSpPr>
                  <a:grpSpLocks noChangeAspect="1"/>
                </p:cNvGrpSpPr>
                <p:nvPr/>
              </p:nvGrpSpPr>
              <p:grpSpPr>
                <a:xfrm>
                  <a:off x="6102668" y="5692266"/>
                  <a:ext cx="182880" cy="182880"/>
                  <a:chOff x="5655817" y="5623086"/>
                  <a:chExt cx="429822" cy="429821"/>
                </a:xfrm>
              </p:grpSpPr>
              <p:sp>
                <p:nvSpPr>
                  <p:cNvPr id="168" name="Freeform 47"/>
                  <p:cNvSpPr>
                    <a:spLocks noChangeArrowheads="1"/>
                  </p:cNvSpPr>
                  <p:nvPr/>
                </p:nvSpPr>
                <p:spPr bwMode="auto">
                  <a:xfrm>
                    <a:off x="5655817" y="5623086"/>
                    <a:ext cx="429822" cy="429821"/>
                  </a:xfrm>
                  <a:custGeom>
                    <a:avLst/>
                    <a:gdLst>
                      <a:gd name="T0" fmla="*/ 1023 w 1024"/>
                      <a:gd name="T1" fmla="*/ 512 h 1023"/>
                      <a:gd name="T2" fmla="*/ 1023 w 1024"/>
                      <a:gd name="T3" fmla="*/ 512 h 1023"/>
                      <a:gd name="T4" fmla="*/ 512 w 1024"/>
                      <a:gd name="T5" fmla="*/ 1022 h 1023"/>
                      <a:gd name="T6" fmla="*/ 0 w 1024"/>
                      <a:gd name="T7" fmla="*/ 512 h 1023"/>
                      <a:gd name="T8" fmla="*/ 512 w 1024"/>
                      <a:gd name="T9" fmla="*/ 0 h 1023"/>
                      <a:gd name="T10" fmla="*/ 1023 w 1024"/>
                      <a:gd name="T11" fmla="*/ 512 h 1023"/>
                    </a:gdLst>
                    <a:ahLst/>
                    <a:cxnLst>
                      <a:cxn ang="0">
                        <a:pos x="T0" y="T1"/>
                      </a:cxn>
                      <a:cxn ang="0">
                        <a:pos x="T2" y="T3"/>
                      </a:cxn>
                      <a:cxn ang="0">
                        <a:pos x="T4" y="T5"/>
                      </a:cxn>
                      <a:cxn ang="0">
                        <a:pos x="T6" y="T7"/>
                      </a:cxn>
                      <a:cxn ang="0">
                        <a:pos x="T8" y="T9"/>
                      </a:cxn>
                      <a:cxn ang="0">
                        <a:pos x="T10" y="T11"/>
                      </a:cxn>
                    </a:cxnLst>
                    <a:rect l="0" t="0" r="r" b="b"/>
                    <a:pathLst>
                      <a:path w="1024" h="1023">
                        <a:moveTo>
                          <a:pt x="1023" y="512"/>
                        </a:moveTo>
                        <a:lnTo>
                          <a:pt x="1023" y="512"/>
                        </a:lnTo>
                        <a:cubicBezTo>
                          <a:pt x="1023" y="794"/>
                          <a:pt x="794" y="1022"/>
                          <a:pt x="512" y="1022"/>
                        </a:cubicBezTo>
                        <a:cubicBezTo>
                          <a:pt x="229" y="1022"/>
                          <a:pt x="0" y="794"/>
                          <a:pt x="0" y="512"/>
                        </a:cubicBezTo>
                        <a:cubicBezTo>
                          <a:pt x="0" y="229"/>
                          <a:pt x="229" y="0"/>
                          <a:pt x="512" y="0"/>
                        </a:cubicBezTo>
                        <a:cubicBezTo>
                          <a:pt x="794" y="0"/>
                          <a:pt x="1023" y="229"/>
                          <a:pt x="1023" y="512"/>
                        </a:cubicBezTo>
                      </a:path>
                    </a:pathLst>
                  </a:custGeom>
                  <a:solidFill>
                    <a:srgbClr val="E500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187"/>
                  <p:cNvSpPr>
                    <a:spLocks noChangeArrowheads="1"/>
                  </p:cNvSpPr>
                  <p:nvPr/>
                </p:nvSpPr>
                <p:spPr bwMode="auto">
                  <a:xfrm>
                    <a:off x="5781799" y="5730542"/>
                    <a:ext cx="179710" cy="213059"/>
                  </a:xfrm>
                  <a:custGeom>
                    <a:avLst/>
                    <a:gdLst>
                      <a:gd name="T0" fmla="*/ 415 w 429"/>
                      <a:gd name="T1" fmla="*/ 447 h 507"/>
                      <a:gd name="T2" fmla="*/ 415 w 429"/>
                      <a:gd name="T3" fmla="*/ 447 h 507"/>
                      <a:gd name="T4" fmla="*/ 260 w 429"/>
                      <a:gd name="T5" fmla="*/ 255 h 507"/>
                      <a:gd name="T6" fmla="*/ 415 w 429"/>
                      <a:gd name="T7" fmla="*/ 62 h 507"/>
                      <a:gd name="T8" fmla="*/ 410 w 429"/>
                      <a:gd name="T9" fmla="*/ 12 h 507"/>
                      <a:gd name="T10" fmla="*/ 360 w 429"/>
                      <a:gd name="T11" fmla="*/ 17 h 507"/>
                      <a:gd name="T12" fmla="*/ 214 w 429"/>
                      <a:gd name="T13" fmla="*/ 198 h 507"/>
                      <a:gd name="T14" fmla="*/ 67 w 429"/>
                      <a:gd name="T15" fmla="*/ 18 h 507"/>
                      <a:gd name="T16" fmla="*/ 17 w 429"/>
                      <a:gd name="T17" fmla="*/ 13 h 507"/>
                      <a:gd name="T18" fmla="*/ 12 w 429"/>
                      <a:gd name="T19" fmla="*/ 63 h 507"/>
                      <a:gd name="T20" fmla="*/ 168 w 429"/>
                      <a:gd name="T21" fmla="*/ 255 h 507"/>
                      <a:gd name="T22" fmla="*/ 12 w 429"/>
                      <a:gd name="T23" fmla="*/ 447 h 507"/>
                      <a:gd name="T24" fmla="*/ 17 w 429"/>
                      <a:gd name="T25" fmla="*/ 497 h 507"/>
                      <a:gd name="T26" fmla="*/ 40 w 429"/>
                      <a:gd name="T27" fmla="*/ 506 h 507"/>
                      <a:gd name="T28" fmla="*/ 68 w 429"/>
                      <a:gd name="T29" fmla="*/ 492 h 507"/>
                      <a:gd name="T30" fmla="*/ 214 w 429"/>
                      <a:gd name="T31" fmla="*/ 311 h 507"/>
                      <a:gd name="T32" fmla="*/ 360 w 429"/>
                      <a:gd name="T33" fmla="*/ 492 h 507"/>
                      <a:gd name="T34" fmla="*/ 388 w 429"/>
                      <a:gd name="T35" fmla="*/ 504 h 507"/>
                      <a:gd name="T36" fmla="*/ 410 w 429"/>
                      <a:gd name="T37" fmla="*/ 497 h 507"/>
                      <a:gd name="T38" fmla="*/ 415 w 429"/>
                      <a:gd name="T39" fmla="*/ 44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507">
                        <a:moveTo>
                          <a:pt x="415" y="447"/>
                        </a:moveTo>
                        <a:lnTo>
                          <a:pt x="415" y="447"/>
                        </a:lnTo>
                        <a:cubicBezTo>
                          <a:pt x="260" y="255"/>
                          <a:pt x="260" y="255"/>
                          <a:pt x="260" y="255"/>
                        </a:cubicBezTo>
                        <a:cubicBezTo>
                          <a:pt x="415" y="62"/>
                          <a:pt x="415" y="62"/>
                          <a:pt x="415" y="62"/>
                        </a:cubicBezTo>
                        <a:cubicBezTo>
                          <a:pt x="428" y="47"/>
                          <a:pt x="424" y="25"/>
                          <a:pt x="410" y="12"/>
                        </a:cubicBezTo>
                        <a:cubicBezTo>
                          <a:pt x="394" y="0"/>
                          <a:pt x="371" y="3"/>
                          <a:pt x="360" y="17"/>
                        </a:cubicBezTo>
                        <a:cubicBezTo>
                          <a:pt x="214" y="198"/>
                          <a:pt x="214" y="198"/>
                          <a:pt x="214" y="198"/>
                        </a:cubicBezTo>
                        <a:cubicBezTo>
                          <a:pt x="67" y="18"/>
                          <a:pt x="67" y="18"/>
                          <a:pt x="67" y="18"/>
                        </a:cubicBezTo>
                        <a:cubicBezTo>
                          <a:pt x="55" y="3"/>
                          <a:pt x="33" y="1"/>
                          <a:pt x="17" y="13"/>
                        </a:cubicBezTo>
                        <a:cubicBezTo>
                          <a:pt x="2" y="26"/>
                          <a:pt x="0" y="47"/>
                          <a:pt x="12" y="63"/>
                        </a:cubicBezTo>
                        <a:cubicBezTo>
                          <a:pt x="168" y="255"/>
                          <a:pt x="168" y="255"/>
                          <a:pt x="168" y="255"/>
                        </a:cubicBezTo>
                        <a:cubicBezTo>
                          <a:pt x="12" y="447"/>
                          <a:pt x="12" y="447"/>
                          <a:pt x="12" y="447"/>
                        </a:cubicBezTo>
                        <a:cubicBezTo>
                          <a:pt x="0" y="463"/>
                          <a:pt x="3" y="485"/>
                          <a:pt x="17" y="497"/>
                        </a:cubicBezTo>
                        <a:cubicBezTo>
                          <a:pt x="25" y="502"/>
                          <a:pt x="32" y="506"/>
                          <a:pt x="40" y="506"/>
                        </a:cubicBezTo>
                        <a:cubicBezTo>
                          <a:pt x="51" y="506"/>
                          <a:pt x="61" y="500"/>
                          <a:pt x="68" y="492"/>
                        </a:cubicBezTo>
                        <a:cubicBezTo>
                          <a:pt x="214" y="311"/>
                          <a:pt x="214" y="311"/>
                          <a:pt x="214" y="311"/>
                        </a:cubicBezTo>
                        <a:cubicBezTo>
                          <a:pt x="360" y="492"/>
                          <a:pt x="360" y="492"/>
                          <a:pt x="360" y="492"/>
                        </a:cubicBezTo>
                        <a:cubicBezTo>
                          <a:pt x="367" y="500"/>
                          <a:pt x="378" y="504"/>
                          <a:pt x="388" y="504"/>
                        </a:cubicBezTo>
                        <a:cubicBezTo>
                          <a:pt x="395" y="504"/>
                          <a:pt x="404" y="502"/>
                          <a:pt x="410" y="497"/>
                        </a:cubicBezTo>
                        <a:cubicBezTo>
                          <a:pt x="426" y="485"/>
                          <a:pt x="428" y="462"/>
                          <a:pt x="415" y="447"/>
                        </a:cubicBezTo>
                      </a:path>
                    </a:pathLst>
                  </a:custGeom>
                  <a:solidFill>
                    <a:schemeClr val="bg1"/>
                  </a:solidFill>
                  <a:ln>
                    <a:noFill/>
                  </a:ln>
                  <a:effectLst/>
                </p:spPr>
                <p:txBody>
                  <a:bodyPr wrap="none" anchor="ctr"/>
                  <a:lstStyle/>
                  <a:p>
                    <a:endParaRPr lang="en-US"/>
                  </a:p>
                </p:txBody>
              </p:sp>
            </p:grpSp>
            <p:cxnSp>
              <p:nvCxnSpPr>
                <p:cNvPr id="225" name="Straight Arrow Connector 224"/>
                <p:cNvCxnSpPr>
                  <a:endCxn id="53" idx="4"/>
                </p:cNvCxnSpPr>
                <p:nvPr/>
              </p:nvCxnSpPr>
              <p:spPr>
                <a:xfrm>
                  <a:off x="5259465" y="5205046"/>
                  <a:ext cx="0" cy="356978"/>
                </a:xfrm>
                <a:prstGeom prst="straightConnector1">
                  <a:avLst/>
                </a:prstGeom>
                <a:ln w="19050" cap="rnd">
                  <a:solidFill>
                    <a:srgbClr val="E5004C"/>
                  </a:solidFill>
                  <a:round/>
                  <a:tailEnd type="arrow"/>
                </a:ln>
              </p:spPr>
              <p:style>
                <a:lnRef idx="1">
                  <a:schemeClr val="accent1"/>
                </a:lnRef>
                <a:fillRef idx="0">
                  <a:schemeClr val="accent1"/>
                </a:fillRef>
                <a:effectRef idx="0">
                  <a:schemeClr val="accent1"/>
                </a:effectRef>
                <a:fontRef idx="minor">
                  <a:schemeClr val="tx1"/>
                </a:fontRef>
              </p:style>
            </p:cxnSp>
            <p:grpSp>
              <p:nvGrpSpPr>
                <p:cNvPr id="162" name="Group 161"/>
                <p:cNvGrpSpPr>
                  <a:grpSpLocks noChangeAspect="1"/>
                </p:cNvGrpSpPr>
                <p:nvPr/>
              </p:nvGrpSpPr>
              <p:grpSpPr>
                <a:xfrm>
                  <a:off x="5165287" y="5252977"/>
                  <a:ext cx="182880" cy="182880"/>
                  <a:chOff x="5633430" y="5623086"/>
                  <a:chExt cx="429822" cy="429821"/>
                </a:xfrm>
              </p:grpSpPr>
              <p:sp>
                <p:nvSpPr>
                  <p:cNvPr id="163" name="Freeform 47"/>
                  <p:cNvSpPr>
                    <a:spLocks noChangeArrowheads="1"/>
                  </p:cNvSpPr>
                  <p:nvPr/>
                </p:nvSpPr>
                <p:spPr bwMode="auto">
                  <a:xfrm>
                    <a:off x="5633430" y="5623086"/>
                    <a:ext cx="429822" cy="429821"/>
                  </a:xfrm>
                  <a:custGeom>
                    <a:avLst/>
                    <a:gdLst>
                      <a:gd name="T0" fmla="*/ 1023 w 1024"/>
                      <a:gd name="T1" fmla="*/ 512 h 1023"/>
                      <a:gd name="T2" fmla="*/ 1023 w 1024"/>
                      <a:gd name="T3" fmla="*/ 512 h 1023"/>
                      <a:gd name="T4" fmla="*/ 512 w 1024"/>
                      <a:gd name="T5" fmla="*/ 1022 h 1023"/>
                      <a:gd name="T6" fmla="*/ 0 w 1024"/>
                      <a:gd name="T7" fmla="*/ 512 h 1023"/>
                      <a:gd name="T8" fmla="*/ 512 w 1024"/>
                      <a:gd name="T9" fmla="*/ 0 h 1023"/>
                      <a:gd name="T10" fmla="*/ 1023 w 1024"/>
                      <a:gd name="T11" fmla="*/ 512 h 1023"/>
                    </a:gdLst>
                    <a:ahLst/>
                    <a:cxnLst>
                      <a:cxn ang="0">
                        <a:pos x="T0" y="T1"/>
                      </a:cxn>
                      <a:cxn ang="0">
                        <a:pos x="T2" y="T3"/>
                      </a:cxn>
                      <a:cxn ang="0">
                        <a:pos x="T4" y="T5"/>
                      </a:cxn>
                      <a:cxn ang="0">
                        <a:pos x="T6" y="T7"/>
                      </a:cxn>
                      <a:cxn ang="0">
                        <a:pos x="T8" y="T9"/>
                      </a:cxn>
                      <a:cxn ang="0">
                        <a:pos x="T10" y="T11"/>
                      </a:cxn>
                    </a:cxnLst>
                    <a:rect l="0" t="0" r="r" b="b"/>
                    <a:pathLst>
                      <a:path w="1024" h="1023">
                        <a:moveTo>
                          <a:pt x="1023" y="512"/>
                        </a:moveTo>
                        <a:lnTo>
                          <a:pt x="1023" y="512"/>
                        </a:lnTo>
                        <a:cubicBezTo>
                          <a:pt x="1023" y="794"/>
                          <a:pt x="794" y="1022"/>
                          <a:pt x="512" y="1022"/>
                        </a:cubicBezTo>
                        <a:cubicBezTo>
                          <a:pt x="229" y="1022"/>
                          <a:pt x="0" y="794"/>
                          <a:pt x="0" y="512"/>
                        </a:cubicBezTo>
                        <a:cubicBezTo>
                          <a:pt x="0" y="229"/>
                          <a:pt x="229" y="0"/>
                          <a:pt x="512" y="0"/>
                        </a:cubicBezTo>
                        <a:cubicBezTo>
                          <a:pt x="794" y="0"/>
                          <a:pt x="1023" y="229"/>
                          <a:pt x="1023" y="512"/>
                        </a:cubicBezTo>
                      </a:path>
                    </a:pathLst>
                  </a:custGeom>
                  <a:solidFill>
                    <a:srgbClr val="E500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187"/>
                  <p:cNvSpPr>
                    <a:spLocks noChangeArrowheads="1"/>
                  </p:cNvSpPr>
                  <p:nvPr/>
                </p:nvSpPr>
                <p:spPr bwMode="auto">
                  <a:xfrm>
                    <a:off x="5759413" y="5730541"/>
                    <a:ext cx="179711" cy="213058"/>
                  </a:xfrm>
                  <a:custGeom>
                    <a:avLst/>
                    <a:gdLst>
                      <a:gd name="T0" fmla="*/ 415 w 429"/>
                      <a:gd name="T1" fmla="*/ 447 h 507"/>
                      <a:gd name="T2" fmla="*/ 415 w 429"/>
                      <a:gd name="T3" fmla="*/ 447 h 507"/>
                      <a:gd name="T4" fmla="*/ 260 w 429"/>
                      <a:gd name="T5" fmla="*/ 255 h 507"/>
                      <a:gd name="T6" fmla="*/ 415 w 429"/>
                      <a:gd name="T7" fmla="*/ 62 h 507"/>
                      <a:gd name="T8" fmla="*/ 410 w 429"/>
                      <a:gd name="T9" fmla="*/ 12 h 507"/>
                      <a:gd name="T10" fmla="*/ 360 w 429"/>
                      <a:gd name="T11" fmla="*/ 17 h 507"/>
                      <a:gd name="T12" fmla="*/ 214 w 429"/>
                      <a:gd name="T13" fmla="*/ 198 h 507"/>
                      <a:gd name="T14" fmla="*/ 67 w 429"/>
                      <a:gd name="T15" fmla="*/ 18 h 507"/>
                      <a:gd name="T16" fmla="*/ 17 w 429"/>
                      <a:gd name="T17" fmla="*/ 13 h 507"/>
                      <a:gd name="T18" fmla="*/ 12 w 429"/>
                      <a:gd name="T19" fmla="*/ 63 h 507"/>
                      <a:gd name="T20" fmla="*/ 168 w 429"/>
                      <a:gd name="T21" fmla="*/ 255 h 507"/>
                      <a:gd name="T22" fmla="*/ 12 w 429"/>
                      <a:gd name="T23" fmla="*/ 447 h 507"/>
                      <a:gd name="T24" fmla="*/ 17 w 429"/>
                      <a:gd name="T25" fmla="*/ 497 h 507"/>
                      <a:gd name="T26" fmla="*/ 40 w 429"/>
                      <a:gd name="T27" fmla="*/ 506 h 507"/>
                      <a:gd name="T28" fmla="*/ 68 w 429"/>
                      <a:gd name="T29" fmla="*/ 492 h 507"/>
                      <a:gd name="T30" fmla="*/ 214 w 429"/>
                      <a:gd name="T31" fmla="*/ 311 h 507"/>
                      <a:gd name="T32" fmla="*/ 360 w 429"/>
                      <a:gd name="T33" fmla="*/ 492 h 507"/>
                      <a:gd name="T34" fmla="*/ 388 w 429"/>
                      <a:gd name="T35" fmla="*/ 504 h 507"/>
                      <a:gd name="T36" fmla="*/ 410 w 429"/>
                      <a:gd name="T37" fmla="*/ 497 h 507"/>
                      <a:gd name="T38" fmla="*/ 415 w 429"/>
                      <a:gd name="T39" fmla="*/ 44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507">
                        <a:moveTo>
                          <a:pt x="415" y="447"/>
                        </a:moveTo>
                        <a:lnTo>
                          <a:pt x="415" y="447"/>
                        </a:lnTo>
                        <a:cubicBezTo>
                          <a:pt x="260" y="255"/>
                          <a:pt x="260" y="255"/>
                          <a:pt x="260" y="255"/>
                        </a:cubicBezTo>
                        <a:cubicBezTo>
                          <a:pt x="415" y="62"/>
                          <a:pt x="415" y="62"/>
                          <a:pt x="415" y="62"/>
                        </a:cubicBezTo>
                        <a:cubicBezTo>
                          <a:pt x="428" y="47"/>
                          <a:pt x="424" y="25"/>
                          <a:pt x="410" y="12"/>
                        </a:cubicBezTo>
                        <a:cubicBezTo>
                          <a:pt x="394" y="0"/>
                          <a:pt x="371" y="3"/>
                          <a:pt x="360" y="17"/>
                        </a:cubicBezTo>
                        <a:cubicBezTo>
                          <a:pt x="214" y="198"/>
                          <a:pt x="214" y="198"/>
                          <a:pt x="214" y="198"/>
                        </a:cubicBezTo>
                        <a:cubicBezTo>
                          <a:pt x="67" y="18"/>
                          <a:pt x="67" y="18"/>
                          <a:pt x="67" y="18"/>
                        </a:cubicBezTo>
                        <a:cubicBezTo>
                          <a:pt x="55" y="3"/>
                          <a:pt x="33" y="1"/>
                          <a:pt x="17" y="13"/>
                        </a:cubicBezTo>
                        <a:cubicBezTo>
                          <a:pt x="2" y="26"/>
                          <a:pt x="0" y="47"/>
                          <a:pt x="12" y="63"/>
                        </a:cubicBezTo>
                        <a:cubicBezTo>
                          <a:pt x="168" y="255"/>
                          <a:pt x="168" y="255"/>
                          <a:pt x="168" y="255"/>
                        </a:cubicBezTo>
                        <a:cubicBezTo>
                          <a:pt x="12" y="447"/>
                          <a:pt x="12" y="447"/>
                          <a:pt x="12" y="447"/>
                        </a:cubicBezTo>
                        <a:cubicBezTo>
                          <a:pt x="0" y="463"/>
                          <a:pt x="3" y="485"/>
                          <a:pt x="17" y="497"/>
                        </a:cubicBezTo>
                        <a:cubicBezTo>
                          <a:pt x="25" y="502"/>
                          <a:pt x="32" y="506"/>
                          <a:pt x="40" y="506"/>
                        </a:cubicBezTo>
                        <a:cubicBezTo>
                          <a:pt x="51" y="506"/>
                          <a:pt x="61" y="500"/>
                          <a:pt x="68" y="492"/>
                        </a:cubicBezTo>
                        <a:cubicBezTo>
                          <a:pt x="214" y="311"/>
                          <a:pt x="214" y="311"/>
                          <a:pt x="214" y="311"/>
                        </a:cubicBezTo>
                        <a:cubicBezTo>
                          <a:pt x="360" y="492"/>
                          <a:pt x="360" y="492"/>
                          <a:pt x="360" y="492"/>
                        </a:cubicBezTo>
                        <a:cubicBezTo>
                          <a:pt x="367" y="500"/>
                          <a:pt x="378" y="504"/>
                          <a:pt x="388" y="504"/>
                        </a:cubicBezTo>
                        <a:cubicBezTo>
                          <a:pt x="395" y="504"/>
                          <a:pt x="404" y="502"/>
                          <a:pt x="410" y="497"/>
                        </a:cubicBezTo>
                        <a:cubicBezTo>
                          <a:pt x="426" y="485"/>
                          <a:pt x="428" y="462"/>
                          <a:pt x="415" y="447"/>
                        </a:cubicBezTo>
                      </a:path>
                    </a:pathLst>
                  </a:custGeom>
                  <a:solidFill>
                    <a:schemeClr val="bg1"/>
                  </a:solidFill>
                  <a:ln>
                    <a:noFill/>
                  </a:ln>
                  <a:effectLst/>
                </p:spPr>
                <p:txBody>
                  <a:bodyPr wrap="none" anchor="ctr"/>
                  <a:lstStyle/>
                  <a:p>
                    <a:endParaRPr lang="en-US"/>
                  </a:p>
                </p:txBody>
              </p:sp>
            </p:grpSp>
            <p:cxnSp>
              <p:nvCxnSpPr>
                <p:cNvPr id="231" name="Straight Arrow Connector 230"/>
                <p:cNvCxnSpPr>
                  <a:endCxn id="56" idx="4"/>
                </p:cNvCxnSpPr>
                <p:nvPr/>
              </p:nvCxnSpPr>
              <p:spPr>
                <a:xfrm flipV="1">
                  <a:off x="7393203" y="5211068"/>
                  <a:ext cx="1338199" cy="582747"/>
                </a:xfrm>
                <a:prstGeom prst="straightConnector1">
                  <a:avLst/>
                </a:prstGeom>
                <a:ln w="19050" cap="rnd">
                  <a:solidFill>
                    <a:srgbClr val="1AAC60"/>
                  </a:solidFill>
                  <a:round/>
                  <a:tailEnd type="arrow"/>
                </a:ln>
              </p:spPr>
              <p:style>
                <a:lnRef idx="1">
                  <a:schemeClr val="accent1"/>
                </a:lnRef>
                <a:fillRef idx="0">
                  <a:schemeClr val="accent1"/>
                </a:fillRef>
                <a:effectRef idx="0">
                  <a:schemeClr val="accent1"/>
                </a:effectRef>
                <a:fontRef idx="minor">
                  <a:schemeClr val="tx1"/>
                </a:fontRef>
              </p:style>
            </p:cxnSp>
            <p:grpSp>
              <p:nvGrpSpPr>
                <p:cNvPr id="229" name="Group 228"/>
                <p:cNvGrpSpPr/>
                <p:nvPr/>
              </p:nvGrpSpPr>
              <p:grpSpPr>
                <a:xfrm>
                  <a:off x="7959024" y="5419129"/>
                  <a:ext cx="185824" cy="185822"/>
                  <a:chOff x="8111825" y="5066936"/>
                  <a:chExt cx="185824" cy="185822"/>
                </a:xfrm>
              </p:grpSpPr>
              <p:sp>
                <p:nvSpPr>
                  <p:cNvPr id="178" name="Freeform 41"/>
                  <p:cNvSpPr>
                    <a:spLocks noChangeArrowheads="1"/>
                  </p:cNvSpPr>
                  <p:nvPr/>
                </p:nvSpPr>
                <p:spPr bwMode="auto">
                  <a:xfrm>
                    <a:off x="8111825" y="5066936"/>
                    <a:ext cx="185824" cy="185822"/>
                  </a:xfrm>
                  <a:custGeom>
                    <a:avLst/>
                    <a:gdLst>
                      <a:gd name="T0" fmla="*/ 1022 w 1023"/>
                      <a:gd name="T1" fmla="*/ 512 h 1023"/>
                      <a:gd name="T2" fmla="*/ 1022 w 1023"/>
                      <a:gd name="T3" fmla="*/ 512 h 1023"/>
                      <a:gd name="T4" fmla="*/ 511 w 1023"/>
                      <a:gd name="T5" fmla="*/ 1022 h 1023"/>
                      <a:gd name="T6" fmla="*/ 0 w 1023"/>
                      <a:gd name="T7" fmla="*/ 512 h 1023"/>
                      <a:gd name="T8" fmla="*/ 511 w 1023"/>
                      <a:gd name="T9" fmla="*/ 0 h 1023"/>
                      <a:gd name="T10" fmla="*/ 1022 w 1023"/>
                      <a:gd name="T11" fmla="*/ 512 h 1023"/>
                    </a:gdLst>
                    <a:ahLst/>
                    <a:cxnLst>
                      <a:cxn ang="0">
                        <a:pos x="T0" y="T1"/>
                      </a:cxn>
                      <a:cxn ang="0">
                        <a:pos x="T2" y="T3"/>
                      </a:cxn>
                      <a:cxn ang="0">
                        <a:pos x="T4" y="T5"/>
                      </a:cxn>
                      <a:cxn ang="0">
                        <a:pos x="T6" y="T7"/>
                      </a:cxn>
                      <a:cxn ang="0">
                        <a:pos x="T8" y="T9"/>
                      </a:cxn>
                      <a:cxn ang="0">
                        <a:pos x="T10" y="T11"/>
                      </a:cxn>
                    </a:cxnLst>
                    <a:rect l="0" t="0" r="r" b="b"/>
                    <a:pathLst>
                      <a:path w="1023" h="1023">
                        <a:moveTo>
                          <a:pt x="1022" y="512"/>
                        </a:moveTo>
                        <a:lnTo>
                          <a:pt x="1022" y="512"/>
                        </a:lnTo>
                        <a:cubicBezTo>
                          <a:pt x="1022" y="794"/>
                          <a:pt x="793" y="1022"/>
                          <a:pt x="511" y="1022"/>
                        </a:cubicBezTo>
                        <a:cubicBezTo>
                          <a:pt x="229" y="1022"/>
                          <a:pt x="0" y="794"/>
                          <a:pt x="0" y="512"/>
                        </a:cubicBezTo>
                        <a:cubicBezTo>
                          <a:pt x="0" y="229"/>
                          <a:pt x="229" y="0"/>
                          <a:pt x="511" y="0"/>
                        </a:cubicBezTo>
                        <a:cubicBezTo>
                          <a:pt x="793" y="0"/>
                          <a:pt x="1022" y="229"/>
                          <a:pt x="1022" y="512"/>
                        </a:cubicBezTo>
                      </a:path>
                    </a:pathLst>
                  </a:custGeom>
                  <a:solidFill>
                    <a:srgbClr val="1AAC6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181"/>
                  <p:cNvSpPr>
                    <a:spLocks noChangeArrowheads="1"/>
                  </p:cNvSpPr>
                  <p:nvPr/>
                </p:nvSpPr>
                <p:spPr bwMode="auto">
                  <a:xfrm>
                    <a:off x="8147067" y="5117397"/>
                    <a:ext cx="114538" cy="84902"/>
                  </a:xfrm>
                  <a:custGeom>
                    <a:avLst/>
                    <a:gdLst>
                      <a:gd name="T0" fmla="*/ 214 w 632"/>
                      <a:gd name="T1" fmla="*/ 468 h 469"/>
                      <a:gd name="T2" fmla="*/ 214 w 632"/>
                      <a:gd name="T3" fmla="*/ 468 h 469"/>
                      <a:gd name="T4" fmla="*/ 13 w 632"/>
                      <a:gd name="T5" fmla="*/ 268 h 469"/>
                      <a:gd name="T6" fmla="*/ 13 w 632"/>
                      <a:gd name="T7" fmla="*/ 217 h 469"/>
                      <a:gd name="T8" fmla="*/ 13 w 632"/>
                      <a:gd name="T9" fmla="*/ 217 h 469"/>
                      <a:gd name="T10" fmla="*/ 64 w 632"/>
                      <a:gd name="T11" fmla="*/ 217 h 469"/>
                      <a:gd name="T12" fmla="*/ 214 w 632"/>
                      <a:gd name="T13" fmla="*/ 367 h 469"/>
                      <a:gd name="T14" fmla="*/ 566 w 632"/>
                      <a:gd name="T15" fmla="*/ 15 h 469"/>
                      <a:gd name="T16" fmla="*/ 616 w 632"/>
                      <a:gd name="T17" fmla="*/ 15 h 469"/>
                      <a:gd name="T18" fmla="*/ 616 w 632"/>
                      <a:gd name="T19" fmla="*/ 15 h 469"/>
                      <a:gd name="T20" fmla="*/ 616 w 632"/>
                      <a:gd name="T21" fmla="*/ 65 h 469"/>
                      <a:gd name="T22" fmla="*/ 214 w 632"/>
                      <a:gd name="T23" fmla="*/ 46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2" h="469">
                        <a:moveTo>
                          <a:pt x="214" y="468"/>
                        </a:moveTo>
                        <a:lnTo>
                          <a:pt x="214" y="468"/>
                        </a:lnTo>
                        <a:cubicBezTo>
                          <a:pt x="13" y="268"/>
                          <a:pt x="13" y="268"/>
                          <a:pt x="13" y="268"/>
                        </a:cubicBezTo>
                        <a:cubicBezTo>
                          <a:pt x="0" y="254"/>
                          <a:pt x="0" y="231"/>
                          <a:pt x="13" y="217"/>
                        </a:cubicBezTo>
                        <a:lnTo>
                          <a:pt x="13" y="217"/>
                        </a:lnTo>
                        <a:cubicBezTo>
                          <a:pt x="28" y="203"/>
                          <a:pt x="50" y="203"/>
                          <a:pt x="64" y="217"/>
                        </a:cubicBezTo>
                        <a:cubicBezTo>
                          <a:pt x="214" y="367"/>
                          <a:pt x="214" y="367"/>
                          <a:pt x="214" y="367"/>
                        </a:cubicBezTo>
                        <a:cubicBezTo>
                          <a:pt x="566" y="15"/>
                          <a:pt x="566" y="15"/>
                          <a:pt x="566" y="15"/>
                        </a:cubicBezTo>
                        <a:cubicBezTo>
                          <a:pt x="580" y="0"/>
                          <a:pt x="603" y="0"/>
                          <a:pt x="616" y="15"/>
                        </a:cubicBezTo>
                        <a:lnTo>
                          <a:pt x="616" y="15"/>
                        </a:lnTo>
                        <a:cubicBezTo>
                          <a:pt x="631" y="28"/>
                          <a:pt x="631" y="51"/>
                          <a:pt x="616" y="65"/>
                        </a:cubicBezTo>
                        <a:lnTo>
                          <a:pt x="214" y="468"/>
                        </a:lnTo>
                      </a:path>
                    </a:pathLst>
                  </a:custGeom>
                  <a:solidFill>
                    <a:schemeClr val="bg1"/>
                  </a:solidFill>
                  <a:ln>
                    <a:noFill/>
                  </a:ln>
                  <a:effectLst/>
                </p:spPr>
                <p:txBody>
                  <a:bodyPr wrap="none" anchor="ctr"/>
                  <a:lstStyle/>
                  <a:p>
                    <a:endParaRPr lang="en-US"/>
                  </a:p>
                </p:txBody>
              </p:sp>
            </p:grpSp>
            <p:cxnSp>
              <p:nvCxnSpPr>
                <p:cNvPr id="185" name="Straight Arrow Connector 184"/>
                <p:cNvCxnSpPr/>
                <p:nvPr/>
              </p:nvCxnSpPr>
              <p:spPr>
                <a:xfrm>
                  <a:off x="7128043" y="5205046"/>
                  <a:ext cx="0" cy="356978"/>
                </a:xfrm>
                <a:prstGeom prst="straightConnector1">
                  <a:avLst/>
                </a:prstGeom>
                <a:ln w="19050" cap="rnd">
                  <a:solidFill>
                    <a:srgbClr val="E5004C"/>
                  </a:solidFill>
                  <a:round/>
                  <a:tailEnd type="arrow"/>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039026" y="5252977"/>
                  <a:ext cx="182880" cy="182880"/>
                  <a:chOff x="7908105" y="6272488"/>
                  <a:chExt cx="248259" cy="246406"/>
                </a:xfrm>
              </p:grpSpPr>
              <p:sp>
                <p:nvSpPr>
                  <p:cNvPr id="28" name="Oval 27"/>
                  <p:cNvSpPr/>
                  <p:nvPr/>
                </p:nvSpPr>
                <p:spPr>
                  <a:xfrm>
                    <a:off x="7944943" y="6313560"/>
                    <a:ext cx="164262" cy="164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27"/>
                  <p:cNvSpPr>
                    <a:spLocks noChangeArrowheads="1"/>
                  </p:cNvSpPr>
                  <p:nvPr/>
                </p:nvSpPr>
                <p:spPr bwMode="auto">
                  <a:xfrm>
                    <a:off x="7908105" y="6272488"/>
                    <a:ext cx="248259" cy="246406"/>
                  </a:xfrm>
                  <a:custGeom>
                    <a:avLst/>
                    <a:gdLst>
                      <a:gd name="T0" fmla="*/ 294 w 589"/>
                      <a:gd name="T1" fmla="*/ 0 h 588"/>
                      <a:gd name="T2" fmla="*/ 294 w 589"/>
                      <a:gd name="T3" fmla="*/ 0 h 588"/>
                      <a:gd name="T4" fmla="*/ 0 w 589"/>
                      <a:gd name="T5" fmla="*/ 293 h 588"/>
                      <a:gd name="T6" fmla="*/ 294 w 589"/>
                      <a:gd name="T7" fmla="*/ 587 h 588"/>
                      <a:gd name="T8" fmla="*/ 588 w 589"/>
                      <a:gd name="T9" fmla="*/ 293 h 588"/>
                      <a:gd name="T10" fmla="*/ 294 w 589"/>
                      <a:gd name="T11" fmla="*/ 0 h 588"/>
                      <a:gd name="T12" fmla="*/ 449 w 589"/>
                      <a:gd name="T13" fmla="*/ 335 h 588"/>
                      <a:gd name="T14" fmla="*/ 449 w 589"/>
                      <a:gd name="T15" fmla="*/ 335 h 588"/>
                      <a:gd name="T16" fmla="*/ 438 w 589"/>
                      <a:gd name="T17" fmla="*/ 346 h 588"/>
                      <a:gd name="T18" fmla="*/ 151 w 589"/>
                      <a:gd name="T19" fmla="*/ 346 h 588"/>
                      <a:gd name="T20" fmla="*/ 139 w 589"/>
                      <a:gd name="T21" fmla="*/ 335 h 588"/>
                      <a:gd name="T22" fmla="*/ 139 w 589"/>
                      <a:gd name="T23" fmla="*/ 252 h 588"/>
                      <a:gd name="T24" fmla="*/ 151 w 589"/>
                      <a:gd name="T25" fmla="*/ 241 h 588"/>
                      <a:gd name="T26" fmla="*/ 438 w 589"/>
                      <a:gd name="T27" fmla="*/ 241 h 588"/>
                      <a:gd name="T28" fmla="*/ 449 w 589"/>
                      <a:gd name="T29" fmla="*/ 252 h 588"/>
                      <a:gd name="T30" fmla="*/ 449 w 589"/>
                      <a:gd name="T31" fmla="*/ 335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9" h="588">
                        <a:moveTo>
                          <a:pt x="294" y="0"/>
                        </a:moveTo>
                        <a:lnTo>
                          <a:pt x="294" y="0"/>
                        </a:lnTo>
                        <a:cubicBezTo>
                          <a:pt x="132" y="0"/>
                          <a:pt x="0" y="132"/>
                          <a:pt x="0" y="293"/>
                        </a:cubicBezTo>
                        <a:cubicBezTo>
                          <a:pt x="0" y="455"/>
                          <a:pt x="132" y="587"/>
                          <a:pt x="294" y="587"/>
                        </a:cubicBezTo>
                        <a:cubicBezTo>
                          <a:pt x="457" y="587"/>
                          <a:pt x="588" y="455"/>
                          <a:pt x="588" y="293"/>
                        </a:cubicBezTo>
                        <a:cubicBezTo>
                          <a:pt x="588" y="132"/>
                          <a:pt x="457" y="0"/>
                          <a:pt x="294" y="0"/>
                        </a:cubicBezTo>
                        <a:close/>
                        <a:moveTo>
                          <a:pt x="449" y="335"/>
                        </a:moveTo>
                        <a:lnTo>
                          <a:pt x="449" y="335"/>
                        </a:lnTo>
                        <a:cubicBezTo>
                          <a:pt x="449" y="341"/>
                          <a:pt x="444" y="346"/>
                          <a:pt x="438" y="346"/>
                        </a:cubicBezTo>
                        <a:cubicBezTo>
                          <a:pt x="151" y="346"/>
                          <a:pt x="151" y="346"/>
                          <a:pt x="151" y="346"/>
                        </a:cubicBezTo>
                        <a:cubicBezTo>
                          <a:pt x="144" y="346"/>
                          <a:pt x="139" y="341"/>
                          <a:pt x="139" y="335"/>
                        </a:cubicBezTo>
                        <a:cubicBezTo>
                          <a:pt x="139" y="252"/>
                          <a:pt x="139" y="252"/>
                          <a:pt x="139" y="252"/>
                        </a:cubicBezTo>
                        <a:cubicBezTo>
                          <a:pt x="139" y="246"/>
                          <a:pt x="144" y="241"/>
                          <a:pt x="151" y="241"/>
                        </a:cubicBezTo>
                        <a:cubicBezTo>
                          <a:pt x="438" y="241"/>
                          <a:pt x="438" y="241"/>
                          <a:pt x="438" y="241"/>
                        </a:cubicBezTo>
                        <a:cubicBezTo>
                          <a:pt x="444" y="241"/>
                          <a:pt x="449" y="246"/>
                          <a:pt x="449" y="252"/>
                        </a:cubicBezTo>
                        <a:lnTo>
                          <a:pt x="449" y="335"/>
                        </a:lnTo>
                        <a:close/>
                      </a:path>
                    </a:pathLst>
                  </a:custGeom>
                  <a:solidFill>
                    <a:srgbClr val="FCDB1F"/>
                  </a:solidFill>
                  <a:ln>
                    <a:noFill/>
                  </a:ln>
                  <a:effectLst/>
                </p:spPr>
                <p:txBody>
                  <a:bodyPr wrap="none" anchor="ctr"/>
                  <a:lstStyle/>
                  <a:p>
                    <a:endParaRPr lang="en-US"/>
                  </a:p>
                </p:txBody>
              </p:sp>
            </p:grpSp>
          </p:grpSp>
          <p:grpSp>
            <p:nvGrpSpPr>
              <p:cNvPr id="90" name="Group 89"/>
              <p:cNvGrpSpPr/>
              <p:nvPr/>
            </p:nvGrpSpPr>
            <p:grpSpPr>
              <a:xfrm>
                <a:off x="7205709" y="5854217"/>
                <a:ext cx="241640" cy="241639"/>
                <a:chOff x="3925415" y="5623086"/>
                <a:chExt cx="429822" cy="429821"/>
              </a:xfrm>
            </p:grpSpPr>
            <p:sp>
              <p:nvSpPr>
                <p:cNvPr id="91" name="Freeform 45"/>
                <p:cNvSpPr>
                  <a:spLocks noChangeArrowheads="1"/>
                </p:cNvSpPr>
                <p:nvPr/>
              </p:nvSpPr>
              <p:spPr bwMode="auto">
                <a:xfrm>
                  <a:off x="3925415" y="5623086"/>
                  <a:ext cx="429822" cy="429821"/>
                </a:xfrm>
                <a:custGeom>
                  <a:avLst/>
                  <a:gdLst>
                    <a:gd name="T0" fmla="*/ 1022 w 1023"/>
                    <a:gd name="T1" fmla="*/ 512 h 1023"/>
                    <a:gd name="T2" fmla="*/ 1022 w 1023"/>
                    <a:gd name="T3" fmla="*/ 512 h 1023"/>
                    <a:gd name="T4" fmla="*/ 511 w 1023"/>
                    <a:gd name="T5" fmla="*/ 1022 h 1023"/>
                    <a:gd name="T6" fmla="*/ 0 w 1023"/>
                    <a:gd name="T7" fmla="*/ 512 h 1023"/>
                    <a:gd name="T8" fmla="*/ 511 w 1023"/>
                    <a:gd name="T9" fmla="*/ 0 h 1023"/>
                    <a:gd name="T10" fmla="*/ 1022 w 1023"/>
                    <a:gd name="T11" fmla="*/ 512 h 1023"/>
                  </a:gdLst>
                  <a:ahLst/>
                  <a:cxnLst>
                    <a:cxn ang="0">
                      <a:pos x="T0" y="T1"/>
                    </a:cxn>
                    <a:cxn ang="0">
                      <a:pos x="T2" y="T3"/>
                    </a:cxn>
                    <a:cxn ang="0">
                      <a:pos x="T4" y="T5"/>
                    </a:cxn>
                    <a:cxn ang="0">
                      <a:pos x="T6" y="T7"/>
                    </a:cxn>
                    <a:cxn ang="0">
                      <a:pos x="T8" y="T9"/>
                    </a:cxn>
                    <a:cxn ang="0">
                      <a:pos x="T10" y="T11"/>
                    </a:cxn>
                  </a:cxnLst>
                  <a:rect l="0" t="0" r="r" b="b"/>
                  <a:pathLst>
                    <a:path w="1023" h="1023">
                      <a:moveTo>
                        <a:pt x="1022" y="512"/>
                      </a:moveTo>
                      <a:lnTo>
                        <a:pt x="1022" y="512"/>
                      </a:lnTo>
                      <a:cubicBezTo>
                        <a:pt x="1022" y="794"/>
                        <a:pt x="793" y="1022"/>
                        <a:pt x="511" y="1022"/>
                      </a:cubicBezTo>
                      <a:cubicBezTo>
                        <a:pt x="229" y="1022"/>
                        <a:pt x="0" y="794"/>
                        <a:pt x="0" y="512"/>
                      </a:cubicBezTo>
                      <a:cubicBezTo>
                        <a:pt x="0" y="229"/>
                        <a:pt x="229" y="0"/>
                        <a:pt x="511" y="0"/>
                      </a:cubicBezTo>
                      <a:cubicBezTo>
                        <a:pt x="793" y="0"/>
                        <a:pt x="1022" y="229"/>
                        <a:pt x="1022" y="512"/>
                      </a:cubicBezTo>
                    </a:path>
                  </a:pathLst>
                </a:custGeom>
                <a:solidFill>
                  <a:schemeClr val="bg2">
                    <a:lumMod val="50000"/>
                    <a:lumOff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183"/>
                <p:cNvSpPr>
                  <a:spLocks noChangeArrowheads="1"/>
                </p:cNvSpPr>
                <p:nvPr/>
              </p:nvSpPr>
              <p:spPr bwMode="auto">
                <a:xfrm>
                  <a:off x="4125504" y="5783843"/>
                  <a:ext cx="29643" cy="203796"/>
                </a:xfrm>
                <a:custGeom>
                  <a:avLst/>
                  <a:gdLst>
                    <a:gd name="T0" fmla="*/ 35 w 72"/>
                    <a:gd name="T1" fmla="*/ 484 h 485"/>
                    <a:gd name="T2" fmla="*/ 35 w 72"/>
                    <a:gd name="T3" fmla="*/ 484 h 485"/>
                    <a:gd name="T4" fmla="*/ 0 w 72"/>
                    <a:gd name="T5" fmla="*/ 449 h 485"/>
                    <a:gd name="T6" fmla="*/ 0 w 72"/>
                    <a:gd name="T7" fmla="*/ 36 h 485"/>
                    <a:gd name="T8" fmla="*/ 35 w 72"/>
                    <a:gd name="T9" fmla="*/ 0 h 485"/>
                    <a:gd name="T10" fmla="*/ 71 w 72"/>
                    <a:gd name="T11" fmla="*/ 36 h 485"/>
                    <a:gd name="T12" fmla="*/ 71 w 72"/>
                    <a:gd name="T13" fmla="*/ 449 h 485"/>
                    <a:gd name="T14" fmla="*/ 35 w 72"/>
                    <a:gd name="T15" fmla="*/ 484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485">
                      <a:moveTo>
                        <a:pt x="35" y="484"/>
                      </a:moveTo>
                      <a:lnTo>
                        <a:pt x="35" y="484"/>
                      </a:lnTo>
                      <a:cubicBezTo>
                        <a:pt x="16" y="484"/>
                        <a:pt x="0" y="469"/>
                        <a:pt x="0" y="449"/>
                      </a:cubicBezTo>
                      <a:cubicBezTo>
                        <a:pt x="0" y="36"/>
                        <a:pt x="0" y="36"/>
                        <a:pt x="0" y="36"/>
                      </a:cubicBezTo>
                      <a:cubicBezTo>
                        <a:pt x="0" y="16"/>
                        <a:pt x="16" y="0"/>
                        <a:pt x="35" y="0"/>
                      </a:cubicBezTo>
                      <a:cubicBezTo>
                        <a:pt x="55" y="0"/>
                        <a:pt x="71" y="16"/>
                        <a:pt x="71" y="36"/>
                      </a:cubicBezTo>
                      <a:cubicBezTo>
                        <a:pt x="71" y="449"/>
                        <a:pt x="71" y="449"/>
                        <a:pt x="71" y="449"/>
                      </a:cubicBezTo>
                      <a:cubicBezTo>
                        <a:pt x="71" y="469"/>
                        <a:pt x="55" y="484"/>
                        <a:pt x="35" y="484"/>
                      </a:cubicBezTo>
                    </a:path>
                  </a:pathLst>
                </a:custGeom>
                <a:solidFill>
                  <a:schemeClr val="bg1"/>
                </a:solidFill>
                <a:ln>
                  <a:solidFill>
                    <a:schemeClr val="bg1"/>
                  </a:solidFill>
                </a:ln>
                <a:effectLst/>
              </p:spPr>
              <p:txBody>
                <a:bodyPr wrap="none" anchor="ctr"/>
                <a:lstStyle/>
                <a:p>
                  <a:endParaRPr lang="en-US"/>
                </a:p>
              </p:txBody>
            </p:sp>
            <p:sp>
              <p:nvSpPr>
                <p:cNvPr id="93" name="Freeform 184"/>
                <p:cNvSpPr>
                  <a:spLocks noChangeArrowheads="1"/>
                </p:cNvSpPr>
                <p:nvPr/>
              </p:nvSpPr>
              <p:spPr bwMode="auto">
                <a:xfrm>
                  <a:off x="4123652" y="5702752"/>
                  <a:ext cx="31495" cy="31495"/>
                </a:xfrm>
                <a:custGeom>
                  <a:avLst/>
                  <a:gdLst>
                    <a:gd name="T0" fmla="*/ 75 w 76"/>
                    <a:gd name="T1" fmla="*/ 37 h 76"/>
                    <a:gd name="T2" fmla="*/ 75 w 76"/>
                    <a:gd name="T3" fmla="*/ 37 h 76"/>
                    <a:gd name="T4" fmla="*/ 37 w 76"/>
                    <a:gd name="T5" fmla="*/ 75 h 76"/>
                    <a:gd name="T6" fmla="*/ 0 w 76"/>
                    <a:gd name="T7" fmla="*/ 37 h 76"/>
                    <a:gd name="T8" fmla="*/ 37 w 76"/>
                    <a:gd name="T9" fmla="*/ 0 h 76"/>
                    <a:gd name="T10" fmla="*/ 75 w 76"/>
                    <a:gd name="T11" fmla="*/ 37 h 76"/>
                  </a:gdLst>
                  <a:ahLst/>
                  <a:cxnLst>
                    <a:cxn ang="0">
                      <a:pos x="T0" y="T1"/>
                    </a:cxn>
                    <a:cxn ang="0">
                      <a:pos x="T2" y="T3"/>
                    </a:cxn>
                    <a:cxn ang="0">
                      <a:pos x="T4" y="T5"/>
                    </a:cxn>
                    <a:cxn ang="0">
                      <a:pos x="T6" y="T7"/>
                    </a:cxn>
                    <a:cxn ang="0">
                      <a:pos x="T8" y="T9"/>
                    </a:cxn>
                    <a:cxn ang="0">
                      <a:pos x="T10" y="T11"/>
                    </a:cxn>
                  </a:cxnLst>
                  <a:rect l="0" t="0" r="r" b="b"/>
                  <a:pathLst>
                    <a:path w="76" h="76">
                      <a:moveTo>
                        <a:pt x="75" y="37"/>
                      </a:moveTo>
                      <a:lnTo>
                        <a:pt x="75" y="37"/>
                      </a:lnTo>
                      <a:cubicBezTo>
                        <a:pt x="75" y="58"/>
                        <a:pt x="58" y="75"/>
                        <a:pt x="37" y="75"/>
                      </a:cubicBezTo>
                      <a:cubicBezTo>
                        <a:pt x="16" y="75"/>
                        <a:pt x="0" y="58"/>
                        <a:pt x="0" y="37"/>
                      </a:cubicBezTo>
                      <a:cubicBezTo>
                        <a:pt x="0" y="17"/>
                        <a:pt x="16" y="0"/>
                        <a:pt x="37" y="0"/>
                      </a:cubicBezTo>
                      <a:cubicBezTo>
                        <a:pt x="58" y="0"/>
                        <a:pt x="75" y="17"/>
                        <a:pt x="75" y="37"/>
                      </a:cubicBezTo>
                    </a:path>
                  </a:pathLst>
                </a:custGeom>
                <a:solidFill>
                  <a:schemeClr val="bg1"/>
                </a:solidFill>
                <a:ln w="12700">
                  <a:solidFill>
                    <a:schemeClr val="bg1"/>
                  </a:solidFill>
                </a:ln>
                <a:effectLst/>
              </p:spPr>
              <p:txBody>
                <a:bodyPr wrap="none" anchor="ctr"/>
                <a:lstStyle/>
                <a:p>
                  <a:endParaRPr lang="en-US"/>
                </a:p>
              </p:txBody>
            </p:sp>
          </p:grpSp>
          <p:sp>
            <p:nvSpPr>
              <p:cNvPr id="239" name="TextBox 238"/>
              <p:cNvSpPr txBox="1"/>
              <p:nvPr/>
            </p:nvSpPr>
            <p:spPr>
              <a:xfrm>
                <a:off x="3030273" y="4724100"/>
                <a:ext cx="689611" cy="276999"/>
              </a:xfrm>
              <a:prstGeom prst="rect">
                <a:avLst/>
              </a:prstGeom>
            </p:spPr>
            <p:txBody>
              <a:bodyPr vert="horz" wrap="none" lIns="91440" tIns="45720" rIns="91440" bIns="45720" rtlCol="0">
                <a:spAutoFit/>
              </a:bodyPr>
              <a:lstStyle/>
              <a:p>
                <a:pPr marL="0" indent="0" algn="ctr">
                  <a:lnSpc>
                    <a:spcPct val="75000"/>
                  </a:lnSpc>
                  <a:buNone/>
                </a:pPr>
                <a:r>
                  <a:rPr lang="en-US" sz="800" dirty="0"/>
                  <a:t>Build </a:t>
                </a:r>
                <a:r>
                  <a:rPr lang="en-US" sz="800" dirty="0" err="1"/>
                  <a:t>omnib</a:t>
                </a:r>
                <a:br>
                  <a:rPr lang="en-US" sz="800" dirty="0"/>
                </a:br>
                <a:r>
                  <a:rPr lang="en-US" sz="800" dirty="0"/>
                  <a:t>Command</a:t>
                </a:r>
              </a:p>
            </p:txBody>
          </p:sp>
          <p:sp>
            <p:nvSpPr>
              <p:cNvPr id="192" name="TextBox 191"/>
              <p:cNvSpPr txBox="1"/>
              <p:nvPr/>
            </p:nvSpPr>
            <p:spPr>
              <a:xfrm>
                <a:off x="4935367" y="4724100"/>
                <a:ext cx="615874" cy="281039"/>
              </a:xfrm>
              <a:prstGeom prst="rect">
                <a:avLst/>
              </a:prstGeom>
            </p:spPr>
            <p:txBody>
              <a:bodyPr vert="horz" wrap="none" lIns="91440" tIns="45720" rIns="91440" bIns="45720" rtlCol="0">
                <a:spAutoFit/>
              </a:bodyPr>
              <a:lstStyle/>
              <a:p>
                <a:pPr marL="0" indent="0" algn="ctr">
                  <a:lnSpc>
                    <a:spcPct val="75000"/>
                  </a:lnSpc>
                  <a:buNone/>
                </a:pPr>
                <a:r>
                  <a:rPr lang="en-US" sz="800" dirty="0"/>
                  <a:t>Run DP</a:t>
                </a:r>
                <a:br>
                  <a:rPr lang="en-US" sz="800" dirty="0"/>
                </a:br>
                <a:r>
                  <a:rPr lang="en-US" sz="800" dirty="0"/>
                  <a:t>Command</a:t>
                </a:r>
              </a:p>
            </p:txBody>
          </p:sp>
          <p:sp>
            <p:nvSpPr>
              <p:cNvPr id="193" name="TextBox 192"/>
              <p:cNvSpPr txBox="1"/>
              <p:nvPr/>
            </p:nvSpPr>
            <p:spPr>
              <a:xfrm>
                <a:off x="6765607" y="4724100"/>
                <a:ext cx="724878" cy="276999"/>
              </a:xfrm>
              <a:prstGeom prst="rect">
                <a:avLst/>
              </a:prstGeom>
            </p:spPr>
            <p:txBody>
              <a:bodyPr vert="horz" wrap="none" lIns="91440" tIns="45720" rIns="91440" bIns="45720" rtlCol="0">
                <a:spAutoFit/>
              </a:bodyPr>
              <a:lstStyle/>
              <a:p>
                <a:pPr marL="0" indent="0" algn="ctr">
                  <a:lnSpc>
                    <a:spcPct val="75000"/>
                  </a:lnSpc>
                  <a:buNone/>
                </a:pPr>
                <a:r>
                  <a:rPr lang="en-US" sz="800" dirty="0" err="1"/>
                  <a:t>CheckNull</a:t>
                </a:r>
                <a:br>
                  <a:rPr lang="en-US" sz="800" dirty="0"/>
                </a:br>
                <a:r>
                  <a:rPr lang="en-US" sz="800" dirty="0"/>
                  <a:t>“</a:t>
                </a:r>
                <a:r>
                  <a:rPr lang="en-US" sz="800" dirty="0" err="1"/>
                  <a:t>sessionKey</a:t>
                </a:r>
                <a:r>
                  <a:rPr lang="en-US" sz="800" dirty="0"/>
                  <a:t>”</a:t>
                </a:r>
              </a:p>
            </p:txBody>
          </p:sp>
          <p:sp>
            <p:nvSpPr>
              <p:cNvPr id="195" name="TextBox 194"/>
              <p:cNvSpPr txBox="1"/>
              <p:nvPr/>
            </p:nvSpPr>
            <p:spPr>
              <a:xfrm>
                <a:off x="8705612" y="4724100"/>
                <a:ext cx="567784" cy="281039"/>
              </a:xfrm>
              <a:prstGeom prst="rect">
                <a:avLst/>
              </a:prstGeom>
            </p:spPr>
            <p:txBody>
              <a:bodyPr vert="horz" wrap="none" lIns="91440" tIns="45720" rIns="91440" bIns="45720" rtlCol="0">
                <a:spAutoFit/>
              </a:bodyPr>
              <a:lstStyle/>
              <a:p>
                <a:pPr marL="0" indent="0" algn="ctr">
                  <a:lnSpc>
                    <a:spcPct val="75000"/>
                  </a:lnSpc>
                  <a:buNone/>
                </a:pPr>
                <a:r>
                  <a:rPr lang="en-US" sz="800" dirty="0"/>
                  <a:t>Set</a:t>
                </a:r>
                <a:br>
                  <a:rPr lang="en-US" sz="800" dirty="0"/>
                </a:br>
                <a:r>
                  <a:rPr lang="en-US" sz="800" dirty="0" err="1"/>
                  <a:t>sessionid</a:t>
                </a:r>
                <a:endParaRPr lang="en-US" sz="800" dirty="0"/>
              </a:p>
            </p:txBody>
          </p:sp>
          <p:sp>
            <p:nvSpPr>
              <p:cNvPr id="196" name="TextBox 195"/>
              <p:cNvSpPr txBox="1"/>
              <p:nvPr/>
            </p:nvSpPr>
            <p:spPr>
              <a:xfrm>
                <a:off x="10532420" y="4724100"/>
                <a:ext cx="562975" cy="281039"/>
              </a:xfrm>
              <a:prstGeom prst="rect">
                <a:avLst/>
              </a:prstGeom>
            </p:spPr>
            <p:txBody>
              <a:bodyPr vert="horz" wrap="none" lIns="91440" tIns="45720" rIns="91440" bIns="45720" rtlCol="0">
                <a:spAutoFit/>
              </a:bodyPr>
              <a:lstStyle/>
              <a:p>
                <a:pPr marL="0" indent="0" algn="ctr">
                  <a:lnSpc>
                    <a:spcPct val="75000"/>
                  </a:lnSpc>
                  <a:buNone/>
                </a:pPr>
                <a:r>
                  <a:rPr lang="en-US" sz="800" dirty="0"/>
                  <a:t>Resolved</a:t>
                </a:r>
                <a:br>
                  <a:rPr lang="en-US" sz="800" dirty="0"/>
                </a:br>
                <a:r>
                  <a:rPr lang="en-US" sz="800" dirty="0"/>
                  <a:t>success</a:t>
                </a:r>
              </a:p>
            </p:txBody>
          </p:sp>
          <p:sp>
            <p:nvSpPr>
              <p:cNvPr id="197" name="TextBox 196"/>
              <p:cNvSpPr txBox="1"/>
              <p:nvPr/>
            </p:nvSpPr>
            <p:spPr>
              <a:xfrm>
                <a:off x="6783019" y="6188789"/>
                <a:ext cx="667170" cy="281039"/>
              </a:xfrm>
              <a:prstGeom prst="rect">
                <a:avLst/>
              </a:prstGeom>
            </p:spPr>
            <p:txBody>
              <a:bodyPr vert="horz" wrap="none" lIns="91440" tIns="45720" rIns="91440" bIns="45720" rtlCol="0">
                <a:spAutoFit/>
              </a:bodyPr>
              <a:lstStyle/>
              <a:p>
                <a:pPr marL="0" indent="0" algn="ctr">
                  <a:lnSpc>
                    <a:spcPct val="75000"/>
                  </a:lnSpc>
                  <a:buNone/>
                </a:pPr>
                <a:r>
                  <a:rPr lang="en-US" sz="800" dirty="0"/>
                  <a:t>Get Session</a:t>
                </a:r>
                <a:br>
                  <a:rPr lang="en-US" sz="800" dirty="0"/>
                </a:br>
                <a:r>
                  <a:rPr lang="en-US" sz="800" dirty="0"/>
                  <a:t>Status</a:t>
                </a:r>
              </a:p>
            </p:txBody>
          </p:sp>
          <p:sp>
            <p:nvSpPr>
              <p:cNvPr id="198" name="TextBox 197"/>
              <p:cNvSpPr txBox="1"/>
              <p:nvPr/>
            </p:nvSpPr>
            <p:spPr>
              <a:xfrm>
                <a:off x="5022031" y="6188789"/>
                <a:ext cx="455574" cy="281039"/>
              </a:xfrm>
              <a:prstGeom prst="rect">
                <a:avLst/>
              </a:prstGeom>
            </p:spPr>
            <p:txBody>
              <a:bodyPr vert="horz" wrap="none" lIns="91440" tIns="45720" rIns="91440" bIns="45720" rtlCol="0">
                <a:spAutoFit/>
              </a:bodyPr>
              <a:lstStyle/>
              <a:p>
                <a:pPr marL="0" indent="0" algn="ctr">
                  <a:lnSpc>
                    <a:spcPct val="75000"/>
                  </a:lnSpc>
                  <a:buNone/>
                </a:pPr>
                <a:r>
                  <a:rPr lang="en-US" sz="800" dirty="0"/>
                  <a:t>Error:</a:t>
                </a:r>
                <a:br>
                  <a:rPr lang="en-US" sz="800" dirty="0"/>
                </a:br>
                <a:r>
                  <a:rPr lang="en-US" sz="800" dirty="0"/>
                  <a:t>failure</a:t>
                </a:r>
              </a:p>
            </p:txBody>
          </p:sp>
        </p:grpSp>
        <p:cxnSp>
          <p:nvCxnSpPr>
            <p:cNvPr id="242" name="Straight Connector 241"/>
            <p:cNvCxnSpPr/>
            <p:nvPr/>
          </p:nvCxnSpPr>
          <p:spPr>
            <a:xfrm>
              <a:off x="946786" y="4678485"/>
              <a:ext cx="10311764" cy="0"/>
            </a:xfrm>
            <a:prstGeom prst="line">
              <a:avLst/>
            </a:prstGeom>
            <a:ln w="28575" cap="rnd">
              <a:solidFill>
                <a:srgbClr val="0155EF"/>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97714" y="3438381"/>
            <a:ext cx="10360836" cy="1105028"/>
            <a:chOff x="897714" y="3438381"/>
            <a:chExt cx="10360836" cy="1105028"/>
          </a:xfrm>
        </p:grpSpPr>
        <p:sp>
          <p:nvSpPr>
            <p:cNvPr id="322" name="Rectangle 321"/>
            <p:cNvSpPr/>
            <p:nvPr/>
          </p:nvSpPr>
          <p:spPr>
            <a:xfrm>
              <a:off x="897714" y="3582351"/>
              <a:ext cx="1844800" cy="275460"/>
            </a:xfrm>
            <a:prstGeom prst="rect">
              <a:avLst/>
            </a:prstGeom>
            <a:noFill/>
            <a:ln w="28575" cap="flat" cmpd="sng" algn="ctr">
              <a:noFill/>
              <a:prstDash val="solid"/>
            </a:ln>
            <a:effectLst/>
          </p:spPr>
          <p:txBody>
            <a:bodyPr wrap="none" lIns="91440" tIns="45720" rIns="91440" bIns="45720" rtlCol="0" anchor="ctr">
              <a:spAutoFit/>
            </a:bodyPr>
            <a:lstStyle/>
            <a:p>
              <a:pPr>
                <a:lnSpc>
                  <a:spcPct val="85000"/>
                </a:lnSpc>
                <a:spcAft>
                  <a:spcPts val="600"/>
                </a:spcAft>
              </a:pPr>
              <a:r>
                <a:rPr lang="en-US" sz="1400" b="1" dirty="0">
                  <a:solidFill>
                    <a:srgbClr val="000000"/>
                  </a:solidFill>
                </a:rPr>
                <a:t>Without orchestration</a:t>
              </a:r>
            </a:p>
          </p:txBody>
        </p:sp>
        <p:sp>
          <p:nvSpPr>
            <p:cNvPr id="4" name="TextBox 3"/>
            <p:cNvSpPr txBox="1"/>
            <p:nvPr/>
          </p:nvSpPr>
          <p:spPr>
            <a:xfrm>
              <a:off x="3379404" y="3636567"/>
              <a:ext cx="3641190" cy="874085"/>
            </a:xfrm>
            <a:prstGeom prst="rect">
              <a:avLst/>
            </a:prstGeom>
          </p:spPr>
          <p:txBody>
            <a:bodyPr vert="horz" wrap="none" lIns="91440" tIns="45720" rIns="91440" bIns="45720" rtlCol="0">
              <a:spAutoFit/>
            </a:bodyPr>
            <a:lstStyle/>
            <a:p>
              <a:pPr marL="176213" indent="-176213">
                <a:lnSpc>
                  <a:spcPct val="85000"/>
                </a:lnSpc>
                <a:spcAft>
                  <a:spcPts val="600"/>
                </a:spcAft>
                <a:buSzPct val="80000"/>
                <a:buFont typeface="Wingdings" panose="05000000000000000000" pitchFamily="2" charset="2"/>
                <a:buChar char="§"/>
              </a:pPr>
              <a:r>
                <a:rPr lang="en-US" sz="1600" dirty="0"/>
                <a:t>Set up each step manually  </a:t>
              </a:r>
            </a:p>
            <a:p>
              <a:pPr marL="176213" indent="-176213">
                <a:lnSpc>
                  <a:spcPct val="85000"/>
                </a:lnSpc>
                <a:spcAft>
                  <a:spcPts val="600"/>
                </a:spcAft>
                <a:buSzPct val="80000"/>
                <a:buFont typeface="Wingdings" panose="05000000000000000000" pitchFamily="2" charset="2"/>
                <a:buChar char="§"/>
              </a:pPr>
              <a:r>
                <a:rPr lang="en-US" sz="1600" dirty="0"/>
                <a:t>Check documentation for specifications</a:t>
              </a:r>
            </a:p>
            <a:p>
              <a:pPr marL="176213" indent="-176213">
                <a:lnSpc>
                  <a:spcPct val="85000"/>
                </a:lnSpc>
                <a:spcAft>
                  <a:spcPts val="600"/>
                </a:spcAft>
                <a:buSzPct val="80000"/>
                <a:buFont typeface="Wingdings" panose="05000000000000000000" pitchFamily="2" charset="2"/>
                <a:buChar char="§"/>
              </a:pPr>
              <a:r>
                <a:rPr lang="en-US" sz="1600" dirty="0"/>
                <a:t>Apply patches  </a:t>
              </a:r>
            </a:p>
          </p:txBody>
        </p:sp>
        <p:sp>
          <p:nvSpPr>
            <p:cNvPr id="36" name="TextBox 35"/>
            <p:cNvSpPr txBox="1"/>
            <p:nvPr/>
          </p:nvSpPr>
          <p:spPr>
            <a:xfrm>
              <a:off x="7669439" y="3636567"/>
              <a:ext cx="2930482" cy="874085"/>
            </a:xfrm>
            <a:prstGeom prst="rect">
              <a:avLst/>
            </a:prstGeom>
          </p:spPr>
          <p:txBody>
            <a:bodyPr vert="horz" wrap="none" lIns="91440" tIns="45720" rIns="91440" bIns="45720" rtlCol="0">
              <a:spAutoFit/>
            </a:bodyPr>
            <a:lstStyle/>
            <a:p>
              <a:pPr marL="176213" indent="-176213">
                <a:lnSpc>
                  <a:spcPct val="85000"/>
                </a:lnSpc>
                <a:spcAft>
                  <a:spcPts val="600"/>
                </a:spcAft>
                <a:buSzPct val="80000"/>
                <a:buFont typeface="Wingdings" panose="05000000000000000000" pitchFamily="2" charset="2"/>
                <a:buChar char="§"/>
              </a:pPr>
              <a:r>
                <a:rPr lang="en-US" sz="1600" dirty="0"/>
                <a:t>Wait for each step to complete</a:t>
              </a:r>
            </a:p>
            <a:p>
              <a:pPr marL="176213" indent="-176213">
                <a:lnSpc>
                  <a:spcPct val="85000"/>
                </a:lnSpc>
                <a:spcAft>
                  <a:spcPts val="600"/>
                </a:spcAft>
                <a:buSzPct val="80000"/>
                <a:buFont typeface="Wingdings" panose="05000000000000000000" pitchFamily="2" charset="2"/>
                <a:buChar char="§"/>
              </a:pPr>
              <a:r>
                <a:rPr lang="en-US" sz="1600" dirty="0"/>
                <a:t>Resolve error messages</a:t>
              </a:r>
            </a:p>
            <a:p>
              <a:pPr marL="176213" indent="-176213">
                <a:lnSpc>
                  <a:spcPct val="85000"/>
                </a:lnSpc>
                <a:spcAft>
                  <a:spcPts val="600"/>
                </a:spcAft>
                <a:buSzPct val="80000"/>
                <a:buFont typeface="Wingdings" panose="05000000000000000000" pitchFamily="2" charset="2"/>
                <a:buChar char="§"/>
              </a:pPr>
              <a:r>
                <a:rPr lang="en-US" sz="1600" dirty="0"/>
                <a:t>Engage the next step</a:t>
              </a:r>
            </a:p>
          </p:txBody>
        </p:sp>
        <p:sp>
          <p:nvSpPr>
            <p:cNvPr id="12" name="Rectangle 11"/>
            <p:cNvSpPr/>
            <p:nvPr/>
          </p:nvSpPr>
          <p:spPr>
            <a:xfrm>
              <a:off x="897714" y="3823212"/>
              <a:ext cx="1437638" cy="720197"/>
            </a:xfrm>
            <a:prstGeom prst="rect">
              <a:avLst/>
            </a:prstGeom>
          </p:spPr>
          <p:txBody>
            <a:bodyPr wrap="none">
              <a:spAutoFit/>
            </a:bodyPr>
            <a:lstStyle/>
            <a:p>
              <a:pPr>
                <a:lnSpc>
                  <a:spcPct val="85000"/>
                </a:lnSpc>
                <a:spcAft>
                  <a:spcPts val="600"/>
                </a:spcAft>
              </a:pPr>
              <a:r>
                <a:rPr lang="en-US" sz="2400" b="1" dirty="0">
                  <a:solidFill>
                    <a:schemeClr val="accent3"/>
                  </a:solidFill>
                </a:rPr>
                <a:t>Minutes</a:t>
              </a:r>
              <a:br>
                <a:rPr lang="en-US" sz="2400" b="1" dirty="0">
                  <a:solidFill>
                    <a:schemeClr val="accent3"/>
                  </a:solidFill>
                </a:rPr>
              </a:br>
              <a:r>
                <a:rPr lang="en-US" sz="2400" b="1" dirty="0">
                  <a:solidFill>
                    <a:schemeClr val="accent3"/>
                  </a:solidFill>
                </a:rPr>
                <a:t>per client</a:t>
              </a:r>
            </a:p>
          </p:txBody>
        </p:sp>
        <p:cxnSp>
          <p:nvCxnSpPr>
            <p:cNvPr id="200" name="Straight Connector 199"/>
            <p:cNvCxnSpPr/>
            <p:nvPr/>
          </p:nvCxnSpPr>
          <p:spPr>
            <a:xfrm>
              <a:off x="946786" y="3438381"/>
              <a:ext cx="10311764" cy="0"/>
            </a:xfrm>
            <a:prstGeom prst="line">
              <a:avLst/>
            </a:prstGeom>
            <a:ln w="28575" cap="rnd">
              <a:solidFill>
                <a:srgbClr val="0155EF"/>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842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7000"/>
                                        <p:tgtEl>
                                          <p:spTgt spid="9"/>
                                        </p:tgtEl>
                                      </p:cBhvr>
                                    </p:animEffect>
                                  </p:childTnLst>
                                </p:cTn>
                              </p:par>
                            </p:childTnLst>
                          </p:cTn>
                        </p:par>
                        <p:par>
                          <p:cTn id="13" fill="hold">
                            <p:stCondLst>
                              <p:cond delay="70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798764" y="4270964"/>
            <a:ext cx="2473284" cy="1898561"/>
          </a:xfrm>
          <a:prstGeom prst="rect">
            <a:avLst/>
          </a:prstGeom>
          <a:solidFill>
            <a:schemeClr val="bg1"/>
          </a:solidFill>
          <a:ln w="19050" cap="rnd" cmpd="sng">
            <a:solidFill>
              <a:schemeClr val="bg2">
                <a:lumMod val="25000"/>
                <a:lumOff val="75000"/>
              </a:schemeClr>
            </a:solidFill>
            <a:round/>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Product Documentation</a:t>
            </a:r>
          </a:p>
        </p:txBody>
      </p:sp>
      <p:sp>
        <p:nvSpPr>
          <p:cNvPr id="24" name="Rectangle 23"/>
          <p:cNvSpPr/>
          <p:nvPr/>
        </p:nvSpPr>
        <p:spPr>
          <a:xfrm>
            <a:off x="962347" y="3473493"/>
            <a:ext cx="10309701" cy="712578"/>
          </a:xfrm>
          <a:prstGeom prst="rect">
            <a:avLst/>
          </a:prstGeom>
          <a:solidFill>
            <a:schemeClr val="bg1"/>
          </a:solidFill>
          <a:ln w="28575">
            <a:solidFill>
              <a:schemeClr val="accent1"/>
            </a:solidFill>
          </a:ln>
        </p:spPr>
        <p:txBody>
          <a:bodyPr wrap="square" anchor="ctr">
            <a:noAutofit/>
          </a:bodyPr>
          <a:lstStyle/>
          <a:p>
            <a:pPr algn="ctr">
              <a:lnSpc>
                <a:spcPct val="90000"/>
              </a:lnSpc>
            </a:pPr>
            <a:r>
              <a:rPr lang="en-US" sz="3200" b="1" dirty="0">
                <a:solidFill>
                  <a:schemeClr val="accent1"/>
                </a:solidFill>
                <a:latin typeface="Calibri" panose="020F0502020204030204" pitchFamily="34" charset="0"/>
                <a:cs typeface="Calibri" panose="020F0502020204030204" pitchFamily="34" charset="0"/>
              </a:rPr>
              <a:t>www.microfocus.com/dataprotection</a:t>
            </a:r>
          </a:p>
        </p:txBody>
      </p:sp>
      <p:sp>
        <p:nvSpPr>
          <p:cNvPr id="35" name="Rectangle 34"/>
          <p:cNvSpPr/>
          <p:nvPr/>
        </p:nvSpPr>
        <p:spPr>
          <a:xfrm>
            <a:off x="3580522" y="1486847"/>
            <a:ext cx="2515478" cy="1898561"/>
          </a:xfrm>
          <a:prstGeom prst="rect">
            <a:avLst/>
          </a:prstGeom>
          <a:solidFill>
            <a:schemeClr val="bg1"/>
          </a:solidFill>
          <a:ln w="19050" cap="rnd" cmpd="sng">
            <a:solidFill>
              <a:schemeClr val="bg2">
                <a:lumMod val="25000"/>
                <a:lumOff val="75000"/>
              </a:schemeClr>
            </a:solidFill>
            <a:round/>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Collateral</a:t>
            </a:r>
          </a:p>
        </p:txBody>
      </p:sp>
      <p:sp>
        <p:nvSpPr>
          <p:cNvPr id="36" name="Rectangle 35"/>
          <p:cNvSpPr/>
          <p:nvPr/>
        </p:nvSpPr>
        <p:spPr>
          <a:xfrm>
            <a:off x="6175719" y="1486847"/>
            <a:ext cx="2515478" cy="1890838"/>
          </a:xfrm>
          <a:prstGeom prst="rect">
            <a:avLst/>
          </a:prstGeom>
          <a:solidFill>
            <a:schemeClr val="bg1"/>
          </a:solidFill>
          <a:ln w="19050" cap="rnd" cmpd="sng">
            <a:solidFill>
              <a:schemeClr val="bg2">
                <a:lumMod val="25000"/>
                <a:lumOff val="75000"/>
              </a:schemeClr>
            </a:solidFill>
            <a:round/>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Customer Stories</a:t>
            </a:r>
          </a:p>
        </p:txBody>
      </p:sp>
      <p:sp>
        <p:nvSpPr>
          <p:cNvPr id="37" name="Rectangle 36"/>
          <p:cNvSpPr/>
          <p:nvPr/>
        </p:nvSpPr>
        <p:spPr>
          <a:xfrm>
            <a:off x="946786" y="1490038"/>
            <a:ext cx="2549701" cy="1898561"/>
          </a:xfrm>
          <a:prstGeom prst="rect">
            <a:avLst/>
          </a:prstGeom>
          <a:solidFill>
            <a:schemeClr val="bg1"/>
          </a:solidFill>
          <a:ln w="19050" cap="rnd" cmpd="sng">
            <a:solidFill>
              <a:schemeClr val="bg2">
                <a:lumMod val="25000"/>
                <a:lumOff val="75000"/>
              </a:schemeClr>
            </a:solidFill>
            <a:round/>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Free Trial</a:t>
            </a:r>
          </a:p>
        </p:txBody>
      </p:sp>
      <p:sp>
        <p:nvSpPr>
          <p:cNvPr id="39" name="Rectangle 38"/>
          <p:cNvSpPr/>
          <p:nvPr/>
        </p:nvSpPr>
        <p:spPr>
          <a:xfrm>
            <a:off x="8770916" y="1486847"/>
            <a:ext cx="2501132" cy="1898561"/>
          </a:xfrm>
          <a:prstGeom prst="rect">
            <a:avLst/>
          </a:prstGeom>
          <a:solidFill>
            <a:schemeClr val="bg1"/>
          </a:solidFill>
          <a:ln w="19050" cap="rnd" cmpd="sng">
            <a:solidFill>
              <a:schemeClr val="bg2">
                <a:lumMod val="25000"/>
                <a:lumOff val="75000"/>
              </a:schemeClr>
            </a:solidFill>
            <a:round/>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Whitepapers</a:t>
            </a:r>
          </a:p>
        </p:txBody>
      </p:sp>
      <p:sp>
        <p:nvSpPr>
          <p:cNvPr id="44" name="Rectangle 43"/>
          <p:cNvSpPr/>
          <p:nvPr/>
        </p:nvSpPr>
        <p:spPr>
          <a:xfrm>
            <a:off x="959712" y="4270965"/>
            <a:ext cx="2515478" cy="1898561"/>
          </a:xfrm>
          <a:prstGeom prst="rect">
            <a:avLst/>
          </a:prstGeom>
          <a:solidFill>
            <a:schemeClr val="bg1"/>
          </a:solidFill>
          <a:ln w="19050" cap="rnd" cmpd="sng">
            <a:solidFill>
              <a:schemeClr val="bg2">
                <a:lumMod val="25000"/>
                <a:lumOff val="75000"/>
              </a:schemeClr>
            </a:solidFill>
            <a:round/>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Support Forum</a:t>
            </a:r>
          </a:p>
        </p:txBody>
      </p:sp>
      <p:sp>
        <p:nvSpPr>
          <p:cNvPr id="45" name="Rectangle 44"/>
          <p:cNvSpPr/>
          <p:nvPr/>
        </p:nvSpPr>
        <p:spPr>
          <a:xfrm>
            <a:off x="3580522" y="4281663"/>
            <a:ext cx="2515478" cy="1898561"/>
          </a:xfrm>
          <a:prstGeom prst="rect">
            <a:avLst/>
          </a:prstGeom>
          <a:solidFill>
            <a:schemeClr val="bg1"/>
          </a:solidFill>
          <a:ln w="19050" cap="rnd" cmpd="sng">
            <a:solidFill>
              <a:schemeClr val="bg2">
                <a:lumMod val="25000"/>
                <a:lumOff val="75000"/>
              </a:schemeClr>
            </a:solidFill>
            <a:round/>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Idea Exchange</a:t>
            </a:r>
          </a:p>
        </p:txBody>
      </p:sp>
      <p:sp>
        <p:nvSpPr>
          <p:cNvPr id="47" name="Rectangle 46"/>
          <p:cNvSpPr/>
          <p:nvPr/>
        </p:nvSpPr>
        <p:spPr>
          <a:xfrm>
            <a:off x="6175719" y="4281663"/>
            <a:ext cx="2515478" cy="1898561"/>
          </a:xfrm>
          <a:prstGeom prst="rect">
            <a:avLst/>
          </a:prstGeom>
          <a:solidFill>
            <a:schemeClr val="bg1"/>
          </a:solidFill>
          <a:ln w="19050" cap="rnd" cmpd="sng">
            <a:solidFill>
              <a:schemeClr val="bg2">
                <a:lumMod val="25000"/>
                <a:lumOff val="75000"/>
              </a:schemeClr>
            </a:solidFill>
            <a:round/>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Blogs</a:t>
            </a:r>
          </a:p>
        </p:txBody>
      </p:sp>
      <p:sp>
        <p:nvSpPr>
          <p:cNvPr id="39937"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Next Steps</a:t>
            </a:r>
          </a:p>
        </p:txBody>
      </p:sp>
      <p:sp>
        <p:nvSpPr>
          <p:cNvPr id="3" name="Slide Number Placeholder 2"/>
          <p:cNvSpPr>
            <a:spLocks noGrp="1"/>
          </p:cNvSpPr>
          <p:nvPr>
            <p:ph type="sldNum" sz="quarter" idx="4"/>
          </p:nvPr>
        </p:nvSpPr>
        <p:spPr>
          <a:prstGeom prst="rect">
            <a:avLst/>
          </a:prstGeom>
        </p:spPr>
        <p:txBody>
          <a:bodyPr/>
          <a:lstStyle/>
          <a:p>
            <a:pPr>
              <a:defRPr/>
            </a:pPr>
            <a:fld id="{B3DAECCC-FE02-BC4D-8B04-2C1D42EC6DBD}" type="slidenum">
              <a:rPr lang="en-US" smtClean="0">
                <a:latin typeface="Calibri" panose="020F0502020204030204" pitchFamily="34" charset="0"/>
                <a:cs typeface="Calibri" panose="020F0502020204030204" pitchFamily="34" charset="0"/>
              </a:rPr>
              <a:pPr>
                <a:defRPr/>
              </a:pPr>
              <a:t>67</a:t>
            </a:fld>
            <a:endParaRPr lang="en-US" dirty="0">
              <a:latin typeface="Calibri" panose="020F0502020204030204" pitchFamily="34" charset="0"/>
              <a:cs typeface="Calibri" panose="020F0502020204030204" pitchFamily="34" charset="0"/>
            </a:endParaRPr>
          </a:p>
        </p:txBody>
      </p:sp>
      <p:pic>
        <p:nvPicPr>
          <p:cNvPr id="28" name="Shape 748"/>
          <p:cNvPicPr preferRelativeResize="0"/>
          <p:nvPr/>
        </p:nvPicPr>
        <p:blipFill rotWithShape="1">
          <a:blip r:embed="rId3">
            <a:alphaModFix/>
          </a:blip>
          <a:srcRect l="25174" t="8696" r="37390" b="5159"/>
          <a:stretch/>
        </p:blipFill>
        <p:spPr>
          <a:xfrm>
            <a:off x="6901132" y="1892248"/>
            <a:ext cx="1170358" cy="1451763"/>
          </a:xfrm>
          <a:prstGeom prst="rect">
            <a:avLst/>
          </a:prstGeom>
          <a:noFill/>
          <a:ln w="9525" cap="flat" cmpd="sng">
            <a:solidFill>
              <a:srgbClr val="BFBFBF"/>
            </a:solidFill>
            <a:prstDash val="solid"/>
            <a:round/>
            <a:headEnd type="none" w="med" len="med"/>
            <a:tailEnd type="none" w="med" len="med"/>
          </a:ln>
        </p:spPr>
      </p:pic>
      <p:pic>
        <p:nvPicPr>
          <p:cNvPr id="30" name="Shape 750"/>
          <p:cNvPicPr preferRelativeResize="0"/>
          <p:nvPr/>
        </p:nvPicPr>
        <p:blipFill rotWithShape="1">
          <a:blip r:embed="rId4">
            <a:alphaModFix/>
          </a:blip>
          <a:srcRect l="33848" t="8927" r="29304" b="5738"/>
          <a:stretch/>
        </p:blipFill>
        <p:spPr>
          <a:xfrm>
            <a:off x="4266785" y="1890378"/>
            <a:ext cx="1171982" cy="1401693"/>
          </a:xfrm>
          <a:prstGeom prst="rect">
            <a:avLst/>
          </a:prstGeom>
          <a:noFill/>
          <a:ln w="9525" cap="flat" cmpd="sng">
            <a:solidFill>
              <a:srgbClr val="BFBFBF"/>
            </a:solidFill>
            <a:prstDash val="solid"/>
            <a:round/>
            <a:headEnd type="none" w="med" len="med"/>
            <a:tailEnd type="none" w="med" len="med"/>
          </a:ln>
        </p:spPr>
      </p:pic>
      <p:pic>
        <p:nvPicPr>
          <p:cNvPr id="31" name="Picture 30">
            <a:hlinkClick r:id="rId5"/>
          </p:cNvPr>
          <p:cNvPicPr>
            <a:picLocks noChangeAspect="1"/>
          </p:cNvPicPr>
          <p:nvPr/>
        </p:nvPicPr>
        <p:blipFill>
          <a:blip r:embed="rId6"/>
          <a:stretch>
            <a:fillRect/>
          </a:stretch>
        </p:blipFill>
        <p:spPr>
          <a:xfrm>
            <a:off x="9034175" y="4703768"/>
            <a:ext cx="2044656" cy="1288754"/>
          </a:xfrm>
          <a:prstGeom prst="rect">
            <a:avLst/>
          </a:prstGeom>
          <a:ln>
            <a:solidFill>
              <a:schemeClr val="bg1">
                <a:lumMod val="75000"/>
              </a:schemeClr>
            </a:solidFill>
          </a:ln>
        </p:spPr>
      </p:pic>
      <p:pic>
        <p:nvPicPr>
          <p:cNvPr id="32" name="Picture 31">
            <a:hlinkClick r:id="rId7"/>
          </p:cNvPr>
          <p:cNvPicPr>
            <a:picLocks noChangeAspect="1"/>
          </p:cNvPicPr>
          <p:nvPr/>
        </p:nvPicPr>
        <p:blipFill rotWithShape="1">
          <a:blip r:embed="rId8"/>
          <a:srcRect l="20834" t="7778" r="22222" b="3333"/>
          <a:stretch/>
        </p:blipFill>
        <p:spPr>
          <a:xfrm>
            <a:off x="4160980" y="4711684"/>
            <a:ext cx="1383592" cy="1349846"/>
          </a:xfrm>
          <a:prstGeom prst="rect">
            <a:avLst/>
          </a:prstGeom>
          <a:ln>
            <a:solidFill>
              <a:schemeClr val="bg1">
                <a:lumMod val="85000"/>
              </a:schemeClr>
            </a:solidFill>
          </a:ln>
        </p:spPr>
      </p:pic>
      <p:pic>
        <p:nvPicPr>
          <p:cNvPr id="9" name="Picture 8"/>
          <p:cNvPicPr>
            <a:picLocks noChangeAspect="1"/>
          </p:cNvPicPr>
          <p:nvPr/>
        </p:nvPicPr>
        <p:blipFill rotWithShape="1">
          <a:blip r:embed="rId9"/>
          <a:srcRect l="21641" t="11111" r="18281" b="14861"/>
          <a:stretch/>
        </p:blipFill>
        <p:spPr>
          <a:xfrm>
            <a:off x="1335133" y="4711684"/>
            <a:ext cx="1885950" cy="1307167"/>
          </a:xfrm>
          <a:prstGeom prst="rect">
            <a:avLst/>
          </a:prstGeom>
          <a:ln>
            <a:solidFill>
              <a:schemeClr val="bg1">
                <a:lumMod val="85000"/>
              </a:schemeClr>
            </a:solidFill>
          </a:ln>
        </p:spPr>
      </p:pic>
      <p:pic>
        <p:nvPicPr>
          <p:cNvPr id="13" name="Picture 12"/>
          <p:cNvPicPr>
            <a:picLocks noChangeAspect="1"/>
          </p:cNvPicPr>
          <p:nvPr/>
        </p:nvPicPr>
        <p:blipFill rotWithShape="1">
          <a:blip r:embed="rId10"/>
          <a:srcRect l="18046" t="10278" r="29140" b="10971"/>
          <a:stretch/>
        </p:blipFill>
        <p:spPr>
          <a:xfrm>
            <a:off x="6676458" y="4657382"/>
            <a:ext cx="1674081" cy="1404148"/>
          </a:xfrm>
          <a:prstGeom prst="rect">
            <a:avLst/>
          </a:prstGeom>
          <a:ln>
            <a:solidFill>
              <a:schemeClr val="bg1">
                <a:lumMod val="85000"/>
              </a:schemeClr>
            </a:solidFill>
          </a:ln>
        </p:spPr>
      </p:pic>
      <p:pic>
        <p:nvPicPr>
          <p:cNvPr id="4" name="Picture 3"/>
          <p:cNvPicPr>
            <a:picLocks noChangeAspect="1"/>
          </p:cNvPicPr>
          <p:nvPr/>
        </p:nvPicPr>
        <p:blipFill rotWithShape="1">
          <a:blip r:embed="rId11"/>
          <a:srcRect l="16849" t="15525" r="20787" b="18173"/>
          <a:stretch/>
        </p:blipFill>
        <p:spPr>
          <a:xfrm>
            <a:off x="1056115" y="1897143"/>
            <a:ext cx="2343878" cy="1401693"/>
          </a:xfrm>
          <a:prstGeom prst="rect">
            <a:avLst/>
          </a:prstGeom>
          <a:ln>
            <a:solidFill>
              <a:schemeClr val="bg1">
                <a:lumMod val="85000"/>
              </a:schemeClr>
            </a:solidFill>
          </a:ln>
        </p:spPr>
      </p:pic>
      <p:pic>
        <p:nvPicPr>
          <p:cNvPr id="5" name="Picture 4"/>
          <p:cNvPicPr>
            <a:picLocks noChangeAspect="1"/>
          </p:cNvPicPr>
          <p:nvPr/>
        </p:nvPicPr>
        <p:blipFill rotWithShape="1">
          <a:blip r:embed="rId12"/>
          <a:srcRect l="25685" t="8401" r="36302" b="4475"/>
          <a:stretch/>
        </p:blipFill>
        <p:spPr>
          <a:xfrm>
            <a:off x="9471302" y="1845496"/>
            <a:ext cx="1241893" cy="1473992"/>
          </a:xfrm>
          <a:prstGeom prst="rect">
            <a:avLst/>
          </a:prstGeom>
        </p:spPr>
      </p:pic>
    </p:spTree>
    <p:extLst>
      <p:ext uri="{BB962C8B-B14F-4D97-AF65-F5344CB8AC3E}">
        <p14:creationId xmlns:p14="http://schemas.microsoft.com/office/powerpoint/2010/main" val="1319454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760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7</a:t>
            </a:fld>
            <a:endParaRPr lang="en-US" dirty="0"/>
          </a:p>
        </p:txBody>
      </p:sp>
      <p:sp>
        <p:nvSpPr>
          <p:cNvPr id="7" name="Title 6"/>
          <p:cNvSpPr>
            <a:spLocks noGrp="1"/>
          </p:cNvSpPr>
          <p:nvPr>
            <p:ph type="title"/>
          </p:nvPr>
        </p:nvSpPr>
        <p:spPr/>
        <p:txBody>
          <a:bodyPr/>
          <a:lstStyle/>
          <a:p>
            <a:r>
              <a:rPr lang="de-DE" dirty="0"/>
              <a:t>Data Protector APIs</a:t>
            </a:r>
            <a:endParaRPr lang="en-US" dirty="0"/>
          </a:p>
        </p:txBody>
      </p:sp>
      <p:sp>
        <p:nvSpPr>
          <p:cNvPr id="80" name="Slide Number Placeholder 2"/>
          <p:cNvSpPr txBox="1">
            <a:spLocks/>
          </p:cNvSpPr>
          <p:nvPr/>
        </p:nvSpPr>
        <p:spPr>
          <a:xfrm>
            <a:off x="11049000" y="6430868"/>
            <a:ext cx="533399" cy="232147"/>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B016F8AB-BCEA-4347-8BA6-BE776009BC89}" type="slidenum">
              <a:rPr lang="en-US" smtClean="0">
                <a:solidFill>
                  <a:srgbClr val="5F7A76"/>
                </a:solidFill>
              </a:rPr>
              <a:pPr/>
              <a:t>7</a:t>
            </a:fld>
            <a:endParaRPr lang="en-US" dirty="0">
              <a:solidFill>
                <a:srgbClr val="5F7A76"/>
              </a:solidFill>
            </a:endParaRPr>
          </a:p>
        </p:txBody>
      </p:sp>
      <p:pic>
        <p:nvPicPr>
          <p:cNvPr id="81" name="Picture 80"/>
          <p:cNvPicPr>
            <a:picLocks noChangeAspect="1"/>
          </p:cNvPicPr>
          <p:nvPr/>
        </p:nvPicPr>
        <p:blipFill>
          <a:blip r:embed="rId3"/>
          <a:stretch>
            <a:fillRect/>
          </a:stretch>
        </p:blipFill>
        <p:spPr>
          <a:xfrm>
            <a:off x="4781461" y="2213638"/>
            <a:ext cx="2577935" cy="1648542"/>
          </a:xfrm>
          <a:prstGeom prst="rect">
            <a:avLst/>
          </a:prstGeom>
          <a:ln w="12700">
            <a:solidFill>
              <a:srgbClr val="0155EF"/>
            </a:solidFill>
          </a:ln>
        </p:spPr>
      </p:pic>
      <p:cxnSp>
        <p:nvCxnSpPr>
          <p:cNvPr id="83" name="Straight Arrow Connector 82"/>
          <p:cNvCxnSpPr>
            <a:stCxn id="90" idx="2"/>
          </p:cNvCxnSpPr>
          <p:nvPr/>
        </p:nvCxnSpPr>
        <p:spPr>
          <a:xfrm flipH="1">
            <a:off x="6535462" y="3907998"/>
            <a:ext cx="3234133" cy="977573"/>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92" idx="2"/>
          </p:cNvCxnSpPr>
          <p:nvPr/>
        </p:nvCxnSpPr>
        <p:spPr>
          <a:xfrm>
            <a:off x="2444949" y="3902402"/>
            <a:ext cx="3169270" cy="983169"/>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1" idx="2"/>
          </p:cNvCxnSpPr>
          <p:nvPr/>
        </p:nvCxnSpPr>
        <p:spPr>
          <a:xfrm flipH="1">
            <a:off x="6070427" y="3862180"/>
            <a:ext cx="2" cy="894735"/>
          </a:xfrm>
          <a:prstGeom prst="straightConnector1">
            <a:avLst/>
          </a:prstGeom>
          <a:ln w="19050" cap="rnd">
            <a:solidFill>
              <a:schemeClr val="bg2">
                <a:lumMod val="75000"/>
                <a:lumOff val="2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20592263">
            <a:off x="7754940" y="4427678"/>
            <a:ext cx="1139277" cy="318095"/>
          </a:xfrm>
          <a:prstGeom prst="rect">
            <a:avLst/>
          </a:prstGeom>
          <a:noFill/>
        </p:spPr>
        <p:txBody>
          <a:bodyPr wrap="none" lIns="0" tIns="0" rIns="0" bIns="0" rtlCol="0">
            <a:noAutofit/>
          </a:bodyPr>
          <a:lstStyle/>
          <a:p>
            <a:pPr>
              <a:lnSpc>
                <a:spcPct val="90000"/>
              </a:lnSpc>
            </a:pPr>
            <a:r>
              <a:rPr lang="de-DE" dirty="0">
                <a:solidFill>
                  <a:prstClr val="black"/>
                </a:solidFill>
              </a:rPr>
              <a:t>REST API &amp; CLI</a:t>
            </a:r>
            <a:endParaRPr lang="en-US" dirty="0">
              <a:solidFill>
                <a:prstClr val="black"/>
              </a:solidFill>
            </a:endParaRPr>
          </a:p>
        </p:txBody>
      </p:sp>
      <p:sp>
        <p:nvSpPr>
          <p:cNvPr id="87" name="TextBox 86"/>
          <p:cNvSpPr txBox="1"/>
          <p:nvPr/>
        </p:nvSpPr>
        <p:spPr>
          <a:xfrm rot="1081844">
            <a:off x="3215499" y="4488044"/>
            <a:ext cx="1415941" cy="316866"/>
          </a:xfrm>
          <a:prstGeom prst="rect">
            <a:avLst/>
          </a:prstGeom>
          <a:noFill/>
        </p:spPr>
        <p:txBody>
          <a:bodyPr wrap="none" lIns="0" tIns="0" rIns="0" bIns="0" rtlCol="0">
            <a:noAutofit/>
          </a:bodyPr>
          <a:lstStyle/>
          <a:p>
            <a:pPr>
              <a:lnSpc>
                <a:spcPct val="90000"/>
              </a:lnSpc>
            </a:pPr>
            <a:r>
              <a:rPr lang="de-DE" dirty="0">
                <a:solidFill>
                  <a:prstClr val="black"/>
                </a:solidFill>
              </a:rPr>
              <a:t>Web Browser</a:t>
            </a:r>
            <a:endParaRPr lang="en-US" dirty="0">
              <a:solidFill>
                <a:prstClr val="black"/>
              </a:solidFill>
            </a:endParaRPr>
          </a:p>
        </p:txBody>
      </p:sp>
      <p:sp>
        <p:nvSpPr>
          <p:cNvPr id="88" name="TextBox 87"/>
          <p:cNvSpPr txBox="1"/>
          <p:nvPr/>
        </p:nvSpPr>
        <p:spPr>
          <a:xfrm>
            <a:off x="6094411" y="6663015"/>
            <a:ext cx="45719" cy="45719"/>
          </a:xfrm>
          <a:prstGeom prst="rect">
            <a:avLst/>
          </a:prstGeom>
          <a:noFill/>
        </p:spPr>
        <p:txBody>
          <a:bodyPr wrap="square" lIns="0" tIns="0" rIns="0" bIns="0" rtlCol="0">
            <a:noAutofit/>
          </a:bodyPr>
          <a:lstStyle/>
          <a:p>
            <a:pPr>
              <a:lnSpc>
                <a:spcPct val="90000"/>
              </a:lnSpc>
            </a:pPr>
            <a:endParaRPr lang="en-US" dirty="0">
              <a:solidFill>
                <a:prstClr val="black"/>
              </a:solidFill>
            </a:endParaRPr>
          </a:p>
        </p:txBody>
      </p:sp>
      <p:sp>
        <p:nvSpPr>
          <p:cNvPr id="89" name="TextBox 88"/>
          <p:cNvSpPr txBox="1"/>
          <p:nvPr/>
        </p:nvSpPr>
        <p:spPr>
          <a:xfrm>
            <a:off x="4738813" y="5868209"/>
            <a:ext cx="2711196" cy="318730"/>
          </a:xfrm>
          <a:prstGeom prst="rect">
            <a:avLst/>
          </a:prstGeom>
          <a:noFill/>
        </p:spPr>
        <p:txBody>
          <a:bodyPr wrap="none" lIns="0" tIns="0" rIns="0" bIns="0" rtlCol="0">
            <a:noAutofit/>
          </a:bodyPr>
          <a:lstStyle/>
          <a:p>
            <a:pPr>
              <a:lnSpc>
                <a:spcPct val="90000"/>
              </a:lnSpc>
            </a:pPr>
            <a:r>
              <a:rPr lang="de-DE" dirty="0">
                <a:solidFill>
                  <a:prstClr val="black"/>
                </a:solidFill>
              </a:rPr>
              <a:t>Data Protector Cell Manager</a:t>
            </a:r>
            <a:endParaRPr lang="en-US" dirty="0">
              <a:solidFill>
                <a:prstClr val="black"/>
              </a:solidFill>
            </a:endParaRPr>
          </a:p>
        </p:txBody>
      </p:sp>
      <p:pic>
        <p:nvPicPr>
          <p:cNvPr id="90" name="Picture 89"/>
          <p:cNvPicPr>
            <a:picLocks noChangeAspect="1"/>
          </p:cNvPicPr>
          <p:nvPr/>
        </p:nvPicPr>
        <p:blipFill rotWithShape="1">
          <a:blip r:embed="rId4"/>
          <a:srcRect l="12195" t="14137" r="13171" b="12594"/>
          <a:stretch/>
        </p:blipFill>
        <p:spPr>
          <a:xfrm>
            <a:off x="8280639" y="2234139"/>
            <a:ext cx="2977911" cy="1673859"/>
          </a:xfrm>
          <a:prstGeom prst="rect">
            <a:avLst/>
          </a:prstGeom>
          <a:ln w="12700">
            <a:solidFill>
              <a:srgbClr val="0155EF"/>
            </a:solidFill>
          </a:ln>
        </p:spPr>
      </p:pic>
      <p:pic>
        <p:nvPicPr>
          <p:cNvPr id="92" name="Picture 91"/>
          <p:cNvPicPr>
            <a:picLocks noChangeAspect="1"/>
          </p:cNvPicPr>
          <p:nvPr/>
        </p:nvPicPr>
        <p:blipFill>
          <a:blip r:embed="rId5"/>
          <a:stretch>
            <a:fillRect/>
          </a:stretch>
        </p:blipFill>
        <p:spPr>
          <a:xfrm>
            <a:off x="947467" y="2234139"/>
            <a:ext cx="2994963" cy="1668263"/>
          </a:xfrm>
          <a:prstGeom prst="rect">
            <a:avLst/>
          </a:prstGeom>
          <a:ln w="12700">
            <a:solidFill>
              <a:srgbClr val="0155EF"/>
            </a:solidFill>
          </a:ln>
        </p:spPr>
      </p:pic>
      <p:sp>
        <p:nvSpPr>
          <p:cNvPr id="100" name="TextBox 99"/>
          <p:cNvSpPr txBox="1"/>
          <p:nvPr/>
        </p:nvSpPr>
        <p:spPr>
          <a:xfrm>
            <a:off x="6124805" y="4066727"/>
            <a:ext cx="1085227" cy="536175"/>
          </a:xfrm>
          <a:prstGeom prst="rect">
            <a:avLst/>
          </a:prstGeom>
        </p:spPr>
        <p:txBody>
          <a:bodyPr vert="horz" wrap="none" lIns="0" tIns="0" rIns="0" bIns="0" rtlCol="0">
            <a:normAutofit lnSpcReduction="10000"/>
          </a:bodyPr>
          <a:lstStyle/>
          <a:p>
            <a:pPr marL="0" indent="0">
              <a:spcAft>
                <a:spcPts val="1800"/>
              </a:spcAft>
              <a:buNone/>
            </a:pPr>
            <a:r>
              <a:rPr lang="de-DE" dirty="0"/>
              <a:t>Traditional</a:t>
            </a:r>
            <a:br>
              <a:rPr lang="de-DE" dirty="0"/>
            </a:br>
            <a:r>
              <a:rPr lang="de-DE" dirty="0"/>
              <a:t>GUI</a:t>
            </a:r>
            <a:endParaRPr lang="en-US" dirty="0"/>
          </a:p>
        </p:txBody>
      </p:sp>
      <p:sp>
        <p:nvSpPr>
          <p:cNvPr id="101" name="TextBox 100"/>
          <p:cNvSpPr txBox="1"/>
          <p:nvPr/>
        </p:nvSpPr>
        <p:spPr>
          <a:xfrm>
            <a:off x="936188" y="981973"/>
            <a:ext cx="10322361" cy="914400"/>
          </a:xfrm>
          <a:prstGeom prst="rect">
            <a:avLst/>
          </a:prstGeom>
        </p:spPr>
        <p:txBody>
          <a:bodyPr vert="horz" wrap="none" lIns="0" tIns="0" rIns="0" bIns="0" rtlCol="0">
            <a:normAutofit/>
          </a:bodyPr>
          <a:lstStyle/>
          <a:p>
            <a:pPr marL="0" indent="0">
              <a:spcAft>
                <a:spcPts val="1800"/>
              </a:spcAft>
              <a:buNone/>
            </a:pPr>
            <a:r>
              <a:rPr lang="de-DE" sz="2400" dirty="0"/>
              <a:t>Secure access through various management interfaces</a:t>
            </a:r>
            <a:endParaRPr lang="en-US" sz="2400" dirty="0"/>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1801" y="4915276"/>
            <a:ext cx="937252" cy="949584"/>
          </a:xfrm>
          <a:prstGeom prst="rect">
            <a:avLst/>
          </a:prstGeom>
        </p:spPr>
      </p:pic>
    </p:spTree>
    <p:extLst>
      <p:ext uri="{BB962C8B-B14F-4D97-AF65-F5344CB8AC3E}">
        <p14:creationId xmlns:p14="http://schemas.microsoft.com/office/powerpoint/2010/main" val="545791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Oval 218"/>
          <p:cNvSpPr/>
          <p:nvPr/>
        </p:nvSpPr>
        <p:spPr>
          <a:xfrm>
            <a:off x="7928213" y="4634764"/>
            <a:ext cx="1698292" cy="1698292"/>
          </a:xfrm>
          <a:prstGeom prst="ellipse">
            <a:avLst/>
          </a:prstGeom>
          <a:noFill/>
          <a:ln w="19050" cap="rnd">
            <a:solidFill>
              <a:schemeClr val="bg2">
                <a:lumMod val="50000"/>
                <a:lumOff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917602" y="429275"/>
            <a:ext cx="10311765" cy="657844"/>
          </a:xfrm>
        </p:spPr>
        <p:txBody>
          <a:bodyPr/>
          <a:lstStyle/>
          <a:p>
            <a:r>
              <a:rPr lang="en-US" dirty="0"/>
              <a:t>Performance and Optimization</a:t>
            </a:r>
          </a:p>
        </p:txBody>
      </p:sp>
      <p:sp>
        <p:nvSpPr>
          <p:cNvPr id="4" name="Text Placeholder 3"/>
          <p:cNvSpPr>
            <a:spLocks noGrp="1"/>
          </p:cNvSpPr>
          <p:nvPr>
            <p:ph type="body" sz="quarter" idx="13"/>
          </p:nvPr>
        </p:nvSpPr>
        <p:spPr>
          <a:xfrm>
            <a:off x="950976" y="1004411"/>
            <a:ext cx="10307574" cy="418375"/>
          </a:xfrm>
        </p:spPr>
        <p:txBody>
          <a:bodyPr/>
          <a:lstStyle/>
          <a:p>
            <a:r>
              <a:rPr lang="en-US" dirty="0"/>
              <a:t>Get the most of your data protection infrastructure, meet backup windows</a:t>
            </a:r>
          </a:p>
        </p:txBody>
      </p:sp>
      <p:cxnSp>
        <p:nvCxnSpPr>
          <p:cNvPr id="7" name="Straight Connector 6"/>
          <p:cNvCxnSpPr/>
          <p:nvPr/>
        </p:nvCxnSpPr>
        <p:spPr>
          <a:xfrm>
            <a:off x="6096000" y="1736725"/>
            <a:ext cx="0" cy="2057803"/>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46785" y="4013784"/>
            <a:ext cx="4954285"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42839" y="4105808"/>
            <a:ext cx="2272866" cy="369332"/>
          </a:xfrm>
          <a:prstGeom prst="rect">
            <a:avLst/>
          </a:prstGeom>
        </p:spPr>
        <p:txBody>
          <a:bodyPr vert="horz" wrap="none" lIns="91440" tIns="45720" rIns="91440" bIns="45720" rtlCol="0">
            <a:spAutoFit/>
          </a:bodyPr>
          <a:lstStyle/>
          <a:p>
            <a:pPr algn="ctr">
              <a:spcAft>
                <a:spcPts val="1800"/>
              </a:spcAft>
            </a:pPr>
            <a:r>
              <a:rPr lang="de-DE" b="1" dirty="0">
                <a:solidFill>
                  <a:schemeClr val="accent1">
                    <a:lumMod val="75000"/>
                  </a:schemeClr>
                </a:solidFill>
              </a:rPr>
              <a:t>System independance</a:t>
            </a:r>
            <a:endParaRPr lang="en-US" b="1" dirty="0">
              <a:solidFill>
                <a:schemeClr val="accent1">
                  <a:lumMod val="75000"/>
                </a:schemeClr>
              </a:solidFill>
            </a:endParaRPr>
          </a:p>
        </p:txBody>
      </p:sp>
      <p:grpSp>
        <p:nvGrpSpPr>
          <p:cNvPr id="496" name="Group 495"/>
          <p:cNvGrpSpPr/>
          <p:nvPr/>
        </p:nvGrpSpPr>
        <p:grpSpPr>
          <a:xfrm>
            <a:off x="7734025" y="5082121"/>
            <a:ext cx="385600" cy="432854"/>
            <a:chOff x="7754452" y="5087408"/>
            <a:chExt cx="376180" cy="422280"/>
          </a:xfrm>
        </p:grpSpPr>
        <p:sp>
          <p:nvSpPr>
            <p:cNvPr id="495" name="Oval 494"/>
            <p:cNvSpPr/>
            <p:nvPr/>
          </p:nvSpPr>
          <p:spPr>
            <a:xfrm>
              <a:off x="7754452" y="5110631"/>
              <a:ext cx="376180" cy="399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4452" y="5087408"/>
              <a:ext cx="376180" cy="413797"/>
            </a:xfrm>
            <a:prstGeom prst="rect">
              <a:avLst/>
            </a:prstGeom>
          </p:spPr>
        </p:pic>
      </p:grpSp>
      <p:pic>
        <p:nvPicPr>
          <p:cNvPr id="22" name="Picture 2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70848" y="5941493"/>
            <a:ext cx="620695" cy="248278"/>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1318" y="5894116"/>
            <a:ext cx="551441" cy="266823"/>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5073" y="4434967"/>
            <a:ext cx="564572" cy="404790"/>
          </a:xfrm>
          <a:prstGeom prst="rect">
            <a:avLst/>
          </a:prstGeom>
        </p:spPr>
      </p:pic>
      <p:pic>
        <p:nvPicPr>
          <p:cNvPr id="26" name="Picture 25" descr="microsoft-windows-vista-logo.jpg"/>
          <p:cNvPicPr>
            <a:picLocks noChangeAspect="1"/>
          </p:cNvPicPr>
          <p:nvPr/>
        </p:nvPicPr>
        <p:blipFill>
          <a:blip r:embed="rId7" cstate="print"/>
          <a:stretch>
            <a:fillRect/>
          </a:stretch>
        </p:blipFill>
        <p:spPr>
          <a:xfrm>
            <a:off x="9421509" y="5098163"/>
            <a:ext cx="409618" cy="392287"/>
          </a:xfrm>
          <a:prstGeom prst="rect">
            <a:avLst/>
          </a:prstGeom>
        </p:spPr>
      </p:pic>
      <p:sp>
        <p:nvSpPr>
          <p:cNvPr id="41" name="TextBox 40"/>
          <p:cNvSpPr txBox="1"/>
          <p:nvPr/>
        </p:nvSpPr>
        <p:spPr>
          <a:xfrm>
            <a:off x="7616670" y="5645397"/>
            <a:ext cx="540854" cy="221599"/>
          </a:xfrm>
          <a:prstGeom prst="rect">
            <a:avLst/>
          </a:prstGeom>
          <a:solidFill>
            <a:schemeClr val="bg1">
              <a:alpha val="78000"/>
            </a:schemeClr>
          </a:solidFill>
        </p:spPr>
        <p:txBody>
          <a:bodyPr vert="horz" wrap="none" lIns="45720" tIns="18288" rIns="45720" bIns="18288" rtlCol="0" anchor="ctr">
            <a:spAutoFit/>
          </a:bodyPr>
          <a:lstStyle/>
          <a:p>
            <a:pPr algn="ctr">
              <a:spcAft>
                <a:spcPts val="1800"/>
              </a:spcAft>
            </a:pPr>
            <a:r>
              <a:rPr lang="de-DE" sz="1200" dirty="0">
                <a:solidFill>
                  <a:srgbClr val="000000"/>
                </a:solidFill>
              </a:rPr>
              <a:t>backup</a:t>
            </a:r>
            <a:endParaRPr lang="en-US" sz="1200" dirty="0">
              <a:solidFill>
                <a:srgbClr val="000000"/>
              </a:solidFill>
            </a:endParaRPr>
          </a:p>
        </p:txBody>
      </p:sp>
      <p:sp>
        <p:nvSpPr>
          <p:cNvPr id="42" name="TextBox 41"/>
          <p:cNvSpPr txBox="1"/>
          <p:nvPr/>
        </p:nvSpPr>
        <p:spPr>
          <a:xfrm>
            <a:off x="8399338" y="6237543"/>
            <a:ext cx="756040" cy="221599"/>
          </a:xfrm>
          <a:prstGeom prst="rect">
            <a:avLst/>
          </a:prstGeom>
          <a:solidFill>
            <a:schemeClr val="bg1">
              <a:alpha val="78000"/>
            </a:schemeClr>
          </a:solidFill>
        </p:spPr>
        <p:txBody>
          <a:bodyPr vert="horz" wrap="none" lIns="45720" tIns="18288" rIns="45720" bIns="18288" rtlCol="0" anchor="ctr">
            <a:spAutoFit/>
          </a:bodyPr>
          <a:lstStyle/>
          <a:p>
            <a:pPr algn="ctr">
              <a:spcAft>
                <a:spcPts val="1800"/>
              </a:spcAft>
            </a:pPr>
            <a:r>
              <a:rPr lang="de-DE" sz="1200" dirty="0">
                <a:solidFill>
                  <a:srgbClr val="000000"/>
                </a:solidFill>
              </a:rPr>
              <a:t>replication</a:t>
            </a:r>
            <a:endParaRPr lang="en-US" sz="1200" dirty="0">
              <a:solidFill>
                <a:srgbClr val="000000"/>
              </a:solidFill>
            </a:endParaRPr>
          </a:p>
        </p:txBody>
      </p:sp>
      <p:sp>
        <p:nvSpPr>
          <p:cNvPr id="44" name="TextBox 43"/>
          <p:cNvSpPr txBox="1"/>
          <p:nvPr/>
        </p:nvSpPr>
        <p:spPr>
          <a:xfrm>
            <a:off x="9401573" y="5612919"/>
            <a:ext cx="536494" cy="221599"/>
          </a:xfrm>
          <a:prstGeom prst="rect">
            <a:avLst/>
          </a:prstGeom>
          <a:solidFill>
            <a:schemeClr val="bg1">
              <a:alpha val="78000"/>
            </a:schemeClr>
          </a:solidFill>
        </p:spPr>
        <p:txBody>
          <a:bodyPr vert="horz" wrap="none" lIns="45720" tIns="18288" rIns="45720" bIns="18288" rtlCol="0" anchor="ctr">
            <a:spAutoFit/>
          </a:bodyPr>
          <a:lstStyle/>
          <a:p>
            <a:pPr algn="ctr">
              <a:spcAft>
                <a:spcPts val="1800"/>
              </a:spcAft>
            </a:pPr>
            <a:r>
              <a:rPr lang="de-DE" sz="1200" dirty="0">
                <a:solidFill>
                  <a:srgbClr val="000000"/>
                </a:solidFill>
              </a:rPr>
              <a:t>offload</a:t>
            </a:r>
            <a:endParaRPr lang="en-US" sz="1200" dirty="0">
              <a:solidFill>
                <a:srgbClr val="000000"/>
              </a:solidFill>
            </a:endParaRPr>
          </a:p>
        </p:txBody>
      </p:sp>
      <p:sp>
        <p:nvSpPr>
          <p:cNvPr id="45" name="TextBox 44"/>
          <p:cNvSpPr txBox="1"/>
          <p:nvPr/>
        </p:nvSpPr>
        <p:spPr>
          <a:xfrm>
            <a:off x="9152691" y="4802250"/>
            <a:ext cx="517129" cy="221599"/>
          </a:xfrm>
          <a:prstGeom prst="rect">
            <a:avLst/>
          </a:prstGeom>
          <a:solidFill>
            <a:schemeClr val="bg1">
              <a:alpha val="78000"/>
            </a:schemeClr>
          </a:solidFill>
        </p:spPr>
        <p:txBody>
          <a:bodyPr vert="horz" wrap="none" lIns="45720" tIns="18288" rIns="45720" bIns="18288" rtlCol="0" anchor="ctr">
            <a:spAutoFit/>
          </a:bodyPr>
          <a:lstStyle/>
          <a:p>
            <a:pPr algn="ctr">
              <a:spcAft>
                <a:spcPts val="1800"/>
              </a:spcAft>
            </a:pPr>
            <a:r>
              <a:rPr lang="de-DE" sz="1200" dirty="0">
                <a:solidFill>
                  <a:srgbClr val="000000"/>
                </a:solidFill>
              </a:rPr>
              <a:t>import</a:t>
            </a:r>
            <a:endParaRPr lang="en-US" sz="1200" dirty="0">
              <a:solidFill>
                <a:srgbClr val="000000"/>
              </a:solidFill>
            </a:endParaRPr>
          </a:p>
        </p:txBody>
      </p:sp>
      <p:sp>
        <p:nvSpPr>
          <p:cNvPr id="46" name="TextBox 45"/>
          <p:cNvSpPr txBox="1"/>
          <p:nvPr/>
        </p:nvSpPr>
        <p:spPr>
          <a:xfrm>
            <a:off x="7888187" y="4802250"/>
            <a:ext cx="538674" cy="221599"/>
          </a:xfrm>
          <a:prstGeom prst="rect">
            <a:avLst/>
          </a:prstGeom>
          <a:solidFill>
            <a:schemeClr val="bg1">
              <a:alpha val="78000"/>
            </a:schemeClr>
          </a:solidFill>
        </p:spPr>
        <p:txBody>
          <a:bodyPr vert="horz" wrap="none" lIns="45720" tIns="18288" rIns="45720" bIns="18288" rtlCol="0" anchor="ctr">
            <a:spAutoFit/>
          </a:bodyPr>
          <a:lstStyle/>
          <a:p>
            <a:pPr algn="ctr">
              <a:spcAft>
                <a:spcPts val="1800"/>
              </a:spcAft>
            </a:pPr>
            <a:r>
              <a:rPr lang="de-DE" sz="1200" dirty="0">
                <a:solidFill>
                  <a:srgbClr val="000000"/>
                </a:solidFill>
              </a:rPr>
              <a:t>restore</a:t>
            </a:r>
            <a:endParaRPr lang="en-US" sz="1200" dirty="0">
              <a:solidFill>
                <a:srgbClr val="000000"/>
              </a:solidFill>
            </a:endParaRPr>
          </a:p>
        </p:txBody>
      </p:sp>
      <p:sp>
        <p:nvSpPr>
          <p:cNvPr id="12" name="TextBox 11"/>
          <p:cNvSpPr txBox="1"/>
          <p:nvPr/>
        </p:nvSpPr>
        <p:spPr>
          <a:xfrm>
            <a:off x="2071089" y="4105808"/>
            <a:ext cx="2705677" cy="369332"/>
          </a:xfrm>
          <a:prstGeom prst="rect">
            <a:avLst/>
          </a:prstGeom>
        </p:spPr>
        <p:txBody>
          <a:bodyPr vert="horz" wrap="none" lIns="91440" tIns="45720" rIns="91440" bIns="45720" rtlCol="0">
            <a:spAutoFit/>
          </a:bodyPr>
          <a:lstStyle/>
          <a:p>
            <a:pPr algn="ctr">
              <a:spcAft>
                <a:spcPts val="1800"/>
              </a:spcAft>
            </a:pPr>
            <a:r>
              <a:rPr lang="de-DE" b="1" dirty="0">
                <a:solidFill>
                  <a:schemeClr val="accent1">
                    <a:lumMod val="75000"/>
                  </a:schemeClr>
                </a:solidFill>
              </a:rPr>
              <a:t>Deduplication everywhere</a:t>
            </a:r>
            <a:endParaRPr lang="en-US" b="1" dirty="0">
              <a:solidFill>
                <a:schemeClr val="accent1">
                  <a:lumMod val="75000"/>
                </a:schemeClr>
              </a:solidFill>
            </a:endParaRPr>
          </a:p>
        </p:txBody>
      </p:sp>
      <p:grpSp>
        <p:nvGrpSpPr>
          <p:cNvPr id="497" name="Group 496"/>
          <p:cNvGrpSpPr/>
          <p:nvPr/>
        </p:nvGrpSpPr>
        <p:grpSpPr>
          <a:xfrm>
            <a:off x="1207901" y="4914618"/>
            <a:ext cx="4440182" cy="1151663"/>
            <a:chOff x="1323891" y="4819081"/>
            <a:chExt cx="4440182" cy="1151663"/>
          </a:xfrm>
        </p:grpSpPr>
        <p:grpSp>
          <p:nvGrpSpPr>
            <p:cNvPr id="239" name="Group 238"/>
            <p:cNvGrpSpPr>
              <a:grpSpLocks noChangeAspect="1"/>
            </p:cNvGrpSpPr>
            <p:nvPr/>
          </p:nvGrpSpPr>
          <p:grpSpPr>
            <a:xfrm>
              <a:off x="1498089" y="4820096"/>
              <a:ext cx="356017" cy="532192"/>
              <a:chOff x="6626861" y="1895839"/>
              <a:chExt cx="197055" cy="294568"/>
            </a:xfrm>
            <a:solidFill>
              <a:srgbClr val="0078EF"/>
            </a:solidFill>
          </p:grpSpPr>
          <p:sp>
            <p:nvSpPr>
              <p:cNvPr id="240"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41"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42"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43"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44"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45"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grpSp>
          <p:nvGrpSpPr>
            <p:cNvPr id="250" name="Group 249"/>
            <p:cNvGrpSpPr>
              <a:grpSpLocks noChangeAspect="1"/>
            </p:cNvGrpSpPr>
            <p:nvPr/>
          </p:nvGrpSpPr>
          <p:grpSpPr>
            <a:xfrm>
              <a:off x="4962263" y="4819081"/>
              <a:ext cx="565108" cy="536309"/>
              <a:chOff x="3980202" y="3805164"/>
              <a:chExt cx="290806" cy="275986"/>
            </a:xfrm>
            <a:solidFill>
              <a:srgbClr val="0078EF"/>
            </a:solidFill>
          </p:grpSpPr>
          <p:sp>
            <p:nvSpPr>
              <p:cNvPr id="251" name="Freeform 153"/>
              <p:cNvSpPr>
                <a:spLocks noChangeArrowheads="1"/>
              </p:cNvSpPr>
              <p:nvPr/>
            </p:nvSpPr>
            <p:spPr bwMode="auto">
              <a:xfrm>
                <a:off x="4043179" y="3857027"/>
                <a:ext cx="162999" cy="98169"/>
              </a:xfrm>
              <a:custGeom>
                <a:avLst/>
                <a:gdLst>
                  <a:gd name="T0" fmla="*/ 73 w 390"/>
                  <a:gd name="T1" fmla="*/ 232 h 233"/>
                  <a:gd name="T2" fmla="*/ 73 w 390"/>
                  <a:gd name="T3" fmla="*/ 232 h 233"/>
                  <a:gd name="T4" fmla="*/ 305 w 390"/>
                  <a:gd name="T5" fmla="*/ 232 h 233"/>
                  <a:gd name="T6" fmla="*/ 389 w 390"/>
                  <a:gd name="T7" fmla="*/ 142 h 233"/>
                  <a:gd name="T8" fmla="*/ 280 w 390"/>
                  <a:gd name="T9" fmla="*/ 54 h 233"/>
                  <a:gd name="T10" fmla="*/ 196 w 390"/>
                  <a:gd name="T11" fmla="*/ 0 h 233"/>
                  <a:gd name="T12" fmla="*/ 108 w 390"/>
                  <a:gd name="T13" fmla="*/ 68 h 233"/>
                  <a:gd name="T14" fmla="*/ 84 w 390"/>
                  <a:gd name="T15" fmla="*/ 65 h 233"/>
                  <a:gd name="T16" fmla="*/ 0 w 390"/>
                  <a:gd name="T17" fmla="*/ 149 h 233"/>
                  <a:gd name="T18" fmla="*/ 73 w 390"/>
                  <a:gd name="T19" fmla="*/ 232 h 233"/>
                  <a:gd name="T20" fmla="*/ 84 w 390"/>
                  <a:gd name="T21" fmla="*/ 88 h 233"/>
                  <a:gd name="T22" fmla="*/ 84 w 390"/>
                  <a:gd name="T23" fmla="*/ 88 h 233"/>
                  <a:gd name="T24" fmla="*/ 112 w 390"/>
                  <a:gd name="T25" fmla="*/ 95 h 233"/>
                  <a:gd name="T26" fmla="*/ 122 w 390"/>
                  <a:gd name="T27" fmla="*/ 94 h 233"/>
                  <a:gd name="T28" fmla="*/ 128 w 390"/>
                  <a:gd name="T29" fmla="*/ 86 h 233"/>
                  <a:gd name="T30" fmla="*/ 196 w 390"/>
                  <a:gd name="T31" fmla="*/ 24 h 233"/>
                  <a:gd name="T32" fmla="*/ 262 w 390"/>
                  <a:gd name="T33" fmla="*/ 71 h 233"/>
                  <a:gd name="T34" fmla="*/ 268 w 390"/>
                  <a:gd name="T35" fmla="*/ 79 h 233"/>
                  <a:gd name="T36" fmla="*/ 277 w 390"/>
                  <a:gd name="T37" fmla="*/ 79 h 233"/>
                  <a:gd name="T38" fmla="*/ 299 w 390"/>
                  <a:gd name="T39" fmla="*/ 76 h 233"/>
                  <a:gd name="T40" fmla="*/ 366 w 390"/>
                  <a:gd name="T41" fmla="*/ 142 h 233"/>
                  <a:gd name="T42" fmla="*/ 305 w 390"/>
                  <a:gd name="T43" fmla="*/ 209 h 233"/>
                  <a:gd name="T44" fmla="*/ 75 w 390"/>
                  <a:gd name="T45" fmla="*/ 208 h 233"/>
                  <a:gd name="T46" fmla="*/ 23 w 390"/>
                  <a:gd name="T47" fmla="*/ 149 h 233"/>
                  <a:gd name="T48" fmla="*/ 84 w 390"/>
                  <a:gd name="T49" fmla="*/ 8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0" h="233">
                    <a:moveTo>
                      <a:pt x="73" y="232"/>
                    </a:moveTo>
                    <a:lnTo>
                      <a:pt x="73" y="232"/>
                    </a:lnTo>
                    <a:cubicBezTo>
                      <a:pt x="305" y="232"/>
                      <a:pt x="305" y="232"/>
                      <a:pt x="305" y="232"/>
                    </a:cubicBezTo>
                    <a:cubicBezTo>
                      <a:pt x="352" y="228"/>
                      <a:pt x="389" y="189"/>
                      <a:pt x="389" y="142"/>
                    </a:cubicBezTo>
                    <a:cubicBezTo>
                      <a:pt x="389" y="86"/>
                      <a:pt x="337" y="41"/>
                      <a:pt x="280" y="54"/>
                    </a:cubicBezTo>
                    <a:cubicBezTo>
                      <a:pt x="265" y="22"/>
                      <a:pt x="233" y="0"/>
                      <a:pt x="196" y="0"/>
                    </a:cubicBezTo>
                    <a:cubicBezTo>
                      <a:pt x="154" y="0"/>
                      <a:pt x="118" y="29"/>
                      <a:pt x="108" y="68"/>
                    </a:cubicBezTo>
                    <a:cubicBezTo>
                      <a:pt x="100" y="66"/>
                      <a:pt x="92" y="65"/>
                      <a:pt x="84" y="65"/>
                    </a:cubicBezTo>
                    <a:cubicBezTo>
                      <a:pt x="38" y="65"/>
                      <a:pt x="0" y="103"/>
                      <a:pt x="0" y="149"/>
                    </a:cubicBezTo>
                    <a:cubicBezTo>
                      <a:pt x="0" y="190"/>
                      <a:pt x="31" y="226"/>
                      <a:pt x="73" y="232"/>
                    </a:cubicBezTo>
                    <a:close/>
                    <a:moveTo>
                      <a:pt x="84" y="88"/>
                    </a:moveTo>
                    <a:lnTo>
                      <a:pt x="84" y="88"/>
                    </a:lnTo>
                    <a:cubicBezTo>
                      <a:pt x="93" y="88"/>
                      <a:pt x="102" y="90"/>
                      <a:pt x="112" y="95"/>
                    </a:cubicBezTo>
                    <a:cubicBezTo>
                      <a:pt x="115" y="96"/>
                      <a:pt x="119" y="96"/>
                      <a:pt x="122" y="94"/>
                    </a:cubicBezTo>
                    <a:cubicBezTo>
                      <a:pt x="125" y="93"/>
                      <a:pt x="127" y="89"/>
                      <a:pt x="128" y="86"/>
                    </a:cubicBezTo>
                    <a:cubicBezTo>
                      <a:pt x="132" y="51"/>
                      <a:pt x="161" y="24"/>
                      <a:pt x="196" y="24"/>
                    </a:cubicBezTo>
                    <a:cubicBezTo>
                      <a:pt x="226" y="24"/>
                      <a:pt x="253" y="42"/>
                      <a:pt x="262" y="71"/>
                    </a:cubicBezTo>
                    <a:cubicBezTo>
                      <a:pt x="263" y="75"/>
                      <a:pt x="265" y="77"/>
                      <a:pt x="268" y="79"/>
                    </a:cubicBezTo>
                    <a:cubicBezTo>
                      <a:pt x="271" y="80"/>
                      <a:pt x="274" y="80"/>
                      <a:pt x="277" y="79"/>
                    </a:cubicBezTo>
                    <a:cubicBezTo>
                      <a:pt x="285" y="77"/>
                      <a:pt x="292" y="76"/>
                      <a:pt x="299" y="76"/>
                    </a:cubicBezTo>
                    <a:cubicBezTo>
                      <a:pt x="336" y="76"/>
                      <a:pt x="366" y="105"/>
                      <a:pt x="366" y="142"/>
                    </a:cubicBezTo>
                    <a:cubicBezTo>
                      <a:pt x="366" y="177"/>
                      <a:pt x="339" y="206"/>
                      <a:pt x="305" y="209"/>
                    </a:cubicBezTo>
                    <a:cubicBezTo>
                      <a:pt x="75" y="208"/>
                      <a:pt x="75" y="208"/>
                      <a:pt x="75" y="208"/>
                    </a:cubicBezTo>
                    <a:cubicBezTo>
                      <a:pt x="45" y="204"/>
                      <a:pt x="23" y="179"/>
                      <a:pt x="23" y="149"/>
                    </a:cubicBezTo>
                    <a:cubicBezTo>
                      <a:pt x="23" y="115"/>
                      <a:pt x="50" y="88"/>
                      <a:pt x="84" y="8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52" name="Freeform 154"/>
              <p:cNvSpPr>
                <a:spLocks noChangeArrowheads="1"/>
              </p:cNvSpPr>
              <p:nvPr/>
            </p:nvSpPr>
            <p:spPr bwMode="auto">
              <a:xfrm>
                <a:off x="4202473" y="4008913"/>
                <a:ext cx="35194" cy="35192"/>
              </a:xfrm>
              <a:custGeom>
                <a:avLst/>
                <a:gdLst>
                  <a:gd name="T0" fmla="*/ 41 w 83"/>
                  <a:gd name="T1" fmla="*/ 82 h 83"/>
                  <a:gd name="T2" fmla="*/ 41 w 83"/>
                  <a:gd name="T3" fmla="*/ 82 h 83"/>
                  <a:gd name="T4" fmla="*/ 82 w 83"/>
                  <a:gd name="T5" fmla="*/ 40 h 83"/>
                  <a:gd name="T6" fmla="*/ 41 w 83"/>
                  <a:gd name="T7" fmla="*/ 0 h 83"/>
                  <a:gd name="T8" fmla="*/ 0 w 83"/>
                  <a:gd name="T9" fmla="*/ 40 h 83"/>
                  <a:gd name="T10" fmla="*/ 41 w 83"/>
                  <a:gd name="T11" fmla="*/ 82 h 83"/>
                  <a:gd name="T12" fmla="*/ 41 w 83"/>
                  <a:gd name="T13" fmla="*/ 23 h 83"/>
                  <a:gd name="T14" fmla="*/ 41 w 83"/>
                  <a:gd name="T15" fmla="*/ 23 h 83"/>
                  <a:gd name="T16" fmla="*/ 59 w 83"/>
                  <a:gd name="T17" fmla="*/ 40 h 83"/>
                  <a:gd name="T18" fmla="*/ 41 w 83"/>
                  <a:gd name="T19" fmla="*/ 58 h 83"/>
                  <a:gd name="T20" fmla="*/ 23 w 83"/>
                  <a:gd name="T21" fmla="*/ 40 h 83"/>
                  <a:gd name="T22" fmla="*/ 41 w 83"/>
                  <a:gd name="T23"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3">
                    <a:moveTo>
                      <a:pt x="41" y="82"/>
                    </a:moveTo>
                    <a:lnTo>
                      <a:pt x="41" y="82"/>
                    </a:lnTo>
                    <a:cubicBezTo>
                      <a:pt x="64" y="82"/>
                      <a:pt x="82" y="63"/>
                      <a:pt x="82" y="40"/>
                    </a:cubicBezTo>
                    <a:cubicBezTo>
                      <a:pt x="82" y="19"/>
                      <a:pt x="64" y="0"/>
                      <a:pt x="41" y="0"/>
                    </a:cubicBezTo>
                    <a:cubicBezTo>
                      <a:pt x="18" y="0"/>
                      <a:pt x="0" y="19"/>
                      <a:pt x="0" y="40"/>
                    </a:cubicBezTo>
                    <a:cubicBezTo>
                      <a:pt x="0" y="63"/>
                      <a:pt x="18" y="82"/>
                      <a:pt x="41" y="82"/>
                    </a:cubicBezTo>
                    <a:close/>
                    <a:moveTo>
                      <a:pt x="41" y="23"/>
                    </a:moveTo>
                    <a:lnTo>
                      <a:pt x="41" y="23"/>
                    </a:lnTo>
                    <a:cubicBezTo>
                      <a:pt x="50" y="23"/>
                      <a:pt x="59" y="31"/>
                      <a:pt x="59" y="40"/>
                    </a:cubicBezTo>
                    <a:cubicBezTo>
                      <a:pt x="59" y="51"/>
                      <a:pt x="50" y="58"/>
                      <a:pt x="41" y="58"/>
                    </a:cubicBezTo>
                    <a:cubicBezTo>
                      <a:pt x="32" y="58"/>
                      <a:pt x="23" y="51"/>
                      <a:pt x="23" y="40"/>
                    </a:cubicBezTo>
                    <a:cubicBezTo>
                      <a:pt x="23" y="31"/>
                      <a:pt x="32" y="23"/>
                      <a:pt x="4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53" name="Freeform 155"/>
              <p:cNvSpPr>
                <a:spLocks noChangeArrowheads="1"/>
              </p:cNvSpPr>
              <p:nvPr/>
            </p:nvSpPr>
            <p:spPr bwMode="auto">
              <a:xfrm>
                <a:off x="3980202" y="3805164"/>
                <a:ext cx="290806" cy="275986"/>
              </a:xfrm>
              <a:custGeom>
                <a:avLst/>
                <a:gdLst>
                  <a:gd name="T0" fmla="*/ 27 w 693"/>
                  <a:gd name="T1" fmla="*/ 618 h 656"/>
                  <a:gd name="T2" fmla="*/ 121 w 693"/>
                  <a:gd name="T3" fmla="*/ 655 h 656"/>
                  <a:gd name="T4" fmla="*/ 596 w 693"/>
                  <a:gd name="T5" fmla="*/ 653 h 656"/>
                  <a:gd name="T6" fmla="*/ 610 w 693"/>
                  <a:gd name="T7" fmla="*/ 650 h 656"/>
                  <a:gd name="T8" fmla="*/ 625 w 693"/>
                  <a:gd name="T9" fmla="*/ 644 h 656"/>
                  <a:gd name="T10" fmla="*/ 641 w 693"/>
                  <a:gd name="T11" fmla="*/ 637 h 656"/>
                  <a:gd name="T12" fmla="*/ 656 w 693"/>
                  <a:gd name="T13" fmla="*/ 627 h 656"/>
                  <a:gd name="T14" fmla="*/ 666 w 693"/>
                  <a:gd name="T15" fmla="*/ 618 h 656"/>
                  <a:gd name="T16" fmla="*/ 674 w 693"/>
                  <a:gd name="T17" fmla="*/ 607 h 656"/>
                  <a:gd name="T18" fmla="*/ 689 w 693"/>
                  <a:gd name="T19" fmla="*/ 527 h 656"/>
                  <a:gd name="T20" fmla="*/ 689 w 693"/>
                  <a:gd name="T21" fmla="*/ 525 h 656"/>
                  <a:gd name="T22" fmla="*/ 634 w 693"/>
                  <a:gd name="T23" fmla="*/ 95 h 656"/>
                  <a:gd name="T24" fmla="*/ 167 w 693"/>
                  <a:gd name="T25" fmla="*/ 0 h 656"/>
                  <a:gd name="T26" fmla="*/ 5 w 693"/>
                  <a:gd name="T27" fmla="*/ 518 h 656"/>
                  <a:gd name="T28" fmla="*/ 4 w 693"/>
                  <a:gd name="T29" fmla="*/ 527 h 656"/>
                  <a:gd name="T30" fmla="*/ 27 w 693"/>
                  <a:gd name="T31" fmla="*/ 618 h 656"/>
                  <a:gd name="T32" fmla="*/ 82 w 693"/>
                  <a:gd name="T33" fmla="*/ 98 h 656"/>
                  <a:gd name="T34" fmla="*/ 526 w 693"/>
                  <a:gd name="T35" fmla="*/ 23 h 656"/>
                  <a:gd name="T36" fmla="*/ 658 w 693"/>
                  <a:gd name="T37" fmla="*/ 466 h 656"/>
                  <a:gd name="T38" fmla="*/ 121 w 693"/>
                  <a:gd name="T39" fmla="*/ 436 h 656"/>
                  <a:gd name="T40" fmla="*/ 82 w 693"/>
                  <a:gd name="T41" fmla="*/ 98 h 656"/>
                  <a:gd name="T42" fmla="*/ 27 w 693"/>
                  <a:gd name="T43" fmla="*/ 528 h 656"/>
                  <a:gd name="T44" fmla="*/ 572 w 693"/>
                  <a:gd name="T45" fmla="*/ 460 h 656"/>
                  <a:gd name="T46" fmla="*/ 651 w 693"/>
                  <a:gd name="T47" fmla="*/ 599 h 656"/>
                  <a:gd name="T48" fmla="*/ 641 w 693"/>
                  <a:gd name="T49" fmla="*/ 609 h 656"/>
                  <a:gd name="T50" fmla="*/ 628 w 693"/>
                  <a:gd name="T51" fmla="*/ 617 h 656"/>
                  <a:gd name="T52" fmla="*/ 616 w 693"/>
                  <a:gd name="T53" fmla="*/ 624 h 656"/>
                  <a:gd name="T54" fmla="*/ 602 w 693"/>
                  <a:gd name="T55" fmla="*/ 628 h 656"/>
                  <a:gd name="T56" fmla="*/ 591 w 693"/>
                  <a:gd name="T57" fmla="*/ 630 h 656"/>
                  <a:gd name="T58" fmla="*/ 581 w 693"/>
                  <a:gd name="T59" fmla="*/ 631 h 656"/>
                  <a:gd name="T60" fmla="*/ 120 w 693"/>
                  <a:gd name="T61" fmla="*/ 631 h 656"/>
                  <a:gd name="T62" fmla="*/ 27 w 693"/>
                  <a:gd name="T63" fmla="*/ 5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3" h="656">
                    <a:moveTo>
                      <a:pt x="27" y="618"/>
                    </a:moveTo>
                    <a:lnTo>
                      <a:pt x="27" y="618"/>
                    </a:lnTo>
                    <a:cubicBezTo>
                      <a:pt x="59" y="653"/>
                      <a:pt x="108" y="655"/>
                      <a:pt x="119" y="655"/>
                    </a:cubicBezTo>
                    <a:cubicBezTo>
                      <a:pt x="120" y="655"/>
                      <a:pt x="121" y="655"/>
                      <a:pt x="121" y="655"/>
                    </a:cubicBezTo>
                    <a:cubicBezTo>
                      <a:pt x="572" y="655"/>
                      <a:pt x="572" y="655"/>
                      <a:pt x="572" y="655"/>
                    </a:cubicBezTo>
                    <a:cubicBezTo>
                      <a:pt x="573" y="655"/>
                      <a:pt x="582" y="655"/>
                      <a:pt x="596" y="653"/>
                    </a:cubicBezTo>
                    <a:cubicBezTo>
                      <a:pt x="597" y="653"/>
                      <a:pt x="597" y="653"/>
                      <a:pt x="597" y="653"/>
                    </a:cubicBezTo>
                    <a:cubicBezTo>
                      <a:pt x="601" y="652"/>
                      <a:pt x="605" y="651"/>
                      <a:pt x="610" y="650"/>
                    </a:cubicBezTo>
                    <a:cubicBezTo>
                      <a:pt x="612" y="650"/>
                      <a:pt x="613" y="648"/>
                      <a:pt x="614" y="648"/>
                    </a:cubicBezTo>
                    <a:cubicBezTo>
                      <a:pt x="618" y="647"/>
                      <a:pt x="621" y="646"/>
                      <a:pt x="625" y="644"/>
                    </a:cubicBezTo>
                    <a:cubicBezTo>
                      <a:pt x="627" y="644"/>
                      <a:pt x="629" y="643"/>
                      <a:pt x="630" y="642"/>
                    </a:cubicBezTo>
                    <a:cubicBezTo>
                      <a:pt x="634" y="641"/>
                      <a:pt x="638" y="639"/>
                      <a:pt x="641" y="637"/>
                    </a:cubicBezTo>
                    <a:cubicBezTo>
                      <a:pt x="643" y="636"/>
                      <a:pt x="645" y="635"/>
                      <a:pt x="647" y="633"/>
                    </a:cubicBezTo>
                    <a:cubicBezTo>
                      <a:pt x="650" y="631"/>
                      <a:pt x="653" y="629"/>
                      <a:pt x="656" y="627"/>
                    </a:cubicBezTo>
                    <a:cubicBezTo>
                      <a:pt x="658" y="625"/>
                      <a:pt x="660" y="622"/>
                      <a:pt x="663" y="620"/>
                    </a:cubicBezTo>
                    <a:cubicBezTo>
                      <a:pt x="664" y="619"/>
                      <a:pt x="665" y="619"/>
                      <a:pt x="666" y="618"/>
                    </a:cubicBezTo>
                    <a:cubicBezTo>
                      <a:pt x="667" y="616"/>
                      <a:pt x="668" y="614"/>
                      <a:pt x="669" y="613"/>
                    </a:cubicBezTo>
                    <a:cubicBezTo>
                      <a:pt x="671" y="611"/>
                      <a:pt x="672" y="609"/>
                      <a:pt x="674" y="607"/>
                    </a:cubicBezTo>
                    <a:cubicBezTo>
                      <a:pt x="674" y="607"/>
                      <a:pt x="674" y="606"/>
                      <a:pt x="674" y="605"/>
                    </a:cubicBezTo>
                    <a:cubicBezTo>
                      <a:pt x="688" y="584"/>
                      <a:pt x="692" y="558"/>
                      <a:pt x="689" y="527"/>
                    </a:cubicBezTo>
                    <a:cubicBezTo>
                      <a:pt x="689" y="527"/>
                      <a:pt x="690" y="527"/>
                      <a:pt x="689" y="526"/>
                    </a:cubicBezTo>
                    <a:lnTo>
                      <a:pt x="689" y="525"/>
                    </a:lnTo>
                    <a:cubicBezTo>
                      <a:pt x="689" y="522"/>
                      <a:pt x="689" y="520"/>
                      <a:pt x="689" y="518"/>
                    </a:cubicBezTo>
                    <a:cubicBezTo>
                      <a:pt x="634" y="95"/>
                      <a:pt x="634" y="95"/>
                      <a:pt x="634" y="95"/>
                    </a:cubicBezTo>
                    <a:cubicBezTo>
                      <a:pt x="627" y="40"/>
                      <a:pt x="580" y="0"/>
                      <a:pt x="526" y="0"/>
                    </a:cubicBezTo>
                    <a:cubicBezTo>
                      <a:pt x="167" y="0"/>
                      <a:pt x="167" y="0"/>
                      <a:pt x="167" y="0"/>
                    </a:cubicBezTo>
                    <a:cubicBezTo>
                      <a:pt x="113" y="0"/>
                      <a:pt x="66" y="40"/>
                      <a:pt x="59" y="95"/>
                    </a:cubicBezTo>
                    <a:cubicBezTo>
                      <a:pt x="5" y="518"/>
                      <a:pt x="5" y="518"/>
                      <a:pt x="5" y="518"/>
                    </a:cubicBezTo>
                    <a:cubicBezTo>
                      <a:pt x="5" y="520"/>
                      <a:pt x="5" y="522"/>
                      <a:pt x="5" y="525"/>
                    </a:cubicBezTo>
                    <a:cubicBezTo>
                      <a:pt x="5" y="525"/>
                      <a:pt x="4" y="526"/>
                      <a:pt x="4" y="527"/>
                    </a:cubicBezTo>
                    <a:cubicBezTo>
                      <a:pt x="4" y="527"/>
                      <a:pt x="5" y="527"/>
                      <a:pt x="5" y="528"/>
                    </a:cubicBezTo>
                    <a:cubicBezTo>
                      <a:pt x="0" y="565"/>
                      <a:pt x="8" y="595"/>
                      <a:pt x="27" y="618"/>
                    </a:cubicBezTo>
                    <a:close/>
                    <a:moveTo>
                      <a:pt x="82" y="98"/>
                    </a:moveTo>
                    <a:lnTo>
                      <a:pt x="82" y="98"/>
                    </a:lnTo>
                    <a:cubicBezTo>
                      <a:pt x="88" y="55"/>
                      <a:pt x="124" y="23"/>
                      <a:pt x="167" y="23"/>
                    </a:cubicBezTo>
                    <a:cubicBezTo>
                      <a:pt x="526" y="23"/>
                      <a:pt x="526" y="23"/>
                      <a:pt x="526" y="23"/>
                    </a:cubicBezTo>
                    <a:cubicBezTo>
                      <a:pt x="569" y="23"/>
                      <a:pt x="605" y="55"/>
                      <a:pt x="612" y="98"/>
                    </a:cubicBezTo>
                    <a:cubicBezTo>
                      <a:pt x="658" y="466"/>
                      <a:pt x="658" y="466"/>
                      <a:pt x="658" y="466"/>
                    </a:cubicBezTo>
                    <a:cubicBezTo>
                      <a:pt x="631" y="442"/>
                      <a:pt x="595" y="436"/>
                      <a:pt x="572" y="436"/>
                    </a:cubicBezTo>
                    <a:cubicBezTo>
                      <a:pt x="121" y="436"/>
                      <a:pt x="121" y="436"/>
                      <a:pt x="121" y="436"/>
                    </a:cubicBezTo>
                    <a:cubicBezTo>
                      <a:pt x="98" y="436"/>
                      <a:pt x="62" y="442"/>
                      <a:pt x="35" y="466"/>
                    </a:cubicBezTo>
                    <a:lnTo>
                      <a:pt x="82" y="98"/>
                    </a:lnTo>
                    <a:close/>
                    <a:moveTo>
                      <a:pt x="27" y="528"/>
                    </a:moveTo>
                    <a:lnTo>
                      <a:pt x="27" y="528"/>
                    </a:lnTo>
                    <a:cubicBezTo>
                      <a:pt x="38" y="458"/>
                      <a:pt x="117" y="459"/>
                      <a:pt x="121" y="460"/>
                    </a:cubicBezTo>
                    <a:cubicBezTo>
                      <a:pt x="572" y="460"/>
                      <a:pt x="572" y="460"/>
                      <a:pt x="572" y="460"/>
                    </a:cubicBezTo>
                    <a:cubicBezTo>
                      <a:pt x="576" y="459"/>
                      <a:pt x="655" y="458"/>
                      <a:pt x="666" y="528"/>
                    </a:cubicBezTo>
                    <a:cubicBezTo>
                      <a:pt x="669" y="558"/>
                      <a:pt x="665" y="582"/>
                      <a:pt x="651" y="599"/>
                    </a:cubicBezTo>
                    <a:cubicBezTo>
                      <a:pt x="649" y="601"/>
                      <a:pt x="647" y="603"/>
                      <a:pt x="646" y="605"/>
                    </a:cubicBezTo>
                    <a:cubicBezTo>
                      <a:pt x="644" y="607"/>
                      <a:pt x="643" y="608"/>
                      <a:pt x="641" y="609"/>
                    </a:cubicBezTo>
                    <a:cubicBezTo>
                      <a:pt x="639" y="611"/>
                      <a:pt x="635" y="613"/>
                      <a:pt x="633" y="614"/>
                    </a:cubicBezTo>
                    <a:cubicBezTo>
                      <a:pt x="631" y="615"/>
                      <a:pt x="630" y="616"/>
                      <a:pt x="628" y="617"/>
                    </a:cubicBezTo>
                    <a:cubicBezTo>
                      <a:pt x="626" y="619"/>
                      <a:pt x="623" y="620"/>
                      <a:pt x="620" y="621"/>
                    </a:cubicBezTo>
                    <a:cubicBezTo>
                      <a:pt x="619" y="622"/>
                      <a:pt x="617" y="624"/>
                      <a:pt x="616" y="624"/>
                    </a:cubicBezTo>
                    <a:cubicBezTo>
                      <a:pt x="613" y="625"/>
                      <a:pt x="609" y="626"/>
                      <a:pt x="606" y="627"/>
                    </a:cubicBezTo>
                    <a:cubicBezTo>
                      <a:pt x="605" y="627"/>
                      <a:pt x="604" y="628"/>
                      <a:pt x="602" y="628"/>
                    </a:cubicBezTo>
                    <a:cubicBezTo>
                      <a:pt x="599" y="628"/>
                      <a:pt x="597" y="629"/>
                      <a:pt x="594" y="629"/>
                    </a:cubicBezTo>
                    <a:cubicBezTo>
                      <a:pt x="593" y="630"/>
                      <a:pt x="592" y="630"/>
                      <a:pt x="591" y="630"/>
                    </a:cubicBezTo>
                    <a:cubicBezTo>
                      <a:pt x="588" y="630"/>
                      <a:pt x="586" y="631"/>
                      <a:pt x="583" y="631"/>
                    </a:cubicBezTo>
                    <a:cubicBezTo>
                      <a:pt x="582" y="631"/>
                      <a:pt x="581" y="631"/>
                      <a:pt x="581" y="631"/>
                    </a:cubicBezTo>
                    <a:cubicBezTo>
                      <a:pt x="576" y="631"/>
                      <a:pt x="572" y="631"/>
                      <a:pt x="572" y="631"/>
                    </a:cubicBezTo>
                    <a:cubicBezTo>
                      <a:pt x="120" y="631"/>
                      <a:pt x="120" y="631"/>
                      <a:pt x="120" y="631"/>
                    </a:cubicBezTo>
                    <a:cubicBezTo>
                      <a:pt x="120" y="631"/>
                      <a:pt x="71" y="633"/>
                      <a:pt x="44" y="603"/>
                    </a:cubicBezTo>
                    <a:cubicBezTo>
                      <a:pt x="30" y="585"/>
                      <a:pt x="23" y="560"/>
                      <a:pt x="27" y="52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grpSp>
          <p:nvGrpSpPr>
            <p:cNvPr id="254" name="Group 253"/>
            <p:cNvGrpSpPr>
              <a:grpSpLocks noChangeAspect="1"/>
            </p:cNvGrpSpPr>
            <p:nvPr/>
          </p:nvGrpSpPr>
          <p:grpSpPr>
            <a:xfrm>
              <a:off x="2883399" y="4819081"/>
              <a:ext cx="667052" cy="542438"/>
              <a:chOff x="8301530" y="4757227"/>
              <a:chExt cx="337112" cy="274135"/>
            </a:xfrm>
            <a:solidFill>
              <a:srgbClr val="0078EF"/>
            </a:solidFill>
          </p:grpSpPr>
          <p:sp>
            <p:nvSpPr>
              <p:cNvPr id="255" name="Freeform 178"/>
              <p:cNvSpPr>
                <a:spLocks noChangeArrowheads="1"/>
              </p:cNvSpPr>
              <p:nvPr/>
            </p:nvSpPr>
            <p:spPr bwMode="auto">
              <a:xfrm>
                <a:off x="8575664" y="4940600"/>
                <a:ext cx="31488" cy="31489"/>
              </a:xfrm>
              <a:custGeom>
                <a:avLst/>
                <a:gdLst>
                  <a:gd name="T0" fmla="*/ 36 w 75"/>
                  <a:gd name="T1" fmla="*/ 0 h 73"/>
                  <a:gd name="T2" fmla="*/ 36 w 75"/>
                  <a:gd name="T3" fmla="*/ 0 h 73"/>
                  <a:gd name="T4" fmla="*/ 0 w 75"/>
                  <a:gd name="T5" fmla="*/ 36 h 73"/>
                  <a:gd name="T6" fmla="*/ 36 w 75"/>
                  <a:gd name="T7" fmla="*/ 72 h 73"/>
                  <a:gd name="T8" fmla="*/ 74 w 75"/>
                  <a:gd name="T9" fmla="*/ 36 h 73"/>
                  <a:gd name="T10" fmla="*/ 36 w 75"/>
                  <a:gd name="T11" fmla="*/ 0 h 73"/>
                  <a:gd name="T12" fmla="*/ 36 w 75"/>
                  <a:gd name="T13" fmla="*/ 53 h 73"/>
                  <a:gd name="T14" fmla="*/ 36 w 75"/>
                  <a:gd name="T15" fmla="*/ 53 h 73"/>
                  <a:gd name="T16" fmla="*/ 21 w 75"/>
                  <a:gd name="T17" fmla="*/ 36 h 73"/>
                  <a:gd name="T18" fmla="*/ 36 w 75"/>
                  <a:gd name="T19" fmla="*/ 19 h 73"/>
                  <a:gd name="T20" fmla="*/ 53 w 75"/>
                  <a:gd name="T21" fmla="*/ 36 h 73"/>
                  <a:gd name="T22" fmla="*/ 36 w 75"/>
                  <a:gd name="T23"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3">
                    <a:moveTo>
                      <a:pt x="36" y="0"/>
                    </a:moveTo>
                    <a:lnTo>
                      <a:pt x="36" y="0"/>
                    </a:lnTo>
                    <a:cubicBezTo>
                      <a:pt x="16" y="0"/>
                      <a:pt x="0" y="16"/>
                      <a:pt x="0" y="36"/>
                    </a:cubicBezTo>
                    <a:cubicBezTo>
                      <a:pt x="0" y="56"/>
                      <a:pt x="16" y="72"/>
                      <a:pt x="36" y="72"/>
                    </a:cubicBezTo>
                    <a:cubicBezTo>
                      <a:pt x="57" y="72"/>
                      <a:pt x="74" y="56"/>
                      <a:pt x="74" y="36"/>
                    </a:cubicBezTo>
                    <a:cubicBezTo>
                      <a:pt x="74" y="16"/>
                      <a:pt x="57" y="0"/>
                      <a:pt x="36" y="0"/>
                    </a:cubicBezTo>
                    <a:close/>
                    <a:moveTo>
                      <a:pt x="36" y="53"/>
                    </a:moveTo>
                    <a:lnTo>
                      <a:pt x="36" y="53"/>
                    </a:lnTo>
                    <a:cubicBezTo>
                      <a:pt x="28" y="53"/>
                      <a:pt x="21" y="45"/>
                      <a:pt x="21" y="36"/>
                    </a:cubicBezTo>
                    <a:cubicBezTo>
                      <a:pt x="21" y="27"/>
                      <a:pt x="28" y="19"/>
                      <a:pt x="36" y="19"/>
                    </a:cubicBezTo>
                    <a:cubicBezTo>
                      <a:pt x="46" y="19"/>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56" name="Freeform 179"/>
              <p:cNvSpPr>
                <a:spLocks noChangeArrowheads="1"/>
              </p:cNvSpPr>
              <p:nvPr/>
            </p:nvSpPr>
            <p:spPr bwMode="auto">
              <a:xfrm>
                <a:off x="8301530" y="4757227"/>
                <a:ext cx="337112" cy="274135"/>
              </a:xfrm>
              <a:custGeom>
                <a:avLst/>
                <a:gdLst>
                  <a:gd name="T0" fmla="*/ 798 w 803"/>
                  <a:gd name="T1" fmla="*/ 477 h 651"/>
                  <a:gd name="T2" fmla="*/ 797 w 803"/>
                  <a:gd name="T3" fmla="*/ 475 h 651"/>
                  <a:gd name="T4" fmla="*/ 748 w 803"/>
                  <a:gd name="T5" fmla="*/ 86 h 651"/>
                  <a:gd name="T6" fmla="*/ 326 w 803"/>
                  <a:gd name="T7" fmla="*/ 0 h 651"/>
                  <a:gd name="T8" fmla="*/ 151 w 803"/>
                  <a:gd name="T9" fmla="*/ 58 h 651"/>
                  <a:gd name="T10" fmla="*/ 4 w 803"/>
                  <a:gd name="T11" fmla="*/ 527 h 651"/>
                  <a:gd name="T12" fmla="*/ 4 w 803"/>
                  <a:gd name="T13" fmla="*/ 534 h 651"/>
                  <a:gd name="T14" fmla="*/ 25 w 803"/>
                  <a:gd name="T15" fmla="*/ 617 h 651"/>
                  <a:gd name="T16" fmla="*/ 109 w 803"/>
                  <a:gd name="T17" fmla="*/ 650 h 651"/>
                  <a:gd name="T18" fmla="*/ 535 w 803"/>
                  <a:gd name="T19" fmla="*/ 649 h 651"/>
                  <a:gd name="T20" fmla="*/ 545 w 803"/>
                  <a:gd name="T21" fmla="*/ 647 h 651"/>
                  <a:gd name="T22" fmla="*/ 559 w 803"/>
                  <a:gd name="T23" fmla="*/ 644 h 651"/>
                  <a:gd name="T24" fmla="*/ 573 w 803"/>
                  <a:gd name="T25" fmla="*/ 638 h 651"/>
                  <a:gd name="T26" fmla="*/ 587 w 803"/>
                  <a:gd name="T27" fmla="*/ 630 h 651"/>
                  <a:gd name="T28" fmla="*/ 600 w 803"/>
                  <a:gd name="T29" fmla="*/ 620 h 651"/>
                  <a:gd name="T30" fmla="*/ 606 w 803"/>
                  <a:gd name="T31" fmla="*/ 612 h 651"/>
                  <a:gd name="T32" fmla="*/ 610 w 803"/>
                  <a:gd name="T33" fmla="*/ 605 h 651"/>
                  <a:gd name="T34" fmla="*/ 692 w 803"/>
                  <a:gd name="T35" fmla="*/ 593 h 651"/>
                  <a:gd name="T36" fmla="*/ 694 w 803"/>
                  <a:gd name="T37" fmla="*/ 593 h 651"/>
                  <a:gd name="T38" fmla="*/ 694 w 803"/>
                  <a:gd name="T39" fmla="*/ 593 h 651"/>
                  <a:gd name="T40" fmla="*/ 704 w 803"/>
                  <a:gd name="T41" fmla="*/ 593 h 651"/>
                  <a:gd name="T42" fmla="*/ 713 w 803"/>
                  <a:gd name="T43" fmla="*/ 591 h 651"/>
                  <a:gd name="T44" fmla="*/ 726 w 803"/>
                  <a:gd name="T45" fmla="*/ 588 h 651"/>
                  <a:gd name="T46" fmla="*/ 738 w 803"/>
                  <a:gd name="T47" fmla="*/ 585 h 651"/>
                  <a:gd name="T48" fmla="*/ 751 w 803"/>
                  <a:gd name="T49" fmla="*/ 579 h 651"/>
                  <a:gd name="T50" fmla="*/ 763 w 803"/>
                  <a:gd name="T51" fmla="*/ 572 h 651"/>
                  <a:gd name="T52" fmla="*/ 776 w 803"/>
                  <a:gd name="T53" fmla="*/ 561 h 651"/>
                  <a:gd name="T54" fmla="*/ 780 w 803"/>
                  <a:gd name="T55" fmla="*/ 556 h 651"/>
                  <a:gd name="T56" fmla="*/ 785 w 803"/>
                  <a:gd name="T57" fmla="*/ 548 h 651"/>
                  <a:gd name="T58" fmla="*/ 74 w 803"/>
                  <a:gd name="T59" fmla="*/ 146 h 651"/>
                  <a:gd name="T60" fmla="*/ 151 w 803"/>
                  <a:gd name="T61" fmla="*/ 77 h 651"/>
                  <a:gd name="T62" fmla="*/ 554 w 803"/>
                  <a:gd name="T63" fmla="*/ 146 h 651"/>
                  <a:gd name="T64" fmla="*/ 518 w 803"/>
                  <a:gd name="T65" fmla="*/ 453 h 651"/>
                  <a:gd name="T66" fmla="*/ 31 w 803"/>
                  <a:gd name="T67" fmla="*/ 481 h 651"/>
                  <a:gd name="T68" fmla="*/ 590 w 803"/>
                  <a:gd name="T69" fmla="*/ 600 h 651"/>
                  <a:gd name="T70" fmla="*/ 585 w 803"/>
                  <a:gd name="T71" fmla="*/ 606 h 651"/>
                  <a:gd name="T72" fmla="*/ 574 w 803"/>
                  <a:gd name="T73" fmla="*/ 615 h 651"/>
                  <a:gd name="T74" fmla="*/ 561 w 803"/>
                  <a:gd name="T75" fmla="*/ 621 h 651"/>
                  <a:gd name="T76" fmla="*/ 549 w 803"/>
                  <a:gd name="T77" fmla="*/ 626 h 651"/>
                  <a:gd name="T78" fmla="*/ 518 w 803"/>
                  <a:gd name="T79" fmla="*/ 629 h 651"/>
                  <a:gd name="T80" fmla="*/ 39 w 803"/>
                  <a:gd name="T81" fmla="*/ 603 h 651"/>
                  <a:gd name="T82" fmla="*/ 109 w 803"/>
                  <a:gd name="T83" fmla="*/ 473 h 651"/>
                  <a:gd name="T84" fmla="*/ 604 w 803"/>
                  <a:gd name="T85" fmla="*/ 535 h 651"/>
                  <a:gd name="T86" fmla="*/ 575 w 803"/>
                  <a:gd name="T87" fmla="*/ 143 h 651"/>
                  <a:gd name="T88" fmla="*/ 477 w 803"/>
                  <a:gd name="T89" fmla="*/ 58 h 651"/>
                  <a:gd name="T90" fmla="*/ 326 w 803"/>
                  <a:gd name="T91" fmla="*/ 21 h 651"/>
                  <a:gd name="T92" fmla="*/ 729 w 803"/>
                  <a:gd name="T93" fmla="*/ 89 h 651"/>
                  <a:gd name="T94" fmla="*/ 692 w 803"/>
                  <a:gd name="T95" fmla="*/ 396 h 651"/>
                  <a:gd name="T96" fmla="*/ 575 w 803"/>
                  <a:gd name="T97" fmla="*/ 143 h 651"/>
                  <a:gd name="T98" fmla="*/ 764 w 803"/>
                  <a:gd name="T99" fmla="*/ 543 h 651"/>
                  <a:gd name="T100" fmla="*/ 755 w 803"/>
                  <a:gd name="T101" fmla="*/ 552 h 651"/>
                  <a:gd name="T102" fmla="*/ 744 w 803"/>
                  <a:gd name="T103" fmla="*/ 560 h 651"/>
                  <a:gd name="T104" fmla="*/ 732 w 803"/>
                  <a:gd name="T105" fmla="*/ 566 h 651"/>
                  <a:gd name="T106" fmla="*/ 720 w 803"/>
                  <a:gd name="T107" fmla="*/ 569 h 651"/>
                  <a:gd name="T108" fmla="*/ 709 w 803"/>
                  <a:gd name="T109" fmla="*/ 571 h 651"/>
                  <a:gd name="T110" fmla="*/ 701 w 803"/>
                  <a:gd name="T111" fmla="*/ 572 h 651"/>
                  <a:gd name="T112" fmla="*/ 693 w 803"/>
                  <a:gd name="T113" fmla="*/ 573 h 651"/>
                  <a:gd name="T114" fmla="*/ 692 w 803"/>
                  <a:gd name="T115" fmla="*/ 573 h 651"/>
                  <a:gd name="T116" fmla="*/ 624 w 803"/>
                  <a:gd name="T117" fmla="*/ 534 h 651"/>
                  <a:gd name="T118" fmla="*/ 624 w 803"/>
                  <a:gd name="T119" fmla="*/ 532 h 651"/>
                  <a:gd name="T120" fmla="*/ 609 w 803"/>
                  <a:gd name="T121" fmla="*/ 417 h 651"/>
                  <a:gd name="T122" fmla="*/ 778 w 803"/>
                  <a:gd name="T123" fmla="*/ 478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51">
                    <a:moveTo>
                      <a:pt x="798" y="477"/>
                    </a:moveTo>
                    <a:lnTo>
                      <a:pt x="798" y="477"/>
                    </a:lnTo>
                    <a:lnTo>
                      <a:pt x="798" y="477"/>
                    </a:lnTo>
                    <a:cubicBezTo>
                      <a:pt x="798" y="476"/>
                      <a:pt x="798" y="476"/>
                      <a:pt x="797" y="475"/>
                    </a:cubicBezTo>
                    <a:cubicBezTo>
                      <a:pt x="797" y="473"/>
                      <a:pt x="797" y="472"/>
                      <a:pt x="797" y="470"/>
                    </a:cubicBezTo>
                    <a:cubicBezTo>
                      <a:pt x="748" y="86"/>
                      <a:pt x="748" y="86"/>
                      <a:pt x="748" y="86"/>
                    </a:cubicBezTo>
                    <a:cubicBezTo>
                      <a:pt x="742" y="38"/>
                      <a:pt x="700" y="0"/>
                      <a:pt x="651" y="0"/>
                    </a:cubicBezTo>
                    <a:cubicBezTo>
                      <a:pt x="326" y="0"/>
                      <a:pt x="326" y="0"/>
                      <a:pt x="326" y="0"/>
                    </a:cubicBezTo>
                    <a:cubicBezTo>
                      <a:pt x="287" y="0"/>
                      <a:pt x="253" y="23"/>
                      <a:pt x="236" y="58"/>
                    </a:cubicBezTo>
                    <a:cubicBezTo>
                      <a:pt x="151" y="58"/>
                      <a:pt x="151" y="58"/>
                      <a:pt x="151" y="58"/>
                    </a:cubicBezTo>
                    <a:cubicBezTo>
                      <a:pt x="102" y="58"/>
                      <a:pt x="60" y="94"/>
                      <a:pt x="53" y="143"/>
                    </a:cubicBezTo>
                    <a:cubicBezTo>
                      <a:pt x="4" y="527"/>
                      <a:pt x="4" y="527"/>
                      <a:pt x="4" y="527"/>
                    </a:cubicBezTo>
                    <a:cubicBezTo>
                      <a:pt x="4" y="529"/>
                      <a:pt x="4" y="530"/>
                      <a:pt x="4" y="532"/>
                    </a:cubicBezTo>
                    <a:cubicBezTo>
                      <a:pt x="4" y="533"/>
                      <a:pt x="4" y="533"/>
                      <a:pt x="4" y="534"/>
                    </a:cubicBezTo>
                    <a:cubicBezTo>
                      <a:pt x="4" y="534"/>
                      <a:pt x="4" y="534"/>
                      <a:pt x="4" y="535"/>
                    </a:cubicBezTo>
                    <a:cubicBezTo>
                      <a:pt x="0" y="569"/>
                      <a:pt x="7" y="597"/>
                      <a:pt x="25" y="617"/>
                    </a:cubicBezTo>
                    <a:cubicBezTo>
                      <a:pt x="53" y="648"/>
                      <a:pt x="97" y="650"/>
                      <a:pt x="107" y="650"/>
                    </a:cubicBezTo>
                    <a:cubicBezTo>
                      <a:pt x="108" y="650"/>
                      <a:pt x="109" y="650"/>
                      <a:pt x="109" y="650"/>
                    </a:cubicBezTo>
                    <a:cubicBezTo>
                      <a:pt x="517" y="650"/>
                      <a:pt x="517" y="650"/>
                      <a:pt x="517" y="650"/>
                    </a:cubicBezTo>
                    <a:cubicBezTo>
                      <a:pt x="518" y="650"/>
                      <a:pt x="526" y="650"/>
                      <a:pt x="535" y="649"/>
                    </a:cubicBezTo>
                    <a:cubicBezTo>
                      <a:pt x="536" y="649"/>
                      <a:pt x="537" y="649"/>
                      <a:pt x="538" y="648"/>
                    </a:cubicBezTo>
                    <a:cubicBezTo>
                      <a:pt x="540" y="648"/>
                      <a:pt x="543" y="648"/>
                      <a:pt x="545" y="647"/>
                    </a:cubicBezTo>
                    <a:cubicBezTo>
                      <a:pt x="548" y="647"/>
                      <a:pt x="549" y="646"/>
                      <a:pt x="551" y="646"/>
                    </a:cubicBezTo>
                    <a:cubicBezTo>
                      <a:pt x="554" y="645"/>
                      <a:pt x="556" y="645"/>
                      <a:pt x="559" y="644"/>
                    </a:cubicBezTo>
                    <a:cubicBezTo>
                      <a:pt x="561" y="643"/>
                      <a:pt x="563" y="643"/>
                      <a:pt x="565" y="642"/>
                    </a:cubicBezTo>
                    <a:cubicBezTo>
                      <a:pt x="567" y="641"/>
                      <a:pt x="570" y="639"/>
                      <a:pt x="573" y="638"/>
                    </a:cubicBezTo>
                    <a:cubicBezTo>
                      <a:pt x="575" y="637"/>
                      <a:pt x="578" y="636"/>
                      <a:pt x="580" y="634"/>
                    </a:cubicBezTo>
                    <a:cubicBezTo>
                      <a:pt x="582" y="633"/>
                      <a:pt x="584" y="632"/>
                      <a:pt x="587" y="630"/>
                    </a:cubicBezTo>
                    <a:cubicBezTo>
                      <a:pt x="589" y="629"/>
                      <a:pt x="591" y="627"/>
                      <a:pt x="593" y="625"/>
                    </a:cubicBezTo>
                    <a:cubicBezTo>
                      <a:pt x="595" y="623"/>
                      <a:pt x="597" y="621"/>
                      <a:pt x="600" y="620"/>
                    </a:cubicBezTo>
                    <a:cubicBezTo>
                      <a:pt x="601" y="619"/>
                      <a:pt x="602" y="618"/>
                      <a:pt x="603" y="617"/>
                    </a:cubicBezTo>
                    <a:cubicBezTo>
                      <a:pt x="604" y="616"/>
                      <a:pt x="605" y="613"/>
                      <a:pt x="606" y="612"/>
                    </a:cubicBezTo>
                    <a:cubicBezTo>
                      <a:pt x="607" y="610"/>
                      <a:pt x="609" y="609"/>
                      <a:pt x="610" y="607"/>
                    </a:cubicBezTo>
                    <a:cubicBezTo>
                      <a:pt x="610" y="606"/>
                      <a:pt x="610" y="606"/>
                      <a:pt x="610" y="605"/>
                    </a:cubicBezTo>
                    <a:cubicBezTo>
                      <a:pt x="613" y="601"/>
                      <a:pt x="615" y="597"/>
                      <a:pt x="617" y="593"/>
                    </a:cubicBezTo>
                    <a:cubicBezTo>
                      <a:pt x="692" y="593"/>
                      <a:pt x="692" y="593"/>
                      <a:pt x="692" y="593"/>
                    </a:cubicBezTo>
                    <a:cubicBezTo>
                      <a:pt x="692" y="593"/>
                      <a:pt x="693" y="593"/>
                      <a:pt x="694" y="593"/>
                    </a:cubicBezTo>
                    <a:lnTo>
                      <a:pt x="694" y="593"/>
                    </a:lnTo>
                    <a:lnTo>
                      <a:pt x="694" y="593"/>
                    </a:lnTo>
                    <a:lnTo>
                      <a:pt x="694" y="593"/>
                    </a:lnTo>
                    <a:cubicBezTo>
                      <a:pt x="696" y="593"/>
                      <a:pt x="697" y="593"/>
                      <a:pt x="701" y="593"/>
                    </a:cubicBezTo>
                    <a:cubicBezTo>
                      <a:pt x="702" y="593"/>
                      <a:pt x="703" y="593"/>
                      <a:pt x="704" y="593"/>
                    </a:cubicBezTo>
                    <a:cubicBezTo>
                      <a:pt x="705" y="592"/>
                      <a:pt x="707" y="592"/>
                      <a:pt x="709" y="592"/>
                    </a:cubicBezTo>
                    <a:cubicBezTo>
                      <a:pt x="710" y="592"/>
                      <a:pt x="712" y="592"/>
                      <a:pt x="713" y="591"/>
                    </a:cubicBezTo>
                    <a:cubicBezTo>
                      <a:pt x="715" y="591"/>
                      <a:pt x="717" y="591"/>
                      <a:pt x="719" y="591"/>
                    </a:cubicBezTo>
                    <a:cubicBezTo>
                      <a:pt x="721" y="590"/>
                      <a:pt x="723" y="590"/>
                      <a:pt x="726" y="588"/>
                    </a:cubicBezTo>
                    <a:cubicBezTo>
                      <a:pt x="727" y="588"/>
                      <a:pt x="729" y="587"/>
                      <a:pt x="731" y="587"/>
                    </a:cubicBezTo>
                    <a:cubicBezTo>
                      <a:pt x="733" y="586"/>
                      <a:pt x="736" y="585"/>
                      <a:pt x="738" y="585"/>
                    </a:cubicBezTo>
                    <a:cubicBezTo>
                      <a:pt x="740" y="584"/>
                      <a:pt x="742" y="583"/>
                      <a:pt x="744" y="582"/>
                    </a:cubicBezTo>
                    <a:cubicBezTo>
                      <a:pt x="746" y="581"/>
                      <a:pt x="748" y="580"/>
                      <a:pt x="751" y="579"/>
                    </a:cubicBezTo>
                    <a:cubicBezTo>
                      <a:pt x="753" y="578"/>
                      <a:pt x="755" y="577"/>
                      <a:pt x="757" y="576"/>
                    </a:cubicBezTo>
                    <a:cubicBezTo>
                      <a:pt x="759" y="575"/>
                      <a:pt x="761" y="573"/>
                      <a:pt x="763" y="572"/>
                    </a:cubicBezTo>
                    <a:cubicBezTo>
                      <a:pt x="765" y="570"/>
                      <a:pt x="767" y="569"/>
                      <a:pt x="769" y="567"/>
                    </a:cubicBezTo>
                    <a:cubicBezTo>
                      <a:pt x="771" y="565"/>
                      <a:pt x="773" y="564"/>
                      <a:pt x="776" y="561"/>
                    </a:cubicBezTo>
                    <a:cubicBezTo>
                      <a:pt x="776" y="560"/>
                      <a:pt x="777" y="560"/>
                      <a:pt x="777" y="559"/>
                    </a:cubicBezTo>
                    <a:cubicBezTo>
                      <a:pt x="778" y="558"/>
                      <a:pt x="779" y="557"/>
                      <a:pt x="780" y="556"/>
                    </a:cubicBezTo>
                    <a:cubicBezTo>
                      <a:pt x="781" y="554"/>
                      <a:pt x="783" y="552"/>
                      <a:pt x="785" y="550"/>
                    </a:cubicBezTo>
                    <a:cubicBezTo>
                      <a:pt x="785" y="550"/>
                      <a:pt x="785" y="549"/>
                      <a:pt x="785" y="548"/>
                    </a:cubicBezTo>
                    <a:cubicBezTo>
                      <a:pt x="796" y="529"/>
                      <a:pt x="802" y="506"/>
                      <a:pt x="798" y="477"/>
                    </a:cubicBezTo>
                    <a:close/>
                    <a:moveTo>
                      <a:pt x="74" y="146"/>
                    </a:moveTo>
                    <a:lnTo>
                      <a:pt x="74" y="146"/>
                    </a:lnTo>
                    <a:cubicBezTo>
                      <a:pt x="79" y="106"/>
                      <a:pt x="112" y="77"/>
                      <a:pt x="151" y="77"/>
                    </a:cubicBezTo>
                    <a:cubicBezTo>
                      <a:pt x="477" y="77"/>
                      <a:pt x="477" y="77"/>
                      <a:pt x="477" y="77"/>
                    </a:cubicBezTo>
                    <a:cubicBezTo>
                      <a:pt x="515" y="77"/>
                      <a:pt x="549" y="106"/>
                      <a:pt x="554" y="146"/>
                    </a:cubicBezTo>
                    <a:cubicBezTo>
                      <a:pt x="596" y="481"/>
                      <a:pt x="596" y="481"/>
                      <a:pt x="596" y="481"/>
                    </a:cubicBezTo>
                    <a:cubicBezTo>
                      <a:pt x="573" y="458"/>
                      <a:pt x="539" y="453"/>
                      <a:pt x="518" y="453"/>
                    </a:cubicBezTo>
                    <a:cubicBezTo>
                      <a:pt x="110" y="453"/>
                      <a:pt x="110" y="453"/>
                      <a:pt x="110" y="453"/>
                    </a:cubicBezTo>
                    <a:cubicBezTo>
                      <a:pt x="88" y="452"/>
                      <a:pt x="55" y="458"/>
                      <a:pt x="31" y="481"/>
                    </a:cubicBezTo>
                    <a:lnTo>
                      <a:pt x="74" y="146"/>
                    </a:lnTo>
                    <a:close/>
                    <a:moveTo>
                      <a:pt x="590" y="600"/>
                    </a:moveTo>
                    <a:lnTo>
                      <a:pt x="590" y="600"/>
                    </a:lnTo>
                    <a:cubicBezTo>
                      <a:pt x="588" y="602"/>
                      <a:pt x="587" y="604"/>
                      <a:pt x="585" y="606"/>
                    </a:cubicBezTo>
                    <a:cubicBezTo>
                      <a:pt x="584" y="607"/>
                      <a:pt x="582" y="608"/>
                      <a:pt x="581" y="609"/>
                    </a:cubicBezTo>
                    <a:cubicBezTo>
                      <a:pt x="579" y="611"/>
                      <a:pt x="577" y="613"/>
                      <a:pt x="574" y="615"/>
                    </a:cubicBezTo>
                    <a:cubicBezTo>
                      <a:pt x="573" y="616"/>
                      <a:pt x="571" y="617"/>
                      <a:pt x="569" y="617"/>
                    </a:cubicBezTo>
                    <a:cubicBezTo>
                      <a:pt x="567" y="619"/>
                      <a:pt x="564" y="620"/>
                      <a:pt x="561" y="621"/>
                    </a:cubicBezTo>
                    <a:cubicBezTo>
                      <a:pt x="560" y="622"/>
                      <a:pt x="559" y="622"/>
                      <a:pt x="558" y="623"/>
                    </a:cubicBezTo>
                    <a:cubicBezTo>
                      <a:pt x="555" y="624"/>
                      <a:pt x="552" y="625"/>
                      <a:pt x="549" y="626"/>
                    </a:cubicBezTo>
                    <a:cubicBezTo>
                      <a:pt x="548" y="626"/>
                      <a:pt x="548" y="626"/>
                      <a:pt x="546" y="626"/>
                    </a:cubicBezTo>
                    <a:cubicBezTo>
                      <a:pt x="531" y="630"/>
                      <a:pt x="518" y="629"/>
                      <a:pt x="518" y="629"/>
                    </a:cubicBezTo>
                    <a:cubicBezTo>
                      <a:pt x="109" y="629"/>
                      <a:pt x="109" y="629"/>
                      <a:pt x="109" y="629"/>
                    </a:cubicBezTo>
                    <a:cubicBezTo>
                      <a:pt x="108" y="629"/>
                      <a:pt x="64" y="631"/>
                      <a:pt x="39" y="603"/>
                    </a:cubicBezTo>
                    <a:cubicBezTo>
                      <a:pt x="26" y="587"/>
                      <a:pt x="21" y="565"/>
                      <a:pt x="24" y="535"/>
                    </a:cubicBezTo>
                    <a:cubicBezTo>
                      <a:pt x="34" y="472"/>
                      <a:pt x="106" y="474"/>
                      <a:pt x="109" y="473"/>
                    </a:cubicBezTo>
                    <a:cubicBezTo>
                      <a:pt x="518" y="473"/>
                      <a:pt x="518" y="473"/>
                      <a:pt x="518" y="473"/>
                    </a:cubicBezTo>
                    <a:cubicBezTo>
                      <a:pt x="522" y="473"/>
                      <a:pt x="593" y="471"/>
                      <a:pt x="604" y="535"/>
                    </a:cubicBezTo>
                    <a:cubicBezTo>
                      <a:pt x="607" y="562"/>
                      <a:pt x="602" y="584"/>
                      <a:pt x="590" y="600"/>
                    </a:cubicBezTo>
                    <a:close/>
                    <a:moveTo>
                      <a:pt x="575" y="143"/>
                    </a:moveTo>
                    <a:lnTo>
                      <a:pt x="575" y="143"/>
                    </a:lnTo>
                    <a:cubicBezTo>
                      <a:pt x="567" y="94"/>
                      <a:pt x="526" y="58"/>
                      <a:pt x="477" y="58"/>
                    </a:cubicBezTo>
                    <a:cubicBezTo>
                      <a:pt x="260" y="58"/>
                      <a:pt x="260" y="58"/>
                      <a:pt x="260" y="58"/>
                    </a:cubicBezTo>
                    <a:cubicBezTo>
                      <a:pt x="275" y="35"/>
                      <a:pt x="299" y="21"/>
                      <a:pt x="326" y="21"/>
                    </a:cubicBezTo>
                    <a:cubicBezTo>
                      <a:pt x="651" y="21"/>
                      <a:pt x="651" y="21"/>
                      <a:pt x="651" y="21"/>
                    </a:cubicBezTo>
                    <a:cubicBezTo>
                      <a:pt x="690" y="21"/>
                      <a:pt x="723" y="50"/>
                      <a:pt x="729" y="89"/>
                    </a:cubicBezTo>
                    <a:cubicBezTo>
                      <a:pt x="771" y="424"/>
                      <a:pt x="771" y="424"/>
                      <a:pt x="771" y="424"/>
                    </a:cubicBezTo>
                    <a:cubicBezTo>
                      <a:pt x="747" y="402"/>
                      <a:pt x="713" y="396"/>
                      <a:pt x="692" y="396"/>
                    </a:cubicBezTo>
                    <a:cubicBezTo>
                      <a:pt x="607" y="396"/>
                      <a:pt x="607" y="396"/>
                      <a:pt x="607" y="396"/>
                    </a:cubicBezTo>
                    <a:lnTo>
                      <a:pt x="575" y="143"/>
                    </a:lnTo>
                    <a:close/>
                    <a:moveTo>
                      <a:pt x="764" y="543"/>
                    </a:moveTo>
                    <a:lnTo>
                      <a:pt x="764" y="543"/>
                    </a:lnTo>
                    <a:cubicBezTo>
                      <a:pt x="763" y="545"/>
                      <a:pt x="761" y="547"/>
                      <a:pt x="759" y="549"/>
                    </a:cubicBezTo>
                    <a:cubicBezTo>
                      <a:pt x="758" y="550"/>
                      <a:pt x="757" y="551"/>
                      <a:pt x="755" y="552"/>
                    </a:cubicBezTo>
                    <a:cubicBezTo>
                      <a:pt x="753" y="554"/>
                      <a:pt x="751" y="556"/>
                      <a:pt x="748" y="557"/>
                    </a:cubicBezTo>
                    <a:cubicBezTo>
                      <a:pt x="746" y="558"/>
                      <a:pt x="745" y="559"/>
                      <a:pt x="744" y="560"/>
                    </a:cubicBezTo>
                    <a:cubicBezTo>
                      <a:pt x="741" y="561"/>
                      <a:pt x="739" y="562"/>
                      <a:pt x="736" y="564"/>
                    </a:cubicBezTo>
                    <a:cubicBezTo>
                      <a:pt x="735" y="565"/>
                      <a:pt x="733" y="565"/>
                      <a:pt x="732" y="566"/>
                    </a:cubicBezTo>
                    <a:cubicBezTo>
                      <a:pt x="730" y="567"/>
                      <a:pt x="727" y="568"/>
                      <a:pt x="725" y="568"/>
                    </a:cubicBezTo>
                    <a:cubicBezTo>
                      <a:pt x="723" y="569"/>
                      <a:pt x="721" y="569"/>
                      <a:pt x="720" y="569"/>
                    </a:cubicBezTo>
                    <a:cubicBezTo>
                      <a:pt x="718" y="570"/>
                      <a:pt x="715" y="570"/>
                      <a:pt x="713" y="571"/>
                    </a:cubicBezTo>
                    <a:cubicBezTo>
                      <a:pt x="712" y="571"/>
                      <a:pt x="711" y="571"/>
                      <a:pt x="709" y="571"/>
                    </a:cubicBezTo>
                    <a:cubicBezTo>
                      <a:pt x="708" y="572"/>
                      <a:pt x="706" y="572"/>
                      <a:pt x="705" y="572"/>
                    </a:cubicBezTo>
                    <a:cubicBezTo>
                      <a:pt x="703" y="572"/>
                      <a:pt x="702" y="572"/>
                      <a:pt x="701" y="572"/>
                    </a:cubicBezTo>
                    <a:cubicBezTo>
                      <a:pt x="700" y="572"/>
                      <a:pt x="699" y="572"/>
                      <a:pt x="699" y="572"/>
                    </a:cubicBezTo>
                    <a:cubicBezTo>
                      <a:pt x="695" y="573"/>
                      <a:pt x="693" y="573"/>
                      <a:pt x="693" y="573"/>
                    </a:cubicBezTo>
                    <a:lnTo>
                      <a:pt x="693" y="573"/>
                    </a:lnTo>
                    <a:lnTo>
                      <a:pt x="692" y="573"/>
                    </a:lnTo>
                    <a:cubicBezTo>
                      <a:pt x="622" y="573"/>
                      <a:pt x="622" y="573"/>
                      <a:pt x="622" y="573"/>
                    </a:cubicBezTo>
                    <a:cubicBezTo>
                      <a:pt x="625" y="561"/>
                      <a:pt x="626" y="548"/>
                      <a:pt x="624" y="534"/>
                    </a:cubicBezTo>
                    <a:cubicBezTo>
                      <a:pt x="624" y="534"/>
                      <a:pt x="624" y="534"/>
                      <a:pt x="624" y="533"/>
                    </a:cubicBezTo>
                    <a:cubicBezTo>
                      <a:pt x="624" y="533"/>
                      <a:pt x="624" y="533"/>
                      <a:pt x="624" y="532"/>
                    </a:cubicBezTo>
                    <a:cubicBezTo>
                      <a:pt x="624" y="530"/>
                      <a:pt x="624" y="529"/>
                      <a:pt x="624" y="527"/>
                    </a:cubicBezTo>
                    <a:cubicBezTo>
                      <a:pt x="609" y="417"/>
                      <a:pt x="609" y="417"/>
                      <a:pt x="609" y="417"/>
                    </a:cubicBezTo>
                    <a:cubicBezTo>
                      <a:pt x="693" y="417"/>
                      <a:pt x="693" y="417"/>
                      <a:pt x="693" y="417"/>
                    </a:cubicBezTo>
                    <a:cubicBezTo>
                      <a:pt x="696" y="416"/>
                      <a:pt x="768" y="415"/>
                      <a:pt x="778" y="478"/>
                    </a:cubicBezTo>
                    <a:cubicBezTo>
                      <a:pt x="781" y="505"/>
                      <a:pt x="777" y="527"/>
                      <a:pt x="764" y="5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57" name="Freeform 180"/>
              <p:cNvSpPr>
                <a:spLocks noChangeArrowheads="1"/>
              </p:cNvSpPr>
              <p:nvPr/>
            </p:nvSpPr>
            <p:spPr bwMode="auto">
              <a:xfrm>
                <a:off x="8503425" y="4964680"/>
                <a:ext cx="31489" cy="31488"/>
              </a:xfrm>
              <a:custGeom>
                <a:avLst/>
                <a:gdLst>
                  <a:gd name="T0" fmla="*/ 36 w 74"/>
                  <a:gd name="T1" fmla="*/ 0 h 74"/>
                  <a:gd name="T2" fmla="*/ 36 w 74"/>
                  <a:gd name="T3" fmla="*/ 0 h 74"/>
                  <a:gd name="T4" fmla="*/ 0 w 74"/>
                  <a:gd name="T5" fmla="*/ 36 h 74"/>
                  <a:gd name="T6" fmla="*/ 36 w 74"/>
                  <a:gd name="T7" fmla="*/ 73 h 74"/>
                  <a:gd name="T8" fmla="*/ 73 w 74"/>
                  <a:gd name="T9" fmla="*/ 36 h 74"/>
                  <a:gd name="T10" fmla="*/ 36 w 74"/>
                  <a:gd name="T11" fmla="*/ 0 h 74"/>
                  <a:gd name="T12" fmla="*/ 36 w 74"/>
                  <a:gd name="T13" fmla="*/ 53 h 74"/>
                  <a:gd name="T14" fmla="*/ 36 w 74"/>
                  <a:gd name="T15" fmla="*/ 53 h 74"/>
                  <a:gd name="T16" fmla="*/ 20 w 74"/>
                  <a:gd name="T17" fmla="*/ 36 h 74"/>
                  <a:gd name="T18" fmla="*/ 36 w 74"/>
                  <a:gd name="T19" fmla="*/ 20 h 74"/>
                  <a:gd name="T20" fmla="*/ 53 w 74"/>
                  <a:gd name="T21" fmla="*/ 36 h 74"/>
                  <a:gd name="T22" fmla="*/ 36 w 74"/>
                  <a:gd name="T23"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4">
                    <a:moveTo>
                      <a:pt x="36" y="0"/>
                    </a:moveTo>
                    <a:lnTo>
                      <a:pt x="36" y="0"/>
                    </a:lnTo>
                    <a:cubicBezTo>
                      <a:pt x="17" y="0"/>
                      <a:pt x="0" y="15"/>
                      <a:pt x="0" y="36"/>
                    </a:cubicBezTo>
                    <a:cubicBezTo>
                      <a:pt x="0" y="56"/>
                      <a:pt x="17" y="73"/>
                      <a:pt x="36" y="73"/>
                    </a:cubicBezTo>
                    <a:cubicBezTo>
                      <a:pt x="56" y="73"/>
                      <a:pt x="73" y="56"/>
                      <a:pt x="73" y="36"/>
                    </a:cubicBezTo>
                    <a:cubicBezTo>
                      <a:pt x="73" y="15"/>
                      <a:pt x="56" y="0"/>
                      <a:pt x="36" y="0"/>
                    </a:cubicBezTo>
                    <a:close/>
                    <a:moveTo>
                      <a:pt x="36" y="53"/>
                    </a:moveTo>
                    <a:lnTo>
                      <a:pt x="36" y="53"/>
                    </a:lnTo>
                    <a:cubicBezTo>
                      <a:pt x="27" y="53"/>
                      <a:pt x="20" y="45"/>
                      <a:pt x="20" y="36"/>
                    </a:cubicBezTo>
                    <a:cubicBezTo>
                      <a:pt x="20" y="27"/>
                      <a:pt x="27" y="20"/>
                      <a:pt x="36" y="20"/>
                    </a:cubicBezTo>
                    <a:cubicBezTo>
                      <a:pt x="46" y="20"/>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grpSp>
          <p:nvGrpSpPr>
            <p:cNvPr id="262" name="Group 261"/>
            <p:cNvGrpSpPr>
              <a:grpSpLocks noChangeAspect="1"/>
            </p:cNvGrpSpPr>
            <p:nvPr/>
          </p:nvGrpSpPr>
          <p:grpSpPr>
            <a:xfrm>
              <a:off x="2221089" y="4820185"/>
              <a:ext cx="356017" cy="532192"/>
              <a:chOff x="6626861" y="1895839"/>
              <a:chExt cx="197055" cy="294568"/>
            </a:xfrm>
            <a:solidFill>
              <a:srgbClr val="0078EF"/>
            </a:solidFill>
          </p:grpSpPr>
          <p:sp>
            <p:nvSpPr>
              <p:cNvPr id="263"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64"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65"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66"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67"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68"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grpSp>
          <p:nvGrpSpPr>
            <p:cNvPr id="269" name="Group 268"/>
            <p:cNvGrpSpPr>
              <a:grpSpLocks noChangeAspect="1"/>
            </p:cNvGrpSpPr>
            <p:nvPr/>
          </p:nvGrpSpPr>
          <p:grpSpPr>
            <a:xfrm>
              <a:off x="3921247" y="4819081"/>
              <a:ext cx="667052" cy="542438"/>
              <a:chOff x="8301530" y="4757227"/>
              <a:chExt cx="337112" cy="274135"/>
            </a:xfrm>
            <a:solidFill>
              <a:srgbClr val="0078EF"/>
            </a:solidFill>
          </p:grpSpPr>
          <p:sp>
            <p:nvSpPr>
              <p:cNvPr id="270" name="Freeform 178"/>
              <p:cNvSpPr>
                <a:spLocks noChangeArrowheads="1"/>
              </p:cNvSpPr>
              <p:nvPr/>
            </p:nvSpPr>
            <p:spPr bwMode="auto">
              <a:xfrm>
                <a:off x="8575664" y="4940600"/>
                <a:ext cx="31488" cy="31489"/>
              </a:xfrm>
              <a:custGeom>
                <a:avLst/>
                <a:gdLst>
                  <a:gd name="T0" fmla="*/ 36 w 75"/>
                  <a:gd name="T1" fmla="*/ 0 h 73"/>
                  <a:gd name="T2" fmla="*/ 36 w 75"/>
                  <a:gd name="T3" fmla="*/ 0 h 73"/>
                  <a:gd name="T4" fmla="*/ 0 w 75"/>
                  <a:gd name="T5" fmla="*/ 36 h 73"/>
                  <a:gd name="T6" fmla="*/ 36 w 75"/>
                  <a:gd name="T7" fmla="*/ 72 h 73"/>
                  <a:gd name="T8" fmla="*/ 74 w 75"/>
                  <a:gd name="T9" fmla="*/ 36 h 73"/>
                  <a:gd name="T10" fmla="*/ 36 w 75"/>
                  <a:gd name="T11" fmla="*/ 0 h 73"/>
                  <a:gd name="T12" fmla="*/ 36 w 75"/>
                  <a:gd name="T13" fmla="*/ 53 h 73"/>
                  <a:gd name="T14" fmla="*/ 36 w 75"/>
                  <a:gd name="T15" fmla="*/ 53 h 73"/>
                  <a:gd name="T16" fmla="*/ 21 w 75"/>
                  <a:gd name="T17" fmla="*/ 36 h 73"/>
                  <a:gd name="T18" fmla="*/ 36 w 75"/>
                  <a:gd name="T19" fmla="*/ 19 h 73"/>
                  <a:gd name="T20" fmla="*/ 53 w 75"/>
                  <a:gd name="T21" fmla="*/ 36 h 73"/>
                  <a:gd name="T22" fmla="*/ 36 w 75"/>
                  <a:gd name="T23"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3">
                    <a:moveTo>
                      <a:pt x="36" y="0"/>
                    </a:moveTo>
                    <a:lnTo>
                      <a:pt x="36" y="0"/>
                    </a:lnTo>
                    <a:cubicBezTo>
                      <a:pt x="16" y="0"/>
                      <a:pt x="0" y="16"/>
                      <a:pt x="0" y="36"/>
                    </a:cubicBezTo>
                    <a:cubicBezTo>
                      <a:pt x="0" y="56"/>
                      <a:pt x="16" y="72"/>
                      <a:pt x="36" y="72"/>
                    </a:cubicBezTo>
                    <a:cubicBezTo>
                      <a:pt x="57" y="72"/>
                      <a:pt x="74" y="56"/>
                      <a:pt x="74" y="36"/>
                    </a:cubicBezTo>
                    <a:cubicBezTo>
                      <a:pt x="74" y="16"/>
                      <a:pt x="57" y="0"/>
                      <a:pt x="36" y="0"/>
                    </a:cubicBezTo>
                    <a:close/>
                    <a:moveTo>
                      <a:pt x="36" y="53"/>
                    </a:moveTo>
                    <a:lnTo>
                      <a:pt x="36" y="53"/>
                    </a:lnTo>
                    <a:cubicBezTo>
                      <a:pt x="28" y="53"/>
                      <a:pt x="21" y="45"/>
                      <a:pt x="21" y="36"/>
                    </a:cubicBezTo>
                    <a:cubicBezTo>
                      <a:pt x="21" y="27"/>
                      <a:pt x="28" y="19"/>
                      <a:pt x="36" y="19"/>
                    </a:cubicBezTo>
                    <a:cubicBezTo>
                      <a:pt x="46" y="19"/>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71" name="Freeform 179"/>
              <p:cNvSpPr>
                <a:spLocks noChangeArrowheads="1"/>
              </p:cNvSpPr>
              <p:nvPr/>
            </p:nvSpPr>
            <p:spPr bwMode="auto">
              <a:xfrm>
                <a:off x="8301530" y="4757227"/>
                <a:ext cx="337112" cy="274135"/>
              </a:xfrm>
              <a:custGeom>
                <a:avLst/>
                <a:gdLst>
                  <a:gd name="T0" fmla="*/ 798 w 803"/>
                  <a:gd name="T1" fmla="*/ 477 h 651"/>
                  <a:gd name="T2" fmla="*/ 797 w 803"/>
                  <a:gd name="T3" fmla="*/ 475 h 651"/>
                  <a:gd name="T4" fmla="*/ 748 w 803"/>
                  <a:gd name="T5" fmla="*/ 86 h 651"/>
                  <a:gd name="T6" fmla="*/ 326 w 803"/>
                  <a:gd name="T7" fmla="*/ 0 h 651"/>
                  <a:gd name="T8" fmla="*/ 151 w 803"/>
                  <a:gd name="T9" fmla="*/ 58 h 651"/>
                  <a:gd name="T10" fmla="*/ 4 w 803"/>
                  <a:gd name="T11" fmla="*/ 527 h 651"/>
                  <a:gd name="T12" fmla="*/ 4 w 803"/>
                  <a:gd name="T13" fmla="*/ 534 h 651"/>
                  <a:gd name="T14" fmla="*/ 25 w 803"/>
                  <a:gd name="T15" fmla="*/ 617 h 651"/>
                  <a:gd name="T16" fmla="*/ 109 w 803"/>
                  <a:gd name="T17" fmla="*/ 650 h 651"/>
                  <a:gd name="T18" fmla="*/ 535 w 803"/>
                  <a:gd name="T19" fmla="*/ 649 h 651"/>
                  <a:gd name="T20" fmla="*/ 545 w 803"/>
                  <a:gd name="T21" fmla="*/ 647 h 651"/>
                  <a:gd name="T22" fmla="*/ 559 w 803"/>
                  <a:gd name="T23" fmla="*/ 644 h 651"/>
                  <a:gd name="T24" fmla="*/ 573 w 803"/>
                  <a:gd name="T25" fmla="*/ 638 h 651"/>
                  <a:gd name="T26" fmla="*/ 587 w 803"/>
                  <a:gd name="T27" fmla="*/ 630 h 651"/>
                  <a:gd name="T28" fmla="*/ 600 w 803"/>
                  <a:gd name="T29" fmla="*/ 620 h 651"/>
                  <a:gd name="T30" fmla="*/ 606 w 803"/>
                  <a:gd name="T31" fmla="*/ 612 h 651"/>
                  <a:gd name="T32" fmla="*/ 610 w 803"/>
                  <a:gd name="T33" fmla="*/ 605 h 651"/>
                  <a:gd name="T34" fmla="*/ 692 w 803"/>
                  <a:gd name="T35" fmla="*/ 593 h 651"/>
                  <a:gd name="T36" fmla="*/ 694 w 803"/>
                  <a:gd name="T37" fmla="*/ 593 h 651"/>
                  <a:gd name="T38" fmla="*/ 694 w 803"/>
                  <a:gd name="T39" fmla="*/ 593 h 651"/>
                  <a:gd name="T40" fmla="*/ 704 w 803"/>
                  <a:gd name="T41" fmla="*/ 593 h 651"/>
                  <a:gd name="T42" fmla="*/ 713 w 803"/>
                  <a:gd name="T43" fmla="*/ 591 h 651"/>
                  <a:gd name="T44" fmla="*/ 726 w 803"/>
                  <a:gd name="T45" fmla="*/ 588 h 651"/>
                  <a:gd name="T46" fmla="*/ 738 w 803"/>
                  <a:gd name="T47" fmla="*/ 585 h 651"/>
                  <a:gd name="T48" fmla="*/ 751 w 803"/>
                  <a:gd name="T49" fmla="*/ 579 h 651"/>
                  <a:gd name="T50" fmla="*/ 763 w 803"/>
                  <a:gd name="T51" fmla="*/ 572 h 651"/>
                  <a:gd name="T52" fmla="*/ 776 w 803"/>
                  <a:gd name="T53" fmla="*/ 561 h 651"/>
                  <a:gd name="T54" fmla="*/ 780 w 803"/>
                  <a:gd name="T55" fmla="*/ 556 h 651"/>
                  <a:gd name="T56" fmla="*/ 785 w 803"/>
                  <a:gd name="T57" fmla="*/ 548 h 651"/>
                  <a:gd name="T58" fmla="*/ 74 w 803"/>
                  <a:gd name="T59" fmla="*/ 146 h 651"/>
                  <a:gd name="T60" fmla="*/ 151 w 803"/>
                  <a:gd name="T61" fmla="*/ 77 h 651"/>
                  <a:gd name="T62" fmla="*/ 554 w 803"/>
                  <a:gd name="T63" fmla="*/ 146 h 651"/>
                  <a:gd name="T64" fmla="*/ 518 w 803"/>
                  <a:gd name="T65" fmla="*/ 453 h 651"/>
                  <a:gd name="T66" fmla="*/ 31 w 803"/>
                  <a:gd name="T67" fmla="*/ 481 h 651"/>
                  <a:gd name="T68" fmla="*/ 590 w 803"/>
                  <a:gd name="T69" fmla="*/ 600 h 651"/>
                  <a:gd name="T70" fmla="*/ 585 w 803"/>
                  <a:gd name="T71" fmla="*/ 606 h 651"/>
                  <a:gd name="T72" fmla="*/ 574 w 803"/>
                  <a:gd name="T73" fmla="*/ 615 h 651"/>
                  <a:gd name="T74" fmla="*/ 561 w 803"/>
                  <a:gd name="T75" fmla="*/ 621 h 651"/>
                  <a:gd name="T76" fmla="*/ 549 w 803"/>
                  <a:gd name="T77" fmla="*/ 626 h 651"/>
                  <a:gd name="T78" fmla="*/ 518 w 803"/>
                  <a:gd name="T79" fmla="*/ 629 h 651"/>
                  <a:gd name="T80" fmla="*/ 39 w 803"/>
                  <a:gd name="T81" fmla="*/ 603 h 651"/>
                  <a:gd name="T82" fmla="*/ 109 w 803"/>
                  <a:gd name="T83" fmla="*/ 473 h 651"/>
                  <a:gd name="T84" fmla="*/ 604 w 803"/>
                  <a:gd name="T85" fmla="*/ 535 h 651"/>
                  <a:gd name="T86" fmla="*/ 575 w 803"/>
                  <a:gd name="T87" fmla="*/ 143 h 651"/>
                  <a:gd name="T88" fmla="*/ 477 w 803"/>
                  <a:gd name="T89" fmla="*/ 58 h 651"/>
                  <a:gd name="T90" fmla="*/ 326 w 803"/>
                  <a:gd name="T91" fmla="*/ 21 h 651"/>
                  <a:gd name="T92" fmla="*/ 729 w 803"/>
                  <a:gd name="T93" fmla="*/ 89 h 651"/>
                  <a:gd name="T94" fmla="*/ 692 w 803"/>
                  <a:gd name="T95" fmla="*/ 396 h 651"/>
                  <a:gd name="T96" fmla="*/ 575 w 803"/>
                  <a:gd name="T97" fmla="*/ 143 h 651"/>
                  <a:gd name="T98" fmla="*/ 764 w 803"/>
                  <a:gd name="T99" fmla="*/ 543 h 651"/>
                  <a:gd name="T100" fmla="*/ 755 w 803"/>
                  <a:gd name="T101" fmla="*/ 552 h 651"/>
                  <a:gd name="T102" fmla="*/ 744 w 803"/>
                  <a:gd name="T103" fmla="*/ 560 h 651"/>
                  <a:gd name="T104" fmla="*/ 732 w 803"/>
                  <a:gd name="T105" fmla="*/ 566 h 651"/>
                  <a:gd name="T106" fmla="*/ 720 w 803"/>
                  <a:gd name="T107" fmla="*/ 569 h 651"/>
                  <a:gd name="T108" fmla="*/ 709 w 803"/>
                  <a:gd name="T109" fmla="*/ 571 h 651"/>
                  <a:gd name="T110" fmla="*/ 701 w 803"/>
                  <a:gd name="T111" fmla="*/ 572 h 651"/>
                  <a:gd name="T112" fmla="*/ 693 w 803"/>
                  <a:gd name="T113" fmla="*/ 573 h 651"/>
                  <a:gd name="T114" fmla="*/ 692 w 803"/>
                  <a:gd name="T115" fmla="*/ 573 h 651"/>
                  <a:gd name="T116" fmla="*/ 624 w 803"/>
                  <a:gd name="T117" fmla="*/ 534 h 651"/>
                  <a:gd name="T118" fmla="*/ 624 w 803"/>
                  <a:gd name="T119" fmla="*/ 532 h 651"/>
                  <a:gd name="T120" fmla="*/ 609 w 803"/>
                  <a:gd name="T121" fmla="*/ 417 h 651"/>
                  <a:gd name="T122" fmla="*/ 778 w 803"/>
                  <a:gd name="T123" fmla="*/ 478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51">
                    <a:moveTo>
                      <a:pt x="798" y="477"/>
                    </a:moveTo>
                    <a:lnTo>
                      <a:pt x="798" y="477"/>
                    </a:lnTo>
                    <a:lnTo>
                      <a:pt x="798" y="477"/>
                    </a:lnTo>
                    <a:cubicBezTo>
                      <a:pt x="798" y="476"/>
                      <a:pt x="798" y="476"/>
                      <a:pt x="797" y="475"/>
                    </a:cubicBezTo>
                    <a:cubicBezTo>
                      <a:pt x="797" y="473"/>
                      <a:pt x="797" y="472"/>
                      <a:pt x="797" y="470"/>
                    </a:cubicBezTo>
                    <a:cubicBezTo>
                      <a:pt x="748" y="86"/>
                      <a:pt x="748" y="86"/>
                      <a:pt x="748" y="86"/>
                    </a:cubicBezTo>
                    <a:cubicBezTo>
                      <a:pt x="742" y="38"/>
                      <a:pt x="700" y="0"/>
                      <a:pt x="651" y="0"/>
                    </a:cubicBezTo>
                    <a:cubicBezTo>
                      <a:pt x="326" y="0"/>
                      <a:pt x="326" y="0"/>
                      <a:pt x="326" y="0"/>
                    </a:cubicBezTo>
                    <a:cubicBezTo>
                      <a:pt x="287" y="0"/>
                      <a:pt x="253" y="23"/>
                      <a:pt x="236" y="58"/>
                    </a:cubicBezTo>
                    <a:cubicBezTo>
                      <a:pt x="151" y="58"/>
                      <a:pt x="151" y="58"/>
                      <a:pt x="151" y="58"/>
                    </a:cubicBezTo>
                    <a:cubicBezTo>
                      <a:pt x="102" y="58"/>
                      <a:pt x="60" y="94"/>
                      <a:pt x="53" y="143"/>
                    </a:cubicBezTo>
                    <a:cubicBezTo>
                      <a:pt x="4" y="527"/>
                      <a:pt x="4" y="527"/>
                      <a:pt x="4" y="527"/>
                    </a:cubicBezTo>
                    <a:cubicBezTo>
                      <a:pt x="4" y="529"/>
                      <a:pt x="4" y="530"/>
                      <a:pt x="4" y="532"/>
                    </a:cubicBezTo>
                    <a:cubicBezTo>
                      <a:pt x="4" y="533"/>
                      <a:pt x="4" y="533"/>
                      <a:pt x="4" y="534"/>
                    </a:cubicBezTo>
                    <a:cubicBezTo>
                      <a:pt x="4" y="534"/>
                      <a:pt x="4" y="534"/>
                      <a:pt x="4" y="535"/>
                    </a:cubicBezTo>
                    <a:cubicBezTo>
                      <a:pt x="0" y="569"/>
                      <a:pt x="7" y="597"/>
                      <a:pt x="25" y="617"/>
                    </a:cubicBezTo>
                    <a:cubicBezTo>
                      <a:pt x="53" y="648"/>
                      <a:pt x="97" y="650"/>
                      <a:pt x="107" y="650"/>
                    </a:cubicBezTo>
                    <a:cubicBezTo>
                      <a:pt x="108" y="650"/>
                      <a:pt x="109" y="650"/>
                      <a:pt x="109" y="650"/>
                    </a:cubicBezTo>
                    <a:cubicBezTo>
                      <a:pt x="517" y="650"/>
                      <a:pt x="517" y="650"/>
                      <a:pt x="517" y="650"/>
                    </a:cubicBezTo>
                    <a:cubicBezTo>
                      <a:pt x="518" y="650"/>
                      <a:pt x="526" y="650"/>
                      <a:pt x="535" y="649"/>
                    </a:cubicBezTo>
                    <a:cubicBezTo>
                      <a:pt x="536" y="649"/>
                      <a:pt x="537" y="649"/>
                      <a:pt x="538" y="648"/>
                    </a:cubicBezTo>
                    <a:cubicBezTo>
                      <a:pt x="540" y="648"/>
                      <a:pt x="543" y="648"/>
                      <a:pt x="545" y="647"/>
                    </a:cubicBezTo>
                    <a:cubicBezTo>
                      <a:pt x="548" y="647"/>
                      <a:pt x="549" y="646"/>
                      <a:pt x="551" y="646"/>
                    </a:cubicBezTo>
                    <a:cubicBezTo>
                      <a:pt x="554" y="645"/>
                      <a:pt x="556" y="645"/>
                      <a:pt x="559" y="644"/>
                    </a:cubicBezTo>
                    <a:cubicBezTo>
                      <a:pt x="561" y="643"/>
                      <a:pt x="563" y="643"/>
                      <a:pt x="565" y="642"/>
                    </a:cubicBezTo>
                    <a:cubicBezTo>
                      <a:pt x="567" y="641"/>
                      <a:pt x="570" y="639"/>
                      <a:pt x="573" y="638"/>
                    </a:cubicBezTo>
                    <a:cubicBezTo>
                      <a:pt x="575" y="637"/>
                      <a:pt x="578" y="636"/>
                      <a:pt x="580" y="634"/>
                    </a:cubicBezTo>
                    <a:cubicBezTo>
                      <a:pt x="582" y="633"/>
                      <a:pt x="584" y="632"/>
                      <a:pt x="587" y="630"/>
                    </a:cubicBezTo>
                    <a:cubicBezTo>
                      <a:pt x="589" y="629"/>
                      <a:pt x="591" y="627"/>
                      <a:pt x="593" y="625"/>
                    </a:cubicBezTo>
                    <a:cubicBezTo>
                      <a:pt x="595" y="623"/>
                      <a:pt x="597" y="621"/>
                      <a:pt x="600" y="620"/>
                    </a:cubicBezTo>
                    <a:cubicBezTo>
                      <a:pt x="601" y="619"/>
                      <a:pt x="602" y="618"/>
                      <a:pt x="603" y="617"/>
                    </a:cubicBezTo>
                    <a:cubicBezTo>
                      <a:pt x="604" y="616"/>
                      <a:pt x="605" y="613"/>
                      <a:pt x="606" y="612"/>
                    </a:cubicBezTo>
                    <a:cubicBezTo>
                      <a:pt x="607" y="610"/>
                      <a:pt x="609" y="609"/>
                      <a:pt x="610" y="607"/>
                    </a:cubicBezTo>
                    <a:cubicBezTo>
                      <a:pt x="610" y="606"/>
                      <a:pt x="610" y="606"/>
                      <a:pt x="610" y="605"/>
                    </a:cubicBezTo>
                    <a:cubicBezTo>
                      <a:pt x="613" y="601"/>
                      <a:pt x="615" y="597"/>
                      <a:pt x="617" y="593"/>
                    </a:cubicBezTo>
                    <a:cubicBezTo>
                      <a:pt x="692" y="593"/>
                      <a:pt x="692" y="593"/>
                      <a:pt x="692" y="593"/>
                    </a:cubicBezTo>
                    <a:cubicBezTo>
                      <a:pt x="692" y="593"/>
                      <a:pt x="693" y="593"/>
                      <a:pt x="694" y="593"/>
                    </a:cubicBezTo>
                    <a:lnTo>
                      <a:pt x="694" y="593"/>
                    </a:lnTo>
                    <a:lnTo>
                      <a:pt x="694" y="593"/>
                    </a:lnTo>
                    <a:lnTo>
                      <a:pt x="694" y="593"/>
                    </a:lnTo>
                    <a:cubicBezTo>
                      <a:pt x="696" y="593"/>
                      <a:pt x="697" y="593"/>
                      <a:pt x="701" y="593"/>
                    </a:cubicBezTo>
                    <a:cubicBezTo>
                      <a:pt x="702" y="593"/>
                      <a:pt x="703" y="593"/>
                      <a:pt x="704" y="593"/>
                    </a:cubicBezTo>
                    <a:cubicBezTo>
                      <a:pt x="705" y="592"/>
                      <a:pt x="707" y="592"/>
                      <a:pt x="709" y="592"/>
                    </a:cubicBezTo>
                    <a:cubicBezTo>
                      <a:pt x="710" y="592"/>
                      <a:pt x="712" y="592"/>
                      <a:pt x="713" y="591"/>
                    </a:cubicBezTo>
                    <a:cubicBezTo>
                      <a:pt x="715" y="591"/>
                      <a:pt x="717" y="591"/>
                      <a:pt x="719" y="591"/>
                    </a:cubicBezTo>
                    <a:cubicBezTo>
                      <a:pt x="721" y="590"/>
                      <a:pt x="723" y="590"/>
                      <a:pt x="726" y="588"/>
                    </a:cubicBezTo>
                    <a:cubicBezTo>
                      <a:pt x="727" y="588"/>
                      <a:pt x="729" y="587"/>
                      <a:pt x="731" y="587"/>
                    </a:cubicBezTo>
                    <a:cubicBezTo>
                      <a:pt x="733" y="586"/>
                      <a:pt x="736" y="585"/>
                      <a:pt x="738" y="585"/>
                    </a:cubicBezTo>
                    <a:cubicBezTo>
                      <a:pt x="740" y="584"/>
                      <a:pt x="742" y="583"/>
                      <a:pt x="744" y="582"/>
                    </a:cubicBezTo>
                    <a:cubicBezTo>
                      <a:pt x="746" y="581"/>
                      <a:pt x="748" y="580"/>
                      <a:pt x="751" y="579"/>
                    </a:cubicBezTo>
                    <a:cubicBezTo>
                      <a:pt x="753" y="578"/>
                      <a:pt x="755" y="577"/>
                      <a:pt x="757" y="576"/>
                    </a:cubicBezTo>
                    <a:cubicBezTo>
                      <a:pt x="759" y="575"/>
                      <a:pt x="761" y="573"/>
                      <a:pt x="763" y="572"/>
                    </a:cubicBezTo>
                    <a:cubicBezTo>
                      <a:pt x="765" y="570"/>
                      <a:pt x="767" y="569"/>
                      <a:pt x="769" y="567"/>
                    </a:cubicBezTo>
                    <a:cubicBezTo>
                      <a:pt x="771" y="565"/>
                      <a:pt x="773" y="564"/>
                      <a:pt x="776" y="561"/>
                    </a:cubicBezTo>
                    <a:cubicBezTo>
                      <a:pt x="776" y="560"/>
                      <a:pt x="777" y="560"/>
                      <a:pt x="777" y="559"/>
                    </a:cubicBezTo>
                    <a:cubicBezTo>
                      <a:pt x="778" y="558"/>
                      <a:pt x="779" y="557"/>
                      <a:pt x="780" y="556"/>
                    </a:cubicBezTo>
                    <a:cubicBezTo>
                      <a:pt x="781" y="554"/>
                      <a:pt x="783" y="552"/>
                      <a:pt x="785" y="550"/>
                    </a:cubicBezTo>
                    <a:cubicBezTo>
                      <a:pt x="785" y="550"/>
                      <a:pt x="785" y="549"/>
                      <a:pt x="785" y="548"/>
                    </a:cubicBezTo>
                    <a:cubicBezTo>
                      <a:pt x="796" y="529"/>
                      <a:pt x="802" y="506"/>
                      <a:pt x="798" y="477"/>
                    </a:cubicBezTo>
                    <a:close/>
                    <a:moveTo>
                      <a:pt x="74" y="146"/>
                    </a:moveTo>
                    <a:lnTo>
                      <a:pt x="74" y="146"/>
                    </a:lnTo>
                    <a:cubicBezTo>
                      <a:pt x="79" y="106"/>
                      <a:pt x="112" y="77"/>
                      <a:pt x="151" y="77"/>
                    </a:cubicBezTo>
                    <a:cubicBezTo>
                      <a:pt x="477" y="77"/>
                      <a:pt x="477" y="77"/>
                      <a:pt x="477" y="77"/>
                    </a:cubicBezTo>
                    <a:cubicBezTo>
                      <a:pt x="515" y="77"/>
                      <a:pt x="549" y="106"/>
                      <a:pt x="554" y="146"/>
                    </a:cubicBezTo>
                    <a:cubicBezTo>
                      <a:pt x="596" y="481"/>
                      <a:pt x="596" y="481"/>
                      <a:pt x="596" y="481"/>
                    </a:cubicBezTo>
                    <a:cubicBezTo>
                      <a:pt x="573" y="458"/>
                      <a:pt x="539" y="453"/>
                      <a:pt x="518" y="453"/>
                    </a:cubicBezTo>
                    <a:cubicBezTo>
                      <a:pt x="110" y="453"/>
                      <a:pt x="110" y="453"/>
                      <a:pt x="110" y="453"/>
                    </a:cubicBezTo>
                    <a:cubicBezTo>
                      <a:pt x="88" y="452"/>
                      <a:pt x="55" y="458"/>
                      <a:pt x="31" y="481"/>
                    </a:cubicBezTo>
                    <a:lnTo>
                      <a:pt x="74" y="146"/>
                    </a:lnTo>
                    <a:close/>
                    <a:moveTo>
                      <a:pt x="590" y="600"/>
                    </a:moveTo>
                    <a:lnTo>
                      <a:pt x="590" y="600"/>
                    </a:lnTo>
                    <a:cubicBezTo>
                      <a:pt x="588" y="602"/>
                      <a:pt x="587" y="604"/>
                      <a:pt x="585" y="606"/>
                    </a:cubicBezTo>
                    <a:cubicBezTo>
                      <a:pt x="584" y="607"/>
                      <a:pt x="582" y="608"/>
                      <a:pt x="581" y="609"/>
                    </a:cubicBezTo>
                    <a:cubicBezTo>
                      <a:pt x="579" y="611"/>
                      <a:pt x="577" y="613"/>
                      <a:pt x="574" y="615"/>
                    </a:cubicBezTo>
                    <a:cubicBezTo>
                      <a:pt x="573" y="616"/>
                      <a:pt x="571" y="617"/>
                      <a:pt x="569" y="617"/>
                    </a:cubicBezTo>
                    <a:cubicBezTo>
                      <a:pt x="567" y="619"/>
                      <a:pt x="564" y="620"/>
                      <a:pt x="561" y="621"/>
                    </a:cubicBezTo>
                    <a:cubicBezTo>
                      <a:pt x="560" y="622"/>
                      <a:pt x="559" y="622"/>
                      <a:pt x="558" y="623"/>
                    </a:cubicBezTo>
                    <a:cubicBezTo>
                      <a:pt x="555" y="624"/>
                      <a:pt x="552" y="625"/>
                      <a:pt x="549" y="626"/>
                    </a:cubicBezTo>
                    <a:cubicBezTo>
                      <a:pt x="548" y="626"/>
                      <a:pt x="548" y="626"/>
                      <a:pt x="546" y="626"/>
                    </a:cubicBezTo>
                    <a:cubicBezTo>
                      <a:pt x="531" y="630"/>
                      <a:pt x="518" y="629"/>
                      <a:pt x="518" y="629"/>
                    </a:cubicBezTo>
                    <a:cubicBezTo>
                      <a:pt x="109" y="629"/>
                      <a:pt x="109" y="629"/>
                      <a:pt x="109" y="629"/>
                    </a:cubicBezTo>
                    <a:cubicBezTo>
                      <a:pt x="108" y="629"/>
                      <a:pt x="64" y="631"/>
                      <a:pt x="39" y="603"/>
                    </a:cubicBezTo>
                    <a:cubicBezTo>
                      <a:pt x="26" y="587"/>
                      <a:pt x="21" y="565"/>
                      <a:pt x="24" y="535"/>
                    </a:cubicBezTo>
                    <a:cubicBezTo>
                      <a:pt x="34" y="472"/>
                      <a:pt x="106" y="474"/>
                      <a:pt x="109" y="473"/>
                    </a:cubicBezTo>
                    <a:cubicBezTo>
                      <a:pt x="518" y="473"/>
                      <a:pt x="518" y="473"/>
                      <a:pt x="518" y="473"/>
                    </a:cubicBezTo>
                    <a:cubicBezTo>
                      <a:pt x="522" y="473"/>
                      <a:pt x="593" y="471"/>
                      <a:pt x="604" y="535"/>
                    </a:cubicBezTo>
                    <a:cubicBezTo>
                      <a:pt x="607" y="562"/>
                      <a:pt x="602" y="584"/>
                      <a:pt x="590" y="600"/>
                    </a:cubicBezTo>
                    <a:close/>
                    <a:moveTo>
                      <a:pt x="575" y="143"/>
                    </a:moveTo>
                    <a:lnTo>
                      <a:pt x="575" y="143"/>
                    </a:lnTo>
                    <a:cubicBezTo>
                      <a:pt x="567" y="94"/>
                      <a:pt x="526" y="58"/>
                      <a:pt x="477" y="58"/>
                    </a:cubicBezTo>
                    <a:cubicBezTo>
                      <a:pt x="260" y="58"/>
                      <a:pt x="260" y="58"/>
                      <a:pt x="260" y="58"/>
                    </a:cubicBezTo>
                    <a:cubicBezTo>
                      <a:pt x="275" y="35"/>
                      <a:pt x="299" y="21"/>
                      <a:pt x="326" y="21"/>
                    </a:cubicBezTo>
                    <a:cubicBezTo>
                      <a:pt x="651" y="21"/>
                      <a:pt x="651" y="21"/>
                      <a:pt x="651" y="21"/>
                    </a:cubicBezTo>
                    <a:cubicBezTo>
                      <a:pt x="690" y="21"/>
                      <a:pt x="723" y="50"/>
                      <a:pt x="729" y="89"/>
                    </a:cubicBezTo>
                    <a:cubicBezTo>
                      <a:pt x="771" y="424"/>
                      <a:pt x="771" y="424"/>
                      <a:pt x="771" y="424"/>
                    </a:cubicBezTo>
                    <a:cubicBezTo>
                      <a:pt x="747" y="402"/>
                      <a:pt x="713" y="396"/>
                      <a:pt x="692" y="396"/>
                    </a:cubicBezTo>
                    <a:cubicBezTo>
                      <a:pt x="607" y="396"/>
                      <a:pt x="607" y="396"/>
                      <a:pt x="607" y="396"/>
                    </a:cubicBezTo>
                    <a:lnTo>
                      <a:pt x="575" y="143"/>
                    </a:lnTo>
                    <a:close/>
                    <a:moveTo>
                      <a:pt x="764" y="543"/>
                    </a:moveTo>
                    <a:lnTo>
                      <a:pt x="764" y="543"/>
                    </a:lnTo>
                    <a:cubicBezTo>
                      <a:pt x="763" y="545"/>
                      <a:pt x="761" y="547"/>
                      <a:pt x="759" y="549"/>
                    </a:cubicBezTo>
                    <a:cubicBezTo>
                      <a:pt x="758" y="550"/>
                      <a:pt x="757" y="551"/>
                      <a:pt x="755" y="552"/>
                    </a:cubicBezTo>
                    <a:cubicBezTo>
                      <a:pt x="753" y="554"/>
                      <a:pt x="751" y="556"/>
                      <a:pt x="748" y="557"/>
                    </a:cubicBezTo>
                    <a:cubicBezTo>
                      <a:pt x="746" y="558"/>
                      <a:pt x="745" y="559"/>
                      <a:pt x="744" y="560"/>
                    </a:cubicBezTo>
                    <a:cubicBezTo>
                      <a:pt x="741" y="561"/>
                      <a:pt x="739" y="562"/>
                      <a:pt x="736" y="564"/>
                    </a:cubicBezTo>
                    <a:cubicBezTo>
                      <a:pt x="735" y="565"/>
                      <a:pt x="733" y="565"/>
                      <a:pt x="732" y="566"/>
                    </a:cubicBezTo>
                    <a:cubicBezTo>
                      <a:pt x="730" y="567"/>
                      <a:pt x="727" y="568"/>
                      <a:pt x="725" y="568"/>
                    </a:cubicBezTo>
                    <a:cubicBezTo>
                      <a:pt x="723" y="569"/>
                      <a:pt x="721" y="569"/>
                      <a:pt x="720" y="569"/>
                    </a:cubicBezTo>
                    <a:cubicBezTo>
                      <a:pt x="718" y="570"/>
                      <a:pt x="715" y="570"/>
                      <a:pt x="713" y="571"/>
                    </a:cubicBezTo>
                    <a:cubicBezTo>
                      <a:pt x="712" y="571"/>
                      <a:pt x="711" y="571"/>
                      <a:pt x="709" y="571"/>
                    </a:cubicBezTo>
                    <a:cubicBezTo>
                      <a:pt x="708" y="572"/>
                      <a:pt x="706" y="572"/>
                      <a:pt x="705" y="572"/>
                    </a:cubicBezTo>
                    <a:cubicBezTo>
                      <a:pt x="703" y="572"/>
                      <a:pt x="702" y="572"/>
                      <a:pt x="701" y="572"/>
                    </a:cubicBezTo>
                    <a:cubicBezTo>
                      <a:pt x="700" y="572"/>
                      <a:pt x="699" y="572"/>
                      <a:pt x="699" y="572"/>
                    </a:cubicBezTo>
                    <a:cubicBezTo>
                      <a:pt x="695" y="573"/>
                      <a:pt x="693" y="573"/>
                      <a:pt x="693" y="573"/>
                    </a:cubicBezTo>
                    <a:lnTo>
                      <a:pt x="693" y="573"/>
                    </a:lnTo>
                    <a:lnTo>
                      <a:pt x="692" y="573"/>
                    </a:lnTo>
                    <a:cubicBezTo>
                      <a:pt x="622" y="573"/>
                      <a:pt x="622" y="573"/>
                      <a:pt x="622" y="573"/>
                    </a:cubicBezTo>
                    <a:cubicBezTo>
                      <a:pt x="625" y="561"/>
                      <a:pt x="626" y="548"/>
                      <a:pt x="624" y="534"/>
                    </a:cubicBezTo>
                    <a:cubicBezTo>
                      <a:pt x="624" y="534"/>
                      <a:pt x="624" y="534"/>
                      <a:pt x="624" y="533"/>
                    </a:cubicBezTo>
                    <a:cubicBezTo>
                      <a:pt x="624" y="533"/>
                      <a:pt x="624" y="533"/>
                      <a:pt x="624" y="532"/>
                    </a:cubicBezTo>
                    <a:cubicBezTo>
                      <a:pt x="624" y="530"/>
                      <a:pt x="624" y="529"/>
                      <a:pt x="624" y="527"/>
                    </a:cubicBezTo>
                    <a:cubicBezTo>
                      <a:pt x="609" y="417"/>
                      <a:pt x="609" y="417"/>
                      <a:pt x="609" y="417"/>
                    </a:cubicBezTo>
                    <a:cubicBezTo>
                      <a:pt x="693" y="417"/>
                      <a:pt x="693" y="417"/>
                      <a:pt x="693" y="417"/>
                    </a:cubicBezTo>
                    <a:cubicBezTo>
                      <a:pt x="696" y="416"/>
                      <a:pt x="768" y="415"/>
                      <a:pt x="778" y="478"/>
                    </a:cubicBezTo>
                    <a:cubicBezTo>
                      <a:pt x="781" y="505"/>
                      <a:pt x="777" y="527"/>
                      <a:pt x="764" y="5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272" name="Freeform 180"/>
              <p:cNvSpPr>
                <a:spLocks noChangeArrowheads="1"/>
              </p:cNvSpPr>
              <p:nvPr/>
            </p:nvSpPr>
            <p:spPr bwMode="auto">
              <a:xfrm>
                <a:off x="8503425" y="4964680"/>
                <a:ext cx="31489" cy="31488"/>
              </a:xfrm>
              <a:custGeom>
                <a:avLst/>
                <a:gdLst>
                  <a:gd name="T0" fmla="*/ 36 w 74"/>
                  <a:gd name="T1" fmla="*/ 0 h 74"/>
                  <a:gd name="T2" fmla="*/ 36 w 74"/>
                  <a:gd name="T3" fmla="*/ 0 h 74"/>
                  <a:gd name="T4" fmla="*/ 0 w 74"/>
                  <a:gd name="T5" fmla="*/ 36 h 74"/>
                  <a:gd name="T6" fmla="*/ 36 w 74"/>
                  <a:gd name="T7" fmla="*/ 73 h 74"/>
                  <a:gd name="T8" fmla="*/ 73 w 74"/>
                  <a:gd name="T9" fmla="*/ 36 h 74"/>
                  <a:gd name="T10" fmla="*/ 36 w 74"/>
                  <a:gd name="T11" fmla="*/ 0 h 74"/>
                  <a:gd name="T12" fmla="*/ 36 w 74"/>
                  <a:gd name="T13" fmla="*/ 53 h 74"/>
                  <a:gd name="T14" fmla="*/ 36 w 74"/>
                  <a:gd name="T15" fmla="*/ 53 h 74"/>
                  <a:gd name="T16" fmla="*/ 20 w 74"/>
                  <a:gd name="T17" fmla="*/ 36 h 74"/>
                  <a:gd name="T18" fmla="*/ 36 w 74"/>
                  <a:gd name="T19" fmla="*/ 20 h 74"/>
                  <a:gd name="T20" fmla="*/ 53 w 74"/>
                  <a:gd name="T21" fmla="*/ 36 h 74"/>
                  <a:gd name="T22" fmla="*/ 36 w 74"/>
                  <a:gd name="T23"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4">
                    <a:moveTo>
                      <a:pt x="36" y="0"/>
                    </a:moveTo>
                    <a:lnTo>
                      <a:pt x="36" y="0"/>
                    </a:lnTo>
                    <a:cubicBezTo>
                      <a:pt x="17" y="0"/>
                      <a:pt x="0" y="15"/>
                      <a:pt x="0" y="36"/>
                    </a:cubicBezTo>
                    <a:cubicBezTo>
                      <a:pt x="0" y="56"/>
                      <a:pt x="17" y="73"/>
                      <a:pt x="36" y="73"/>
                    </a:cubicBezTo>
                    <a:cubicBezTo>
                      <a:pt x="56" y="73"/>
                      <a:pt x="73" y="56"/>
                      <a:pt x="73" y="36"/>
                    </a:cubicBezTo>
                    <a:cubicBezTo>
                      <a:pt x="73" y="15"/>
                      <a:pt x="56" y="0"/>
                      <a:pt x="36" y="0"/>
                    </a:cubicBezTo>
                    <a:close/>
                    <a:moveTo>
                      <a:pt x="36" y="53"/>
                    </a:moveTo>
                    <a:lnTo>
                      <a:pt x="36" y="53"/>
                    </a:lnTo>
                    <a:cubicBezTo>
                      <a:pt x="27" y="53"/>
                      <a:pt x="20" y="45"/>
                      <a:pt x="20" y="36"/>
                    </a:cubicBezTo>
                    <a:cubicBezTo>
                      <a:pt x="20" y="27"/>
                      <a:pt x="27" y="20"/>
                      <a:pt x="36" y="20"/>
                    </a:cubicBezTo>
                    <a:cubicBezTo>
                      <a:pt x="46" y="20"/>
                      <a:pt x="53" y="27"/>
                      <a:pt x="53" y="36"/>
                    </a:cubicBezTo>
                    <a:cubicBezTo>
                      <a:pt x="53" y="45"/>
                      <a:pt x="46" y="53"/>
                      <a:pt x="36" y="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sp>
          <p:nvSpPr>
            <p:cNvPr id="273" name="TextBox 272"/>
            <p:cNvSpPr txBox="1"/>
            <p:nvPr/>
          </p:nvSpPr>
          <p:spPr>
            <a:xfrm>
              <a:off x="1323891" y="5495999"/>
              <a:ext cx="680571" cy="275460"/>
            </a:xfrm>
            <a:prstGeom prst="rect">
              <a:avLst/>
            </a:prstGeom>
          </p:spPr>
          <p:txBody>
            <a:bodyPr vert="horz" wrap="none" lIns="91440" tIns="45720" rIns="91440" bIns="45720" rtlCol="0" anchor="ctr" anchorCtr="0">
              <a:spAutoFit/>
            </a:bodyPr>
            <a:lstStyle/>
            <a:p>
              <a:pPr algn="ctr">
                <a:lnSpc>
                  <a:spcPct val="85000"/>
                </a:lnSpc>
              </a:pPr>
              <a:r>
                <a:rPr lang="de-DE" sz="1400" dirty="0">
                  <a:solidFill>
                    <a:srgbClr val="000000"/>
                  </a:solidFill>
                </a:rPr>
                <a:t>Source</a:t>
              </a:r>
              <a:endParaRPr lang="en-US" sz="1400" dirty="0">
                <a:solidFill>
                  <a:srgbClr val="000000"/>
                </a:solidFill>
              </a:endParaRPr>
            </a:p>
          </p:txBody>
        </p:sp>
        <p:sp>
          <p:nvSpPr>
            <p:cNvPr id="274" name="TextBox 273"/>
            <p:cNvSpPr txBox="1"/>
            <p:nvPr/>
          </p:nvSpPr>
          <p:spPr>
            <a:xfrm>
              <a:off x="2055353" y="5512157"/>
              <a:ext cx="652679" cy="458587"/>
            </a:xfrm>
            <a:prstGeom prst="rect">
              <a:avLst/>
            </a:prstGeom>
          </p:spPr>
          <p:txBody>
            <a:bodyPr vert="horz" wrap="none" lIns="91440" tIns="45720" rIns="91440" bIns="45720" rtlCol="0" anchor="ctr" anchorCtr="0">
              <a:spAutoFit/>
            </a:bodyPr>
            <a:lstStyle/>
            <a:p>
              <a:pPr algn="ctr">
                <a:lnSpc>
                  <a:spcPct val="85000"/>
                </a:lnSpc>
              </a:pPr>
              <a:r>
                <a:rPr lang="de-DE" sz="1400" dirty="0">
                  <a:solidFill>
                    <a:srgbClr val="000000"/>
                  </a:solidFill>
                </a:rPr>
                <a:t>Media</a:t>
              </a:r>
              <a:br>
                <a:rPr lang="de-DE" sz="1400" dirty="0">
                  <a:solidFill>
                    <a:srgbClr val="000000"/>
                  </a:solidFill>
                </a:rPr>
              </a:br>
              <a:r>
                <a:rPr lang="de-DE" sz="1400" dirty="0">
                  <a:solidFill>
                    <a:srgbClr val="000000"/>
                  </a:solidFill>
                </a:rPr>
                <a:t>Server</a:t>
              </a:r>
            </a:p>
          </p:txBody>
        </p:sp>
        <p:sp>
          <p:nvSpPr>
            <p:cNvPr id="275" name="TextBox 274"/>
            <p:cNvSpPr txBox="1"/>
            <p:nvPr/>
          </p:nvSpPr>
          <p:spPr>
            <a:xfrm>
              <a:off x="2676119" y="5512157"/>
              <a:ext cx="1096134" cy="458587"/>
            </a:xfrm>
            <a:prstGeom prst="rect">
              <a:avLst/>
            </a:prstGeom>
          </p:spPr>
          <p:txBody>
            <a:bodyPr vert="horz" wrap="none" lIns="91440" tIns="45720" rIns="91440" bIns="45720" rtlCol="0" anchor="ctr" anchorCtr="0">
              <a:spAutoFit/>
            </a:bodyPr>
            <a:lstStyle/>
            <a:p>
              <a:pPr algn="ctr">
                <a:lnSpc>
                  <a:spcPct val="85000"/>
                </a:lnSpc>
              </a:pPr>
              <a:r>
                <a:rPr lang="de-DE" sz="1400" dirty="0">
                  <a:solidFill>
                    <a:srgbClr val="000000"/>
                  </a:solidFill>
                </a:rPr>
                <a:t>StoreOnce</a:t>
              </a:r>
              <a:br>
                <a:rPr lang="de-DE" sz="1400" dirty="0">
                  <a:solidFill>
                    <a:srgbClr val="000000"/>
                  </a:solidFill>
                </a:rPr>
              </a:br>
              <a:r>
                <a:rPr lang="de-DE" sz="1400" dirty="0">
                  <a:solidFill>
                    <a:srgbClr val="000000"/>
                  </a:solidFill>
                </a:rPr>
                <a:t>DataDomain</a:t>
              </a:r>
              <a:endParaRPr lang="en-US" sz="1400" dirty="0">
                <a:solidFill>
                  <a:srgbClr val="000000"/>
                </a:solidFill>
              </a:endParaRPr>
            </a:p>
          </p:txBody>
        </p:sp>
        <p:sp>
          <p:nvSpPr>
            <p:cNvPr id="276" name="TextBox 275"/>
            <p:cNvSpPr txBox="1"/>
            <p:nvPr/>
          </p:nvSpPr>
          <p:spPr>
            <a:xfrm>
              <a:off x="3777855" y="5497681"/>
              <a:ext cx="997517" cy="275460"/>
            </a:xfrm>
            <a:prstGeom prst="rect">
              <a:avLst/>
            </a:prstGeom>
          </p:spPr>
          <p:txBody>
            <a:bodyPr vert="horz" wrap="none" lIns="91440" tIns="45720" rIns="91440" bIns="45720" rtlCol="0" anchor="ctr" anchorCtr="0">
              <a:spAutoFit/>
            </a:bodyPr>
            <a:lstStyle/>
            <a:p>
              <a:pPr algn="ctr">
                <a:lnSpc>
                  <a:spcPct val="85000"/>
                </a:lnSpc>
              </a:pPr>
              <a:r>
                <a:rPr lang="de-DE" sz="1400" dirty="0">
                  <a:solidFill>
                    <a:srgbClr val="000000"/>
                  </a:solidFill>
                </a:rPr>
                <a:t>Replication</a:t>
              </a:r>
              <a:endParaRPr lang="en-US" sz="1400" dirty="0">
                <a:solidFill>
                  <a:srgbClr val="000000"/>
                </a:solidFill>
              </a:endParaRPr>
            </a:p>
          </p:txBody>
        </p:sp>
        <p:sp>
          <p:nvSpPr>
            <p:cNvPr id="277" name="TextBox 276"/>
            <p:cNvSpPr txBox="1"/>
            <p:nvPr/>
          </p:nvSpPr>
          <p:spPr>
            <a:xfrm>
              <a:off x="4757067" y="5509688"/>
              <a:ext cx="1007006" cy="458587"/>
            </a:xfrm>
            <a:prstGeom prst="rect">
              <a:avLst/>
            </a:prstGeom>
          </p:spPr>
          <p:txBody>
            <a:bodyPr vert="horz" wrap="none" lIns="91440" tIns="45720" rIns="91440" bIns="45720" rtlCol="0" anchor="ctr" anchorCtr="0">
              <a:spAutoFit/>
            </a:bodyPr>
            <a:lstStyle/>
            <a:p>
              <a:pPr algn="ctr">
                <a:lnSpc>
                  <a:spcPct val="85000"/>
                </a:lnSpc>
              </a:pPr>
              <a:r>
                <a:rPr lang="de-DE" sz="1400" dirty="0">
                  <a:solidFill>
                    <a:srgbClr val="000000"/>
                  </a:solidFill>
                </a:rPr>
                <a:t>Cloud Bank</a:t>
              </a:r>
              <a:br>
                <a:rPr lang="en-US" sz="1400" dirty="0">
                  <a:solidFill>
                    <a:srgbClr val="000000"/>
                  </a:solidFill>
                </a:rPr>
              </a:br>
              <a:r>
                <a:rPr lang="en-US" sz="1400" dirty="0">
                  <a:solidFill>
                    <a:srgbClr val="000000"/>
                  </a:solidFill>
                </a:rPr>
                <a:t>Cloud Tier</a:t>
              </a:r>
              <a:endParaRPr lang="de-DE" sz="1400" dirty="0">
                <a:solidFill>
                  <a:srgbClr val="000000"/>
                </a:solidFill>
              </a:endParaRPr>
            </a:p>
          </p:txBody>
        </p:sp>
        <p:cxnSp>
          <p:nvCxnSpPr>
            <p:cNvPr id="279" name="Straight Arrow Connector 278"/>
            <p:cNvCxnSpPr/>
            <p:nvPr/>
          </p:nvCxnSpPr>
          <p:spPr>
            <a:xfrm>
              <a:off x="1935614" y="5153910"/>
              <a:ext cx="206403" cy="0"/>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a:off x="2644995" y="5153910"/>
              <a:ext cx="206403" cy="0"/>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a:off x="3666618" y="5153910"/>
              <a:ext cx="206403" cy="0"/>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a:off x="4703948" y="5153910"/>
              <a:ext cx="206403" cy="0"/>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4" name="Elbow Connector 283"/>
            <p:cNvCxnSpPr>
              <a:stCxn id="253" idx="18"/>
            </p:cNvCxnSpPr>
            <p:nvPr/>
          </p:nvCxnSpPr>
          <p:spPr>
            <a:xfrm flipH="1" flipV="1">
              <a:off x="1498089" y="5143029"/>
              <a:ext cx="4000741" cy="57028"/>
            </a:xfrm>
            <a:prstGeom prst="bentConnector5">
              <a:avLst>
                <a:gd name="adj1" fmla="val -5714"/>
                <a:gd name="adj2" fmla="val 995500"/>
                <a:gd name="adj3" fmla="val 104940"/>
              </a:avLst>
            </a:prstGeom>
            <a:ln w="19050" cap="rnd">
              <a:solidFill>
                <a:schemeClr val="bg2">
                  <a:lumMod val="50000"/>
                  <a:lumOff val="50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684859" y="1657011"/>
            <a:ext cx="3743461" cy="369332"/>
          </a:xfrm>
          <a:prstGeom prst="rect">
            <a:avLst/>
          </a:prstGeom>
        </p:spPr>
        <p:txBody>
          <a:bodyPr vert="horz" wrap="none" lIns="91440" tIns="45720" rIns="91440" bIns="45720" rtlCol="0">
            <a:spAutoFit/>
          </a:bodyPr>
          <a:lstStyle/>
          <a:p>
            <a:pPr algn="ctr">
              <a:spcAft>
                <a:spcPts val="1800"/>
              </a:spcAft>
            </a:pPr>
            <a:r>
              <a:rPr lang="de-DE" b="1" dirty="0">
                <a:solidFill>
                  <a:schemeClr val="accent1">
                    <a:lumMod val="75000"/>
                  </a:schemeClr>
                </a:solidFill>
              </a:rPr>
              <a:t>Snapshot-based backup and recovery</a:t>
            </a:r>
            <a:endParaRPr lang="en-US" b="1" dirty="0">
              <a:solidFill>
                <a:schemeClr val="accent1">
                  <a:lumMod val="75000"/>
                </a:schemeClr>
              </a:solidFill>
            </a:endParaRPr>
          </a:p>
        </p:txBody>
      </p:sp>
      <p:grpSp>
        <p:nvGrpSpPr>
          <p:cNvPr id="83" name="Group 82"/>
          <p:cNvGrpSpPr/>
          <p:nvPr/>
        </p:nvGrpSpPr>
        <p:grpSpPr>
          <a:xfrm>
            <a:off x="4554908" y="3081880"/>
            <a:ext cx="705662" cy="314581"/>
            <a:chOff x="4554908" y="3160334"/>
            <a:chExt cx="705662" cy="264184"/>
          </a:xfrm>
        </p:grpSpPr>
        <p:cxnSp>
          <p:nvCxnSpPr>
            <p:cNvPr id="189" name="Straight Arrow Connector 188"/>
            <p:cNvCxnSpPr/>
            <p:nvPr/>
          </p:nvCxnSpPr>
          <p:spPr>
            <a:xfrm flipV="1">
              <a:off x="4554908" y="3160334"/>
              <a:ext cx="149040" cy="167713"/>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stCxn id="186" idx="3"/>
            </p:cNvCxnSpPr>
            <p:nvPr/>
          </p:nvCxnSpPr>
          <p:spPr>
            <a:xfrm flipH="1" flipV="1">
              <a:off x="5103406" y="3182181"/>
              <a:ext cx="157164" cy="242337"/>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180412" y="2102697"/>
            <a:ext cx="1871025" cy="307777"/>
          </a:xfrm>
          <a:prstGeom prst="rect">
            <a:avLst/>
          </a:prstGeom>
        </p:spPr>
        <p:txBody>
          <a:bodyPr vert="horz" wrap="none" lIns="91440" tIns="45720" rIns="91440" bIns="45720" rtlCol="0" anchor="ctr">
            <a:spAutoFit/>
          </a:bodyPr>
          <a:lstStyle/>
          <a:p>
            <a:pPr>
              <a:spcAft>
                <a:spcPts val="1800"/>
              </a:spcAft>
            </a:pPr>
            <a:r>
              <a:rPr lang="de-DE" sz="1400" dirty="0">
                <a:solidFill>
                  <a:srgbClr val="000000"/>
                </a:solidFill>
              </a:rPr>
              <a:t>Snapshot Backup (ZDB)</a:t>
            </a:r>
            <a:endParaRPr lang="en-US" sz="1400" dirty="0">
              <a:solidFill>
                <a:srgbClr val="000000"/>
              </a:solidFill>
            </a:endParaRPr>
          </a:p>
        </p:txBody>
      </p:sp>
      <p:sp>
        <p:nvSpPr>
          <p:cNvPr id="200" name="TextBox 199"/>
          <p:cNvSpPr txBox="1"/>
          <p:nvPr/>
        </p:nvSpPr>
        <p:spPr>
          <a:xfrm>
            <a:off x="4184569" y="2102697"/>
            <a:ext cx="1690656" cy="307777"/>
          </a:xfrm>
          <a:prstGeom prst="rect">
            <a:avLst/>
          </a:prstGeom>
        </p:spPr>
        <p:txBody>
          <a:bodyPr vert="horz" wrap="none" lIns="91440" tIns="45720" rIns="91440" bIns="45720" rtlCol="0" anchor="ctr">
            <a:spAutoFit/>
          </a:bodyPr>
          <a:lstStyle/>
          <a:p>
            <a:pPr>
              <a:spcAft>
                <a:spcPts val="1800"/>
              </a:spcAft>
            </a:pPr>
            <a:r>
              <a:rPr lang="de-DE" sz="1400" dirty="0">
                <a:solidFill>
                  <a:srgbClr val="000000"/>
                </a:solidFill>
              </a:rPr>
              <a:t>Instant Recovery (IR)</a:t>
            </a:r>
            <a:endParaRPr lang="en-US" sz="1400" dirty="0">
              <a:solidFill>
                <a:srgbClr val="000000"/>
              </a:solidFill>
            </a:endParaRPr>
          </a:p>
        </p:txBody>
      </p:sp>
      <p:sp>
        <p:nvSpPr>
          <p:cNvPr id="14" name="TextBox 13"/>
          <p:cNvSpPr txBox="1"/>
          <p:nvPr/>
        </p:nvSpPr>
        <p:spPr>
          <a:xfrm>
            <a:off x="4185796" y="3621752"/>
            <a:ext cx="518091" cy="292388"/>
          </a:xfrm>
          <a:prstGeom prst="rect">
            <a:avLst/>
          </a:prstGeom>
        </p:spPr>
        <p:txBody>
          <a:bodyPr vert="horz" wrap="none" lIns="91440" tIns="45720" rIns="91440" bIns="45720" rtlCol="0" anchor="ctr">
            <a:spAutoFit/>
          </a:bodyPr>
          <a:lstStyle/>
          <a:p>
            <a:pPr algn="ctr">
              <a:spcAft>
                <a:spcPts val="1800"/>
              </a:spcAft>
            </a:pPr>
            <a:r>
              <a:rPr lang="de-DE" sz="1300" dirty="0">
                <a:solidFill>
                  <a:srgbClr val="000000"/>
                </a:solidFill>
              </a:rPr>
              <a:t>Snap</a:t>
            </a:r>
            <a:endParaRPr lang="en-US" sz="1300" dirty="0">
              <a:solidFill>
                <a:srgbClr val="000000"/>
              </a:solidFill>
            </a:endParaRPr>
          </a:p>
        </p:txBody>
      </p:sp>
      <p:sp>
        <p:nvSpPr>
          <p:cNvPr id="15" name="TextBox 14"/>
          <p:cNvSpPr txBox="1"/>
          <p:nvPr/>
        </p:nvSpPr>
        <p:spPr>
          <a:xfrm>
            <a:off x="5261659" y="3621752"/>
            <a:ext cx="643509" cy="292388"/>
          </a:xfrm>
          <a:prstGeom prst="rect">
            <a:avLst/>
          </a:prstGeom>
        </p:spPr>
        <p:txBody>
          <a:bodyPr vert="horz" wrap="none" lIns="91440" tIns="45720" rIns="91440" bIns="45720" rtlCol="0" anchor="ctr">
            <a:spAutoFit/>
          </a:bodyPr>
          <a:lstStyle/>
          <a:p>
            <a:pPr algn="ctr">
              <a:spcAft>
                <a:spcPts val="1800"/>
              </a:spcAft>
            </a:pPr>
            <a:r>
              <a:rPr lang="de-DE" sz="1300" dirty="0">
                <a:solidFill>
                  <a:srgbClr val="000000"/>
                </a:solidFill>
              </a:rPr>
              <a:t>Others</a:t>
            </a:r>
            <a:endParaRPr lang="en-US" sz="1300" dirty="0">
              <a:solidFill>
                <a:srgbClr val="000000"/>
              </a:solidFill>
            </a:endParaRPr>
          </a:p>
        </p:txBody>
      </p:sp>
      <p:sp>
        <p:nvSpPr>
          <p:cNvPr id="11" name="TextBox 10"/>
          <p:cNvSpPr txBox="1"/>
          <p:nvPr/>
        </p:nvSpPr>
        <p:spPr>
          <a:xfrm>
            <a:off x="6980990" y="1657011"/>
            <a:ext cx="3596562" cy="369332"/>
          </a:xfrm>
          <a:prstGeom prst="rect">
            <a:avLst/>
          </a:prstGeom>
        </p:spPr>
        <p:txBody>
          <a:bodyPr vert="horz" wrap="none" lIns="91440" tIns="45720" rIns="91440" bIns="45720" rtlCol="0">
            <a:spAutoFit/>
          </a:bodyPr>
          <a:lstStyle/>
          <a:p>
            <a:pPr algn="ctr">
              <a:spcAft>
                <a:spcPts val="1800"/>
              </a:spcAft>
            </a:pPr>
            <a:r>
              <a:rPr lang="de-DE" b="1" dirty="0">
                <a:solidFill>
                  <a:schemeClr val="accent1">
                    <a:lumMod val="75000"/>
                  </a:schemeClr>
                </a:solidFill>
              </a:rPr>
              <a:t>Multiplexed &amp; Parallel data streams</a:t>
            </a:r>
            <a:endParaRPr lang="en-US" b="1" dirty="0">
              <a:solidFill>
                <a:schemeClr val="accent1">
                  <a:lumMod val="75000"/>
                </a:schemeClr>
              </a:solidFill>
            </a:endParaRPr>
          </a:p>
        </p:txBody>
      </p:sp>
      <p:grpSp>
        <p:nvGrpSpPr>
          <p:cNvPr id="48" name="Group 47"/>
          <p:cNvGrpSpPr>
            <a:grpSpLocks noChangeAspect="1"/>
          </p:cNvGrpSpPr>
          <p:nvPr/>
        </p:nvGrpSpPr>
        <p:grpSpPr>
          <a:xfrm>
            <a:off x="7244224" y="3346738"/>
            <a:ext cx="290805" cy="275988"/>
            <a:chOff x="5730590" y="4755374"/>
            <a:chExt cx="290805" cy="275988"/>
          </a:xfrm>
          <a:solidFill>
            <a:srgbClr val="0078EF"/>
          </a:solidFill>
        </p:grpSpPr>
        <p:sp>
          <p:nvSpPr>
            <p:cNvPr id="49" name="Freeform 132"/>
            <p:cNvSpPr>
              <a:spLocks noChangeArrowheads="1"/>
            </p:cNvSpPr>
            <p:nvPr/>
          </p:nvSpPr>
          <p:spPr bwMode="auto">
            <a:xfrm>
              <a:off x="5823203" y="4794272"/>
              <a:ext cx="103727" cy="116692"/>
            </a:xfrm>
            <a:custGeom>
              <a:avLst/>
              <a:gdLst>
                <a:gd name="T0" fmla="*/ 120 w 247"/>
                <a:gd name="T1" fmla="*/ 275 h 276"/>
                <a:gd name="T2" fmla="*/ 120 w 247"/>
                <a:gd name="T3" fmla="*/ 275 h 276"/>
                <a:gd name="T4" fmla="*/ 123 w 247"/>
                <a:gd name="T5" fmla="*/ 275 h 276"/>
                <a:gd name="T6" fmla="*/ 126 w 247"/>
                <a:gd name="T7" fmla="*/ 275 h 276"/>
                <a:gd name="T8" fmla="*/ 246 w 247"/>
                <a:gd name="T9" fmla="*/ 43 h 276"/>
                <a:gd name="T10" fmla="*/ 234 w 247"/>
                <a:gd name="T11" fmla="*/ 32 h 276"/>
                <a:gd name="T12" fmla="*/ 131 w 247"/>
                <a:gd name="T13" fmla="*/ 4 h 276"/>
                <a:gd name="T14" fmla="*/ 114 w 247"/>
                <a:gd name="T15" fmla="*/ 4 h 276"/>
                <a:gd name="T16" fmla="*/ 11 w 247"/>
                <a:gd name="T17" fmla="*/ 32 h 276"/>
                <a:gd name="T18" fmla="*/ 0 w 247"/>
                <a:gd name="T19" fmla="*/ 43 h 276"/>
                <a:gd name="T20" fmla="*/ 120 w 247"/>
                <a:gd name="T21" fmla="*/ 275 h 276"/>
                <a:gd name="T22" fmla="*/ 123 w 247"/>
                <a:gd name="T23" fmla="*/ 27 h 276"/>
                <a:gd name="T24" fmla="*/ 123 w 247"/>
                <a:gd name="T25" fmla="*/ 27 h 276"/>
                <a:gd name="T26" fmla="*/ 222 w 247"/>
                <a:gd name="T27" fmla="*/ 55 h 276"/>
                <a:gd name="T28" fmla="*/ 123 w 247"/>
                <a:gd name="T29" fmla="*/ 251 h 276"/>
                <a:gd name="T30" fmla="*/ 24 w 247"/>
                <a:gd name="T31" fmla="*/ 55 h 276"/>
                <a:gd name="T32" fmla="*/ 123 w 247"/>
                <a:gd name="T33" fmla="*/ 2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276">
                  <a:moveTo>
                    <a:pt x="120" y="275"/>
                  </a:moveTo>
                  <a:lnTo>
                    <a:pt x="120" y="275"/>
                  </a:lnTo>
                  <a:cubicBezTo>
                    <a:pt x="121" y="275"/>
                    <a:pt x="122" y="275"/>
                    <a:pt x="123" y="275"/>
                  </a:cubicBezTo>
                  <a:cubicBezTo>
                    <a:pt x="124" y="275"/>
                    <a:pt x="125" y="275"/>
                    <a:pt x="126" y="275"/>
                  </a:cubicBezTo>
                  <a:cubicBezTo>
                    <a:pt x="242" y="239"/>
                    <a:pt x="246" y="63"/>
                    <a:pt x="246" y="43"/>
                  </a:cubicBezTo>
                  <a:cubicBezTo>
                    <a:pt x="246" y="37"/>
                    <a:pt x="240" y="32"/>
                    <a:pt x="234" y="32"/>
                  </a:cubicBezTo>
                  <a:cubicBezTo>
                    <a:pt x="198" y="32"/>
                    <a:pt x="149" y="22"/>
                    <a:pt x="131" y="4"/>
                  </a:cubicBezTo>
                  <a:cubicBezTo>
                    <a:pt x="127" y="0"/>
                    <a:pt x="119" y="0"/>
                    <a:pt x="114" y="4"/>
                  </a:cubicBezTo>
                  <a:cubicBezTo>
                    <a:pt x="97" y="22"/>
                    <a:pt x="48" y="32"/>
                    <a:pt x="11" y="32"/>
                  </a:cubicBezTo>
                  <a:cubicBezTo>
                    <a:pt x="5" y="32"/>
                    <a:pt x="0" y="37"/>
                    <a:pt x="0" y="43"/>
                  </a:cubicBezTo>
                  <a:cubicBezTo>
                    <a:pt x="0" y="63"/>
                    <a:pt x="4" y="239"/>
                    <a:pt x="120" y="275"/>
                  </a:cubicBezTo>
                  <a:close/>
                  <a:moveTo>
                    <a:pt x="123" y="27"/>
                  </a:moveTo>
                  <a:lnTo>
                    <a:pt x="123" y="27"/>
                  </a:lnTo>
                  <a:cubicBezTo>
                    <a:pt x="147" y="45"/>
                    <a:pt x="187" y="53"/>
                    <a:pt x="222" y="55"/>
                  </a:cubicBezTo>
                  <a:cubicBezTo>
                    <a:pt x="221" y="96"/>
                    <a:pt x="208" y="223"/>
                    <a:pt x="123" y="251"/>
                  </a:cubicBezTo>
                  <a:cubicBezTo>
                    <a:pt x="37" y="223"/>
                    <a:pt x="25" y="96"/>
                    <a:pt x="24" y="55"/>
                  </a:cubicBezTo>
                  <a:cubicBezTo>
                    <a:pt x="58" y="53"/>
                    <a:pt x="99" y="45"/>
                    <a:pt x="123" y="2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50" name="Freeform 133"/>
            <p:cNvSpPr>
              <a:spLocks noChangeArrowheads="1"/>
            </p:cNvSpPr>
            <p:nvPr/>
          </p:nvSpPr>
          <p:spPr bwMode="auto">
            <a:xfrm>
              <a:off x="5952862" y="4957271"/>
              <a:ext cx="35192" cy="35192"/>
            </a:xfrm>
            <a:custGeom>
              <a:avLst/>
              <a:gdLst>
                <a:gd name="T0" fmla="*/ 41 w 82"/>
                <a:gd name="T1" fmla="*/ 0 h 82"/>
                <a:gd name="T2" fmla="*/ 41 w 82"/>
                <a:gd name="T3" fmla="*/ 0 h 82"/>
                <a:gd name="T4" fmla="*/ 0 w 82"/>
                <a:gd name="T5" fmla="*/ 41 h 82"/>
                <a:gd name="T6" fmla="*/ 41 w 82"/>
                <a:gd name="T7" fmla="*/ 81 h 82"/>
                <a:gd name="T8" fmla="*/ 81 w 82"/>
                <a:gd name="T9" fmla="*/ 41 h 82"/>
                <a:gd name="T10" fmla="*/ 41 w 82"/>
                <a:gd name="T11" fmla="*/ 0 h 82"/>
                <a:gd name="T12" fmla="*/ 41 w 82"/>
                <a:gd name="T13" fmla="*/ 59 h 82"/>
                <a:gd name="T14" fmla="*/ 41 w 82"/>
                <a:gd name="T15" fmla="*/ 59 h 82"/>
                <a:gd name="T16" fmla="*/ 23 w 82"/>
                <a:gd name="T17" fmla="*/ 41 h 82"/>
                <a:gd name="T18" fmla="*/ 41 w 82"/>
                <a:gd name="T19" fmla="*/ 23 h 82"/>
                <a:gd name="T20" fmla="*/ 58 w 82"/>
                <a:gd name="T21" fmla="*/ 41 h 82"/>
                <a:gd name="T22" fmla="*/ 41 w 82"/>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1" y="0"/>
                  </a:moveTo>
                  <a:lnTo>
                    <a:pt x="41" y="0"/>
                  </a:lnTo>
                  <a:cubicBezTo>
                    <a:pt x="18" y="0"/>
                    <a:pt x="0" y="18"/>
                    <a:pt x="0" y="41"/>
                  </a:cubicBezTo>
                  <a:cubicBezTo>
                    <a:pt x="0" y="64"/>
                    <a:pt x="18" y="81"/>
                    <a:pt x="41" y="81"/>
                  </a:cubicBezTo>
                  <a:cubicBezTo>
                    <a:pt x="62" y="81"/>
                    <a:pt x="81" y="64"/>
                    <a:pt x="81" y="41"/>
                  </a:cubicBezTo>
                  <a:cubicBezTo>
                    <a:pt x="81" y="18"/>
                    <a:pt x="62" y="0"/>
                    <a:pt x="41" y="0"/>
                  </a:cubicBezTo>
                  <a:close/>
                  <a:moveTo>
                    <a:pt x="41" y="59"/>
                  </a:moveTo>
                  <a:lnTo>
                    <a:pt x="41" y="59"/>
                  </a:lnTo>
                  <a:cubicBezTo>
                    <a:pt x="31" y="59"/>
                    <a:pt x="23" y="50"/>
                    <a:pt x="23" y="41"/>
                  </a:cubicBezTo>
                  <a:cubicBezTo>
                    <a:pt x="23" y="31"/>
                    <a:pt x="31" y="23"/>
                    <a:pt x="41" y="23"/>
                  </a:cubicBezTo>
                  <a:cubicBezTo>
                    <a:pt x="50" y="23"/>
                    <a:pt x="58" y="31"/>
                    <a:pt x="58" y="41"/>
                  </a:cubicBezTo>
                  <a:cubicBezTo>
                    <a:pt x="58"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51" name="Freeform 134"/>
            <p:cNvSpPr>
              <a:spLocks noChangeArrowheads="1"/>
            </p:cNvSpPr>
            <p:nvPr/>
          </p:nvSpPr>
          <p:spPr bwMode="auto">
            <a:xfrm>
              <a:off x="5730590" y="4755374"/>
              <a:ext cx="290805" cy="275988"/>
            </a:xfrm>
            <a:custGeom>
              <a:avLst/>
              <a:gdLst>
                <a:gd name="T0" fmla="*/ 688 w 692"/>
                <a:gd name="T1" fmla="*/ 526 h 655"/>
                <a:gd name="T2" fmla="*/ 688 w 692"/>
                <a:gd name="T3" fmla="*/ 526 h 655"/>
                <a:gd name="T4" fmla="*/ 688 w 692"/>
                <a:gd name="T5" fmla="*/ 524 h 655"/>
                <a:gd name="T6" fmla="*/ 687 w 692"/>
                <a:gd name="T7" fmla="*/ 519 h 655"/>
                <a:gd name="T8" fmla="*/ 634 w 692"/>
                <a:gd name="T9" fmla="*/ 95 h 655"/>
                <a:gd name="T10" fmla="*/ 525 w 692"/>
                <a:gd name="T11" fmla="*/ 0 h 655"/>
                <a:gd name="T12" fmla="*/ 167 w 692"/>
                <a:gd name="T13" fmla="*/ 0 h 655"/>
                <a:gd name="T14" fmla="*/ 58 w 692"/>
                <a:gd name="T15" fmla="*/ 95 h 655"/>
                <a:gd name="T16" fmla="*/ 4 w 692"/>
                <a:gd name="T17" fmla="*/ 519 h 655"/>
                <a:gd name="T18" fmla="*/ 3 w 692"/>
                <a:gd name="T19" fmla="*/ 524 h 655"/>
                <a:gd name="T20" fmla="*/ 3 w 692"/>
                <a:gd name="T21" fmla="*/ 526 h 655"/>
                <a:gd name="T22" fmla="*/ 3 w 692"/>
                <a:gd name="T23" fmla="*/ 527 h 655"/>
                <a:gd name="T24" fmla="*/ 27 w 692"/>
                <a:gd name="T25" fmla="*/ 618 h 655"/>
                <a:gd name="T26" fmla="*/ 118 w 692"/>
                <a:gd name="T27" fmla="*/ 654 h 655"/>
                <a:gd name="T28" fmla="*/ 121 w 692"/>
                <a:gd name="T29" fmla="*/ 654 h 655"/>
                <a:gd name="T30" fmla="*/ 571 w 692"/>
                <a:gd name="T31" fmla="*/ 654 h 655"/>
                <a:gd name="T32" fmla="*/ 596 w 692"/>
                <a:gd name="T33" fmla="*/ 652 h 655"/>
                <a:gd name="T34" fmla="*/ 597 w 692"/>
                <a:gd name="T35" fmla="*/ 652 h 655"/>
                <a:gd name="T36" fmla="*/ 609 w 692"/>
                <a:gd name="T37" fmla="*/ 650 h 655"/>
                <a:gd name="T38" fmla="*/ 613 w 692"/>
                <a:gd name="T39" fmla="*/ 648 h 655"/>
                <a:gd name="T40" fmla="*/ 625 w 692"/>
                <a:gd name="T41" fmla="*/ 645 h 655"/>
                <a:gd name="T42" fmla="*/ 631 w 692"/>
                <a:gd name="T43" fmla="*/ 641 h 655"/>
                <a:gd name="T44" fmla="*/ 640 w 692"/>
                <a:gd name="T45" fmla="*/ 637 h 655"/>
                <a:gd name="T46" fmla="*/ 647 w 692"/>
                <a:gd name="T47" fmla="*/ 633 h 655"/>
                <a:gd name="T48" fmla="*/ 655 w 692"/>
                <a:gd name="T49" fmla="*/ 627 h 655"/>
                <a:gd name="T50" fmla="*/ 662 w 692"/>
                <a:gd name="T51" fmla="*/ 621 h 655"/>
                <a:gd name="T52" fmla="*/ 665 w 692"/>
                <a:gd name="T53" fmla="*/ 618 h 655"/>
                <a:gd name="T54" fmla="*/ 668 w 692"/>
                <a:gd name="T55" fmla="*/ 613 h 655"/>
                <a:gd name="T56" fmla="*/ 674 w 692"/>
                <a:gd name="T57" fmla="*/ 607 h 655"/>
                <a:gd name="T58" fmla="*/ 674 w 692"/>
                <a:gd name="T59" fmla="*/ 605 h 655"/>
                <a:gd name="T60" fmla="*/ 688 w 692"/>
                <a:gd name="T61" fmla="*/ 527 h 655"/>
                <a:gd name="T62" fmla="*/ 688 w 692"/>
                <a:gd name="T63" fmla="*/ 526 h 655"/>
                <a:gd name="T64" fmla="*/ 81 w 692"/>
                <a:gd name="T65" fmla="*/ 98 h 655"/>
                <a:gd name="T66" fmla="*/ 81 w 692"/>
                <a:gd name="T67" fmla="*/ 98 h 655"/>
                <a:gd name="T68" fmla="*/ 167 w 692"/>
                <a:gd name="T69" fmla="*/ 23 h 655"/>
                <a:gd name="T70" fmla="*/ 525 w 692"/>
                <a:gd name="T71" fmla="*/ 23 h 655"/>
                <a:gd name="T72" fmla="*/ 611 w 692"/>
                <a:gd name="T73" fmla="*/ 98 h 655"/>
                <a:gd name="T74" fmla="*/ 658 w 692"/>
                <a:gd name="T75" fmla="*/ 467 h 655"/>
                <a:gd name="T76" fmla="*/ 572 w 692"/>
                <a:gd name="T77" fmla="*/ 436 h 655"/>
                <a:gd name="T78" fmla="*/ 121 w 692"/>
                <a:gd name="T79" fmla="*/ 436 h 655"/>
                <a:gd name="T80" fmla="*/ 34 w 692"/>
                <a:gd name="T81" fmla="*/ 467 h 655"/>
                <a:gd name="T82" fmla="*/ 81 w 692"/>
                <a:gd name="T83" fmla="*/ 98 h 655"/>
                <a:gd name="T84" fmla="*/ 650 w 692"/>
                <a:gd name="T85" fmla="*/ 599 h 655"/>
                <a:gd name="T86" fmla="*/ 650 w 692"/>
                <a:gd name="T87" fmla="*/ 599 h 655"/>
                <a:gd name="T88" fmla="*/ 645 w 692"/>
                <a:gd name="T89" fmla="*/ 605 h 655"/>
                <a:gd name="T90" fmla="*/ 640 w 692"/>
                <a:gd name="T91" fmla="*/ 609 h 655"/>
                <a:gd name="T92" fmla="*/ 633 w 692"/>
                <a:gd name="T93" fmla="*/ 614 h 655"/>
                <a:gd name="T94" fmla="*/ 628 w 692"/>
                <a:gd name="T95" fmla="*/ 618 h 655"/>
                <a:gd name="T96" fmla="*/ 621 w 692"/>
                <a:gd name="T97" fmla="*/ 622 h 655"/>
                <a:gd name="T98" fmla="*/ 614 w 692"/>
                <a:gd name="T99" fmla="*/ 624 h 655"/>
                <a:gd name="T100" fmla="*/ 607 w 692"/>
                <a:gd name="T101" fmla="*/ 626 h 655"/>
                <a:gd name="T102" fmla="*/ 601 w 692"/>
                <a:gd name="T103" fmla="*/ 628 h 655"/>
                <a:gd name="T104" fmla="*/ 597 w 692"/>
                <a:gd name="T105" fmla="*/ 629 h 655"/>
                <a:gd name="T106" fmla="*/ 589 w 692"/>
                <a:gd name="T107" fmla="*/ 630 h 655"/>
                <a:gd name="T108" fmla="*/ 587 w 692"/>
                <a:gd name="T109" fmla="*/ 630 h 655"/>
                <a:gd name="T110" fmla="*/ 572 w 692"/>
                <a:gd name="T111" fmla="*/ 631 h 655"/>
                <a:gd name="T112" fmla="*/ 120 w 692"/>
                <a:gd name="T113" fmla="*/ 631 h 655"/>
                <a:gd name="T114" fmla="*/ 44 w 692"/>
                <a:gd name="T115" fmla="*/ 602 h 655"/>
                <a:gd name="T116" fmla="*/ 26 w 692"/>
                <a:gd name="T117" fmla="*/ 528 h 655"/>
                <a:gd name="T118" fmla="*/ 121 w 692"/>
                <a:gd name="T119" fmla="*/ 459 h 655"/>
                <a:gd name="T120" fmla="*/ 572 w 692"/>
                <a:gd name="T121" fmla="*/ 459 h 655"/>
                <a:gd name="T122" fmla="*/ 665 w 692"/>
                <a:gd name="T123" fmla="*/ 528 h 655"/>
                <a:gd name="T124" fmla="*/ 650 w 692"/>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2" h="655">
                  <a:moveTo>
                    <a:pt x="688" y="526"/>
                  </a:moveTo>
                  <a:lnTo>
                    <a:pt x="688" y="526"/>
                  </a:lnTo>
                  <a:cubicBezTo>
                    <a:pt x="688" y="525"/>
                    <a:pt x="688" y="525"/>
                    <a:pt x="688" y="524"/>
                  </a:cubicBezTo>
                  <a:cubicBezTo>
                    <a:pt x="688" y="522"/>
                    <a:pt x="688" y="521"/>
                    <a:pt x="687" y="519"/>
                  </a:cubicBezTo>
                  <a:cubicBezTo>
                    <a:pt x="634" y="95"/>
                    <a:pt x="634" y="95"/>
                    <a:pt x="634" y="95"/>
                  </a:cubicBezTo>
                  <a:cubicBezTo>
                    <a:pt x="627" y="41"/>
                    <a:pt x="580" y="0"/>
                    <a:pt x="525" y="0"/>
                  </a:cubicBezTo>
                  <a:cubicBezTo>
                    <a:pt x="167" y="0"/>
                    <a:pt x="167" y="0"/>
                    <a:pt x="167" y="0"/>
                  </a:cubicBezTo>
                  <a:cubicBezTo>
                    <a:pt x="112" y="0"/>
                    <a:pt x="66" y="41"/>
                    <a:pt x="58" y="95"/>
                  </a:cubicBezTo>
                  <a:cubicBezTo>
                    <a:pt x="4" y="519"/>
                    <a:pt x="4" y="519"/>
                    <a:pt x="4" y="519"/>
                  </a:cubicBezTo>
                  <a:cubicBezTo>
                    <a:pt x="4" y="521"/>
                    <a:pt x="4" y="522"/>
                    <a:pt x="3" y="524"/>
                  </a:cubicBezTo>
                  <a:cubicBezTo>
                    <a:pt x="3" y="525"/>
                    <a:pt x="3" y="526"/>
                    <a:pt x="3" y="526"/>
                  </a:cubicBezTo>
                  <a:cubicBezTo>
                    <a:pt x="3" y="527"/>
                    <a:pt x="3" y="527"/>
                    <a:pt x="3" y="527"/>
                  </a:cubicBezTo>
                  <a:cubicBezTo>
                    <a:pt x="0" y="566"/>
                    <a:pt x="7" y="596"/>
                    <a:pt x="27" y="618"/>
                  </a:cubicBezTo>
                  <a:cubicBezTo>
                    <a:pt x="57" y="652"/>
                    <a:pt x="106" y="654"/>
                    <a:pt x="118" y="654"/>
                  </a:cubicBezTo>
                  <a:cubicBezTo>
                    <a:pt x="120" y="654"/>
                    <a:pt x="120" y="654"/>
                    <a:pt x="121" y="654"/>
                  </a:cubicBezTo>
                  <a:cubicBezTo>
                    <a:pt x="571" y="654"/>
                    <a:pt x="571" y="654"/>
                    <a:pt x="571" y="654"/>
                  </a:cubicBezTo>
                  <a:cubicBezTo>
                    <a:pt x="572" y="654"/>
                    <a:pt x="582" y="654"/>
                    <a:pt x="596" y="652"/>
                  </a:cubicBezTo>
                  <a:lnTo>
                    <a:pt x="597" y="652"/>
                  </a:lnTo>
                  <a:cubicBezTo>
                    <a:pt x="601" y="652"/>
                    <a:pt x="605" y="651"/>
                    <a:pt x="609" y="650"/>
                  </a:cubicBezTo>
                  <a:cubicBezTo>
                    <a:pt x="610" y="649"/>
                    <a:pt x="612" y="649"/>
                    <a:pt x="613" y="648"/>
                  </a:cubicBezTo>
                  <a:cubicBezTo>
                    <a:pt x="617" y="647"/>
                    <a:pt x="621" y="646"/>
                    <a:pt x="625" y="645"/>
                  </a:cubicBezTo>
                  <a:cubicBezTo>
                    <a:pt x="627" y="644"/>
                    <a:pt x="629" y="643"/>
                    <a:pt x="631" y="641"/>
                  </a:cubicBezTo>
                  <a:cubicBezTo>
                    <a:pt x="634" y="640"/>
                    <a:pt x="637" y="639"/>
                    <a:pt x="640" y="637"/>
                  </a:cubicBezTo>
                  <a:cubicBezTo>
                    <a:pt x="642" y="636"/>
                    <a:pt x="645" y="634"/>
                    <a:pt x="647" y="633"/>
                  </a:cubicBezTo>
                  <a:cubicBezTo>
                    <a:pt x="650" y="631"/>
                    <a:pt x="653" y="629"/>
                    <a:pt x="655" y="627"/>
                  </a:cubicBezTo>
                  <a:cubicBezTo>
                    <a:pt x="657" y="625"/>
                    <a:pt x="660" y="623"/>
                    <a:pt x="662" y="621"/>
                  </a:cubicBezTo>
                  <a:cubicBezTo>
                    <a:pt x="663" y="620"/>
                    <a:pt x="664" y="619"/>
                    <a:pt x="665" y="618"/>
                  </a:cubicBezTo>
                  <a:cubicBezTo>
                    <a:pt x="666" y="617"/>
                    <a:pt x="667" y="614"/>
                    <a:pt x="668" y="613"/>
                  </a:cubicBezTo>
                  <a:cubicBezTo>
                    <a:pt x="669" y="611"/>
                    <a:pt x="672" y="609"/>
                    <a:pt x="674" y="607"/>
                  </a:cubicBezTo>
                  <a:cubicBezTo>
                    <a:pt x="674" y="606"/>
                    <a:pt x="674" y="606"/>
                    <a:pt x="674" y="605"/>
                  </a:cubicBezTo>
                  <a:cubicBezTo>
                    <a:pt x="686" y="584"/>
                    <a:pt x="691" y="558"/>
                    <a:pt x="688" y="527"/>
                  </a:cubicBezTo>
                  <a:cubicBezTo>
                    <a:pt x="688" y="526"/>
                    <a:pt x="688" y="526"/>
                    <a:pt x="688" y="526"/>
                  </a:cubicBezTo>
                  <a:close/>
                  <a:moveTo>
                    <a:pt x="81" y="98"/>
                  </a:moveTo>
                  <a:lnTo>
                    <a:pt x="81" y="98"/>
                  </a:lnTo>
                  <a:cubicBezTo>
                    <a:pt x="86" y="55"/>
                    <a:pt x="124" y="23"/>
                    <a:pt x="167" y="23"/>
                  </a:cubicBezTo>
                  <a:cubicBezTo>
                    <a:pt x="525" y="23"/>
                    <a:pt x="525" y="23"/>
                    <a:pt x="525" y="23"/>
                  </a:cubicBezTo>
                  <a:cubicBezTo>
                    <a:pt x="568" y="23"/>
                    <a:pt x="605" y="55"/>
                    <a:pt x="611" y="98"/>
                  </a:cubicBezTo>
                  <a:cubicBezTo>
                    <a:pt x="658" y="467"/>
                    <a:pt x="658" y="467"/>
                    <a:pt x="658" y="467"/>
                  </a:cubicBezTo>
                  <a:cubicBezTo>
                    <a:pt x="631" y="443"/>
                    <a:pt x="593" y="435"/>
                    <a:pt x="572" y="436"/>
                  </a:cubicBezTo>
                  <a:cubicBezTo>
                    <a:pt x="121" y="436"/>
                    <a:pt x="121" y="436"/>
                    <a:pt x="121" y="436"/>
                  </a:cubicBezTo>
                  <a:cubicBezTo>
                    <a:pt x="98" y="436"/>
                    <a:pt x="60" y="443"/>
                    <a:pt x="34" y="467"/>
                  </a:cubicBezTo>
                  <a:lnTo>
                    <a:pt x="81" y="98"/>
                  </a:lnTo>
                  <a:close/>
                  <a:moveTo>
                    <a:pt x="650" y="599"/>
                  </a:moveTo>
                  <a:lnTo>
                    <a:pt x="650" y="599"/>
                  </a:lnTo>
                  <a:cubicBezTo>
                    <a:pt x="649" y="601"/>
                    <a:pt x="647" y="603"/>
                    <a:pt x="645" y="605"/>
                  </a:cubicBezTo>
                  <a:cubicBezTo>
                    <a:pt x="643" y="606"/>
                    <a:pt x="641" y="608"/>
                    <a:pt x="640" y="609"/>
                  </a:cubicBezTo>
                  <a:cubicBezTo>
                    <a:pt x="637" y="611"/>
                    <a:pt x="635" y="612"/>
                    <a:pt x="633" y="614"/>
                  </a:cubicBezTo>
                  <a:cubicBezTo>
                    <a:pt x="631" y="615"/>
                    <a:pt x="629" y="617"/>
                    <a:pt x="628" y="618"/>
                  </a:cubicBezTo>
                  <a:cubicBezTo>
                    <a:pt x="625" y="619"/>
                    <a:pt x="623" y="621"/>
                    <a:pt x="621" y="622"/>
                  </a:cubicBezTo>
                  <a:cubicBezTo>
                    <a:pt x="618" y="622"/>
                    <a:pt x="616" y="623"/>
                    <a:pt x="614" y="624"/>
                  </a:cubicBezTo>
                  <a:cubicBezTo>
                    <a:pt x="612" y="625"/>
                    <a:pt x="610" y="625"/>
                    <a:pt x="607" y="626"/>
                  </a:cubicBezTo>
                  <a:cubicBezTo>
                    <a:pt x="605" y="627"/>
                    <a:pt x="603" y="627"/>
                    <a:pt x="601" y="628"/>
                  </a:cubicBezTo>
                  <a:cubicBezTo>
                    <a:pt x="600" y="628"/>
                    <a:pt x="598" y="628"/>
                    <a:pt x="597" y="629"/>
                  </a:cubicBezTo>
                  <a:cubicBezTo>
                    <a:pt x="593" y="629"/>
                    <a:pt x="591" y="629"/>
                    <a:pt x="589" y="630"/>
                  </a:cubicBezTo>
                  <a:cubicBezTo>
                    <a:pt x="588" y="630"/>
                    <a:pt x="588" y="630"/>
                    <a:pt x="587" y="630"/>
                  </a:cubicBezTo>
                  <a:cubicBezTo>
                    <a:pt x="578" y="631"/>
                    <a:pt x="572" y="631"/>
                    <a:pt x="572" y="631"/>
                  </a:cubicBezTo>
                  <a:cubicBezTo>
                    <a:pt x="120" y="631"/>
                    <a:pt x="120" y="631"/>
                    <a:pt x="120" y="631"/>
                  </a:cubicBezTo>
                  <a:cubicBezTo>
                    <a:pt x="119" y="631"/>
                    <a:pt x="71" y="632"/>
                    <a:pt x="44" y="602"/>
                  </a:cubicBezTo>
                  <a:cubicBezTo>
                    <a:pt x="28" y="585"/>
                    <a:pt x="23" y="559"/>
                    <a:pt x="26" y="528"/>
                  </a:cubicBezTo>
                  <a:cubicBezTo>
                    <a:pt x="38" y="457"/>
                    <a:pt x="117" y="459"/>
                    <a:pt x="121" y="459"/>
                  </a:cubicBezTo>
                  <a:cubicBezTo>
                    <a:pt x="572" y="459"/>
                    <a:pt x="572" y="459"/>
                    <a:pt x="572" y="459"/>
                  </a:cubicBezTo>
                  <a:cubicBezTo>
                    <a:pt x="575" y="459"/>
                    <a:pt x="654" y="457"/>
                    <a:pt x="665" y="528"/>
                  </a:cubicBezTo>
                  <a:cubicBezTo>
                    <a:pt x="668" y="557"/>
                    <a:pt x="663" y="581"/>
                    <a:pt x="650"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grpSp>
        <p:nvGrpSpPr>
          <p:cNvPr id="52" name="Group 51"/>
          <p:cNvGrpSpPr>
            <a:grpSpLocks noChangeAspect="1"/>
          </p:cNvGrpSpPr>
          <p:nvPr/>
        </p:nvGrpSpPr>
        <p:grpSpPr>
          <a:xfrm>
            <a:off x="9465049" y="3346738"/>
            <a:ext cx="290805" cy="275988"/>
            <a:chOff x="5730590" y="4755374"/>
            <a:chExt cx="290805" cy="275988"/>
          </a:xfrm>
          <a:solidFill>
            <a:srgbClr val="0078EF"/>
          </a:solidFill>
        </p:grpSpPr>
        <p:sp>
          <p:nvSpPr>
            <p:cNvPr id="53" name="Freeform 132"/>
            <p:cNvSpPr>
              <a:spLocks noChangeArrowheads="1"/>
            </p:cNvSpPr>
            <p:nvPr/>
          </p:nvSpPr>
          <p:spPr bwMode="auto">
            <a:xfrm>
              <a:off x="5823203" y="4794272"/>
              <a:ext cx="103727" cy="116692"/>
            </a:xfrm>
            <a:custGeom>
              <a:avLst/>
              <a:gdLst>
                <a:gd name="T0" fmla="*/ 120 w 247"/>
                <a:gd name="T1" fmla="*/ 275 h 276"/>
                <a:gd name="T2" fmla="*/ 120 w 247"/>
                <a:gd name="T3" fmla="*/ 275 h 276"/>
                <a:gd name="T4" fmla="*/ 123 w 247"/>
                <a:gd name="T5" fmla="*/ 275 h 276"/>
                <a:gd name="T6" fmla="*/ 126 w 247"/>
                <a:gd name="T7" fmla="*/ 275 h 276"/>
                <a:gd name="T8" fmla="*/ 246 w 247"/>
                <a:gd name="T9" fmla="*/ 43 h 276"/>
                <a:gd name="T10" fmla="*/ 234 w 247"/>
                <a:gd name="T11" fmla="*/ 32 h 276"/>
                <a:gd name="T12" fmla="*/ 131 w 247"/>
                <a:gd name="T13" fmla="*/ 4 h 276"/>
                <a:gd name="T14" fmla="*/ 114 w 247"/>
                <a:gd name="T15" fmla="*/ 4 h 276"/>
                <a:gd name="T16" fmla="*/ 11 w 247"/>
                <a:gd name="T17" fmla="*/ 32 h 276"/>
                <a:gd name="T18" fmla="*/ 0 w 247"/>
                <a:gd name="T19" fmla="*/ 43 h 276"/>
                <a:gd name="T20" fmla="*/ 120 w 247"/>
                <a:gd name="T21" fmla="*/ 275 h 276"/>
                <a:gd name="T22" fmla="*/ 123 w 247"/>
                <a:gd name="T23" fmla="*/ 27 h 276"/>
                <a:gd name="T24" fmla="*/ 123 w 247"/>
                <a:gd name="T25" fmla="*/ 27 h 276"/>
                <a:gd name="T26" fmla="*/ 222 w 247"/>
                <a:gd name="T27" fmla="*/ 55 h 276"/>
                <a:gd name="T28" fmla="*/ 123 w 247"/>
                <a:gd name="T29" fmla="*/ 251 h 276"/>
                <a:gd name="T30" fmla="*/ 24 w 247"/>
                <a:gd name="T31" fmla="*/ 55 h 276"/>
                <a:gd name="T32" fmla="*/ 123 w 247"/>
                <a:gd name="T33" fmla="*/ 2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276">
                  <a:moveTo>
                    <a:pt x="120" y="275"/>
                  </a:moveTo>
                  <a:lnTo>
                    <a:pt x="120" y="275"/>
                  </a:lnTo>
                  <a:cubicBezTo>
                    <a:pt x="121" y="275"/>
                    <a:pt x="122" y="275"/>
                    <a:pt x="123" y="275"/>
                  </a:cubicBezTo>
                  <a:cubicBezTo>
                    <a:pt x="124" y="275"/>
                    <a:pt x="125" y="275"/>
                    <a:pt x="126" y="275"/>
                  </a:cubicBezTo>
                  <a:cubicBezTo>
                    <a:pt x="242" y="239"/>
                    <a:pt x="246" y="63"/>
                    <a:pt x="246" y="43"/>
                  </a:cubicBezTo>
                  <a:cubicBezTo>
                    <a:pt x="246" y="37"/>
                    <a:pt x="240" y="32"/>
                    <a:pt x="234" y="32"/>
                  </a:cubicBezTo>
                  <a:cubicBezTo>
                    <a:pt x="198" y="32"/>
                    <a:pt x="149" y="22"/>
                    <a:pt x="131" y="4"/>
                  </a:cubicBezTo>
                  <a:cubicBezTo>
                    <a:pt x="127" y="0"/>
                    <a:pt x="119" y="0"/>
                    <a:pt x="114" y="4"/>
                  </a:cubicBezTo>
                  <a:cubicBezTo>
                    <a:pt x="97" y="22"/>
                    <a:pt x="48" y="32"/>
                    <a:pt x="11" y="32"/>
                  </a:cubicBezTo>
                  <a:cubicBezTo>
                    <a:pt x="5" y="32"/>
                    <a:pt x="0" y="37"/>
                    <a:pt x="0" y="43"/>
                  </a:cubicBezTo>
                  <a:cubicBezTo>
                    <a:pt x="0" y="63"/>
                    <a:pt x="4" y="239"/>
                    <a:pt x="120" y="275"/>
                  </a:cubicBezTo>
                  <a:close/>
                  <a:moveTo>
                    <a:pt x="123" y="27"/>
                  </a:moveTo>
                  <a:lnTo>
                    <a:pt x="123" y="27"/>
                  </a:lnTo>
                  <a:cubicBezTo>
                    <a:pt x="147" y="45"/>
                    <a:pt x="187" y="53"/>
                    <a:pt x="222" y="55"/>
                  </a:cubicBezTo>
                  <a:cubicBezTo>
                    <a:pt x="221" y="96"/>
                    <a:pt x="208" y="223"/>
                    <a:pt x="123" y="251"/>
                  </a:cubicBezTo>
                  <a:cubicBezTo>
                    <a:pt x="37" y="223"/>
                    <a:pt x="25" y="96"/>
                    <a:pt x="24" y="55"/>
                  </a:cubicBezTo>
                  <a:cubicBezTo>
                    <a:pt x="58" y="53"/>
                    <a:pt x="99" y="45"/>
                    <a:pt x="123" y="2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54" name="Freeform 133"/>
            <p:cNvSpPr>
              <a:spLocks noChangeArrowheads="1"/>
            </p:cNvSpPr>
            <p:nvPr/>
          </p:nvSpPr>
          <p:spPr bwMode="auto">
            <a:xfrm>
              <a:off x="5952862" y="4957271"/>
              <a:ext cx="35192" cy="35192"/>
            </a:xfrm>
            <a:custGeom>
              <a:avLst/>
              <a:gdLst>
                <a:gd name="T0" fmla="*/ 41 w 82"/>
                <a:gd name="T1" fmla="*/ 0 h 82"/>
                <a:gd name="T2" fmla="*/ 41 w 82"/>
                <a:gd name="T3" fmla="*/ 0 h 82"/>
                <a:gd name="T4" fmla="*/ 0 w 82"/>
                <a:gd name="T5" fmla="*/ 41 h 82"/>
                <a:gd name="T6" fmla="*/ 41 w 82"/>
                <a:gd name="T7" fmla="*/ 81 h 82"/>
                <a:gd name="T8" fmla="*/ 81 w 82"/>
                <a:gd name="T9" fmla="*/ 41 h 82"/>
                <a:gd name="T10" fmla="*/ 41 w 82"/>
                <a:gd name="T11" fmla="*/ 0 h 82"/>
                <a:gd name="T12" fmla="*/ 41 w 82"/>
                <a:gd name="T13" fmla="*/ 59 h 82"/>
                <a:gd name="T14" fmla="*/ 41 w 82"/>
                <a:gd name="T15" fmla="*/ 59 h 82"/>
                <a:gd name="T16" fmla="*/ 23 w 82"/>
                <a:gd name="T17" fmla="*/ 41 h 82"/>
                <a:gd name="T18" fmla="*/ 41 w 82"/>
                <a:gd name="T19" fmla="*/ 23 h 82"/>
                <a:gd name="T20" fmla="*/ 58 w 82"/>
                <a:gd name="T21" fmla="*/ 41 h 82"/>
                <a:gd name="T22" fmla="*/ 41 w 82"/>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1" y="0"/>
                  </a:moveTo>
                  <a:lnTo>
                    <a:pt x="41" y="0"/>
                  </a:lnTo>
                  <a:cubicBezTo>
                    <a:pt x="18" y="0"/>
                    <a:pt x="0" y="18"/>
                    <a:pt x="0" y="41"/>
                  </a:cubicBezTo>
                  <a:cubicBezTo>
                    <a:pt x="0" y="64"/>
                    <a:pt x="18" y="81"/>
                    <a:pt x="41" y="81"/>
                  </a:cubicBezTo>
                  <a:cubicBezTo>
                    <a:pt x="62" y="81"/>
                    <a:pt x="81" y="64"/>
                    <a:pt x="81" y="41"/>
                  </a:cubicBezTo>
                  <a:cubicBezTo>
                    <a:pt x="81" y="18"/>
                    <a:pt x="62" y="0"/>
                    <a:pt x="41" y="0"/>
                  </a:cubicBezTo>
                  <a:close/>
                  <a:moveTo>
                    <a:pt x="41" y="59"/>
                  </a:moveTo>
                  <a:lnTo>
                    <a:pt x="41" y="59"/>
                  </a:lnTo>
                  <a:cubicBezTo>
                    <a:pt x="31" y="59"/>
                    <a:pt x="23" y="50"/>
                    <a:pt x="23" y="41"/>
                  </a:cubicBezTo>
                  <a:cubicBezTo>
                    <a:pt x="23" y="31"/>
                    <a:pt x="31" y="23"/>
                    <a:pt x="41" y="23"/>
                  </a:cubicBezTo>
                  <a:cubicBezTo>
                    <a:pt x="50" y="23"/>
                    <a:pt x="58" y="31"/>
                    <a:pt x="58" y="41"/>
                  </a:cubicBezTo>
                  <a:cubicBezTo>
                    <a:pt x="58"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55" name="Freeform 134"/>
            <p:cNvSpPr>
              <a:spLocks noChangeArrowheads="1"/>
            </p:cNvSpPr>
            <p:nvPr/>
          </p:nvSpPr>
          <p:spPr bwMode="auto">
            <a:xfrm>
              <a:off x="5730590" y="4755374"/>
              <a:ext cx="290805" cy="275988"/>
            </a:xfrm>
            <a:custGeom>
              <a:avLst/>
              <a:gdLst>
                <a:gd name="T0" fmla="*/ 688 w 692"/>
                <a:gd name="T1" fmla="*/ 526 h 655"/>
                <a:gd name="T2" fmla="*/ 688 w 692"/>
                <a:gd name="T3" fmla="*/ 526 h 655"/>
                <a:gd name="T4" fmla="*/ 688 w 692"/>
                <a:gd name="T5" fmla="*/ 524 h 655"/>
                <a:gd name="T6" fmla="*/ 687 w 692"/>
                <a:gd name="T7" fmla="*/ 519 h 655"/>
                <a:gd name="T8" fmla="*/ 634 w 692"/>
                <a:gd name="T9" fmla="*/ 95 h 655"/>
                <a:gd name="T10" fmla="*/ 525 w 692"/>
                <a:gd name="T11" fmla="*/ 0 h 655"/>
                <a:gd name="T12" fmla="*/ 167 w 692"/>
                <a:gd name="T13" fmla="*/ 0 h 655"/>
                <a:gd name="T14" fmla="*/ 58 w 692"/>
                <a:gd name="T15" fmla="*/ 95 h 655"/>
                <a:gd name="T16" fmla="*/ 4 w 692"/>
                <a:gd name="T17" fmla="*/ 519 h 655"/>
                <a:gd name="T18" fmla="*/ 3 w 692"/>
                <a:gd name="T19" fmla="*/ 524 h 655"/>
                <a:gd name="T20" fmla="*/ 3 w 692"/>
                <a:gd name="T21" fmla="*/ 526 h 655"/>
                <a:gd name="T22" fmla="*/ 3 w 692"/>
                <a:gd name="T23" fmla="*/ 527 h 655"/>
                <a:gd name="T24" fmla="*/ 27 w 692"/>
                <a:gd name="T25" fmla="*/ 618 h 655"/>
                <a:gd name="T26" fmla="*/ 118 w 692"/>
                <a:gd name="T27" fmla="*/ 654 h 655"/>
                <a:gd name="T28" fmla="*/ 121 w 692"/>
                <a:gd name="T29" fmla="*/ 654 h 655"/>
                <a:gd name="T30" fmla="*/ 571 w 692"/>
                <a:gd name="T31" fmla="*/ 654 h 655"/>
                <a:gd name="T32" fmla="*/ 596 w 692"/>
                <a:gd name="T33" fmla="*/ 652 h 655"/>
                <a:gd name="T34" fmla="*/ 597 w 692"/>
                <a:gd name="T35" fmla="*/ 652 h 655"/>
                <a:gd name="T36" fmla="*/ 609 w 692"/>
                <a:gd name="T37" fmla="*/ 650 h 655"/>
                <a:gd name="T38" fmla="*/ 613 w 692"/>
                <a:gd name="T39" fmla="*/ 648 h 655"/>
                <a:gd name="T40" fmla="*/ 625 w 692"/>
                <a:gd name="T41" fmla="*/ 645 h 655"/>
                <a:gd name="T42" fmla="*/ 631 w 692"/>
                <a:gd name="T43" fmla="*/ 641 h 655"/>
                <a:gd name="T44" fmla="*/ 640 w 692"/>
                <a:gd name="T45" fmla="*/ 637 h 655"/>
                <a:gd name="T46" fmla="*/ 647 w 692"/>
                <a:gd name="T47" fmla="*/ 633 h 655"/>
                <a:gd name="T48" fmla="*/ 655 w 692"/>
                <a:gd name="T49" fmla="*/ 627 h 655"/>
                <a:gd name="T50" fmla="*/ 662 w 692"/>
                <a:gd name="T51" fmla="*/ 621 h 655"/>
                <a:gd name="T52" fmla="*/ 665 w 692"/>
                <a:gd name="T53" fmla="*/ 618 h 655"/>
                <a:gd name="T54" fmla="*/ 668 w 692"/>
                <a:gd name="T55" fmla="*/ 613 h 655"/>
                <a:gd name="T56" fmla="*/ 674 w 692"/>
                <a:gd name="T57" fmla="*/ 607 h 655"/>
                <a:gd name="T58" fmla="*/ 674 w 692"/>
                <a:gd name="T59" fmla="*/ 605 h 655"/>
                <a:gd name="T60" fmla="*/ 688 w 692"/>
                <a:gd name="T61" fmla="*/ 527 h 655"/>
                <a:gd name="T62" fmla="*/ 688 w 692"/>
                <a:gd name="T63" fmla="*/ 526 h 655"/>
                <a:gd name="T64" fmla="*/ 81 w 692"/>
                <a:gd name="T65" fmla="*/ 98 h 655"/>
                <a:gd name="T66" fmla="*/ 81 w 692"/>
                <a:gd name="T67" fmla="*/ 98 h 655"/>
                <a:gd name="T68" fmla="*/ 167 w 692"/>
                <a:gd name="T69" fmla="*/ 23 h 655"/>
                <a:gd name="T70" fmla="*/ 525 w 692"/>
                <a:gd name="T71" fmla="*/ 23 h 655"/>
                <a:gd name="T72" fmla="*/ 611 w 692"/>
                <a:gd name="T73" fmla="*/ 98 h 655"/>
                <a:gd name="T74" fmla="*/ 658 w 692"/>
                <a:gd name="T75" fmla="*/ 467 h 655"/>
                <a:gd name="T76" fmla="*/ 572 w 692"/>
                <a:gd name="T77" fmla="*/ 436 h 655"/>
                <a:gd name="T78" fmla="*/ 121 w 692"/>
                <a:gd name="T79" fmla="*/ 436 h 655"/>
                <a:gd name="T80" fmla="*/ 34 w 692"/>
                <a:gd name="T81" fmla="*/ 467 h 655"/>
                <a:gd name="T82" fmla="*/ 81 w 692"/>
                <a:gd name="T83" fmla="*/ 98 h 655"/>
                <a:gd name="T84" fmla="*/ 650 w 692"/>
                <a:gd name="T85" fmla="*/ 599 h 655"/>
                <a:gd name="T86" fmla="*/ 650 w 692"/>
                <a:gd name="T87" fmla="*/ 599 h 655"/>
                <a:gd name="T88" fmla="*/ 645 w 692"/>
                <a:gd name="T89" fmla="*/ 605 h 655"/>
                <a:gd name="T90" fmla="*/ 640 w 692"/>
                <a:gd name="T91" fmla="*/ 609 h 655"/>
                <a:gd name="T92" fmla="*/ 633 w 692"/>
                <a:gd name="T93" fmla="*/ 614 h 655"/>
                <a:gd name="T94" fmla="*/ 628 w 692"/>
                <a:gd name="T95" fmla="*/ 618 h 655"/>
                <a:gd name="T96" fmla="*/ 621 w 692"/>
                <a:gd name="T97" fmla="*/ 622 h 655"/>
                <a:gd name="T98" fmla="*/ 614 w 692"/>
                <a:gd name="T99" fmla="*/ 624 h 655"/>
                <a:gd name="T100" fmla="*/ 607 w 692"/>
                <a:gd name="T101" fmla="*/ 626 h 655"/>
                <a:gd name="T102" fmla="*/ 601 w 692"/>
                <a:gd name="T103" fmla="*/ 628 h 655"/>
                <a:gd name="T104" fmla="*/ 597 w 692"/>
                <a:gd name="T105" fmla="*/ 629 h 655"/>
                <a:gd name="T106" fmla="*/ 589 w 692"/>
                <a:gd name="T107" fmla="*/ 630 h 655"/>
                <a:gd name="T108" fmla="*/ 587 w 692"/>
                <a:gd name="T109" fmla="*/ 630 h 655"/>
                <a:gd name="T110" fmla="*/ 572 w 692"/>
                <a:gd name="T111" fmla="*/ 631 h 655"/>
                <a:gd name="T112" fmla="*/ 120 w 692"/>
                <a:gd name="T113" fmla="*/ 631 h 655"/>
                <a:gd name="T114" fmla="*/ 44 w 692"/>
                <a:gd name="T115" fmla="*/ 602 h 655"/>
                <a:gd name="T116" fmla="*/ 26 w 692"/>
                <a:gd name="T117" fmla="*/ 528 h 655"/>
                <a:gd name="T118" fmla="*/ 121 w 692"/>
                <a:gd name="T119" fmla="*/ 459 h 655"/>
                <a:gd name="T120" fmla="*/ 572 w 692"/>
                <a:gd name="T121" fmla="*/ 459 h 655"/>
                <a:gd name="T122" fmla="*/ 665 w 692"/>
                <a:gd name="T123" fmla="*/ 528 h 655"/>
                <a:gd name="T124" fmla="*/ 650 w 692"/>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2" h="655">
                  <a:moveTo>
                    <a:pt x="688" y="526"/>
                  </a:moveTo>
                  <a:lnTo>
                    <a:pt x="688" y="526"/>
                  </a:lnTo>
                  <a:cubicBezTo>
                    <a:pt x="688" y="525"/>
                    <a:pt x="688" y="525"/>
                    <a:pt x="688" y="524"/>
                  </a:cubicBezTo>
                  <a:cubicBezTo>
                    <a:pt x="688" y="522"/>
                    <a:pt x="688" y="521"/>
                    <a:pt x="687" y="519"/>
                  </a:cubicBezTo>
                  <a:cubicBezTo>
                    <a:pt x="634" y="95"/>
                    <a:pt x="634" y="95"/>
                    <a:pt x="634" y="95"/>
                  </a:cubicBezTo>
                  <a:cubicBezTo>
                    <a:pt x="627" y="41"/>
                    <a:pt x="580" y="0"/>
                    <a:pt x="525" y="0"/>
                  </a:cubicBezTo>
                  <a:cubicBezTo>
                    <a:pt x="167" y="0"/>
                    <a:pt x="167" y="0"/>
                    <a:pt x="167" y="0"/>
                  </a:cubicBezTo>
                  <a:cubicBezTo>
                    <a:pt x="112" y="0"/>
                    <a:pt x="66" y="41"/>
                    <a:pt x="58" y="95"/>
                  </a:cubicBezTo>
                  <a:cubicBezTo>
                    <a:pt x="4" y="519"/>
                    <a:pt x="4" y="519"/>
                    <a:pt x="4" y="519"/>
                  </a:cubicBezTo>
                  <a:cubicBezTo>
                    <a:pt x="4" y="521"/>
                    <a:pt x="4" y="522"/>
                    <a:pt x="3" y="524"/>
                  </a:cubicBezTo>
                  <a:cubicBezTo>
                    <a:pt x="3" y="525"/>
                    <a:pt x="3" y="526"/>
                    <a:pt x="3" y="526"/>
                  </a:cubicBezTo>
                  <a:cubicBezTo>
                    <a:pt x="3" y="527"/>
                    <a:pt x="3" y="527"/>
                    <a:pt x="3" y="527"/>
                  </a:cubicBezTo>
                  <a:cubicBezTo>
                    <a:pt x="0" y="566"/>
                    <a:pt x="7" y="596"/>
                    <a:pt x="27" y="618"/>
                  </a:cubicBezTo>
                  <a:cubicBezTo>
                    <a:pt x="57" y="652"/>
                    <a:pt x="106" y="654"/>
                    <a:pt x="118" y="654"/>
                  </a:cubicBezTo>
                  <a:cubicBezTo>
                    <a:pt x="120" y="654"/>
                    <a:pt x="120" y="654"/>
                    <a:pt x="121" y="654"/>
                  </a:cubicBezTo>
                  <a:cubicBezTo>
                    <a:pt x="571" y="654"/>
                    <a:pt x="571" y="654"/>
                    <a:pt x="571" y="654"/>
                  </a:cubicBezTo>
                  <a:cubicBezTo>
                    <a:pt x="572" y="654"/>
                    <a:pt x="582" y="654"/>
                    <a:pt x="596" y="652"/>
                  </a:cubicBezTo>
                  <a:lnTo>
                    <a:pt x="597" y="652"/>
                  </a:lnTo>
                  <a:cubicBezTo>
                    <a:pt x="601" y="652"/>
                    <a:pt x="605" y="651"/>
                    <a:pt x="609" y="650"/>
                  </a:cubicBezTo>
                  <a:cubicBezTo>
                    <a:pt x="610" y="649"/>
                    <a:pt x="612" y="649"/>
                    <a:pt x="613" y="648"/>
                  </a:cubicBezTo>
                  <a:cubicBezTo>
                    <a:pt x="617" y="647"/>
                    <a:pt x="621" y="646"/>
                    <a:pt x="625" y="645"/>
                  </a:cubicBezTo>
                  <a:cubicBezTo>
                    <a:pt x="627" y="644"/>
                    <a:pt x="629" y="643"/>
                    <a:pt x="631" y="641"/>
                  </a:cubicBezTo>
                  <a:cubicBezTo>
                    <a:pt x="634" y="640"/>
                    <a:pt x="637" y="639"/>
                    <a:pt x="640" y="637"/>
                  </a:cubicBezTo>
                  <a:cubicBezTo>
                    <a:pt x="642" y="636"/>
                    <a:pt x="645" y="634"/>
                    <a:pt x="647" y="633"/>
                  </a:cubicBezTo>
                  <a:cubicBezTo>
                    <a:pt x="650" y="631"/>
                    <a:pt x="653" y="629"/>
                    <a:pt x="655" y="627"/>
                  </a:cubicBezTo>
                  <a:cubicBezTo>
                    <a:pt x="657" y="625"/>
                    <a:pt x="660" y="623"/>
                    <a:pt x="662" y="621"/>
                  </a:cubicBezTo>
                  <a:cubicBezTo>
                    <a:pt x="663" y="620"/>
                    <a:pt x="664" y="619"/>
                    <a:pt x="665" y="618"/>
                  </a:cubicBezTo>
                  <a:cubicBezTo>
                    <a:pt x="666" y="617"/>
                    <a:pt x="667" y="614"/>
                    <a:pt x="668" y="613"/>
                  </a:cubicBezTo>
                  <a:cubicBezTo>
                    <a:pt x="669" y="611"/>
                    <a:pt x="672" y="609"/>
                    <a:pt x="674" y="607"/>
                  </a:cubicBezTo>
                  <a:cubicBezTo>
                    <a:pt x="674" y="606"/>
                    <a:pt x="674" y="606"/>
                    <a:pt x="674" y="605"/>
                  </a:cubicBezTo>
                  <a:cubicBezTo>
                    <a:pt x="686" y="584"/>
                    <a:pt x="691" y="558"/>
                    <a:pt x="688" y="527"/>
                  </a:cubicBezTo>
                  <a:cubicBezTo>
                    <a:pt x="688" y="526"/>
                    <a:pt x="688" y="526"/>
                    <a:pt x="688" y="526"/>
                  </a:cubicBezTo>
                  <a:close/>
                  <a:moveTo>
                    <a:pt x="81" y="98"/>
                  </a:moveTo>
                  <a:lnTo>
                    <a:pt x="81" y="98"/>
                  </a:lnTo>
                  <a:cubicBezTo>
                    <a:pt x="86" y="55"/>
                    <a:pt x="124" y="23"/>
                    <a:pt x="167" y="23"/>
                  </a:cubicBezTo>
                  <a:cubicBezTo>
                    <a:pt x="525" y="23"/>
                    <a:pt x="525" y="23"/>
                    <a:pt x="525" y="23"/>
                  </a:cubicBezTo>
                  <a:cubicBezTo>
                    <a:pt x="568" y="23"/>
                    <a:pt x="605" y="55"/>
                    <a:pt x="611" y="98"/>
                  </a:cubicBezTo>
                  <a:cubicBezTo>
                    <a:pt x="658" y="467"/>
                    <a:pt x="658" y="467"/>
                    <a:pt x="658" y="467"/>
                  </a:cubicBezTo>
                  <a:cubicBezTo>
                    <a:pt x="631" y="443"/>
                    <a:pt x="593" y="435"/>
                    <a:pt x="572" y="436"/>
                  </a:cubicBezTo>
                  <a:cubicBezTo>
                    <a:pt x="121" y="436"/>
                    <a:pt x="121" y="436"/>
                    <a:pt x="121" y="436"/>
                  </a:cubicBezTo>
                  <a:cubicBezTo>
                    <a:pt x="98" y="436"/>
                    <a:pt x="60" y="443"/>
                    <a:pt x="34" y="467"/>
                  </a:cubicBezTo>
                  <a:lnTo>
                    <a:pt x="81" y="98"/>
                  </a:lnTo>
                  <a:close/>
                  <a:moveTo>
                    <a:pt x="650" y="599"/>
                  </a:moveTo>
                  <a:lnTo>
                    <a:pt x="650" y="599"/>
                  </a:lnTo>
                  <a:cubicBezTo>
                    <a:pt x="649" y="601"/>
                    <a:pt x="647" y="603"/>
                    <a:pt x="645" y="605"/>
                  </a:cubicBezTo>
                  <a:cubicBezTo>
                    <a:pt x="643" y="606"/>
                    <a:pt x="641" y="608"/>
                    <a:pt x="640" y="609"/>
                  </a:cubicBezTo>
                  <a:cubicBezTo>
                    <a:pt x="637" y="611"/>
                    <a:pt x="635" y="612"/>
                    <a:pt x="633" y="614"/>
                  </a:cubicBezTo>
                  <a:cubicBezTo>
                    <a:pt x="631" y="615"/>
                    <a:pt x="629" y="617"/>
                    <a:pt x="628" y="618"/>
                  </a:cubicBezTo>
                  <a:cubicBezTo>
                    <a:pt x="625" y="619"/>
                    <a:pt x="623" y="621"/>
                    <a:pt x="621" y="622"/>
                  </a:cubicBezTo>
                  <a:cubicBezTo>
                    <a:pt x="618" y="622"/>
                    <a:pt x="616" y="623"/>
                    <a:pt x="614" y="624"/>
                  </a:cubicBezTo>
                  <a:cubicBezTo>
                    <a:pt x="612" y="625"/>
                    <a:pt x="610" y="625"/>
                    <a:pt x="607" y="626"/>
                  </a:cubicBezTo>
                  <a:cubicBezTo>
                    <a:pt x="605" y="627"/>
                    <a:pt x="603" y="627"/>
                    <a:pt x="601" y="628"/>
                  </a:cubicBezTo>
                  <a:cubicBezTo>
                    <a:pt x="600" y="628"/>
                    <a:pt x="598" y="628"/>
                    <a:pt x="597" y="629"/>
                  </a:cubicBezTo>
                  <a:cubicBezTo>
                    <a:pt x="593" y="629"/>
                    <a:pt x="591" y="629"/>
                    <a:pt x="589" y="630"/>
                  </a:cubicBezTo>
                  <a:cubicBezTo>
                    <a:pt x="588" y="630"/>
                    <a:pt x="588" y="630"/>
                    <a:pt x="587" y="630"/>
                  </a:cubicBezTo>
                  <a:cubicBezTo>
                    <a:pt x="578" y="631"/>
                    <a:pt x="572" y="631"/>
                    <a:pt x="572" y="631"/>
                  </a:cubicBezTo>
                  <a:cubicBezTo>
                    <a:pt x="120" y="631"/>
                    <a:pt x="120" y="631"/>
                    <a:pt x="120" y="631"/>
                  </a:cubicBezTo>
                  <a:cubicBezTo>
                    <a:pt x="119" y="631"/>
                    <a:pt x="71" y="632"/>
                    <a:pt x="44" y="602"/>
                  </a:cubicBezTo>
                  <a:cubicBezTo>
                    <a:pt x="28" y="585"/>
                    <a:pt x="23" y="559"/>
                    <a:pt x="26" y="528"/>
                  </a:cubicBezTo>
                  <a:cubicBezTo>
                    <a:pt x="38" y="457"/>
                    <a:pt x="117" y="459"/>
                    <a:pt x="121" y="459"/>
                  </a:cubicBezTo>
                  <a:cubicBezTo>
                    <a:pt x="572" y="459"/>
                    <a:pt x="572" y="459"/>
                    <a:pt x="572" y="459"/>
                  </a:cubicBezTo>
                  <a:cubicBezTo>
                    <a:pt x="575" y="459"/>
                    <a:pt x="654" y="457"/>
                    <a:pt x="665" y="528"/>
                  </a:cubicBezTo>
                  <a:cubicBezTo>
                    <a:pt x="668" y="557"/>
                    <a:pt x="663" y="581"/>
                    <a:pt x="650"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grpSp>
        <p:nvGrpSpPr>
          <p:cNvPr id="56" name="Group 55"/>
          <p:cNvGrpSpPr>
            <a:grpSpLocks noChangeAspect="1"/>
          </p:cNvGrpSpPr>
          <p:nvPr/>
        </p:nvGrpSpPr>
        <p:grpSpPr>
          <a:xfrm>
            <a:off x="9866064" y="3346738"/>
            <a:ext cx="290805" cy="275988"/>
            <a:chOff x="5730590" y="4755374"/>
            <a:chExt cx="290805" cy="275988"/>
          </a:xfrm>
          <a:solidFill>
            <a:srgbClr val="0078EF"/>
          </a:solidFill>
        </p:grpSpPr>
        <p:sp>
          <p:nvSpPr>
            <p:cNvPr id="57" name="Freeform 132"/>
            <p:cNvSpPr>
              <a:spLocks noChangeArrowheads="1"/>
            </p:cNvSpPr>
            <p:nvPr/>
          </p:nvSpPr>
          <p:spPr bwMode="auto">
            <a:xfrm>
              <a:off x="5823203" y="4794272"/>
              <a:ext cx="103727" cy="116692"/>
            </a:xfrm>
            <a:custGeom>
              <a:avLst/>
              <a:gdLst>
                <a:gd name="T0" fmla="*/ 120 w 247"/>
                <a:gd name="T1" fmla="*/ 275 h 276"/>
                <a:gd name="T2" fmla="*/ 120 w 247"/>
                <a:gd name="T3" fmla="*/ 275 h 276"/>
                <a:gd name="T4" fmla="*/ 123 w 247"/>
                <a:gd name="T5" fmla="*/ 275 h 276"/>
                <a:gd name="T6" fmla="*/ 126 w 247"/>
                <a:gd name="T7" fmla="*/ 275 h 276"/>
                <a:gd name="T8" fmla="*/ 246 w 247"/>
                <a:gd name="T9" fmla="*/ 43 h 276"/>
                <a:gd name="T10" fmla="*/ 234 w 247"/>
                <a:gd name="T11" fmla="*/ 32 h 276"/>
                <a:gd name="T12" fmla="*/ 131 w 247"/>
                <a:gd name="T13" fmla="*/ 4 h 276"/>
                <a:gd name="T14" fmla="*/ 114 w 247"/>
                <a:gd name="T15" fmla="*/ 4 h 276"/>
                <a:gd name="T16" fmla="*/ 11 w 247"/>
                <a:gd name="T17" fmla="*/ 32 h 276"/>
                <a:gd name="T18" fmla="*/ 0 w 247"/>
                <a:gd name="T19" fmla="*/ 43 h 276"/>
                <a:gd name="T20" fmla="*/ 120 w 247"/>
                <a:gd name="T21" fmla="*/ 275 h 276"/>
                <a:gd name="T22" fmla="*/ 123 w 247"/>
                <a:gd name="T23" fmla="*/ 27 h 276"/>
                <a:gd name="T24" fmla="*/ 123 w 247"/>
                <a:gd name="T25" fmla="*/ 27 h 276"/>
                <a:gd name="T26" fmla="*/ 222 w 247"/>
                <a:gd name="T27" fmla="*/ 55 h 276"/>
                <a:gd name="T28" fmla="*/ 123 w 247"/>
                <a:gd name="T29" fmla="*/ 251 h 276"/>
                <a:gd name="T30" fmla="*/ 24 w 247"/>
                <a:gd name="T31" fmla="*/ 55 h 276"/>
                <a:gd name="T32" fmla="*/ 123 w 247"/>
                <a:gd name="T33" fmla="*/ 2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276">
                  <a:moveTo>
                    <a:pt x="120" y="275"/>
                  </a:moveTo>
                  <a:lnTo>
                    <a:pt x="120" y="275"/>
                  </a:lnTo>
                  <a:cubicBezTo>
                    <a:pt x="121" y="275"/>
                    <a:pt x="122" y="275"/>
                    <a:pt x="123" y="275"/>
                  </a:cubicBezTo>
                  <a:cubicBezTo>
                    <a:pt x="124" y="275"/>
                    <a:pt x="125" y="275"/>
                    <a:pt x="126" y="275"/>
                  </a:cubicBezTo>
                  <a:cubicBezTo>
                    <a:pt x="242" y="239"/>
                    <a:pt x="246" y="63"/>
                    <a:pt x="246" y="43"/>
                  </a:cubicBezTo>
                  <a:cubicBezTo>
                    <a:pt x="246" y="37"/>
                    <a:pt x="240" y="32"/>
                    <a:pt x="234" y="32"/>
                  </a:cubicBezTo>
                  <a:cubicBezTo>
                    <a:pt x="198" y="32"/>
                    <a:pt x="149" y="22"/>
                    <a:pt x="131" y="4"/>
                  </a:cubicBezTo>
                  <a:cubicBezTo>
                    <a:pt x="127" y="0"/>
                    <a:pt x="119" y="0"/>
                    <a:pt x="114" y="4"/>
                  </a:cubicBezTo>
                  <a:cubicBezTo>
                    <a:pt x="97" y="22"/>
                    <a:pt x="48" y="32"/>
                    <a:pt x="11" y="32"/>
                  </a:cubicBezTo>
                  <a:cubicBezTo>
                    <a:pt x="5" y="32"/>
                    <a:pt x="0" y="37"/>
                    <a:pt x="0" y="43"/>
                  </a:cubicBezTo>
                  <a:cubicBezTo>
                    <a:pt x="0" y="63"/>
                    <a:pt x="4" y="239"/>
                    <a:pt x="120" y="275"/>
                  </a:cubicBezTo>
                  <a:close/>
                  <a:moveTo>
                    <a:pt x="123" y="27"/>
                  </a:moveTo>
                  <a:lnTo>
                    <a:pt x="123" y="27"/>
                  </a:lnTo>
                  <a:cubicBezTo>
                    <a:pt x="147" y="45"/>
                    <a:pt x="187" y="53"/>
                    <a:pt x="222" y="55"/>
                  </a:cubicBezTo>
                  <a:cubicBezTo>
                    <a:pt x="221" y="96"/>
                    <a:pt x="208" y="223"/>
                    <a:pt x="123" y="251"/>
                  </a:cubicBezTo>
                  <a:cubicBezTo>
                    <a:pt x="37" y="223"/>
                    <a:pt x="25" y="96"/>
                    <a:pt x="24" y="55"/>
                  </a:cubicBezTo>
                  <a:cubicBezTo>
                    <a:pt x="58" y="53"/>
                    <a:pt x="99" y="45"/>
                    <a:pt x="123" y="2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58" name="Freeform 133"/>
            <p:cNvSpPr>
              <a:spLocks noChangeArrowheads="1"/>
            </p:cNvSpPr>
            <p:nvPr/>
          </p:nvSpPr>
          <p:spPr bwMode="auto">
            <a:xfrm>
              <a:off x="5952862" y="4957271"/>
              <a:ext cx="35192" cy="35192"/>
            </a:xfrm>
            <a:custGeom>
              <a:avLst/>
              <a:gdLst>
                <a:gd name="T0" fmla="*/ 41 w 82"/>
                <a:gd name="T1" fmla="*/ 0 h 82"/>
                <a:gd name="T2" fmla="*/ 41 w 82"/>
                <a:gd name="T3" fmla="*/ 0 h 82"/>
                <a:gd name="T4" fmla="*/ 0 w 82"/>
                <a:gd name="T5" fmla="*/ 41 h 82"/>
                <a:gd name="T6" fmla="*/ 41 w 82"/>
                <a:gd name="T7" fmla="*/ 81 h 82"/>
                <a:gd name="T8" fmla="*/ 81 w 82"/>
                <a:gd name="T9" fmla="*/ 41 h 82"/>
                <a:gd name="T10" fmla="*/ 41 w 82"/>
                <a:gd name="T11" fmla="*/ 0 h 82"/>
                <a:gd name="T12" fmla="*/ 41 w 82"/>
                <a:gd name="T13" fmla="*/ 59 h 82"/>
                <a:gd name="T14" fmla="*/ 41 w 82"/>
                <a:gd name="T15" fmla="*/ 59 h 82"/>
                <a:gd name="T16" fmla="*/ 23 w 82"/>
                <a:gd name="T17" fmla="*/ 41 h 82"/>
                <a:gd name="T18" fmla="*/ 41 w 82"/>
                <a:gd name="T19" fmla="*/ 23 h 82"/>
                <a:gd name="T20" fmla="*/ 58 w 82"/>
                <a:gd name="T21" fmla="*/ 41 h 82"/>
                <a:gd name="T22" fmla="*/ 41 w 82"/>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1" y="0"/>
                  </a:moveTo>
                  <a:lnTo>
                    <a:pt x="41" y="0"/>
                  </a:lnTo>
                  <a:cubicBezTo>
                    <a:pt x="18" y="0"/>
                    <a:pt x="0" y="18"/>
                    <a:pt x="0" y="41"/>
                  </a:cubicBezTo>
                  <a:cubicBezTo>
                    <a:pt x="0" y="64"/>
                    <a:pt x="18" y="81"/>
                    <a:pt x="41" y="81"/>
                  </a:cubicBezTo>
                  <a:cubicBezTo>
                    <a:pt x="62" y="81"/>
                    <a:pt x="81" y="64"/>
                    <a:pt x="81" y="41"/>
                  </a:cubicBezTo>
                  <a:cubicBezTo>
                    <a:pt x="81" y="18"/>
                    <a:pt x="62" y="0"/>
                    <a:pt x="41" y="0"/>
                  </a:cubicBezTo>
                  <a:close/>
                  <a:moveTo>
                    <a:pt x="41" y="59"/>
                  </a:moveTo>
                  <a:lnTo>
                    <a:pt x="41" y="59"/>
                  </a:lnTo>
                  <a:cubicBezTo>
                    <a:pt x="31" y="59"/>
                    <a:pt x="23" y="50"/>
                    <a:pt x="23" y="41"/>
                  </a:cubicBezTo>
                  <a:cubicBezTo>
                    <a:pt x="23" y="31"/>
                    <a:pt x="31" y="23"/>
                    <a:pt x="41" y="23"/>
                  </a:cubicBezTo>
                  <a:cubicBezTo>
                    <a:pt x="50" y="23"/>
                    <a:pt x="58" y="31"/>
                    <a:pt x="58" y="41"/>
                  </a:cubicBezTo>
                  <a:cubicBezTo>
                    <a:pt x="58"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59" name="Freeform 134"/>
            <p:cNvSpPr>
              <a:spLocks noChangeArrowheads="1"/>
            </p:cNvSpPr>
            <p:nvPr/>
          </p:nvSpPr>
          <p:spPr bwMode="auto">
            <a:xfrm>
              <a:off x="5730590" y="4755374"/>
              <a:ext cx="290805" cy="275988"/>
            </a:xfrm>
            <a:custGeom>
              <a:avLst/>
              <a:gdLst>
                <a:gd name="T0" fmla="*/ 688 w 692"/>
                <a:gd name="T1" fmla="*/ 526 h 655"/>
                <a:gd name="T2" fmla="*/ 688 w 692"/>
                <a:gd name="T3" fmla="*/ 526 h 655"/>
                <a:gd name="T4" fmla="*/ 688 w 692"/>
                <a:gd name="T5" fmla="*/ 524 h 655"/>
                <a:gd name="T6" fmla="*/ 687 w 692"/>
                <a:gd name="T7" fmla="*/ 519 h 655"/>
                <a:gd name="T8" fmla="*/ 634 w 692"/>
                <a:gd name="T9" fmla="*/ 95 h 655"/>
                <a:gd name="T10" fmla="*/ 525 w 692"/>
                <a:gd name="T11" fmla="*/ 0 h 655"/>
                <a:gd name="T12" fmla="*/ 167 w 692"/>
                <a:gd name="T13" fmla="*/ 0 h 655"/>
                <a:gd name="T14" fmla="*/ 58 w 692"/>
                <a:gd name="T15" fmla="*/ 95 h 655"/>
                <a:gd name="T16" fmla="*/ 4 w 692"/>
                <a:gd name="T17" fmla="*/ 519 h 655"/>
                <a:gd name="T18" fmla="*/ 3 w 692"/>
                <a:gd name="T19" fmla="*/ 524 h 655"/>
                <a:gd name="T20" fmla="*/ 3 w 692"/>
                <a:gd name="T21" fmla="*/ 526 h 655"/>
                <a:gd name="T22" fmla="*/ 3 w 692"/>
                <a:gd name="T23" fmla="*/ 527 h 655"/>
                <a:gd name="T24" fmla="*/ 27 w 692"/>
                <a:gd name="T25" fmla="*/ 618 h 655"/>
                <a:gd name="T26" fmla="*/ 118 w 692"/>
                <a:gd name="T27" fmla="*/ 654 h 655"/>
                <a:gd name="T28" fmla="*/ 121 w 692"/>
                <a:gd name="T29" fmla="*/ 654 h 655"/>
                <a:gd name="T30" fmla="*/ 571 w 692"/>
                <a:gd name="T31" fmla="*/ 654 h 655"/>
                <a:gd name="T32" fmla="*/ 596 w 692"/>
                <a:gd name="T33" fmla="*/ 652 h 655"/>
                <a:gd name="T34" fmla="*/ 597 w 692"/>
                <a:gd name="T35" fmla="*/ 652 h 655"/>
                <a:gd name="T36" fmla="*/ 609 w 692"/>
                <a:gd name="T37" fmla="*/ 650 h 655"/>
                <a:gd name="T38" fmla="*/ 613 w 692"/>
                <a:gd name="T39" fmla="*/ 648 h 655"/>
                <a:gd name="T40" fmla="*/ 625 w 692"/>
                <a:gd name="T41" fmla="*/ 645 h 655"/>
                <a:gd name="T42" fmla="*/ 631 w 692"/>
                <a:gd name="T43" fmla="*/ 641 h 655"/>
                <a:gd name="T44" fmla="*/ 640 w 692"/>
                <a:gd name="T45" fmla="*/ 637 h 655"/>
                <a:gd name="T46" fmla="*/ 647 w 692"/>
                <a:gd name="T47" fmla="*/ 633 h 655"/>
                <a:gd name="T48" fmla="*/ 655 w 692"/>
                <a:gd name="T49" fmla="*/ 627 h 655"/>
                <a:gd name="T50" fmla="*/ 662 w 692"/>
                <a:gd name="T51" fmla="*/ 621 h 655"/>
                <a:gd name="T52" fmla="*/ 665 w 692"/>
                <a:gd name="T53" fmla="*/ 618 h 655"/>
                <a:gd name="T54" fmla="*/ 668 w 692"/>
                <a:gd name="T55" fmla="*/ 613 h 655"/>
                <a:gd name="T56" fmla="*/ 674 w 692"/>
                <a:gd name="T57" fmla="*/ 607 h 655"/>
                <a:gd name="T58" fmla="*/ 674 w 692"/>
                <a:gd name="T59" fmla="*/ 605 h 655"/>
                <a:gd name="T60" fmla="*/ 688 w 692"/>
                <a:gd name="T61" fmla="*/ 527 h 655"/>
                <a:gd name="T62" fmla="*/ 688 w 692"/>
                <a:gd name="T63" fmla="*/ 526 h 655"/>
                <a:gd name="T64" fmla="*/ 81 w 692"/>
                <a:gd name="T65" fmla="*/ 98 h 655"/>
                <a:gd name="T66" fmla="*/ 81 w 692"/>
                <a:gd name="T67" fmla="*/ 98 h 655"/>
                <a:gd name="T68" fmla="*/ 167 w 692"/>
                <a:gd name="T69" fmla="*/ 23 h 655"/>
                <a:gd name="T70" fmla="*/ 525 w 692"/>
                <a:gd name="T71" fmla="*/ 23 h 655"/>
                <a:gd name="T72" fmla="*/ 611 w 692"/>
                <a:gd name="T73" fmla="*/ 98 h 655"/>
                <a:gd name="T74" fmla="*/ 658 w 692"/>
                <a:gd name="T75" fmla="*/ 467 h 655"/>
                <a:gd name="T76" fmla="*/ 572 w 692"/>
                <a:gd name="T77" fmla="*/ 436 h 655"/>
                <a:gd name="T78" fmla="*/ 121 w 692"/>
                <a:gd name="T79" fmla="*/ 436 h 655"/>
                <a:gd name="T80" fmla="*/ 34 w 692"/>
                <a:gd name="T81" fmla="*/ 467 h 655"/>
                <a:gd name="T82" fmla="*/ 81 w 692"/>
                <a:gd name="T83" fmla="*/ 98 h 655"/>
                <a:gd name="T84" fmla="*/ 650 w 692"/>
                <a:gd name="T85" fmla="*/ 599 h 655"/>
                <a:gd name="T86" fmla="*/ 650 w 692"/>
                <a:gd name="T87" fmla="*/ 599 h 655"/>
                <a:gd name="T88" fmla="*/ 645 w 692"/>
                <a:gd name="T89" fmla="*/ 605 h 655"/>
                <a:gd name="T90" fmla="*/ 640 w 692"/>
                <a:gd name="T91" fmla="*/ 609 h 655"/>
                <a:gd name="T92" fmla="*/ 633 w 692"/>
                <a:gd name="T93" fmla="*/ 614 h 655"/>
                <a:gd name="T94" fmla="*/ 628 w 692"/>
                <a:gd name="T95" fmla="*/ 618 h 655"/>
                <a:gd name="T96" fmla="*/ 621 w 692"/>
                <a:gd name="T97" fmla="*/ 622 h 655"/>
                <a:gd name="T98" fmla="*/ 614 w 692"/>
                <a:gd name="T99" fmla="*/ 624 h 655"/>
                <a:gd name="T100" fmla="*/ 607 w 692"/>
                <a:gd name="T101" fmla="*/ 626 h 655"/>
                <a:gd name="T102" fmla="*/ 601 w 692"/>
                <a:gd name="T103" fmla="*/ 628 h 655"/>
                <a:gd name="T104" fmla="*/ 597 w 692"/>
                <a:gd name="T105" fmla="*/ 629 h 655"/>
                <a:gd name="T106" fmla="*/ 589 w 692"/>
                <a:gd name="T107" fmla="*/ 630 h 655"/>
                <a:gd name="T108" fmla="*/ 587 w 692"/>
                <a:gd name="T109" fmla="*/ 630 h 655"/>
                <a:gd name="T110" fmla="*/ 572 w 692"/>
                <a:gd name="T111" fmla="*/ 631 h 655"/>
                <a:gd name="T112" fmla="*/ 120 w 692"/>
                <a:gd name="T113" fmla="*/ 631 h 655"/>
                <a:gd name="T114" fmla="*/ 44 w 692"/>
                <a:gd name="T115" fmla="*/ 602 h 655"/>
                <a:gd name="T116" fmla="*/ 26 w 692"/>
                <a:gd name="T117" fmla="*/ 528 h 655"/>
                <a:gd name="T118" fmla="*/ 121 w 692"/>
                <a:gd name="T119" fmla="*/ 459 h 655"/>
                <a:gd name="T120" fmla="*/ 572 w 692"/>
                <a:gd name="T121" fmla="*/ 459 h 655"/>
                <a:gd name="T122" fmla="*/ 665 w 692"/>
                <a:gd name="T123" fmla="*/ 528 h 655"/>
                <a:gd name="T124" fmla="*/ 650 w 692"/>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2" h="655">
                  <a:moveTo>
                    <a:pt x="688" y="526"/>
                  </a:moveTo>
                  <a:lnTo>
                    <a:pt x="688" y="526"/>
                  </a:lnTo>
                  <a:cubicBezTo>
                    <a:pt x="688" y="525"/>
                    <a:pt x="688" y="525"/>
                    <a:pt x="688" y="524"/>
                  </a:cubicBezTo>
                  <a:cubicBezTo>
                    <a:pt x="688" y="522"/>
                    <a:pt x="688" y="521"/>
                    <a:pt x="687" y="519"/>
                  </a:cubicBezTo>
                  <a:cubicBezTo>
                    <a:pt x="634" y="95"/>
                    <a:pt x="634" y="95"/>
                    <a:pt x="634" y="95"/>
                  </a:cubicBezTo>
                  <a:cubicBezTo>
                    <a:pt x="627" y="41"/>
                    <a:pt x="580" y="0"/>
                    <a:pt x="525" y="0"/>
                  </a:cubicBezTo>
                  <a:cubicBezTo>
                    <a:pt x="167" y="0"/>
                    <a:pt x="167" y="0"/>
                    <a:pt x="167" y="0"/>
                  </a:cubicBezTo>
                  <a:cubicBezTo>
                    <a:pt x="112" y="0"/>
                    <a:pt x="66" y="41"/>
                    <a:pt x="58" y="95"/>
                  </a:cubicBezTo>
                  <a:cubicBezTo>
                    <a:pt x="4" y="519"/>
                    <a:pt x="4" y="519"/>
                    <a:pt x="4" y="519"/>
                  </a:cubicBezTo>
                  <a:cubicBezTo>
                    <a:pt x="4" y="521"/>
                    <a:pt x="4" y="522"/>
                    <a:pt x="3" y="524"/>
                  </a:cubicBezTo>
                  <a:cubicBezTo>
                    <a:pt x="3" y="525"/>
                    <a:pt x="3" y="526"/>
                    <a:pt x="3" y="526"/>
                  </a:cubicBezTo>
                  <a:cubicBezTo>
                    <a:pt x="3" y="527"/>
                    <a:pt x="3" y="527"/>
                    <a:pt x="3" y="527"/>
                  </a:cubicBezTo>
                  <a:cubicBezTo>
                    <a:pt x="0" y="566"/>
                    <a:pt x="7" y="596"/>
                    <a:pt x="27" y="618"/>
                  </a:cubicBezTo>
                  <a:cubicBezTo>
                    <a:pt x="57" y="652"/>
                    <a:pt x="106" y="654"/>
                    <a:pt x="118" y="654"/>
                  </a:cubicBezTo>
                  <a:cubicBezTo>
                    <a:pt x="120" y="654"/>
                    <a:pt x="120" y="654"/>
                    <a:pt x="121" y="654"/>
                  </a:cubicBezTo>
                  <a:cubicBezTo>
                    <a:pt x="571" y="654"/>
                    <a:pt x="571" y="654"/>
                    <a:pt x="571" y="654"/>
                  </a:cubicBezTo>
                  <a:cubicBezTo>
                    <a:pt x="572" y="654"/>
                    <a:pt x="582" y="654"/>
                    <a:pt x="596" y="652"/>
                  </a:cubicBezTo>
                  <a:lnTo>
                    <a:pt x="597" y="652"/>
                  </a:lnTo>
                  <a:cubicBezTo>
                    <a:pt x="601" y="652"/>
                    <a:pt x="605" y="651"/>
                    <a:pt x="609" y="650"/>
                  </a:cubicBezTo>
                  <a:cubicBezTo>
                    <a:pt x="610" y="649"/>
                    <a:pt x="612" y="649"/>
                    <a:pt x="613" y="648"/>
                  </a:cubicBezTo>
                  <a:cubicBezTo>
                    <a:pt x="617" y="647"/>
                    <a:pt x="621" y="646"/>
                    <a:pt x="625" y="645"/>
                  </a:cubicBezTo>
                  <a:cubicBezTo>
                    <a:pt x="627" y="644"/>
                    <a:pt x="629" y="643"/>
                    <a:pt x="631" y="641"/>
                  </a:cubicBezTo>
                  <a:cubicBezTo>
                    <a:pt x="634" y="640"/>
                    <a:pt x="637" y="639"/>
                    <a:pt x="640" y="637"/>
                  </a:cubicBezTo>
                  <a:cubicBezTo>
                    <a:pt x="642" y="636"/>
                    <a:pt x="645" y="634"/>
                    <a:pt x="647" y="633"/>
                  </a:cubicBezTo>
                  <a:cubicBezTo>
                    <a:pt x="650" y="631"/>
                    <a:pt x="653" y="629"/>
                    <a:pt x="655" y="627"/>
                  </a:cubicBezTo>
                  <a:cubicBezTo>
                    <a:pt x="657" y="625"/>
                    <a:pt x="660" y="623"/>
                    <a:pt x="662" y="621"/>
                  </a:cubicBezTo>
                  <a:cubicBezTo>
                    <a:pt x="663" y="620"/>
                    <a:pt x="664" y="619"/>
                    <a:pt x="665" y="618"/>
                  </a:cubicBezTo>
                  <a:cubicBezTo>
                    <a:pt x="666" y="617"/>
                    <a:pt x="667" y="614"/>
                    <a:pt x="668" y="613"/>
                  </a:cubicBezTo>
                  <a:cubicBezTo>
                    <a:pt x="669" y="611"/>
                    <a:pt x="672" y="609"/>
                    <a:pt x="674" y="607"/>
                  </a:cubicBezTo>
                  <a:cubicBezTo>
                    <a:pt x="674" y="606"/>
                    <a:pt x="674" y="606"/>
                    <a:pt x="674" y="605"/>
                  </a:cubicBezTo>
                  <a:cubicBezTo>
                    <a:pt x="686" y="584"/>
                    <a:pt x="691" y="558"/>
                    <a:pt x="688" y="527"/>
                  </a:cubicBezTo>
                  <a:cubicBezTo>
                    <a:pt x="688" y="526"/>
                    <a:pt x="688" y="526"/>
                    <a:pt x="688" y="526"/>
                  </a:cubicBezTo>
                  <a:close/>
                  <a:moveTo>
                    <a:pt x="81" y="98"/>
                  </a:moveTo>
                  <a:lnTo>
                    <a:pt x="81" y="98"/>
                  </a:lnTo>
                  <a:cubicBezTo>
                    <a:pt x="86" y="55"/>
                    <a:pt x="124" y="23"/>
                    <a:pt x="167" y="23"/>
                  </a:cubicBezTo>
                  <a:cubicBezTo>
                    <a:pt x="525" y="23"/>
                    <a:pt x="525" y="23"/>
                    <a:pt x="525" y="23"/>
                  </a:cubicBezTo>
                  <a:cubicBezTo>
                    <a:pt x="568" y="23"/>
                    <a:pt x="605" y="55"/>
                    <a:pt x="611" y="98"/>
                  </a:cubicBezTo>
                  <a:cubicBezTo>
                    <a:pt x="658" y="467"/>
                    <a:pt x="658" y="467"/>
                    <a:pt x="658" y="467"/>
                  </a:cubicBezTo>
                  <a:cubicBezTo>
                    <a:pt x="631" y="443"/>
                    <a:pt x="593" y="435"/>
                    <a:pt x="572" y="436"/>
                  </a:cubicBezTo>
                  <a:cubicBezTo>
                    <a:pt x="121" y="436"/>
                    <a:pt x="121" y="436"/>
                    <a:pt x="121" y="436"/>
                  </a:cubicBezTo>
                  <a:cubicBezTo>
                    <a:pt x="98" y="436"/>
                    <a:pt x="60" y="443"/>
                    <a:pt x="34" y="467"/>
                  </a:cubicBezTo>
                  <a:lnTo>
                    <a:pt x="81" y="98"/>
                  </a:lnTo>
                  <a:close/>
                  <a:moveTo>
                    <a:pt x="650" y="599"/>
                  </a:moveTo>
                  <a:lnTo>
                    <a:pt x="650" y="599"/>
                  </a:lnTo>
                  <a:cubicBezTo>
                    <a:pt x="649" y="601"/>
                    <a:pt x="647" y="603"/>
                    <a:pt x="645" y="605"/>
                  </a:cubicBezTo>
                  <a:cubicBezTo>
                    <a:pt x="643" y="606"/>
                    <a:pt x="641" y="608"/>
                    <a:pt x="640" y="609"/>
                  </a:cubicBezTo>
                  <a:cubicBezTo>
                    <a:pt x="637" y="611"/>
                    <a:pt x="635" y="612"/>
                    <a:pt x="633" y="614"/>
                  </a:cubicBezTo>
                  <a:cubicBezTo>
                    <a:pt x="631" y="615"/>
                    <a:pt x="629" y="617"/>
                    <a:pt x="628" y="618"/>
                  </a:cubicBezTo>
                  <a:cubicBezTo>
                    <a:pt x="625" y="619"/>
                    <a:pt x="623" y="621"/>
                    <a:pt x="621" y="622"/>
                  </a:cubicBezTo>
                  <a:cubicBezTo>
                    <a:pt x="618" y="622"/>
                    <a:pt x="616" y="623"/>
                    <a:pt x="614" y="624"/>
                  </a:cubicBezTo>
                  <a:cubicBezTo>
                    <a:pt x="612" y="625"/>
                    <a:pt x="610" y="625"/>
                    <a:pt x="607" y="626"/>
                  </a:cubicBezTo>
                  <a:cubicBezTo>
                    <a:pt x="605" y="627"/>
                    <a:pt x="603" y="627"/>
                    <a:pt x="601" y="628"/>
                  </a:cubicBezTo>
                  <a:cubicBezTo>
                    <a:pt x="600" y="628"/>
                    <a:pt x="598" y="628"/>
                    <a:pt x="597" y="629"/>
                  </a:cubicBezTo>
                  <a:cubicBezTo>
                    <a:pt x="593" y="629"/>
                    <a:pt x="591" y="629"/>
                    <a:pt x="589" y="630"/>
                  </a:cubicBezTo>
                  <a:cubicBezTo>
                    <a:pt x="588" y="630"/>
                    <a:pt x="588" y="630"/>
                    <a:pt x="587" y="630"/>
                  </a:cubicBezTo>
                  <a:cubicBezTo>
                    <a:pt x="578" y="631"/>
                    <a:pt x="572" y="631"/>
                    <a:pt x="572" y="631"/>
                  </a:cubicBezTo>
                  <a:cubicBezTo>
                    <a:pt x="120" y="631"/>
                    <a:pt x="120" y="631"/>
                    <a:pt x="120" y="631"/>
                  </a:cubicBezTo>
                  <a:cubicBezTo>
                    <a:pt x="119" y="631"/>
                    <a:pt x="71" y="632"/>
                    <a:pt x="44" y="602"/>
                  </a:cubicBezTo>
                  <a:cubicBezTo>
                    <a:pt x="28" y="585"/>
                    <a:pt x="23" y="559"/>
                    <a:pt x="26" y="528"/>
                  </a:cubicBezTo>
                  <a:cubicBezTo>
                    <a:pt x="38" y="457"/>
                    <a:pt x="117" y="459"/>
                    <a:pt x="121" y="459"/>
                  </a:cubicBezTo>
                  <a:cubicBezTo>
                    <a:pt x="572" y="459"/>
                    <a:pt x="572" y="459"/>
                    <a:pt x="572" y="459"/>
                  </a:cubicBezTo>
                  <a:cubicBezTo>
                    <a:pt x="575" y="459"/>
                    <a:pt x="654" y="457"/>
                    <a:pt x="665" y="528"/>
                  </a:cubicBezTo>
                  <a:cubicBezTo>
                    <a:pt x="668" y="557"/>
                    <a:pt x="663" y="581"/>
                    <a:pt x="650"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grpSp>
        <p:nvGrpSpPr>
          <p:cNvPr id="60" name="Group 59"/>
          <p:cNvGrpSpPr>
            <a:grpSpLocks noChangeAspect="1"/>
          </p:cNvGrpSpPr>
          <p:nvPr/>
        </p:nvGrpSpPr>
        <p:grpSpPr>
          <a:xfrm>
            <a:off x="10267079" y="3346738"/>
            <a:ext cx="290805" cy="275988"/>
            <a:chOff x="5730590" y="4755374"/>
            <a:chExt cx="290805" cy="275988"/>
          </a:xfrm>
          <a:solidFill>
            <a:srgbClr val="0078EF"/>
          </a:solidFill>
        </p:grpSpPr>
        <p:sp>
          <p:nvSpPr>
            <p:cNvPr id="61" name="Freeform 132"/>
            <p:cNvSpPr>
              <a:spLocks noChangeArrowheads="1"/>
            </p:cNvSpPr>
            <p:nvPr/>
          </p:nvSpPr>
          <p:spPr bwMode="auto">
            <a:xfrm>
              <a:off x="5823203" y="4794272"/>
              <a:ext cx="103727" cy="116692"/>
            </a:xfrm>
            <a:custGeom>
              <a:avLst/>
              <a:gdLst>
                <a:gd name="T0" fmla="*/ 120 w 247"/>
                <a:gd name="T1" fmla="*/ 275 h 276"/>
                <a:gd name="T2" fmla="*/ 120 w 247"/>
                <a:gd name="T3" fmla="*/ 275 h 276"/>
                <a:gd name="T4" fmla="*/ 123 w 247"/>
                <a:gd name="T5" fmla="*/ 275 h 276"/>
                <a:gd name="T6" fmla="*/ 126 w 247"/>
                <a:gd name="T7" fmla="*/ 275 h 276"/>
                <a:gd name="T8" fmla="*/ 246 w 247"/>
                <a:gd name="T9" fmla="*/ 43 h 276"/>
                <a:gd name="T10" fmla="*/ 234 w 247"/>
                <a:gd name="T11" fmla="*/ 32 h 276"/>
                <a:gd name="T12" fmla="*/ 131 w 247"/>
                <a:gd name="T13" fmla="*/ 4 h 276"/>
                <a:gd name="T14" fmla="*/ 114 w 247"/>
                <a:gd name="T15" fmla="*/ 4 h 276"/>
                <a:gd name="T16" fmla="*/ 11 w 247"/>
                <a:gd name="T17" fmla="*/ 32 h 276"/>
                <a:gd name="T18" fmla="*/ 0 w 247"/>
                <a:gd name="T19" fmla="*/ 43 h 276"/>
                <a:gd name="T20" fmla="*/ 120 w 247"/>
                <a:gd name="T21" fmla="*/ 275 h 276"/>
                <a:gd name="T22" fmla="*/ 123 w 247"/>
                <a:gd name="T23" fmla="*/ 27 h 276"/>
                <a:gd name="T24" fmla="*/ 123 w 247"/>
                <a:gd name="T25" fmla="*/ 27 h 276"/>
                <a:gd name="T26" fmla="*/ 222 w 247"/>
                <a:gd name="T27" fmla="*/ 55 h 276"/>
                <a:gd name="T28" fmla="*/ 123 w 247"/>
                <a:gd name="T29" fmla="*/ 251 h 276"/>
                <a:gd name="T30" fmla="*/ 24 w 247"/>
                <a:gd name="T31" fmla="*/ 55 h 276"/>
                <a:gd name="T32" fmla="*/ 123 w 247"/>
                <a:gd name="T33" fmla="*/ 2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276">
                  <a:moveTo>
                    <a:pt x="120" y="275"/>
                  </a:moveTo>
                  <a:lnTo>
                    <a:pt x="120" y="275"/>
                  </a:lnTo>
                  <a:cubicBezTo>
                    <a:pt x="121" y="275"/>
                    <a:pt x="122" y="275"/>
                    <a:pt x="123" y="275"/>
                  </a:cubicBezTo>
                  <a:cubicBezTo>
                    <a:pt x="124" y="275"/>
                    <a:pt x="125" y="275"/>
                    <a:pt x="126" y="275"/>
                  </a:cubicBezTo>
                  <a:cubicBezTo>
                    <a:pt x="242" y="239"/>
                    <a:pt x="246" y="63"/>
                    <a:pt x="246" y="43"/>
                  </a:cubicBezTo>
                  <a:cubicBezTo>
                    <a:pt x="246" y="37"/>
                    <a:pt x="240" y="32"/>
                    <a:pt x="234" y="32"/>
                  </a:cubicBezTo>
                  <a:cubicBezTo>
                    <a:pt x="198" y="32"/>
                    <a:pt x="149" y="22"/>
                    <a:pt x="131" y="4"/>
                  </a:cubicBezTo>
                  <a:cubicBezTo>
                    <a:pt x="127" y="0"/>
                    <a:pt x="119" y="0"/>
                    <a:pt x="114" y="4"/>
                  </a:cubicBezTo>
                  <a:cubicBezTo>
                    <a:pt x="97" y="22"/>
                    <a:pt x="48" y="32"/>
                    <a:pt x="11" y="32"/>
                  </a:cubicBezTo>
                  <a:cubicBezTo>
                    <a:pt x="5" y="32"/>
                    <a:pt x="0" y="37"/>
                    <a:pt x="0" y="43"/>
                  </a:cubicBezTo>
                  <a:cubicBezTo>
                    <a:pt x="0" y="63"/>
                    <a:pt x="4" y="239"/>
                    <a:pt x="120" y="275"/>
                  </a:cubicBezTo>
                  <a:close/>
                  <a:moveTo>
                    <a:pt x="123" y="27"/>
                  </a:moveTo>
                  <a:lnTo>
                    <a:pt x="123" y="27"/>
                  </a:lnTo>
                  <a:cubicBezTo>
                    <a:pt x="147" y="45"/>
                    <a:pt x="187" y="53"/>
                    <a:pt x="222" y="55"/>
                  </a:cubicBezTo>
                  <a:cubicBezTo>
                    <a:pt x="221" y="96"/>
                    <a:pt x="208" y="223"/>
                    <a:pt x="123" y="251"/>
                  </a:cubicBezTo>
                  <a:cubicBezTo>
                    <a:pt x="37" y="223"/>
                    <a:pt x="25" y="96"/>
                    <a:pt x="24" y="55"/>
                  </a:cubicBezTo>
                  <a:cubicBezTo>
                    <a:pt x="58" y="53"/>
                    <a:pt x="99" y="45"/>
                    <a:pt x="123" y="2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62" name="Freeform 133"/>
            <p:cNvSpPr>
              <a:spLocks noChangeArrowheads="1"/>
            </p:cNvSpPr>
            <p:nvPr/>
          </p:nvSpPr>
          <p:spPr bwMode="auto">
            <a:xfrm>
              <a:off x="5952862" y="4957271"/>
              <a:ext cx="35192" cy="35192"/>
            </a:xfrm>
            <a:custGeom>
              <a:avLst/>
              <a:gdLst>
                <a:gd name="T0" fmla="*/ 41 w 82"/>
                <a:gd name="T1" fmla="*/ 0 h 82"/>
                <a:gd name="T2" fmla="*/ 41 w 82"/>
                <a:gd name="T3" fmla="*/ 0 h 82"/>
                <a:gd name="T4" fmla="*/ 0 w 82"/>
                <a:gd name="T5" fmla="*/ 41 h 82"/>
                <a:gd name="T6" fmla="*/ 41 w 82"/>
                <a:gd name="T7" fmla="*/ 81 h 82"/>
                <a:gd name="T8" fmla="*/ 81 w 82"/>
                <a:gd name="T9" fmla="*/ 41 h 82"/>
                <a:gd name="T10" fmla="*/ 41 w 82"/>
                <a:gd name="T11" fmla="*/ 0 h 82"/>
                <a:gd name="T12" fmla="*/ 41 w 82"/>
                <a:gd name="T13" fmla="*/ 59 h 82"/>
                <a:gd name="T14" fmla="*/ 41 w 82"/>
                <a:gd name="T15" fmla="*/ 59 h 82"/>
                <a:gd name="T16" fmla="*/ 23 w 82"/>
                <a:gd name="T17" fmla="*/ 41 h 82"/>
                <a:gd name="T18" fmla="*/ 41 w 82"/>
                <a:gd name="T19" fmla="*/ 23 h 82"/>
                <a:gd name="T20" fmla="*/ 58 w 82"/>
                <a:gd name="T21" fmla="*/ 41 h 82"/>
                <a:gd name="T22" fmla="*/ 41 w 82"/>
                <a:gd name="T2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1" y="0"/>
                  </a:moveTo>
                  <a:lnTo>
                    <a:pt x="41" y="0"/>
                  </a:lnTo>
                  <a:cubicBezTo>
                    <a:pt x="18" y="0"/>
                    <a:pt x="0" y="18"/>
                    <a:pt x="0" y="41"/>
                  </a:cubicBezTo>
                  <a:cubicBezTo>
                    <a:pt x="0" y="64"/>
                    <a:pt x="18" y="81"/>
                    <a:pt x="41" y="81"/>
                  </a:cubicBezTo>
                  <a:cubicBezTo>
                    <a:pt x="62" y="81"/>
                    <a:pt x="81" y="64"/>
                    <a:pt x="81" y="41"/>
                  </a:cubicBezTo>
                  <a:cubicBezTo>
                    <a:pt x="81" y="18"/>
                    <a:pt x="62" y="0"/>
                    <a:pt x="41" y="0"/>
                  </a:cubicBezTo>
                  <a:close/>
                  <a:moveTo>
                    <a:pt x="41" y="59"/>
                  </a:moveTo>
                  <a:lnTo>
                    <a:pt x="41" y="59"/>
                  </a:lnTo>
                  <a:cubicBezTo>
                    <a:pt x="31" y="59"/>
                    <a:pt x="23" y="50"/>
                    <a:pt x="23" y="41"/>
                  </a:cubicBezTo>
                  <a:cubicBezTo>
                    <a:pt x="23" y="31"/>
                    <a:pt x="31" y="23"/>
                    <a:pt x="41" y="23"/>
                  </a:cubicBezTo>
                  <a:cubicBezTo>
                    <a:pt x="50" y="23"/>
                    <a:pt x="58" y="31"/>
                    <a:pt x="58" y="41"/>
                  </a:cubicBezTo>
                  <a:cubicBezTo>
                    <a:pt x="58" y="50"/>
                    <a:pt x="50" y="59"/>
                    <a:pt x="41"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sp>
          <p:nvSpPr>
            <p:cNvPr id="63" name="Freeform 134"/>
            <p:cNvSpPr>
              <a:spLocks noChangeArrowheads="1"/>
            </p:cNvSpPr>
            <p:nvPr/>
          </p:nvSpPr>
          <p:spPr bwMode="auto">
            <a:xfrm>
              <a:off x="5730590" y="4755374"/>
              <a:ext cx="290805" cy="275988"/>
            </a:xfrm>
            <a:custGeom>
              <a:avLst/>
              <a:gdLst>
                <a:gd name="T0" fmla="*/ 688 w 692"/>
                <a:gd name="T1" fmla="*/ 526 h 655"/>
                <a:gd name="T2" fmla="*/ 688 w 692"/>
                <a:gd name="T3" fmla="*/ 526 h 655"/>
                <a:gd name="T4" fmla="*/ 688 w 692"/>
                <a:gd name="T5" fmla="*/ 524 h 655"/>
                <a:gd name="T6" fmla="*/ 687 w 692"/>
                <a:gd name="T7" fmla="*/ 519 h 655"/>
                <a:gd name="T8" fmla="*/ 634 w 692"/>
                <a:gd name="T9" fmla="*/ 95 h 655"/>
                <a:gd name="T10" fmla="*/ 525 w 692"/>
                <a:gd name="T11" fmla="*/ 0 h 655"/>
                <a:gd name="T12" fmla="*/ 167 w 692"/>
                <a:gd name="T13" fmla="*/ 0 h 655"/>
                <a:gd name="T14" fmla="*/ 58 w 692"/>
                <a:gd name="T15" fmla="*/ 95 h 655"/>
                <a:gd name="T16" fmla="*/ 4 w 692"/>
                <a:gd name="T17" fmla="*/ 519 h 655"/>
                <a:gd name="T18" fmla="*/ 3 w 692"/>
                <a:gd name="T19" fmla="*/ 524 h 655"/>
                <a:gd name="T20" fmla="*/ 3 w 692"/>
                <a:gd name="T21" fmla="*/ 526 h 655"/>
                <a:gd name="T22" fmla="*/ 3 w 692"/>
                <a:gd name="T23" fmla="*/ 527 h 655"/>
                <a:gd name="T24" fmla="*/ 27 w 692"/>
                <a:gd name="T25" fmla="*/ 618 h 655"/>
                <a:gd name="T26" fmla="*/ 118 w 692"/>
                <a:gd name="T27" fmla="*/ 654 h 655"/>
                <a:gd name="T28" fmla="*/ 121 w 692"/>
                <a:gd name="T29" fmla="*/ 654 h 655"/>
                <a:gd name="T30" fmla="*/ 571 w 692"/>
                <a:gd name="T31" fmla="*/ 654 h 655"/>
                <a:gd name="T32" fmla="*/ 596 w 692"/>
                <a:gd name="T33" fmla="*/ 652 h 655"/>
                <a:gd name="T34" fmla="*/ 597 w 692"/>
                <a:gd name="T35" fmla="*/ 652 h 655"/>
                <a:gd name="T36" fmla="*/ 609 w 692"/>
                <a:gd name="T37" fmla="*/ 650 h 655"/>
                <a:gd name="T38" fmla="*/ 613 w 692"/>
                <a:gd name="T39" fmla="*/ 648 h 655"/>
                <a:gd name="T40" fmla="*/ 625 w 692"/>
                <a:gd name="T41" fmla="*/ 645 h 655"/>
                <a:gd name="T42" fmla="*/ 631 w 692"/>
                <a:gd name="T43" fmla="*/ 641 h 655"/>
                <a:gd name="T44" fmla="*/ 640 w 692"/>
                <a:gd name="T45" fmla="*/ 637 h 655"/>
                <a:gd name="T46" fmla="*/ 647 w 692"/>
                <a:gd name="T47" fmla="*/ 633 h 655"/>
                <a:gd name="T48" fmla="*/ 655 w 692"/>
                <a:gd name="T49" fmla="*/ 627 h 655"/>
                <a:gd name="T50" fmla="*/ 662 w 692"/>
                <a:gd name="T51" fmla="*/ 621 h 655"/>
                <a:gd name="T52" fmla="*/ 665 w 692"/>
                <a:gd name="T53" fmla="*/ 618 h 655"/>
                <a:gd name="T54" fmla="*/ 668 w 692"/>
                <a:gd name="T55" fmla="*/ 613 h 655"/>
                <a:gd name="T56" fmla="*/ 674 w 692"/>
                <a:gd name="T57" fmla="*/ 607 h 655"/>
                <a:gd name="T58" fmla="*/ 674 w 692"/>
                <a:gd name="T59" fmla="*/ 605 h 655"/>
                <a:gd name="T60" fmla="*/ 688 w 692"/>
                <a:gd name="T61" fmla="*/ 527 h 655"/>
                <a:gd name="T62" fmla="*/ 688 w 692"/>
                <a:gd name="T63" fmla="*/ 526 h 655"/>
                <a:gd name="T64" fmla="*/ 81 w 692"/>
                <a:gd name="T65" fmla="*/ 98 h 655"/>
                <a:gd name="T66" fmla="*/ 81 w 692"/>
                <a:gd name="T67" fmla="*/ 98 h 655"/>
                <a:gd name="T68" fmla="*/ 167 w 692"/>
                <a:gd name="T69" fmla="*/ 23 h 655"/>
                <a:gd name="T70" fmla="*/ 525 w 692"/>
                <a:gd name="T71" fmla="*/ 23 h 655"/>
                <a:gd name="T72" fmla="*/ 611 w 692"/>
                <a:gd name="T73" fmla="*/ 98 h 655"/>
                <a:gd name="T74" fmla="*/ 658 w 692"/>
                <a:gd name="T75" fmla="*/ 467 h 655"/>
                <a:gd name="T76" fmla="*/ 572 w 692"/>
                <a:gd name="T77" fmla="*/ 436 h 655"/>
                <a:gd name="T78" fmla="*/ 121 w 692"/>
                <a:gd name="T79" fmla="*/ 436 h 655"/>
                <a:gd name="T80" fmla="*/ 34 w 692"/>
                <a:gd name="T81" fmla="*/ 467 h 655"/>
                <a:gd name="T82" fmla="*/ 81 w 692"/>
                <a:gd name="T83" fmla="*/ 98 h 655"/>
                <a:gd name="T84" fmla="*/ 650 w 692"/>
                <a:gd name="T85" fmla="*/ 599 h 655"/>
                <a:gd name="T86" fmla="*/ 650 w 692"/>
                <a:gd name="T87" fmla="*/ 599 h 655"/>
                <a:gd name="T88" fmla="*/ 645 w 692"/>
                <a:gd name="T89" fmla="*/ 605 h 655"/>
                <a:gd name="T90" fmla="*/ 640 w 692"/>
                <a:gd name="T91" fmla="*/ 609 h 655"/>
                <a:gd name="T92" fmla="*/ 633 w 692"/>
                <a:gd name="T93" fmla="*/ 614 h 655"/>
                <a:gd name="T94" fmla="*/ 628 w 692"/>
                <a:gd name="T95" fmla="*/ 618 h 655"/>
                <a:gd name="T96" fmla="*/ 621 w 692"/>
                <a:gd name="T97" fmla="*/ 622 h 655"/>
                <a:gd name="T98" fmla="*/ 614 w 692"/>
                <a:gd name="T99" fmla="*/ 624 h 655"/>
                <a:gd name="T100" fmla="*/ 607 w 692"/>
                <a:gd name="T101" fmla="*/ 626 h 655"/>
                <a:gd name="T102" fmla="*/ 601 w 692"/>
                <a:gd name="T103" fmla="*/ 628 h 655"/>
                <a:gd name="T104" fmla="*/ 597 w 692"/>
                <a:gd name="T105" fmla="*/ 629 h 655"/>
                <a:gd name="T106" fmla="*/ 589 w 692"/>
                <a:gd name="T107" fmla="*/ 630 h 655"/>
                <a:gd name="T108" fmla="*/ 587 w 692"/>
                <a:gd name="T109" fmla="*/ 630 h 655"/>
                <a:gd name="T110" fmla="*/ 572 w 692"/>
                <a:gd name="T111" fmla="*/ 631 h 655"/>
                <a:gd name="T112" fmla="*/ 120 w 692"/>
                <a:gd name="T113" fmla="*/ 631 h 655"/>
                <a:gd name="T114" fmla="*/ 44 w 692"/>
                <a:gd name="T115" fmla="*/ 602 h 655"/>
                <a:gd name="T116" fmla="*/ 26 w 692"/>
                <a:gd name="T117" fmla="*/ 528 h 655"/>
                <a:gd name="T118" fmla="*/ 121 w 692"/>
                <a:gd name="T119" fmla="*/ 459 h 655"/>
                <a:gd name="T120" fmla="*/ 572 w 692"/>
                <a:gd name="T121" fmla="*/ 459 h 655"/>
                <a:gd name="T122" fmla="*/ 665 w 692"/>
                <a:gd name="T123" fmla="*/ 528 h 655"/>
                <a:gd name="T124" fmla="*/ 650 w 692"/>
                <a:gd name="T125" fmla="*/ 59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2" h="655">
                  <a:moveTo>
                    <a:pt x="688" y="526"/>
                  </a:moveTo>
                  <a:lnTo>
                    <a:pt x="688" y="526"/>
                  </a:lnTo>
                  <a:cubicBezTo>
                    <a:pt x="688" y="525"/>
                    <a:pt x="688" y="525"/>
                    <a:pt x="688" y="524"/>
                  </a:cubicBezTo>
                  <a:cubicBezTo>
                    <a:pt x="688" y="522"/>
                    <a:pt x="688" y="521"/>
                    <a:pt x="687" y="519"/>
                  </a:cubicBezTo>
                  <a:cubicBezTo>
                    <a:pt x="634" y="95"/>
                    <a:pt x="634" y="95"/>
                    <a:pt x="634" y="95"/>
                  </a:cubicBezTo>
                  <a:cubicBezTo>
                    <a:pt x="627" y="41"/>
                    <a:pt x="580" y="0"/>
                    <a:pt x="525" y="0"/>
                  </a:cubicBezTo>
                  <a:cubicBezTo>
                    <a:pt x="167" y="0"/>
                    <a:pt x="167" y="0"/>
                    <a:pt x="167" y="0"/>
                  </a:cubicBezTo>
                  <a:cubicBezTo>
                    <a:pt x="112" y="0"/>
                    <a:pt x="66" y="41"/>
                    <a:pt x="58" y="95"/>
                  </a:cubicBezTo>
                  <a:cubicBezTo>
                    <a:pt x="4" y="519"/>
                    <a:pt x="4" y="519"/>
                    <a:pt x="4" y="519"/>
                  </a:cubicBezTo>
                  <a:cubicBezTo>
                    <a:pt x="4" y="521"/>
                    <a:pt x="4" y="522"/>
                    <a:pt x="3" y="524"/>
                  </a:cubicBezTo>
                  <a:cubicBezTo>
                    <a:pt x="3" y="525"/>
                    <a:pt x="3" y="526"/>
                    <a:pt x="3" y="526"/>
                  </a:cubicBezTo>
                  <a:cubicBezTo>
                    <a:pt x="3" y="527"/>
                    <a:pt x="3" y="527"/>
                    <a:pt x="3" y="527"/>
                  </a:cubicBezTo>
                  <a:cubicBezTo>
                    <a:pt x="0" y="566"/>
                    <a:pt x="7" y="596"/>
                    <a:pt x="27" y="618"/>
                  </a:cubicBezTo>
                  <a:cubicBezTo>
                    <a:pt x="57" y="652"/>
                    <a:pt x="106" y="654"/>
                    <a:pt x="118" y="654"/>
                  </a:cubicBezTo>
                  <a:cubicBezTo>
                    <a:pt x="120" y="654"/>
                    <a:pt x="120" y="654"/>
                    <a:pt x="121" y="654"/>
                  </a:cubicBezTo>
                  <a:cubicBezTo>
                    <a:pt x="571" y="654"/>
                    <a:pt x="571" y="654"/>
                    <a:pt x="571" y="654"/>
                  </a:cubicBezTo>
                  <a:cubicBezTo>
                    <a:pt x="572" y="654"/>
                    <a:pt x="582" y="654"/>
                    <a:pt x="596" y="652"/>
                  </a:cubicBezTo>
                  <a:lnTo>
                    <a:pt x="597" y="652"/>
                  </a:lnTo>
                  <a:cubicBezTo>
                    <a:pt x="601" y="652"/>
                    <a:pt x="605" y="651"/>
                    <a:pt x="609" y="650"/>
                  </a:cubicBezTo>
                  <a:cubicBezTo>
                    <a:pt x="610" y="649"/>
                    <a:pt x="612" y="649"/>
                    <a:pt x="613" y="648"/>
                  </a:cubicBezTo>
                  <a:cubicBezTo>
                    <a:pt x="617" y="647"/>
                    <a:pt x="621" y="646"/>
                    <a:pt x="625" y="645"/>
                  </a:cubicBezTo>
                  <a:cubicBezTo>
                    <a:pt x="627" y="644"/>
                    <a:pt x="629" y="643"/>
                    <a:pt x="631" y="641"/>
                  </a:cubicBezTo>
                  <a:cubicBezTo>
                    <a:pt x="634" y="640"/>
                    <a:pt x="637" y="639"/>
                    <a:pt x="640" y="637"/>
                  </a:cubicBezTo>
                  <a:cubicBezTo>
                    <a:pt x="642" y="636"/>
                    <a:pt x="645" y="634"/>
                    <a:pt x="647" y="633"/>
                  </a:cubicBezTo>
                  <a:cubicBezTo>
                    <a:pt x="650" y="631"/>
                    <a:pt x="653" y="629"/>
                    <a:pt x="655" y="627"/>
                  </a:cubicBezTo>
                  <a:cubicBezTo>
                    <a:pt x="657" y="625"/>
                    <a:pt x="660" y="623"/>
                    <a:pt x="662" y="621"/>
                  </a:cubicBezTo>
                  <a:cubicBezTo>
                    <a:pt x="663" y="620"/>
                    <a:pt x="664" y="619"/>
                    <a:pt x="665" y="618"/>
                  </a:cubicBezTo>
                  <a:cubicBezTo>
                    <a:pt x="666" y="617"/>
                    <a:pt x="667" y="614"/>
                    <a:pt x="668" y="613"/>
                  </a:cubicBezTo>
                  <a:cubicBezTo>
                    <a:pt x="669" y="611"/>
                    <a:pt x="672" y="609"/>
                    <a:pt x="674" y="607"/>
                  </a:cubicBezTo>
                  <a:cubicBezTo>
                    <a:pt x="674" y="606"/>
                    <a:pt x="674" y="606"/>
                    <a:pt x="674" y="605"/>
                  </a:cubicBezTo>
                  <a:cubicBezTo>
                    <a:pt x="686" y="584"/>
                    <a:pt x="691" y="558"/>
                    <a:pt x="688" y="527"/>
                  </a:cubicBezTo>
                  <a:cubicBezTo>
                    <a:pt x="688" y="526"/>
                    <a:pt x="688" y="526"/>
                    <a:pt x="688" y="526"/>
                  </a:cubicBezTo>
                  <a:close/>
                  <a:moveTo>
                    <a:pt x="81" y="98"/>
                  </a:moveTo>
                  <a:lnTo>
                    <a:pt x="81" y="98"/>
                  </a:lnTo>
                  <a:cubicBezTo>
                    <a:pt x="86" y="55"/>
                    <a:pt x="124" y="23"/>
                    <a:pt x="167" y="23"/>
                  </a:cubicBezTo>
                  <a:cubicBezTo>
                    <a:pt x="525" y="23"/>
                    <a:pt x="525" y="23"/>
                    <a:pt x="525" y="23"/>
                  </a:cubicBezTo>
                  <a:cubicBezTo>
                    <a:pt x="568" y="23"/>
                    <a:pt x="605" y="55"/>
                    <a:pt x="611" y="98"/>
                  </a:cubicBezTo>
                  <a:cubicBezTo>
                    <a:pt x="658" y="467"/>
                    <a:pt x="658" y="467"/>
                    <a:pt x="658" y="467"/>
                  </a:cubicBezTo>
                  <a:cubicBezTo>
                    <a:pt x="631" y="443"/>
                    <a:pt x="593" y="435"/>
                    <a:pt x="572" y="436"/>
                  </a:cubicBezTo>
                  <a:cubicBezTo>
                    <a:pt x="121" y="436"/>
                    <a:pt x="121" y="436"/>
                    <a:pt x="121" y="436"/>
                  </a:cubicBezTo>
                  <a:cubicBezTo>
                    <a:pt x="98" y="436"/>
                    <a:pt x="60" y="443"/>
                    <a:pt x="34" y="467"/>
                  </a:cubicBezTo>
                  <a:lnTo>
                    <a:pt x="81" y="98"/>
                  </a:lnTo>
                  <a:close/>
                  <a:moveTo>
                    <a:pt x="650" y="599"/>
                  </a:moveTo>
                  <a:lnTo>
                    <a:pt x="650" y="599"/>
                  </a:lnTo>
                  <a:cubicBezTo>
                    <a:pt x="649" y="601"/>
                    <a:pt x="647" y="603"/>
                    <a:pt x="645" y="605"/>
                  </a:cubicBezTo>
                  <a:cubicBezTo>
                    <a:pt x="643" y="606"/>
                    <a:pt x="641" y="608"/>
                    <a:pt x="640" y="609"/>
                  </a:cubicBezTo>
                  <a:cubicBezTo>
                    <a:pt x="637" y="611"/>
                    <a:pt x="635" y="612"/>
                    <a:pt x="633" y="614"/>
                  </a:cubicBezTo>
                  <a:cubicBezTo>
                    <a:pt x="631" y="615"/>
                    <a:pt x="629" y="617"/>
                    <a:pt x="628" y="618"/>
                  </a:cubicBezTo>
                  <a:cubicBezTo>
                    <a:pt x="625" y="619"/>
                    <a:pt x="623" y="621"/>
                    <a:pt x="621" y="622"/>
                  </a:cubicBezTo>
                  <a:cubicBezTo>
                    <a:pt x="618" y="622"/>
                    <a:pt x="616" y="623"/>
                    <a:pt x="614" y="624"/>
                  </a:cubicBezTo>
                  <a:cubicBezTo>
                    <a:pt x="612" y="625"/>
                    <a:pt x="610" y="625"/>
                    <a:pt x="607" y="626"/>
                  </a:cubicBezTo>
                  <a:cubicBezTo>
                    <a:pt x="605" y="627"/>
                    <a:pt x="603" y="627"/>
                    <a:pt x="601" y="628"/>
                  </a:cubicBezTo>
                  <a:cubicBezTo>
                    <a:pt x="600" y="628"/>
                    <a:pt x="598" y="628"/>
                    <a:pt x="597" y="629"/>
                  </a:cubicBezTo>
                  <a:cubicBezTo>
                    <a:pt x="593" y="629"/>
                    <a:pt x="591" y="629"/>
                    <a:pt x="589" y="630"/>
                  </a:cubicBezTo>
                  <a:cubicBezTo>
                    <a:pt x="588" y="630"/>
                    <a:pt x="588" y="630"/>
                    <a:pt x="587" y="630"/>
                  </a:cubicBezTo>
                  <a:cubicBezTo>
                    <a:pt x="578" y="631"/>
                    <a:pt x="572" y="631"/>
                    <a:pt x="572" y="631"/>
                  </a:cubicBezTo>
                  <a:cubicBezTo>
                    <a:pt x="120" y="631"/>
                    <a:pt x="120" y="631"/>
                    <a:pt x="120" y="631"/>
                  </a:cubicBezTo>
                  <a:cubicBezTo>
                    <a:pt x="119" y="631"/>
                    <a:pt x="71" y="632"/>
                    <a:pt x="44" y="602"/>
                  </a:cubicBezTo>
                  <a:cubicBezTo>
                    <a:pt x="28" y="585"/>
                    <a:pt x="23" y="559"/>
                    <a:pt x="26" y="528"/>
                  </a:cubicBezTo>
                  <a:cubicBezTo>
                    <a:pt x="38" y="457"/>
                    <a:pt x="117" y="459"/>
                    <a:pt x="121" y="459"/>
                  </a:cubicBezTo>
                  <a:cubicBezTo>
                    <a:pt x="572" y="459"/>
                    <a:pt x="572" y="459"/>
                    <a:pt x="572" y="459"/>
                  </a:cubicBezTo>
                  <a:cubicBezTo>
                    <a:pt x="575" y="459"/>
                    <a:pt x="654" y="457"/>
                    <a:pt x="665" y="528"/>
                  </a:cubicBezTo>
                  <a:cubicBezTo>
                    <a:pt x="668" y="557"/>
                    <a:pt x="663" y="581"/>
                    <a:pt x="650" y="5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000000"/>
                </a:solidFill>
              </a:endParaRPr>
            </a:p>
          </p:txBody>
        </p:sp>
      </p:grpSp>
      <p:grpSp>
        <p:nvGrpSpPr>
          <p:cNvPr id="493" name="Group 492"/>
          <p:cNvGrpSpPr/>
          <p:nvPr/>
        </p:nvGrpSpPr>
        <p:grpSpPr>
          <a:xfrm>
            <a:off x="9611859" y="2806996"/>
            <a:ext cx="799516" cy="508336"/>
            <a:chOff x="9611859" y="2806995"/>
            <a:chExt cx="799516" cy="622005"/>
          </a:xfrm>
        </p:grpSpPr>
        <p:cxnSp>
          <p:nvCxnSpPr>
            <p:cNvPr id="66" name="Straight Arrow Connector 65"/>
            <p:cNvCxnSpPr/>
            <p:nvPr/>
          </p:nvCxnSpPr>
          <p:spPr>
            <a:xfrm>
              <a:off x="9611859" y="2806995"/>
              <a:ext cx="0" cy="622005"/>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0011617" y="2806995"/>
              <a:ext cx="0" cy="622005"/>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10411375" y="2806995"/>
              <a:ext cx="0" cy="622005"/>
            </a:xfrm>
            <a:prstGeom prst="straightConnector1">
              <a:avLst/>
            </a:prstGeom>
            <a:ln w="19050" cap="rnd">
              <a:solidFill>
                <a:schemeClr val="bg2">
                  <a:lumMod val="50000"/>
                  <a:lumOff val="50000"/>
                </a:schemeClr>
              </a:solidFill>
              <a:round/>
              <a:tailEnd type="triangl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a:endCxn id="174" idx="3"/>
          </p:cNvCxnSpPr>
          <p:nvPr/>
        </p:nvCxnSpPr>
        <p:spPr>
          <a:xfrm>
            <a:off x="6676420" y="2638023"/>
            <a:ext cx="709051" cy="603326"/>
          </a:xfrm>
          <a:prstGeom prst="straightConnector1">
            <a:avLst/>
          </a:prstGeom>
          <a:ln w="19050" cap="rnd">
            <a:solidFill>
              <a:schemeClr val="bg2">
                <a:lumMod val="50000"/>
                <a:lumOff val="50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174" idx="3"/>
          </p:cNvCxnSpPr>
          <p:nvPr/>
        </p:nvCxnSpPr>
        <p:spPr>
          <a:xfrm>
            <a:off x="6947773" y="2638023"/>
            <a:ext cx="437698" cy="603326"/>
          </a:xfrm>
          <a:prstGeom prst="straightConnector1">
            <a:avLst/>
          </a:prstGeom>
          <a:ln w="19050" cap="rnd">
            <a:solidFill>
              <a:schemeClr val="bg2">
                <a:lumMod val="50000"/>
                <a:lumOff val="50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endCxn id="174" idx="3"/>
          </p:cNvCxnSpPr>
          <p:nvPr/>
        </p:nvCxnSpPr>
        <p:spPr>
          <a:xfrm>
            <a:off x="7220356" y="2638023"/>
            <a:ext cx="165115" cy="603326"/>
          </a:xfrm>
          <a:prstGeom prst="straightConnector1">
            <a:avLst/>
          </a:prstGeom>
          <a:ln w="19050" cap="rnd">
            <a:solidFill>
              <a:schemeClr val="bg2">
                <a:lumMod val="50000"/>
                <a:lumOff val="50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174" idx="3"/>
          </p:cNvCxnSpPr>
          <p:nvPr/>
        </p:nvCxnSpPr>
        <p:spPr>
          <a:xfrm flipH="1">
            <a:off x="7385471" y="2639012"/>
            <a:ext cx="109438" cy="602337"/>
          </a:xfrm>
          <a:prstGeom prst="straightConnector1">
            <a:avLst/>
          </a:prstGeom>
          <a:ln w="19050" cap="rnd">
            <a:solidFill>
              <a:schemeClr val="bg2">
                <a:lumMod val="50000"/>
                <a:lumOff val="50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174" idx="3"/>
          </p:cNvCxnSpPr>
          <p:nvPr/>
        </p:nvCxnSpPr>
        <p:spPr>
          <a:xfrm flipH="1">
            <a:off x="7385471" y="2639012"/>
            <a:ext cx="382652" cy="602337"/>
          </a:xfrm>
          <a:prstGeom prst="straightConnector1">
            <a:avLst/>
          </a:prstGeom>
          <a:ln w="19050" cap="rnd">
            <a:solidFill>
              <a:schemeClr val="bg2">
                <a:lumMod val="50000"/>
                <a:lumOff val="50000"/>
              </a:schemeClr>
            </a:solidFill>
            <a:round/>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74" idx="3"/>
          </p:cNvCxnSpPr>
          <p:nvPr/>
        </p:nvCxnSpPr>
        <p:spPr>
          <a:xfrm flipH="1">
            <a:off x="7385471" y="2645842"/>
            <a:ext cx="653374" cy="595507"/>
          </a:xfrm>
          <a:prstGeom prst="straightConnector1">
            <a:avLst/>
          </a:prstGeom>
          <a:ln w="19050" cap="rnd">
            <a:solidFill>
              <a:schemeClr val="bg2">
                <a:lumMod val="50000"/>
                <a:lumOff val="50000"/>
              </a:schemeClr>
            </a:solidFill>
            <a:round/>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15498" y="2107773"/>
            <a:ext cx="678327" cy="307777"/>
          </a:xfrm>
          <a:prstGeom prst="rect">
            <a:avLst/>
          </a:prstGeom>
        </p:spPr>
        <p:txBody>
          <a:bodyPr vert="horz" wrap="none" lIns="91440" tIns="45720" rIns="91440" bIns="45720" rtlCol="0" anchor="ctr">
            <a:spAutoFit/>
          </a:bodyPr>
          <a:lstStyle/>
          <a:p>
            <a:pPr algn="ctr">
              <a:spcAft>
                <a:spcPts val="1800"/>
              </a:spcAft>
            </a:pPr>
            <a:r>
              <a:rPr lang="de-DE" sz="1400" dirty="0">
                <a:solidFill>
                  <a:srgbClr val="000000"/>
                </a:solidFill>
              </a:rPr>
              <a:t>Clients</a:t>
            </a:r>
            <a:endParaRPr lang="en-US" sz="1400" dirty="0">
              <a:solidFill>
                <a:srgbClr val="000000"/>
              </a:solidFill>
            </a:endParaRPr>
          </a:p>
        </p:txBody>
      </p:sp>
      <p:sp>
        <p:nvSpPr>
          <p:cNvPr id="3" name="TextBox 2"/>
          <p:cNvSpPr txBox="1"/>
          <p:nvPr/>
        </p:nvSpPr>
        <p:spPr>
          <a:xfrm>
            <a:off x="6808903" y="3621752"/>
            <a:ext cx="1153136" cy="292388"/>
          </a:xfrm>
          <a:prstGeom prst="rect">
            <a:avLst/>
          </a:prstGeom>
        </p:spPr>
        <p:txBody>
          <a:bodyPr vert="horz" wrap="none" lIns="91440" tIns="45720" rIns="91440" bIns="45720" rtlCol="0" anchor="ctr">
            <a:spAutoFit/>
          </a:bodyPr>
          <a:lstStyle/>
          <a:p>
            <a:pPr marL="0" indent="0">
              <a:spcAft>
                <a:spcPts val="1800"/>
              </a:spcAft>
              <a:buNone/>
            </a:pPr>
            <a:r>
              <a:rPr lang="de-DE" sz="1300" dirty="0"/>
              <a:t>Backup device</a:t>
            </a:r>
            <a:endParaRPr lang="en-US" sz="1300" dirty="0"/>
          </a:p>
        </p:txBody>
      </p:sp>
      <p:cxnSp>
        <p:nvCxnSpPr>
          <p:cNvPr id="203" name="Straight Connector 202"/>
          <p:cNvCxnSpPr/>
          <p:nvPr/>
        </p:nvCxnSpPr>
        <p:spPr>
          <a:xfrm>
            <a:off x="6096000" y="4262978"/>
            <a:ext cx="0" cy="2057803"/>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6302129" y="4013784"/>
            <a:ext cx="4954285" cy="0"/>
          </a:xfrm>
          <a:prstGeom prst="line">
            <a:avLst/>
          </a:prstGeom>
          <a:ln w="19050" cap="rnd">
            <a:solidFill>
              <a:srgbClr val="0155EF"/>
            </a:solidFill>
            <a:round/>
          </a:ln>
        </p:spPr>
        <p:style>
          <a:lnRef idx="1">
            <a:schemeClr val="accent1"/>
          </a:lnRef>
          <a:fillRef idx="0">
            <a:schemeClr val="accent1"/>
          </a:fillRef>
          <a:effectRef idx="0">
            <a:schemeClr val="accent1"/>
          </a:effectRef>
          <a:fontRef idx="minor">
            <a:schemeClr val="tx1"/>
          </a:fontRef>
        </p:style>
      </p:cxnSp>
      <p:sp>
        <p:nvSpPr>
          <p:cNvPr id="32" name="Freeform 31"/>
          <p:cNvSpPr/>
          <p:nvPr/>
        </p:nvSpPr>
        <p:spPr>
          <a:xfrm>
            <a:off x="2190135" y="3436374"/>
            <a:ext cx="333990" cy="259326"/>
          </a:xfrm>
          <a:custGeom>
            <a:avLst/>
            <a:gdLst>
              <a:gd name="connsiteX0" fmla="*/ 0 w 342900"/>
              <a:gd name="connsiteY0" fmla="*/ 0 h 276225"/>
              <a:gd name="connsiteX1" fmla="*/ 0 w 342900"/>
              <a:gd name="connsiteY1" fmla="*/ 276225 h 276225"/>
              <a:gd name="connsiteX2" fmla="*/ 342900 w 342900"/>
              <a:gd name="connsiteY2" fmla="*/ 276225 h 276225"/>
            </a:gdLst>
            <a:ahLst/>
            <a:cxnLst>
              <a:cxn ang="0">
                <a:pos x="connsiteX0" y="connsiteY0"/>
              </a:cxn>
              <a:cxn ang="0">
                <a:pos x="connsiteX1" y="connsiteY1"/>
              </a:cxn>
              <a:cxn ang="0">
                <a:pos x="connsiteX2" y="connsiteY2"/>
              </a:cxn>
            </a:cxnLst>
            <a:rect l="l" t="t" r="r" b="b"/>
            <a:pathLst>
              <a:path w="342900" h="276225">
                <a:moveTo>
                  <a:pt x="0" y="0"/>
                </a:moveTo>
                <a:lnTo>
                  <a:pt x="0" y="276225"/>
                </a:lnTo>
                <a:lnTo>
                  <a:pt x="342900" y="276225"/>
                </a:lnTo>
              </a:path>
            </a:pathLst>
          </a:custGeom>
          <a:noFill/>
          <a:ln w="19050" cap="rnd">
            <a:solidFill>
              <a:schemeClr val="bg2">
                <a:lumMod val="50000"/>
                <a:lumOff val="50000"/>
              </a:schemeClr>
            </a:solidFill>
            <a:roun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1380363" y="3315331"/>
            <a:ext cx="1006418" cy="233580"/>
          </a:xfrm>
          <a:custGeom>
            <a:avLst/>
            <a:gdLst>
              <a:gd name="connsiteX0" fmla="*/ 152400 w 1381125"/>
              <a:gd name="connsiteY0" fmla="*/ 19050 h 276225"/>
              <a:gd name="connsiteX1" fmla="*/ 0 w 1381125"/>
              <a:gd name="connsiteY1" fmla="*/ 19050 h 276225"/>
              <a:gd name="connsiteX2" fmla="*/ 0 w 1381125"/>
              <a:gd name="connsiteY2" fmla="*/ 276225 h 276225"/>
              <a:gd name="connsiteX3" fmla="*/ 1381125 w 1381125"/>
              <a:gd name="connsiteY3" fmla="*/ 276225 h 276225"/>
              <a:gd name="connsiteX4" fmla="*/ 1381125 w 1381125"/>
              <a:gd name="connsiteY4" fmla="*/ 0 h 276225"/>
              <a:gd name="connsiteX5" fmla="*/ 1285875 w 1381125"/>
              <a:gd name="connsiteY5" fmla="*/ 0 h 276225"/>
              <a:gd name="connsiteX0" fmla="*/ 152400 w 1381125"/>
              <a:gd name="connsiteY0" fmla="*/ 23323 h 280498"/>
              <a:gd name="connsiteX1" fmla="*/ 0 w 1381125"/>
              <a:gd name="connsiteY1" fmla="*/ 0 h 280498"/>
              <a:gd name="connsiteX2" fmla="*/ 0 w 1381125"/>
              <a:gd name="connsiteY2" fmla="*/ 280498 h 280498"/>
              <a:gd name="connsiteX3" fmla="*/ 1381125 w 1381125"/>
              <a:gd name="connsiteY3" fmla="*/ 280498 h 280498"/>
              <a:gd name="connsiteX4" fmla="*/ 1381125 w 1381125"/>
              <a:gd name="connsiteY4" fmla="*/ 4273 h 280498"/>
              <a:gd name="connsiteX5" fmla="*/ 1285875 w 1381125"/>
              <a:gd name="connsiteY5" fmla="*/ 4273 h 280498"/>
              <a:gd name="connsiteX0" fmla="*/ 185144 w 1381125"/>
              <a:gd name="connsiteY0" fmla="*/ 2591 h 280498"/>
              <a:gd name="connsiteX1" fmla="*/ 0 w 1381125"/>
              <a:gd name="connsiteY1" fmla="*/ 0 h 280498"/>
              <a:gd name="connsiteX2" fmla="*/ 0 w 1381125"/>
              <a:gd name="connsiteY2" fmla="*/ 280498 h 280498"/>
              <a:gd name="connsiteX3" fmla="*/ 1381125 w 1381125"/>
              <a:gd name="connsiteY3" fmla="*/ 280498 h 280498"/>
              <a:gd name="connsiteX4" fmla="*/ 1381125 w 1381125"/>
              <a:gd name="connsiteY4" fmla="*/ 4273 h 280498"/>
              <a:gd name="connsiteX5" fmla="*/ 1285875 w 1381125"/>
              <a:gd name="connsiteY5" fmla="*/ 4273 h 280498"/>
              <a:gd name="connsiteX0" fmla="*/ 185144 w 1381125"/>
              <a:gd name="connsiteY0" fmla="*/ 2591 h 280498"/>
              <a:gd name="connsiteX1" fmla="*/ 0 w 1381125"/>
              <a:gd name="connsiteY1" fmla="*/ 0 h 280498"/>
              <a:gd name="connsiteX2" fmla="*/ 0 w 1381125"/>
              <a:gd name="connsiteY2" fmla="*/ 280498 h 280498"/>
              <a:gd name="connsiteX3" fmla="*/ 1381125 w 1381125"/>
              <a:gd name="connsiteY3" fmla="*/ 280498 h 280498"/>
              <a:gd name="connsiteX4" fmla="*/ 1381125 w 1381125"/>
              <a:gd name="connsiteY4" fmla="*/ 4273 h 280498"/>
              <a:gd name="connsiteX5" fmla="*/ 1285875 w 1381125"/>
              <a:gd name="connsiteY5" fmla="*/ 4273 h 280498"/>
              <a:gd name="connsiteX0" fmla="*/ 185144 w 1381125"/>
              <a:gd name="connsiteY0" fmla="*/ 0 h 280498"/>
              <a:gd name="connsiteX1" fmla="*/ 0 w 1381125"/>
              <a:gd name="connsiteY1" fmla="*/ 0 h 280498"/>
              <a:gd name="connsiteX2" fmla="*/ 0 w 1381125"/>
              <a:gd name="connsiteY2" fmla="*/ 280498 h 280498"/>
              <a:gd name="connsiteX3" fmla="*/ 1381125 w 1381125"/>
              <a:gd name="connsiteY3" fmla="*/ 280498 h 280498"/>
              <a:gd name="connsiteX4" fmla="*/ 1381125 w 1381125"/>
              <a:gd name="connsiteY4" fmla="*/ 4273 h 280498"/>
              <a:gd name="connsiteX5" fmla="*/ 1285875 w 1381125"/>
              <a:gd name="connsiteY5" fmla="*/ 4273 h 28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25" h="280498">
                <a:moveTo>
                  <a:pt x="185144" y="0"/>
                </a:moveTo>
                <a:lnTo>
                  <a:pt x="0" y="0"/>
                </a:lnTo>
                <a:lnTo>
                  <a:pt x="0" y="280498"/>
                </a:lnTo>
                <a:lnTo>
                  <a:pt x="1381125" y="280498"/>
                </a:lnTo>
                <a:lnTo>
                  <a:pt x="1381125" y="4273"/>
                </a:lnTo>
                <a:lnTo>
                  <a:pt x="1285875" y="4273"/>
                </a:lnTo>
              </a:path>
            </a:pathLst>
          </a:custGeom>
          <a:noFill/>
          <a:ln w="19050" cap="rnd">
            <a:solidFill>
              <a:schemeClr val="bg2">
                <a:lumMod val="50000"/>
                <a:lumOff val="50000"/>
              </a:schemeClr>
            </a:solidFill>
            <a:round/>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8" name="Group 387"/>
          <p:cNvGrpSpPr/>
          <p:nvPr/>
        </p:nvGrpSpPr>
        <p:grpSpPr>
          <a:xfrm>
            <a:off x="4706501" y="2441164"/>
            <a:ext cx="396905" cy="624297"/>
            <a:chOff x="3140810" y="3819668"/>
            <a:chExt cx="195024" cy="306756"/>
          </a:xfrm>
          <a:solidFill>
            <a:srgbClr val="0078EF"/>
          </a:solidFill>
        </p:grpSpPr>
        <p:sp>
          <p:nvSpPr>
            <p:cNvPr id="389" name="Freeform 411"/>
            <p:cNvSpPr>
              <a:spLocks noChangeArrowheads="1"/>
            </p:cNvSpPr>
            <p:nvPr/>
          </p:nvSpPr>
          <p:spPr bwMode="auto">
            <a:xfrm>
              <a:off x="3291141" y="3848109"/>
              <a:ext cx="10157" cy="48756"/>
            </a:xfrm>
            <a:custGeom>
              <a:avLst/>
              <a:gdLst>
                <a:gd name="T0" fmla="*/ 11 w 23"/>
                <a:gd name="T1" fmla="*/ 106 h 107"/>
                <a:gd name="T2" fmla="*/ 11 w 23"/>
                <a:gd name="T3" fmla="*/ 106 h 107"/>
                <a:gd name="T4" fmla="*/ 22 w 23"/>
                <a:gd name="T5" fmla="*/ 96 h 107"/>
                <a:gd name="T6" fmla="*/ 22 w 23"/>
                <a:gd name="T7" fmla="*/ 10 h 107"/>
                <a:gd name="T8" fmla="*/ 11 w 23"/>
                <a:gd name="T9" fmla="*/ 0 h 107"/>
                <a:gd name="T10" fmla="*/ 0 w 23"/>
                <a:gd name="T11" fmla="*/ 10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1"/>
                    <a:pt x="22" y="96"/>
                  </a:cubicBezTo>
                  <a:cubicBezTo>
                    <a:pt x="22" y="10"/>
                    <a:pt x="22" y="10"/>
                    <a:pt x="22" y="10"/>
                  </a:cubicBezTo>
                  <a:cubicBezTo>
                    <a:pt x="22" y="4"/>
                    <a:pt x="18" y="0"/>
                    <a:pt x="11" y="0"/>
                  </a:cubicBezTo>
                  <a:cubicBezTo>
                    <a:pt x="5" y="0"/>
                    <a:pt x="0" y="4"/>
                    <a:pt x="0" y="10"/>
                  </a:cubicBezTo>
                  <a:cubicBezTo>
                    <a:pt x="0" y="96"/>
                    <a:pt x="0" y="96"/>
                    <a:pt x="0" y="96"/>
                  </a:cubicBezTo>
                  <a:cubicBezTo>
                    <a:pt x="0" y="101"/>
                    <a:pt x="5" y="106"/>
                    <a:pt x="11"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0" name="Freeform 412"/>
            <p:cNvSpPr>
              <a:spLocks noChangeArrowheads="1"/>
            </p:cNvSpPr>
            <p:nvPr/>
          </p:nvSpPr>
          <p:spPr bwMode="auto">
            <a:xfrm>
              <a:off x="3260668" y="3848109"/>
              <a:ext cx="10158" cy="48756"/>
            </a:xfrm>
            <a:custGeom>
              <a:avLst/>
              <a:gdLst>
                <a:gd name="T0" fmla="*/ 11 w 23"/>
                <a:gd name="T1" fmla="*/ 106 h 107"/>
                <a:gd name="T2" fmla="*/ 11 w 23"/>
                <a:gd name="T3" fmla="*/ 106 h 107"/>
                <a:gd name="T4" fmla="*/ 22 w 23"/>
                <a:gd name="T5" fmla="*/ 96 h 107"/>
                <a:gd name="T6" fmla="*/ 22 w 23"/>
                <a:gd name="T7" fmla="*/ 10 h 107"/>
                <a:gd name="T8" fmla="*/ 11 w 23"/>
                <a:gd name="T9" fmla="*/ 0 h 107"/>
                <a:gd name="T10" fmla="*/ 0 w 23"/>
                <a:gd name="T11" fmla="*/ 10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1"/>
                    <a:pt x="22" y="96"/>
                  </a:cubicBezTo>
                  <a:cubicBezTo>
                    <a:pt x="22" y="10"/>
                    <a:pt x="22" y="10"/>
                    <a:pt x="22" y="10"/>
                  </a:cubicBezTo>
                  <a:cubicBezTo>
                    <a:pt x="22" y="4"/>
                    <a:pt x="18" y="0"/>
                    <a:pt x="11" y="0"/>
                  </a:cubicBezTo>
                  <a:cubicBezTo>
                    <a:pt x="6" y="0"/>
                    <a:pt x="0" y="4"/>
                    <a:pt x="0" y="10"/>
                  </a:cubicBezTo>
                  <a:cubicBezTo>
                    <a:pt x="0" y="96"/>
                    <a:pt x="0" y="96"/>
                    <a:pt x="0" y="96"/>
                  </a:cubicBezTo>
                  <a:cubicBezTo>
                    <a:pt x="0" y="101"/>
                    <a:pt x="6" y="106"/>
                    <a:pt x="11"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1" name="Freeform 413"/>
            <p:cNvSpPr>
              <a:spLocks noChangeArrowheads="1"/>
            </p:cNvSpPr>
            <p:nvPr/>
          </p:nvSpPr>
          <p:spPr bwMode="auto">
            <a:xfrm>
              <a:off x="3232227" y="3848109"/>
              <a:ext cx="10158" cy="48756"/>
            </a:xfrm>
            <a:custGeom>
              <a:avLst/>
              <a:gdLst>
                <a:gd name="T0" fmla="*/ 10 w 23"/>
                <a:gd name="T1" fmla="*/ 106 h 107"/>
                <a:gd name="T2" fmla="*/ 10 w 23"/>
                <a:gd name="T3" fmla="*/ 106 h 107"/>
                <a:gd name="T4" fmla="*/ 22 w 23"/>
                <a:gd name="T5" fmla="*/ 96 h 107"/>
                <a:gd name="T6" fmla="*/ 22 w 23"/>
                <a:gd name="T7" fmla="*/ 10 h 107"/>
                <a:gd name="T8" fmla="*/ 10 w 23"/>
                <a:gd name="T9" fmla="*/ 0 h 107"/>
                <a:gd name="T10" fmla="*/ 0 w 23"/>
                <a:gd name="T11" fmla="*/ 10 h 107"/>
                <a:gd name="T12" fmla="*/ 0 w 23"/>
                <a:gd name="T13" fmla="*/ 96 h 107"/>
                <a:gd name="T14" fmla="*/ 10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0" y="106"/>
                  </a:moveTo>
                  <a:lnTo>
                    <a:pt x="10" y="106"/>
                  </a:lnTo>
                  <a:cubicBezTo>
                    <a:pt x="17" y="106"/>
                    <a:pt x="22" y="101"/>
                    <a:pt x="22" y="96"/>
                  </a:cubicBezTo>
                  <a:cubicBezTo>
                    <a:pt x="22" y="10"/>
                    <a:pt x="22" y="10"/>
                    <a:pt x="22" y="10"/>
                  </a:cubicBezTo>
                  <a:cubicBezTo>
                    <a:pt x="22" y="4"/>
                    <a:pt x="17" y="0"/>
                    <a:pt x="10" y="0"/>
                  </a:cubicBezTo>
                  <a:cubicBezTo>
                    <a:pt x="5" y="0"/>
                    <a:pt x="0" y="4"/>
                    <a:pt x="0" y="10"/>
                  </a:cubicBezTo>
                  <a:cubicBezTo>
                    <a:pt x="0" y="96"/>
                    <a:pt x="0" y="96"/>
                    <a:pt x="0" y="96"/>
                  </a:cubicBezTo>
                  <a:cubicBezTo>
                    <a:pt x="0" y="101"/>
                    <a:pt x="5"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2" name="Freeform 414"/>
            <p:cNvSpPr>
              <a:spLocks noChangeArrowheads="1"/>
            </p:cNvSpPr>
            <p:nvPr/>
          </p:nvSpPr>
          <p:spPr bwMode="auto">
            <a:xfrm>
              <a:off x="3203786" y="3848109"/>
              <a:ext cx="10158" cy="48756"/>
            </a:xfrm>
            <a:custGeom>
              <a:avLst/>
              <a:gdLst>
                <a:gd name="T0" fmla="*/ 10 w 22"/>
                <a:gd name="T1" fmla="*/ 106 h 107"/>
                <a:gd name="T2" fmla="*/ 10 w 22"/>
                <a:gd name="T3" fmla="*/ 106 h 107"/>
                <a:gd name="T4" fmla="*/ 21 w 22"/>
                <a:gd name="T5" fmla="*/ 96 h 107"/>
                <a:gd name="T6" fmla="*/ 21 w 22"/>
                <a:gd name="T7" fmla="*/ 10 h 107"/>
                <a:gd name="T8" fmla="*/ 10 w 22"/>
                <a:gd name="T9" fmla="*/ 0 h 107"/>
                <a:gd name="T10" fmla="*/ 0 w 22"/>
                <a:gd name="T11" fmla="*/ 10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7" y="106"/>
                    <a:pt x="21" y="101"/>
                    <a:pt x="21" y="96"/>
                  </a:cubicBezTo>
                  <a:cubicBezTo>
                    <a:pt x="21" y="10"/>
                    <a:pt x="21" y="10"/>
                    <a:pt x="21" y="10"/>
                  </a:cubicBezTo>
                  <a:cubicBezTo>
                    <a:pt x="21" y="4"/>
                    <a:pt x="17" y="0"/>
                    <a:pt x="10" y="0"/>
                  </a:cubicBezTo>
                  <a:cubicBezTo>
                    <a:pt x="5" y="0"/>
                    <a:pt x="0" y="4"/>
                    <a:pt x="0" y="10"/>
                  </a:cubicBezTo>
                  <a:cubicBezTo>
                    <a:pt x="0" y="96"/>
                    <a:pt x="0" y="96"/>
                    <a:pt x="0" y="96"/>
                  </a:cubicBezTo>
                  <a:cubicBezTo>
                    <a:pt x="0" y="101"/>
                    <a:pt x="5"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3" name="Freeform 415"/>
            <p:cNvSpPr>
              <a:spLocks noChangeArrowheads="1"/>
            </p:cNvSpPr>
            <p:nvPr/>
          </p:nvSpPr>
          <p:spPr bwMode="auto">
            <a:xfrm>
              <a:off x="3173314" y="3848109"/>
              <a:ext cx="10157" cy="48756"/>
            </a:xfrm>
            <a:custGeom>
              <a:avLst/>
              <a:gdLst>
                <a:gd name="T0" fmla="*/ 10 w 22"/>
                <a:gd name="T1" fmla="*/ 106 h 107"/>
                <a:gd name="T2" fmla="*/ 10 w 22"/>
                <a:gd name="T3" fmla="*/ 106 h 107"/>
                <a:gd name="T4" fmla="*/ 21 w 22"/>
                <a:gd name="T5" fmla="*/ 96 h 107"/>
                <a:gd name="T6" fmla="*/ 21 w 22"/>
                <a:gd name="T7" fmla="*/ 10 h 107"/>
                <a:gd name="T8" fmla="*/ 10 w 22"/>
                <a:gd name="T9" fmla="*/ 0 h 107"/>
                <a:gd name="T10" fmla="*/ 0 w 22"/>
                <a:gd name="T11" fmla="*/ 10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6" y="106"/>
                    <a:pt x="21" y="101"/>
                    <a:pt x="21" y="96"/>
                  </a:cubicBezTo>
                  <a:cubicBezTo>
                    <a:pt x="21" y="10"/>
                    <a:pt x="21" y="10"/>
                    <a:pt x="21" y="10"/>
                  </a:cubicBezTo>
                  <a:cubicBezTo>
                    <a:pt x="21" y="4"/>
                    <a:pt x="16" y="0"/>
                    <a:pt x="10" y="0"/>
                  </a:cubicBezTo>
                  <a:cubicBezTo>
                    <a:pt x="4" y="0"/>
                    <a:pt x="0" y="4"/>
                    <a:pt x="0" y="10"/>
                  </a:cubicBezTo>
                  <a:cubicBezTo>
                    <a:pt x="0" y="96"/>
                    <a:pt x="0" y="96"/>
                    <a:pt x="0" y="96"/>
                  </a:cubicBezTo>
                  <a:cubicBezTo>
                    <a:pt x="0" y="101"/>
                    <a:pt x="4"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4" name="Freeform 416"/>
            <p:cNvSpPr>
              <a:spLocks noChangeArrowheads="1"/>
            </p:cNvSpPr>
            <p:nvPr/>
          </p:nvSpPr>
          <p:spPr bwMode="auto">
            <a:xfrm>
              <a:off x="3291141" y="3947652"/>
              <a:ext cx="10157" cy="48756"/>
            </a:xfrm>
            <a:custGeom>
              <a:avLst/>
              <a:gdLst>
                <a:gd name="T0" fmla="*/ 11 w 23"/>
                <a:gd name="T1" fmla="*/ 107 h 108"/>
                <a:gd name="T2" fmla="*/ 11 w 23"/>
                <a:gd name="T3" fmla="*/ 107 h 108"/>
                <a:gd name="T4" fmla="*/ 22 w 23"/>
                <a:gd name="T5" fmla="*/ 96 h 108"/>
                <a:gd name="T6" fmla="*/ 22 w 23"/>
                <a:gd name="T7" fmla="*/ 10 h 108"/>
                <a:gd name="T8" fmla="*/ 11 w 23"/>
                <a:gd name="T9" fmla="*/ 0 h 108"/>
                <a:gd name="T10" fmla="*/ 0 w 23"/>
                <a:gd name="T11" fmla="*/ 10 h 108"/>
                <a:gd name="T12" fmla="*/ 0 w 23"/>
                <a:gd name="T13" fmla="*/ 96 h 108"/>
                <a:gd name="T14" fmla="*/ 11 w 23"/>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8">
                  <a:moveTo>
                    <a:pt x="11" y="107"/>
                  </a:moveTo>
                  <a:lnTo>
                    <a:pt x="11" y="107"/>
                  </a:lnTo>
                  <a:cubicBezTo>
                    <a:pt x="18" y="107"/>
                    <a:pt x="22" y="101"/>
                    <a:pt x="22" y="96"/>
                  </a:cubicBezTo>
                  <a:cubicBezTo>
                    <a:pt x="22" y="10"/>
                    <a:pt x="22" y="10"/>
                    <a:pt x="22" y="10"/>
                  </a:cubicBezTo>
                  <a:cubicBezTo>
                    <a:pt x="22" y="5"/>
                    <a:pt x="18" y="0"/>
                    <a:pt x="11" y="0"/>
                  </a:cubicBezTo>
                  <a:cubicBezTo>
                    <a:pt x="5" y="0"/>
                    <a:pt x="0" y="5"/>
                    <a:pt x="0" y="10"/>
                  </a:cubicBezTo>
                  <a:cubicBezTo>
                    <a:pt x="0" y="96"/>
                    <a:pt x="0" y="96"/>
                    <a:pt x="0" y="96"/>
                  </a:cubicBezTo>
                  <a:cubicBezTo>
                    <a:pt x="0" y="101"/>
                    <a:pt x="5" y="107"/>
                    <a:pt x="11"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5" name="Freeform 417"/>
            <p:cNvSpPr>
              <a:spLocks noChangeArrowheads="1"/>
            </p:cNvSpPr>
            <p:nvPr/>
          </p:nvSpPr>
          <p:spPr bwMode="auto">
            <a:xfrm>
              <a:off x="3260668" y="3947652"/>
              <a:ext cx="10158" cy="48756"/>
            </a:xfrm>
            <a:custGeom>
              <a:avLst/>
              <a:gdLst>
                <a:gd name="T0" fmla="*/ 11 w 23"/>
                <a:gd name="T1" fmla="*/ 107 h 108"/>
                <a:gd name="T2" fmla="*/ 11 w 23"/>
                <a:gd name="T3" fmla="*/ 107 h 108"/>
                <a:gd name="T4" fmla="*/ 22 w 23"/>
                <a:gd name="T5" fmla="*/ 96 h 108"/>
                <a:gd name="T6" fmla="*/ 22 w 23"/>
                <a:gd name="T7" fmla="*/ 10 h 108"/>
                <a:gd name="T8" fmla="*/ 11 w 23"/>
                <a:gd name="T9" fmla="*/ 0 h 108"/>
                <a:gd name="T10" fmla="*/ 0 w 23"/>
                <a:gd name="T11" fmla="*/ 10 h 108"/>
                <a:gd name="T12" fmla="*/ 0 w 23"/>
                <a:gd name="T13" fmla="*/ 96 h 108"/>
                <a:gd name="T14" fmla="*/ 11 w 23"/>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8">
                  <a:moveTo>
                    <a:pt x="11" y="107"/>
                  </a:moveTo>
                  <a:lnTo>
                    <a:pt x="11" y="107"/>
                  </a:lnTo>
                  <a:cubicBezTo>
                    <a:pt x="18" y="107"/>
                    <a:pt x="22" y="101"/>
                    <a:pt x="22" y="96"/>
                  </a:cubicBezTo>
                  <a:cubicBezTo>
                    <a:pt x="22" y="10"/>
                    <a:pt x="22" y="10"/>
                    <a:pt x="22" y="10"/>
                  </a:cubicBezTo>
                  <a:cubicBezTo>
                    <a:pt x="22" y="5"/>
                    <a:pt x="18" y="0"/>
                    <a:pt x="11" y="0"/>
                  </a:cubicBezTo>
                  <a:cubicBezTo>
                    <a:pt x="6" y="0"/>
                    <a:pt x="0" y="5"/>
                    <a:pt x="0" y="10"/>
                  </a:cubicBezTo>
                  <a:cubicBezTo>
                    <a:pt x="0" y="96"/>
                    <a:pt x="0" y="96"/>
                    <a:pt x="0" y="96"/>
                  </a:cubicBezTo>
                  <a:cubicBezTo>
                    <a:pt x="0" y="101"/>
                    <a:pt x="6" y="107"/>
                    <a:pt x="11"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6" name="Freeform 418"/>
            <p:cNvSpPr>
              <a:spLocks noChangeArrowheads="1"/>
            </p:cNvSpPr>
            <p:nvPr/>
          </p:nvSpPr>
          <p:spPr bwMode="auto">
            <a:xfrm>
              <a:off x="3232227" y="3947652"/>
              <a:ext cx="10158" cy="48756"/>
            </a:xfrm>
            <a:custGeom>
              <a:avLst/>
              <a:gdLst>
                <a:gd name="T0" fmla="*/ 10 w 23"/>
                <a:gd name="T1" fmla="*/ 107 h 108"/>
                <a:gd name="T2" fmla="*/ 10 w 23"/>
                <a:gd name="T3" fmla="*/ 107 h 108"/>
                <a:gd name="T4" fmla="*/ 22 w 23"/>
                <a:gd name="T5" fmla="*/ 96 h 108"/>
                <a:gd name="T6" fmla="*/ 22 w 23"/>
                <a:gd name="T7" fmla="*/ 10 h 108"/>
                <a:gd name="T8" fmla="*/ 10 w 23"/>
                <a:gd name="T9" fmla="*/ 0 h 108"/>
                <a:gd name="T10" fmla="*/ 0 w 23"/>
                <a:gd name="T11" fmla="*/ 10 h 108"/>
                <a:gd name="T12" fmla="*/ 0 w 23"/>
                <a:gd name="T13" fmla="*/ 96 h 108"/>
                <a:gd name="T14" fmla="*/ 10 w 23"/>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8">
                  <a:moveTo>
                    <a:pt x="10" y="107"/>
                  </a:moveTo>
                  <a:lnTo>
                    <a:pt x="10" y="107"/>
                  </a:lnTo>
                  <a:cubicBezTo>
                    <a:pt x="17" y="107"/>
                    <a:pt x="22" y="101"/>
                    <a:pt x="22" y="96"/>
                  </a:cubicBezTo>
                  <a:cubicBezTo>
                    <a:pt x="22" y="10"/>
                    <a:pt x="22" y="10"/>
                    <a:pt x="22" y="10"/>
                  </a:cubicBezTo>
                  <a:cubicBezTo>
                    <a:pt x="22" y="5"/>
                    <a:pt x="17" y="0"/>
                    <a:pt x="10" y="0"/>
                  </a:cubicBezTo>
                  <a:cubicBezTo>
                    <a:pt x="5" y="0"/>
                    <a:pt x="0" y="5"/>
                    <a:pt x="0" y="10"/>
                  </a:cubicBezTo>
                  <a:cubicBezTo>
                    <a:pt x="0" y="96"/>
                    <a:pt x="0" y="96"/>
                    <a:pt x="0" y="96"/>
                  </a:cubicBezTo>
                  <a:cubicBezTo>
                    <a:pt x="0" y="101"/>
                    <a:pt x="5" y="107"/>
                    <a:pt x="10"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7" name="Freeform 419"/>
            <p:cNvSpPr>
              <a:spLocks noChangeArrowheads="1"/>
            </p:cNvSpPr>
            <p:nvPr/>
          </p:nvSpPr>
          <p:spPr bwMode="auto">
            <a:xfrm>
              <a:off x="3203786" y="3947652"/>
              <a:ext cx="10158" cy="48756"/>
            </a:xfrm>
            <a:custGeom>
              <a:avLst/>
              <a:gdLst>
                <a:gd name="T0" fmla="*/ 10 w 22"/>
                <a:gd name="T1" fmla="*/ 107 h 108"/>
                <a:gd name="T2" fmla="*/ 10 w 22"/>
                <a:gd name="T3" fmla="*/ 107 h 108"/>
                <a:gd name="T4" fmla="*/ 21 w 22"/>
                <a:gd name="T5" fmla="*/ 96 h 108"/>
                <a:gd name="T6" fmla="*/ 21 w 22"/>
                <a:gd name="T7" fmla="*/ 10 h 108"/>
                <a:gd name="T8" fmla="*/ 10 w 22"/>
                <a:gd name="T9" fmla="*/ 0 h 108"/>
                <a:gd name="T10" fmla="*/ 0 w 22"/>
                <a:gd name="T11" fmla="*/ 10 h 108"/>
                <a:gd name="T12" fmla="*/ 0 w 22"/>
                <a:gd name="T13" fmla="*/ 96 h 108"/>
                <a:gd name="T14" fmla="*/ 10 w 22"/>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8">
                  <a:moveTo>
                    <a:pt x="10" y="107"/>
                  </a:moveTo>
                  <a:lnTo>
                    <a:pt x="10" y="107"/>
                  </a:lnTo>
                  <a:cubicBezTo>
                    <a:pt x="17" y="107"/>
                    <a:pt x="21" y="101"/>
                    <a:pt x="21" y="96"/>
                  </a:cubicBezTo>
                  <a:cubicBezTo>
                    <a:pt x="21" y="10"/>
                    <a:pt x="21" y="10"/>
                    <a:pt x="21" y="10"/>
                  </a:cubicBezTo>
                  <a:cubicBezTo>
                    <a:pt x="21" y="5"/>
                    <a:pt x="17" y="0"/>
                    <a:pt x="10" y="0"/>
                  </a:cubicBezTo>
                  <a:cubicBezTo>
                    <a:pt x="5" y="0"/>
                    <a:pt x="0" y="5"/>
                    <a:pt x="0" y="10"/>
                  </a:cubicBezTo>
                  <a:cubicBezTo>
                    <a:pt x="0" y="96"/>
                    <a:pt x="0" y="96"/>
                    <a:pt x="0" y="96"/>
                  </a:cubicBezTo>
                  <a:cubicBezTo>
                    <a:pt x="0" y="101"/>
                    <a:pt x="5" y="107"/>
                    <a:pt x="10"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8" name="Freeform 420"/>
            <p:cNvSpPr>
              <a:spLocks noChangeArrowheads="1"/>
            </p:cNvSpPr>
            <p:nvPr/>
          </p:nvSpPr>
          <p:spPr bwMode="auto">
            <a:xfrm>
              <a:off x="3173314" y="3947652"/>
              <a:ext cx="10157" cy="48756"/>
            </a:xfrm>
            <a:custGeom>
              <a:avLst/>
              <a:gdLst>
                <a:gd name="T0" fmla="*/ 10 w 22"/>
                <a:gd name="T1" fmla="*/ 107 h 108"/>
                <a:gd name="T2" fmla="*/ 10 w 22"/>
                <a:gd name="T3" fmla="*/ 107 h 108"/>
                <a:gd name="T4" fmla="*/ 21 w 22"/>
                <a:gd name="T5" fmla="*/ 96 h 108"/>
                <a:gd name="T6" fmla="*/ 21 w 22"/>
                <a:gd name="T7" fmla="*/ 10 h 108"/>
                <a:gd name="T8" fmla="*/ 10 w 22"/>
                <a:gd name="T9" fmla="*/ 0 h 108"/>
                <a:gd name="T10" fmla="*/ 0 w 22"/>
                <a:gd name="T11" fmla="*/ 10 h 108"/>
                <a:gd name="T12" fmla="*/ 0 w 22"/>
                <a:gd name="T13" fmla="*/ 96 h 108"/>
                <a:gd name="T14" fmla="*/ 10 w 22"/>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8">
                  <a:moveTo>
                    <a:pt x="10" y="107"/>
                  </a:moveTo>
                  <a:lnTo>
                    <a:pt x="10" y="107"/>
                  </a:lnTo>
                  <a:cubicBezTo>
                    <a:pt x="16" y="107"/>
                    <a:pt x="21" y="101"/>
                    <a:pt x="21" y="96"/>
                  </a:cubicBezTo>
                  <a:cubicBezTo>
                    <a:pt x="21" y="10"/>
                    <a:pt x="21" y="10"/>
                    <a:pt x="21" y="10"/>
                  </a:cubicBezTo>
                  <a:cubicBezTo>
                    <a:pt x="21" y="5"/>
                    <a:pt x="16" y="0"/>
                    <a:pt x="10" y="0"/>
                  </a:cubicBezTo>
                  <a:cubicBezTo>
                    <a:pt x="4" y="0"/>
                    <a:pt x="0" y="5"/>
                    <a:pt x="0" y="10"/>
                  </a:cubicBezTo>
                  <a:cubicBezTo>
                    <a:pt x="0" y="96"/>
                    <a:pt x="0" y="96"/>
                    <a:pt x="0" y="96"/>
                  </a:cubicBezTo>
                  <a:cubicBezTo>
                    <a:pt x="0" y="101"/>
                    <a:pt x="4" y="107"/>
                    <a:pt x="10"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9" name="Freeform 421"/>
            <p:cNvSpPr>
              <a:spLocks noChangeArrowheads="1"/>
            </p:cNvSpPr>
            <p:nvPr/>
          </p:nvSpPr>
          <p:spPr bwMode="auto">
            <a:xfrm>
              <a:off x="3291141" y="4047196"/>
              <a:ext cx="10157" cy="48756"/>
            </a:xfrm>
            <a:custGeom>
              <a:avLst/>
              <a:gdLst>
                <a:gd name="T0" fmla="*/ 11 w 23"/>
                <a:gd name="T1" fmla="*/ 106 h 107"/>
                <a:gd name="T2" fmla="*/ 11 w 23"/>
                <a:gd name="T3" fmla="*/ 106 h 107"/>
                <a:gd name="T4" fmla="*/ 22 w 23"/>
                <a:gd name="T5" fmla="*/ 96 h 107"/>
                <a:gd name="T6" fmla="*/ 22 w 23"/>
                <a:gd name="T7" fmla="*/ 11 h 107"/>
                <a:gd name="T8" fmla="*/ 11 w 23"/>
                <a:gd name="T9" fmla="*/ 0 h 107"/>
                <a:gd name="T10" fmla="*/ 0 w 23"/>
                <a:gd name="T11" fmla="*/ 11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2"/>
                    <a:pt x="22" y="96"/>
                  </a:cubicBezTo>
                  <a:cubicBezTo>
                    <a:pt x="22" y="11"/>
                    <a:pt x="22" y="11"/>
                    <a:pt x="22" y="11"/>
                  </a:cubicBezTo>
                  <a:cubicBezTo>
                    <a:pt x="22" y="4"/>
                    <a:pt x="18" y="0"/>
                    <a:pt x="11" y="0"/>
                  </a:cubicBezTo>
                  <a:cubicBezTo>
                    <a:pt x="5" y="0"/>
                    <a:pt x="0" y="4"/>
                    <a:pt x="0" y="11"/>
                  </a:cubicBezTo>
                  <a:cubicBezTo>
                    <a:pt x="0" y="96"/>
                    <a:pt x="0" y="96"/>
                    <a:pt x="0" y="96"/>
                  </a:cubicBezTo>
                  <a:cubicBezTo>
                    <a:pt x="0" y="102"/>
                    <a:pt x="5" y="106"/>
                    <a:pt x="11"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0" name="Freeform 422"/>
            <p:cNvSpPr>
              <a:spLocks noChangeArrowheads="1"/>
            </p:cNvSpPr>
            <p:nvPr/>
          </p:nvSpPr>
          <p:spPr bwMode="auto">
            <a:xfrm>
              <a:off x="3260668" y="4047196"/>
              <a:ext cx="10158" cy="48756"/>
            </a:xfrm>
            <a:custGeom>
              <a:avLst/>
              <a:gdLst>
                <a:gd name="T0" fmla="*/ 11 w 23"/>
                <a:gd name="T1" fmla="*/ 106 h 107"/>
                <a:gd name="T2" fmla="*/ 11 w 23"/>
                <a:gd name="T3" fmla="*/ 106 h 107"/>
                <a:gd name="T4" fmla="*/ 22 w 23"/>
                <a:gd name="T5" fmla="*/ 96 h 107"/>
                <a:gd name="T6" fmla="*/ 22 w 23"/>
                <a:gd name="T7" fmla="*/ 11 h 107"/>
                <a:gd name="T8" fmla="*/ 11 w 23"/>
                <a:gd name="T9" fmla="*/ 0 h 107"/>
                <a:gd name="T10" fmla="*/ 0 w 23"/>
                <a:gd name="T11" fmla="*/ 11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2"/>
                    <a:pt x="22" y="96"/>
                  </a:cubicBezTo>
                  <a:cubicBezTo>
                    <a:pt x="22" y="11"/>
                    <a:pt x="22" y="11"/>
                    <a:pt x="22" y="11"/>
                  </a:cubicBezTo>
                  <a:cubicBezTo>
                    <a:pt x="22" y="4"/>
                    <a:pt x="18" y="0"/>
                    <a:pt x="11" y="0"/>
                  </a:cubicBezTo>
                  <a:cubicBezTo>
                    <a:pt x="6" y="0"/>
                    <a:pt x="0" y="4"/>
                    <a:pt x="0" y="11"/>
                  </a:cubicBezTo>
                  <a:cubicBezTo>
                    <a:pt x="0" y="96"/>
                    <a:pt x="0" y="96"/>
                    <a:pt x="0" y="96"/>
                  </a:cubicBezTo>
                  <a:cubicBezTo>
                    <a:pt x="0" y="102"/>
                    <a:pt x="6" y="106"/>
                    <a:pt x="11"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1" name="Freeform 423"/>
            <p:cNvSpPr>
              <a:spLocks noChangeArrowheads="1"/>
            </p:cNvSpPr>
            <p:nvPr/>
          </p:nvSpPr>
          <p:spPr bwMode="auto">
            <a:xfrm>
              <a:off x="3232227" y="4047196"/>
              <a:ext cx="10158" cy="48756"/>
            </a:xfrm>
            <a:custGeom>
              <a:avLst/>
              <a:gdLst>
                <a:gd name="T0" fmla="*/ 10 w 23"/>
                <a:gd name="T1" fmla="*/ 106 h 107"/>
                <a:gd name="T2" fmla="*/ 10 w 23"/>
                <a:gd name="T3" fmla="*/ 106 h 107"/>
                <a:gd name="T4" fmla="*/ 22 w 23"/>
                <a:gd name="T5" fmla="*/ 96 h 107"/>
                <a:gd name="T6" fmla="*/ 22 w 23"/>
                <a:gd name="T7" fmla="*/ 11 h 107"/>
                <a:gd name="T8" fmla="*/ 10 w 23"/>
                <a:gd name="T9" fmla="*/ 0 h 107"/>
                <a:gd name="T10" fmla="*/ 0 w 23"/>
                <a:gd name="T11" fmla="*/ 11 h 107"/>
                <a:gd name="T12" fmla="*/ 0 w 23"/>
                <a:gd name="T13" fmla="*/ 96 h 107"/>
                <a:gd name="T14" fmla="*/ 10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0" y="106"/>
                  </a:moveTo>
                  <a:lnTo>
                    <a:pt x="10" y="106"/>
                  </a:lnTo>
                  <a:cubicBezTo>
                    <a:pt x="17" y="106"/>
                    <a:pt x="22" y="102"/>
                    <a:pt x="22" y="96"/>
                  </a:cubicBezTo>
                  <a:cubicBezTo>
                    <a:pt x="22" y="11"/>
                    <a:pt x="22" y="11"/>
                    <a:pt x="22" y="11"/>
                  </a:cubicBezTo>
                  <a:cubicBezTo>
                    <a:pt x="22" y="4"/>
                    <a:pt x="17" y="0"/>
                    <a:pt x="10" y="0"/>
                  </a:cubicBezTo>
                  <a:cubicBezTo>
                    <a:pt x="5" y="0"/>
                    <a:pt x="0" y="4"/>
                    <a:pt x="0" y="11"/>
                  </a:cubicBezTo>
                  <a:cubicBezTo>
                    <a:pt x="0" y="96"/>
                    <a:pt x="0" y="96"/>
                    <a:pt x="0" y="96"/>
                  </a:cubicBezTo>
                  <a:cubicBezTo>
                    <a:pt x="0" y="102"/>
                    <a:pt x="5"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2" name="Freeform 424"/>
            <p:cNvSpPr>
              <a:spLocks noChangeArrowheads="1"/>
            </p:cNvSpPr>
            <p:nvPr/>
          </p:nvSpPr>
          <p:spPr bwMode="auto">
            <a:xfrm>
              <a:off x="3203786" y="4047196"/>
              <a:ext cx="10158" cy="48756"/>
            </a:xfrm>
            <a:custGeom>
              <a:avLst/>
              <a:gdLst>
                <a:gd name="T0" fmla="*/ 10 w 22"/>
                <a:gd name="T1" fmla="*/ 106 h 107"/>
                <a:gd name="T2" fmla="*/ 10 w 22"/>
                <a:gd name="T3" fmla="*/ 106 h 107"/>
                <a:gd name="T4" fmla="*/ 21 w 22"/>
                <a:gd name="T5" fmla="*/ 96 h 107"/>
                <a:gd name="T6" fmla="*/ 21 w 22"/>
                <a:gd name="T7" fmla="*/ 11 h 107"/>
                <a:gd name="T8" fmla="*/ 10 w 22"/>
                <a:gd name="T9" fmla="*/ 0 h 107"/>
                <a:gd name="T10" fmla="*/ 0 w 22"/>
                <a:gd name="T11" fmla="*/ 11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7" y="106"/>
                    <a:pt x="21" y="102"/>
                    <a:pt x="21" y="96"/>
                  </a:cubicBezTo>
                  <a:cubicBezTo>
                    <a:pt x="21" y="11"/>
                    <a:pt x="21" y="11"/>
                    <a:pt x="21" y="11"/>
                  </a:cubicBezTo>
                  <a:cubicBezTo>
                    <a:pt x="21" y="4"/>
                    <a:pt x="17" y="0"/>
                    <a:pt x="10" y="0"/>
                  </a:cubicBezTo>
                  <a:cubicBezTo>
                    <a:pt x="5" y="0"/>
                    <a:pt x="0" y="4"/>
                    <a:pt x="0" y="11"/>
                  </a:cubicBezTo>
                  <a:cubicBezTo>
                    <a:pt x="0" y="96"/>
                    <a:pt x="0" y="96"/>
                    <a:pt x="0" y="96"/>
                  </a:cubicBezTo>
                  <a:cubicBezTo>
                    <a:pt x="0" y="102"/>
                    <a:pt x="5"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3" name="Freeform 425"/>
            <p:cNvSpPr>
              <a:spLocks noChangeArrowheads="1"/>
            </p:cNvSpPr>
            <p:nvPr/>
          </p:nvSpPr>
          <p:spPr bwMode="auto">
            <a:xfrm>
              <a:off x="3173314" y="4047196"/>
              <a:ext cx="10157" cy="48756"/>
            </a:xfrm>
            <a:custGeom>
              <a:avLst/>
              <a:gdLst>
                <a:gd name="T0" fmla="*/ 10 w 22"/>
                <a:gd name="T1" fmla="*/ 106 h 107"/>
                <a:gd name="T2" fmla="*/ 10 w 22"/>
                <a:gd name="T3" fmla="*/ 106 h 107"/>
                <a:gd name="T4" fmla="*/ 21 w 22"/>
                <a:gd name="T5" fmla="*/ 96 h 107"/>
                <a:gd name="T6" fmla="*/ 21 w 22"/>
                <a:gd name="T7" fmla="*/ 11 h 107"/>
                <a:gd name="T8" fmla="*/ 10 w 22"/>
                <a:gd name="T9" fmla="*/ 0 h 107"/>
                <a:gd name="T10" fmla="*/ 0 w 22"/>
                <a:gd name="T11" fmla="*/ 11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6" y="106"/>
                    <a:pt x="21" y="102"/>
                    <a:pt x="21" y="96"/>
                  </a:cubicBezTo>
                  <a:cubicBezTo>
                    <a:pt x="21" y="11"/>
                    <a:pt x="21" y="11"/>
                    <a:pt x="21" y="11"/>
                  </a:cubicBezTo>
                  <a:cubicBezTo>
                    <a:pt x="21" y="4"/>
                    <a:pt x="16" y="0"/>
                    <a:pt x="10" y="0"/>
                  </a:cubicBezTo>
                  <a:cubicBezTo>
                    <a:pt x="4" y="0"/>
                    <a:pt x="0" y="4"/>
                    <a:pt x="0" y="11"/>
                  </a:cubicBezTo>
                  <a:cubicBezTo>
                    <a:pt x="0" y="96"/>
                    <a:pt x="0" y="96"/>
                    <a:pt x="0" y="96"/>
                  </a:cubicBezTo>
                  <a:cubicBezTo>
                    <a:pt x="0" y="102"/>
                    <a:pt x="4"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4" name="Freeform 426"/>
            <p:cNvSpPr>
              <a:spLocks noChangeArrowheads="1"/>
            </p:cNvSpPr>
            <p:nvPr/>
          </p:nvSpPr>
          <p:spPr bwMode="auto">
            <a:xfrm>
              <a:off x="3140810" y="3819668"/>
              <a:ext cx="195024" cy="306756"/>
            </a:xfrm>
            <a:custGeom>
              <a:avLst/>
              <a:gdLst>
                <a:gd name="T0" fmla="*/ 0 w 425"/>
                <a:gd name="T1" fmla="*/ 621 h 665"/>
                <a:gd name="T2" fmla="*/ 0 w 425"/>
                <a:gd name="T3" fmla="*/ 621 h 665"/>
                <a:gd name="T4" fmla="*/ 43 w 425"/>
                <a:gd name="T5" fmla="*/ 664 h 665"/>
                <a:gd name="T6" fmla="*/ 383 w 425"/>
                <a:gd name="T7" fmla="*/ 664 h 665"/>
                <a:gd name="T8" fmla="*/ 424 w 425"/>
                <a:gd name="T9" fmla="*/ 621 h 665"/>
                <a:gd name="T10" fmla="*/ 424 w 425"/>
                <a:gd name="T11" fmla="*/ 470 h 665"/>
                <a:gd name="T12" fmla="*/ 409 w 425"/>
                <a:gd name="T13" fmla="*/ 439 h 665"/>
                <a:gd name="T14" fmla="*/ 424 w 425"/>
                <a:gd name="T15" fmla="*/ 407 h 665"/>
                <a:gd name="T16" fmla="*/ 424 w 425"/>
                <a:gd name="T17" fmla="*/ 256 h 665"/>
                <a:gd name="T18" fmla="*/ 410 w 425"/>
                <a:gd name="T19" fmla="*/ 224 h 665"/>
                <a:gd name="T20" fmla="*/ 424 w 425"/>
                <a:gd name="T21" fmla="*/ 192 h 665"/>
                <a:gd name="T22" fmla="*/ 424 w 425"/>
                <a:gd name="T23" fmla="*/ 42 h 665"/>
                <a:gd name="T24" fmla="*/ 383 w 425"/>
                <a:gd name="T25" fmla="*/ 0 h 665"/>
                <a:gd name="T26" fmla="*/ 43 w 425"/>
                <a:gd name="T27" fmla="*/ 0 h 665"/>
                <a:gd name="T28" fmla="*/ 0 w 425"/>
                <a:gd name="T29" fmla="*/ 42 h 665"/>
                <a:gd name="T30" fmla="*/ 0 w 425"/>
                <a:gd name="T31" fmla="*/ 192 h 665"/>
                <a:gd name="T32" fmla="*/ 16 w 425"/>
                <a:gd name="T33" fmla="*/ 224 h 665"/>
                <a:gd name="T34" fmla="*/ 0 w 425"/>
                <a:gd name="T35" fmla="*/ 256 h 665"/>
                <a:gd name="T36" fmla="*/ 0 w 425"/>
                <a:gd name="T37" fmla="*/ 407 h 665"/>
                <a:gd name="T38" fmla="*/ 16 w 425"/>
                <a:gd name="T39" fmla="*/ 439 h 665"/>
                <a:gd name="T40" fmla="*/ 0 w 425"/>
                <a:gd name="T41" fmla="*/ 470 h 665"/>
                <a:gd name="T42" fmla="*/ 0 w 425"/>
                <a:gd name="T43" fmla="*/ 621 h 665"/>
                <a:gd name="T44" fmla="*/ 22 w 425"/>
                <a:gd name="T45" fmla="*/ 42 h 665"/>
                <a:gd name="T46" fmla="*/ 22 w 425"/>
                <a:gd name="T47" fmla="*/ 42 h 665"/>
                <a:gd name="T48" fmla="*/ 43 w 425"/>
                <a:gd name="T49" fmla="*/ 21 h 665"/>
                <a:gd name="T50" fmla="*/ 383 w 425"/>
                <a:gd name="T51" fmla="*/ 21 h 665"/>
                <a:gd name="T52" fmla="*/ 403 w 425"/>
                <a:gd name="T53" fmla="*/ 42 h 665"/>
                <a:gd name="T54" fmla="*/ 403 w 425"/>
                <a:gd name="T55" fmla="*/ 192 h 665"/>
                <a:gd name="T56" fmla="*/ 383 w 425"/>
                <a:gd name="T57" fmla="*/ 213 h 665"/>
                <a:gd name="T58" fmla="*/ 43 w 425"/>
                <a:gd name="T59" fmla="*/ 213 h 665"/>
                <a:gd name="T60" fmla="*/ 22 w 425"/>
                <a:gd name="T61" fmla="*/ 192 h 665"/>
                <a:gd name="T62" fmla="*/ 22 w 425"/>
                <a:gd name="T63" fmla="*/ 42 h 665"/>
                <a:gd name="T64" fmla="*/ 22 w 425"/>
                <a:gd name="T65" fmla="*/ 256 h 665"/>
                <a:gd name="T66" fmla="*/ 22 w 425"/>
                <a:gd name="T67" fmla="*/ 256 h 665"/>
                <a:gd name="T68" fmla="*/ 43 w 425"/>
                <a:gd name="T69" fmla="*/ 235 h 665"/>
                <a:gd name="T70" fmla="*/ 383 w 425"/>
                <a:gd name="T71" fmla="*/ 235 h 665"/>
                <a:gd name="T72" fmla="*/ 383 w 425"/>
                <a:gd name="T73" fmla="*/ 235 h 665"/>
                <a:gd name="T74" fmla="*/ 403 w 425"/>
                <a:gd name="T75" fmla="*/ 256 h 665"/>
                <a:gd name="T76" fmla="*/ 403 w 425"/>
                <a:gd name="T77" fmla="*/ 407 h 665"/>
                <a:gd name="T78" fmla="*/ 383 w 425"/>
                <a:gd name="T79" fmla="*/ 428 h 665"/>
                <a:gd name="T80" fmla="*/ 43 w 425"/>
                <a:gd name="T81" fmla="*/ 428 h 665"/>
                <a:gd name="T82" fmla="*/ 22 w 425"/>
                <a:gd name="T83" fmla="*/ 407 h 665"/>
                <a:gd name="T84" fmla="*/ 22 w 425"/>
                <a:gd name="T85" fmla="*/ 256 h 665"/>
                <a:gd name="T86" fmla="*/ 22 w 425"/>
                <a:gd name="T87" fmla="*/ 470 h 665"/>
                <a:gd name="T88" fmla="*/ 22 w 425"/>
                <a:gd name="T89" fmla="*/ 470 h 665"/>
                <a:gd name="T90" fmla="*/ 43 w 425"/>
                <a:gd name="T91" fmla="*/ 449 h 665"/>
                <a:gd name="T92" fmla="*/ 383 w 425"/>
                <a:gd name="T93" fmla="*/ 449 h 665"/>
                <a:gd name="T94" fmla="*/ 403 w 425"/>
                <a:gd name="T95" fmla="*/ 470 h 665"/>
                <a:gd name="T96" fmla="*/ 403 w 425"/>
                <a:gd name="T97" fmla="*/ 621 h 665"/>
                <a:gd name="T98" fmla="*/ 383 w 425"/>
                <a:gd name="T99" fmla="*/ 642 h 665"/>
                <a:gd name="T100" fmla="*/ 43 w 425"/>
                <a:gd name="T101" fmla="*/ 642 h 665"/>
                <a:gd name="T102" fmla="*/ 22 w 425"/>
                <a:gd name="T103" fmla="*/ 621 h 665"/>
                <a:gd name="T104" fmla="*/ 22 w 425"/>
                <a:gd name="T105" fmla="*/ 47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5" h="665">
                  <a:moveTo>
                    <a:pt x="0" y="621"/>
                  </a:moveTo>
                  <a:lnTo>
                    <a:pt x="0" y="621"/>
                  </a:lnTo>
                  <a:cubicBezTo>
                    <a:pt x="0" y="645"/>
                    <a:pt x="19" y="664"/>
                    <a:pt x="43" y="664"/>
                  </a:cubicBezTo>
                  <a:cubicBezTo>
                    <a:pt x="383" y="664"/>
                    <a:pt x="383" y="664"/>
                    <a:pt x="383" y="664"/>
                  </a:cubicBezTo>
                  <a:cubicBezTo>
                    <a:pt x="406" y="664"/>
                    <a:pt x="424" y="645"/>
                    <a:pt x="424" y="621"/>
                  </a:cubicBezTo>
                  <a:cubicBezTo>
                    <a:pt x="424" y="470"/>
                    <a:pt x="424" y="470"/>
                    <a:pt x="424" y="470"/>
                  </a:cubicBezTo>
                  <a:cubicBezTo>
                    <a:pt x="424" y="458"/>
                    <a:pt x="418" y="446"/>
                    <a:pt x="409" y="439"/>
                  </a:cubicBezTo>
                  <a:cubicBezTo>
                    <a:pt x="418" y="431"/>
                    <a:pt x="424" y="420"/>
                    <a:pt x="424" y="407"/>
                  </a:cubicBezTo>
                  <a:cubicBezTo>
                    <a:pt x="424" y="256"/>
                    <a:pt x="424" y="256"/>
                    <a:pt x="424" y="256"/>
                  </a:cubicBezTo>
                  <a:cubicBezTo>
                    <a:pt x="424" y="243"/>
                    <a:pt x="418" y="232"/>
                    <a:pt x="410" y="224"/>
                  </a:cubicBezTo>
                  <a:cubicBezTo>
                    <a:pt x="418" y="216"/>
                    <a:pt x="424" y="206"/>
                    <a:pt x="424" y="192"/>
                  </a:cubicBezTo>
                  <a:cubicBezTo>
                    <a:pt x="424" y="42"/>
                    <a:pt x="424" y="42"/>
                    <a:pt x="424" y="42"/>
                  </a:cubicBezTo>
                  <a:cubicBezTo>
                    <a:pt x="424" y="19"/>
                    <a:pt x="406" y="0"/>
                    <a:pt x="383" y="0"/>
                  </a:cubicBezTo>
                  <a:cubicBezTo>
                    <a:pt x="43" y="0"/>
                    <a:pt x="43" y="0"/>
                    <a:pt x="43" y="0"/>
                  </a:cubicBezTo>
                  <a:cubicBezTo>
                    <a:pt x="19" y="0"/>
                    <a:pt x="0" y="19"/>
                    <a:pt x="0" y="42"/>
                  </a:cubicBezTo>
                  <a:cubicBezTo>
                    <a:pt x="0" y="192"/>
                    <a:pt x="0" y="192"/>
                    <a:pt x="0" y="192"/>
                  </a:cubicBezTo>
                  <a:cubicBezTo>
                    <a:pt x="0" y="206"/>
                    <a:pt x="6" y="216"/>
                    <a:pt x="16" y="224"/>
                  </a:cubicBezTo>
                  <a:cubicBezTo>
                    <a:pt x="6" y="232"/>
                    <a:pt x="0" y="243"/>
                    <a:pt x="0" y="256"/>
                  </a:cubicBezTo>
                  <a:cubicBezTo>
                    <a:pt x="0" y="407"/>
                    <a:pt x="0" y="407"/>
                    <a:pt x="0" y="407"/>
                  </a:cubicBezTo>
                  <a:cubicBezTo>
                    <a:pt x="0" y="420"/>
                    <a:pt x="7" y="431"/>
                    <a:pt x="16" y="439"/>
                  </a:cubicBezTo>
                  <a:cubicBezTo>
                    <a:pt x="7" y="446"/>
                    <a:pt x="0" y="458"/>
                    <a:pt x="0" y="470"/>
                  </a:cubicBezTo>
                  <a:lnTo>
                    <a:pt x="0" y="621"/>
                  </a:lnTo>
                  <a:close/>
                  <a:moveTo>
                    <a:pt x="22" y="42"/>
                  </a:moveTo>
                  <a:lnTo>
                    <a:pt x="22" y="42"/>
                  </a:lnTo>
                  <a:cubicBezTo>
                    <a:pt x="22" y="30"/>
                    <a:pt x="30" y="21"/>
                    <a:pt x="43" y="21"/>
                  </a:cubicBezTo>
                  <a:cubicBezTo>
                    <a:pt x="383" y="21"/>
                    <a:pt x="383" y="21"/>
                    <a:pt x="383" y="21"/>
                  </a:cubicBezTo>
                  <a:cubicBezTo>
                    <a:pt x="394" y="21"/>
                    <a:pt x="403" y="30"/>
                    <a:pt x="403" y="42"/>
                  </a:cubicBezTo>
                  <a:cubicBezTo>
                    <a:pt x="403" y="192"/>
                    <a:pt x="403" y="192"/>
                    <a:pt x="403" y="192"/>
                  </a:cubicBezTo>
                  <a:cubicBezTo>
                    <a:pt x="403" y="204"/>
                    <a:pt x="394" y="213"/>
                    <a:pt x="383" y="213"/>
                  </a:cubicBezTo>
                  <a:cubicBezTo>
                    <a:pt x="43" y="213"/>
                    <a:pt x="43" y="213"/>
                    <a:pt x="43" y="213"/>
                  </a:cubicBezTo>
                  <a:cubicBezTo>
                    <a:pt x="30" y="213"/>
                    <a:pt x="22" y="204"/>
                    <a:pt x="22" y="192"/>
                  </a:cubicBezTo>
                  <a:lnTo>
                    <a:pt x="22" y="42"/>
                  </a:lnTo>
                  <a:close/>
                  <a:moveTo>
                    <a:pt x="22" y="256"/>
                  </a:moveTo>
                  <a:lnTo>
                    <a:pt x="22" y="256"/>
                  </a:lnTo>
                  <a:cubicBezTo>
                    <a:pt x="22" y="245"/>
                    <a:pt x="30" y="235"/>
                    <a:pt x="43" y="235"/>
                  </a:cubicBezTo>
                  <a:cubicBezTo>
                    <a:pt x="383" y="235"/>
                    <a:pt x="383" y="235"/>
                    <a:pt x="383" y="235"/>
                  </a:cubicBezTo>
                  <a:lnTo>
                    <a:pt x="383" y="235"/>
                  </a:lnTo>
                  <a:cubicBezTo>
                    <a:pt x="394" y="235"/>
                    <a:pt x="403" y="245"/>
                    <a:pt x="403" y="256"/>
                  </a:cubicBezTo>
                  <a:cubicBezTo>
                    <a:pt x="403" y="407"/>
                    <a:pt x="403" y="407"/>
                    <a:pt x="403" y="407"/>
                  </a:cubicBezTo>
                  <a:cubicBezTo>
                    <a:pt x="403" y="419"/>
                    <a:pt x="394" y="428"/>
                    <a:pt x="383" y="428"/>
                  </a:cubicBezTo>
                  <a:cubicBezTo>
                    <a:pt x="43" y="428"/>
                    <a:pt x="43" y="428"/>
                    <a:pt x="43" y="428"/>
                  </a:cubicBezTo>
                  <a:cubicBezTo>
                    <a:pt x="30" y="428"/>
                    <a:pt x="22" y="419"/>
                    <a:pt x="22" y="407"/>
                  </a:cubicBezTo>
                  <a:lnTo>
                    <a:pt x="22" y="256"/>
                  </a:lnTo>
                  <a:close/>
                  <a:moveTo>
                    <a:pt x="22" y="470"/>
                  </a:moveTo>
                  <a:lnTo>
                    <a:pt x="22" y="470"/>
                  </a:lnTo>
                  <a:cubicBezTo>
                    <a:pt x="22" y="459"/>
                    <a:pt x="30" y="449"/>
                    <a:pt x="43" y="449"/>
                  </a:cubicBezTo>
                  <a:cubicBezTo>
                    <a:pt x="383" y="449"/>
                    <a:pt x="383" y="449"/>
                    <a:pt x="383" y="449"/>
                  </a:cubicBezTo>
                  <a:cubicBezTo>
                    <a:pt x="394" y="449"/>
                    <a:pt x="403" y="459"/>
                    <a:pt x="403" y="470"/>
                  </a:cubicBezTo>
                  <a:cubicBezTo>
                    <a:pt x="403" y="621"/>
                    <a:pt x="403" y="621"/>
                    <a:pt x="403" y="621"/>
                  </a:cubicBezTo>
                  <a:cubicBezTo>
                    <a:pt x="403" y="632"/>
                    <a:pt x="394" y="642"/>
                    <a:pt x="383" y="642"/>
                  </a:cubicBezTo>
                  <a:cubicBezTo>
                    <a:pt x="43" y="642"/>
                    <a:pt x="43" y="642"/>
                    <a:pt x="43" y="642"/>
                  </a:cubicBezTo>
                  <a:cubicBezTo>
                    <a:pt x="30" y="642"/>
                    <a:pt x="22" y="632"/>
                    <a:pt x="22" y="621"/>
                  </a:cubicBezTo>
                  <a:lnTo>
                    <a:pt x="22" y="4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05" name="Group 404"/>
          <p:cNvGrpSpPr/>
          <p:nvPr/>
        </p:nvGrpSpPr>
        <p:grpSpPr>
          <a:xfrm>
            <a:off x="1714948" y="2441164"/>
            <a:ext cx="396905" cy="624297"/>
            <a:chOff x="3140810" y="3819668"/>
            <a:chExt cx="195024" cy="306756"/>
          </a:xfrm>
          <a:solidFill>
            <a:srgbClr val="0078EF"/>
          </a:solidFill>
        </p:grpSpPr>
        <p:sp>
          <p:nvSpPr>
            <p:cNvPr id="406" name="Freeform 411"/>
            <p:cNvSpPr>
              <a:spLocks noChangeArrowheads="1"/>
            </p:cNvSpPr>
            <p:nvPr/>
          </p:nvSpPr>
          <p:spPr bwMode="auto">
            <a:xfrm>
              <a:off x="3291141" y="3848109"/>
              <a:ext cx="10157" cy="48756"/>
            </a:xfrm>
            <a:custGeom>
              <a:avLst/>
              <a:gdLst>
                <a:gd name="T0" fmla="*/ 11 w 23"/>
                <a:gd name="T1" fmla="*/ 106 h 107"/>
                <a:gd name="T2" fmla="*/ 11 w 23"/>
                <a:gd name="T3" fmla="*/ 106 h 107"/>
                <a:gd name="T4" fmla="*/ 22 w 23"/>
                <a:gd name="T5" fmla="*/ 96 h 107"/>
                <a:gd name="T6" fmla="*/ 22 w 23"/>
                <a:gd name="T7" fmla="*/ 10 h 107"/>
                <a:gd name="T8" fmla="*/ 11 w 23"/>
                <a:gd name="T9" fmla="*/ 0 h 107"/>
                <a:gd name="T10" fmla="*/ 0 w 23"/>
                <a:gd name="T11" fmla="*/ 10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1"/>
                    <a:pt x="22" y="96"/>
                  </a:cubicBezTo>
                  <a:cubicBezTo>
                    <a:pt x="22" y="10"/>
                    <a:pt x="22" y="10"/>
                    <a:pt x="22" y="10"/>
                  </a:cubicBezTo>
                  <a:cubicBezTo>
                    <a:pt x="22" y="4"/>
                    <a:pt x="18" y="0"/>
                    <a:pt x="11" y="0"/>
                  </a:cubicBezTo>
                  <a:cubicBezTo>
                    <a:pt x="5" y="0"/>
                    <a:pt x="0" y="4"/>
                    <a:pt x="0" y="10"/>
                  </a:cubicBezTo>
                  <a:cubicBezTo>
                    <a:pt x="0" y="96"/>
                    <a:pt x="0" y="96"/>
                    <a:pt x="0" y="96"/>
                  </a:cubicBezTo>
                  <a:cubicBezTo>
                    <a:pt x="0" y="101"/>
                    <a:pt x="5" y="106"/>
                    <a:pt x="11"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7" name="Freeform 412"/>
            <p:cNvSpPr>
              <a:spLocks noChangeArrowheads="1"/>
            </p:cNvSpPr>
            <p:nvPr/>
          </p:nvSpPr>
          <p:spPr bwMode="auto">
            <a:xfrm>
              <a:off x="3260668" y="3848109"/>
              <a:ext cx="10158" cy="48756"/>
            </a:xfrm>
            <a:custGeom>
              <a:avLst/>
              <a:gdLst>
                <a:gd name="T0" fmla="*/ 11 w 23"/>
                <a:gd name="T1" fmla="*/ 106 h 107"/>
                <a:gd name="T2" fmla="*/ 11 w 23"/>
                <a:gd name="T3" fmla="*/ 106 h 107"/>
                <a:gd name="T4" fmla="*/ 22 w 23"/>
                <a:gd name="T5" fmla="*/ 96 h 107"/>
                <a:gd name="T6" fmla="*/ 22 w 23"/>
                <a:gd name="T7" fmla="*/ 10 h 107"/>
                <a:gd name="T8" fmla="*/ 11 w 23"/>
                <a:gd name="T9" fmla="*/ 0 h 107"/>
                <a:gd name="T10" fmla="*/ 0 w 23"/>
                <a:gd name="T11" fmla="*/ 10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1"/>
                    <a:pt x="22" y="96"/>
                  </a:cubicBezTo>
                  <a:cubicBezTo>
                    <a:pt x="22" y="10"/>
                    <a:pt x="22" y="10"/>
                    <a:pt x="22" y="10"/>
                  </a:cubicBezTo>
                  <a:cubicBezTo>
                    <a:pt x="22" y="4"/>
                    <a:pt x="18" y="0"/>
                    <a:pt x="11" y="0"/>
                  </a:cubicBezTo>
                  <a:cubicBezTo>
                    <a:pt x="6" y="0"/>
                    <a:pt x="0" y="4"/>
                    <a:pt x="0" y="10"/>
                  </a:cubicBezTo>
                  <a:cubicBezTo>
                    <a:pt x="0" y="96"/>
                    <a:pt x="0" y="96"/>
                    <a:pt x="0" y="96"/>
                  </a:cubicBezTo>
                  <a:cubicBezTo>
                    <a:pt x="0" y="101"/>
                    <a:pt x="6" y="106"/>
                    <a:pt x="11"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8" name="Freeform 413"/>
            <p:cNvSpPr>
              <a:spLocks noChangeArrowheads="1"/>
            </p:cNvSpPr>
            <p:nvPr/>
          </p:nvSpPr>
          <p:spPr bwMode="auto">
            <a:xfrm>
              <a:off x="3232227" y="3848109"/>
              <a:ext cx="10158" cy="48756"/>
            </a:xfrm>
            <a:custGeom>
              <a:avLst/>
              <a:gdLst>
                <a:gd name="T0" fmla="*/ 10 w 23"/>
                <a:gd name="T1" fmla="*/ 106 h 107"/>
                <a:gd name="T2" fmla="*/ 10 w 23"/>
                <a:gd name="T3" fmla="*/ 106 h 107"/>
                <a:gd name="T4" fmla="*/ 22 w 23"/>
                <a:gd name="T5" fmla="*/ 96 h 107"/>
                <a:gd name="T6" fmla="*/ 22 w 23"/>
                <a:gd name="T7" fmla="*/ 10 h 107"/>
                <a:gd name="T8" fmla="*/ 10 w 23"/>
                <a:gd name="T9" fmla="*/ 0 h 107"/>
                <a:gd name="T10" fmla="*/ 0 w 23"/>
                <a:gd name="T11" fmla="*/ 10 h 107"/>
                <a:gd name="T12" fmla="*/ 0 w 23"/>
                <a:gd name="T13" fmla="*/ 96 h 107"/>
                <a:gd name="T14" fmla="*/ 10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0" y="106"/>
                  </a:moveTo>
                  <a:lnTo>
                    <a:pt x="10" y="106"/>
                  </a:lnTo>
                  <a:cubicBezTo>
                    <a:pt x="17" y="106"/>
                    <a:pt x="22" y="101"/>
                    <a:pt x="22" y="96"/>
                  </a:cubicBezTo>
                  <a:cubicBezTo>
                    <a:pt x="22" y="10"/>
                    <a:pt x="22" y="10"/>
                    <a:pt x="22" y="10"/>
                  </a:cubicBezTo>
                  <a:cubicBezTo>
                    <a:pt x="22" y="4"/>
                    <a:pt x="17" y="0"/>
                    <a:pt x="10" y="0"/>
                  </a:cubicBezTo>
                  <a:cubicBezTo>
                    <a:pt x="5" y="0"/>
                    <a:pt x="0" y="4"/>
                    <a:pt x="0" y="10"/>
                  </a:cubicBezTo>
                  <a:cubicBezTo>
                    <a:pt x="0" y="96"/>
                    <a:pt x="0" y="96"/>
                    <a:pt x="0" y="96"/>
                  </a:cubicBezTo>
                  <a:cubicBezTo>
                    <a:pt x="0" y="101"/>
                    <a:pt x="5"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 name="Freeform 414"/>
            <p:cNvSpPr>
              <a:spLocks noChangeArrowheads="1"/>
            </p:cNvSpPr>
            <p:nvPr/>
          </p:nvSpPr>
          <p:spPr bwMode="auto">
            <a:xfrm>
              <a:off x="3203786" y="3848109"/>
              <a:ext cx="10158" cy="48756"/>
            </a:xfrm>
            <a:custGeom>
              <a:avLst/>
              <a:gdLst>
                <a:gd name="T0" fmla="*/ 10 w 22"/>
                <a:gd name="T1" fmla="*/ 106 h 107"/>
                <a:gd name="T2" fmla="*/ 10 w 22"/>
                <a:gd name="T3" fmla="*/ 106 h 107"/>
                <a:gd name="T4" fmla="*/ 21 w 22"/>
                <a:gd name="T5" fmla="*/ 96 h 107"/>
                <a:gd name="T6" fmla="*/ 21 w 22"/>
                <a:gd name="T7" fmla="*/ 10 h 107"/>
                <a:gd name="T8" fmla="*/ 10 w 22"/>
                <a:gd name="T9" fmla="*/ 0 h 107"/>
                <a:gd name="T10" fmla="*/ 0 w 22"/>
                <a:gd name="T11" fmla="*/ 10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7" y="106"/>
                    <a:pt x="21" y="101"/>
                    <a:pt x="21" y="96"/>
                  </a:cubicBezTo>
                  <a:cubicBezTo>
                    <a:pt x="21" y="10"/>
                    <a:pt x="21" y="10"/>
                    <a:pt x="21" y="10"/>
                  </a:cubicBezTo>
                  <a:cubicBezTo>
                    <a:pt x="21" y="4"/>
                    <a:pt x="17" y="0"/>
                    <a:pt x="10" y="0"/>
                  </a:cubicBezTo>
                  <a:cubicBezTo>
                    <a:pt x="5" y="0"/>
                    <a:pt x="0" y="4"/>
                    <a:pt x="0" y="10"/>
                  </a:cubicBezTo>
                  <a:cubicBezTo>
                    <a:pt x="0" y="96"/>
                    <a:pt x="0" y="96"/>
                    <a:pt x="0" y="96"/>
                  </a:cubicBezTo>
                  <a:cubicBezTo>
                    <a:pt x="0" y="101"/>
                    <a:pt x="5"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0" name="Freeform 415"/>
            <p:cNvSpPr>
              <a:spLocks noChangeArrowheads="1"/>
            </p:cNvSpPr>
            <p:nvPr/>
          </p:nvSpPr>
          <p:spPr bwMode="auto">
            <a:xfrm>
              <a:off x="3173314" y="3848109"/>
              <a:ext cx="10157" cy="48756"/>
            </a:xfrm>
            <a:custGeom>
              <a:avLst/>
              <a:gdLst>
                <a:gd name="T0" fmla="*/ 10 w 22"/>
                <a:gd name="T1" fmla="*/ 106 h 107"/>
                <a:gd name="T2" fmla="*/ 10 w 22"/>
                <a:gd name="T3" fmla="*/ 106 h 107"/>
                <a:gd name="T4" fmla="*/ 21 w 22"/>
                <a:gd name="T5" fmla="*/ 96 h 107"/>
                <a:gd name="T6" fmla="*/ 21 w 22"/>
                <a:gd name="T7" fmla="*/ 10 h 107"/>
                <a:gd name="T8" fmla="*/ 10 w 22"/>
                <a:gd name="T9" fmla="*/ 0 h 107"/>
                <a:gd name="T10" fmla="*/ 0 w 22"/>
                <a:gd name="T11" fmla="*/ 10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6" y="106"/>
                    <a:pt x="21" y="101"/>
                    <a:pt x="21" y="96"/>
                  </a:cubicBezTo>
                  <a:cubicBezTo>
                    <a:pt x="21" y="10"/>
                    <a:pt x="21" y="10"/>
                    <a:pt x="21" y="10"/>
                  </a:cubicBezTo>
                  <a:cubicBezTo>
                    <a:pt x="21" y="4"/>
                    <a:pt x="16" y="0"/>
                    <a:pt x="10" y="0"/>
                  </a:cubicBezTo>
                  <a:cubicBezTo>
                    <a:pt x="4" y="0"/>
                    <a:pt x="0" y="4"/>
                    <a:pt x="0" y="10"/>
                  </a:cubicBezTo>
                  <a:cubicBezTo>
                    <a:pt x="0" y="96"/>
                    <a:pt x="0" y="96"/>
                    <a:pt x="0" y="96"/>
                  </a:cubicBezTo>
                  <a:cubicBezTo>
                    <a:pt x="0" y="101"/>
                    <a:pt x="4"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1" name="Freeform 416"/>
            <p:cNvSpPr>
              <a:spLocks noChangeArrowheads="1"/>
            </p:cNvSpPr>
            <p:nvPr/>
          </p:nvSpPr>
          <p:spPr bwMode="auto">
            <a:xfrm>
              <a:off x="3291141" y="3947652"/>
              <a:ext cx="10157" cy="48756"/>
            </a:xfrm>
            <a:custGeom>
              <a:avLst/>
              <a:gdLst>
                <a:gd name="T0" fmla="*/ 11 w 23"/>
                <a:gd name="T1" fmla="*/ 107 h 108"/>
                <a:gd name="T2" fmla="*/ 11 w 23"/>
                <a:gd name="T3" fmla="*/ 107 h 108"/>
                <a:gd name="T4" fmla="*/ 22 w 23"/>
                <a:gd name="T5" fmla="*/ 96 h 108"/>
                <a:gd name="T6" fmla="*/ 22 w 23"/>
                <a:gd name="T7" fmla="*/ 10 h 108"/>
                <a:gd name="T8" fmla="*/ 11 w 23"/>
                <a:gd name="T9" fmla="*/ 0 h 108"/>
                <a:gd name="T10" fmla="*/ 0 w 23"/>
                <a:gd name="T11" fmla="*/ 10 h 108"/>
                <a:gd name="T12" fmla="*/ 0 w 23"/>
                <a:gd name="T13" fmla="*/ 96 h 108"/>
                <a:gd name="T14" fmla="*/ 11 w 23"/>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8">
                  <a:moveTo>
                    <a:pt x="11" y="107"/>
                  </a:moveTo>
                  <a:lnTo>
                    <a:pt x="11" y="107"/>
                  </a:lnTo>
                  <a:cubicBezTo>
                    <a:pt x="18" y="107"/>
                    <a:pt x="22" y="101"/>
                    <a:pt x="22" y="96"/>
                  </a:cubicBezTo>
                  <a:cubicBezTo>
                    <a:pt x="22" y="10"/>
                    <a:pt x="22" y="10"/>
                    <a:pt x="22" y="10"/>
                  </a:cubicBezTo>
                  <a:cubicBezTo>
                    <a:pt x="22" y="5"/>
                    <a:pt x="18" y="0"/>
                    <a:pt x="11" y="0"/>
                  </a:cubicBezTo>
                  <a:cubicBezTo>
                    <a:pt x="5" y="0"/>
                    <a:pt x="0" y="5"/>
                    <a:pt x="0" y="10"/>
                  </a:cubicBezTo>
                  <a:cubicBezTo>
                    <a:pt x="0" y="96"/>
                    <a:pt x="0" y="96"/>
                    <a:pt x="0" y="96"/>
                  </a:cubicBezTo>
                  <a:cubicBezTo>
                    <a:pt x="0" y="101"/>
                    <a:pt x="5" y="107"/>
                    <a:pt x="11"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2" name="Freeform 417"/>
            <p:cNvSpPr>
              <a:spLocks noChangeArrowheads="1"/>
            </p:cNvSpPr>
            <p:nvPr/>
          </p:nvSpPr>
          <p:spPr bwMode="auto">
            <a:xfrm>
              <a:off x="3260668" y="3947652"/>
              <a:ext cx="10158" cy="48756"/>
            </a:xfrm>
            <a:custGeom>
              <a:avLst/>
              <a:gdLst>
                <a:gd name="T0" fmla="*/ 11 w 23"/>
                <a:gd name="T1" fmla="*/ 107 h 108"/>
                <a:gd name="T2" fmla="*/ 11 w 23"/>
                <a:gd name="T3" fmla="*/ 107 h 108"/>
                <a:gd name="T4" fmla="*/ 22 w 23"/>
                <a:gd name="T5" fmla="*/ 96 h 108"/>
                <a:gd name="T6" fmla="*/ 22 w 23"/>
                <a:gd name="T7" fmla="*/ 10 h 108"/>
                <a:gd name="T8" fmla="*/ 11 w 23"/>
                <a:gd name="T9" fmla="*/ 0 h 108"/>
                <a:gd name="T10" fmla="*/ 0 w 23"/>
                <a:gd name="T11" fmla="*/ 10 h 108"/>
                <a:gd name="T12" fmla="*/ 0 w 23"/>
                <a:gd name="T13" fmla="*/ 96 h 108"/>
                <a:gd name="T14" fmla="*/ 11 w 23"/>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8">
                  <a:moveTo>
                    <a:pt x="11" y="107"/>
                  </a:moveTo>
                  <a:lnTo>
                    <a:pt x="11" y="107"/>
                  </a:lnTo>
                  <a:cubicBezTo>
                    <a:pt x="18" y="107"/>
                    <a:pt x="22" y="101"/>
                    <a:pt x="22" y="96"/>
                  </a:cubicBezTo>
                  <a:cubicBezTo>
                    <a:pt x="22" y="10"/>
                    <a:pt x="22" y="10"/>
                    <a:pt x="22" y="10"/>
                  </a:cubicBezTo>
                  <a:cubicBezTo>
                    <a:pt x="22" y="5"/>
                    <a:pt x="18" y="0"/>
                    <a:pt x="11" y="0"/>
                  </a:cubicBezTo>
                  <a:cubicBezTo>
                    <a:pt x="6" y="0"/>
                    <a:pt x="0" y="5"/>
                    <a:pt x="0" y="10"/>
                  </a:cubicBezTo>
                  <a:cubicBezTo>
                    <a:pt x="0" y="96"/>
                    <a:pt x="0" y="96"/>
                    <a:pt x="0" y="96"/>
                  </a:cubicBezTo>
                  <a:cubicBezTo>
                    <a:pt x="0" y="101"/>
                    <a:pt x="6" y="107"/>
                    <a:pt x="11"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3" name="Freeform 418"/>
            <p:cNvSpPr>
              <a:spLocks noChangeArrowheads="1"/>
            </p:cNvSpPr>
            <p:nvPr/>
          </p:nvSpPr>
          <p:spPr bwMode="auto">
            <a:xfrm>
              <a:off x="3232227" y="3947652"/>
              <a:ext cx="10158" cy="48756"/>
            </a:xfrm>
            <a:custGeom>
              <a:avLst/>
              <a:gdLst>
                <a:gd name="T0" fmla="*/ 10 w 23"/>
                <a:gd name="T1" fmla="*/ 107 h 108"/>
                <a:gd name="T2" fmla="*/ 10 w 23"/>
                <a:gd name="T3" fmla="*/ 107 h 108"/>
                <a:gd name="T4" fmla="*/ 22 w 23"/>
                <a:gd name="T5" fmla="*/ 96 h 108"/>
                <a:gd name="T6" fmla="*/ 22 w 23"/>
                <a:gd name="T7" fmla="*/ 10 h 108"/>
                <a:gd name="T8" fmla="*/ 10 w 23"/>
                <a:gd name="T9" fmla="*/ 0 h 108"/>
                <a:gd name="T10" fmla="*/ 0 w 23"/>
                <a:gd name="T11" fmla="*/ 10 h 108"/>
                <a:gd name="T12" fmla="*/ 0 w 23"/>
                <a:gd name="T13" fmla="*/ 96 h 108"/>
                <a:gd name="T14" fmla="*/ 10 w 23"/>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8">
                  <a:moveTo>
                    <a:pt x="10" y="107"/>
                  </a:moveTo>
                  <a:lnTo>
                    <a:pt x="10" y="107"/>
                  </a:lnTo>
                  <a:cubicBezTo>
                    <a:pt x="17" y="107"/>
                    <a:pt x="22" y="101"/>
                    <a:pt x="22" y="96"/>
                  </a:cubicBezTo>
                  <a:cubicBezTo>
                    <a:pt x="22" y="10"/>
                    <a:pt x="22" y="10"/>
                    <a:pt x="22" y="10"/>
                  </a:cubicBezTo>
                  <a:cubicBezTo>
                    <a:pt x="22" y="5"/>
                    <a:pt x="17" y="0"/>
                    <a:pt x="10" y="0"/>
                  </a:cubicBezTo>
                  <a:cubicBezTo>
                    <a:pt x="5" y="0"/>
                    <a:pt x="0" y="5"/>
                    <a:pt x="0" y="10"/>
                  </a:cubicBezTo>
                  <a:cubicBezTo>
                    <a:pt x="0" y="96"/>
                    <a:pt x="0" y="96"/>
                    <a:pt x="0" y="96"/>
                  </a:cubicBezTo>
                  <a:cubicBezTo>
                    <a:pt x="0" y="101"/>
                    <a:pt x="5" y="107"/>
                    <a:pt x="10"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4" name="Freeform 419"/>
            <p:cNvSpPr>
              <a:spLocks noChangeArrowheads="1"/>
            </p:cNvSpPr>
            <p:nvPr/>
          </p:nvSpPr>
          <p:spPr bwMode="auto">
            <a:xfrm>
              <a:off x="3203786" y="3947652"/>
              <a:ext cx="10158" cy="48756"/>
            </a:xfrm>
            <a:custGeom>
              <a:avLst/>
              <a:gdLst>
                <a:gd name="T0" fmla="*/ 10 w 22"/>
                <a:gd name="T1" fmla="*/ 107 h 108"/>
                <a:gd name="T2" fmla="*/ 10 w 22"/>
                <a:gd name="T3" fmla="*/ 107 h 108"/>
                <a:gd name="T4" fmla="*/ 21 w 22"/>
                <a:gd name="T5" fmla="*/ 96 h 108"/>
                <a:gd name="T6" fmla="*/ 21 w 22"/>
                <a:gd name="T7" fmla="*/ 10 h 108"/>
                <a:gd name="T8" fmla="*/ 10 w 22"/>
                <a:gd name="T9" fmla="*/ 0 h 108"/>
                <a:gd name="T10" fmla="*/ 0 w 22"/>
                <a:gd name="T11" fmla="*/ 10 h 108"/>
                <a:gd name="T12" fmla="*/ 0 w 22"/>
                <a:gd name="T13" fmla="*/ 96 h 108"/>
                <a:gd name="T14" fmla="*/ 10 w 22"/>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8">
                  <a:moveTo>
                    <a:pt x="10" y="107"/>
                  </a:moveTo>
                  <a:lnTo>
                    <a:pt x="10" y="107"/>
                  </a:lnTo>
                  <a:cubicBezTo>
                    <a:pt x="17" y="107"/>
                    <a:pt x="21" y="101"/>
                    <a:pt x="21" y="96"/>
                  </a:cubicBezTo>
                  <a:cubicBezTo>
                    <a:pt x="21" y="10"/>
                    <a:pt x="21" y="10"/>
                    <a:pt x="21" y="10"/>
                  </a:cubicBezTo>
                  <a:cubicBezTo>
                    <a:pt x="21" y="5"/>
                    <a:pt x="17" y="0"/>
                    <a:pt x="10" y="0"/>
                  </a:cubicBezTo>
                  <a:cubicBezTo>
                    <a:pt x="5" y="0"/>
                    <a:pt x="0" y="5"/>
                    <a:pt x="0" y="10"/>
                  </a:cubicBezTo>
                  <a:cubicBezTo>
                    <a:pt x="0" y="96"/>
                    <a:pt x="0" y="96"/>
                    <a:pt x="0" y="96"/>
                  </a:cubicBezTo>
                  <a:cubicBezTo>
                    <a:pt x="0" y="101"/>
                    <a:pt x="5" y="107"/>
                    <a:pt x="10"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5" name="Freeform 420"/>
            <p:cNvSpPr>
              <a:spLocks noChangeArrowheads="1"/>
            </p:cNvSpPr>
            <p:nvPr/>
          </p:nvSpPr>
          <p:spPr bwMode="auto">
            <a:xfrm>
              <a:off x="3173314" y="3947652"/>
              <a:ext cx="10157" cy="48756"/>
            </a:xfrm>
            <a:custGeom>
              <a:avLst/>
              <a:gdLst>
                <a:gd name="T0" fmla="*/ 10 w 22"/>
                <a:gd name="T1" fmla="*/ 107 h 108"/>
                <a:gd name="T2" fmla="*/ 10 w 22"/>
                <a:gd name="T3" fmla="*/ 107 h 108"/>
                <a:gd name="T4" fmla="*/ 21 w 22"/>
                <a:gd name="T5" fmla="*/ 96 h 108"/>
                <a:gd name="T6" fmla="*/ 21 w 22"/>
                <a:gd name="T7" fmla="*/ 10 h 108"/>
                <a:gd name="T8" fmla="*/ 10 w 22"/>
                <a:gd name="T9" fmla="*/ 0 h 108"/>
                <a:gd name="T10" fmla="*/ 0 w 22"/>
                <a:gd name="T11" fmla="*/ 10 h 108"/>
                <a:gd name="T12" fmla="*/ 0 w 22"/>
                <a:gd name="T13" fmla="*/ 96 h 108"/>
                <a:gd name="T14" fmla="*/ 10 w 22"/>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8">
                  <a:moveTo>
                    <a:pt x="10" y="107"/>
                  </a:moveTo>
                  <a:lnTo>
                    <a:pt x="10" y="107"/>
                  </a:lnTo>
                  <a:cubicBezTo>
                    <a:pt x="16" y="107"/>
                    <a:pt x="21" y="101"/>
                    <a:pt x="21" y="96"/>
                  </a:cubicBezTo>
                  <a:cubicBezTo>
                    <a:pt x="21" y="10"/>
                    <a:pt x="21" y="10"/>
                    <a:pt x="21" y="10"/>
                  </a:cubicBezTo>
                  <a:cubicBezTo>
                    <a:pt x="21" y="5"/>
                    <a:pt x="16" y="0"/>
                    <a:pt x="10" y="0"/>
                  </a:cubicBezTo>
                  <a:cubicBezTo>
                    <a:pt x="4" y="0"/>
                    <a:pt x="0" y="5"/>
                    <a:pt x="0" y="10"/>
                  </a:cubicBezTo>
                  <a:cubicBezTo>
                    <a:pt x="0" y="96"/>
                    <a:pt x="0" y="96"/>
                    <a:pt x="0" y="96"/>
                  </a:cubicBezTo>
                  <a:cubicBezTo>
                    <a:pt x="0" y="101"/>
                    <a:pt x="4" y="107"/>
                    <a:pt x="10" y="1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6" name="Freeform 421"/>
            <p:cNvSpPr>
              <a:spLocks noChangeArrowheads="1"/>
            </p:cNvSpPr>
            <p:nvPr/>
          </p:nvSpPr>
          <p:spPr bwMode="auto">
            <a:xfrm>
              <a:off x="3291141" y="4047196"/>
              <a:ext cx="10157" cy="48756"/>
            </a:xfrm>
            <a:custGeom>
              <a:avLst/>
              <a:gdLst>
                <a:gd name="T0" fmla="*/ 11 w 23"/>
                <a:gd name="T1" fmla="*/ 106 h 107"/>
                <a:gd name="T2" fmla="*/ 11 w 23"/>
                <a:gd name="T3" fmla="*/ 106 h 107"/>
                <a:gd name="T4" fmla="*/ 22 w 23"/>
                <a:gd name="T5" fmla="*/ 96 h 107"/>
                <a:gd name="T6" fmla="*/ 22 w 23"/>
                <a:gd name="T7" fmla="*/ 11 h 107"/>
                <a:gd name="T8" fmla="*/ 11 w 23"/>
                <a:gd name="T9" fmla="*/ 0 h 107"/>
                <a:gd name="T10" fmla="*/ 0 w 23"/>
                <a:gd name="T11" fmla="*/ 11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2"/>
                    <a:pt x="22" y="96"/>
                  </a:cubicBezTo>
                  <a:cubicBezTo>
                    <a:pt x="22" y="11"/>
                    <a:pt x="22" y="11"/>
                    <a:pt x="22" y="11"/>
                  </a:cubicBezTo>
                  <a:cubicBezTo>
                    <a:pt x="22" y="4"/>
                    <a:pt x="18" y="0"/>
                    <a:pt x="11" y="0"/>
                  </a:cubicBezTo>
                  <a:cubicBezTo>
                    <a:pt x="5" y="0"/>
                    <a:pt x="0" y="4"/>
                    <a:pt x="0" y="11"/>
                  </a:cubicBezTo>
                  <a:cubicBezTo>
                    <a:pt x="0" y="96"/>
                    <a:pt x="0" y="96"/>
                    <a:pt x="0" y="96"/>
                  </a:cubicBezTo>
                  <a:cubicBezTo>
                    <a:pt x="0" y="102"/>
                    <a:pt x="5" y="106"/>
                    <a:pt x="11"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7" name="Freeform 422"/>
            <p:cNvSpPr>
              <a:spLocks noChangeArrowheads="1"/>
            </p:cNvSpPr>
            <p:nvPr/>
          </p:nvSpPr>
          <p:spPr bwMode="auto">
            <a:xfrm>
              <a:off x="3260668" y="4047196"/>
              <a:ext cx="10158" cy="48756"/>
            </a:xfrm>
            <a:custGeom>
              <a:avLst/>
              <a:gdLst>
                <a:gd name="T0" fmla="*/ 11 w 23"/>
                <a:gd name="T1" fmla="*/ 106 h 107"/>
                <a:gd name="T2" fmla="*/ 11 w 23"/>
                <a:gd name="T3" fmla="*/ 106 h 107"/>
                <a:gd name="T4" fmla="*/ 22 w 23"/>
                <a:gd name="T5" fmla="*/ 96 h 107"/>
                <a:gd name="T6" fmla="*/ 22 w 23"/>
                <a:gd name="T7" fmla="*/ 11 h 107"/>
                <a:gd name="T8" fmla="*/ 11 w 23"/>
                <a:gd name="T9" fmla="*/ 0 h 107"/>
                <a:gd name="T10" fmla="*/ 0 w 23"/>
                <a:gd name="T11" fmla="*/ 11 h 107"/>
                <a:gd name="T12" fmla="*/ 0 w 23"/>
                <a:gd name="T13" fmla="*/ 96 h 107"/>
                <a:gd name="T14" fmla="*/ 11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1" y="106"/>
                  </a:moveTo>
                  <a:lnTo>
                    <a:pt x="11" y="106"/>
                  </a:lnTo>
                  <a:cubicBezTo>
                    <a:pt x="18" y="106"/>
                    <a:pt x="22" y="102"/>
                    <a:pt x="22" y="96"/>
                  </a:cubicBezTo>
                  <a:cubicBezTo>
                    <a:pt x="22" y="11"/>
                    <a:pt x="22" y="11"/>
                    <a:pt x="22" y="11"/>
                  </a:cubicBezTo>
                  <a:cubicBezTo>
                    <a:pt x="22" y="4"/>
                    <a:pt x="18" y="0"/>
                    <a:pt x="11" y="0"/>
                  </a:cubicBezTo>
                  <a:cubicBezTo>
                    <a:pt x="6" y="0"/>
                    <a:pt x="0" y="4"/>
                    <a:pt x="0" y="11"/>
                  </a:cubicBezTo>
                  <a:cubicBezTo>
                    <a:pt x="0" y="96"/>
                    <a:pt x="0" y="96"/>
                    <a:pt x="0" y="96"/>
                  </a:cubicBezTo>
                  <a:cubicBezTo>
                    <a:pt x="0" y="102"/>
                    <a:pt x="6" y="106"/>
                    <a:pt x="11"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8" name="Freeform 423"/>
            <p:cNvSpPr>
              <a:spLocks noChangeArrowheads="1"/>
            </p:cNvSpPr>
            <p:nvPr/>
          </p:nvSpPr>
          <p:spPr bwMode="auto">
            <a:xfrm>
              <a:off x="3232227" y="4047196"/>
              <a:ext cx="10158" cy="48756"/>
            </a:xfrm>
            <a:custGeom>
              <a:avLst/>
              <a:gdLst>
                <a:gd name="T0" fmla="*/ 10 w 23"/>
                <a:gd name="T1" fmla="*/ 106 h 107"/>
                <a:gd name="T2" fmla="*/ 10 w 23"/>
                <a:gd name="T3" fmla="*/ 106 h 107"/>
                <a:gd name="T4" fmla="*/ 22 w 23"/>
                <a:gd name="T5" fmla="*/ 96 h 107"/>
                <a:gd name="T6" fmla="*/ 22 w 23"/>
                <a:gd name="T7" fmla="*/ 11 h 107"/>
                <a:gd name="T8" fmla="*/ 10 w 23"/>
                <a:gd name="T9" fmla="*/ 0 h 107"/>
                <a:gd name="T10" fmla="*/ 0 w 23"/>
                <a:gd name="T11" fmla="*/ 11 h 107"/>
                <a:gd name="T12" fmla="*/ 0 w 23"/>
                <a:gd name="T13" fmla="*/ 96 h 107"/>
                <a:gd name="T14" fmla="*/ 10 w 23"/>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07">
                  <a:moveTo>
                    <a:pt x="10" y="106"/>
                  </a:moveTo>
                  <a:lnTo>
                    <a:pt x="10" y="106"/>
                  </a:lnTo>
                  <a:cubicBezTo>
                    <a:pt x="17" y="106"/>
                    <a:pt x="22" y="102"/>
                    <a:pt x="22" y="96"/>
                  </a:cubicBezTo>
                  <a:cubicBezTo>
                    <a:pt x="22" y="11"/>
                    <a:pt x="22" y="11"/>
                    <a:pt x="22" y="11"/>
                  </a:cubicBezTo>
                  <a:cubicBezTo>
                    <a:pt x="22" y="4"/>
                    <a:pt x="17" y="0"/>
                    <a:pt x="10" y="0"/>
                  </a:cubicBezTo>
                  <a:cubicBezTo>
                    <a:pt x="5" y="0"/>
                    <a:pt x="0" y="4"/>
                    <a:pt x="0" y="11"/>
                  </a:cubicBezTo>
                  <a:cubicBezTo>
                    <a:pt x="0" y="96"/>
                    <a:pt x="0" y="96"/>
                    <a:pt x="0" y="96"/>
                  </a:cubicBezTo>
                  <a:cubicBezTo>
                    <a:pt x="0" y="102"/>
                    <a:pt x="5"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9" name="Freeform 424"/>
            <p:cNvSpPr>
              <a:spLocks noChangeArrowheads="1"/>
            </p:cNvSpPr>
            <p:nvPr/>
          </p:nvSpPr>
          <p:spPr bwMode="auto">
            <a:xfrm>
              <a:off x="3203786" y="4047196"/>
              <a:ext cx="10158" cy="48756"/>
            </a:xfrm>
            <a:custGeom>
              <a:avLst/>
              <a:gdLst>
                <a:gd name="T0" fmla="*/ 10 w 22"/>
                <a:gd name="T1" fmla="*/ 106 h 107"/>
                <a:gd name="T2" fmla="*/ 10 w 22"/>
                <a:gd name="T3" fmla="*/ 106 h 107"/>
                <a:gd name="T4" fmla="*/ 21 w 22"/>
                <a:gd name="T5" fmla="*/ 96 h 107"/>
                <a:gd name="T6" fmla="*/ 21 w 22"/>
                <a:gd name="T7" fmla="*/ 11 h 107"/>
                <a:gd name="T8" fmla="*/ 10 w 22"/>
                <a:gd name="T9" fmla="*/ 0 h 107"/>
                <a:gd name="T10" fmla="*/ 0 w 22"/>
                <a:gd name="T11" fmla="*/ 11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7" y="106"/>
                    <a:pt x="21" y="102"/>
                    <a:pt x="21" y="96"/>
                  </a:cubicBezTo>
                  <a:cubicBezTo>
                    <a:pt x="21" y="11"/>
                    <a:pt x="21" y="11"/>
                    <a:pt x="21" y="11"/>
                  </a:cubicBezTo>
                  <a:cubicBezTo>
                    <a:pt x="21" y="4"/>
                    <a:pt x="17" y="0"/>
                    <a:pt x="10" y="0"/>
                  </a:cubicBezTo>
                  <a:cubicBezTo>
                    <a:pt x="5" y="0"/>
                    <a:pt x="0" y="4"/>
                    <a:pt x="0" y="11"/>
                  </a:cubicBezTo>
                  <a:cubicBezTo>
                    <a:pt x="0" y="96"/>
                    <a:pt x="0" y="96"/>
                    <a:pt x="0" y="96"/>
                  </a:cubicBezTo>
                  <a:cubicBezTo>
                    <a:pt x="0" y="102"/>
                    <a:pt x="5"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0" name="Freeform 425"/>
            <p:cNvSpPr>
              <a:spLocks noChangeArrowheads="1"/>
            </p:cNvSpPr>
            <p:nvPr/>
          </p:nvSpPr>
          <p:spPr bwMode="auto">
            <a:xfrm>
              <a:off x="3173314" y="4047196"/>
              <a:ext cx="10157" cy="48756"/>
            </a:xfrm>
            <a:custGeom>
              <a:avLst/>
              <a:gdLst>
                <a:gd name="T0" fmla="*/ 10 w 22"/>
                <a:gd name="T1" fmla="*/ 106 h 107"/>
                <a:gd name="T2" fmla="*/ 10 w 22"/>
                <a:gd name="T3" fmla="*/ 106 h 107"/>
                <a:gd name="T4" fmla="*/ 21 w 22"/>
                <a:gd name="T5" fmla="*/ 96 h 107"/>
                <a:gd name="T6" fmla="*/ 21 w 22"/>
                <a:gd name="T7" fmla="*/ 11 h 107"/>
                <a:gd name="T8" fmla="*/ 10 w 22"/>
                <a:gd name="T9" fmla="*/ 0 h 107"/>
                <a:gd name="T10" fmla="*/ 0 w 22"/>
                <a:gd name="T11" fmla="*/ 11 h 107"/>
                <a:gd name="T12" fmla="*/ 0 w 22"/>
                <a:gd name="T13" fmla="*/ 96 h 107"/>
                <a:gd name="T14" fmla="*/ 10 w 22"/>
                <a:gd name="T15" fmla="*/ 106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7">
                  <a:moveTo>
                    <a:pt x="10" y="106"/>
                  </a:moveTo>
                  <a:lnTo>
                    <a:pt x="10" y="106"/>
                  </a:lnTo>
                  <a:cubicBezTo>
                    <a:pt x="16" y="106"/>
                    <a:pt x="21" y="102"/>
                    <a:pt x="21" y="96"/>
                  </a:cubicBezTo>
                  <a:cubicBezTo>
                    <a:pt x="21" y="11"/>
                    <a:pt x="21" y="11"/>
                    <a:pt x="21" y="11"/>
                  </a:cubicBezTo>
                  <a:cubicBezTo>
                    <a:pt x="21" y="4"/>
                    <a:pt x="16" y="0"/>
                    <a:pt x="10" y="0"/>
                  </a:cubicBezTo>
                  <a:cubicBezTo>
                    <a:pt x="4" y="0"/>
                    <a:pt x="0" y="4"/>
                    <a:pt x="0" y="11"/>
                  </a:cubicBezTo>
                  <a:cubicBezTo>
                    <a:pt x="0" y="96"/>
                    <a:pt x="0" y="96"/>
                    <a:pt x="0" y="96"/>
                  </a:cubicBezTo>
                  <a:cubicBezTo>
                    <a:pt x="0" y="102"/>
                    <a:pt x="4" y="106"/>
                    <a:pt x="10" y="1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1" name="Freeform 426"/>
            <p:cNvSpPr>
              <a:spLocks noChangeArrowheads="1"/>
            </p:cNvSpPr>
            <p:nvPr/>
          </p:nvSpPr>
          <p:spPr bwMode="auto">
            <a:xfrm>
              <a:off x="3140810" y="3819668"/>
              <a:ext cx="195024" cy="306756"/>
            </a:xfrm>
            <a:custGeom>
              <a:avLst/>
              <a:gdLst>
                <a:gd name="T0" fmla="*/ 0 w 425"/>
                <a:gd name="T1" fmla="*/ 621 h 665"/>
                <a:gd name="T2" fmla="*/ 0 w 425"/>
                <a:gd name="T3" fmla="*/ 621 h 665"/>
                <a:gd name="T4" fmla="*/ 43 w 425"/>
                <a:gd name="T5" fmla="*/ 664 h 665"/>
                <a:gd name="T6" fmla="*/ 383 w 425"/>
                <a:gd name="T7" fmla="*/ 664 h 665"/>
                <a:gd name="T8" fmla="*/ 424 w 425"/>
                <a:gd name="T9" fmla="*/ 621 h 665"/>
                <a:gd name="T10" fmla="*/ 424 w 425"/>
                <a:gd name="T11" fmla="*/ 470 h 665"/>
                <a:gd name="T12" fmla="*/ 409 w 425"/>
                <a:gd name="T13" fmla="*/ 439 h 665"/>
                <a:gd name="T14" fmla="*/ 424 w 425"/>
                <a:gd name="T15" fmla="*/ 407 h 665"/>
                <a:gd name="T16" fmla="*/ 424 w 425"/>
                <a:gd name="T17" fmla="*/ 256 h 665"/>
                <a:gd name="T18" fmla="*/ 410 w 425"/>
                <a:gd name="T19" fmla="*/ 224 h 665"/>
                <a:gd name="T20" fmla="*/ 424 w 425"/>
                <a:gd name="T21" fmla="*/ 192 h 665"/>
                <a:gd name="T22" fmla="*/ 424 w 425"/>
                <a:gd name="T23" fmla="*/ 42 h 665"/>
                <a:gd name="T24" fmla="*/ 383 w 425"/>
                <a:gd name="T25" fmla="*/ 0 h 665"/>
                <a:gd name="T26" fmla="*/ 43 w 425"/>
                <a:gd name="T27" fmla="*/ 0 h 665"/>
                <a:gd name="T28" fmla="*/ 0 w 425"/>
                <a:gd name="T29" fmla="*/ 42 h 665"/>
                <a:gd name="T30" fmla="*/ 0 w 425"/>
                <a:gd name="T31" fmla="*/ 192 h 665"/>
                <a:gd name="T32" fmla="*/ 16 w 425"/>
                <a:gd name="T33" fmla="*/ 224 h 665"/>
                <a:gd name="T34" fmla="*/ 0 w 425"/>
                <a:gd name="T35" fmla="*/ 256 h 665"/>
                <a:gd name="T36" fmla="*/ 0 w 425"/>
                <a:gd name="T37" fmla="*/ 407 h 665"/>
                <a:gd name="T38" fmla="*/ 16 w 425"/>
                <a:gd name="T39" fmla="*/ 439 h 665"/>
                <a:gd name="T40" fmla="*/ 0 w 425"/>
                <a:gd name="T41" fmla="*/ 470 h 665"/>
                <a:gd name="T42" fmla="*/ 0 w 425"/>
                <a:gd name="T43" fmla="*/ 621 h 665"/>
                <a:gd name="T44" fmla="*/ 22 w 425"/>
                <a:gd name="T45" fmla="*/ 42 h 665"/>
                <a:gd name="T46" fmla="*/ 22 w 425"/>
                <a:gd name="T47" fmla="*/ 42 h 665"/>
                <a:gd name="T48" fmla="*/ 43 w 425"/>
                <a:gd name="T49" fmla="*/ 21 h 665"/>
                <a:gd name="T50" fmla="*/ 383 w 425"/>
                <a:gd name="T51" fmla="*/ 21 h 665"/>
                <a:gd name="T52" fmla="*/ 403 w 425"/>
                <a:gd name="T53" fmla="*/ 42 h 665"/>
                <a:gd name="T54" fmla="*/ 403 w 425"/>
                <a:gd name="T55" fmla="*/ 192 h 665"/>
                <a:gd name="T56" fmla="*/ 383 w 425"/>
                <a:gd name="T57" fmla="*/ 213 h 665"/>
                <a:gd name="T58" fmla="*/ 43 w 425"/>
                <a:gd name="T59" fmla="*/ 213 h 665"/>
                <a:gd name="T60" fmla="*/ 22 w 425"/>
                <a:gd name="T61" fmla="*/ 192 h 665"/>
                <a:gd name="T62" fmla="*/ 22 w 425"/>
                <a:gd name="T63" fmla="*/ 42 h 665"/>
                <a:gd name="T64" fmla="*/ 22 w 425"/>
                <a:gd name="T65" fmla="*/ 256 h 665"/>
                <a:gd name="T66" fmla="*/ 22 w 425"/>
                <a:gd name="T67" fmla="*/ 256 h 665"/>
                <a:gd name="T68" fmla="*/ 43 w 425"/>
                <a:gd name="T69" fmla="*/ 235 h 665"/>
                <a:gd name="T70" fmla="*/ 383 w 425"/>
                <a:gd name="T71" fmla="*/ 235 h 665"/>
                <a:gd name="T72" fmla="*/ 383 w 425"/>
                <a:gd name="T73" fmla="*/ 235 h 665"/>
                <a:gd name="T74" fmla="*/ 403 w 425"/>
                <a:gd name="T75" fmla="*/ 256 h 665"/>
                <a:gd name="T76" fmla="*/ 403 w 425"/>
                <a:gd name="T77" fmla="*/ 407 h 665"/>
                <a:gd name="T78" fmla="*/ 383 w 425"/>
                <a:gd name="T79" fmla="*/ 428 h 665"/>
                <a:gd name="T80" fmla="*/ 43 w 425"/>
                <a:gd name="T81" fmla="*/ 428 h 665"/>
                <a:gd name="T82" fmla="*/ 22 w 425"/>
                <a:gd name="T83" fmla="*/ 407 h 665"/>
                <a:gd name="T84" fmla="*/ 22 w 425"/>
                <a:gd name="T85" fmla="*/ 256 h 665"/>
                <a:gd name="T86" fmla="*/ 22 w 425"/>
                <a:gd name="T87" fmla="*/ 470 h 665"/>
                <a:gd name="T88" fmla="*/ 22 w 425"/>
                <a:gd name="T89" fmla="*/ 470 h 665"/>
                <a:gd name="T90" fmla="*/ 43 w 425"/>
                <a:gd name="T91" fmla="*/ 449 h 665"/>
                <a:gd name="T92" fmla="*/ 383 w 425"/>
                <a:gd name="T93" fmla="*/ 449 h 665"/>
                <a:gd name="T94" fmla="*/ 403 w 425"/>
                <a:gd name="T95" fmla="*/ 470 h 665"/>
                <a:gd name="T96" fmla="*/ 403 w 425"/>
                <a:gd name="T97" fmla="*/ 621 h 665"/>
                <a:gd name="T98" fmla="*/ 383 w 425"/>
                <a:gd name="T99" fmla="*/ 642 h 665"/>
                <a:gd name="T100" fmla="*/ 43 w 425"/>
                <a:gd name="T101" fmla="*/ 642 h 665"/>
                <a:gd name="T102" fmla="*/ 22 w 425"/>
                <a:gd name="T103" fmla="*/ 621 h 665"/>
                <a:gd name="T104" fmla="*/ 22 w 425"/>
                <a:gd name="T105" fmla="*/ 47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5" h="665">
                  <a:moveTo>
                    <a:pt x="0" y="621"/>
                  </a:moveTo>
                  <a:lnTo>
                    <a:pt x="0" y="621"/>
                  </a:lnTo>
                  <a:cubicBezTo>
                    <a:pt x="0" y="645"/>
                    <a:pt x="19" y="664"/>
                    <a:pt x="43" y="664"/>
                  </a:cubicBezTo>
                  <a:cubicBezTo>
                    <a:pt x="383" y="664"/>
                    <a:pt x="383" y="664"/>
                    <a:pt x="383" y="664"/>
                  </a:cubicBezTo>
                  <a:cubicBezTo>
                    <a:pt x="406" y="664"/>
                    <a:pt x="424" y="645"/>
                    <a:pt x="424" y="621"/>
                  </a:cubicBezTo>
                  <a:cubicBezTo>
                    <a:pt x="424" y="470"/>
                    <a:pt x="424" y="470"/>
                    <a:pt x="424" y="470"/>
                  </a:cubicBezTo>
                  <a:cubicBezTo>
                    <a:pt x="424" y="458"/>
                    <a:pt x="418" y="446"/>
                    <a:pt x="409" y="439"/>
                  </a:cubicBezTo>
                  <a:cubicBezTo>
                    <a:pt x="418" y="431"/>
                    <a:pt x="424" y="420"/>
                    <a:pt x="424" y="407"/>
                  </a:cubicBezTo>
                  <a:cubicBezTo>
                    <a:pt x="424" y="256"/>
                    <a:pt x="424" y="256"/>
                    <a:pt x="424" y="256"/>
                  </a:cubicBezTo>
                  <a:cubicBezTo>
                    <a:pt x="424" y="243"/>
                    <a:pt x="418" y="232"/>
                    <a:pt x="410" y="224"/>
                  </a:cubicBezTo>
                  <a:cubicBezTo>
                    <a:pt x="418" y="216"/>
                    <a:pt x="424" y="206"/>
                    <a:pt x="424" y="192"/>
                  </a:cubicBezTo>
                  <a:cubicBezTo>
                    <a:pt x="424" y="42"/>
                    <a:pt x="424" y="42"/>
                    <a:pt x="424" y="42"/>
                  </a:cubicBezTo>
                  <a:cubicBezTo>
                    <a:pt x="424" y="19"/>
                    <a:pt x="406" y="0"/>
                    <a:pt x="383" y="0"/>
                  </a:cubicBezTo>
                  <a:cubicBezTo>
                    <a:pt x="43" y="0"/>
                    <a:pt x="43" y="0"/>
                    <a:pt x="43" y="0"/>
                  </a:cubicBezTo>
                  <a:cubicBezTo>
                    <a:pt x="19" y="0"/>
                    <a:pt x="0" y="19"/>
                    <a:pt x="0" y="42"/>
                  </a:cubicBezTo>
                  <a:cubicBezTo>
                    <a:pt x="0" y="192"/>
                    <a:pt x="0" y="192"/>
                    <a:pt x="0" y="192"/>
                  </a:cubicBezTo>
                  <a:cubicBezTo>
                    <a:pt x="0" y="206"/>
                    <a:pt x="6" y="216"/>
                    <a:pt x="16" y="224"/>
                  </a:cubicBezTo>
                  <a:cubicBezTo>
                    <a:pt x="6" y="232"/>
                    <a:pt x="0" y="243"/>
                    <a:pt x="0" y="256"/>
                  </a:cubicBezTo>
                  <a:cubicBezTo>
                    <a:pt x="0" y="407"/>
                    <a:pt x="0" y="407"/>
                    <a:pt x="0" y="407"/>
                  </a:cubicBezTo>
                  <a:cubicBezTo>
                    <a:pt x="0" y="420"/>
                    <a:pt x="7" y="431"/>
                    <a:pt x="16" y="439"/>
                  </a:cubicBezTo>
                  <a:cubicBezTo>
                    <a:pt x="7" y="446"/>
                    <a:pt x="0" y="458"/>
                    <a:pt x="0" y="470"/>
                  </a:cubicBezTo>
                  <a:lnTo>
                    <a:pt x="0" y="621"/>
                  </a:lnTo>
                  <a:close/>
                  <a:moveTo>
                    <a:pt x="22" y="42"/>
                  </a:moveTo>
                  <a:lnTo>
                    <a:pt x="22" y="42"/>
                  </a:lnTo>
                  <a:cubicBezTo>
                    <a:pt x="22" y="30"/>
                    <a:pt x="30" y="21"/>
                    <a:pt x="43" y="21"/>
                  </a:cubicBezTo>
                  <a:cubicBezTo>
                    <a:pt x="383" y="21"/>
                    <a:pt x="383" y="21"/>
                    <a:pt x="383" y="21"/>
                  </a:cubicBezTo>
                  <a:cubicBezTo>
                    <a:pt x="394" y="21"/>
                    <a:pt x="403" y="30"/>
                    <a:pt x="403" y="42"/>
                  </a:cubicBezTo>
                  <a:cubicBezTo>
                    <a:pt x="403" y="192"/>
                    <a:pt x="403" y="192"/>
                    <a:pt x="403" y="192"/>
                  </a:cubicBezTo>
                  <a:cubicBezTo>
                    <a:pt x="403" y="204"/>
                    <a:pt x="394" y="213"/>
                    <a:pt x="383" y="213"/>
                  </a:cubicBezTo>
                  <a:cubicBezTo>
                    <a:pt x="43" y="213"/>
                    <a:pt x="43" y="213"/>
                    <a:pt x="43" y="213"/>
                  </a:cubicBezTo>
                  <a:cubicBezTo>
                    <a:pt x="30" y="213"/>
                    <a:pt x="22" y="204"/>
                    <a:pt x="22" y="192"/>
                  </a:cubicBezTo>
                  <a:lnTo>
                    <a:pt x="22" y="42"/>
                  </a:lnTo>
                  <a:close/>
                  <a:moveTo>
                    <a:pt x="22" y="256"/>
                  </a:moveTo>
                  <a:lnTo>
                    <a:pt x="22" y="256"/>
                  </a:lnTo>
                  <a:cubicBezTo>
                    <a:pt x="22" y="245"/>
                    <a:pt x="30" y="235"/>
                    <a:pt x="43" y="235"/>
                  </a:cubicBezTo>
                  <a:cubicBezTo>
                    <a:pt x="383" y="235"/>
                    <a:pt x="383" y="235"/>
                    <a:pt x="383" y="235"/>
                  </a:cubicBezTo>
                  <a:lnTo>
                    <a:pt x="383" y="235"/>
                  </a:lnTo>
                  <a:cubicBezTo>
                    <a:pt x="394" y="235"/>
                    <a:pt x="403" y="245"/>
                    <a:pt x="403" y="256"/>
                  </a:cubicBezTo>
                  <a:cubicBezTo>
                    <a:pt x="403" y="407"/>
                    <a:pt x="403" y="407"/>
                    <a:pt x="403" y="407"/>
                  </a:cubicBezTo>
                  <a:cubicBezTo>
                    <a:pt x="403" y="419"/>
                    <a:pt x="394" y="428"/>
                    <a:pt x="383" y="428"/>
                  </a:cubicBezTo>
                  <a:cubicBezTo>
                    <a:pt x="43" y="428"/>
                    <a:pt x="43" y="428"/>
                    <a:pt x="43" y="428"/>
                  </a:cubicBezTo>
                  <a:cubicBezTo>
                    <a:pt x="30" y="428"/>
                    <a:pt x="22" y="419"/>
                    <a:pt x="22" y="407"/>
                  </a:cubicBezTo>
                  <a:lnTo>
                    <a:pt x="22" y="256"/>
                  </a:lnTo>
                  <a:close/>
                  <a:moveTo>
                    <a:pt x="22" y="470"/>
                  </a:moveTo>
                  <a:lnTo>
                    <a:pt x="22" y="470"/>
                  </a:lnTo>
                  <a:cubicBezTo>
                    <a:pt x="22" y="459"/>
                    <a:pt x="30" y="449"/>
                    <a:pt x="43" y="449"/>
                  </a:cubicBezTo>
                  <a:cubicBezTo>
                    <a:pt x="383" y="449"/>
                    <a:pt x="383" y="449"/>
                    <a:pt x="383" y="449"/>
                  </a:cubicBezTo>
                  <a:cubicBezTo>
                    <a:pt x="394" y="449"/>
                    <a:pt x="403" y="459"/>
                    <a:pt x="403" y="470"/>
                  </a:cubicBezTo>
                  <a:cubicBezTo>
                    <a:pt x="403" y="621"/>
                    <a:pt x="403" y="621"/>
                    <a:pt x="403" y="621"/>
                  </a:cubicBezTo>
                  <a:cubicBezTo>
                    <a:pt x="403" y="632"/>
                    <a:pt x="394" y="642"/>
                    <a:pt x="383" y="642"/>
                  </a:cubicBezTo>
                  <a:cubicBezTo>
                    <a:pt x="43" y="642"/>
                    <a:pt x="43" y="642"/>
                    <a:pt x="43" y="642"/>
                  </a:cubicBezTo>
                  <a:cubicBezTo>
                    <a:pt x="30" y="642"/>
                    <a:pt x="22" y="632"/>
                    <a:pt x="22" y="621"/>
                  </a:cubicBezTo>
                  <a:lnTo>
                    <a:pt x="22" y="4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118" name="Group 117"/>
          <p:cNvGrpSpPr/>
          <p:nvPr/>
        </p:nvGrpSpPr>
        <p:grpSpPr>
          <a:xfrm>
            <a:off x="4301975" y="3278475"/>
            <a:ext cx="294537" cy="372273"/>
            <a:chOff x="4301975" y="3278475"/>
            <a:chExt cx="294537" cy="372273"/>
          </a:xfrm>
        </p:grpSpPr>
        <p:sp>
          <p:nvSpPr>
            <p:cNvPr id="422" name="Freeform 154"/>
            <p:cNvSpPr>
              <a:spLocks noChangeArrowheads="1"/>
            </p:cNvSpPr>
            <p:nvPr/>
          </p:nvSpPr>
          <p:spPr bwMode="auto">
            <a:xfrm>
              <a:off x="4301975" y="3278475"/>
              <a:ext cx="294537" cy="372273"/>
            </a:xfrm>
            <a:custGeom>
              <a:avLst/>
              <a:gdLst>
                <a:gd name="T0" fmla="*/ 223919 w 536"/>
                <a:gd name="T1" fmla="*/ 102831 h 677"/>
                <a:gd name="T2" fmla="*/ 223919 w 536"/>
                <a:gd name="T3" fmla="*/ 102831 h 677"/>
                <a:gd name="T4" fmla="*/ 199882 w 536"/>
                <a:gd name="T5" fmla="*/ 78809 h 677"/>
                <a:gd name="T6" fmla="*/ 193135 w 536"/>
                <a:gd name="T7" fmla="*/ 78809 h 677"/>
                <a:gd name="T8" fmla="*/ 193135 w 536"/>
                <a:gd name="T9" fmla="*/ 85552 h 677"/>
                <a:gd name="T10" fmla="*/ 201569 w 536"/>
                <a:gd name="T11" fmla="*/ 94402 h 677"/>
                <a:gd name="T12" fmla="*/ 191027 w 536"/>
                <a:gd name="T13" fmla="*/ 104938 h 677"/>
                <a:gd name="T14" fmla="*/ 139158 w 536"/>
                <a:gd name="T15" fmla="*/ 73752 h 677"/>
                <a:gd name="T16" fmla="*/ 139158 w 536"/>
                <a:gd name="T17" fmla="*/ 56894 h 677"/>
                <a:gd name="T18" fmla="*/ 144219 w 536"/>
                <a:gd name="T19" fmla="*/ 56894 h 677"/>
                <a:gd name="T20" fmla="*/ 148857 w 536"/>
                <a:gd name="T21" fmla="*/ 52258 h 677"/>
                <a:gd name="T22" fmla="*/ 148857 w 536"/>
                <a:gd name="T23" fmla="*/ 4636 h 677"/>
                <a:gd name="T24" fmla="*/ 144219 w 536"/>
                <a:gd name="T25" fmla="*/ 0 h 677"/>
                <a:gd name="T26" fmla="*/ 86447 w 536"/>
                <a:gd name="T27" fmla="*/ 0 h 677"/>
                <a:gd name="T28" fmla="*/ 81808 w 536"/>
                <a:gd name="T29" fmla="*/ 4636 h 677"/>
                <a:gd name="T30" fmla="*/ 81808 w 536"/>
                <a:gd name="T31" fmla="*/ 52258 h 677"/>
                <a:gd name="T32" fmla="*/ 86447 w 536"/>
                <a:gd name="T33" fmla="*/ 56894 h 677"/>
                <a:gd name="T34" fmla="*/ 91086 w 536"/>
                <a:gd name="T35" fmla="*/ 56894 h 677"/>
                <a:gd name="T36" fmla="*/ 91086 w 536"/>
                <a:gd name="T37" fmla="*/ 72487 h 677"/>
                <a:gd name="T38" fmla="*/ 34579 w 536"/>
                <a:gd name="T39" fmla="*/ 104938 h 677"/>
                <a:gd name="T40" fmla="*/ 24036 w 536"/>
                <a:gd name="T41" fmla="*/ 94402 h 677"/>
                <a:gd name="T42" fmla="*/ 32892 w 536"/>
                <a:gd name="T43" fmla="*/ 85552 h 677"/>
                <a:gd name="T44" fmla="*/ 32892 w 536"/>
                <a:gd name="T45" fmla="*/ 78809 h 677"/>
                <a:gd name="T46" fmla="*/ 25723 w 536"/>
                <a:gd name="T47" fmla="*/ 78809 h 677"/>
                <a:gd name="T48" fmla="*/ 1687 w 536"/>
                <a:gd name="T49" fmla="*/ 102831 h 677"/>
                <a:gd name="T50" fmla="*/ 1687 w 536"/>
                <a:gd name="T51" fmla="*/ 109574 h 677"/>
                <a:gd name="T52" fmla="*/ 5060 w 536"/>
                <a:gd name="T53" fmla="*/ 110838 h 677"/>
                <a:gd name="T54" fmla="*/ 8856 w 536"/>
                <a:gd name="T55" fmla="*/ 109574 h 677"/>
                <a:gd name="T56" fmla="*/ 16868 w 536"/>
                <a:gd name="T57" fmla="*/ 101145 h 677"/>
                <a:gd name="T58" fmla="*/ 28253 w 536"/>
                <a:gd name="T59" fmla="*/ 112102 h 677"/>
                <a:gd name="T60" fmla="*/ 5482 w 536"/>
                <a:gd name="T61" fmla="*/ 177847 h 677"/>
                <a:gd name="T62" fmla="*/ 113014 w 536"/>
                <a:gd name="T63" fmla="*/ 284892 h 677"/>
                <a:gd name="T64" fmla="*/ 220123 w 536"/>
                <a:gd name="T65" fmla="*/ 177847 h 677"/>
                <a:gd name="T66" fmla="*/ 196930 w 536"/>
                <a:gd name="T67" fmla="*/ 112102 h 677"/>
                <a:gd name="T68" fmla="*/ 208738 w 536"/>
                <a:gd name="T69" fmla="*/ 101145 h 677"/>
                <a:gd name="T70" fmla="*/ 216750 w 536"/>
                <a:gd name="T71" fmla="*/ 109574 h 677"/>
                <a:gd name="T72" fmla="*/ 220123 w 536"/>
                <a:gd name="T73" fmla="*/ 110838 h 677"/>
                <a:gd name="T74" fmla="*/ 223919 w 536"/>
                <a:gd name="T75" fmla="*/ 109574 h 677"/>
                <a:gd name="T76" fmla="*/ 223919 w 536"/>
                <a:gd name="T77" fmla="*/ 102831 h 677"/>
                <a:gd name="T78" fmla="*/ 100784 w 536"/>
                <a:gd name="T79" fmla="*/ 56894 h 677"/>
                <a:gd name="T80" fmla="*/ 100784 w 536"/>
                <a:gd name="T81" fmla="*/ 56894 h 677"/>
                <a:gd name="T82" fmla="*/ 129881 w 536"/>
                <a:gd name="T83" fmla="*/ 56894 h 677"/>
                <a:gd name="T84" fmla="*/ 129881 w 536"/>
                <a:gd name="T85" fmla="*/ 72066 h 677"/>
                <a:gd name="T86" fmla="*/ 113014 w 536"/>
                <a:gd name="T87" fmla="*/ 70801 h 677"/>
                <a:gd name="T88" fmla="*/ 100784 w 536"/>
                <a:gd name="T89" fmla="*/ 71223 h 677"/>
                <a:gd name="T90" fmla="*/ 100784 w 536"/>
                <a:gd name="T91" fmla="*/ 56894 h 677"/>
                <a:gd name="T92" fmla="*/ 164460 w 536"/>
                <a:gd name="T93" fmla="*/ 121374 h 677"/>
                <a:gd name="T94" fmla="*/ 164460 w 536"/>
                <a:gd name="T95" fmla="*/ 121374 h 677"/>
                <a:gd name="T96" fmla="*/ 116387 w 536"/>
                <a:gd name="T97" fmla="*/ 180797 h 677"/>
                <a:gd name="T98" fmla="*/ 113014 w 536"/>
                <a:gd name="T99" fmla="*/ 182482 h 677"/>
                <a:gd name="T100" fmla="*/ 109640 w 536"/>
                <a:gd name="T101" fmla="*/ 181639 h 677"/>
                <a:gd name="T102" fmla="*/ 109218 w 536"/>
                <a:gd name="T103" fmla="*/ 174896 h 677"/>
                <a:gd name="T104" fmla="*/ 156869 w 536"/>
                <a:gd name="T105" fmla="*/ 115474 h 677"/>
                <a:gd name="T106" fmla="*/ 163617 w 536"/>
                <a:gd name="T107" fmla="*/ 115052 h 677"/>
                <a:gd name="T108" fmla="*/ 164460 w 536"/>
                <a:gd name="T109" fmla="*/ 121374 h 6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connsiteX0" fmla="*/ 9889 w 9944"/>
                <a:gd name="connsiteY0" fmla="*/ 3604 h 9985"/>
                <a:gd name="connsiteX1" fmla="*/ 9889 w 9944"/>
                <a:gd name="connsiteY1" fmla="*/ 3604 h 9985"/>
                <a:gd name="connsiteX2" fmla="*/ 8825 w 9944"/>
                <a:gd name="connsiteY2" fmla="*/ 2762 h 9985"/>
                <a:gd name="connsiteX3" fmla="*/ 8527 w 9944"/>
                <a:gd name="connsiteY3" fmla="*/ 2762 h 9985"/>
                <a:gd name="connsiteX4" fmla="*/ 8527 w 9944"/>
                <a:gd name="connsiteY4" fmla="*/ 2999 h 9985"/>
                <a:gd name="connsiteX5" fmla="*/ 8900 w 9944"/>
                <a:gd name="connsiteY5" fmla="*/ 3309 h 9985"/>
                <a:gd name="connsiteX6" fmla="*/ 8433 w 9944"/>
                <a:gd name="connsiteY6" fmla="*/ 3678 h 9985"/>
                <a:gd name="connsiteX7" fmla="*/ 6139 w 9944"/>
                <a:gd name="connsiteY7" fmla="*/ 2585 h 9985"/>
                <a:gd name="connsiteX8" fmla="*/ 6139 w 9944"/>
                <a:gd name="connsiteY8" fmla="*/ 1994 h 9985"/>
                <a:gd name="connsiteX9" fmla="*/ 6363 w 9944"/>
                <a:gd name="connsiteY9" fmla="*/ 1994 h 9985"/>
                <a:gd name="connsiteX10" fmla="*/ 6568 w 9944"/>
                <a:gd name="connsiteY10" fmla="*/ 1832 h 9985"/>
                <a:gd name="connsiteX11" fmla="*/ 6568 w 9944"/>
                <a:gd name="connsiteY11" fmla="*/ 162 h 9985"/>
                <a:gd name="connsiteX12" fmla="*/ 6363 w 9944"/>
                <a:gd name="connsiteY12" fmla="*/ 0 h 9985"/>
                <a:gd name="connsiteX13" fmla="*/ 3807 w 9944"/>
                <a:gd name="connsiteY13" fmla="*/ 0 h 9985"/>
                <a:gd name="connsiteX14" fmla="*/ 3601 w 9944"/>
                <a:gd name="connsiteY14" fmla="*/ 162 h 9985"/>
                <a:gd name="connsiteX15" fmla="*/ 3601 w 9944"/>
                <a:gd name="connsiteY15" fmla="*/ 1832 h 9985"/>
                <a:gd name="connsiteX16" fmla="*/ 3807 w 9944"/>
                <a:gd name="connsiteY16" fmla="*/ 1994 h 9985"/>
                <a:gd name="connsiteX17" fmla="*/ 4012 w 9944"/>
                <a:gd name="connsiteY17" fmla="*/ 1994 h 9985"/>
                <a:gd name="connsiteX18" fmla="*/ 4012 w 9944"/>
                <a:gd name="connsiteY18" fmla="*/ 2541 h 9985"/>
                <a:gd name="connsiteX19" fmla="*/ 1512 w 9944"/>
                <a:gd name="connsiteY19" fmla="*/ 3678 h 9985"/>
                <a:gd name="connsiteX20" fmla="*/ 1045 w 9944"/>
                <a:gd name="connsiteY20" fmla="*/ 3309 h 9985"/>
                <a:gd name="connsiteX21" fmla="*/ 1437 w 9944"/>
                <a:gd name="connsiteY21" fmla="*/ 2999 h 9985"/>
                <a:gd name="connsiteX22" fmla="*/ 1437 w 9944"/>
                <a:gd name="connsiteY22" fmla="*/ 2762 h 9985"/>
                <a:gd name="connsiteX23" fmla="*/ 1120 w 9944"/>
                <a:gd name="connsiteY23" fmla="*/ 2762 h 9985"/>
                <a:gd name="connsiteX24" fmla="*/ 57 w 9944"/>
                <a:gd name="connsiteY24" fmla="*/ 3604 h 9985"/>
                <a:gd name="connsiteX25" fmla="*/ 57 w 9944"/>
                <a:gd name="connsiteY25" fmla="*/ 3840 h 9985"/>
                <a:gd name="connsiteX26" fmla="*/ 206 w 9944"/>
                <a:gd name="connsiteY26" fmla="*/ 3885 h 9985"/>
                <a:gd name="connsiteX27" fmla="*/ 374 w 9944"/>
                <a:gd name="connsiteY27" fmla="*/ 3840 h 9985"/>
                <a:gd name="connsiteX28" fmla="*/ 728 w 9944"/>
                <a:gd name="connsiteY28" fmla="*/ 3545 h 9985"/>
                <a:gd name="connsiteX29" fmla="*/ 1232 w 9944"/>
                <a:gd name="connsiteY29" fmla="*/ 3929 h 9985"/>
                <a:gd name="connsiteX30" fmla="*/ 225 w 9944"/>
                <a:gd name="connsiteY30" fmla="*/ 6233 h 9985"/>
                <a:gd name="connsiteX31" fmla="*/ 4982 w 9944"/>
                <a:gd name="connsiteY31" fmla="*/ 9985 h 9985"/>
                <a:gd name="connsiteX32" fmla="*/ 9721 w 9944"/>
                <a:gd name="connsiteY32" fmla="*/ 6233 h 9985"/>
                <a:gd name="connsiteX33" fmla="*/ 8695 w 9944"/>
                <a:gd name="connsiteY33" fmla="*/ 3929 h 9985"/>
                <a:gd name="connsiteX34" fmla="*/ 9217 w 9944"/>
                <a:gd name="connsiteY34" fmla="*/ 3545 h 9985"/>
                <a:gd name="connsiteX35" fmla="*/ 9572 w 9944"/>
                <a:gd name="connsiteY35" fmla="*/ 3840 h 9985"/>
                <a:gd name="connsiteX36" fmla="*/ 9721 w 9944"/>
                <a:gd name="connsiteY36" fmla="*/ 3885 h 9985"/>
                <a:gd name="connsiteX37" fmla="*/ 9889 w 9944"/>
                <a:gd name="connsiteY37" fmla="*/ 3840 h 9985"/>
                <a:gd name="connsiteX38" fmla="*/ 9889 w 9944"/>
                <a:gd name="connsiteY38" fmla="*/ 3604 h 9985"/>
                <a:gd name="connsiteX39" fmla="*/ 4441 w 9944"/>
                <a:gd name="connsiteY39" fmla="*/ 1994 h 9985"/>
                <a:gd name="connsiteX40" fmla="*/ 4441 w 9944"/>
                <a:gd name="connsiteY40" fmla="*/ 1994 h 9985"/>
                <a:gd name="connsiteX41" fmla="*/ 5728 w 9944"/>
                <a:gd name="connsiteY41" fmla="*/ 1994 h 9985"/>
                <a:gd name="connsiteX42" fmla="*/ 5728 w 9944"/>
                <a:gd name="connsiteY42" fmla="*/ 2526 h 9985"/>
                <a:gd name="connsiteX43" fmla="*/ 4982 w 9944"/>
                <a:gd name="connsiteY43" fmla="*/ 2482 h 9985"/>
                <a:gd name="connsiteX44" fmla="*/ 4441 w 9944"/>
                <a:gd name="connsiteY44" fmla="*/ 2496 h 9985"/>
                <a:gd name="connsiteX45" fmla="*/ 4441 w 9944"/>
                <a:gd name="connsiteY45" fmla="*/ 1994 h 9985"/>
                <a:gd name="connsiteX46" fmla="*/ 7258 w 9944"/>
                <a:gd name="connsiteY46" fmla="*/ 4254 h 9985"/>
                <a:gd name="connsiteX47" fmla="*/ 7258 w 9944"/>
                <a:gd name="connsiteY47" fmla="*/ 4254 h 9985"/>
                <a:gd name="connsiteX48" fmla="*/ 5131 w 9944"/>
                <a:gd name="connsiteY48" fmla="*/ 6337 h 9985"/>
                <a:gd name="connsiteX49" fmla="*/ 4982 w 9944"/>
                <a:gd name="connsiteY49" fmla="*/ 6396 h 9985"/>
                <a:gd name="connsiteX50" fmla="*/ 4833 w 9944"/>
                <a:gd name="connsiteY50" fmla="*/ 6366 h 9985"/>
                <a:gd name="connsiteX51" fmla="*/ 6922 w 9944"/>
                <a:gd name="connsiteY51" fmla="*/ 4047 h 9985"/>
                <a:gd name="connsiteX52" fmla="*/ 7221 w 9944"/>
                <a:gd name="connsiteY52" fmla="*/ 4032 h 9985"/>
                <a:gd name="connsiteX53" fmla="*/ 7258 w 9944"/>
                <a:gd name="connsiteY53" fmla="*/ 4254 h 9985"/>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5160 w 10000"/>
                <a:gd name="connsiteY48" fmla="*/ 6347 h 10000"/>
                <a:gd name="connsiteX49" fmla="*/ 5010 w 10000"/>
                <a:gd name="connsiteY49" fmla="*/ 6406 h 10000"/>
                <a:gd name="connsiteX50" fmla="*/ 6961 w 10000"/>
                <a:gd name="connsiteY50" fmla="*/ 4053 h 10000"/>
                <a:gd name="connsiteX51" fmla="*/ 7262 w 10000"/>
                <a:gd name="connsiteY51" fmla="*/ 4038 h 10000"/>
                <a:gd name="connsiteX52" fmla="*/ 7299 w 10000"/>
                <a:gd name="connsiteY52"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5160 w 10000"/>
                <a:gd name="connsiteY48" fmla="*/ 6347 h 10000"/>
                <a:gd name="connsiteX49" fmla="*/ 6961 w 10000"/>
                <a:gd name="connsiteY49" fmla="*/ 4053 h 10000"/>
                <a:gd name="connsiteX50" fmla="*/ 7262 w 10000"/>
                <a:gd name="connsiteY50" fmla="*/ 4038 h 10000"/>
                <a:gd name="connsiteX51" fmla="*/ 7299 w 10000"/>
                <a:gd name="connsiteY51"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6961 w 10000"/>
                <a:gd name="connsiteY48" fmla="*/ 4053 h 10000"/>
                <a:gd name="connsiteX49" fmla="*/ 7262 w 10000"/>
                <a:gd name="connsiteY49" fmla="*/ 4038 h 10000"/>
                <a:gd name="connsiteX50" fmla="*/ 7299 w 10000"/>
                <a:gd name="connsiteY50"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62 w 10000"/>
                <a:gd name="connsiteY46" fmla="*/ 4038 h 10000"/>
                <a:gd name="connsiteX47" fmla="*/ 7299 w 10000"/>
                <a:gd name="connsiteY47" fmla="*/ 4260 h 10000"/>
                <a:gd name="connsiteX48" fmla="*/ 6961 w 10000"/>
                <a:gd name="connsiteY48" fmla="*/ 4053 h 10000"/>
                <a:gd name="connsiteX49" fmla="*/ 7262 w 10000"/>
                <a:gd name="connsiteY49" fmla="*/ 4038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6961 w 10000"/>
                <a:gd name="connsiteY46" fmla="*/ 4053 h 10000"/>
                <a:gd name="connsiteX47" fmla="*/ 7299 w 10000"/>
                <a:gd name="connsiteY47" fmla="*/ 4260 h 10000"/>
                <a:gd name="connsiteX48" fmla="*/ 6961 w 10000"/>
                <a:gd name="connsiteY48" fmla="*/ 4053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00" h="10000">
                  <a:moveTo>
                    <a:pt x="9945" y="3609"/>
                  </a:moveTo>
                  <a:lnTo>
                    <a:pt x="9945" y="3609"/>
                  </a:lnTo>
                  <a:lnTo>
                    <a:pt x="8875" y="2766"/>
                  </a:lnTo>
                  <a:cubicBezTo>
                    <a:pt x="8800" y="2707"/>
                    <a:pt x="8649" y="2707"/>
                    <a:pt x="8575" y="2766"/>
                  </a:cubicBezTo>
                  <a:cubicBezTo>
                    <a:pt x="8480" y="2840"/>
                    <a:pt x="8480" y="2929"/>
                    <a:pt x="8575" y="3004"/>
                  </a:cubicBezTo>
                  <a:lnTo>
                    <a:pt x="8950" y="3314"/>
                  </a:lnTo>
                  <a:lnTo>
                    <a:pt x="8480" y="3684"/>
                  </a:lnTo>
                  <a:cubicBezTo>
                    <a:pt x="7880" y="3166"/>
                    <a:pt x="7074" y="2766"/>
                    <a:pt x="6174" y="2589"/>
                  </a:cubicBezTo>
                  <a:lnTo>
                    <a:pt x="6174" y="1997"/>
                  </a:lnTo>
                  <a:lnTo>
                    <a:pt x="6399" y="1997"/>
                  </a:lnTo>
                  <a:cubicBezTo>
                    <a:pt x="6492" y="1997"/>
                    <a:pt x="6605" y="1938"/>
                    <a:pt x="6605" y="1835"/>
                  </a:cubicBezTo>
                  <a:lnTo>
                    <a:pt x="6605" y="162"/>
                  </a:lnTo>
                  <a:cubicBezTo>
                    <a:pt x="6605" y="74"/>
                    <a:pt x="6492" y="0"/>
                    <a:pt x="6399" y="0"/>
                  </a:cubicBezTo>
                  <a:lnTo>
                    <a:pt x="3828" y="0"/>
                  </a:lnTo>
                  <a:cubicBezTo>
                    <a:pt x="3716" y="0"/>
                    <a:pt x="3621" y="74"/>
                    <a:pt x="3621" y="162"/>
                  </a:cubicBezTo>
                  <a:lnTo>
                    <a:pt x="3621" y="1835"/>
                  </a:lnTo>
                  <a:cubicBezTo>
                    <a:pt x="3621" y="1938"/>
                    <a:pt x="3716" y="1997"/>
                    <a:pt x="3828" y="1997"/>
                  </a:cubicBezTo>
                  <a:lnTo>
                    <a:pt x="4035" y="1997"/>
                  </a:lnTo>
                  <a:lnTo>
                    <a:pt x="4035" y="2545"/>
                  </a:lnTo>
                  <a:cubicBezTo>
                    <a:pt x="3059" y="2707"/>
                    <a:pt x="2177" y="3107"/>
                    <a:pt x="1521" y="3684"/>
                  </a:cubicBezTo>
                  <a:lnTo>
                    <a:pt x="1051" y="3314"/>
                  </a:lnTo>
                  <a:lnTo>
                    <a:pt x="1445" y="3004"/>
                  </a:lnTo>
                  <a:cubicBezTo>
                    <a:pt x="1521" y="2929"/>
                    <a:pt x="1521" y="2840"/>
                    <a:pt x="1445" y="2766"/>
                  </a:cubicBezTo>
                  <a:cubicBezTo>
                    <a:pt x="1352" y="2707"/>
                    <a:pt x="1220" y="2707"/>
                    <a:pt x="1126" y="2766"/>
                  </a:cubicBezTo>
                  <a:lnTo>
                    <a:pt x="57" y="3609"/>
                  </a:lnTo>
                  <a:cubicBezTo>
                    <a:pt x="-18" y="3684"/>
                    <a:pt x="-18" y="3773"/>
                    <a:pt x="57" y="3846"/>
                  </a:cubicBezTo>
                  <a:cubicBezTo>
                    <a:pt x="114" y="3876"/>
                    <a:pt x="170" y="3891"/>
                    <a:pt x="207" y="3891"/>
                  </a:cubicBezTo>
                  <a:cubicBezTo>
                    <a:pt x="263" y="3891"/>
                    <a:pt x="338" y="3876"/>
                    <a:pt x="376" y="3846"/>
                  </a:cubicBezTo>
                  <a:lnTo>
                    <a:pt x="732" y="3550"/>
                  </a:lnTo>
                  <a:lnTo>
                    <a:pt x="1239" y="3935"/>
                  </a:lnTo>
                  <a:cubicBezTo>
                    <a:pt x="619" y="4571"/>
                    <a:pt x="226" y="5370"/>
                    <a:pt x="226" y="6242"/>
                  </a:cubicBezTo>
                  <a:cubicBezTo>
                    <a:pt x="226" y="8313"/>
                    <a:pt x="2383" y="10000"/>
                    <a:pt x="5010" y="10000"/>
                  </a:cubicBezTo>
                  <a:cubicBezTo>
                    <a:pt x="7618" y="10000"/>
                    <a:pt x="9776" y="8313"/>
                    <a:pt x="9776" y="6242"/>
                  </a:cubicBezTo>
                  <a:cubicBezTo>
                    <a:pt x="9776" y="5370"/>
                    <a:pt x="9382" y="4571"/>
                    <a:pt x="8744" y="3935"/>
                  </a:cubicBezTo>
                  <a:lnTo>
                    <a:pt x="9269" y="3550"/>
                  </a:lnTo>
                  <a:lnTo>
                    <a:pt x="9626" y="3846"/>
                  </a:lnTo>
                  <a:cubicBezTo>
                    <a:pt x="9682" y="3876"/>
                    <a:pt x="9738" y="3891"/>
                    <a:pt x="9776" y="3891"/>
                  </a:cubicBezTo>
                  <a:cubicBezTo>
                    <a:pt x="9832" y="3891"/>
                    <a:pt x="9906" y="3876"/>
                    <a:pt x="9945" y="3846"/>
                  </a:cubicBezTo>
                  <a:cubicBezTo>
                    <a:pt x="10019" y="3773"/>
                    <a:pt x="10019" y="3684"/>
                    <a:pt x="9945" y="3609"/>
                  </a:cubicBezTo>
                  <a:close/>
                  <a:moveTo>
                    <a:pt x="4466" y="1997"/>
                  </a:moveTo>
                  <a:lnTo>
                    <a:pt x="4466" y="1997"/>
                  </a:lnTo>
                  <a:lnTo>
                    <a:pt x="5760" y="1997"/>
                  </a:lnTo>
                  <a:lnTo>
                    <a:pt x="5760" y="2530"/>
                  </a:lnTo>
                  <a:cubicBezTo>
                    <a:pt x="5517" y="2500"/>
                    <a:pt x="5254" y="2486"/>
                    <a:pt x="5010" y="2486"/>
                  </a:cubicBezTo>
                  <a:cubicBezTo>
                    <a:pt x="4822" y="2486"/>
                    <a:pt x="4654" y="2486"/>
                    <a:pt x="4466" y="2500"/>
                  </a:cubicBezTo>
                  <a:lnTo>
                    <a:pt x="4466" y="1997"/>
                  </a:lnTo>
                  <a:close/>
                </a:path>
              </a:pathLst>
            </a:custGeom>
            <a:noFill/>
            <a:ln w="15240" cap="rnd">
              <a:solidFill>
                <a:schemeClr val="accent1"/>
              </a:solidFill>
            </a:ln>
            <a:extLst/>
          </p:spPr>
          <p:txBody>
            <a:bodyPr wrap="none" anchor="ctr"/>
            <a:lstStyle/>
            <a:p>
              <a:endParaRPr lang="en-US"/>
            </a:p>
          </p:txBody>
        </p:sp>
        <p:sp>
          <p:nvSpPr>
            <p:cNvPr id="423" name="Freeform 154"/>
            <p:cNvSpPr>
              <a:spLocks noChangeArrowheads="1"/>
            </p:cNvSpPr>
            <p:nvPr/>
          </p:nvSpPr>
          <p:spPr bwMode="auto">
            <a:xfrm>
              <a:off x="4444317" y="3428004"/>
              <a:ext cx="74962" cy="89953"/>
            </a:xfrm>
            <a:custGeom>
              <a:avLst/>
              <a:gdLst>
                <a:gd name="T0" fmla="*/ 223919 w 536"/>
                <a:gd name="T1" fmla="*/ 102831 h 677"/>
                <a:gd name="T2" fmla="*/ 223919 w 536"/>
                <a:gd name="T3" fmla="*/ 102831 h 677"/>
                <a:gd name="T4" fmla="*/ 199882 w 536"/>
                <a:gd name="T5" fmla="*/ 78809 h 677"/>
                <a:gd name="T6" fmla="*/ 193135 w 536"/>
                <a:gd name="T7" fmla="*/ 78809 h 677"/>
                <a:gd name="T8" fmla="*/ 193135 w 536"/>
                <a:gd name="T9" fmla="*/ 85552 h 677"/>
                <a:gd name="T10" fmla="*/ 201569 w 536"/>
                <a:gd name="T11" fmla="*/ 94402 h 677"/>
                <a:gd name="T12" fmla="*/ 191027 w 536"/>
                <a:gd name="T13" fmla="*/ 104938 h 677"/>
                <a:gd name="T14" fmla="*/ 139158 w 536"/>
                <a:gd name="T15" fmla="*/ 73752 h 677"/>
                <a:gd name="T16" fmla="*/ 139158 w 536"/>
                <a:gd name="T17" fmla="*/ 56894 h 677"/>
                <a:gd name="T18" fmla="*/ 144219 w 536"/>
                <a:gd name="T19" fmla="*/ 56894 h 677"/>
                <a:gd name="T20" fmla="*/ 148857 w 536"/>
                <a:gd name="T21" fmla="*/ 52258 h 677"/>
                <a:gd name="T22" fmla="*/ 148857 w 536"/>
                <a:gd name="T23" fmla="*/ 4636 h 677"/>
                <a:gd name="T24" fmla="*/ 144219 w 536"/>
                <a:gd name="T25" fmla="*/ 0 h 677"/>
                <a:gd name="T26" fmla="*/ 86447 w 536"/>
                <a:gd name="T27" fmla="*/ 0 h 677"/>
                <a:gd name="T28" fmla="*/ 81808 w 536"/>
                <a:gd name="T29" fmla="*/ 4636 h 677"/>
                <a:gd name="T30" fmla="*/ 81808 w 536"/>
                <a:gd name="T31" fmla="*/ 52258 h 677"/>
                <a:gd name="T32" fmla="*/ 86447 w 536"/>
                <a:gd name="T33" fmla="*/ 56894 h 677"/>
                <a:gd name="T34" fmla="*/ 91086 w 536"/>
                <a:gd name="T35" fmla="*/ 56894 h 677"/>
                <a:gd name="T36" fmla="*/ 91086 w 536"/>
                <a:gd name="T37" fmla="*/ 72487 h 677"/>
                <a:gd name="T38" fmla="*/ 34579 w 536"/>
                <a:gd name="T39" fmla="*/ 104938 h 677"/>
                <a:gd name="T40" fmla="*/ 24036 w 536"/>
                <a:gd name="T41" fmla="*/ 94402 h 677"/>
                <a:gd name="T42" fmla="*/ 32892 w 536"/>
                <a:gd name="T43" fmla="*/ 85552 h 677"/>
                <a:gd name="T44" fmla="*/ 32892 w 536"/>
                <a:gd name="T45" fmla="*/ 78809 h 677"/>
                <a:gd name="T46" fmla="*/ 25723 w 536"/>
                <a:gd name="T47" fmla="*/ 78809 h 677"/>
                <a:gd name="T48" fmla="*/ 1687 w 536"/>
                <a:gd name="T49" fmla="*/ 102831 h 677"/>
                <a:gd name="T50" fmla="*/ 1687 w 536"/>
                <a:gd name="T51" fmla="*/ 109574 h 677"/>
                <a:gd name="T52" fmla="*/ 5060 w 536"/>
                <a:gd name="T53" fmla="*/ 110838 h 677"/>
                <a:gd name="T54" fmla="*/ 8856 w 536"/>
                <a:gd name="T55" fmla="*/ 109574 h 677"/>
                <a:gd name="T56" fmla="*/ 16868 w 536"/>
                <a:gd name="T57" fmla="*/ 101145 h 677"/>
                <a:gd name="T58" fmla="*/ 28253 w 536"/>
                <a:gd name="T59" fmla="*/ 112102 h 677"/>
                <a:gd name="T60" fmla="*/ 5482 w 536"/>
                <a:gd name="T61" fmla="*/ 177847 h 677"/>
                <a:gd name="T62" fmla="*/ 113014 w 536"/>
                <a:gd name="T63" fmla="*/ 284892 h 677"/>
                <a:gd name="T64" fmla="*/ 220123 w 536"/>
                <a:gd name="T65" fmla="*/ 177847 h 677"/>
                <a:gd name="T66" fmla="*/ 196930 w 536"/>
                <a:gd name="T67" fmla="*/ 112102 h 677"/>
                <a:gd name="T68" fmla="*/ 208738 w 536"/>
                <a:gd name="T69" fmla="*/ 101145 h 677"/>
                <a:gd name="T70" fmla="*/ 216750 w 536"/>
                <a:gd name="T71" fmla="*/ 109574 h 677"/>
                <a:gd name="T72" fmla="*/ 220123 w 536"/>
                <a:gd name="T73" fmla="*/ 110838 h 677"/>
                <a:gd name="T74" fmla="*/ 223919 w 536"/>
                <a:gd name="T75" fmla="*/ 109574 h 677"/>
                <a:gd name="T76" fmla="*/ 223919 w 536"/>
                <a:gd name="T77" fmla="*/ 102831 h 677"/>
                <a:gd name="T78" fmla="*/ 100784 w 536"/>
                <a:gd name="T79" fmla="*/ 56894 h 677"/>
                <a:gd name="T80" fmla="*/ 100784 w 536"/>
                <a:gd name="T81" fmla="*/ 56894 h 677"/>
                <a:gd name="T82" fmla="*/ 129881 w 536"/>
                <a:gd name="T83" fmla="*/ 56894 h 677"/>
                <a:gd name="T84" fmla="*/ 129881 w 536"/>
                <a:gd name="T85" fmla="*/ 72066 h 677"/>
                <a:gd name="T86" fmla="*/ 113014 w 536"/>
                <a:gd name="T87" fmla="*/ 70801 h 677"/>
                <a:gd name="T88" fmla="*/ 100784 w 536"/>
                <a:gd name="T89" fmla="*/ 71223 h 677"/>
                <a:gd name="T90" fmla="*/ 100784 w 536"/>
                <a:gd name="T91" fmla="*/ 56894 h 677"/>
                <a:gd name="T92" fmla="*/ 164460 w 536"/>
                <a:gd name="T93" fmla="*/ 121374 h 677"/>
                <a:gd name="T94" fmla="*/ 164460 w 536"/>
                <a:gd name="T95" fmla="*/ 121374 h 677"/>
                <a:gd name="T96" fmla="*/ 116387 w 536"/>
                <a:gd name="T97" fmla="*/ 180797 h 677"/>
                <a:gd name="T98" fmla="*/ 113014 w 536"/>
                <a:gd name="T99" fmla="*/ 182482 h 677"/>
                <a:gd name="T100" fmla="*/ 109640 w 536"/>
                <a:gd name="T101" fmla="*/ 181639 h 677"/>
                <a:gd name="T102" fmla="*/ 109218 w 536"/>
                <a:gd name="T103" fmla="*/ 174896 h 677"/>
                <a:gd name="T104" fmla="*/ 156869 w 536"/>
                <a:gd name="T105" fmla="*/ 115474 h 677"/>
                <a:gd name="T106" fmla="*/ 163617 w 536"/>
                <a:gd name="T107" fmla="*/ 115052 h 677"/>
                <a:gd name="T108" fmla="*/ 164460 w 536"/>
                <a:gd name="T109" fmla="*/ 121374 h 6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connsiteX0" fmla="*/ 10192 w 10550"/>
                <a:gd name="connsiteY0" fmla="*/ 3604 h 6521"/>
                <a:gd name="connsiteX1" fmla="*/ 10192 w 10550"/>
                <a:gd name="connsiteY1" fmla="*/ 3604 h 6521"/>
                <a:gd name="connsiteX2" fmla="*/ 9128 w 10550"/>
                <a:gd name="connsiteY2" fmla="*/ 2762 h 6521"/>
                <a:gd name="connsiteX3" fmla="*/ 8830 w 10550"/>
                <a:gd name="connsiteY3" fmla="*/ 2762 h 6521"/>
                <a:gd name="connsiteX4" fmla="*/ 8830 w 10550"/>
                <a:gd name="connsiteY4" fmla="*/ 2999 h 6521"/>
                <a:gd name="connsiteX5" fmla="*/ 9203 w 10550"/>
                <a:gd name="connsiteY5" fmla="*/ 3309 h 6521"/>
                <a:gd name="connsiteX6" fmla="*/ 8736 w 10550"/>
                <a:gd name="connsiteY6" fmla="*/ 3678 h 6521"/>
                <a:gd name="connsiteX7" fmla="*/ 6442 w 10550"/>
                <a:gd name="connsiteY7" fmla="*/ 2585 h 6521"/>
                <a:gd name="connsiteX8" fmla="*/ 6442 w 10550"/>
                <a:gd name="connsiteY8" fmla="*/ 1994 h 6521"/>
                <a:gd name="connsiteX9" fmla="*/ 6666 w 10550"/>
                <a:gd name="connsiteY9" fmla="*/ 1994 h 6521"/>
                <a:gd name="connsiteX10" fmla="*/ 6871 w 10550"/>
                <a:gd name="connsiteY10" fmla="*/ 1832 h 6521"/>
                <a:gd name="connsiteX11" fmla="*/ 6871 w 10550"/>
                <a:gd name="connsiteY11" fmla="*/ 162 h 6521"/>
                <a:gd name="connsiteX12" fmla="*/ 6666 w 10550"/>
                <a:gd name="connsiteY12" fmla="*/ 0 h 6521"/>
                <a:gd name="connsiteX13" fmla="*/ 4110 w 10550"/>
                <a:gd name="connsiteY13" fmla="*/ 0 h 6521"/>
                <a:gd name="connsiteX14" fmla="*/ 3904 w 10550"/>
                <a:gd name="connsiteY14" fmla="*/ 162 h 6521"/>
                <a:gd name="connsiteX15" fmla="*/ 3904 w 10550"/>
                <a:gd name="connsiteY15" fmla="*/ 1832 h 6521"/>
                <a:gd name="connsiteX16" fmla="*/ 4110 w 10550"/>
                <a:gd name="connsiteY16" fmla="*/ 1994 h 6521"/>
                <a:gd name="connsiteX17" fmla="*/ 4315 w 10550"/>
                <a:gd name="connsiteY17" fmla="*/ 1994 h 6521"/>
                <a:gd name="connsiteX18" fmla="*/ 4315 w 10550"/>
                <a:gd name="connsiteY18" fmla="*/ 2541 h 6521"/>
                <a:gd name="connsiteX19" fmla="*/ 1815 w 10550"/>
                <a:gd name="connsiteY19" fmla="*/ 3678 h 6521"/>
                <a:gd name="connsiteX20" fmla="*/ 1348 w 10550"/>
                <a:gd name="connsiteY20" fmla="*/ 3309 h 6521"/>
                <a:gd name="connsiteX21" fmla="*/ 1740 w 10550"/>
                <a:gd name="connsiteY21" fmla="*/ 2999 h 6521"/>
                <a:gd name="connsiteX22" fmla="*/ 1740 w 10550"/>
                <a:gd name="connsiteY22" fmla="*/ 2762 h 6521"/>
                <a:gd name="connsiteX23" fmla="*/ 1423 w 10550"/>
                <a:gd name="connsiteY23" fmla="*/ 2762 h 6521"/>
                <a:gd name="connsiteX24" fmla="*/ 360 w 10550"/>
                <a:gd name="connsiteY24" fmla="*/ 3604 h 6521"/>
                <a:gd name="connsiteX25" fmla="*/ 360 w 10550"/>
                <a:gd name="connsiteY25" fmla="*/ 3840 h 6521"/>
                <a:gd name="connsiteX26" fmla="*/ 509 w 10550"/>
                <a:gd name="connsiteY26" fmla="*/ 3885 h 6521"/>
                <a:gd name="connsiteX27" fmla="*/ 677 w 10550"/>
                <a:gd name="connsiteY27" fmla="*/ 3840 h 6521"/>
                <a:gd name="connsiteX28" fmla="*/ 1031 w 10550"/>
                <a:gd name="connsiteY28" fmla="*/ 3545 h 6521"/>
                <a:gd name="connsiteX29" fmla="*/ 1535 w 10550"/>
                <a:gd name="connsiteY29" fmla="*/ 3929 h 6521"/>
                <a:gd name="connsiteX30" fmla="*/ 528 w 10550"/>
                <a:gd name="connsiteY30" fmla="*/ 6233 h 6521"/>
                <a:gd name="connsiteX31" fmla="*/ 10024 w 10550"/>
                <a:gd name="connsiteY31" fmla="*/ 6233 h 6521"/>
                <a:gd name="connsiteX32" fmla="*/ 8998 w 10550"/>
                <a:gd name="connsiteY32" fmla="*/ 3929 h 6521"/>
                <a:gd name="connsiteX33" fmla="*/ 9520 w 10550"/>
                <a:gd name="connsiteY33" fmla="*/ 3545 h 6521"/>
                <a:gd name="connsiteX34" fmla="*/ 9875 w 10550"/>
                <a:gd name="connsiteY34" fmla="*/ 3840 h 6521"/>
                <a:gd name="connsiteX35" fmla="*/ 10024 w 10550"/>
                <a:gd name="connsiteY35" fmla="*/ 3885 h 6521"/>
                <a:gd name="connsiteX36" fmla="*/ 10192 w 10550"/>
                <a:gd name="connsiteY36" fmla="*/ 3840 h 6521"/>
                <a:gd name="connsiteX37" fmla="*/ 10192 w 10550"/>
                <a:gd name="connsiteY37" fmla="*/ 3604 h 6521"/>
                <a:gd name="connsiteX38" fmla="*/ 4744 w 10550"/>
                <a:gd name="connsiteY38" fmla="*/ 1994 h 6521"/>
                <a:gd name="connsiteX39" fmla="*/ 4744 w 10550"/>
                <a:gd name="connsiteY39" fmla="*/ 1994 h 6521"/>
                <a:gd name="connsiteX40" fmla="*/ 6031 w 10550"/>
                <a:gd name="connsiteY40" fmla="*/ 1994 h 6521"/>
                <a:gd name="connsiteX41" fmla="*/ 6031 w 10550"/>
                <a:gd name="connsiteY41" fmla="*/ 2526 h 6521"/>
                <a:gd name="connsiteX42" fmla="*/ 5285 w 10550"/>
                <a:gd name="connsiteY42" fmla="*/ 2482 h 6521"/>
                <a:gd name="connsiteX43" fmla="*/ 4744 w 10550"/>
                <a:gd name="connsiteY43" fmla="*/ 2496 h 6521"/>
                <a:gd name="connsiteX44" fmla="*/ 4744 w 10550"/>
                <a:gd name="connsiteY44" fmla="*/ 1994 h 6521"/>
                <a:gd name="connsiteX45" fmla="*/ 7561 w 10550"/>
                <a:gd name="connsiteY45" fmla="*/ 4254 h 6521"/>
                <a:gd name="connsiteX46" fmla="*/ 7561 w 10550"/>
                <a:gd name="connsiteY46" fmla="*/ 4254 h 6521"/>
                <a:gd name="connsiteX47" fmla="*/ 5434 w 10550"/>
                <a:gd name="connsiteY47" fmla="*/ 6337 h 6521"/>
                <a:gd name="connsiteX48" fmla="*/ 5285 w 10550"/>
                <a:gd name="connsiteY48" fmla="*/ 6396 h 6521"/>
                <a:gd name="connsiteX49" fmla="*/ 5136 w 10550"/>
                <a:gd name="connsiteY49" fmla="*/ 6366 h 6521"/>
                <a:gd name="connsiteX50" fmla="*/ 5117 w 10550"/>
                <a:gd name="connsiteY50" fmla="*/ 6130 h 6521"/>
                <a:gd name="connsiteX51" fmla="*/ 7225 w 10550"/>
                <a:gd name="connsiteY51" fmla="*/ 4047 h 6521"/>
                <a:gd name="connsiteX52" fmla="*/ 7524 w 10550"/>
                <a:gd name="connsiteY52" fmla="*/ 4032 h 6521"/>
                <a:gd name="connsiteX53" fmla="*/ 7561 w 10550"/>
                <a:gd name="connsiteY53" fmla="*/ 4254 h 6521"/>
                <a:gd name="connsiteX0" fmla="*/ 9374 w 9644"/>
                <a:gd name="connsiteY0" fmla="*/ 5527 h 9808"/>
                <a:gd name="connsiteX1" fmla="*/ 9374 w 9644"/>
                <a:gd name="connsiteY1" fmla="*/ 5527 h 9808"/>
                <a:gd name="connsiteX2" fmla="*/ 8365 w 9644"/>
                <a:gd name="connsiteY2" fmla="*/ 4236 h 9808"/>
                <a:gd name="connsiteX3" fmla="*/ 8083 w 9644"/>
                <a:gd name="connsiteY3" fmla="*/ 4236 h 9808"/>
                <a:gd name="connsiteX4" fmla="*/ 8083 w 9644"/>
                <a:gd name="connsiteY4" fmla="*/ 4599 h 9808"/>
                <a:gd name="connsiteX5" fmla="*/ 8436 w 9644"/>
                <a:gd name="connsiteY5" fmla="*/ 5074 h 9808"/>
                <a:gd name="connsiteX6" fmla="*/ 7994 w 9644"/>
                <a:gd name="connsiteY6" fmla="*/ 5640 h 9808"/>
                <a:gd name="connsiteX7" fmla="*/ 5819 w 9644"/>
                <a:gd name="connsiteY7" fmla="*/ 3964 h 9808"/>
                <a:gd name="connsiteX8" fmla="*/ 5819 w 9644"/>
                <a:gd name="connsiteY8" fmla="*/ 3058 h 9808"/>
                <a:gd name="connsiteX9" fmla="*/ 6031 w 9644"/>
                <a:gd name="connsiteY9" fmla="*/ 3058 h 9808"/>
                <a:gd name="connsiteX10" fmla="*/ 6226 w 9644"/>
                <a:gd name="connsiteY10" fmla="*/ 2809 h 9808"/>
                <a:gd name="connsiteX11" fmla="*/ 6226 w 9644"/>
                <a:gd name="connsiteY11" fmla="*/ 248 h 9808"/>
                <a:gd name="connsiteX12" fmla="*/ 6031 w 9644"/>
                <a:gd name="connsiteY12" fmla="*/ 0 h 9808"/>
                <a:gd name="connsiteX13" fmla="*/ 3609 w 9644"/>
                <a:gd name="connsiteY13" fmla="*/ 0 h 9808"/>
                <a:gd name="connsiteX14" fmla="*/ 3413 w 9644"/>
                <a:gd name="connsiteY14" fmla="*/ 248 h 9808"/>
                <a:gd name="connsiteX15" fmla="*/ 3413 w 9644"/>
                <a:gd name="connsiteY15" fmla="*/ 2809 h 9808"/>
                <a:gd name="connsiteX16" fmla="*/ 3609 w 9644"/>
                <a:gd name="connsiteY16" fmla="*/ 3058 h 9808"/>
                <a:gd name="connsiteX17" fmla="*/ 3803 w 9644"/>
                <a:gd name="connsiteY17" fmla="*/ 3058 h 9808"/>
                <a:gd name="connsiteX18" fmla="*/ 3803 w 9644"/>
                <a:gd name="connsiteY18" fmla="*/ 3897 h 9808"/>
                <a:gd name="connsiteX19" fmla="*/ 1433 w 9644"/>
                <a:gd name="connsiteY19" fmla="*/ 5640 h 9808"/>
                <a:gd name="connsiteX20" fmla="*/ 991 w 9644"/>
                <a:gd name="connsiteY20" fmla="*/ 5074 h 9808"/>
                <a:gd name="connsiteX21" fmla="*/ 1362 w 9644"/>
                <a:gd name="connsiteY21" fmla="*/ 4599 h 9808"/>
                <a:gd name="connsiteX22" fmla="*/ 1362 w 9644"/>
                <a:gd name="connsiteY22" fmla="*/ 4236 h 9808"/>
                <a:gd name="connsiteX23" fmla="*/ 1062 w 9644"/>
                <a:gd name="connsiteY23" fmla="*/ 4236 h 9808"/>
                <a:gd name="connsiteX24" fmla="*/ 54 w 9644"/>
                <a:gd name="connsiteY24" fmla="*/ 5527 h 9808"/>
                <a:gd name="connsiteX25" fmla="*/ 54 w 9644"/>
                <a:gd name="connsiteY25" fmla="*/ 5889 h 9808"/>
                <a:gd name="connsiteX26" fmla="*/ 195 w 9644"/>
                <a:gd name="connsiteY26" fmla="*/ 5958 h 9808"/>
                <a:gd name="connsiteX27" fmla="*/ 355 w 9644"/>
                <a:gd name="connsiteY27" fmla="*/ 5889 h 9808"/>
                <a:gd name="connsiteX28" fmla="*/ 690 w 9644"/>
                <a:gd name="connsiteY28" fmla="*/ 5436 h 9808"/>
                <a:gd name="connsiteX29" fmla="*/ 1168 w 9644"/>
                <a:gd name="connsiteY29" fmla="*/ 6025 h 9808"/>
                <a:gd name="connsiteX30" fmla="*/ 9214 w 9644"/>
                <a:gd name="connsiteY30" fmla="*/ 9558 h 9808"/>
                <a:gd name="connsiteX31" fmla="*/ 8242 w 9644"/>
                <a:gd name="connsiteY31" fmla="*/ 6025 h 9808"/>
                <a:gd name="connsiteX32" fmla="*/ 8737 w 9644"/>
                <a:gd name="connsiteY32" fmla="*/ 5436 h 9808"/>
                <a:gd name="connsiteX33" fmla="*/ 9073 w 9644"/>
                <a:gd name="connsiteY33" fmla="*/ 5889 h 9808"/>
                <a:gd name="connsiteX34" fmla="*/ 9214 w 9644"/>
                <a:gd name="connsiteY34" fmla="*/ 5958 h 9808"/>
                <a:gd name="connsiteX35" fmla="*/ 9374 w 9644"/>
                <a:gd name="connsiteY35" fmla="*/ 5889 h 9808"/>
                <a:gd name="connsiteX36" fmla="*/ 9374 w 9644"/>
                <a:gd name="connsiteY36" fmla="*/ 5527 h 9808"/>
                <a:gd name="connsiteX37" fmla="*/ 4210 w 9644"/>
                <a:gd name="connsiteY37" fmla="*/ 3058 h 9808"/>
                <a:gd name="connsiteX38" fmla="*/ 4210 w 9644"/>
                <a:gd name="connsiteY38" fmla="*/ 3058 h 9808"/>
                <a:gd name="connsiteX39" fmla="*/ 5430 w 9644"/>
                <a:gd name="connsiteY39" fmla="*/ 3058 h 9808"/>
                <a:gd name="connsiteX40" fmla="*/ 5430 w 9644"/>
                <a:gd name="connsiteY40" fmla="*/ 3874 h 9808"/>
                <a:gd name="connsiteX41" fmla="*/ 4722 w 9644"/>
                <a:gd name="connsiteY41" fmla="*/ 3806 h 9808"/>
                <a:gd name="connsiteX42" fmla="*/ 4210 w 9644"/>
                <a:gd name="connsiteY42" fmla="*/ 3828 h 9808"/>
                <a:gd name="connsiteX43" fmla="*/ 4210 w 9644"/>
                <a:gd name="connsiteY43" fmla="*/ 3058 h 9808"/>
                <a:gd name="connsiteX44" fmla="*/ 6880 w 9644"/>
                <a:gd name="connsiteY44" fmla="*/ 6524 h 9808"/>
                <a:gd name="connsiteX45" fmla="*/ 6880 w 9644"/>
                <a:gd name="connsiteY45" fmla="*/ 6524 h 9808"/>
                <a:gd name="connsiteX46" fmla="*/ 4864 w 9644"/>
                <a:gd name="connsiteY46" fmla="*/ 9718 h 9808"/>
                <a:gd name="connsiteX47" fmla="*/ 4722 w 9644"/>
                <a:gd name="connsiteY47" fmla="*/ 9808 h 9808"/>
                <a:gd name="connsiteX48" fmla="*/ 4581 w 9644"/>
                <a:gd name="connsiteY48" fmla="*/ 9762 h 9808"/>
                <a:gd name="connsiteX49" fmla="*/ 4563 w 9644"/>
                <a:gd name="connsiteY49" fmla="*/ 9400 h 9808"/>
                <a:gd name="connsiteX50" fmla="*/ 6561 w 9644"/>
                <a:gd name="connsiteY50" fmla="*/ 6206 h 9808"/>
                <a:gd name="connsiteX51" fmla="*/ 6845 w 9644"/>
                <a:gd name="connsiteY51" fmla="*/ 6183 h 9808"/>
                <a:gd name="connsiteX52" fmla="*/ 6880 w 9644"/>
                <a:gd name="connsiteY52" fmla="*/ 6524 h 9808"/>
                <a:gd name="connsiteX0" fmla="*/ 9720 w 9774"/>
                <a:gd name="connsiteY0" fmla="*/ 5635 h 10000"/>
                <a:gd name="connsiteX1" fmla="*/ 9720 w 9774"/>
                <a:gd name="connsiteY1" fmla="*/ 5635 h 10000"/>
                <a:gd name="connsiteX2" fmla="*/ 8674 w 9774"/>
                <a:gd name="connsiteY2" fmla="*/ 4319 h 10000"/>
                <a:gd name="connsiteX3" fmla="*/ 8381 w 9774"/>
                <a:gd name="connsiteY3" fmla="*/ 4319 h 10000"/>
                <a:gd name="connsiteX4" fmla="*/ 8381 w 9774"/>
                <a:gd name="connsiteY4" fmla="*/ 4689 h 10000"/>
                <a:gd name="connsiteX5" fmla="*/ 8747 w 9774"/>
                <a:gd name="connsiteY5" fmla="*/ 5173 h 10000"/>
                <a:gd name="connsiteX6" fmla="*/ 8289 w 9774"/>
                <a:gd name="connsiteY6" fmla="*/ 5750 h 10000"/>
                <a:gd name="connsiteX7" fmla="*/ 6034 w 9774"/>
                <a:gd name="connsiteY7" fmla="*/ 4042 h 10000"/>
                <a:gd name="connsiteX8" fmla="*/ 6034 w 9774"/>
                <a:gd name="connsiteY8" fmla="*/ 3118 h 10000"/>
                <a:gd name="connsiteX9" fmla="*/ 6254 w 9774"/>
                <a:gd name="connsiteY9" fmla="*/ 3118 h 10000"/>
                <a:gd name="connsiteX10" fmla="*/ 6456 w 9774"/>
                <a:gd name="connsiteY10" fmla="*/ 2864 h 10000"/>
                <a:gd name="connsiteX11" fmla="*/ 6456 w 9774"/>
                <a:gd name="connsiteY11" fmla="*/ 253 h 10000"/>
                <a:gd name="connsiteX12" fmla="*/ 6254 w 9774"/>
                <a:gd name="connsiteY12" fmla="*/ 0 h 10000"/>
                <a:gd name="connsiteX13" fmla="*/ 3742 w 9774"/>
                <a:gd name="connsiteY13" fmla="*/ 0 h 10000"/>
                <a:gd name="connsiteX14" fmla="*/ 3539 w 9774"/>
                <a:gd name="connsiteY14" fmla="*/ 253 h 10000"/>
                <a:gd name="connsiteX15" fmla="*/ 3539 w 9774"/>
                <a:gd name="connsiteY15" fmla="*/ 2864 h 10000"/>
                <a:gd name="connsiteX16" fmla="*/ 3742 w 9774"/>
                <a:gd name="connsiteY16" fmla="*/ 3118 h 10000"/>
                <a:gd name="connsiteX17" fmla="*/ 3943 w 9774"/>
                <a:gd name="connsiteY17" fmla="*/ 3118 h 10000"/>
                <a:gd name="connsiteX18" fmla="*/ 3943 w 9774"/>
                <a:gd name="connsiteY18" fmla="*/ 3973 h 10000"/>
                <a:gd name="connsiteX19" fmla="*/ 1486 w 9774"/>
                <a:gd name="connsiteY19" fmla="*/ 5750 h 10000"/>
                <a:gd name="connsiteX20" fmla="*/ 1028 w 9774"/>
                <a:gd name="connsiteY20" fmla="*/ 5173 h 10000"/>
                <a:gd name="connsiteX21" fmla="*/ 1412 w 9774"/>
                <a:gd name="connsiteY21" fmla="*/ 4689 h 10000"/>
                <a:gd name="connsiteX22" fmla="*/ 1412 w 9774"/>
                <a:gd name="connsiteY22" fmla="*/ 4319 h 10000"/>
                <a:gd name="connsiteX23" fmla="*/ 1101 w 9774"/>
                <a:gd name="connsiteY23" fmla="*/ 4319 h 10000"/>
                <a:gd name="connsiteX24" fmla="*/ 56 w 9774"/>
                <a:gd name="connsiteY24" fmla="*/ 5635 h 10000"/>
                <a:gd name="connsiteX25" fmla="*/ 56 w 9774"/>
                <a:gd name="connsiteY25" fmla="*/ 6004 h 10000"/>
                <a:gd name="connsiteX26" fmla="*/ 202 w 9774"/>
                <a:gd name="connsiteY26" fmla="*/ 6075 h 10000"/>
                <a:gd name="connsiteX27" fmla="*/ 368 w 9774"/>
                <a:gd name="connsiteY27" fmla="*/ 6004 h 10000"/>
                <a:gd name="connsiteX28" fmla="*/ 715 w 9774"/>
                <a:gd name="connsiteY28" fmla="*/ 5542 h 10000"/>
                <a:gd name="connsiteX29" fmla="*/ 1211 w 9774"/>
                <a:gd name="connsiteY29" fmla="*/ 6143 h 10000"/>
                <a:gd name="connsiteX30" fmla="*/ 8546 w 9774"/>
                <a:gd name="connsiteY30" fmla="*/ 6143 h 10000"/>
                <a:gd name="connsiteX31" fmla="*/ 9060 w 9774"/>
                <a:gd name="connsiteY31" fmla="*/ 5542 h 10000"/>
                <a:gd name="connsiteX32" fmla="*/ 9408 w 9774"/>
                <a:gd name="connsiteY32" fmla="*/ 6004 h 10000"/>
                <a:gd name="connsiteX33" fmla="*/ 9554 w 9774"/>
                <a:gd name="connsiteY33" fmla="*/ 6075 h 10000"/>
                <a:gd name="connsiteX34" fmla="*/ 9720 w 9774"/>
                <a:gd name="connsiteY34" fmla="*/ 6004 h 10000"/>
                <a:gd name="connsiteX35" fmla="*/ 9720 w 9774"/>
                <a:gd name="connsiteY35" fmla="*/ 5635 h 10000"/>
                <a:gd name="connsiteX36" fmla="*/ 4365 w 9774"/>
                <a:gd name="connsiteY36" fmla="*/ 3118 h 10000"/>
                <a:gd name="connsiteX37" fmla="*/ 4365 w 9774"/>
                <a:gd name="connsiteY37" fmla="*/ 3118 h 10000"/>
                <a:gd name="connsiteX38" fmla="*/ 5630 w 9774"/>
                <a:gd name="connsiteY38" fmla="*/ 3118 h 10000"/>
                <a:gd name="connsiteX39" fmla="*/ 5630 w 9774"/>
                <a:gd name="connsiteY39" fmla="*/ 3950 h 10000"/>
                <a:gd name="connsiteX40" fmla="*/ 4896 w 9774"/>
                <a:gd name="connsiteY40" fmla="*/ 3881 h 10000"/>
                <a:gd name="connsiteX41" fmla="*/ 4365 w 9774"/>
                <a:gd name="connsiteY41" fmla="*/ 3903 h 10000"/>
                <a:gd name="connsiteX42" fmla="*/ 4365 w 9774"/>
                <a:gd name="connsiteY42" fmla="*/ 3118 h 10000"/>
                <a:gd name="connsiteX43" fmla="*/ 7134 w 9774"/>
                <a:gd name="connsiteY43" fmla="*/ 6652 h 10000"/>
                <a:gd name="connsiteX44" fmla="*/ 7134 w 9774"/>
                <a:gd name="connsiteY44" fmla="*/ 6652 h 10000"/>
                <a:gd name="connsiteX45" fmla="*/ 5044 w 9774"/>
                <a:gd name="connsiteY45" fmla="*/ 9908 h 10000"/>
                <a:gd name="connsiteX46" fmla="*/ 4896 w 9774"/>
                <a:gd name="connsiteY46" fmla="*/ 10000 h 10000"/>
                <a:gd name="connsiteX47" fmla="*/ 4750 w 9774"/>
                <a:gd name="connsiteY47" fmla="*/ 9953 h 10000"/>
                <a:gd name="connsiteX48" fmla="*/ 4731 w 9774"/>
                <a:gd name="connsiteY48" fmla="*/ 9584 h 10000"/>
                <a:gd name="connsiteX49" fmla="*/ 6803 w 9774"/>
                <a:gd name="connsiteY49" fmla="*/ 6327 h 10000"/>
                <a:gd name="connsiteX50" fmla="*/ 7098 w 9774"/>
                <a:gd name="connsiteY50" fmla="*/ 6304 h 10000"/>
                <a:gd name="connsiteX51" fmla="*/ 7134 w 9774"/>
                <a:gd name="connsiteY51" fmla="*/ 6652 h 10000"/>
                <a:gd name="connsiteX0" fmla="*/ 9945 w 10000"/>
                <a:gd name="connsiteY0" fmla="*/ 5847 h 10212"/>
                <a:gd name="connsiteX1" fmla="*/ 9945 w 10000"/>
                <a:gd name="connsiteY1" fmla="*/ 5847 h 10212"/>
                <a:gd name="connsiteX2" fmla="*/ 8875 w 10000"/>
                <a:gd name="connsiteY2" fmla="*/ 4531 h 10212"/>
                <a:gd name="connsiteX3" fmla="*/ 8575 w 10000"/>
                <a:gd name="connsiteY3" fmla="*/ 4531 h 10212"/>
                <a:gd name="connsiteX4" fmla="*/ 8575 w 10000"/>
                <a:gd name="connsiteY4" fmla="*/ 4901 h 10212"/>
                <a:gd name="connsiteX5" fmla="*/ 8949 w 10000"/>
                <a:gd name="connsiteY5" fmla="*/ 5385 h 10212"/>
                <a:gd name="connsiteX6" fmla="*/ 8481 w 10000"/>
                <a:gd name="connsiteY6" fmla="*/ 5962 h 10212"/>
                <a:gd name="connsiteX7" fmla="*/ 6174 w 10000"/>
                <a:gd name="connsiteY7" fmla="*/ 4254 h 10212"/>
                <a:gd name="connsiteX8" fmla="*/ 6174 w 10000"/>
                <a:gd name="connsiteY8" fmla="*/ 3330 h 10212"/>
                <a:gd name="connsiteX9" fmla="*/ 6399 w 10000"/>
                <a:gd name="connsiteY9" fmla="*/ 3330 h 10212"/>
                <a:gd name="connsiteX10" fmla="*/ 6605 w 10000"/>
                <a:gd name="connsiteY10" fmla="*/ 3076 h 10212"/>
                <a:gd name="connsiteX11" fmla="*/ 6605 w 10000"/>
                <a:gd name="connsiteY11" fmla="*/ 465 h 10212"/>
                <a:gd name="connsiteX12" fmla="*/ 6399 w 10000"/>
                <a:gd name="connsiteY12" fmla="*/ 212 h 10212"/>
                <a:gd name="connsiteX13" fmla="*/ 3829 w 10000"/>
                <a:gd name="connsiteY13" fmla="*/ 212 h 10212"/>
                <a:gd name="connsiteX14" fmla="*/ 3621 w 10000"/>
                <a:gd name="connsiteY14" fmla="*/ 3076 h 10212"/>
                <a:gd name="connsiteX15" fmla="*/ 3829 w 10000"/>
                <a:gd name="connsiteY15" fmla="*/ 3330 h 10212"/>
                <a:gd name="connsiteX16" fmla="*/ 4034 w 10000"/>
                <a:gd name="connsiteY16" fmla="*/ 3330 h 10212"/>
                <a:gd name="connsiteX17" fmla="*/ 4034 w 10000"/>
                <a:gd name="connsiteY17" fmla="*/ 4185 h 10212"/>
                <a:gd name="connsiteX18" fmla="*/ 1520 w 10000"/>
                <a:gd name="connsiteY18" fmla="*/ 5962 h 10212"/>
                <a:gd name="connsiteX19" fmla="*/ 1052 w 10000"/>
                <a:gd name="connsiteY19" fmla="*/ 5385 h 10212"/>
                <a:gd name="connsiteX20" fmla="*/ 1445 w 10000"/>
                <a:gd name="connsiteY20" fmla="*/ 4901 h 10212"/>
                <a:gd name="connsiteX21" fmla="*/ 1445 w 10000"/>
                <a:gd name="connsiteY21" fmla="*/ 4531 h 10212"/>
                <a:gd name="connsiteX22" fmla="*/ 1126 w 10000"/>
                <a:gd name="connsiteY22" fmla="*/ 4531 h 10212"/>
                <a:gd name="connsiteX23" fmla="*/ 57 w 10000"/>
                <a:gd name="connsiteY23" fmla="*/ 5847 h 10212"/>
                <a:gd name="connsiteX24" fmla="*/ 57 w 10000"/>
                <a:gd name="connsiteY24" fmla="*/ 6216 h 10212"/>
                <a:gd name="connsiteX25" fmla="*/ 207 w 10000"/>
                <a:gd name="connsiteY25" fmla="*/ 6287 h 10212"/>
                <a:gd name="connsiteX26" fmla="*/ 377 w 10000"/>
                <a:gd name="connsiteY26" fmla="*/ 6216 h 10212"/>
                <a:gd name="connsiteX27" fmla="*/ 732 w 10000"/>
                <a:gd name="connsiteY27" fmla="*/ 5754 h 10212"/>
                <a:gd name="connsiteX28" fmla="*/ 1239 w 10000"/>
                <a:gd name="connsiteY28" fmla="*/ 6355 h 10212"/>
                <a:gd name="connsiteX29" fmla="*/ 8744 w 10000"/>
                <a:gd name="connsiteY29" fmla="*/ 6355 h 10212"/>
                <a:gd name="connsiteX30" fmla="*/ 9269 w 10000"/>
                <a:gd name="connsiteY30" fmla="*/ 5754 h 10212"/>
                <a:gd name="connsiteX31" fmla="*/ 9626 w 10000"/>
                <a:gd name="connsiteY31" fmla="*/ 6216 h 10212"/>
                <a:gd name="connsiteX32" fmla="*/ 9775 w 10000"/>
                <a:gd name="connsiteY32" fmla="*/ 6287 h 10212"/>
                <a:gd name="connsiteX33" fmla="*/ 9945 w 10000"/>
                <a:gd name="connsiteY33" fmla="*/ 6216 h 10212"/>
                <a:gd name="connsiteX34" fmla="*/ 9945 w 10000"/>
                <a:gd name="connsiteY34" fmla="*/ 5847 h 10212"/>
                <a:gd name="connsiteX35" fmla="*/ 4466 w 10000"/>
                <a:gd name="connsiteY35" fmla="*/ 3330 h 10212"/>
                <a:gd name="connsiteX36" fmla="*/ 4466 w 10000"/>
                <a:gd name="connsiteY36" fmla="*/ 3330 h 10212"/>
                <a:gd name="connsiteX37" fmla="*/ 5760 w 10000"/>
                <a:gd name="connsiteY37" fmla="*/ 3330 h 10212"/>
                <a:gd name="connsiteX38" fmla="*/ 5760 w 10000"/>
                <a:gd name="connsiteY38" fmla="*/ 4162 h 10212"/>
                <a:gd name="connsiteX39" fmla="*/ 5009 w 10000"/>
                <a:gd name="connsiteY39" fmla="*/ 4093 h 10212"/>
                <a:gd name="connsiteX40" fmla="*/ 4466 w 10000"/>
                <a:gd name="connsiteY40" fmla="*/ 4115 h 10212"/>
                <a:gd name="connsiteX41" fmla="*/ 4466 w 10000"/>
                <a:gd name="connsiteY41" fmla="*/ 3330 h 10212"/>
                <a:gd name="connsiteX42" fmla="*/ 7299 w 10000"/>
                <a:gd name="connsiteY42" fmla="*/ 6864 h 10212"/>
                <a:gd name="connsiteX43" fmla="*/ 7299 w 10000"/>
                <a:gd name="connsiteY43" fmla="*/ 6864 h 10212"/>
                <a:gd name="connsiteX44" fmla="*/ 5161 w 10000"/>
                <a:gd name="connsiteY44" fmla="*/ 10120 h 10212"/>
                <a:gd name="connsiteX45" fmla="*/ 5009 w 10000"/>
                <a:gd name="connsiteY45" fmla="*/ 10212 h 10212"/>
                <a:gd name="connsiteX46" fmla="*/ 4860 w 10000"/>
                <a:gd name="connsiteY46" fmla="*/ 10165 h 10212"/>
                <a:gd name="connsiteX47" fmla="*/ 4840 w 10000"/>
                <a:gd name="connsiteY47" fmla="*/ 9796 h 10212"/>
                <a:gd name="connsiteX48" fmla="*/ 6960 w 10000"/>
                <a:gd name="connsiteY48" fmla="*/ 6539 h 10212"/>
                <a:gd name="connsiteX49" fmla="*/ 7262 w 10000"/>
                <a:gd name="connsiteY49" fmla="*/ 6516 h 10212"/>
                <a:gd name="connsiteX50" fmla="*/ 7299 w 10000"/>
                <a:gd name="connsiteY50" fmla="*/ 6864 h 10212"/>
                <a:gd name="connsiteX0" fmla="*/ 9945 w 10000"/>
                <a:gd name="connsiteY0" fmla="*/ 5800 h 10165"/>
                <a:gd name="connsiteX1" fmla="*/ 9945 w 10000"/>
                <a:gd name="connsiteY1" fmla="*/ 5800 h 10165"/>
                <a:gd name="connsiteX2" fmla="*/ 8875 w 10000"/>
                <a:gd name="connsiteY2" fmla="*/ 4484 h 10165"/>
                <a:gd name="connsiteX3" fmla="*/ 8575 w 10000"/>
                <a:gd name="connsiteY3" fmla="*/ 4484 h 10165"/>
                <a:gd name="connsiteX4" fmla="*/ 8575 w 10000"/>
                <a:gd name="connsiteY4" fmla="*/ 4854 h 10165"/>
                <a:gd name="connsiteX5" fmla="*/ 8949 w 10000"/>
                <a:gd name="connsiteY5" fmla="*/ 5338 h 10165"/>
                <a:gd name="connsiteX6" fmla="*/ 8481 w 10000"/>
                <a:gd name="connsiteY6" fmla="*/ 5915 h 10165"/>
                <a:gd name="connsiteX7" fmla="*/ 6174 w 10000"/>
                <a:gd name="connsiteY7" fmla="*/ 4207 h 10165"/>
                <a:gd name="connsiteX8" fmla="*/ 6174 w 10000"/>
                <a:gd name="connsiteY8" fmla="*/ 3283 h 10165"/>
                <a:gd name="connsiteX9" fmla="*/ 6399 w 10000"/>
                <a:gd name="connsiteY9" fmla="*/ 3283 h 10165"/>
                <a:gd name="connsiteX10" fmla="*/ 6605 w 10000"/>
                <a:gd name="connsiteY10" fmla="*/ 3029 h 10165"/>
                <a:gd name="connsiteX11" fmla="*/ 6605 w 10000"/>
                <a:gd name="connsiteY11" fmla="*/ 418 h 10165"/>
                <a:gd name="connsiteX12" fmla="*/ 6399 w 10000"/>
                <a:gd name="connsiteY12" fmla="*/ 165 h 10165"/>
                <a:gd name="connsiteX13" fmla="*/ 3621 w 10000"/>
                <a:gd name="connsiteY13" fmla="*/ 3029 h 10165"/>
                <a:gd name="connsiteX14" fmla="*/ 3829 w 10000"/>
                <a:gd name="connsiteY14" fmla="*/ 3283 h 10165"/>
                <a:gd name="connsiteX15" fmla="*/ 4034 w 10000"/>
                <a:gd name="connsiteY15" fmla="*/ 3283 h 10165"/>
                <a:gd name="connsiteX16" fmla="*/ 4034 w 10000"/>
                <a:gd name="connsiteY16" fmla="*/ 4138 h 10165"/>
                <a:gd name="connsiteX17" fmla="*/ 1520 w 10000"/>
                <a:gd name="connsiteY17" fmla="*/ 5915 h 10165"/>
                <a:gd name="connsiteX18" fmla="*/ 1052 w 10000"/>
                <a:gd name="connsiteY18" fmla="*/ 5338 h 10165"/>
                <a:gd name="connsiteX19" fmla="*/ 1445 w 10000"/>
                <a:gd name="connsiteY19" fmla="*/ 4854 h 10165"/>
                <a:gd name="connsiteX20" fmla="*/ 1445 w 10000"/>
                <a:gd name="connsiteY20" fmla="*/ 4484 h 10165"/>
                <a:gd name="connsiteX21" fmla="*/ 1126 w 10000"/>
                <a:gd name="connsiteY21" fmla="*/ 4484 h 10165"/>
                <a:gd name="connsiteX22" fmla="*/ 57 w 10000"/>
                <a:gd name="connsiteY22" fmla="*/ 5800 h 10165"/>
                <a:gd name="connsiteX23" fmla="*/ 57 w 10000"/>
                <a:gd name="connsiteY23" fmla="*/ 6169 h 10165"/>
                <a:gd name="connsiteX24" fmla="*/ 207 w 10000"/>
                <a:gd name="connsiteY24" fmla="*/ 6240 h 10165"/>
                <a:gd name="connsiteX25" fmla="*/ 377 w 10000"/>
                <a:gd name="connsiteY25" fmla="*/ 6169 h 10165"/>
                <a:gd name="connsiteX26" fmla="*/ 732 w 10000"/>
                <a:gd name="connsiteY26" fmla="*/ 5707 h 10165"/>
                <a:gd name="connsiteX27" fmla="*/ 1239 w 10000"/>
                <a:gd name="connsiteY27" fmla="*/ 6308 h 10165"/>
                <a:gd name="connsiteX28" fmla="*/ 8744 w 10000"/>
                <a:gd name="connsiteY28" fmla="*/ 6308 h 10165"/>
                <a:gd name="connsiteX29" fmla="*/ 9269 w 10000"/>
                <a:gd name="connsiteY29" fmla="*/ 5707 h 10165"/>
                <a:gd name="connsiteX30" fmla="*/ 9626 w 10000"/>
                <a:gd name="connsiteY30" fmla="*/ 6169 h 10165"/>
                <a:gd name="connsiteX31" fmla="*/ 9775 w 10000"/>
                <a:gd name="connsiteY31" fmla="*/ 6240 h 10165"/>
                <a:gd name="connsiteX32" fmla="*/ 9945 w 10000"/>
                <a:gd name="connsiteY32" fmla="*/ 6169 h 10165"/>
                <a:gd name="connsiteX33" fmla="*/ 9945 w 10000"/>
                <a:gd name="connsiteY33" fmla="*/ 5800 h 10165"/>
                <a:gd name="connsiteX34" fmla="*/ 4466 w 10000"/>
                <a:gd name="connsiteY34" fmla="*/ 3283 h 10165"/>
                <a:gd name="connsiteX35" fmla="*/ 4466 w 10000"/>
                <a:gd name="connsiteY35" fmla="*/ 3283 h 10165"/>
                <a:gd name="connsiteX36" fmla="*/ 5760 w 10000"/>
                <a:gd name="connsiteY36" fmla="*/ 3283 h 10165"/>
                <a:gd name="connsiteX37" fmla="*/ 5760 w 10000"/>
                <a:gd name="connsiteY37" fmla="*/ 4115 h 10165"/>
                <a:gd name="connsiteX38" fmla="*/ 5009 w 10000"/>
                <a:gd name="connsiteY38" fmla="*/ 4046 h 10165"/>
                <a:gd name="connsiteX39" fmla="*/ 4466 w 10000"/>
                <a:gd name="connsiteY39" fmla="*/ 4068 h 10165"/>
                <a:gd name="connsiteX40" fmla="*/ 4466 w 10000"/>
                <a:gd name="connsiteY40" fmla="*/ 3283 h 10165"/>
                <a:gd name="connsiteX41" fmla="*/ 7299 w 10000"/>
                <a:gd name="connsiteY41" fmla="*/ 6817 h 10165"/>
                <a:gd name="connsiteX42" fmla="*/ 7299 w 10000"/>
                <a:gd name="connsiteY42" fmla="*/ 6817 h 10165"/>
                <a:gd name="connsiteX43" fmla="*/ 5161 w 10000"/>
                <a:gd name="connsiteY43" fmla="*/ 10073 h 10165"/>
                <a:gd name="connsiteX44" fmla="*/ 5009 w 10000"/>
                <a:gd name="connsiteY44" fmla="*/ 10165 h 10165"/>
                <a:gd name="connsiteX45" fmla="*/ 4860 w 10000"/>
                <a:gd name="connsiteY45" fmla="*/ 10118 h 10165"/>
                <a:gd name="connsiteX46" fmla="*/ 4840 w 10000"/>
                <a:gd name="connsiteY46" fmla="*/ 9749 h 10165"/>
                <a:gd name="connsiteX47" fmla="*/ 6960 w 10000"/>
                <a:gd name="connsiteY47" fmla="*/ 6492 h 10165"/>
                <a:gd name="connsiteX48" fmla="*/ 7262 w 10000"/>
                <a:gd name="connsiteY48" fmla="*/ 6469 h 10165"/>
                <a:gd name="connsiteX49" fmla="*/ 7299 w 10000"/>
                <a:gd name="connsiteY49" fmla="*/ 6817 h 10165"/>
                <a:gd name="connsiteX0" fmla="*/ 9945 w 10000"/>
                <a:gd name="connsiteY0" fmla="*/ 5382 h 9747"/>
                <a:gd name="connsiteX1" fmla="*/ 9945 w 10000"/>
                <a:gd name="connsiteY1" fmla="*/ 5382 h 9747"/>
                <a:gd name="connsiteX2" fmla="*/ 8875 w 10000"/>
                <a:gd name="connsiteY2" fmla="*/ 4066 h 9747"/>
                <a:gd name="connsiteX3" fmla="*/ 8575 w 10000"/>
                <a:gd name="connsiteY3" fmla="*/ 4066 h 9747"/>
                <a:gd name="connsiteX4" fmla="*/ 8575 w 10000"/>
                <a:gd name="connsiteY4" fmla="*/ 4436 h 9747"/>
                <a:gd name="connsiteX5" fmla="*/ 8949 w 10000"/>
                <a:gd name="connsiteY5" fmla="*/ 4920 h 9747"/>
                <a:gd name="connsiteX6" fmla="*/ 8481 w 10000"/>
                <a:gd name="connsiteY6" fmla="*/ 5497 h 9747"/>
                <a:gd name="connsiteX7" fmla="*/ 6174 w 10000"/>
                <a:gd name="connsiteY7" fmla="*/ 3789 h 9747"/>
                <a:gd name="connsiteX8" fmla="*/ 6174 w 10000"/>
                <a:gd name="connsiteY8" fmla="*/ 2865 h 9747"/>
                <a:gd name="connsiteX9" fmla="*/ 6399 w 10000"/>
                <a:gd name="connsiteY9" fmla="*/ 2865 h 9747"/>
                <a:gd name="connsiteX10" fmla="*/ 6605 w 10000"/>
                <a:gd name="connsiteY10" fmla="*/ 2611 h 9747"/>
                <a:gd name="connsiteX11" fmla="*/ 6605 w 10000"/>
                <a:gd name="connsiteY11" fmla="*/ 0 h 9747"/>
                <a:gd name="connsiteX12" fmla="*/ 3621 w 10000"/>
                <a:gd name="connsiteY12" fmla="*/ 2611 h 9747"/>
                <a:gd name="connsiteX13" fmla="*/ 3829 w 10000"/>
                <a:gd name="connsiteY13" fmla="*/ 2865 h 9747"/>
                <a:gd name="connsiteX14" fmla="*/ 4034 w 10000"/>
                <a:gd name="connsiteY14" fmla="*/ 2865 h 9747"/>
                <a:gd name="connsiteX15" fmla="*/ 4034 w 10000"/>
                <a:gd name="connsiteY15" fmla="*/ 3720 h 9747"/>
                <a:gd name="connsiteX16" fmla="*/ 1520 w 10000"/>
                <a:gd name="connsiteY16" fmla="*/ 5497 h 9747"/>
                <a:gd name="connsiteX17" fmla="*/ 1052 w 10000"/>
                <a:gd name="connsiteY17" fmla="*/ 4920 h 9747"/>
                <a:gd name="connsiteX18" fmla="*/ 1445 w 10000"/>
                <a:gd name="connsiteY18" fmla="*/ 4436 h 9747"/>
                <a:gd name="connsiteX19" fmla="*/ 1445 w 10000"/>
                <a:gd name="connsiteY19" fmla="*/ 4066 h 9747"/>
                <a:gd name="connsiteX20" fmla="*/ 1126 w 10000"/>
                <a:gd name="connsiteY20" fmla="*/ 4066 h 9747"/>
                <a:gd name="connsiteX21" fmla="*/ 57 w 10000"/>
                <a:gd name="connsiteY21" fmla="*/ 5382 h 9747"/>
                <a:gd name="connsiteX22" fmla="*/ 57 w 10000"/>
                <a:gd name="connsiteY22" fmla="*/ 5751 h 9747"/>
                <a:gd name="connsiteX23" fmla="*/ 207 w 10000"/>
                <a:gd name="connsiteY23" fmla="*/ 5822 h 9747"/>
                <a:gd name="connsiteX24" fmla="*/ 377 w 10000"/>
                <a:gd name="connsiteY24" fmla="*/ 5751 h 9747"/>
                <a:gd name="connsiteX25" fmla="*/ 732 w 10000"/>
                <a:gd name="connsiteY25" fmla="*/ 5289 h 9747"/>
                <a:gd name="connsiteX26" fmla="*/ 1239 w 10000"/>
                <a:gd name="connsiteY26" fmla="*/ 5890 h 9747"/>
                <a:gd name="connsiteX27" fmla="*/ 8744 w 10000"/>
                <a:gd name="connsiteY27" fmla="*/ 5890 h 9747"/>
                <a:gd name="connsiteX28" fmla="*/ 9269 w 10000"/>
                <a:gd name="connsiteY28" fmla="*/ 5289 h 9747"/>
                <a:gd name="connsiteX29" fmla="*/ 9626 w 10000"/>
                <a:gd name="connsiteY29" fmla="*/ 5751 h 9747"/>
                <a:gd name="connsiteX30" fmla="*/ 9775 w 10000"/>
                <a:gd name="connsiteY30" fmla="*/ 5822 h 9747"/>
                <a:gd name="connsiteX31" fmla="*/ 9945 w 10000"/>
                <a:gd name="connsiteY31" fmla="*/ 5751 h 9747"/>
                <a:gd name="connsiteX32" fmla="*/ 9945 w 10000"/>
                <a:gd name="connsiteY32" fmla="*/ 5382 h 9747"/>
                <a:gd name="connsiteX33" fmla="*/ 4466 w 10000"/>
                <a:gd name="connsiteY33" fmla="*/ 2865 h 9747"/>
                <a:gd name="connsiteX34" fmla="*/ 4466 w 10000"/>
                <a:gd name="connsiteY34" fmla="*/ 2865 h 9747"/>
                <a:gd name="connsiteX35" fmla="*/ 5760 w 10000"/>
                <a:gd name="connsiteY35" fmla="*/ 2865 h 9747"/>
                <a:gd name="connsiteX36" fmla="*/ 5760 w 10000"/>
                <a:gd name="connsiteY36" fmla="*/ 3697 h 9747"/>
                <a:gd name="connsiteX37" fmla="*/ 5009 w 10000"/>
                <a:gd name="connsiteY37" fmla="*/ 3628 h 9747"/>
                <a:gd name="connsiteX38" fmla="*/ 4466 w 10000"/>
                <a:gd name="connsiteY38" fmla="*/ 3650 h 9747"/>
                <a:gd name="connsiteX39" fmla="*/ 4466 w 10000"/>
                <a:gd name="connsiteY39" fmla="*/ 2865 h 9747"/>
                <a:gd name="connsiteX40" fmla="*/ 7299 w 10000"/>
                <a:gd name="connsiteY40" fmla="*/ 6399 h 9747"/>
                <a:gd name="connsiteX41" fmla="*/ 7299 w 10000"/>
                <a:gd name="connsiteY41" fmla="*/ 6399 h 9747"/>
                <a:gd name="connsiteX42" fmla="*/ 5161 w 10000"/>
                <a:gd name="connsiteY42" fmla="*/ 9655 h 9747"/>
                <a:gd name="connsiteX43" fmla="*/ 5009 w 10000"/>
                <a:gd name="connsiteY43" fmla="*/ 9747 h 9747"/>
                <a:gd name="connsiteX44" fmla="*/ 4860 w 10000"/>
                <a:gd name="connsiteY44" fmla="*/ 9700 h 9747"/>
                <a:gd name="connsiteX45" fmla="*/ 4840 w 10000"/>
                <a:gd name="connsiteY45" fmla="*/ 9331 h 9747"/>
                <a:gd name="connsiteX46" fmla="*/ 6960 w 10000"/>
                <a:gd name="connsiteY46" fmla="*/ 6074 h 9747"/>
                <a:gd name="connsiteX47" fmla="*/ 7262 w 10000"/>
                <a:gd name="connsiteY47" fmla="*/ 6051 h 9747"/>
                <a:gd name="connsiteX48" fmla="*/ 7299 w 10000"/>
                <a:gd name="connsiteY48" fmla="*/ 6399 h 9747"/>
                <a:gd name="connsiteX0" fmla="*/ 9945 w 10000"/>
                <a:gd name="connsiteY0" fmla="*/ 2876 h 7354"/>
                <a:gd name="connsiteX1" fmla="*/ 9945 w 10000"/>
                <a:gd name="connsiteY1" fmla="*/ 2876 h 7354"/>
                <a:gd name="connsiteX2" fmla="*/ 8875 w 10000"/>
                <a:gd name="connsiteY2" fmla="*/ 1526 h 7354"/>
                <a:gd name="connsiteX3" fmla="*/ 8575 w 10000"/>
                <a:gd name="connsiteY3" fmla="*/ 1526 h 7354"/>
                <a:gd name="connsiteX4" fmla="*/ 8575 w 10000"/>
                <a:gd name="connsiteY4" fmla="*/ 1905 h 7354"/>
                <a:gd name="connsiteX5" fmla="*/ 8949 w 10000"/>
                <a:gd name="connsiteY5" fmla="*/ 2402 h 7354"/>
                <a:gd name="connsiteX6" fmla="*/ 8481 w 10000"/>
                <a:gd name="connsiteY6" fmla="*/ 2994 h 7354"/>
                <a:gd name="connsiteX7" fmla="*/ 6174 w 10000"/>
                <a:gd name="connsiteY7" fmla="*/ 1241 h 7354"/>
                <a:gd name="connsiteX8" fmla="*/ 6174 w 10000"/>
                <a:gd name="connsiteY8" fmla="*/ 293 h 7354"/>
                <a:gd name="connsiteX9" fmla="*/ 6399 w 10000"/>
                <a:gd name="connsiteY9" fmla="*/ 293 h 7354"/>
                <a:gd name="connsiteX10" fmla="*/ 6605 w 10000"/>
                <a:gd name="connsiteY10" fmla="*/ 33 h 7354"/>
                <a:gd name="connsiteX11" fmla="*/ 3621 w 10000"/>
                <a:gd name="connsiteY11" fmla="*/ 33 h 7354"/>
                <a:gd name="connsiteX12" fmla="*/ 3829 w 10000"/>
                <a:gd name="connsiteY12" fmla="*/ 293 h 7354"/>
                <a:gd name="connsiteX13" fmla="*/ 4034 w 10000"/>
                <a:gd name="connsiteY13" fmla="*/ 293 h 7354"/>
                <a:gd name="connsiteX14" fmla="*/ 4034 w 10000"/>
                <a:gd name="connsiteY14" fmla="*/ 1171 h 7354"/>
                <a:gd name="connsiteX15" fmla="*/ 1520 w 10000"/>
                <a:gd name="connsiteY15" fmla="*/ 2994 h 7354"/>
                <a:gd name="connsiteX16" fmla="*/ 1052 w 10000"/>
                <a:gd name="connsiteY16" fmla="*/ 2402 h 7354"/>
                <a:gd name="connsiteX17" fmla="*/ 1445 w 10000"/>
                <a:gd name="connsiteY17" fmla="*/ 1905 h 7354"/>
                <a:gd name="connsiteX18" fmla="*/ 1445 w 10000"/>
                <a:gd name="connsiteY18" fmla="*/ 1526 h 7354"/>
                <a:gd name="connsiteX19" fmla="*/ 1126 w 10000"/>
                <a:gd name="connsiteY19" fmla="*/ 1526 h 7354"/>
                <a:gd name="connsiteX20" fmla="*/ 57 w 10000"/>
                <a:gd name="connsiteY20" fmla="*/ 2876 h 7354"/>
                <a:gd name="connsiteX21" fmla="*/ 57 w 10000"/>
                <a:gd name="connsiteY21" fmla="*/ 3254 h 7354"/>
                <a:gd name="connsiteX22" fmla="*/ 207 w 10000"/>
                <a:gd name="connsiteY22" fmla="*/ 3327 h 7354"/>
                <a:gd name="connsiteX23" fmla="*/ 377 w 10000"/>
                <a:gd name="connsiteY23" fmla="*/ 3254 h 7354"/>
                <a:gd name="connsiteX24" fmla="*/ 732 w 10000"/>
                <a:gd name="connsiteY24" fmla="*/ 2780 h 7354"/>
                <a:gd name="connsiteX25" fmla="*/ 1239 w 10000"/>
                <a:gd name="connsiteY25" fmla="*/ 3397 h 7354"/>
                <a:gd name="connsiteX26" fmla="*/ 8744 w 10000"/>
                <a:gd name="connsiteY26" fmla="*/ 3397 h 7354"/>
                <a:gd name="connsiteX27" fmla="*/ 9269 w 10000"/>
                <a:gd name="connsiteY27" fmla="*/ 2780 h 7354"/>
                <a:gd name="connsiteX28" fmla="*/ 9626 w 10000"/>
                <a:gd name="connsiteY28" fmla="*/ 3254 h 7354"/>
                <a:gd name="connsiteX29" fmla="*/ 9775 w 10000"/>
                <a:gd name="connsiteY29" fmla="*/ 3327 h 7354"/>
                <a:gd name="connsiteX30" fmla="*/ 9945 w 10000"/>
                <a:gd name="connsiteY30" fmla="*/ 3254 h 7354"/>
                <a:gd name="connsiteX31" fmla="*/ 9945 w 10000"/>
                <a:gd name="connsiteY31" fmla="*/ 2876 h 7354"/>
                <a:gd name="connsiteX32" fmla="*/ 4466 w 10000"/>
                <a:gd name="connsiteY32" fmla="*/ 293 h 7354"/>
                <a:gd name="connsiteX33" fmla="*/ 4466 w 10000"/>
                <a:gd name="connsiteY33" fmla="*/ 293 h 7354"/>
                <a:gd name="connsiteX34" fmla="*/ 5760 w 10000"/>
                <a:gd name="connsiteY34" fmla="*/ 293 h 7354"/>
                <a:gd name="connsiteX35" fmla="*/ 5760 w 10000"/>
                <a:gd name="connsiteY35" fmla="*/ 1147 h 7354"/>
                <a:gd name="connsiteX36" fmla="*/ 5009 w 10000"/>
                <a:gd name="connsiteY36" fmla="*/ 1076 h 7354"/>
                <a:gd name="connsiteX37" fmla="*/ 4466 w 10000"/>
                <a:gd name="connsiteY37" fmla="*/ 1099 h 7354"/>
                <a:gd name="connsiteX38" fmla="*/ 4466 w 10000"/>
                <a:gd name="connsiteY38" fmla="*/ 293 h 7354"/>
                <a:gd name="connsiteX39" fmla="*/ 7299 w 10000"/>
                <a:gd name="connsiteY39" fmla="*/ 3919 h 7354"/>
                <a:gd name="connsiteX40" fmla="*/ 7299 w 10000"/>
                <a:gd name="connsiteY40" fmla="*/ 3919 h 7354"/>
                <a:gd name="connsiteX41" fmla="*/ 5161 w 10000"/>
                <a:gd name="connsiteY41" fmla="*/ 7260 h 7354"/>
                <a:gd name="connsiteX42" fmla="*/ 5009 w 10000"/>
                <a:gd name="connsiteY42" fmla="*/ 7354 h 7354"/>
                <a:gd name="connsiteX43" fmla="*/ 4860 w 10000"/>
                <a:gd name="connsiteY43" fmla="*/ 7306 h 7354"/>
                <a:gd name="connsiteX44" fmla="*/ 4840 w 10000"/>
                <a:gd name="connsiteY44" fmla="*/ 6927 h 7354"/>
                <a:gd name="connsiteX45" fmla="*/ 6960 w 10000"/>
                <a:gd name="connsiteY45" fmla="*/ 3586 h 7354"/>
                <a:gd name="connsiteX46" fmla="*/ 7262 w 10000"/>
                <a:gd name="connsiteY46" fmla="*/ 3562 h 7354"/>
                <a:gd name="connsiteX47" fmla="*/ 7299 w 10000"/>
                <a:gd name="connsiteY47" fmla="*/ 3919 h 7354"/>
                <a:gd name="connsiteX0" fmla="*/ 9945 w 10000"/>
                <a:gd name="connsiteY0" fmla="*/ 3911 h 10000"/>
                <a:gd name="connsiteX1" fmla="*/ 9945 w 10000"/>
                <a:gd name="connsiteY1" fmla="*/ 3911 h 10000"/>
                <a:gd name="connsiteX2" fmla="*/ 8875 w 10000"/>
                <a:gd name="connsiteY2" fmla="*/ 2075 h 10000"/>
                <a:gd name="connsiteX3" fmla="*/ 8575 w 10000"/>
                <a:gd name="connsiteY3" fmla="*/ 2075 h 10000"/>
                <a:gd name="connsiteX4" fmla="*/ 8575 w 10000"/>
                <a:gd name="connsiteY4" fmla="*/ 2590 h 10000"/>
                <a:gd name="connsiteX5" fmla="*/ 8949 w 10000"/>
                <a:gd name="connsiteY5" fmla="*/ 3266 h 10000"/>
                <a:gd name="connsiteX6" fmla="*/ 8481 w 10000"/>
                <a:gd name="connsiteY6" fmla="*/ 4071 h 10000"/>
                <a:gd name="connsiteX7" fmla="*/ 6174 w 10000"/>
                <a:gd name="connsiteY7" fmla="*/ 1688 h 10000"/>
                <a:gd name="connsiteX8" fmla="*/ 6174 w 10000"/>
                <a:gd name="connsiteY8" fmla="*/ 398 h 10000"/>
                <a:gd name="connsiteX9" fmla="*/ 6399 w 10000"/>
                <a:gd name="connsiteY9" fmla="*/ 398 h 10000"/>
                <a:gd name="connsiteX10" fmla="*/ 6605 w 10000"/>
                <a:gd name="connsiteY10" fmla="*/ 45 h 10000"/>
                <a:gd name="connsiteX11" fmla="*/ 3621 w 10000"/>
                <a:gd name="connsiteY11" fmla="*/ 45 h 10000"/>
                <a:gd name="connsiteX12" fmla="*/ 3829 w 10000"/>
                <a:gd name="connsiteY12" fmla="*/ 398 h 10000"/>
                <a:gd name="connsiteX13" fmla="*/ 4034 w 10000"/>
                <a:gd name="connsiteY13" fmla="*/ 1592 h 10000"/>
                <a:gd name="connsiteX14" fmla="*/ 1520 w 10000"/>
                <a:gd name="connsiteY14" fmla="*/ 4071 h 10000"/>
                <a:gd name="connsiteX15" fmla="*/ 1052 w 10000"/>
                <a:gd name="connsiteY15" fmla="*/ 3266 h 10000"/>
                <a:gd name="connsiteX16" fmla="*/ 1445 w 10000"/>
                <a:gd name="connsiteY16" fmla="*/ 2590 h 10000"/>
                <a:gd name="connsiteX17" fmla="*/ 1445 w 10000"/>
                <a:gd name="connsiteY17" fmla="*/ 2075 h 10000"/>
                <a:gd name="connsiteX18" fmla="*/ 1126 w 10000"/>
                <a:gd name="connsiteY18" fmla="*/ 2075 h 10000"/>
                <a:gd name="connsiteX19" fmla="*/ 57 w 10000"/>
                <a:gd name="connsiteY19" fmla="*/ 3911 h 10000"/>
                <a:gd name="connsiteX20" fmla="*/ 57 w 10000"/>
                <a:gd name="connsiteY20" fmla="*/ 4425 h 10000"/>
                <a:gd name="connsiteX21" fmla="*/ 207 w 10000"/>
                <a:gd name="connsiteY21" fmla="*/ 4524 h 10000"/>
                <a:gd name="connsiteX22" fmla="*/ 377 w 10000"/>
                <a:gd name="connsiteY22" fmla="*/ 4425 h 10000"/>
                <a:gd name="connsiteX23" fmla="*/ 732 w 10000"/>
                <a:gd name="connsiteY23" fmla="*/ 3780 h 10000"/>
                <a:gd name="connsiteX24" fmla="*/ 1239 w 10000"/>
                <a:gd name="connsiteY24" fmla="*/ 4619 h 10000"/>
                <a:gd name="connsiteX25" fmla="*/ 8744 w 10000"/>
                <a:gd name="connsiteY25" fmla="*/ 4619 h 10000"/>
                <a:gd name="connsiteX26" fmla="*/ 9269 w 10000"/>
                <a:gd name="connsiteY26" fmla="*/ 3780 h 10000"/>
                <a:gd name="connsiteX27" fmla="*/ 9626 w 10000"/>
                <a:gd name="connsiteY27" fmla="*/ 4425 h 10000"/>
                <a:gd name="connsiteX28" fmla="*/ 9775 w 10000"/>
                <a:gd name="connsiteY28" fmla="*/ 4524 h 10000"/>
                <a:gd name="connsiteX29" fmla="*/ 9945 w 10000"/>
                <a:gd name="connsiteY29" fmla="*/ 4425 h 10000"/>
                <a:gd name="connsiteX30" fmla="*/ 9945 w 10000"/>
                <a:gd name="connsiteY30" fmla="*/ 3911 h 10000"/>
                <a:gd name="connsiteX31" fmla="*/ 4466 w 10000"/>
                <a:gd name="connsiteY31" fmla="*/ 398 h 10000"/>
                <a:gd name="connsiteX32" fmla="*/ 4466 w 10000"/>
                <a:gd name="connsiteY32" fmla="*/ 398 h 10000"/>
                <a:gd name="connsiteX33" fmla="*/ 5760 w 10000"/>
                <a:gd name="connsiteY33" fmla="*/ 398 h 10000"/>
                <a:gd name="connsiteX34" fmla="*/ 5760 w 10000"/>
                <a:gd name="connsiteY34" fmla="*/ 1560 h 10000"/>
                <a:gd name="connsiteX35" fmla="*/ 5009 w 10000"/>
                <a:gd name="connsiteY35" fmla="*/ 1463 h 10000"/>
                <a:gd name="connsiteX36" fmla="*/ 4466 w 10000"/>
                <a:gd name="connsiteY36" fmla="*/ 1494 h 10000"/>
                <a:gd name="connsiteX37" fmla="*/ 4466 w 10000"/>
                <a:gd name="connsiteY37" fmla="*/ 398 h 10000"/>
                <a:gd name="connsiteX38" fmla="*/ 7299 w 10000"/>
                <a:gd name="connsiteY38" fmla="*/ 5329 h 10000"/>
                <a:gd name="connsiteX39" fmla="*/ 7299 w 10000"/>
                <a:gd name="connsiteY39" fmla="*/ 5329 h 10000"/>
                <a:gd name="connsiteX40" fmla="*/ 5161 w 10000"/>
                <a:gd name="connsiteY40" fmla="*/ 9872 h 10000"/>
                <a:gd name="connsiteX41" fmla="*/ 5009 w 10000"/>
                <a:gd name="connsiteY41" fmla="*/ 10000 h 10000"/>
                <a:gd name="connsiteX42" fmla="*/ 4860 w 10000"/>
                <a:gd name="connsiteY42" fmla="*/ 9935 h 10000"/>
                <a:gd name="connsiteX43" fmla="*/ 4840 w 10000"/>
                <a:gd name="connsiteY43" fmla="*/ 9419 h 10000"/>
                <a:gd name="connsiteX44" fmla="*/ 6960 w 10000"/>
                <a:gd name="connsiteY44" fmla="*/ 4876 h 10000"/>
                <a:gd name="connsiteX45" fmla="*/ 7262 w 10000"/>
                <a:gd name="connsiteY45" fmla="*/ 4844 h 10000"/>
                <a:gd name="connsiteX46" fmla="*/ 7299 w 10000"/>
                <a:gd name="connsiteY46" fmla="*/ 5329 h 10000"/>
                <a:gd name="connsiteX0" fmla="*/ 9945 w 10000"/>
                <a:gd name="connsiteY0" fmla="*/ 3994 h 10083"/>
                <a:gd name="connsiteX1" fmla="*/ 9945 w 10000"/>
                <a:gd name="connsiteY1" fmla="*/ 3994 h 10083"/>
                <a:gd name="connsiteX2" fmla="*/ 8875 w 10000"/>
                <a:gd name="connsiteY2" fmla="*/ 2158 h 10083"/>
                <a:gd name="connsiteX3" fmla="*/ 8575 w 10000"/>
                <a:gd name="connsiteY3" fmla="*/ 2158 h 10083"/>
                <a:gd name="connsiteX4" fmla="*/ 8575 w 10000"/>
                <a:gd name="connsiteY4" fmla="*/ 2673 h 10083"/>
                <a:gd name="connsiteX5" fmla="*/ 8949 w 10000"/>
                <a:gd name="connsiteY5" fmla="*/ 3349 h 10083"/>
                <a:gd name="connsiteX6" fmla="*/ 8481 w 10000"/>
                <a:gd name="connsiteY6" fmla="*/ 4154 h 10083"/>
                <a:gd name="connsiteX7" fmla="*/ 6174 w 10000"/>
                <a:gd name="connsiteY7" fmla="*/ 1771 h 10083"/>
                <a:gd name="connsiteX8" fmla="*/ 6174 w 10000"/>
                <a:gd name="connsiteY8" fmla="*/ 481 h 10083"/>
                <a:gd name="connsiteX9" fmla="*/ 6399 w 10000"/>
                <a:gd name="connsiteY9" fmla="*/ 481 h 10083"/>
                <a:gd name="connsiteX10" fmla="*/ 6605 w 10000"/>
                <a:gd name="connsiteY10" fmla="*/ 128 h 10083"/>
                <a:gd name="connsiteX11" fmla="*/ 3621 w 10000"/>
                <a:gd name="connsiteY11" fmla="*/ 128 h 10083"/>
                <a:gd name="connsiteX12" fmla="*/ 4034 w 10000"/>
                <a:gd name="connsiteY12" fmla="*/ 1675 h 10083"/>
                <a:gd name="connsiteX13" fmla="*/ 1520 w 10000"/>
                <a:gd name="connsiteY13" fmla="*/ 4154 h 10083"/>
                <a:gd name="connsiteX14" fmla="*/ 1052 w 10000"/>
                <a:gd name="connsiteY14" fmla="*/ 3349 h 10083"/>
                <a:gd name="connsiteX15" fmla="*/ 1445 w 10000"/>
                <a:gd name="connsiteY15" fmla="*/ 2673 h 10083"/>
                <a:gd name="connsiteX16" fmla="*/ 1445 w 10000"/>
                <a:gd name="connsiteY16" fmla="*/ 2158 h 10083"/>
                <a:gd name="connsiteX17" fmla="*/ 1126 w 10000"/>
                <a:gd name="connsiteY17" fmla="*/ 2158 h 10083"/>
                <a:gd name="connsiteX18" fmla="*/ 57 w 10000"/>
                <a:gd name="connsiteY18" fmla="*/ 3994 h 10083"/>
                <a:gd name="connsiteX19" fmla="*/ 57 w 10000"/>
                <a:gd name="connsiteY19" fmla="*/ 4508 h 10083"/>
                <a:gd name="connsiteX20" fmla="*/ 207 w 10000"/>
                <a:gd name="connsiteY20" fmla="*/ 4607 h 10083"/>
                <a:gd name="connsiteX21" fmla="*/ 377 w 10000"/>
                <a:gd name="connsiteY21" fmla="*/ 4508 h 10083"/>
                <a:gd name="connsiteX22" fmla="*/ 732 w 10000"/>
                <a:gd name="connsiteY22" fmla="*/ 3863 h 10083"/>
                <a:gd name="connsiteX23" fmla="*/ 1239 w 10000"/>
                <a:gd name="connsiteY23" fmla="*/ 4702 h 10083"/>
                <a:gd name="connsiteX24" fmla="*/ 8744 w 10000"/>
                <a:gd name="connsiteY24" fmla="*/ 4702 h 10083"/>
                <a:gd name="connsiteX25" fmla="*/ 9269 w 10000"/>
                <a:gd name="connsiteY25" fmla="*/ 3863 h 10083"/>
                <a:gd name="connsiteX26" fmla="*/ 9626 w 10000"/>
                <a:gd name="connsiteY26" fmla="*/ 4508 h 10083"/>
                <a:gd name="connsiteX27" fmla="*/ 9775 w 10000"/>
                <a:gd name="connsiteY27" fmla="*/ 4607 h 10083"/>
                <a:gd name="connsiteX28" fmla="*/ 9945 w 10000"/>
                <a:gd name="connsiteY28" fmla="*/ 4508 h 10083"/>
                <a:gd name="connsiteX29" fmla="*/ 9945 w 10000"/>
                <a:gd name="connsiteY29" fmla="*/ 3994 h 10083"/>
                <a:gd name="connsiteX30" fmla="*/ 4466 w 10000"/>
                <a:gd name="connsiteY30" fmla="*/ 481 h 10083"/>
                <a:gd name="connsiteX31" fmla="*/ 4466 w 10000"/>
                <a:gd name="connsiteY31" fmla="*/ 481 h 10083"/>
                <a:gd name="connsiteX32" fmla="*/ 5760 w 10000"/>
                <a:gd name="connsiteY32" fmla="*/ 481 h 10083"/>
                <a:gd name="connsiteX33" fmla="*/ 5760 w 10000"/>
                <a:gd name="connsiteY33" fmla="*/ 1643 h 10083"/>
                <a:gd name="connsiteX34" fmla="*/ 5009 w 10000"/>
                <a:gd name="connsiteY34" fmla="*/ 1546 h 10083"/>
                <a:gd name="connsiteX35" fmla="*/ 4466 w 10000"/>
                <a:gd name="connsiteY35" fmla="*/ 1577 h 10083"/>
                <a:gd name="connsiteX36" fmla="*/ 4466 w 10000"/>
                <a:gd name="connsiteY36" fmla="*/ 481 h 10083"/>
                <a:gd name="connsiteX37" fmla="*/ 7299 w 10000"/>
                <a:gd name="connsiteY37" fmla="*/ 5412 h 10083"/>
                <a:gd name="connsiteX38" fmla="*/ 7299 w 10000"/>
                <a:gd name="connsiteY38" fmla="*/ 5412 h 10083"/>
                <a:gd name="connsiteX39" fmla="*/ 5161 w 10000"/>
                <a:gd name="connsiteY39" fmla="*/ 9955 h 10083"/>
                <a:gd name="connsiteX40" fmla="*/ 5009 w 10000"/>
                <a:gd name="connsiteY40" fmla="*/ 10083 h 10083"/>
                <a:gd name="connsiteX41" fmla="*/ 4860 w 10000"/>
                <a:gd name="connsiteY41" fmla="*/ 10018 h 10083"/>
                <a:gd name="connsiteX42" fmla="*/ 4840 w 10000"/>
                <a:gd name="connsiteY42" fmla="*/ 9502 h 10083"/>
                <a:gd name="connsiteX43" fmla="*/ 6960 w 10000"/>
                <a:gd name="connsiteY43" fmla="*/ 4959 h 10083"/>
                <a:gd name="connsiteX44" fmla="*/ 7262 w 10000"/>
                <a:gd name="connsiteY44" fmla="*/ 4927 h 10083"/>
                <a:gd name="connsiteX45" fmla="*/ 7299 w 10000"/>
                <a:gd name="connsiteY45" fmla="*/ 5412 h 10083"/>
                <a:gd name="connsiteX0" fmla="*/ 9945 w 10000"/>
                <a:gd name="connsiteY0" fmla="*/ 3910 h 9999"/>
                <a:gd name="connsiteX1" fmla="*/ 9945 w 10000"/>
                <a:gd name="connsiteY1" fmla="*/ 3910 h 9999"/>
                <a:gd name="connsiteX2" fmla="*/ 8875 w 10000"/>
                <a:gd name="connsiteY2" fmla="*/ 2074 h 9999"/>
                <a:gd name="connsiteX3" fmla="*/ 8575 w 10000"/>
                <a:gd name="connsiteY3" fmla="*/ 2074 h 9999"/>
                <a:gd name="connsiteX4" fmla="*/ 8575 w 10000"/>
                <a:gd name="connsiteY4" fmla="*/ 2589 h 9999"/>
                <a:gd name="connsiteX5" fmla="*/ 8949 w 10000"/>
                <a:gd name="connsiteY5" fmla="*/ 3265 h 9999"/>
                <a:gd name="connsiteX6" fmla="*/ 8481 w 10000"/>
                <a:gd name="connsiteY6" fmla="*/ 4070 h 9999"/>
                <a:gd name="connsiteX7" fmla="*/ 6174 w 10000"/>
                <a:gd name="connsiteY7" fmla="*/ 1687 h 9999"/>
                <a:gd name="connsiteX8" fmla="*/ 6174 w 10000"/>
                <a:gd name="connsiteY8" fmla="*/ 397 h 9999"/>
                <a:gd name="connsiteX9" fmla="*/ 6399 w 10000"/>
                <a:gd name="connsiteY9" fmla="*/ 397 h 9999"/>
                <a:gd name="connsiteX10" fmla="*/ 6605 w 10000"/>
                <a:gd name="connsiteY10" fmla="*/ 44 h 9999"/>
                <a:gd name="connsiteX11" fmla="*/ 4034 w 10000"/>
                <a:gd name="connsiteY11" fmla="*/ 1591 h 9999"/>
                <a:gd name="connsiteX12" fmla="*/ 1520 w 10000"/>
                <a:gd name="connsiteY12" fmla="*/ 4070 h 9999"/>
                <a:gd name="connsiteX13" fmla="*/ 1052 w 10000"/>
                <a:gd name="connsiteY13" fmla="*/ 3265 h 9999"/>
                <a:gd name="connsiteX14" fmla="*/ 1445 w 10000"/>
                <a:gd name="connsiteY14" fmla="*/ 2589 h 9999"/>
                <a:gd name="connsiteX15" fmla="*/ 1445 w 10000"/>
                <a:gd name="connsiteY15" fmla="*/ 2074 h 9999"/>
                <a:gd name="connsiteX16" fmla="*/ 1126 w 10000"/>
                <a:gd name="connsiteY16" fmla="*/ 2074 h 9999"/>
                <a:gd name="connsiteX17" fmla="*/ 57 w 10000"/>
                <a:gd name="connsiteY17" fmla="*/ 3910 h 9999"/>
                <a:gd name="connsiteX18" fmla="*/ 57 w 10000"/>
                <a:gd name="connsiteY18" fmla="*/ 4424 h 9999"/>
                <a:gd name="connsiteX19" fmla="*/ 207 w 10000"/>
                <a:gd name="connsiteY19" fmla="*/ 4523 h 9999"/>
                <a:gd name="connsiteX20" fmla="*/ 377 w 10000"/>
                <a:gd name="connsiteY20" fmla="*/ 4424 h 9999"/>
                <a:gd name="connsiteX21" fmla="*/ 732 w 10000"/>
                <a:gd name="connsiteY21" fmla="*/ 3779 h 9999"/>
                <a:gd name="connsiteX22" fmla="*/ 1239 w 10000"/>
                <a:gd name="connsiteY22" fmla="*/ 4618 h 9999"/>
                <a:gd name="connsiteX23" fmla="*/ 8744 w 10000"/>
                <a:gd name="connsiteY23" fmla="*/ 4618 h 9999"/>
                <a:gd name="connsiteX24" fmla="*/ 9269 w 10000"/>
                <a:gd name="connsiteY24" fmla="*/ 3779 h 9999"/>
                <a:gd name="connsiteX25" fmla="*/ 9626 w 10000"/>
                <a:gd name="connsiteY25" fmla="*/ 4424 h 9999"/>
                <a:gd name="connsiteX26" fmla="*/ 9775 w 10000"/>
                <a:gd name="connsiteY26" fmla="*/ 4523 h 9999"/>
                <a:gd name="connsiteX27" fmla="*/ 9945 w 10000"/>
                <a:gd name="connsiteY27" fmla="*/ 4424 h 9999"/>
                <a:gd name="connsiteX28" fmla="*/ 9945 w 10000"/>
                <a:gd name="connsiteY28" fmla="*/ 3910 h 9999"/>
                <a:gd name="connsiteX29" fmla="*/ 4466 w 10000"/>
                <a:gd name="connsiteY29" fmla="*/ 397 h 9999"/>
                <a:gd name="connsiteX30" fmla="*/ 4466 w 10000"/>
                <a:gd name="connsiteY30" fmla="*/ 397 h 9999"/>
                <a:gd name="connsiteX31" fmla="*/ 5760 w 10000"/>
                <a:gd name="connsiteY31" fmla="*/ 397 h 9999"/>
                <a:gd name="connsiteX32" fmla="*/ 5760 w 10000"/>
                <a:gd name="connsiteY32" fmla="*/ 1559 h 9999"/>
                <a:gd name="connsiteX33" fmla="*/ 5009 w 10000"/>
                <a:gd name="connsiteY33" fmla="*/ 1462 h 9999"/>
                <a:gd name="connsiteX34" fmla="*/ 4466 w 10000"/>
                <a:gd name="connsiteY34" fmla="*/ 1493 h 9999"/>
                <a:gd name="connsiteX35" fmla="*/ 4466 w 10000"/>
                <a:gd name="connsiteY35" fmla="*/ 397 h 9999"/>
                <a:gd name="connsiteX36" fmla="*/ 7299 w 10000"/>
                <a:gd name="connsiteY36" fmla="*/ 5328 h 9999"/>
                <a:gd name="connsiteX37" fmla="*/ 7299 w 10000"/>
                <a:gd name="connsiteY37" fmla="*/ 5328 h 9999"/>
                <a:gd name="connsiteX38" fmla="*/ 5161 w 10000"/>
                <a:gd name="connsiteY38" fmla="*/ 9871 h 9999"/>
                <a:gd name="connsiteX39" fmla="*/ 5009 w 10000"/>
                <a:gd name="connsiteY39" fmla="*/ 9999 h 9999"/>
                <a:gd name="connsiteX40" fmla="*/ 4860 w 10000"/>
                <a:gd name="connsiteY40" fmla="*/ 9934 h 9999"/>
                <a:gd name="connsiteX41" fmla="*/ 4840 w 10000"/>
                <a:gd name="connsiteY41" fmla="*/ 9418 h 9999"/>
                <a:gd name="connsiteX42" fmla="*/ 6960 w 10000"/>
                <a:gd name="connsiteY42" fmla="*/ 4875 h 9999"/>
                <a:gd name="connsiteX43" fmla="*/ 7262 w 10000"/>
                <a:gd name="connsiteY43" fmla="*/ 4843 h 9999"/>
                <a:gd name="connsiteX44" fmla="*/ 7299 w 10000"/>
                <a:gd name="connsiteY44" fmla="*/ 5328 h 9999"/>
                <a:gd name="connsiteX0" fmla="*/ 9945 w 10000"/>
                <a:gd name="connsiteY0" fmla="*/ 3910 h 10000"/>
                <a:gd name="connsiteX1" fmla="*/ 9945 w 10000"/>
                <a:gd name="connsiteY1" fmla="*/ 3910 h 10000"/>
                <a:gd name="connsiteX2" fmla="*/ 8875 w 10000"/>
                <a:gd name="connsiteY2" fmla="*/ 2074 h 10000"/>
                <a:gd name="connsiteX3" fmla="*/ 8575 w 10000"/>
                <a:gd name="connsiteY3" fmla="*/ 2074 h 10000"/>
                <a:gd name="connsiteX4" fmla="*/ 8575 w 10000"/>
                <a:gd name="connsiteY4" fmla="*/ 2589 h 10000"/>
                <a:gd name="connsiteX5" fmla="*/ 8949 w 10000"/>
                <a:gd name="connsiteY5" fmla="*/ 3265 h 10000"/>
                <a:gd name="connsiteX6" fmla="*/ 8481 w 10000"/>
                <a:gd name="connsiteY6" fmla="*/ 4070 h 10000"/>
                <a:gd name="connsiteX7" fmla="*/ 6174 w 10000"/>
                <a:gd name="connsiteY7" fmla="*/ 1687 h 10000"/>
                <a:gd name="connsiteX8" fmla="*/ 6174 w 10000"/>
                <a:gd name="connsiteY8" fmla="*/ 397 h 10000"/>
                <a:gd name="connsiteX9" fmla="*/ 6399 w 10000"/>
                <a:gd name="connsiteY9" fmla="*/ 397 h 10000"/>
                <a:gd name="connsiteX10" fmla="*/ 6605 w 10000"/>
                <a:gd name="connsiteY10" fmla="*/ 44 h 10000"/>
                <a:gd name="connsiteX11" fmla="*/ 4034 w 10000"/>
                <a:gd name="connsiteY11" fmla="*/ 1591 h 10000"/>
                <a:gd name="connsiteX12" fmla="*/ 1520 w 10000"/>
                <a:gd name="connsiteY12" fmla="*/ 4070 h 10000"/>
                <a:gd name="connsiteX13" fmla="*/ 1052 w 10000"/>
                <a:gd name="connsiteY13" fmla="*/ 3265 h 10000"/>
                <a:gd name="connsiteX14" fmla="*/ 1445 w 10000"/>
                <a:gd name="connsiteY14" fmla="*/ 2589 h 10000"/>
                <a:gd name="connsiteX15" fmla="*/ 1445 w 10000"/>
                <a:gd name="connsiteY15" fmla="*/ 2074 h 10000"/>
                <a:gd name="connsiteX16" fmla="*/ 1126 w 10000"/>
                <a:gd name="connsiteY16" fmla="*/ 2074 h 10000"/>
                <a:gd name="connsiteX17" fmla="*/ 57 w 10000"/>
                <a:gd name="connsiteY17" fmla="*/ 3910 h 10000"/>
                <a:gd name="connsiteX18" fmla="*/ 57 w 10000"/>
                <a:gd name="connsiteY18" fmla="*/ 4424 h 10000"/>
                <a:gd name="connsiteX19" fmla="*/ 207 w 10000"/>
                <a:gd name="connsiteY19" fmla="*/ 4523 h 10000"/>
                <a:gd name="connsiteX20" fmla="*/ 377 w 10000"/>
                <a:gd name="connsiteY20" fmla="*/ 4424 h 10000"/>
                <a:gd name="connsiteX21" fmla="*/ 732 w 10000"/>
                <a:gd name="connsiteY21" fmla="*/ 3779 h 10000"/>
                <a:gd name="connsiteX22" fmla="*/ 1239 w 10000"/>
                <a:gd name="connsiteY22" fmla="*/ 4618 h 10000"/>
                <a:gd name="connsiteX23" fmla="*/ 8744 w 10000"/>
                <a:gd name="connsiteY23" fmla="*/ 4618 h 10000"/>
                <a:gd name="connsiteX24" fmla="*/ 9269 w 10000"/>
                <a:gd name="connsiteY24" fmla="*/ 3779 h 10000"/>
                <a:gd name="connsiteX25" fmla="*/ 9626 w 10000"/>
                <a:gd name="connsiteY25" fmla="*/ 4424 h 10000"/>
                <a:gd name="connsiteX26" fmla="*/ 9775 w 10000"/>
                <a:gd name="connsiteY26" fmla="*/ 4523 h 10000"/>
                <a:gd name="connsiteX27" fmla="*/ 9945 w 10000"/>
                <a:gd name="connsiteY27" fmla="*/ 4424 h 10000"/>
                <a:gd name="connsiteX28" fmla="*/ 9945 w 10000"/>
                <a:gd name="connsiteY28" fmla="*/ 3910 h 10000"/>
                <a:gd name="connsiteX29" fmla="*/ 4466 w 10000"/>
                <a:gd name="connsiteY29" fmla="*/ 1493 h 10000"/>
                <a:gd name="connsiteX30" fmla="*/ 4466 w 10000"/>
                <a:gd name="connsiteY30" fmla="*/ 397 h 10000"/>
                <a:gd name="connsiteX31" fmla="*/ 5760 w 10000"/>
                <a:gd name="connsiteY31" fmla="*/ 397 h 10000"/>
                <a:gd name="connsiteX32" fmla="*/ 5760 w 10000"/>
                <a:gd name="connsiteY32" fmla="*/ 1559 h 10000"/>
                <a:gd name="connsiteX33" fmla="*/ 5009 w 10000"/>
                <a:gd name="connsiteY33" fmla="*/ 1462 h 10000"/>
                <a:gd name="connsiteX34" fmla="*/ 4466 w 10000"/>
                <a:gd name="connsiteY34" fmla="*/ 1493 h 10000"/>
                <a:gd name="connsiteX35" fmla="*/ 7299 w 10000"/>
                <a:gd name="connsiteY35" fmla="*/ 5329 h 10000"/>
                <a:gd name="connsiteX36" fmla="*/ 7299 w 10000"/>
                <a:gd name="connsiteY36" fmla="*/ 5329 h 10000"/>
                <a:gd name="connsiteX37" fmla="*/ 5161 w 10000"/>
                <a:gd name="connsiteY37" fmla="*/ 9872 h 10000"/>
                <a:gd name="connsiteX38" fmla="*/ 5009 w 10000"/>
                <a:gd name="connsiteY38" fmla="*/ 10000 h 10000"/>
                <a:gd name="connsiteX39" fmla="*/ 4860 w 10000"/>
                <a:gd name="connsiteY39" fmla="*/ 9935 h 10000"/>
                <a:gd name="connsiteX40" fmla="*/ 4840 w 10000"/>
                <a:gd name="connsiteY40" fmla="*/ 9419 h 10000"/>
                <a:gd name="connsiteX41" fmla="*/ 6960 w 10000"/>
                <a:gd name="connsiteY41" fmla="*/ 4875 h 10000"/>
                <a:gd name="connsiteX42" fmla="*/ 7262 w 10000"/>
                <a:gd name="connsiteY42" fmla="*/ 4843 h 10000"/>
                <a:gd name="connsiteX43" fmla="*/ 7299 w 10000"/>
                <a:gd name="connsiteY43" fmla="*/ 5329 h 10000"/>
                <a:gd name="connsiteX0" fmla="*/ 9945 w 10000"/>
                <a:gd name="connsiteY0" fmla="*/ 3602 h 9692"/>
                <a:gd name="connsiteX1" fmla="*/ 9945 w 10000"/>
                <a:gd name="connsiteY1" fmla="*/ 3602 h 9692"/>
                <a:gd name="connsiteX2" fmla="*/ 8875 w 10000"/>
                <a:gd name="connsiteY2" fmla="*/ 1766 h 9692"/>
                <a:gd name="connsiteX3" fmla="*/ 8575 w 10000"/>
                <a:gd name="connsiteY3" fmla="*/ 1766 h 9692"/>
                <a:gd name="connsiteX4" fmla="*/ 8575 w 10000"/>
                <a:gd name="connsiteY4" fmla="*/ 2281 h 9692"/>
                <a:gd name="connsiteX5" fmla="*/ 8949 w 10000"/>
                <a:gd name="connsiteY5" fmla="*/ 2957 h 9692"/>
                <a:gd name="connsiteX6" fmla="*/ 8481 w 10000"/>
                <a:gd name="connsiteY6" fmla="*/ 3762 h 9692"/>
                <a:gd name="connsiteX7" fmla="*/ 6174 w 10000"/>
                <a:gd name="connsiteY7" fmla="*/ 1379 h 9692"/>
                <a:gd name="connsiteX8" fmla="*/ 6174 w 10000"/>
                <a:gd name="connsiteY8" fmla="*/ 89 h 9692"/>
                <a:gd name="connsiteX9" fmla="*/ 6399 w 10000"/>
                <a:gd name="connsiteY9" fmla="*/ 89 h 9692"/>
                <a:gd name="connsiteX10" fmla="*/ 4034 w 10000"/>
                <a:gd name="connsiteY10" fmla="*/ 1283 h 9692"/>
                <a:gd name="connsiteX11" fmla="*/ 1520 w 10000"/>
                <a:gd name="connsiteY11" fmla="*/ 3762 h 9692"/>
                <a:gd name="connsiteX12" fmla="*/ 1052 w 10000"/>
                <a:gd name="connsiteY12" fmla="*/ 2957 h 9692"/>
                <a:gd name="connsiteX13" fmla="*/ 1445 w 10000"/>
                <a:gd name="connsiteY13" fmla="*/ 2281 h 9692"/>
                <a:gd name="connsiteX14" fmla="*/ 1445 w 10000"/>
                <a:gd name="connsiteY14" fmla="*/ 1766 h 9692"/>
                <a:gd name="connsiteX15" fmla="*/ 1126 w 10000"/>
                <a:gd name="connsiteY15" fmla="*/ 1766 h 9692"/>
                <a:gd name="connsiteX16" fmla="*/ 57 w 10000"/>
                <a:gd name="connsiteY16" fmla="*/ 3602 h 9692"/>
                <a:gd name="connsiteX17" fmla="*/ 57 w 10000"/>
                <a:gd name="connsiteY17" fmla="*/ 4116 h 9692"/>
                <a:gd name="connsiteX18" fmla="*/ 207 w 10000"/>
                <a:gd name="connsiteY18" fmla="*/ 4215 h 9692"/>
                <a:gd name="connsiteX19" fmla="*/ 377 w 10000"/>
                <a:gd name="connsiteY19" fmla="*/ 4116 h 9692"/>
                <a:gd name="connsiteX20" fmla="*/ 732 w 10000"/>
                <a:gd name="connsiteY20" fmla="*/ 3471 h 9692"/>
                <a:gd name="connsiteX21" fmla="*/ 1239 w 10000"/>
                <a:gd name="connsiteY21" fmla="*/ 4310 h 9692"/>
                <a:gd name="connsiteX22" fmla="*/ 8744 w 10000"/>
                <a:gd name="connsiteY22" fmla="*/ 4310 h 9692"/>
                <a:gd name="connsiteX23" fmla="*/ 9269 w 10000"/>
                <a:gd name="connsiteY23" fmla="*/ 3471 h 9692"/>
                <a:gd name="connsiteX24" fmla="*/ 9626 w 10000"/>
                <a:gd name="connsiteY24" fmla="*/ 4116 h 9692"/>
                <a:gd name="connsiteX25" fmla="*/ 9775 w 10000"/>
                <a:gd name="connsiteY25" fmla="*/ 4215 h 9692"/>
                <a:gd name="connsiteX26" fmla="*/ 9945 w 10000"/>
                <a:gd name="connsiteY26" fmla="*/ 4116 h 9692"/>
                <a:gd name="connsiteX27" fmla="*/ 9945 w 10000"/>
                <a:gd name="connsiteY27" fmla="*/ 3602 h 9692"/>
                <a:gd name="connsiteX28" fmla="*/ 4466 w 10000"/>
                <a:gd name="connsiteY28" fmla="*/ 1185 h 9692"/>
                <a:gd name="connsiteX29" fmla="*/ 4466 w 10000"/>
                <a:gd name="connsiteY29" fmla="*/ 89 h 9692"/>
                <a:gd name="connsiteX30" fmla="*/ 5760 w 10000"/>
                <a:gd name="connsiteY30" fmla="*/ 89 h 9692"/>
                <a:gd name="connsiteX31" fmla="*/ 5760 w 10000"/>
                <a:gd name="connsiteY31" fmla="*/ 1251 h 9692"/>
                <a:gd name="connsiteX32" fmla="*/ 5009 w 10000"/>
                <a:gd name="connsiteY32" fmla="*/ 1154 h 9692"/>
                <a:gd name="connsiteX33" fmla="*/ 4466 w 10000"/>
                <a:gd name="connsiteY33" fmla="*/ 1185 h 9692"/>
                <a:gd name="connsiteX34" fmla="*/ 7299 w 10000"/>
                <a:gd name="connsiteY34" fmla="*/ 5021 h 9692"/>
                <a:gd name="connsiteX35" fmla="*/ 7299 w 10000"/>
                <a:gd name="connsiteY35" fmla="*/ 5021 h 9692"/>
                <a:gd name="connsiteX36" fmla="*/ 5161 w 10000"/>
                <a:gd name="connsiteY36" fmla="*/ 9564 h 9692"/>
                <a:gd name="connsiteX37" fmla="*/ 5009 w 10000"/>
                <a:gd name="connsiteY37" fmla="*/ 9692 h 9692"/>
                <a:gd name="connsiteX38" fmla="*/ 4860 w 10000"/>
                <a:gd name="connsiteY38" fmla="*/ 9627 h 9692"/>
                <a:gd name="connsiteX39" fmla="*/ 4840 w 10000"/>
                <a:gd name="connsiteY39" fmla="*/ 9111 h 9692"/>
                <a:gd name="connsiteX40" fmla="*/ 6960 w 10000"/>
                <a:gd name="connsiteY40" fmla="*/ 4567 h 9692"/>
                <a:gd name="connsiteX41" fmla="*/ 7262 w 10000"/>
                <a:gd name="connsiteY41" fmla="*/ 4535 h 9692"/>
                <a:gd name="connsiteX42" fmla="*/ 7299 w 10000"/>
                <a:gd name="connsiteY42" fmla="*/ 5021 h 9692"/>
                <a:gd name="connsiteX0" fmla="*/ 9945 w 10000"/>
                <a:gd name="connsiteY0" fmla="*/ 3716 h 10000"/>
                <a:gd name="connsiteX1" fmla="*/ 9945 w 10000"/>
                <a:gd name="connsiteY1" fmla="*/ 3716 h 10000"/>
                <a:gd name="connsiteX2" fmla="*/ 8875 w 10000"/>
                <a:gd name="connsiteY2" fmla="*/ 1822 h 10000"/>
                <a:gd name="connsiteX3" fmla="*/ 8575 w 10000"/>
                <a:gd name="connsiteY3" fmla="*/ 1822 h 10000"/>
                <a:gd name="connsiteX4" fmla="*/ 8575 w 10000"/>
                <a:gd name="connsiteY4" fmla="*/ 2353 h 10000"/>
                <a:gd name="connsiteX5" fmla="*/ 8949 w 10000"/>
                <a:gd name="connsiteY5" fmla="*/ 3051 h 10000"/>
                <a:gd name="connsiteX6" fmla="*/ 8481 w 10000"/>
                <a:gd name="connsiteY6" fmla="*/ 3882 h 10000"/>
                <a:gd name="connsiteX7" fmla="*/ 6174 w 10000"/>
                <a:gd name="connsiteY7" fmla="*/ 1423 h 10000"/>
                <a:gd name="connsiteX8" fmla="*/ 6174 w 10000"/>
                <a:gd name="connsiteY8" fmla="*/ 92 h 10000"/>
                <a:gd name="connsiteX9" fmla="*/ 6399 w 10000"/>
                <a:gd name="connsiteY9" fmla="*/ 92 h 10000"/>
                <a:gd name="connsiteX10" fmla="*/ 4034 w 10000"/>
                <a:gd name="connsiteY10" fmla="*/ 1324 h 10000"/>
                <a:gd name="connsiteX11" fmla="*/ 1520 w 10000"/>
                <a:gd name="connsiteY11" fmla="*/ 3882 h 10000"/>
                <a:gd name="connsiteX12" fmla="*/ 1052 w 10000"/>
                <a:gd name="connsiteY12" fmla="*/ 3051 h 10000"/>
                <a:gd name="connsiteX13" fmla="*/ 1445 w 10000"/>
                <a:gd name="connsiteY13" fmla="*/ 2353 h 10000"/>
                <a:gd name="connsiteX14" fmla="*/ 1445 w 10000"/>
                <a:gd name="connsiteY14" fmla="*/ 1822 h 10000"/>
                <a:gd name="connsiteX15" fmla="*/ 1126 w 10000"/>
                <a:gd name="connsiteY15" fmla="*/ 1822 h 10000"/>
                <a:gd name="connsiteX16" fmla="*/ 57 w 10000"/>
                <a:gd name="connsiteY16" fmla="*/ 3716 h 10000"/>
                <a:gd name="connsiteX17" fmla="*/ 57 w 10000"/>
                <a:gd name="connsiteY17" fmla="*/ 4247 h 10000"/>
                <a:gd name="connsiteX18" fmla="*/ 207 w 10000"/>
                <a:gd name="connsiteY18" fmla="*/ 4349 h 10000"/>
                <a:gd name="connsiteX19" fmla="*/ 377 w 10000"/>
                <a:gd name="connsiteY19" fmla="*/ 4247 h 10000"/>
                <a:gd name="connsiteX20" fmla="*/ 732 w 10000"/>
                <a:gd name="connsiteY20" fmla="*/ 3581 h 10000"/>
                <a:gd name="connsiteX21" fmla="*/ 1239 w 10000"/>
                <a:gd name="connsiteY21" fmla="*/ 4447 h 10000"/>
                <a:gd name="connsiteX22" fmla="*/ 8744 w 10000"/>
                <a:gd name="connsiteY22" fmla="*/ 4447 h 10000"/>
                <a:gd name="connsiteX23" fmla="*/ 9269 w 10000"/>
                <a:gd name="connsiteY23" fmla="*/ 3581 h 10000"/>
                <a:gd name="connsiteX24" fmla="*/ 9626 w 10000"/>
                <a:gd name="connsiteY24" fmla="*/ 4247 h 10000"/>
                <a:gd name="connsiteX25" fmla="*/ 9775 w 10000"/>
                <a:gd name="connsiteY25" fmla="*/ 4349 h 10000"/>
                <a:gd name="connsiteX26" fmla="*/ 9945 w 10000"/>
                <a:gd name="connsiteY26" fmla="*/ 4247 h 10000"/>
                <a:gd name="connsiteX27" fmla="*/ 9945 w 10000"/>
                <a:gd name="connsiteY27" fmla="*/ 3716 h 10000"/>
                <a:gd name="connsiteX28" fmla="*/ 4466 w 10000"/>
                <a:gd name="connsiteY28" fmla="*/ 1223 h 10000"/>
                <a:gd name="connsiteX29" fmla="*/ 4466 w 10000"/>
                <a:gd name="connsiteY29" fmla="*/ 92 h 10000"/>
                <a:gd name="connsiteX30" fmla="*/ 5760 w 10000"/>
                <a:gd name="connsiteY30" fmla="*/ 1291 h 10000"/>
                <a:gd name="connsiteX31" fmla="*/ 5009 w 10000"/>
                <a:gd name="connsiteY31" fmla="*/ 1191 h 10000"/>
                <a:gd name="connsiteX32" fmla="*/ 4466 w 10000"/>
                <a:gd name="connsiteY32" fmla="*/ 1223 h 10000"/>
                <a:gd name="connsiteX33" fmla="*/ 7299 w 10000"/>
                <a:gd name="connsiteY33" fmla="*/ 5181 h 10000"/>
                <a:gd name="connsiteX34" fmla="*/ 7299 w 10000"/>
                <a:gd name="connsiteY34" fmla="*/ 5181 h 10000"/>
                <a:gd name="connsiteX35" fmla="*/ 5161 w 10000"/>
                <a:gd name="connsiteY35" fmla="*/ 9868 h 10000"/>
                <a:gd name="connsiteX36" fmla="*/ 5009 w 10000"/>
                <a:gd name="connsiteY36" fmla="*/ 10000 h 10000"/>
                <a:gd name="connsiteX37" fmla="*/ 4860 w 10000"/>
                <a:gd name="connsiteY37" fmla="*/ 9933 h 10000"/>
                <a:gd name="connsiteX38" fmla="*/ 4840 w 10000"/>
                <a:gd name="connsiteY38" fmla="*/ 9401 h 10000"/>
                <a:gd name="connsiteX39" fmla="*/ 6960 w 10000"/>
                <a:gd name="connsiteY39" fmla="*/ 4712 h 10000"/>
                <a:gd name="connsiteX40" fmla="*/ 7262 w 10000"/>
                <a:gd name="connsiteY40" fmla="*/ 4679 h 10000"/>
                <a:gd name="connsiteX41" fmla="*/ 7299 w 10000"/>
                <a:gd name="connsiteY41" fmla="*/ 5181 h 10000"/>
                <a:gd name="connsiteX0" fmla="*/ 9945 w 10000"/>
                <a:gd name="connsiteY0" fmla="*/ 3624 h 9908"/>
                <a:gd name="connsiteX1" fmla="*/ 9945 w 10000"/>
                <a:gd name="connsiteY1" fmla="*/ 3624 h 9908"/>
                <a:gd name="connsiteX2" fmla="*/ 8875 w 10000"/>
                <a:gd name="connsiteY2" fmla="*/ 1730 h 9908"/>
                <a:gd name="connsiteX3" fmla="*/ 8575 w 10000"/>
                <a:gd name="connsiteY3" fmla="*/ 1730 h 9908"/>
                <a:gd name="connsiteX4" fmla="*/ 8575 w 10000"/>
                <a:gd name="connsiteY4" fmla="*/ 2261 h 9908"/>
                <a:gd name="connsiteX5" fmla="*/ 8949 w 10000"/>
                <a:gd name="connsiteY5" fmla="*/ 2959 h 9908"/>
                <a:gd name="connsiteX6" fmla="*/ 8481 w 10000"/>
                <a:gd name="connsiteY6" fmla="*/ 3790 h 9908"/>
                <a:gd name="connsiteX7" fmla="*/ 6174 w 10000"/>
                <a:gd name="connsiteY7" fmla="*/ 1331 h 9908"/>
                <a:gd name="connsiteX8" fmla="*/ 6399 w 10000"/>
                <a:gd name="connsiteY8" fmla="*/ 0 h 9908"/>
                <a:gd name="connsiteX9" fmla="*/ 4034 w 10000"/>
                <a:gd name="connsiteY9" fmla="*/ 1232 h 9908"/>
                <a:gd name="connsiteX10" fmla="*/ 1520 w 10000"/>
                <a:gd name="connsiteY10" fmla="*/ 3790 h 9908"/>
                <a:gd name="connsiteX11" fmla="*/ 1052 w 10000"/>
                <a:gd name="connsiteY11" fmla="*/ 2959 h 9908"/>
                <a:gd name="connsiteX12" fmla="*/ 1445 w 10000"/>
                <a:gd name="connsiteY12" fmla="*/ 2261 h 9908"/>
                <a:gd name="connsiteX13" fmla="*/ 1445 w 10000"/>
                <a:gd name="connsiteY13" fmla="*/ 1730 h 9908"/>
                <a:gd name="connsiteX14" fmla="*/ 1126 w 10000"/>
                <a:gd name="connsiteY14" fmla="*/ 1730 h 9908"/>
                <a:gd name="connsiteX15" fmla="*/ 57 w 10000"/>
                <a:gd name="connsiteY15" fmla="*/ 3624 h 9908"/>
                <a:gd name="connsiteX16" fmla="*/ 57 w 10000"/>
                <a:gd name="connsiteY16" fmla="*/ 4155 h 9908"/>
                <a:gd name="connsiteX17" fmla="*/ 207 w 10000"/>
                <a:gd name="connsiteY17" fmla="*/ 4257 h 9908"/>
                <a:gd name="connsiteX18" fmla="*/ 377 w 10000"/>
                <a:gd name="connsiteY18" fmla="*/ 4155 h 9908"/>
                <a:gd name="connsiteX19" fmla="*/ 732 w 10000"/>
                <a:gd name="connsiteY19" fmla="*/ 3489 h 9908"/>
                <a:gd name="connsiteX20" fmla="*/ 1239 w 10000"/>
                <a:gd name="connsiteY20" fmla="*/ 4355 h 9908"/>
                <a:gd name="connsiteX21" fmla="*/ 8744 w 10000"/>
                <a:gd name="connsiteY21" fmla="*/ 4355 h 9908"/>
                <a:gd name="connsiteX22" fmla="*/ 9269 w 10000"/>
                <a:gd name="connsiteY22" fmla="*/ 3489 h 9908"/>
                <a:gd name="connsiteX23" fmla="*/ 9626 w 10000"/>
                <a:gd name="connsiteY23" fmla="*/ 4155 h 9908"/>
                <a:gd name="connsiteX24" fmla="*/ 9775 w 10000"/>
                <a:gd name="connsiteY24" fmla="*/ 4257 h 9908"/>
                <a:gd name="connsiteX25" fmla="*/ 9945 w 10000"/>
                <a:gd name="connsiteY25" fmla="*/ 4155 h 9908"/>
                <a:gd name="connsiteX26" fmla="*/ 9945 w 10000"/>
                <a:gd name="connsiteY26" fmla="*/ 3624 h 9908"/>
                <a:gd name="connsiteX27" fmla="*/ 4466 w 10000"/>
                <a:gd name="connsiteY27" fmla="*/ 1131 h 9908"/>
                <a:gd name="connsiteX28" fmla="*/ 4466 w 10000"/>
                <a:gd name="connsiteY28" fmla="*/ 0 h 9908"/>
                <a:gd name="connsiteX29" fmla="*/ 5760 w 10000"/>
                <a:gd name="connsiteY29" fmla="*/ 1199 h 9908"/>
                <a:gd name="connsiteX30" fmla="*/ 5009 w 10000"/>
                <a:gd name="connsiteY30" fmla="*/ 1099 h 9908"/>
                <a:gd name="connsiteX31" fmla="*/ 4466 w 10000"/>
                <a:gd name="connsiteY31" fmla="*/ 1131 h 9908"/>
                <a:gd name="connsiteX32" fmla="*/ 7299 w 10000"/>
                <a:gd name="connsiteY32" fmla="*/ 5089 h 9908"/>
                <a:gd name="connsiteX33" fmla="*/ 7299 w 10000"/>
                <a:gd name="connsiteY33" fmla="*/ 5089 h 9908"/>
                <a:gd name="connsiteX34" fmla="*/ 5161 w 10000"/>
                <a:gd name="connsiteY34" fmla="*/ 9776 h 9908"/>
                <a:gd name="connsiteX35" fmla="*/ 5009 w 10000"/>
                <a:gd name="connsiteY35" fmla="*/ 9908 h 9908"/>
                <a:gd name="connsiteX36" fmla="*/ 4860 w 10000"/>
                <a:gd name="connsiteY36" fmla="*/ 9841 h 9908"/>
                <a:gd name="connsiteX37" fmla="*/ 4840 w 10000"/>
                <a:gd name="connsiteY37" fmla="*/ 9309 h 9908"/>
                <a:gd name="connsiteX38" fmla="*/ 6960 w 10000"/>
                <a:gd name="connsiteY38" fmla="*/ 4620 h 9908"/>
                <a:gd name="connsiteX39" fmla="*/ 7262 w 10000"/>
                <a:gd name="connsiteY39" fmla="*/ 4587 h 9908"/>
                <a:gd name="connsiteX40" fmla="*/ 7299 w 10000"/>
                <a:gd name="connsiteY40" fmla="*/ 5089 h 9908"/>
                <a:gd name="connsiteX0" fmla="*/ 9945 w 10000"/>
                <a:gd name="connsiteY0" fmla="*/ 3658 h 10000"/>
                <a:gd name="connsiteX1" fmla="*/ 9945 w 10000"/>
                <a:gd name="connsiteY1" fmla="*/ 3658 h 10000"/>
                <a:gd name="connsiteX2" fmla="*/ 8875 w 10000"/>
                <a:gd name="connsiteY2" fmla="*/ 1746 h 10000"/>
                <a:gd name="connsiteX3" fmla="*/ 8575 w 10000"/>
                <a:gd name="connsiteY3" fmla="*/ 1746 h 10000"/>
                <a:gd name="connsiteX4" fmla="*/ 8575 w 10000"/>
                <a:gd name="connsiteY4" fmla="*/ 2282 h 10000"/>
                <a:gd name="connsiteX5" fmla="*/ 8949 w 10000"/>
                <a:gd name="connsiteY5" fmla="*/ 2986 h 10000"/>
                <a:gd name="connsiteX6" fmla="*/ 8481 w 10000"/>
                <a:gd name="connsiteY6" fmla="*/ 3825 h 10000"/>
                <a:gd name="connsiteX7" fmla="*/ 6174 w 10000"/>
                <a:gd name="connsiteY7" fmla="*/ 1343 h 10000"/>
                <a:gd name="connsiteX8" fmla="*/ 4034 w 10000"/>
                <a:gd name="connsiteY8" fmla="*/ 1243 h 10000"/>
                <a:gd name="connsiteX9" fmla="*/ 1520 w 10000"/>
                <a:gd name="connsiteY9" fmla="*/ 3825 h 10000"/>
                <a:gd name="connsiteX10" fmla="*/ 1052 w 10000"/>
                <a:gd name="connsiteY10" fmla="*/ 2986 h 10000"/>
                <a:gd name="connsiteX11" fmla="*/ 1445 w 10000"/>
                <a:gd name="connsiteY11" fmla="*/ 2282 h 10000"/>
                <a:gd name="connsiteX12" fmla="*/ 1445 w 10000"/>
                <a:gd name="connsiteY12" fmla="*/ 1746 h 10000"/>
                <a:gd name="connsiteX13" fmla="*/ 1126 w 10000"/>
                <a:gd name="connsiteY13" fmla="*/ 1746 h 10000"/>
                <a:gd name="connsiteX14" fmla="*/ 57 w 10000"/>
                <a:gd name="connsiteY14" fmla="*/ 3658 h 10000"/>
                <a:gd name="connsiteX15" fmla="*/ 57 w 10000"/>
                <a:gd name="connsiteY15" fmla="*/ 4194 h 10000"/>
                <a:gd name="connsiteX16" fmla="*/ 207 w 10000"/>
                <a:gd name="connsiteY16" fmla="*/ 4297 h 10000"/>
                <a:gd name="connsiteX17" fmla="*/ 377 w 10000"/>
                <a:gd name="connsiteY17" fmla="*/ 4194 h 10000"/>
                <a:gd name="connsiteX18" fmla="*/ 732 w 10000"/>
                <a:gd name="connsiteY18" fmla="*/ 3521 h 10000"/>
                <a:gd name="connsiteX19" fmla="*/ 1239 w 10000"/>
                <a:gd name="connsiteY19" fmla="*/ 4395 h 10000"/>
                <a:gd name="connsiteX20" fmla="*/ 8744 w 10000"/>
                <a:gd name="connsiteY20" fmla="*/ 4395 h 10000"/>
                <a:gd name="connsiteX21" fmla="*/ 9269 w 10000"/>
                <a:gd name="connsiteY21" fmla="*/ 3521 h 10000"/>
                <a:gd name="connsiteX22" fmla="*/ 9626 w 10000"/>
                <a:gd name="connsiteY22" fmla="*/ 4194 h 10000"/>
                <a:gd name="connsiteX23" fmla="*/ 9775 w 10000"/>
                <a:gd name="connsiteY23" fmla="*/ 4297 h 10000"/>
                <a:gd name="connsiteX24" fmla="*/ 9945 w 10000"/>
                <a:gd name="connsiteY24" fmla="*/ 4194 h 10000"/>
                <a:gd name="connsiteX25" fmla="*/ 9945 w 10000"/>
                <a:gd name="connsiteY25" fmla="*/ 3658 h 10000"/>
                <a:gd name="connsiteX26" fmla="*/ 4466 w 10000"/>
                <a:gd name="connsiteY26" fmla="*/ 1142 h 10000"/>
                <a:gd name="connsiteX27" fmla="*/ 4466 w 10000"/>
                <a:gd name="connsiteY27" fmla="*/ 0 h 10000"/>
                <a:gd name="connsiteX28" fmla="*/ 5760 w 10000"/>
                <a:gd name="connsiteY28" fmla="*/ 1210 h 10000"/>
                <a:gd name="connsiteX29" fmla="*/ 5009 w 10000"/>
                <a:gd name="connsiteY29" fmla="*/ 1109 h 10000"/>
                <a:gd name="connsiteX30" fmla="*/ 4466 w 10000"/>
                <a:gd name="connsiteY30" fmla="*/ 1142 h 10000"/>
                <a:gd name="connsiteX31" fmla="*/ 7299 w 10000"/>
                <a:gd name="connsiteY31" fmla="*/ 5136 h 10000"/>
                <a:gd name="connsiteX32" fmla="*/ 7299 w 10000"/>
                <a:gd name="connsiteY32" fmla="*/ 5136 h 10000"/>
                <a:gd name="connsiteX33" fmla="*/ 5161 w 10000"/>
                <a:gd name="connsiteY33" fmla="*/ 9867 h 10000"/>
                <a:gd name="connsiteX34" fmla="*/ 5009 w 10000"/>
                <a:gd name="connsiteY34" fmla="*/ 10000 h 10000"/>
                <a:gd name="connsiteX35" fmla="*/ 4860 w 10000"/>
                <a:gd name="connsiteY35" fmla="*/ 9932 h 10000"/>
                <a:gd name="connsiteX36" fmla="*/ 4840 w 10000"/>
                <a:gd name="connsiteY36" fmla="*/ 9395 h 10000"/>
                <a:gd name="connsiteX37" fmla="*/ 6960 w 10000"/>
                <a:gd name="connsiteY37" fmla="*/ 4663 h 10000"/>
                <a:gd name="connsiteX38" fmla="*/ 7262 w 10000"/>
                <a:gd name="connsiteY38" fmla="*/ 4630 h 10000"/>
                <a:gd name="connsiteX39" fmla="*/ 7299 w 10000"/>
                <a:gd name="connsiteY39" fmla="*/ 5136 h 10000"/>
                <a:gd name="connsiteX0" fmla="*/ 9945 w 10000"/>
                <a:gd name="connsiteY0" fmla="*/ 2549 h 8891"/>
                <a:gd name="connsiteX1" fmla="*/ 9945 w 10000"/>
                <a:gd name="connsiteY1" fmla="*/ 2549 h 8891"/>
                <a:gd name="connsiteX2" fmla="*/ 8875 w 10000"/>
                <a:gd name="connsiteY2" fmla="*/ 637 h 8891"/>
                <a:gd name="connsiteX3" fmla="*/ 8575 w 10000"/>
                <a:gd name="connsiteY3" fmla="*/ 637 h 8891"/>
                <a:gd name="connsiteX4" fmla="*/ 8575 w 10000"/>
                <a:gd name="connsiteY4" fmla="*/ 1173 h 8891"/>
                <a:gd name="connsiteX5" fmla="*/ 8949 w 10000"/>
                <a:gd name="connsiteY5" fmla="*/ 1877 h 8891"/>
                <a:gd name="connsiteX6" fmla="*/ 8481 w 10000"/>
                <a:gd name="connsiteY6" fmla="*/ 2716 h 8891"/>
                <a:gd name="connsiteX7" fmla="*/ 6174 w 10000"/>
                <a:gd name="connsiteY7" fmla="*/ 234 h 8891"/>
                <a:gd name="connsiteX8" fmla="*/ 4034 w 10000"/>
                <a:gd name="connsiteY8" fmla="*/ 134 h 8891"/>
                <a:gd name="connsiteX9" fmla="*/ 1520 w 10000"/>
                <a:gd name="connsiteY9" fmla="*/ 2716 h 8891"/>
                <a:gd name="connsiteX10" fmla="*/ 1052 w 10000"/>
                <a:gd name="connsiteY10" fmla="*/ 1877 h 8891"/>
                <a:gd name="connsiteX11" fmla="*/ 1445 w 10000"/>
                <a:gd name="connsiteY11" fmla="*/ 1173 h 8891"/>
                <a:gd name="connsiteX12" fmla="*/ 1445 w 10000"/>
                <a:gd name="connsiteY12" fmla="*/ 637 h 8891"/>
                <a:gd name="connsiteX13" fmla="*/ 1126 w 10000"/>
                <a:gd name="connsiteY13" fmla="*/ 637 h 8891"/>
                <a:gd name="connsiteX14" fmla="*/ 57 w 10000"/>
                <a:gd name="connsiteY14" fmla="*/ 2549 h 8891"/>
                <a:gd name="connsiteX15" fmla="*/ 57 w 10000"/>
                <a:gd name="connsiteY15" fmla="*/ 3085 h 8891"/>
                <a:gd name="connsiteX16" fmla="*/ 207 w 10000"/>
                <a:gd name="connsiteY16" fmla="*/ 3188 h 8891"/>
                <a:gd name="connsiteX17" fmla="*/ 377 w 10000"/>
                <a:gd name="connsiteY17" fmla="*/ 3085 h 8891"/>
                <a:gd name="connsiteX18" fmla="*/ 732 w 10000"/>
                <a:gd name="connsiteY18" fmla="*/ 2412 h 8891"/>
                <a:gd name="connsiteX19" fmla="*/ 1239 w 10000"/>
                <a:gd name="connsiteY19" fmla="*/ 3286 h 8891"/>
                <a:gd name="connsiteX20" fmla="*/ 8744 w 10000"/>
                <a:gd name="connsiteY20" fmla="*/ 3286 h 8891"/>
                <a:gd name="connsiteX21" fmla="*/ 9269 w 10000"/>
                <a:gd name="connsiteY21" fmla="*/ 2412 h 8891"/>
                <a:gd name="connsiteX22" fmla="*/ 9626 w 10000"/>
                <a:gd name="connsiteY22" fmla="*/ 3085 h 8891"/>
                <a:gd name="connsiteX23" fmla="*/ 9775 w 10000"/>
                <a:gd name="connsiteY23" fmla="*/ 3188 h 8891"/>
                <a:gd name="connsiteX24" fmla="*/ 9945 w 10000"/>
                <a:gd name="connsiteY24" fmla="*/ 3085 h 8891"/>
                <a:gd name="connsiteX25" fmla="*/ 9945 w 10000"/>
                <a:gd name="connsiteY25" fmla="*/ 2549 h 8891"/>
                <a:gd name="connsiteX26" fmla="*/ 4466 w 10000"/>
                <a:gd name="connsiteY26" fmla="*/ 33 h 8891"/>
                <a:gd name="connsiteX27" fmla="*/ 5760 w 10000"/>
                <a:gd name="connsiteY27" fmla="*/ 101 h 8891"/>
                <a:gd name="connsiteX28" fmla="*/ 5009 w 10000"/>
                <a:gd name="connsiteY28" fmla="*/ 0 h 8891"/>
                <a:gd name="connsiteX29" fmla="*/ 4466 w 10000"/>
                <a:gd name="connsiteY29" fmla="*/ 33 h 8891"/>
                <a:gd name="connsiteX30" fmla="*/ 7299 w 10000"/>
                <a:gd name="connsiteY30" fmla="*/ 4027 h 8891"/>
                <a:gd name="connsiteX31" fmla="*/ 7299 w 10000"/>
                <a:gd name="connsiteY31" fmla="*/ 4027 h 8891"/>
                <a:gd name="connsiteX32" fmla="*/ 5161 w 10000"/>
                <a:gd name="connsiteY32" fmla="*/ 8758 h 8891"/>
                <a:gd name="connsiteX33" fmla="*/ 5009 w 10000"/>
                <a:gd name="connsiteY33" fmla="*/ 8891 h 8891"/>
                <a:gd name="connsiteX34" fmla="*/ 4860 w 10000"/>
                <a:gd name="connsiteY34" fmla="*/ 8823 h 8891"/>
                <a:gd name="connsiteX35" fmla="*/ 4840 w 10000"/>
                <a:gd name="connsiteY35" fmla="*/ 8286 h 8891"/>
                <a:gd name="connsiteX36" fmla="*/ 6960 w 10000"/>
                <a:gd name="connsiteY36" fmla="*/ 3554 h 8891"/>
                <a:gd name="connsiteX37" fmla="*/ 7262 w 10000"/>
                <a:gd name="connsiteY37" fmla="*/ 3521 h 8891"/>
                <a:gd name="connsiteX38" fmla="*/ 7299 w 10000"/>
                <a:gd name="connsiteY38" fmla="*/ 4027 h 8891"/>
                <a:gd name="connsiteX0" fmla="*/ 9945 w 10000"/>
                <a:gd name="connsiteY0" fmla="*/ 2867 h 10000"/>
                <a:gd name="connsiteX1" fmla="*/ 9945 w 10000"/>
                <a:gd name="connsiteY1" fmla="*/ 2867 h 10000"/>
                <a:gd name="connsiteX2" fmla="*/ 8875 w 10000"/>
                <a:gd name="connsiteY2" fmla="*/ 716 h 10000"/>
                <a:gd name="connsiteX3" fmla="*/ 8575 w 10000"/>
                <a:gd name="connsiteY3" fmla="*/ 716 h 10000"/>
                <a:gd name="connsiteX4" fmla="*/ 8575 w 10000"/>
                <a:gd name="connsiteY4" fmla="*/ 1319 h 10000"/>
                <a:gd name="connsiteX5" fmla="*/ 8949 w 10000"/>
                <a:gd name="connsiteY5" fmla="*/ 2111 h 10000"/>
                <a:gd name="connsiteX6" fmla="*/ 8481 w 10000"/>
                <a:gd name="connsiteY6" fmla="*/ 3055 h 10000"/>
                <a:gd name="connsiteX7" fmla="*/ 6174 w 10000"/>
                <a:gd name="connsiteY7" fmla="*/ 263 h 10000"/>
                <a:gd name="connsiteX8" fmla="*/ 4034 w 10000"/>
                <a:gd name="connsiteY8" fmla="*/ 151 h 10000"/>
                <a:gd name="connsiteX9" fmla="*/ 1520 w 10000"/>
                <a:gd name="connsiteY9" fmla="*/ 3055 h 10000"/>
                <a:gd name="connsiteX10" fmla="*/ 1052 w 10000"/>
                <a:gd name="connsiteY10" fmla="*/ 2111 h 10000"/>
                <a:gd name="connsiteX11" fmla="*/ 1445 w 10000"/>
                <a:gd name="connsiteY11" fmla="*/ 1319 h 10000"/>
                <a:gd name="connsiteX12" fmla="*/ 1445 w 10000"/>
                <a:gd name="connsiteY12" fmla="*/ 716 h 10000"/>
                <a:gd name="connsiteX13" fmla="*/ 1126 w 10000"/>
                <a:gd name="connsiteY13" fmla="*/ 716 h 10000"/>
                <a:gd name="connsiteX14" fmla="*/ 57 w 10000"/>
                <a:gd name="connsiteY14" fmla="*/ 2867 h 10000"/>
                <a:gd name="connsiteX15" fmla="*/ 57 w 10000"/>
                <a:gd name="connsiteY15" fmla="*/ 3470 h 10000"/>
                <a:gd name="connsiteX16" fmla="*/ 207 w 10000"/>
                <a:gd name="connsiteY16" fmla="*/ 3586 h 10000"/>
                <a:gd name="connsiteX17" fmla="*/ 377 w 10000"/>
                <a:gd name="connsiteY17" fmla="*/ 3470 h 10000"/>
                <a:gd name="connsiteX18" fmla="*/ 732 w 10000"/>
                <a:gd name="connsiteY18" fmla="*/ 2713 h 10000"/>
                <a:gd name="connsiteX19" fmla="*/ 1239 w 10000"/>
                <a:gd name="connsiteY19" fmla="*/ 3696 h 10000"/>
                <a:gd name="connsiteX20" fmla="*/ 8744 w 10000"/>
                <a:gd name="connsiteY20" fmla="*/ 3696 h 10000"/>
                <a:gd name="connsiteX21" fmla="*/ 9269 w 10000"/>
                <a:gd name="connsiteY21" fmla="*/ 2713 h 10000"/>
                <a:gd name="connsiteX22" fmla="*/ 9626 w 10000"/>
                <a:gd name="connsiteY22" fmla="*/ 3470 h 10000"/>
                <a:gd name="connsiteX23" fmla="*/ 9775 w 10000"/>
                <a:gd name="connsiteY23" fmla="*/ 3586 h 10000"/>
                <a:gd name="connsiteX24" fmla="*/ 9945 w 10000"/>
                <a:gd name="connsiteY24" fmla="*/ 3470 h 10000"/>
                <a:gd name="connsiteX25" fmla="*/ 9945 w 10000"/>
                <a:gd name="connsiteY25" fmla="*/ 2867 h 10000"/>
                <a:gd name="connsiteX26" fmla="*/ 5009 w 10000"/>
                <a:gd name="connsiteY26" fmla="*/ 0 h 10000"/>
                <a:gd name="connsiteX27" fmla="*/ 5760 w 10000"/>
                <a:gd name="connsiteY27" fmla="*/ 114 h 10000"/>
                <a:gd name="connsiteX28" fmla="*/ 5009 w 10000"/>
                <a:gd name="connsiteY28" fmla="*/ 0 h 10000"/>
                <a:gd name="connsiteX29" fmla="*/ 7299 w 10000"/>
                <a:gd name="connsiteY29" fmla="*/ 4529 h 10000"/>
                <a:gd name="connsiteX30" fmla="*/ 7299 w 10000"/>
                <a:gd name="connsiteY30" fmla="*/ 4529 h 10000"/>
                <a:gd name="connsiteX31" fmla="*/ 5161 w 10000"/>
                <a:gd name="connsiteY31" fmla="*/ 9850 h 10000"/>
                <a:gd name="connsiteX32" fmla="*/ 5009 w 10000"/>
                <a:gd name="connsiteY32" fmla="*/ 10000 h 10000"/>
                <a:gd name="connsiteX33" fmla="*/ 4860 w 10000"/>
                <a:gd name="connsiteY33" fmla="*/ 9924 h 10000"/>
                <a:gd name="connsiteX34" fmla="*/ 4840 w 10000"/>
                <a:gd name="connsiteY34" fmla="*/ 9320 h 10000"/>
                <a:gd name="connsiteX35" fmla="*/ 6960 w 10000"/>
                <a:gd name="connsiteY35" fmla="*/ 3997 h 10000"/>
                <a:gd name="connsiteX36" fmla="*/ 7262 w 10000"/>
                <a:gd name="connsiteY36" fmla="*/ 3960 h 10000"/>
                <a:gd name="connsiteX37" fmla="*/ 7299 w 10000"/>
                <a:gd name="connsiteY37" fmla="*/ 4529 h 10000"/>
                <a:gd name="connsiteX0" fmla="*/ 9945 w 10000"/>
                <a:gd name="connsiteY0" fmla="*/ 2716 h 9849"/>
                <a:gd name="connsiteX1" fmla="*/ 9945 w 10000"/>
                <a:gd name="connsiteY1" fmla="*/ 2716 h 9849"/>
                <a:gd name="connsiteX2" fmla="*/ 8875 w 10000"/>
                <a:gd name="connsiteY2" fmla="*/ 565 h 9849"/>
                <a:gd name="connsiteX3" fmla="*/ 8575 w 10000"/>
                <a:gd name="connsiteY3" fmla="*/ 565 h 9849"/>
                <a:gd name="connsiteX4" fmla="*/ 8575 w 10000"/>
                <a:gd name="connsiteY4" fmla="*/ 1168 h 9849"/>
                <a:gd name="connsiteX5" fmla="*/ 8949 w 10000"/>
                <a:gd name="connsiteY5" fmla="*/ 1960 h 9849"/>
                <a:gd name="connsiteX6" fmla="*/ 8481 w 10000"/>
                <a:gd name="connsiteY6" fmla="*/ 2904 h 9849"/>
                <a:gd name="connsiteX7" fmla="*/ 6174 w 10000"/>
                <a:gd name="connsiteY7" fmla="*/ 112 h 9849"/>
                <a:gd name="connsiteX8" fmla="*/ 4034 w 10000"/>
                <a:gd name="connsiteY8" fmla="*/ 0 h 9849"/>
                <a:gd name="connsiteX9" fmla="*/ 1520 w 10000"/>
                <a:gd name="connsiteY9" fmla="*/ 2904 h 9849"/>
                <a:gd name="connsiteX10" fmla="*/ 1052 w 10000"/>
                <a:gd name="connsiteY10" fmla="*/ 1960 h 9849"/>
                <a:gd name="connsiteX11" fmla="*/ 1445 w 10000"/>
                <a:gd name="connsiteY11" fmla="*/ 1168 h 9849"/>
                <a:gd name="connsiteX12" fmla="*/ 1445 w 10000"/>
                <a:gd name="connsiteY12" fmla="*/ 565 h 9849"/>
                <a:gd name="connsiteX13" fmla="*/ 1126 w 10000"/>
                <a:gd name="connsiteY13" fmla="*/ 565 h 9849"/>
                <a:gd name="connsiteX14" fmla="*/ 57 w 10000"/>
                <a:gd name="connsiteY14" fmla="*/ 2716 h 9849"/>
                <a:gd name="connsiteX15" fmla="*/ 57 w 10000"/>
                <a:gd name="connsiteY15" fmla="*/ 3319 h 9849"/>
                <a:gd name="connsiteX16" fmla="*/ 207 w 10000"/>
                <a:gd name="connsiteY16" fmla="*/ 3435 h 9849"/>
                <a:gd name="connsiteX17" fmla="*/ 377 w 10000"/>
                <a:gd name="connsiteY17" fmla="*/ 3319 h 9849"/>
                <a:gd name="connsiteX18" fmla="*/ 732 w 10000"/>
                <a:gd name="connsiteY18" fmla="*/ 2562 h 9849"/>
                <a:gd name="connsiteX19" fmla="*/ 1239 w 10000"/>
                <a:gd name="connsiteY19" fmla="*/ 3545 h 9849"/>
                <a:gd name="connsiteX20" fmla="*/ 8744 w 10000"/>
                <a:gd name="connsiteY20" fmla="*/ 3545 h 9849"/>
                <a:gd name="connsiteX21" fmla="*/ 9269 w 10000"/>
                <a:gd name="connsiteY21" fmla="*/ 2562 h 9849"/>
                <a:gd name="connsiteX22" fmla="*/ 9626 w 10000"/>
                <a:gd name="connsiteY22" fmla="*/ 3319 h 9849"/>
                <a:gd name="connsiteX23" fmla="*/ 9775 w 10000"/>
                <a:gd name="connsiteY23" fmla="*/ 3435 h 9849"/>
                <a:gd name="connsiteX24" fmla="*/ 9945 w 10000"/>
                <a:gd name="connsiteY24" fmla="*/ 3319 h 9849"/>
                <a:gd name="connsiteX25" fmla="*/ 9945 w 10000"/>
                <a:gd name="connsiteY25" fmla="*/ 2716 h 9849"/>
                <a:gd name="connsiteX26" fmla="*/ 7299 w 10000"/>
                <a:gd name="connsiteY26" fmla="*/ 4378 h 9849"/>
                <a:gd name="connsiteX27" fmla="*/ 7299 w 10000"/>
                <a:gd name="connsiteY27" fmla="*/ 4378 h 9849"/>
                <a:gd name="connsiteX28" fmla="*/ 5161 w 10000"/>
                <a:gd name="connsiteY28" fmla="*/ 9699 h 9849"/>
                <a:gd name="connsiteX29" fmla="*/ 5009 w 10000"/>
                <a:gd name="connsiteY29" fmla="*/ 9849 h 9849"/>
                <a:gd name="connsiteX30" fmla="*/ 4860 w 10000"/>
                <a:gd name="connsiteY30" fmla="*/ 9773 h 9849"/>
                <a:gd name="connsiteX31" fmla="*/ 4840 w 10000"/>
                <a:gd name="connsiteY31" fmla="*/ 9169 h 9849"/>
                <a:gd name="connsiteX32" fmla="*/ 6960 w 10000"/>
                <a:gd name="connsiteY32" fmla="*/ 3846 h 9849"/>
                <a:gd name="connsiteX33" fmla="*/ 7262 w 10000"/>
                <a:gd name="connsiteY33" fmla="*/ 3809 h 9849"/>
                <a:gd name="connsiteX34" fmla="*/ 7299 w 10000"/>
                <a:gd name="connsiteY34" fmla="*/ 4378 h 9849"/>
                <a:gd name="connsiteX0" fmla="*/ 9945 w 10000"/>
                <a:gd name="connsiteY0" fmla="*/ 2644 h 9886"/>
                <a:gd name="connsiteX1" fmla="*/ 9945 w 10000"/>
                <a:gd name="connsiteY1" fmla="*/ 2644 h 9886"/>
                <a:gd name="connsiteX2" fmla="*/ 8875 w 10000"/>
                <a:gd name="connsiteY2" fmla="*/ 460 h 9886"/>
                <a:gd name="connsiteX3" fmla="*/ 8575 w 10000"/>
                <a:gd name="connsiteY3" fmla="*/ 460 h 9886"/>
                <a:gd name="connsiteX4" fmla="*/ 8575 w 10000"/>
                <a:gd name="connsiteY4" fmla="*/ 1072 h 9886"/>
                <a:gd name="connsiteX5" fmla="*/ 8949 w 10000"/>
                <a:gd name="connsiteY5" fmla="*/ 1876 h 9886"/>
                <a:gd name="connsiteX6" fmla="*/ 8481 w 10000"/>
                <a:gd name="connsiteY6" fmla="*/ 2835 h 9886"/>
                <a:gd name="connsiteX7" fmla="*/ 6174 w 10000"/>
                <a:gd name="connsiteY7" fmla="*/ 0 h 9886"/>
                <a:gd name="connsiteX8" fmla="*/ 1520 w 10000"/>
                <a:gd name="connsiteY8" fmla="*/ 2835 h 9886"/>
                <a:gd name="connsiteX9" fmla="*/ 1052 w 10000"/>
                <a:gd name="connsiteY9" fmla="*/ 1876 h 9886"/>
                <a:gd name="connsiteX10" fmla="*/ 1445 w 10000"/>
                <a:gd name="connsiteY10" fmla="*/ 1072 h 9886"/>
                <a:gd name="connsiteX11" fmla="*/ 1445 w 10000"/>
                <a:gd name="connsiteY11" fmla="*/ 460 h 9886"/>
                <a:gd name="connsiteX12" fmla="*/ 1126 w 10000"/>
                <a:gd name="connsiteY12" fmla="*/ 460 h 9886"/>
                <a:gd name="connsiteX13" fmla="*/ 57 w 10000"/>
                <a:gd name="connsiteY13" fmla="*/ 2644 h 9886"/>
                <a:gd name="connsiteX14" fmla="*/ 57 w 10000"/>
                <a:gd name="connsiteY14" fmla="*/ 3256 h 9886"/>
                <a:gd name="connsiteX15" fmla="*/ 207 w 10000"/>
                <a:gd name="connsiteY15" fmla="*/ 3374 h 9886"/>
                <a:gd name="connsiteX16" fmla="*/ 377 w 10000"/>
                <a:gd name="connsiteY16" fmla="*/ 3256 h 9886"/>
                <a:gd name="connsiteX17" fmla="*/ 732 w 10000"/>
                <a:gd name="connsiteY17" fmla="*/ 2487 h 9886"/>
                <a:gd name="connsiteX18" fmla="*/ 1239 w 10000"/>
                <a:gd name="connsiteY18" fmla="*/ 3485 h 9886"/>
                <a:gd name="connsiteX19" fmla="*/ 8744 w 10000"/>
                <a:gd name="connsiteY19" fmla="*/ 3485 h 9886"/>
                <a:gd name="connsiteX20" fmla="*/ 9269 w 10000"/>
                <a:gd name="connsiteY20" fmla="*/ 2487 h 9886"/>
                <a:gd name="connsiteX21" fmla="*/ 9626 w 10000"/>
                <a:gd name="connsiteY21" fmla="*/ 3256 h 9886"/>
                <a:gd name="connsiteX22" fmla="*/ 9775 w 10000"/>
                <a:gd name="connsiteY22" fmla="*/ 3374 h 9886"/>
                <a:gd name="connsiteX23" fmla="*/ 9945 w 10000"/>
                <a:gd name="connsiteY23" fmla="*/ 3256 h 9886"/>
                <a:gd name="connsiteX24" fmla="*/ 9945 w 10000"/>
                <a:gd name="connsiteY24" fmla="*/ 2644 h 9886"/>
                <a:gd name="connsiteX25" fmla="*/ 7299 w 10000"/>
                <a:gd name="connsiteY25" fmla="*/ 4331 h 9886"/>
                <a:gd name="connsiteX26" fmla="*/ 7299 w 10000"/>
                <a:gd name="connsiteY26" fmla="*/ 4331 h 9886"/>
                <a:gd name="connsiteX27" fmla="*/ 5161 w 10000"/>
                <a:gd name="connsiteY27" fmla="*/ 9734 h 9886"/>
                <a:gd name="connsiteX28" fmla="*/ 5009 w 10000"/>
                <a:gd name="connsiteY28" fmla="*/ 9886 h 9886"/>
                <a:gd name="connsiteX29" fmla="*/ 4860 w 10000"/>
                <a:gd name="connsiteY29" fmla="*/ 9809 h 9886"/>
                <a:gd name="connsiteX30" fmla="*/ 4840 w 10000"/>
                <a:gd name="connsiteY30" fmla="*/ 9196 h 9886"/>
                <a:gd name="connsiteX31" fmla="*/ 6960 w 10000"/>
                <a:gd name="connsiteY31" fmla="*/ 3791 h 9886"/>
                <a:gd name="connsiteX32" fmla="*/ 7262 w 10000"/>
                <a:gd name="connsiteY32" fmla="*/ 3753 h 9886"/>
                <a:gd name="connsiteX33" fmla="*/ 7299 w 10000"/>
                <a:gd name="connsiteY33" fmla="*/ 4331 h 9886"/>
                <a:gd name="connsiteX0" fmla="*/ 9945 w 10000"/>
                <a:gd name="connsiteY0" fmla="*/ 2326 h 9652"/>
                <a:gd name="connsiteX1" fmla="*/ 9945 w 10000"/>
                <a:gd name="connsiteY1" fmla="*/ 2326 h 9652"/>
                <a:gd name="connsiteX2" fmla="*/ 8875 w 10000"/>
                <a:gd name="connsiteY2" fmla="*/ 117 h 9652"/>
                <a:gd name="connsiteX3" fmla="*/ 8575 w 10000"/>
                <a:gd name="connsiteY3" fmla="*/ 117 h 9652"/>
                <a:gd name="connsiteX4" fmla="*/ 8575 w 10000"/>
                <a:gd name="connsiteY4" fmla="*/ 736 h 9652"/>
                <a:gd name="connsiteX5" fmla="*/ 8949 w 10000"/>
                <a:gd name="connsiteY5" fmla="*/ 1550 h 9652"/>
                <a:gd name="connsiteX6" fmla="*/ 8481 w 10000"/>
                <a:gd name="connsiteY6" fmla="*/ 2520 h 9652"/>
                <a:gd name="connsiteX7" fmla="*/ 1520 w 10000"/>
                <a:gd name="connsiteY7" fmla="*/ 2520 h 9652"/>
                <a:gd name="connsiteX8" fmla="*/ 1052 w 10000"/>
                <a:gd name="connsiteY8" fmla="*/ 1550 h 9652"/>
                <a:gd name="connsiteX9" fmla="*/ 1445 w 10000"/>
                <a:gd name="connsiteY9" fmla="*/ 736 h 9652"/>
                <a:gd name="connsiteX10" fmla="*/ 1445 w 10000"/>
                <a:gd name="connsiteY10" fmla="*/ 117 h 9652"/>
                <a:gd name="connsiteX11" fmla="*/ 1126 w 10000"/>
                <a:gd name="connsiteY11" fmla="*/ 117 h 9652"/>
                <a:gd name="connsiteX12" fmla="*/ 57 w 10000"/>
                <a:gd name="connsiteY12" fmla="*/ 2326 h 9652"/>
                <a:gd name="connsiteX13" fmla="*/ 57 w 10000"/>
                <a:gd name="connsiteY13" fmla="*/ 2946 h 9652"/>
                <a:gd name="connsiteX14" fmla="*/ 207 w 10000"/>
                <a:gd name="connsiteY14" fmla="*/ 3065 h 9652"/>
                <a:gd name="connsiteX15" fmla="*/ 377 w 10000"/>
                <a:gd name="connsiteY15" fmla="*/ 2946 h 9652"/>
                <a:gd name="connsiteX16" fmla="*/ 732 w 10000"/>
                <a:gd name="connsiteY16" fmla="*/ 2168 h 9652"/>
                <a:gd name="connsiteX17" fmla="*/ 1239 w 10000"/>
                <a:gd name="connsiteY17" fmla="*/ 3177 h 9652"/>
                <a:gd name="connsiteX18" fmla="*/ 8744 w 10000"/>
                <a:gd name="connsiteY18" fmla="*/ 3177 h 9652"/>
                <a:gd name="connsiteX19" fmla="*/ 9269 w 10000"/>
                <a:gd name="connsiteY19" fmla="*/ 2168 h 9652"/>
                <a:gd name="connsiteX20" fmla="*/ 9626 w 10000"/>
                <a:gd name="connsiteY20" fmla="*/ 2946 h 9652"/>
                <a:gd name="connsiteX21" fmla="*/ 9775 w 10000"/>
                <a:gd name="connsiteY21" fmla="*/ 3065 h 9652"/>
                <a:gd name="connsiteX22" fmla="*/ 9945 w 10000"/>
                <a:gd name="connsiteY22" fmla="*/ 2946 h 9652"/>
                <a:gd name="connsiteX23" fmla="*/ 9945 w 10000"/>
                <a:gd name="connsiteY23" fmla="*/ 2326 h 9652"/>
                <a:gd name="connsiteX24" fmla="*/ 7299 w 10000"/>
                <a:gd name="connsiteY24" fmla="*/ 4033 h 9652"/>
                <a:gd name="connsiteX25" fmla="*/ 7299 w 10000"/>
                <a:gd name="connsiteY25" fmla="*/ 4033 h 9652"/>
                <a:gd name="connsiteX26" fmla="*/ 5161 w 10000"/>
                <a:gd name="connsiteY26" fmla="*/ 9498 h 9652"/>
                <a:gd name="connsiteX27" fmla="*/ 5009 w 10000"/>
                <a:gd name="connsiteY27" fmla="*/ 9652 h 9652"/>
                <a:gd name="connsiteX28" fmla="*/ 4860 w 10000"/>
                <a:gd name="connsiteY28" fmla="*/ 9574 h 9652"/>
                <a:gd name="connsiteX29" fmla="*/ 4840 w 10000"/>
                <a:gd name="connsiteY29" fmla="*/ 8954 h 9652"/>
                <a:gd name="connsiteX30" fmla="*/ 6960 w 10000"/>
                <a:gd name="connsiteY30" fmla="*/ 3487 h 9652"/>
                <a:gd name="connsiteX31" fmla="*/ 7262 w 10000"/>
                <a:gd name="connsiteY31" fmla="*/ 3448 h 9652"/>
                <a:gd name="connsiteX32" fmla="*/ 7299 w 10000"/>
                <a:gd name="connsiteY32" fmla="*/ 4033 h 9652"/>
                <a:gd name="connsiteX0" fmla="*/ 10009 w 10064"/>
                <a:gd name="connsiteY0" fmla="*/ 2409 h 9999"/>
                <a:gd name="connsiteX1" fmla="*/ 10009 w 10064"/>
                <a:gd name="connsiteY1" fmla="*/ 2409 h 9999"/>
                <a:gd name="connsiteX2" fmla="*/ 8939 w 10064"/>
                <a:gd name="connsiteY2" fmla="*/ 120 h 9999"/>
                <a:gd name="connsiteX3" fmla="*/ 8639 w 10064"/>
                <a:gd name="connsiteY3" fmla="*/ 120 h 9999"/>
                <a:gd name="connsiteX4" fmla="*/ 8639 w 10064"/>
                <a:gd name="connsiteY4" fmla="*/ 762 h 9999"/>
                <a:gd name="connsiteX5" fmla="*/ 9013 w 10064"/>
                <a:gd name="connsiteY5" fmla="*/ 1605 h 9999"/>
                <a:gd name="connsiteX6" fmla="*/ 8545 w 10064"/>
                <a:gd name="connsiteY6" fmla="*/ 2610 h 9999"/>
                <a:gd name="connsiteX7" fmla="*/ 1584 w 10064"/>
                <a:gd name="connsiteY7" fmla="*/ 2610 h 9999"/>
                <a:gd name="connsiteX8" fmla="*/ 1116 w 10064"/>
                <a:gd name="connsiteY8" fmla="*/ 1605 h 9999"/>
                <a:gd name="connsiteX9" fmla="*/ 1509 w 10064"/>
                <a:gd name="connsiteY9" fmla="*/ 762 h 9999"/>
                <a:gd name="connsiteX10" fmla="*/ 1509 w 10064"/>
                <a:gd name="connsiteY10" fmla="*/ 120 h 9999"/>
                <a:gd name="connsiteX11" fmla="*/ 121 w 10064"/>
                <a:gd name="connsiteY11" fmla="*/ 2409 h 9999"/>
                <a:gd name="connsiteX12" fmla="*/ 121 w 10064"/>
                <a:gd name="connsiteY12" fmla="*/ 3051 h 9999"/>
                <a:gd name="connsiteX13" fmla="*/ 271 w 10064"/>
                <a:gd name="connsiteY13" fmla="*/ 3175 h 9999"/>
                <a:gd name="connsiteX14" fmla="*/ 441 w 10064"/>
                <a:gd name="connsiteY14" fmla="*/ 3051 h 9999"/>
                <a:gd name="connsiteX15" fmla="*/ 796 w 10064"/>
                <a:gd name="connsiteY15" fmla="*/ 2245 h 9999"/>
                <a:gd name="connsiteX16" fmla="*/ 1303 w 10064"/>
                <a:gd name="connsiteY16" fmla="*/ 3291 h 9999"/>
                <a:gd name="connsiteX17" fmla="*/ 8808 w 10064"/>
                <a:gd name="connsiteY17" fmla="*/ 3291 h 9999"/>
                <a:gd name="connsiteX18" fmla="*/ 9333 w 10064"/>
                <a:gd name="connsiteY18" fmla="*/ 2245 h 9999"/>
                <a:gd name="connsiteX19" fmla="*/ 9690 w 10064"/>
                <a:gd name="connsiteY19" fmla="*/ 3051 h 9999"/>
                <a:gd name="connsiteX20" fmla="*/ 9839 w 10064"/>
                <a:gd name="connsiteY20" fmla="*/ 3175 h 9999"/>
                <a:gd name="connsiteX21" fmla="*/ 10009 w 10064"/>
                <a:gd name="connsiteY21" fmla="*/ 3051 h 9999"/>
                <a:gd name="connsiteX22" fmla="*/ 10009 w 10064"/>
                <a:gd name="connsiteY22" fmla="*/ 2409 h 9999"/>
                <a:gd name="connsiteX23" fmla="*/ 7363 w 10064"/>
                <a:gd name="connsiteY23" fmla="*/ 4177 h 9999"/>
                <a:gd name="connsiteX24" fmla="*/ 7363 w 10064"/>
                <a:gd name="connsiteY24" fmla="*/ 4177 h 9999"/>
                <a:gd name="connsiteX25" fmla="*/ 5225 w 10064"/>
                <a:gd name="connsiteY25" fmla="*/ 9839 h 9999"/>
                <a:gd name="connsiteX26" fmla="*/ 5073 w 10064"/>
                <a:gd name="connsiteY26" fmla="*/ 9999 h 9999"/>
                <a:gd name="connsiteX27" fmla="*/ 4924 w 10064"/>
                <a:gd name="connsiteY27" fmla="*/ 9918 h 9999"/>
                <a:gd name="connsiteX28" fmla="*/ 4904 w 10064"/>
                <a:gd name="connsiteY28" fmla="*/ 9276 h 9999"/>
                <a:gd name="connsiteX29" fmla="*/ 7024 w 10064"/>
                <a:gd name="connsiteY29" fmla="*/ 3612 h 9999"/>
                <a:gd name="connsiteX30" fmla="*/ 7326 w 10064"/>
                <a:gd name="connsiteY30" fmla="*/ 3571 h 9999"/>
                <a:gd name="connsiteX31" fmla="*/ 7363 w 10064"/>
                <a:gd name="connsiteY31" fmla="*/ 4177 h 9999"/>
                <a:gd name="connsiteX0" fmla="*/ 9945 w 10000"/>
                <a:gd name="connsiteY0" fmla="*/ 2409 h 10000"/>
                <a:gd name="connsiteX1" fmla="*/ 9945 w 10000"/>
                <a:gd name="connsiteY1" fmla="*/ 2409 h 10000"/>
                <a:gd name="connsiteX2" fmla="*/ 8882 w 10000"/>
                <a:gd name="connsiteY2" fmla="*/ 120 h 10000"/>
                <a:gd name="connsiteX3" fmla="*/ 8584 w 10000"/>
                <a:gd name="connsiteY3" fmla="*/ 120 h 10000"/>
                <a:gd name="connsiteX4" fmla="*/ 8584 w 10000"/>
                <a:gd name="connsiteY4" fmla="*/ 762 h 10000"/>
                <a:gd name="connsiteX5" fmla="*/ 8956 w 10000"/>
                <a:gd name="connsiteY5" fmla="*/ 1605 h 10000"/>
                <a:gd name="connsiteX6" fmla="*/ 8491 w 10000"/>
                <a:gd name="connsiteY6" fmla="*/ 2610 h 10000"/>
                <a:gd name="connsiteX7" fmla="*/ 1574 w 10000"/>
                <a:gd name="connsiteY7" fmla="*/ 2610 h 10000"/>
                <a:gd name="connsiteX8" fmla="*/ 1109 w 10000"/>
                <a:gd name="connsiteY8" fmla="*/ 1605 h 10000"/>
                <a:gd name="connsiteX9" fmla="*/ 1499 w 10000"/>
                <a:gd name="connsiteY9" fmla="*/ 762 h 10000"/>
                <a:gd name="connsiteX10" fmla="*/ 120 w 10000"/>
                <a:gd name="connsiteY10" fmla="*/ 2409 h 10000"/>
                <a:gd name="connsiteX11" fmla="*/ 120 w 10000"/>
                <a:gd name="connsiteY11" fmla="*/ 3051 h 10000"/>
                <a:gd name="connsiteX12" fmla="*/ 269 w 10000"/>
                <a:gd name="connsiteY12" fmla="*/ 3175 h 10000"/>
                <a:gd name="connsiteX13" fmla="*/ 438 w 10000"/>
                <a:gd name="connsiteY13" fmla="*/ 3051 h 10000"/>
                <a:gd name="connsiteX14" fmla="*/ 791 w 10000"/>
                <a:gd name="connsiteY14" fmla="*/ 2245 h 10000"/>
                <a:gd name="connsiteX15" fmla="*/ 1295 w 10000"/>
                <a:gd name="connsiteY15" fmla="*/ 3291 h 10000"/>
                <a:gd name="connsiteX16" fmla="*/ 8752 w 10000"/>
                <a:gd name="connsiteY16" fmla="*/ 3291 h 10000"/>
                <a:gd name="connsiteX17" fmla="*/ 9274 w 10000"/>
                <a:gd name="connsiteY17" fmla="*/ 2245 h 10000"/>
                <a:gd name="connsiteX18" fmla="*/ 9628 w 10000"/>
                <a:gd name="connsiteY18" fmla="*/ 3051 h 10000"/>
                <a:gd name="connsiteX19" fmla="*/ 9776 w 10000"/>
                <a:gd name="connsiteY19" fmla="*/ 3175 h 10000"/>
                <a:gd name="connsiteX20" fmla="*/ 9945 w 10000"/>
                <a:gd name="connsiteY20" fmla="*/ 3051 h 10000"/>
                <a:gd name="connsiteX21" fmla="*/ 9945 w 10000"/>
                <a:gd name="connsiteY21" fmla="*/ 2409 h 10000"/>
                <a:gd name="connsiteX22" fmla="*/ 7316 w 10000"/>
                <a:gd name="connsiteY22" fmla="*/ 4177 h 10000"/>
                <a:gd name="connsiteX23" fmla="*/ 7316 w 10000"/>
                <a:gd name="connsiteY23" fmla="*/ 4177 h 10000"/>
                <a:gd name="connsiteX24" fmla="*/ 5192 w 10000"/>
                <a:gd name="connsiteY24" fmla="*/ 9840 h 10000"/>
                <a:gd name="connsiteX25" fmla="*/ 5041 w 10000"/>
                <a:gd name="connsiteY25" fmla="*/ 10000 h 10000"/>
                <a:gd name="connsiteX26" fmla="*/ 4893 w 10000"/>
                <a:gd name="connsiteY26" fmla="*/ 9919 h 10000"/>
                <a:gd name="connsiteX27" fmla="*/ 4873 w 10000"/>
                <a:gd name="connsiteY27" fmla="*/ 9277 h 10000"/>
                <a:gd name="connsiteX28" fmla="*/ 6979 w 10000"/>
                <a:gd name="connsiteY28" fmla="*/ 3612 h 10000"/>
                <a:gd name="connsiteX29" fmla="*/ 7279 w 10000"/>
                <a:gd name="connsiteY29" fmla="*/ 3571 h 10000"/>
                <a:gd name="connsiteX30" fmla="*/ 7316 w 10000"/>
                <a:gd name="connsiteY30" fmla="*/ 4177 h 10000"/>
                <a:gd name="connsiteX0" fmla="*/ 9918 w 9973"/>
                <a:gd name="connsiteY0" fmla="*/ 2409 h 10000"/>
                <a:gd name="connsiteX1" fmla="*/ 9918 w 9973"/>
                <a:gd name="connsiteY1" fmla="*/ 2409 h 10000"/>
                <a:gd name="connsiteX2" fmla="*/ 8855 w 9973"/>
                <a:gd name="connsiteY2" fmla="*/ 120 h 10000"/>
                <a:gd name="connsiteX3" fmla="*/ 8557 w 9973"/>
                <a:gd name="connsiteY3" fmla="*/ 120 h 10000"/>
                <a:gd name="connsiteX4" fmla="*/ 8557 w 9973"/>
                <a:gd name="connsiteY4" fmla="*/ 762 h 10000"/>
                <a:gd name="connsiteX5" fmla="*/ 8929 w 9973"/>
                <a:gd name="connsiteY5" fmla="*/ 1605 h 10000"/>
                <a:gd name="connsiteX6" fmla="*/ 8464 w 9973"/>
                <a:gd name="connsiteY6" fmla="*/ 2610 h 10000"/>
                <a:gd name="connsiteX7" fmla="*/ 1547 w 9973"/>
                <a:gd name="connsiteY7" fmla="*/ 2610 h 10000"/>
                <a:gd name="connsiteX8" fmla="*/ 1082 w 9973"/>
                <a:gd name="connsiteY8" fmla="*/ 1605 h 10000"/>
                <a:gd name="connsiteX9" fmla="*/ 93 w 9973"/>
                <a:gd name="connsiteY9" fmla="*/ 2409 h 10000"/>
                <a:gd name="connsiteX10" fmla="*/ 93 w 9973"/>
                <a:gd name="connsiteY10" fmla="*/ 3051 h 10000"/>
                <a:gd name="connsiteX11" fmla="*/ 242 w 9973"/>
                <a:gd name="connsiteY11" fmla="*/ 3175 h 10000"/>
                <a:gd name="connsiteX12" fmla="*/ 411 w 9973"/>
                <a:gd name="connsiteY12" fmla="*/ 3051 h 10000"/>
                <a:gd name="connsiteX13" fmla="*/ 764 w 9973"/>
                <a:gd name="connsiteY13" fmla="*/ 2245 h 10000"/>
                <a:gd name="connsiteX14" fmla="*/ 1268 w 9973"/>
                <a:gd name="connsiteY14" fmla="*/ 3291 h 10000"/>
                <a:gd name="connsiteX15" fmla="*/ 8725 w 9973"/>
                <a:gd name="connsiteY15" fmla="*/ 3291 h 10000"/>
                <a:gd name="connsiteX16" fmla="*/ 9247 w 9973"/>
                <a:gd name="connsiteY16" fmla="*/ 2245 h 10000"/>
                <a:gd name="connsiteX17" fmla="*/ 9601 w 9973"/>
                <a:gd name="connsiteY17" fmla="*/ 3051 h 10000"/>
                <a:gd name="connsiteX18" fmla="*/ 9749 w 9973"/>
                <a:gd name="connsiteY18" fmla="*/ 3175 h 10000"/>
                <a:gd name="connsiteX19" fmla="*/ 9918 w 9973"/>
                <a:gd name="connsiteY19" fmla="*/ 3051 h 10000"/>
                <a:gd name="connsiteX20" fmla="*/ 9918 w 9973"/>
                <a:gd name="connsiteY20" fmla="*/ 2409 h 10000"/>
                <a:gd name="connsiteX21" fmla="*/ 7289 w 9973"/>
                <a:gd name="connsiteY21" fmla="*/ 4177 h 10000"/>
                <a:gd name="connsiteX22" fmla="*/ 7289 w 9973"/>
                <a:gd name="connsiteY22" fmla="*/ 4177 h 10000"/>
                <a:gd name="connsiteX23" fmla="*/ 5165 w 9973"/>
                <a:gd name="connsiteY23" fmla="*/ 9840 h 10000"/>
                <a:gd name="connsiteX24" fmla="*/ 5014 w 9973"/>
                <a:gd name="connsiteY24" fmla="*/ 10000 h 10000"/>
                <a:gd name="connsiteX25" fmla="*/ 4866 w 9973"/>
                <a:gd name="connsiteY25" fmla="*/ 9919 h 10000"/>
                <a:gd name="connsiteX26" fmla="*/ 4846 w 9973"/>
                <a:gd name="connsiteY26" fmla="*/ 9277 h 10000"/>
                <a:gd name="connsiteX27" fmla="*/ 6952 w 9973"/>
                <a:gd name="connsiteY27" fmla="*/ 3612 h 10000"/>
                <a:gd name="connsiteX28" fmla="*/ 7252 w 9973"/>
                <a:gd name="connsiteY28" fmla="*/ 3571 h 10000"/>
                <a:gd name="connsiteX29" fmla="*/ 7289 w 9973"/>
                <a:gd name="connsiteY29" fmla="*/ 4177 h 10000"/>
                <a:gd name="connsiteX0" fmla="*/ 9945 w 10000"/>
                <a:gd name="connsiteY0" fmla="*/ 2409 h 10000"/>
                <a:gd name="connsiteX1" fmla="*/ 9945 w 10000"/>
                <a:gd name="connsiteY1" fmla="*/ 2409 h 10000"/>
                <a:gd name="connsiteX2" fmla="*/ 8879 w 10000"/>
                <a:gd name="connsiteY2" fmla="*/ 120 h 10000"/>
                <a:gd name="connsiteX3" fmla="*/ 8580 w 10000"/>
                <a:gd name="connsiteY3" fmla="*/ 120 h 10000"/>
                <a:gd name="connsiteX4" fmla="*/ 8580 w 10000"/>
                <a:gd name="connsiteY4" fmla="*/ 762 h 10000"/>
                <a:gd name="connsiteX5" fmla="*/ 8953 w 10000"/>
                <a:gd name="connsiteY5" fmla="*/ 1605 h 10000"/>
                <a:gd name="connsiteX6" fmla="*/ 8487 w 10000"/>
                <a:gd name="connsiteY6" fmla="*/ 2610 h 10000"/>
                <a:gd name="connsiteX7" fmla="*/ 1551 w 10000"/>
                <a:gd name="connsiteY7" fmla="*/ 2610 h 10000"/>
                <a:gd name="connsiteX8" fmla="*/ 1085 w 10000"/>
                <a:gd name="connsiteY8" fmla="*/ 1605 h 10000"/>
                <a:gd name="connsiteX9" fmla="*/ 93 w 10000"/>
                <a:gd name="connsiteY9" fmla="*/ 2409 h 10000"/>
                <a:gd name="connsiteX10" fmla="*/ 93 w 10000"/>
                <a:gd name="connsiteY10" fmla="*/ 3051 h 10000"/>
                <a:gd name="connsiteX11" fmla="*/ 243 w 10000"/>
                <a:gd name="connsiteY11" fmla="*/ 3175 h 10000"/>
                <a:gd name="connsiteX12" fmla="*/ 412 w 10000"/>
                <a:gd name="connsiteY12" fmla="*/ 3051 h 10000"/>
                <a:gd name="connsiteX13" fmla="*/ 1271 w 10000"/>
                <a:gd name="connsiteY13" fmla="*/ 3291 h 10000"/>
                <a:gd name="connsiteX14" fmla="*/ 8749 w 10000"/>
                <a:gd name="connsiteY14" fmla="*/ 3291 h 10000"/>
                <a:gd name="connsiteX15" fmla="*/ 9272 w 10000"/>
                <a:gd name="connsiteY15" fmla="*/ 2245 h 10000"/>
                <a:gd name="connsiteX16" fmla="*/ 9627 w 10000"/>
                <a:gd name="connsiteY16" fmla="*/ 3051 h 10000"/>
                <a:gd name="connsiteX17" fmla="*/ 9775 w 10000"/>
                <a:gd name="connsiteY17" fmla="*/ 3175 h 10000"/>
                <a:gd name="connsiteX18" fmla="*/ 9945 w 10000"/>
                <a:gd name="connsiteY18" fmla="*/ 3051 h 10000"/>
                <a:gd name="connsiteX19" fmla="*/ 9945 w 10000"/>
                <a:gd name="connsiteY19" fmla="*/ 2409 h 10000"/>
                <a:gd name="connsiteX20" fmla="*/ 7309 w 10000"/>
                <a:gd name="connsiteY20" fmla="*/ 4177 h 10000"/>
                <a:gd name="connsiteX21" fmla="*/ 7309 w 10000"/>
                <a:gd name="connsiteY21" fmla="*/ 4177 h 10000"/>
                <a:gd name="connsiteX22" fmla="*/ 5179 w 10000"/>
                <a:gd name="connsiteY22" fmla="*/ 9840 h 10000"/>
                <a:gd name="connsiteX23" fmla="*/ 5028 w 10000"/>
                <a:gd name="connsiteY23" fmla="*/ 10000 h 10000"/>
                <a:gd name="connsiteX24" fmla="*/ 4879 w 10000"/>
                <a:gd name="connsiteY24" fmla="*/ 9919 h 10000"/>
                <a:gd name="connsiteX25" fmla="*/ 4859 w 10000"/>
                <a:gd name="connsiteY25" fmla="*/ 9277 h 10000"/>
                <a:gd name="connsiteX26" fmla="*/ 6971 w 10000"/>
                <a:gd name="connsiteY26" fmla="*/ 3612 h 10000"/>
                <a:gd name="connsiteX27" fmla="*/ 7272 w 10000"/>
                <a:gd name="connsiteY27" fmla="*/ 3571 h 10000"/>
                <a:gd name="connsiteX28" fmla="*/ 7309 w 10000"/>
                <a:gd name="connsiteY28"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276 w 10033"/>
                <a:gd name="connsiteY10" fmla="*/ 3175 h 10000"/>
                <a:gd name="connsiteX11" fmla="*/ 445 w 10033"/>
                <a:gd name="connsiteY11" fmla="*/ 3051 h 10000"/>
                <a:gd name="connsiteX12" fmla="*/ 1304 w 10033"/>
                <a:gd name="connsiteY12" fmla="*/ 3291 h 10000"/>
                <a:gd name="connsiteX13" fmla="*/ 8782 w 10033"/>
                <a:gd name="connsiteY13" fmla="*/ 3291 h 10000"/>
                <a:gd name="connsiteX14" fmla="*/ 9305 w 10033"/>
                <a:gd name="connsiteY14" fmla="*/ 2245 h 10000"/>
                <a:gd name="connsiteX15" fmla="*/ 9660 w 10033"/>
                <a:gd name="connsiteY15" fmla="*/ 3051 h 10000"/>
                <a:gd name="connsiteX16" fmla="*/ 9808 w 10033"/>
                <a:gd name="connsiteY16" fmla="*/ 3175 h 10000"/>
                <a:gd name="connsiteX17" fmla="*/ 9978 w 10033"/>
                <a:gd name="connsiteY17" fmla="*/ 3051 h 10000"/>
                <a:gd name="connsiteX18" fmla="*/ 9978 w 10033"/>
                <a:gd name="connsiteY18" fmla="*/ 2409 h 10000"/>
                <a:gd name="connsiteX19" fmla="*/ 7342 w 10033"/>
                <a:gd name="connsiteY19" fmla="*/ 4177 h 10000"/>
                <a:gd name="connsiteX20" fmla="*/ 7342 w 10033"/>
                <a:gd name="connsiteY20" fmla="*/ 4177 h 10000"/>
                <a:gd name="connsiteX21" fmla="*/ 5212 w 10033"/>
                <a:gd name="connsiteY21" fmla="*/ 9840 h 10000"/>
                <a:gd name="connsiteX22" fmla="*/ 5061 w 10033"/>
                <a:gd name="connsiteY22" fmla="*/ 10000 h 10000"/>
                <a:gd name="connsiteX23" fmla="*/ 4912 w 10033"/>
                <a:gd name="connsiteY23" fmla="*/ 9919 h 10000"/>
                <a:gd name="connsiteX24" fmla="*/ 4892 w 10033"/>
                <a:gd name="connsiteY24" fmla="*/ 9277 h 10000"/>
                <a:gd name="connsiteX25" fmla="*/ 7004 w 10033"/>
                <a:gd name="connsiteY25" fmla="*/ 3612 h 10000"/>
                <a:gd name="connsiteX26" fmla="*/ 7305 w 10033"/>
                <a:gd name="connsiteY26" fmla="*/ 3571 h 10000"/>
                <a:gd name="connsiteX27" fmla="*/ 7342 w 10033"/>
                <a:gd name="connsiteY27"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276 w 10033"/>
                <a:gd name="connsiteY10" fmla="*/ 3175 h 10000"/>
                <a:gd name="connsiteX11" fmla="*/ 1304 w 10033"/>
                <a:gd name="connsiteY11" fmla="*/ 3291 h 10000"/>
                <a:gd name="connsiteX12" fmla="*/ 8782 w 10033"/>
                <a:gd name="connsiteY12" fmla="*/ 3291 h 10000"/>
                <a:gd name="connsiteX13" fmla="*/ 9305 w 10033"/>
                <a:gd name="connsiteY13" fmla="*/ 2245 h 10000"/>
                <a:gd name="connsiteX14" fmla="*/ 9660 w 10033"/>
                <a:gd name="connsiteY14" fmla="*/ 3051 h 10000"/>
                <a:gd name="connsiteX15" fmla="*/ 9808 w 10033"/>
                <a:gd name="connsiteY15" fmla="*/ 3175 h 10000"/>
                <a:gd name="connsiteX16" fmla="*/ 9978 w 10033"/>
                <a:gd name="connsiteY16" fmla="*/ 3051 h 10000"/>
                <a:gd name="connsiteX17" fmla="*/ 9978 w 10033"/>
                <a:gd name="connsiteY17" fmla="*/ 2409 h 10000"/>
                <a:gd name="connsiteX18" fmla="*/ 7342 w 10033"/>
                <a:gd name="connsiteY18" fmla="*/ 4177 h 10000"/>
                <a:gd name="connsiteX19" fmla="*/ 7342 w 10033"/>
                <a:gd name="connsiteY19" fmla="*/ 4177 h 10000"/>
                <a:gd name="connsiteX20" fmla="*/ 5212 w 10033"/>
                <a:gd name="connsiteY20" fmla="*/ 9840 h 10000"/>
                <a:gd name="connsiteX21" fmla="*/ 5061 w 10033"/>
                <a:gd name="connsiteY21" fmla="*/ 10000 h 10000"/>
                <a:gd name="connsiteX22" fmla="*/ 4912 w 10033"/>
                <a:gd name="connsiteY22" fmla="*/ 9919 h 10000"/>
                <a:gd name="connsiteX23" fmla="*/ 4892 w 10033"/>
                <a:gd name="connsiteY23" fmla="*/ 9277 h 10000"/>
                <a:gd name="connsiteX24" fmla="*/ 7004 w 10033"/>
                <a:gd name="connsiteY24" fmla="*/ 3612 h 10000"/>
                <a:gd name="connsiteX25" fmla="*/ 7305 w 10033"/>
                <a:gd name="connsiteY25" fmla="*/ 3571 h 10000"/>
                <a:gd name="connsiteX26" fmla="*/ 7342 w 10033"/>
                <a:gd name="connsiteY26"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1304 w 10033"/>
                <a:gd name="connsiteY10" fmla="*/ 3291 h 10000"/>
                <a:gd name="connsiteX11" fmla="*/ 8782 w 10033"/>
                <a:gd name="connsiteY11" fmla="*/ 3291 h 10000"/>
                <a:gd name="connsiteX12" fmla="*/ 9305 w 10033"/>
                <a:gd name="connsiteY12" fmla="*/ 2245 h 10000"/>
                <a:gd name="connsiteX13" fmla="*/ 9660 w 10033"/>
                <a:gd name="connsiteY13" fmla="*/ 3051 h 10000"/>
                <a:gd name="connsiteX14" fmla="*/ 9808 w 10033"/>
                <a:gd name="connsiteY14" fmla="*/ 3175 h 10000"/>
                <a:gd name="connsiteX15" fmla="*/ 9978 w 10033"/>
                <a:gd name="connsiteY15" fmla="*/ 3051 h 10000"/>
                <a:gd name="connsiteX16" fmla="*/ 9978 w 10033"/>
                <a:gd name="connsiteY16" fmla="*/ 2409 h 10000"/>
                <a:gd name="connsiteX17" fmla="*/ 7342 w 10033"/>
                <a:gd name="connsiteY17" fmla="*/ 4177 h 10000"/>
                <a:gd name="connsiteX18" fmla="*/ 7342 w 10033"/>
                <a:gd name="connsiteY18" fmla="*/ 4177 h 10000"/>
                <a:gd name="connsiteX19" fmla="*/ 5212 w 10033"/>
                <a:gd name="connsiteY19" fmla="*/ 9840 h 10000"/>
                <a:gd name="connsiteX20" fmla="*/ 5061 w 10033"/>
                <a:gd name="connsiteY20" fmla="*/ 10000 h 10000"/>
                <a:gd name="connsiteX21" fmla="*/ 4912 w 10033"/>
                <a:gd name="connsiteY21" fmla="*/ 9919 h 10000"/>
                <a:gd name="connsiteX22" fmla="*/ 4892 w 10033"/>
                <a:gd name="connsiteY22" fmla="*/ 9277 h 10000"/>
                <a:gd name="connsiteX23" fmla="*/ 7004 w 10033"/>
                <a:gd name="connsiteY23" fmla="*/ 3612 h 10000"/>
                <a:gd name="connsiteX24" fmla="*/ 7305 w 10033"/>
                <a:gd name="connsiteY24" fmla="*/ 3571 h 10000"/>
                <a:gd name="connsiteX25" fmla="*/ 7342 w 10033"/>
                <a:gd name="connsiteY25" fmla="*/ 4177 h 10000"/>
                <a:gd name="connsiteX0" fmla="*/ 9892 w 9947"/>
                <a:gd name="connsiteY0" fmla="*/ 2409 h 10000"/>
                <a:gd name="connsiteX1" fmla="*/ 9892 w 9947"/>
                <a:gd name="connsiteY1" fmla="*/ 2409 h 10000"/>
                <a:gd name="connsiteX2" fmla="*/ 8826 w 9947"/>
                <a:gd name="connsiteY2" fmla="*/ 120 h 10000"/>
                <a:gd name="connsiteX3" fmla="*/ 8527 w 9947"/>
                <a:gd name="connsiteY3" fmla="*/ 120 h 10000"/>
                <a:gd name="connsiteX4" fmla="*/ 8527 w 9947"/>
                <a:gd name="connsiteY4" fmla="*/ 762 h 10000"/>
                <a:gd name="connsiteX5" fmla="*/ 8900 w 9947"/>
                <a:gd name="connsiteY5" fmla="*/ 1605 h 10000"/>
                <a:gd name="connsiteX6" fmla="*/ 8434 w 9947"/>
                <a:gd name="connsiteY6" fmla="*/ 2610 h 10000"/>
                <a:gd name="connsiteX7" fmla="*/ 1498 w 9947"/>
                <a:gd name="connsiteY7" fmla="*/ 2610 h 10000"/>
                <a:gd name="connsiteX8" fmla="*/ 40 w 9947"/>
                <a:gd name="connsiteY8" fmla="*/ 2409 h 10000"/>
                <a:gd name="connsiteX9" fmla="*/ 1218 w 9947"/>
                <a:gd name="connsiteY9" fmla="*/ 3291 h 10000"/>
                <a:gd name="connsiteX10" fmla="*/ 8696 w 9947"/>
                <a:gd name="connsiteY10" fmla="*/ 3291 h 10000"/>
                <a:gd name="connsiteX11" fmla="*/ 9219 w 9947"/>
                <a:gd name="connsiteY11" fmla="*/ 2245 h 10000"/>
                <a:gd name="connsiteX12" fmla="*/ 9574 w 9947"/>
                <a:gd name="connsiteY12" fmla="*/ 3051 h 10000"/>
                <a:gd name="connsiteX13" fmla="*/ 9722 w 9947"/>
                <a:gd name="connsiteY13" fmla="*/ 3175 h 10000"/>
                <a:gd name="connsiteX14" fmla="*/ 9892 w 9947"/>
                <a:gd name="connsiteY14" fmla="*/ 3051 h 10000"/>
                <a:gd name="connsiteX15" fmla="*/ 9892 w 9947"/>
                <a:gd name="connsiteY15" fmla="*/ 2409 h 10000"/>
                <a:gd name="connsiteX16" fmla="*/ 7256 w 9947"/>
                <a:gd name="connsiteY16" fmla="*/ 4177 h 10000"/>
                <a:gd name="connsiteX17" fmla="*/ 7256 w 9947"/>
                <a:gd name="connsiteY17" fmla="*/ 4177 h 10000"/>
                <a:gd name="connsiteX18" fmla="*/ 5126 w 9947"/>
                <a:gd name="connsiteY18" fmla="*/ 9840 h 10000"/>
                <a:gd name="connsiteX19" fmla="*/ 4975 w 9947"/>
                <a:gd name="connsiteY19" fmla="*/ 10000 h 10000"/>
                <a:gd name="connsiteX20" fmla="*/ 4826 w 9947"/>
                <a:gd name="connsiteY20" fmla="*/ 9919 h 10000"/>
                <a:gd name="connsiteX21" fmla="*/ 4806 w 9947"/>
                <a:gd name="connsiteY21" fmla="*/ 9277 h 10000"/>
                <a:gd name="connsiteX22" fmla="*/ 6918 w 9947"/>
                <a:gd name="connsiteY22" fmla="*/ 3612 h 10000"/>
                <a:gd name="connsiteX23" fmla="*/ 7219 w 9947"/>
                <a:gd name="connsiteY23" fmla="*/ 3571 h 10000"/>
                <a:gd name="connsiteX24" fmla="*/ 7256 w 9947"/>
                <a:gd name="connsiteY24" fmla="*/ 4177 h 10000"/>
                <a:gd name="connsiteX0" fmla="*/ 9498 w 9553"/>
                <a:gd name="connsiteY0" fmla="*/ 2409 h 10000"/>
                <a:gd name="connsiteX1" fmla="*/ 9498 w 9553"/>
                <a:gd name="connsiteY1" fmla="*/ 2409 h 10000"/>
                <a:gd name="connsiteX2" fmla="*/ 8426 w 9553"/>
                <a:gd name="connsiteY2" fmla="*/ 120 h 10000"/>
                <a:gd name="connsiteX3" fmla="*/ 8125 w 9553"/>
                <a:gd name="connsiteY3" fmla="*/ 120 h 10000"/>
                <a:gd name="connsiteX4" fmla="*/ 8125 w 9553"/>
                <a:gd name="connsiteY4" fmla="*/ 762 h 10000"/>
                <a:gd name="connsiteX5" fmla="*/ 8500 w 9553"/>
                <a:gd name="connsiteY5" fmla="*/ 1605 h 10000"/>
                <a:gd name="connsiteX6" fmla="*/ 8032 w 9553"/>
                <a:gd name="connsiteY6" fmla="*/ 2610 h 10000"/>
                <a:gd name="connsiteX7" fmla="*/ 1059 w 9553"/>
                <a:gd name="connsiteY7" fmla="*/ 2610 h 10000"/>
                <a:gd name="connsiteX8" fmla="*/ 777 w 9553"/>
                <a:gd name="connsiteY8" fmla="*/ 3291 h 10000"/>
                <a:gd name="connsiteX9" fmla="*/ 8295 w 9553"/>
                <a:gd name="connsiteY9" fmla="*/ 3291 h 10000"/>
                <a:gd name="connsiteX10" fmla="*/ 8821 w 9553"/>
                <a:gd name="connsiteY10" fmla="*/ 2245 h 10000"/>
                <a:gd name="connsiteX11" fmla="*/ 9178 w 9553"/>
                <a:gd name="connsiteY11" fmla="*/ 3051 h 10000"/>
                <a:gd name="connsiteX12" fmla="*/ 9327 w 9553"/>
                <a:gd name="connsiteY12" fmla="*/ 3175 h 10000"/>
                <a:gd name="connsiteX13" fmla="*/ 9498 w 9553"/>
                <a:gd name="connsiteY13" fmla="*/ 3051 h 10000"/>
                <a:gd name="connsiteX14" fmla="*/ 9498 w 9553"/>
                <a:gd name="connsiteY14" fmla="*/ 2409 h 10000"/>
                <a:gd name="connsiteX15" fmla="*/ 6848 w 9553"/>
                <a:gd name="connsiteY15" fmla="*/ 4177 h 10000"/>
                <a:gd name="connsiteX16" fmla="*/ 6848 w 9553"/>
                <a:gd name="connsiteY16" fmla="*/ 4177 h 10000"/>
                <a:gd name="connsiteX17" fmla="*/ 4706 w 9553"/>
                <a:gd name="connsiteY17" fmla="*/ 9840 h 10000"/>
                <a:gd name="connsiteX18" fmla="*/ 4555 w 9553"/>
                <a:gd name="connsiteY18" fmla="*/ 10000 h 10000"/>
                <a:gd name="connsiteX19" fmla="*/ 4405 w 9553"/>
                <a:gd name="connsiteY19" fmla="*/ 9919 h 10000"/>
                <a:gd name="connsiteX20" fmla="*/ 4385 w 9553"/>
                <a:gd name="connsiteY20" fmla="*/ 9277 h 10000"/>
                <a:gd name="connsiteX21" fmla="*/ 6508 w 9553"/>
                <a:gd name="connsiteY21" fmla="*/ 3612 h 10000"/>
                <a:gd name="connsiteX22" fmla="*/ 6810 w 9553"/>
                <a:gd name="connsiteY22" fmla="*/ 3571 h 10000"/>
                <a:gd name="connsiteX23" fmla="*/ 6848 w 9553"/>
                <a:gd name="connsiteY23" fmla="*/ 4177 h 10000"/>
                <a:gd name="connsiteX0" fmla="*/ 8833 w 8891"/>
                <a:gd name="connsiteY0" fmla="*/ 2409 h 10000"/>
                <a:gd name="connsiteX1" fmla="*/ 8833 w 8891"/>
                <a:gd name="connsiteY1" fmla="*/ 2409 h 10000"/>
                <a:gd name="connsiteX2" fmla="*/ 7711 w 8891"/>
                <a:gd name="connsiteY2" fmla="*/ 120 h 10000"/>
                <a:gd name="connsiteX3" fmla="*/ 7396 w 8891"/>
                <a:gd name="connsiteY3" fmla="*/ 120 h 10000"/>
                <a:gd name="connsiteX4" fmla="*/ 7396 w 8891"/>
                <a:gd name="connsiteY4" fmla="*/ 762 h 10000"/>
                <a:gd name="connsiteX5" fmla="*/ 7789 w 8891"/>
                <a:gd name="connsiteY5" fmla="*/ 1605 h 10000"/>
                <a:gd name="connsiteX6" fmla="*/ 7299 w 8891"/>
                <a:gd name="connsiteY6" fmla="*/ 2610 h 10000"/>
                <a:gd name="connsiteX7" fmla="*/ 0 w 8891"/>
                <a:gd name="connsiteY7" fmla="*/ 2610 h 10000"/>
                <a:gd name="connsiteX8" fmla="*/ 7574 w 8891"/>
                <a:gd name="connsiteY8" fmla="*/ 3291 h 10000"/>
                <a:gd name="connsiteX9" fmla="*/ 8125 w 8891"/>
                <a:gd name="connsiteY9" fmla="*/ 2245 h 10000"/>
                <a:gd name="connsiteX10" fmla="*/ 8498 w 8891"/>
                <a:gd name="connsiteY10" fmla="*/ 3051 h 10000"/>
                <a:gd name="connsiteX11" fmla="*/ 8654 w 8891"/>
                <a:gd name="connsiteY11" fmla="*/ 3175 h 10000"/>
                <a:gd name="connsiteX12" fmla="*/ 8833 w 8891"/>
                <a:gd name="connsiteY12" fmla="*/ 3051 h 10000"/>
                <a:gd name="connsiteX13" fmla="*/ 8833 w 8891"/>
                <a:gd name="connsiteY13" fmla="*/ 2409 h 10000"/>
                <a:gd name="connsiteX14" fmla="*/ 6059 w 8891"/>
                <a:gd name="connsiteY14" fmla="*/ 4177 h 10000"/>
                <a:gd name="connsiteX15" fmla="*/ 6059 w 8891"/>
                <a:gd name="connsiteY15" fmla="*/ 4177 h 10000"/>
                <a:gd name="connsiteX16" fmla="*/ 3817 w 8891"/>
                <a:gd name="connsiteY16" fmla="*/ 9840 h 10000"/>
                <a:gd name="connsiteX17" fmla="*/ 3659 w 8891"/>
                <a:gd name="connsiteY17" fmla="*/ 10000 h 10000"/>
                <a:gd name="connsiteX18" fmla="*/ 3502 w 8891"/>
                <a:gd name="connsiteY18" fmla="*/ 9919 h 10000"/>
                <a:gd name="connsiteX19" fmla="*/ 3481 w 8891"/>
                <a:gd name="connsiteY19" fmla="*/ 9277 h 10000"/>
                <a:gd name="connsiteX20" fmla="*/ 5704 w 8891"/>
                <a:gd name="connsiteY20" fmla="*/ 3612 h 10000"/>
                <a:gd name="connsiteX21" fmla="*/ 6020 w 8891"/>
                <a:gd name="connsiteY21" fmla="*/ 3571 h 10000"/>
                <a:gd name="connsiteX22" fmla="*/ 6059 w 8891"/>
                <a:gd name="connsiteY22" fmla="*/ 4177 h 10000"/>
                <a:gd name="connsiteX0" fmla="*/ 6076 w 6141"/>
                <a:gd name="connsiteY0" fmla="*/ 2409 h 10000"/>
                <a:gd name="connsiteX1" fmla="*/ 6076 w 6141"/>
                <a:gd name="connsiteY1" fmla="*/ 2409 h 10000"/>
                <a:gd name="connsiteX2" fmla="*/ 4814 w 6141"/>
                <a:gd name="connsiteY2" fmla="*/ 120 h 10000"/>
                <a:gd name="connsiteX3" fmla="*/ 4460 w 6141"/>
                <a:gd name="connsiteY3" fmla="*/ 120 h 10000"/>
                <a:gd name="connsiteX4" fmla="*/ 4460 w 6141"/>
                <a:gd name="connsiteY4" fmla="*/ 762 h 10000"/>
                <a:gd name="connsiteX5" fmla="*/ 4902 w 6141"/>
                <a:gd name="connsiteY5" fmla="*/ 1605 h 10000"/>
                <a:gd name="connsiteX6" fmla="*/ 4350 w 6141"/>
                <a:gd name="connsiteY6" fmla="*/ 2610 h 10000"/>
                <a:gd name="connsiteX7" fmla="*/ 4660 w 6141"/>
                <a:gd name="connsiteY7" fmla="*/ 3291 h 10000"/>
                <a:gd name="connsiteX8" fmla="*/ 5279 w 6141"/>
                <a:gd name="connsiteY8" fmla="*/ 2245 h 10000"/>
                <a:gd name="connsiteX9" fmla="*/ 5699 w 6141"/>
                <a:gd name="connsiteY9" fmla="*/ 3051 h 10000"/>
                <a:gd name="connsiteX10" fmla="*/ 5874 w 6141"/>
                <a:gd name="connsiteY10" fmla="*/ 3175 h 10000"/>
                <a:gd name="connsiteX11" fmla="*/ 6076 w 6141"/>
                <a:gd name="connsiteY11" fmla="*/ 3051 h 10000"/>
                <a:gd name="connsiteX12" fmla="*/ 6076 w 6141"/>
                <a:gd name="connsiteY12" fmla="*/ 2409 h 10000"/>
                <a:gd name="connsiteX13" fmla="*/ 2956 w 6141"/>
                <a:gd name="connsiteY13" fmla="*/ 4177 h 10000"/>
                <a:gd name="connsiteX14" fmla="*/ 2956 w 6141"/>
                <a:gd name="connsiteY14" fmla="*/ 4177 h 10000"/>
                <a:gd name="connsiteX15" fmla="*/ 434 w 6141"/>
                <a:gd name="connsiteY15" fmla="*/ 9840 h 10000"/>
                <a:gd name="connsiteX16" fmla="*/ 256 w 6141"/>
                <a:gd name="connsiteY16" fmla="*/ 10000 h 10000"/>
                <a:gd name="connsiteX17" fmla="*/ 80 w 6141"/>
                <a:gd name="connsiteY17" fmla="*/ 9919 h 10000"/>
                <a:gd name="connsiteX18" fmla="*/ 56 w 6141"/>
                <a:gd name="connsiteY18" fmla="*/ 9277 h 10000"/>
                <a:gd name="connsiteX19" fmla="*/ 2556 w 6141"/>
                <a:gd name="connsiteY19" fmla="*/ 3612 h 10000"/>
                <a:gd name="connsiteX20" fmla="*/ 2912 w 6141"/>
                <a:gd name="connsiteY20" fmla="*/ 3571 h 10000"/>
                <a:gd name="connsiteX21" fmla="*/ 2956 w 6141"/>
                <a:gd name="connsiteY21" fmla="*/ 4177 h 10000"/>
                <a:gd name="connsiteX0" fmla="*/ 9894 w 10000"/>
                <a:gd name="connsiteY0" fmla="*/ 2409 h 10000"/>
                <a:gd name="connsiteX1" fmla="*/ 9894 w 10000"/>
                <a:gd name="connsiteY1" fmla="*/ 2409 h 10000"/>
                <a:gd name="connsiteX2" fmla="*/ 7839 w 10000"/>
                <a:gd name="connsiteY2" fmla="*/ 120 h 10000"/>
                <a:gd name="connsiteX3" fmla="*/ 7263 w 10000"/>
                <a:gd name="connsiteY3" fmla="*/ 120 h 10000"/>
                <a:gd name="connsiteX4" fmla="*/ 7982 w 10000"/>
                <a:gd name="connsiteY4" fmla="*/ 1605 h 10000"/>
                <a:gd name="connsiteX5" fmla="*/ 7084 w 10000"/>
                <a:gd name="connsiteY5" fmla="*/ 2610 h 10000"/>
                <a:gd name="connsiteX6" fmla="*/ 7588 w 10000"/>
                <a:gd name="connsiteY6" fmla="*/ 3291 h 10000"/>
                <a:gd name="connsiteX7" fmla="*/ 8596 w 10000"/>
                <a:gd name="connsiteY7" fmla="*/ 2245 h 10000"/>
                <a:gd name="connsiteX8" fmla="*/ 9280 w 10000"/>
                <a:gd name="connsiteY8" fmla="*/ 3051 h 10000"/>
                <a:gd name="connsiteX9" fmla="*/ 9565 w 10000"/>
                <a:gd name="connsiteY9" fmla="*/ 3175 h 10000"/>
                <a:gd name="connsiteX10" fmla="*/ 9894 w 10000"/>
                <a:gd name="connsiteY10" fmla="*/ 3051 h 10000"/>
                <a:gd name="connsiteX11" fmla="*/ 9894 w 10000"/>
                <a:gd name="connsiteY11" fmla="*/ 2409 h 10000"/>
                <a:gd name="connsiteX12" fmla="*/ 4814 w 10000"/>
                <a:gd name="connsiteY12" fmla="*/ 4177 h 10000"/>
                <a:gd name="connsiteX13" fmla="*/ 4814 w 10000"/>
                <a:gd name="connsiteY13" fmla="*/ 4177 h 10000"/>
                <a:gd name="connsiteX14" fmla="*/ 707 w 10000"/>
                <a:gd name="connsiteY14" fmla="*/ 9840 h 10000"/>
                <a:gd name="connsiteX15" fmla="*/ 417 w 10000"/>
                <a:gd name="connsiteY15" fmla="*/ 10000 h 10000"/>
                <a:gd name="connsiteX16" fmla="*/ 130 w 10000"/>
                <a:gd name="connsiteY16" fmla="*/ 9919 h 10000"/>
                <a:gd name="connsiteX17" fmla="*/ 91 w 10000"/>
                <a:gd name="connsiteY17" fmla="*/ 9277 h 10000"/>
                <a:gd name="connsiteX18" fmla="*/ 4162 w 10000"/>
                <a:gd name="connsiteY18" fmla="*/ 3612 h 10000"/>
                <a:gd name="connsiteX19" fmla="*/ 4742 w 10000"/>
                <a:gd name="connsiteY19" fmla="*/ 3571 h 10000"/>
                <a:gd name="connsiteX20" fmla="*/ 4814 w 10000"/>
                <a:gd name="connsiteY20" fmla="*/ 4177 h 10000"/>
                <a:gd name="connsiteX0" fmla="*/ 9894 w 10000"/>
                <a:gd name="connsiteY0" fmla="*/ 2300 h 9891"/>
                <a:gd name="connsiteX1" fmla="*/ 9894 w 10000"/>
                <a:gd name="connsiteY1" fmla="*/ 2300 h 9891"/>
                <a:gd name="connsiteX2" fmla="*/ 7839 w 10000"/>
                <a:gd name="connsiteY2" fmla="*/ 11 h 9891"/>
                <a:gd name="connsiteX3" fmla="*/ 7982 w 10000"/>
                <a:gd name="connsiteY3" fmla="*/ 1496 h 9891"/>
                <a:gd name="connsiteX4" fmla="*/ 7084 w 10000"/>
                <a:gd name="connsiteY4" fmla="*/ 2501 h 9891"/>
                <a:gd name="connsiteX5" fmla="*/ 7588 w 10000"/>
                <a:gd name="connsiteY5" fmla="*/ 3182 h 9891"/>
                <a:gd name="connsiteX6" fmla="*/ 8596 w 10000"/>
                <a:gd name="connsiteY6" fmla="*/ 2136 h 9891"/>
                <a:gd name="connsiteX7" fmla="*/ 9280 w 10000"/>
                <a:gd name="connsiteY7" fmla="*/ 2942 h 9891"/>
                <a:gd name="connsiteX8" fmla="*/ 9565 w 10000"/>
                <a:gd name="connsiteY8" fmla="*/ 3066 h 9891"/>
                <a:gd name="connsiteX9" fmla="*/ 9894 w 10000"/>
                <a:gd name="connsiteY9" fmla="*/ 2942 h 9891"/>
                <a:gd name="connsiteX10" fmla="*/ 9894 w 10000"/>
                <a:gd name="connsiteY10" fmla="*/ 2300 h 9891"/>
                <a:gd name="connsiteX11" fmla="*/ 4814 w 10000"/>
                <a:gd name="connsiteY11" fmla="*/ 4068 h 9891"/>
                <a:gd name="connsiteX12" fmla="*/ 4814 w 10000"/>
                <a:gd name="connsiteY12" fmla="*/ 4068 h 9891"/>
                <a:gd name="connsiteX13" fmla="*/ 707 w 10000"/>
                <a:gd name="connsiteY13" fmla="*/ 9731 h 9891"/>
                <a:gd name="connsiteX14" fmla="*/ 417 w 10000"/>
                <a:gd name="connsiteY14" fmla="*/ 9891 h 9891"/>
                <a:gd name="connsiteX15" fmla="*/ 130 w 10000"/>
                <a:gd name="connsiteY15" fmla="*/ 9810 h 9891"/>
                <a:gd name="connsiteX16" fmla="*/ 91 w 10000"/>
                <a:gd name="connsiteY16" fmla="*/ 9168 h 9891"/>
                <a:gd name="connsiteX17" fmla="*/ 4162 w 10000"/>
                <a:gd name="connsiteY17" fmla="*/ 3503 h 9891"/>
                <a:gd name="connsiteX18" fmla="*/ 4742 w 10000"/>
                <a:gd name="connsiteY18" fmla="*/ 3462 h 9891"/>
                <a:gd name="connsiteX19" fmla="*/ 4814 w 10000"/>
                <a:gd name="connsiteY19" fmla="*/ 4068 h 9891"/>
                <a:gd name="connsiteX0" fmla="*/ 9894 w 10000"/>
                <a:gd name="connsiteY0" fmla="*/ 815 h 8490"/>
                <a:gd name="connsiteX1" fmla="*/ 9894 w 10000"/>
                <a:gd name="connsiteY1" fmla="*/ 815 h 8490"/>
                <a:gd name="connsiteX2" fmla="*/ 7982 w 10000"/>
                <a:gd name="connsiteY2" fmla="*/ 2 h 8490"/>
                <a:gd name="connsiteX3" fmla="*/ 7084 w 10000"/>
                <a:gd name="connsiteY3" fmla="*/ 1019 h 8490"/>
                <a:gd name="connsiteX4" fmla="*/ 7588 w 10000"/>
                <a:gd name="connsiteY4" fmla="*/ 1707 h 8490"/>
                <a:gd name="connsiteX5" fmla="*/ 8596 w 10000"/>
                <a:gd name="connsiteY5" fmla="*/ 650 h 8490"/>
                <a:gd name="connsiteX6" fmla="*/ 9280 w 10000"/>
                <a:gd name="connsiteY6" fmla="*/ 1464 h 8490"/>
                <a:gd name="connsiteX7" fmla="*/ 9565 w 10000"/>
                <a:gd name="connsiteY7" fmla="*/ 1590 h 8490"/>
                <a:gd name="connsiteX8" fmla="*/ 9894 w 10000"/>
                <a:gd name="connsiteY8" fmla="*/ 1464 h 8490"/>
                <a:gd name="connsiteX9" fmla="*/ 9894 w 10000"/>
                <a:gd name="connsiteY9" fmla="*/ 815 h 8490"/>
                <a:gd name="connsiteX10" fmla="*/ 4814 w 10000"/>
                <a:gd name="connsiteY10" fmla="*/ 2603 h 8490"/>
                <a:gd name="connsiteX11" fmla="*/ 4814 w 10000"/>
                <a:gd name="connsiteY11" fmla="*/ 2603 h 8490"/>
                <a:gd name="connsiteX12" fmla="*/ 707 w 10000"/>
                <a:gd name="connsiteY12" fmla="*/ 8328 h 8490"/>
                <a:gd name="connsiteX13" fmla="*/ 417 w 10000"/>
                <a:gd name="connsiteY13" fmla="*/ 8490 h 8490"/>
                <a:gd name="connsiteX14" fmla="*/ 130 w 10000"/>
                <a:gd name="connsiteY14" fmla="*/ 8408 h 8490"/>
                <a:gd name="connsiteX15" fmla="*/ 91 w 10000"/>
                <a:gd name="connsiteY15" fmla="*/ 7759 h 8490"/>
                <a:gd name="connsiteX16" fmla="*/ 4162 w 10000"/>
                <a:gd name="connsiteY16" fmla="*/ 2032 h 8490"/>
                <a:gd name="connsiteX17" fmla="*/ 4742 w 10000"/>
                <a:gd name="connsiteY17" fmla="*/ 1990 h 8490"/>
                <a:gd name="connsiteX18" fmla="*/ 4814 w 10000"/>
                <a:gd name="connsiteY18" fmla="*/ 2603 h 8490"/>
                <a:gd name="connsiteX0" fmla="*/ 9894 w 10000"/>
                <a:gd name="connsiteY0" fmla="*/ 960 h 10000"/>
                <a:gd name="connsiteX1" fmla="*/ 9894 w 10000"/>
                <a:gd name="connsiteY1" fmla="*/ 960 h 10000"/>
                <a:gd name="connsiteX2" fmla="*/ 7982 w 10000"/>
                <a:gd name="connsiteY2" fmla="*/ 2 h 10000"/>
                <a:gd name="connsiteX3" fmla="*/ 7084 w 10000"/>
                <a:gd name="connsiteY3" fmla="*/ 1200 h 10000"/>
                <a:gd name="connsiteX4" fmla="*/ 7588 w 10000"/>
                <a:gd name="connsiteY4" fmla="*/ 2011 h 10000"/>
                <a:gd name="connsiteX5" fmla="*/ 9280 w 10000"/>
                <a:gd name="connsiteY5" fmla="*/ 1724 h 10000"/>
                <a:gd name="connsiteX6" fmla="*/ 9565 w 10000"/>
                <a:gd name="connsiteY6" fmla="*/ 1873 h 10000"/>
                <a:gd name="connsiteX7" fmla="*/ 9894 w 10000"/>
                <a:gd name="connsiteY7" fmla="*/ 1724 h 10000"/>
                <a:gd name="connsiteX8" fmla="*/ 9894 w 10000"/>
                <a:gd name="connsiteY8" fmla="*/ 960 h 10000"/>
                <a:gd name="connsiteX9" fmla="*/ 4814 w 10000"/>
                <a:gd name="connsiteY9" fmla="*/ 3066 h 10000"/>
                <a:gd name="connsiteX10" fmla="*/ 4814 w 10000"/>
                <a:gd name="connsiteY10" fmla="*/ 3066 h 10000"/>
                <a:gd name="connsiteX11" fmla="*/ 707 w 10000"/>
                <a:gd name="connsiteY11" fmla="*/ 9809 h 10000"/>
                <a:gd name="connsiteX12" fmla="*/ 417 w 10000"/>
                <a:gd name="connsiteY12" fmla="*/ 10000 h 10000"/>
                <a:gd name="connsiteX13" fmla="*/ 130 w 10000"/>
                <a:gd name="connsiteY13" fmla="*/ 9903 h 10000"/>
                <a:gd name="connsiteX14" fmla="*/ 91 w 10000"/>
                <a:gd name="connsiteY14" fmla="*/ 9139 h 10000"/>
                <a:gd name="connsiteX15" fmla="*/ 4162 w 10000"/>
                <a:gd name="connsiteY15" fmla="*/ 2393 h 10000"/>
                <a:gd name="connsiteX16" fmla="*/ 4742 w 10000"/>
                <a:gd name="connsiteY16" fmla="*/ 2344 h 10000"/>
                <a:gd name="connsiteX17" fmla="*/ 4814 w 10000"/>
                <a:gd name="connsiteY17" fmla="*/ 3066 h 10000"/>
                <a:gd name="connsiteX0" fmla="*/ 9894 w 10000"/>
                <a:gd name="connsiteY0" fmla="*/ 0 h 9040"/>
                <a:gd name="connsiteX1" fmla="*/ 9894 w 10000"/>
                <a:gd name="connsiteY1" fmla="*/ 0 h 9040"/>
                <a:gd name="connsiteX2" fmla="*/ 7084 w 10000"/>
                <a:gd name="connsiteY2" fmla="*/ 240 h 9040"/>
                <a:gd name="connsiteX3" fmla="*/ 7588 w 10000"/>
                <a:gd name="connsiteY3" fmla="*/ 1051 h 9040"/>
                <a:gd name="connsiteX4" fmla="*/ 9280 w 10000"/>
                <a:gd name="connsiteY4" fmla="*/ 764 h 9040"/>
                <a:gd name="connsiteX5" fmla="*/ 9565 w 10000"/>
                <a:gd name="connsiteY5" fmla="*/ 913 h 9040"/>
                <a:gd name="connsiteX6" fmla="*/ 9894 w 10000"/>
                <a:gd name="connsiteY6" fmla="*/ 764 h 9040"/>
                <a:gd name="connsiteX7" fmla="*/ 9894 w 10000"/>
                <a:gd name="connsiteY7" fmla="*/ 0 h 9040"/>
                <a:gd name="connsiteX8" fmla="*/ 4814 w 10000"/>
                <a:gd name="connsiteY8" fmla="*/ 2106 h 9040"/>
                <a:gd name="connsiteX9" fmla="*/ 4814 w 10000"/>
                <a:gd name="connsiteY9" fmla="*/ 2106 h 9040"/>
                <a:gd name="connsiteX10" fmla="*/ 707 w 10000"/>
                <a:gd name="connsiteY10" fmla="*/ 8849 h 9040"/>
                <a:gd name="connsiteX11" fmla="*/ 417 w 10000"/>
                <a:gd name="connsiteY11" fmla="*/ 9040 h 9040"/>
                <a:gd name="connsiteX12" fmla="*/ 130 w 10000"/>
                <a:gd name="connsiteY12" fmla="*/ 8943 h 9040"/>
                <a:gd name="connsiteX13" fmla="*/ 91 w 10000"/>
                <a:gd name="connsiteY13" fmla="*/ 8179 h 9040"/>
                <a:gd name="connsiteX14" fmla="*/ 4162 w 10000"/>
                <a:gd name="connsiteY14" fmla="*/ 1433 h 9040"/>
                <a:gd name="connsiteX15" fmla="*/ 4742 w 10000"/>
                <a:gd name="connsiteY15" fmla="*/ 1384 h 9040"/>
                <a:gd name="connsiteX16" fmla="*/ 4814 w 10000"/>
                <a:gd name="connsiteY16" fmla="*/ 2106 h 9040"/>
                <a:gd name="connsiteX0" fmla="*/ 9894 w 10114"/>
                <a:gd name="connsiteY0" fmla="*/ 873 h 10028"/>
                <a:gd name="connsiteX1" fmla="*/ 9894 w 10114"/>
                <a:gd name="connsiteY1" fmla="*/ 28 h 10028"/>
                <a:gd name="connsiteX2" fmla="*/ 7084 w 10114"/>
                <a:gd name="connsiteY2" fmla="*/ 293 h 10028"/>
                <a:gd name="connsiteX3" fmla="*/ 7588 w 10114"/>
                <a:gd name="connsiteY3" fmla="*/ 1191 h 10028"/>
                <a:gd name="connsiteX4" fmla="*/ 9280 w 10114"/>
                <a:gd name="connsiteY4" fmla="*/ 873 h 10028"/>
                <a:gd name="connsiteX5" fmla="*/ 9565 w 10114"/>
                <a:gd name="connsiteY5" fmla="*/ 1038 h 10028"/>
                <a:gd name="connsiteX6" fmla="*/ 9894 w 10114"/>
                <a:gd name="connsiteY6" fmla="*/ 873 h 10028"/>
                <a:gd name="connsiteX7" fmla="*/ 4814 w 10114"/>
                <a:gd name="connsiteY7" fmla="*/ 2358 h 10028"/>
                <a:gd name="connsiteX8" fmla="*/ 4814 w 10114"/>
                <a:gd name="connsiteY8" fmla="*/ 2358 h 10028"/>
                <a:gd name="connsiteX9" fmla="*/ 707 w 10114"/>
                <a:gd name="connsiteY9" fmla="*/ 9817 h 10028"/>
                <a:gd name="connsiteX10" fmla="*/ 417 w 10114"/>
                <a:gd name="connsiteY10" fmla="*/ 10028 h 10028"/>
                <a:gd name="connsiteX11" fmla="*/ 130 w 10114"/>
                <a:gd name="connsiteY11" fmla="*/ 9921 h 10028"/>
                <a:gd name="connsiteX12" fmla="*/ 91 w 10114"/>
                <a:gd name="connsiteY12" fmla="*/ 9076 h 10028"/>
                <a:gd name="connsiteX13" fmla="*/ 4162 w 10114"/>
                <a:gd name="connsiteY13" fmla="*/ 1613 h 10028"/>
                <a:gd name="connsiteX14" fmla="*/ 4742 w 10114"/>
                <a:gd name="connsiteY14" fmla="*/ 1559 h 10028"/>
                <a:gd name="connsiteX15" fmla="*/ 4814 w 10114"/>
                <a:gd name="connsiteY15" fmla="*/ 2358 h 10028"/>
                <a:gd name="connsiteX0" fmla="*/ 9565 w 10031"/>
                <a:gd name="connsiteY0" fmla="*/ 1048 h 10038"/>
                <a:gd name="connsiteX1" fmla="*/ 9894 w 10031"/>
                <a:gd name="connsiteY1" fmla="*/ 38 h 10038"/>
                <a:gd name="connsiteX2" fmla="*/ 7084 w 10031"/>
                <a:gd name="connsiteY2" fmla="*/ 303 h 10038"/>
                <a:gd name="connsiteX3" fmla="*/ 7588 w 10031"/>
                <a:gd name="connsiteY3" fmla="*/ 1201 h 10038"/>
                <a:gd name="connsiteX4" fmla="*/ 9280 w 10031"/>
                <a:gd name="connsiteY4" fmla="*/ 883 h 10038"/>
                <a:gd name="connsiteX5" fmla="*/ 9565 w 10031"/>
                <a:gd name="connsiteY5" fmla="*/ 1048 h 10038"/>
                <a:gd name="connsiteX6" fmla="*/ 4814 w 10031"/>
                <a:gd name="connsiteY6" fmla="*/ 2368 h 10038"/>
                <a:gd name="connsiteX7" fmla="*/ 4814 w 10031"/>
                <a:gd name="connsiteY7" fmla="*/ 2368 h 10038"/>
                <a:gd name="connsiteX8" fmla="*/ 707 w 10031"/>
                <a:gd name="connsiteY8" fmla="*/ 9827 h 10038"/>
                <a:gd name="connsiteX9" fmla="*/ 417 w 10031"/>
                <a:gd name="connsiteY9" fmla="*/ 10038 h 10038"/>
                <a:gd name="connsiteX10" fmla="*/ 130 w 10031"/>
                <a:gd name="connsiteY10" fmla="*/ 9931 h 10038"/>
                <a:gd name="connsiteX11" fmla="*/ 91 w 10031"/>
                <a:gd name="connsiteY11" fmla="*/ 9086 h 10038"/>
                <a:gd name="connsiteX12" fmla="*/ 4162 w 10031"/>
                <a:gd name="connsiteY12" fmla="*/ 1623 h 10038"/>
                <a:gd name="connsiteX13" fmla="*/ 4742 w 10031"/>
                <a:gd name="connsiteY13" fmla="*/ 1569 h 10038"/>
                <a:gd name="connsiteX14" fmla="*/ 4814 w 10031"/>
                <a:gd name="connsiteY14" fmla="*/ 2368 h 10038"/>
                <a:gd name="connsiteX0" fmla="*/ 9280 w 10008"/>
                <a:gd name="connsiteY0" fmla="*/ 874 h 10029"/>
                <a:gd name="connsiteX1" fmla="*/ 9894 w 10008"/>
                <a:gd name="connsiteY1" fmla="*/ 29 h 10029"/>
                <a:gd name="connsiteX2" fmla="*/ 7084 w 10008"/>
                <a:gd name="connsiteY2" fmla="*/ 294 h 10029"/>
                <a:gd name="connsiteX3" fmla="*/ 7588 w 10008"/>
                <a:gd name="connsiteY3" fmla="*/ 1192 h 10029"/>
                <a:gd name="connsiteX4" fmla="*/ 9280 w 10008"/>
                <a:gd name="connsiteY4" fmla="*/ 874 h 10029"/>
                <a:gd name="connsiteX5" fmla="*/ 4814 w 10008"/>
                <a:gd name="connsiteY5" fmla="*/ 2359 h 10029"/>
                <a:gd name="connsiteX6" fmla="*/ 4814 w 10008"/>
                <a:gd name="connsiteY6" fmla="*/ 2359 h 10029"/>
                <a:gd name="connsiteX7" fmla="*/ 707 w 10008"/>
                <a:gd name="connsiteY7" fmla="*/ 9818 h 10029"/>
                <a:gd name="connsiteX8" fmla="*/ 417 w 10008"/>
                <a:gd name="connsiteY8" fmla="*/ 10029 h 10029"/>
                <a:gd name="connsiteX9" fmla="*/ 130 w 10008"/>
                <a:gd name="connsiteY9" fmla="*/ 9922 h 10029"/>
                <a:gd name="connsiteX10" fmla="*/ 91 w 10008"/>
                <a:gd name="connsiteY10" fmla="*/ 9077 h 10029"/>
                <a:gd name="connsiteX11" fmla="*/ 4162 w 10008"/>
                <a:gd name="connsiteY11" fmla="*/ 1614 h 10029"/>
                <a:gd name="connsiteX12" fmla="*/ 4742 w 10008"/>
                <a:gd name="connsiteY12" fmla="*/ 1560 h 10029"/>
                <a:gd name="connsiteX13" fmla="*/ 4814 w 10008"/>
                <a:gd name="connsiteY13" fmla="*/ 2359 h 10029"/>
                <a:gd name="connsiteX0" fmla="*/ 7588 w 9894"/>
                <a:gd name="connsiteY0" fmla="*/ 1192 h 10029"/>
                <a:gd name="connsiteX1" fmla="*/ 9894 w 9894"/>
                <a:gd name="connsiteY1" fmla="*/ 29 h 10029"/>
                <a:gd name="connsiteX2" fmla="*/ 7084 w 9894"/>
                <a:gd name="connsiteY2" fmla="*/ 294 h 10029"/>
                <a:gd name="connsiteX3" fmla="*/ 7588 w 9894"/>
                <a:gd name="connsiteY3" fmla="*/ 1192 h 10029"/>
                <a:gd name="connsiteX4" fmla="*/ 4814 w 9894"/>
                <a:gd name="connsiteY4" fmla="*/ 2359 h 10029"/>
                <a:gd name="connsiteX5" fmla="*/ 4814 w 9894"/>
                <a:gd name="connsiteY5" fmla="*/ 2359 h 10029"/>
                <a:gd name="connsiteX6" fmla="*/ 707 w 9894"/>
                <a:gd name="connsiteY6" fmla="*/ 9818 h 10029"/>
                <a:gd name="connsiteX7" fmla="*/ 417 w 9894"/>
                <a:gd name="connsiteY7" fmla="*/ 10029 h 10029"/>
                <a:gd name="connsiteX8" fmla="*/ 130 w 9894"/>
                <a:gd name="connsiteY8" fmla="*/ 9922 h 10029"/>
                <a:gd name="connsiteX9" fmla="*/ 91 w 9894"/>
                <a:gd name="connsiteY9" fmla="*/ 9077 h 10029"/>
                <a:gd name="connsiteX10" fmla="*/ 4162 w 9894"/>
                <a:gd name="connsiteY10" fmla="*/ 1614 h 10029"/>
                <a:gd name="connsiteX11" fmla="*/ 4742 w 9894"/>
                <a:gd name="connsiteY11" fmla="*/ 1560 h 10029"/>
                <a:gd name="connsiteX12" fmla="*/ 4814 w 9894"/>
                <a:gd name="connsiteY12" fmla="*/ 2359 h 10029"/>
                <a:gd name="connsiteX0" fmla="*/ 7669 w 7669"/>
                <a:gd name="connsiteY0" fmla="*/ 896 h 9707"/>
                <a:gd name="connsiteX1" fmla="*/ 7160 w 7669"/>
                <a:gd name="connsiteY1" fmla="*/ 0 h 9707"/>
                <a:gd name="connsiteX2" fmla="*/ 7669 w 7669"/>
                <a:gd name="connsiteY2" fmla="*/ 896 h 9707"/>
                <a:gd name="connsiteX3" fmla="*/ 4866 w 7669"/>
                <a:gd name="connsiteY3" fmla="*/ 2059 h 9707"/>
                <a:gd name="connsiteX4" fmla="*/ 4866 w 7669"/>
                <a:gd name="connsiteY4" fmla="*/ 2059 h 9707"/>
                <a:gd name="connsiteX5" fmla="*/ 715 w 7669"/>
                <a:gd name="connsiteY5" fmla="*/ 9497 h 9707"/>
                <a:gd name="connsiteX6" fmla="*/ 421 w 7669"/>
                <a:gd name="connsiteY6" fmla="*/ 9707 h 9707"/>
                <a:gd name="connsiteX7" fmla="*/ 131 w 7669"/>
                <a:gd name="connsiteY7" fmla="*/ 9600 h 9707"/>
                <a:gd name="connsiteX8" fmla="*/ 92 w 7669"/>
                <a:gd name="connsiteY8" fmla="*/ 8758 h 9707"/>
                <a:gd name="connsiteX9" fmla="*/ 4207 w 7669"/>
                <a:gd name="connsiteY9" fmla="*/ 1316 h 9707"/>
                <a:gd name="connsiteX10" fmla="*/ 4793 w 7669"/>
                <a:gd name="connsiteY10" fmla="*/ 1262 h 9707"/>
                <a:gd name="connsiteX11" fmla="*/ 4866 w 7669"/>
                <a:gd name="connsiteY11" fmla="*/ 2059 h 9707"/>
                <a:gd name="connsiteX0" fmla="*/ 6345 w 6441"/>
                <a:gd name="connsiteY0" fmla="*/ 998 h 8877"/>
                <a:gd name="connsiteX1" fmla="*/ 6345 w 6441"/>
                <a:gd name="connsiteY1" fmla="*/ 998 h 8877"/>
                <a:gd name="connsiteX2" fmla="*/ 932 w 6441"/>
                <a:gd name="connsiteY2" fmla="*/ 8661 h 8877"/>
                <a:gd name="connsiteX3" fmla="*/ 549 w 6441"/>
                <a:gd name="connsiteY3" fmla="*/ 8877 h 8877"/>
                <a:gd name="connsiteX4" fmla="*/ 171 w 6441"/>
                <a:gd name="connsiteY4" fmla="*/ 8767 h 8877"/>
                <a:gd name="connsiteX5" fmla="*/ 120 w 6441"/>
                <a:gd name="connsiteY5" fmla="*/ 7899 h 8877"/>
                <a:gd name="connsiteX6" fmla="*/ 5486 w 6441"/>
                <a:gd name="connsiteY6" fmla="*/ 233 h 8877"/>
                <a:gd name="connsiteX7" fmla="*/ 6250 w 6441"/>
                <a:gd name="connsiteY7" fmla="*/ 177 h 8877"/>
                <a:gd name="connsiteX8" fmla="*/ 6345 w 6441"/>
                <a:gd name="connsiteY8" fmla="*/ 998 h 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1" h="8877">
                  <a:moveTo>
                    <a:pt x="6345" y="998"/>
                  </a:moveTo>
                  <a:lnTo>
                    <a:pt x="6345" y="998"/>
                  </a:lnTo>
                  <a:lnTo>
                    <a:pt x="932" y="8661"/>
                  </a:lnTo>
                  <a:cubicBezTo>
                    <a:pt x="835" y="8823"/>
                    <a:pt x="696" y="8877"/>
                    <a:pt x="549" y="8877"/>
                  </a:cubicBezTo>
                  <a:cubicBezTo>
                    <a:pt x="403" y="8877"/>
                    <a:pt x="263" y="8823"/>
                    <a:pt x="171" y="8767"/>
                  </a:cubicBezTo>
                  <a:cubicBezTo>
                    <a:pt x="-21" y="8551"/>
                    <a:pt x="-69" y="8121"/>
                    <a:pt x="120" y="7899"/>
                  </a:cubicBezTo>
                  <a:lnTo>
                    <a:pt x="5486" y="233"/>
                  </a:lnTo>
                  <a:cubicBezTo>
                    <a:pt x="5676" y="-38"/>
                    <a:pt x="6011" y="-91"/>
                    <a:pt x="6250" y="177"/>
                  </a:cubicBezTo>
                  <a:cubicBezTo>
                    <a:pt x="6486" y="346"/>
                    <a:pt x="6486" y="780"/>
                    <a:pt x="6345" y="998"/>
                  </a:cubicBezTo>
                  <a:close/>
                </a:path>
              </a:pathLst>
            </a:custGeom>
            <a:solidFill>
              <a:schemeClr val="accent1"/>
            </a:solidFill>
            <a:ln w="15240" cap="rnd">
              <a:noFill/>
            </a:ln>
            <a:extLst/>
          </p:spPr>
          <p:txBody>
            <a:bodyPr wrap="none" anchor="ctr"/>
            <a:lstStyle/>
            <a:p>
              <a:endParaRPr lang="en-US"/>
            </a:p>
          </p:txBody>
        </p:sp>
      </p:grpSp>
      <p:grpSp>
        <p:nvGrpSpPr>
          <p:cNvPr id="120" name="Group 119"/>
          <p:cNvGrpSpPr/>
          <p:nvPr/>
        </p:nvGrpSpPr>
        <p:grpSpPr>
          <a:xfrm>
            <a:off x="2548604" y="3605544"/>
            <a:ext cx="290463" cy="186708"/>
            <a:chOff x="2548604" y="3605544"/>
            <a:chExt cx="290463" cy="186708"/>
          </a:xfrm>
        </p:grpSpPr>
        <p:sp>
          <p:nvSpPr>
            <p:cNvPr id="384" name="Freeform 53"/>
            <p:cNvSpPr>
              <a:spLocks noChangeArrowheads="1"/>
            </p:cNvSpPr>
            <p:nvPr/>
          </p:nvSpPr>
          <p:spPr bwMode="auto">
            <a:xfrm>
              <a:off x="2548604" y="3605544"/>
              <a:ext cx="290463" cy="186708"/>
            </a:xfrm>
            <a:custGeom>
              <a:avLst/>
              <a:gdLst>
                <a:gd name="T0" fmla="*/ 557 w 693"/>
                <a:gd name="T1" fmla="*/ 223 h 447"/>
                <a:gd name="T2" fmla="*/ 557 w 693"/>
                <a:gd name="T3" fmla="*/ 223 h 447"/>
                <a:gd name="T4" fmla="*/ 508 w 693"/>
                <a:gd name="T5" fmla="*/ 272 h 447"/>
                <a:gd name="T6" fmla="*/ 459 w 693"/>
                <a:gd name="T7" fmla="*/ 223 h 447"/>
                <a:gd name="T8" fmla="*/ 508 w 693"/>
                <a:gd name="T9" fmla="*/ 174 h 447"/>
                <a:gd name="T10" fmla="*/ 557 w 693"/>
                <a:gd name="T11" fmla="*/ 223 h 447"/>
                <a:gd name="T12" fmla="*/ 185 w 693"/>
                <a:gd name="T13" fmla="*/ 174 h 447"/>
                <a:gd name="T14" fmla="*/ 185 w 693"/>
                <a:gd name="T15" fmla="*/ 174 h 447"/>
                <a:gd name="T16" fmla="*/ 136 w 693"/>
                <a:gd name="T17" fmla="*/ 223 h 447"/>
                <a:gd name="T18" fmla="*/ 185 w 693"/>
                <a:gd name="T19" fmla="*/ 272 h 447"/>
                <a:gd name="T20" fmla="*/ 234 w 693"/>
                <a:gd name="T21" fmla="*/ 223 h 447"/>
                <a:gd name="T22" fmla="*/ 185 w 693"/>
                <a:gd name="T23" fmla="*/ 174 h 447"/>
                <a:gd name="T24" fmla="*/ 692 w 693"/>
                <a:gd name="T25" fmla="*/ 11 h 447"/>
                <a:gd name="T26" fmla="*/ 692 w 693"/>
                <a:gd name="T27" fmla="*/ 11 h 447"/>
                <a:gd name="T28" fmla="*/ 692 w 693"/>
                <a:gd name="T29" fmla="*/ 436 h 447"/>
                <a:gd name="T30" fmla="*/ 682 w 693"/>
                <a:gd name="T31" fmla="*/ 446 h 447"/>
                <a:gd name="T32" fmla="*/ 11 w 693"/>
                <a:gd name="T33" fmla="*/ 446 h 447"/>
                <a:gd name="T34" fmla="*/ 0 w 693"/>
                <a:gd name="T35" fmla="*/ 436 h 447"/>
                <a:gd name="T36" fmla="*/ 0 w 693"/>
                <a:gd name="T37" fmla="*/ 11 h 447"/>
                <a:gd name="T38" fmla="*/ 11 w 693"/>
                <a:gd name="T39" fmla="*/ 0 h 447"/>
                <a:gd name="T40" fmla="*/ 682 w 693"/>
                <a:gd name="T41" fmla="*/ 0 h 447"/>
                <a:gd name="T42" fmla="*/ 692 w 693"/>
                <a:gd name="T43" fmla="*/ 11 h 447"/>
                <a:gd name="T44" fmla="*/ 578 w 693"/>
                <a:gd name="T45" fmla="*/ 223 h 447"/>
                <a:gd name="T46" fmla="*/ 578 w 693"/>
                <a:gd name="T47" fmla="*/ 223 h 447"/>
                <a:gd name="T48" fmla="*/ 508 w 693"/>
                <a:gd name="T49" fmla="*/ 152 h 447"/>
                <a:gd name="T50" fmla="*/ 508 w 693"/>
                <a:gd name="T51" fmla="*/ 152 h 447"/>
                <a:gd name="T52" fmla="*/ 185 w 693"/>
                <a:gd name="T53" fmla="*/ 152 h 447"/>
                <a:gd name="T54" fmla="*/ 115 w 693"/>
                <a:gd name="T55" fmla="*/ 223 h 447"/>
                <a:gd name="T56" fmla="*/ 185 w 693"/>
                <a:gd name="T57" fmla="*/ 293 h 447"/>
                <a:gd name="T58" fmla="*/ 255 w 693"/>
                <a:gd name="T59" fmla="*/ 223 h 447"/>
                <a:gd name="T60" fmla="*/ 235 w 693"/>
                <a:gd name="T61" fmla="*/ 174 h 447"/>
                <a:gd name="T62" fmla="*/ 457 w 693"/>
                <a:gd name="T63" fmla="*/ 174 h 447"/>
                <a:gd name="T64" fmla="*/ 437 w 693"/>
                <a:gd name="T65" fmla="*/ 223 h 447"/>
                <a:gd name="T66" fmla="*/ 508 w 693"/>
                <a:gd name="T67" fmla="*/ 293 h 447"/>
                <a:gd name="T68" fmla="*/ 578 w 693"/>
                <a:gd name="T69" fmla="*/ 223 h 447"/>
                <a:gd name="connsiteX0" fmla="*/ 8038 w 9986"/>
                <a:gd name="connsiteY0" fmla="*/ 4989 h 9978"/>
                <a:gd name="connsiteX1" fmla="*/ 8038 w 9986"/>
                <a:gd name="connsiteY1" fmla="*/ 4989 h 9978"/>
                <a:gd name="connsiteX2" fmla="*/ 7330 w 9986"/>
                <a:gd name="connsiteY2" fmla="*/ 6085 h 9978"/>
                <a:gd name="connsiteX3" fmla="*/ 6623 w 9986"/>
                <a:gd name="connsiteY3" fmla="*/ 4989 h 9978"/>
                <a:gd name="connsiteX4" fmla="*/ 7330 w 9986"/>
                <a:gd name="connsiteY4" fmla="*/ 3893 h 9978"/>
                <a:gd name="connsiteX5" fmla="*/ 8038 w 9986"/>
                <a:gd name="connsiteY5" fmla="*/ 4989 h 9978"/>
                <a:gd name="connsiteX6" fmla="*/ 2670 w 9986"/>
                <a:gd name="connsiteY6" fmla="*/ 3893 h 9978"/>
                <a:gd name="connsiteX7" fmla="*/ 2670 w 9986"/>
                <a:gd name="connsiteY7" fmla="*/ 3893 h 9978"/>
                <a:gd name="connsiteX8" fmla="*/ 1962 w 9986"/>
                <a:gd name="connsiteY8" fmla="*/ 4989 h 9978"/>
                <a:gd name="connsiteX9" fmla="*/ 2670 w 9986"/>
                <a:gd name="connsiteY9" fmla="*/ 6085 h 9978"/>
                <a:gd name="connsiteX10" fmla="*/ 3377 w 9986"/>
                <a:gd name="connsiteY10" fmla="*/ 4989 h 9978"/>
                <a:gd name="connsiteX11" fmla="*/ 2670 w 9986"/>
                <a:gd name="connsiteY11" fmla="*/ 3893 h 9978"/>
                <a:gd name="connsiteX12" fmla="*/ 9986 w 9986"/>
                <a:gd name="connsiteY12" fmla="*/ 246 h 9978"/>
                <a:gd name="connsiteX13" fmla="*/ 9986 w 9986"/>
                <a:gd name="connsiteY13" fmla="*/ 246 h 9978"/>
                <a:gd name="connsiteX14" fmla="*/ 9986 w 9986"/>
                <a:gd name="connsiteY14" fmla="*/ 9754 h 9978"/>
                <a:gd name="connsiteX15" fmla="*/ 9841 w 9986"/>
                <a:gd name="connsiteY15" fmla="*/ 9978 h 9978"/>
                <a:gd name="connsiteX16" fmla="*/ 159 w 9986"/>
                <a:gd name="connsiteY16" fmla="*/ 9978 h 9978"/>
                <a:gd name="connsiteX17" fmla="*/ 0 w 9986"/>
                <a:gd name="connsiteY17" fmla="*/ 9754 h 9978"/>
                <a:gd name="connsiteX18" fmla="*/ 0 w 9986"/>
                <a:gd name="connsiteY18" fmla="*/ 246 h 9978"/>
                <a:gd name="connsiteX19" fmla="*/ 159 w 9986"/>
                <a:gd name="connsiteY19" fmla="*/ 0 h 9978"/>
                <a:gd name="connsiteX20" fmla="*/ 9841 w 9986"/>
                <a:gd name="connsiteY20" fmla="*/ 0 h 9978"/>
                <a:gd name="connsiteX21" fmla="*/ 9986 w 9986"/>
                <a:gd name="connsiteY21" fmla="*/ 246 h 9978"/>
                <a:gd name="connsiteX22" fmla="*/ 8341 w 9986"/>
                <a:gd name="connsiteY22" fmla="*/ 4989 h 9978"/>
                <a:gd name="connsiteX23" fmla="*/ 8341 w 9986"/>
                <a:gd name="connsiteY23" fmla="*/ 4989 h 9978"/>
                <a:gd name="connsiteX24" fmla="*/ 7330 w 9986"/>
                <a:gd name="connsiteY24" fmla="*/ 3400 h 9978"/>
                <a:gd name="connsiteX25" fmla="*/ 7330 w 9986"/>
                <a:gd name="connsiteY25" fmla="*/ 3400 h 9978"/>
                <a:gd name="connsiteX26" fmla="*/ 2670 w 9986"/>
                <a:gd name="connsiteY26" fmla="*/ 3400 h 9978"/>
                <a:gd name="connsiteX27" fmla="*/ 1659 w 9986"/>
                <a:gd name="connsiteY27" fmla="*/ 4989 h 9978"/>
                <a:gd name="connsiteX28" fmla="*/ 2670 w 9986"/>
                <a:gd name="connsiteY28" fmla="*/ 6555 h 9978"/>
                <a:gd name="connsiteX29" fmla="*/ 3680 w 9986"/>
                <a:gd name="connsiteY29" fmla="*/ 4989 h 9978"/>
                <a:gd name="connsiteX30" fmla="*/ 3391 w 9986"/>
                <a:gd name="connsiteY30" fmla="*/ 3893 h 9978"/>
                <a:gd name="connsiteX31" fmla="*/ 6306 w 9986"/>
                <a:gd name="connsiteY31" fmla="*/ 4989 h 9978"/>
                <a:gd name="connsiteX32" fmla="*/ 7330 w 9986"/>
                <a:gd name="connsiteY32" fmla="*/ 6555 h 9978"/>
                <a:gd name="connsiteX33" fmla="*/ 8341 w 9986"/>
                <a:gd name="connsiteY33" fmla="*/ 4989 h 9978"/>
                <a:gd name="connsiteX0" fmla="*/ 8049 w 10000"/>
                <a:gd name="connsiteY0" fmla="*/ 5000 h 10000"/>
                <a:gd name="connsiteX1" fmla="*/ 8049 w 10000"/>
                <a:gd name="connsiteY1" fmla="*/ 5000 h 10000"/>
                <a:gd name="connsiteX2" fmla="*/ 7340 w 10000"/>
                <a:gd name="connsiteY2" fmla="*/ 6098 h 10000"/>
                <a:gd name="connsiteX3" fmla="*/ 6632 w 10000"/>
                <a:gd name="connsiteY3" fmla="*/ 5000 h 10000"/>
                <a:gd name="connsiteX4" fmla="*/ 7340 w 10000"/>
                <a:gd name="connsiteY4" fmla="*/ 3902 h 10000"/>
                <a:gd name="connsiteX5" fmla="*/ 8049 w 10000"/>
                <a:gd name="connsiteY5" fmla="*/ 5000 h 10000"/>
                <a:gd name="connsiteX6" fmla="*/ 2674 w 10000"/>
                <a:gd name="connsiteY6" fmla="*/ 3902 h 10000"/>
                <a:gd name="connsiteX7" fmla="*/ 2674 w 10000"/>
                <a:gd name="connsiteY7" fmla="*/ 3902 h 10000"/>
                <a:gd name="connsiteX8" fmla="*/ 1965 w 10000"/>
                <a:gd name="connsiteY8" fmla="*/ 5000 h 10000"/>
                <a:gd name="connsiteX9" fmla="*/ 2674 w 10000"/>
                <a:gd name="connsiteY9" fmla="*/ 6098 h 10000"/>
                <a:gd name="connsiteX10" fmla="*/ 3382 w 10000"/>
                <a:gd name="connsiteY10" fmla="*/ 5000 h 10000"/>
                <a:gd name="connsiteX11" fmla="*/ 2674 w 10000"/>
                <a:gd name="connsiteY11" fmla="*/ 3902 h 10000"/>
                <a:gd name="connsiteX12" fmla="*/ 10000 w 10000"/>
                <a:gd name="connsiteY12" fmla="*/ 247 h 10000"/>
                <a:gd name="connsiteX13" fmla="*/ 10000 w 10000"/>
                <a:gd name="connsiteY13" fmla="*/ 247 h 10000"/>
                <a:gd name="connsiteX14" fmla="*/ 10000 w 10000"/>
                <a:gd name="connsiteY14" fmla="*/ 9776 h 10000"/>
                <a:gd name="connsiteX15" fmla="*/ 9855 w 10000"/>
                <a:gd name="connsiteY15" fmla="*/ 10000 h 10000"/>
                <a:gd name="connsiteX16" fmla="*/ 159 w 10000"/>
                <a:gd name="connsiteY16" fmla="*/ 10000 h 10000"/>
                <a:gd name="connsiteX17" fmla="*/ 0 w 10000"/>
                <a:gd name="connsiteY17" fmla="*/ 9776 h 10000"/>
                <a:gd name="connsiteX18" fmla="*/ 0 w 10000"/>
                <a:gd name="connsiteY18" fmla="*/ 247 h 10000"/>
                <a:gd name="connsiteX19" fmla="*/ 159 w 10000"/>
                <a:gd name="connsiteY19" fmla="*/ 0 h 10000"/>
                <a:gd name="connsiteX20" fmla="*/ 9855 w 10000"/>
                <a:gd name="connsiteY20" fmla="*/ 0 h 10000"/>
                <a:gd name="connsiteX21" fmla="*/ 10000 w 10000"/>
                <a:gd name="connsiteY21" fmla="*/ 247 h 10000"/>
                <a:gd name="connsiteX22" fmla="*/ 8353 w 10000"/>
                <a:gd name="connsiteY22" fmla="*/ 5000 h 10000"/>
                <a:gd name="connsiteX23" fmla="*/ 8353 w 10000"/>
                <a:gd name="connsiteY23" fmla="*/ 5000 h 10000"/>
                <a:gd name="connsiteX24" fmla="*/ 7340 w 10000"/>
                <a:gd name="connsiteY24" fmla="*/ 3407 h 10000"/>
                <a:gd name="connsiteX25" fmla="*/ 7340 w 10000"/>
                <a:gd name="connsiteY25" fmla="*/ 3407 h 10000"/>
                <a:gd name="connsiteX26" fmla="*/ 2674 w 10000"/>
                <a:gd name="connsiteY26" fmla="*/ 3407 h 10000"/>
                <a:gd name="connsiteX27" fmla="*/ 1661 w 10000"/>
                <a:gd name="connsiteY27" fmla="*/ 5000 h 10000"/>
                <a:gd name="connsiteX28" fmla="*/ 2674 w 10000"/>
                <a:gd name="connsiteY28" fmla="*/ 6569 h 10000"/>
                <a:gd name="connsiteX29" fmla="*/ 3685 w 10000"/>
                <a:gd name="connsiteY29" fmla="*/ 5000 h 10000"/>
                <a:gd name="connsiteX30" fmla="*/ 3396 w 10000"/>
                <a:gd name="connsiteY30" fmla="*/ 3902 h 10000"/>
                <a:gd name="connsiteX31" fmla="*/ 7340 w 10000"/>
                <a:gd name="connsiteY31" fmla="*/ 6569 h 10000"/>
                <a:gd name="connsiteX32" fmla="*/ 8353 w 10000"/>
                <a:gd name="connsiteY32" fmla="*/ 5000 h 10000"/>
                <a:gd name="connsiteX0" fmla="*/ 8049 w 10000"/>
                <a:gd name="connsiteY0" fmla="*/ 5000 h 10000"/>
                <a:gd name="connsiteX1" fmla="*/ 8049 w 10000"/>
                <a:gd name="connsiteY1" fmla="*/ 5000 h 10000"/>
                <a:gd name="connsiteX2" fmla="*/ 7340 w 10000"/>
                <a:gd name="connsiteY2" fmla="*/ 6098 h 10000"/>
                <a:gd name="connsiteX3" fmla="*/ 7340 w 10000"/>
                <a:gd name="connsiteY3" fmla="*/ 3902 h 10000"/>
                <a:gd name="connsiteX4" fmla="*/ 8049 w 10000"/>
                <a:gd name="connsiteY4" fmla="*/ 5000 h 10000"/>
                <a:gd name="connsiteX5" fmla="*/ 2674 w 10000"/>
                <a:gd name="connsiteY5" fmla="*/ 3902 h 10000"/>
                <a:gd name="connsiteX6" fmla="*/ 2674 w 10000"/>
                <a:gd name="connsiteY6" fmla="*/ 3902 h 10000"/>
                <a:gd name="connsiteX7" fmla="*/ 1965 w 10000"/>
                <a:gd name="connsiteY7" fmla="*/ 5000 h 10000"/>
                <a:gd name="connsiteX8" fmla="*/ 2674 w 10000"/>
                <a:gd name="connsiteY8" fmla="*/ 6098 h 10000"/>
                <a:gd name="connsiteX9" fmla="*/ 3382 w 10000"/>
                <a:gd name="connsiteY9" fmla="*/ 5000 h 10000"/>
                <a:gd name="connsiteX10" fmla="*/ 2674 w 10000"/>
                <a:gd name="connsiteY10" fmla="*/ 3902 h 10000"/>
                <a:gd name="connsiteX11" fmla="*/ 10000 w 10000"/>
                <a:gd name="connsiteY11" fmla="*/ 247 h 10000"/>
                <a:gd name="connsiteX12" fmla="*/ 10000 w 10000"/>
                <a:gd name="connsiteY12" fmla="*/ 247 h 10000"/>
                <a:gd name="connsiteX13" fmla="*/ 10000 w 10000"/>
                <a:gd name="connsiteY13" fmla="*/ 9776 h 10000"/>
                <a:gd name="connsiteX14" fmla="*/ 9855 w 10000"/>
                <a:gd name="connsiteY14" fmla="*/ 10000 h 10000"/>
                <a:gd name="connsiteX15" fmla="*/ 159 w 10000"/>
                <a:gd name="connsiteY15" fmla="*/ 10000 h 10000"/>
                <a:gd name="connsiteX16" fmla="*/ 0 w 10000"/>
                <a:gd name="connsiteY16" fmla="*/ 9776 h 10000"/>
                <a:gd name="connsiteX17" fmla="*/ 0 w 10000"/>
                <a:gd name="connsiteY17" fmla="*/ 247 h 10000"/>
                <a:gd name="connsiteX18" fmla="*/ 159 w 10000"/>
                <a:gd name="connsiteY18" fmla="*/ 0 h 10000"/>
                <a:gd name="connsiteX19" fmla="*/ 9855 w 10000"/>
                <a:gd name="connsiteY19" fmla="*/ 0 h 10000"/>
                <a:gd name="connsiteX20" fmla="*/ 10000 w 10000"/>
                <a:gd name="connsiteY20" fmla="*/ 247 h 10000"/>
                <a:gd name="connsiteX21" fmla="*/ 8353 w 10000"/>
                <a:gd name="connsiteY21" fmla="*/ 5000 h 10000"/>
                <a:gd name="connsiteX22" fmla="*/ 8353 w 10000"/>
                <a:gd name="connsiteY22" fmla="*/ 5000 h 10000"/>
                <a:gd name="connsiteX23" fmla="*/ 7340 w 10000"/>
                <a:gd name="connsiteY23" fmla="*/ 3407 h 10000"/>
                <a:gd name="connsiteX24" fmla="*/ 7340 w 10000"/>
                <a:gd name="connsiteY24" fmla="*/ 3407 h 10000"/>
                <a:gd name="connsiteX25" fmla="*/ 2674 w 10000"/>
                <a:gd name="connsiteY25" fmla="*/ 3407 h 10000"/>
                <a:gd name="connsiteX26" fmla="*/ 1661 w 10000"/>
                <a:gd name="connsiteY26" fmla="*/ 5000 h 10000"/>
                <a:gd name="connsiteX27" fmla="*/ 2674 w 10000"/>
                <a:gd name="connsiteY27" fmla="*/ 6569 h 10000"/>
                <a:gd name="connsiteX28" fmla="*/ 3685 w 10000"/>
                <a:gd name="connsiteY28" fmla="*/ 5000 h 10000"/>
                <a:gd name="connsiteX29" fmla="*/ 3396 w 10000"/>
                <a:gd name="connsiteY29" fmla="*/ 3902 h 10000"/>
                <a:gd name="connsiteX30" fmla="*/ 7340 w 10000"/>
                <a:gd name="connsiteY30" fmla="*/ 6569 h 10000"/>
                <a:gd name="connsiteX31" fmla="*/ 8353 w 10000"/>
                <a:gd name="connsiteY31" fmla="*/ 5000 h 10000"/>
                <a:gd name="connsiteX0" fmla="*/ 8049 w 10000"/>
                <a:gd name="connsiteY0" fmla="*/ 5000 h 10000"/>
                <a:gd name="connsiteX1" fmla="*/ 8049 w 10000"/>
                <a:gd name="connsiteY1" fmla="*/ 5000 h 10000"/>
                <a:gd name="connsiteX2" fmla="*/ 7340 w 10000"/>
                <a:gd name="connsiteY2" fmla="*/ 6098 h 10000"/>
                <a:gd name="connsiteX3" fmla="*/ 7340 w 10000"/>
                <a:gd name="connsiteY3" fmla="*/ 3902 h 10000"/>
                <a:gd name="connsiteX4" fmla="*/ 8049 w 10000"/>
                <a:gd name="connsiteY4" fmla="*/ 5000 h 10000"/>
                <a:gd name="connsiteX5" fmla="*/ 2674 w 10000"/>
                <a:gd name="connsiteY5" fmla="*/ 3902 h 10000"/>
                <a:gd name="connsiteX6" fmla="*/ 2674 w 10000"/>
                <a:gd name="connsiteY6" fmla="*/ 3902 h 10000"/>
                <a:gd name="connsiteX7" fmla="*/ 1965 w 10000"/>
                <a:gd name="connsiteY7" fmla="*/ 5000 h 10000"/>
                <a:gd name="connsiteX8" fmla="*/ 2674 w 10000"/>
                <a:gd name="connsiteY8" fmla="*/ 6098 h 10000"/>
                <a:gd name="connsiteX9" fmla="*/ 3382 w 10000"/>
                <a:gd name="connsiteY9" fmla="*/ 5000 h 10000"/>
                <a:gd name="connsiteX10" fmla="*/ 2674 w 10000"/>
                <a:gd name="connsiteY10" fmla="*/ 3902 h 10000"/>
                <a:gd name="connsiteX11" fmla="*/ 10000 w 10000"/>
                <a:gd name="connsiteY11" fmla="*/ 247 h 10000"/>
                <a:gd name="connsiteX12" fmla="*/ 10000 w 10000"/>
                <a:gd name="connsiteY12" fmla="*/ 247 h 10000"/>
                <a:gd name="connsiteX13" fmla="*/ 10000 w 10000"/>
                <a:gd name="connsiteY13" fmla="*/ 9776 h 10000"/>
                <a:gd name="connsiteX14" fmla="*/ 9855 w 10000"/>
                <a:gd name="connsiteY14" fmla="*/ 10000 h 10000"/>
                <a:gd name="connsiteX15" fmla="*/ 159 w 10000"/>
                <a:gd name="connsiteY15" fmla="*/ 10000 h 10000"/>
                <a:gd name="connsiteX16" fmla="*/ 0 w 10000"/>
                <a:gd name="connsiteY16" fmla="*/ 9776 h 10000"/>
                <a:gd name="connsiteX17" fmla="*/ 0 w 10000"/>
                <a:gd name="connsiteY17" fmla="*/ 247 h 10000"/>
                <a:gd name="connsiteX18" fmla="*/ 159 w 10000"/>
                <a:gd name="connsiteY18" fmla="*/ 0 h 10000"/>
                <a:gd name="connsiteX19" fmla="*/ 9855 w 10000"/>
                <a:gd name="connsiteY19" fmla="*/ 0 h 10000"/>
                <a:gd name="connsiteX20" fmla="*/ 10000 w 10000"/>
                <a:gd name="connsiteY20" fmla="*/ 247 h 10000"/>
                <a:gd name="connsiteX21" fmla="*/ 8353 w 10000"/>
                <a:gd name="connsiteY21" fmla="*/ 5000 h 10000"/>
                <a:gd name="connsiteX22" fmla="*/ 8353 w 10000"/>
                <a:gd name="connsiteY22" fmla="*/ 5000 h 10000"/>
                <a:gd name="connsiteX23" fmla="*/ 7340 w 10000"/>
                <a:gd name="connsiteY23" fmla="*/ 3407 h 10000"/>
                <a:gd name="connsiteX24" fmla="*/ 7340 w 10000"/>
                <a:gd name="connsiteY24" fmla="*/ 3407 h 10000"/>
                <a:gd name="connsiteX25" fmla="*/ 2674 w 10000"/>
                <a:gd name="connsiteY25" fmla="*/ 3407 h 10000"/>
                <a:gd name="connsiteX26" fmla="*/ 1661 w 10000"/>
                <a:gd name="connsiteY26" fmla="*/ 5000 h 10000"/>
                <a:gd name="connsiteX27" fmla="*/ 2674 w 10000"/>
                <a:gd name="connsiteY27" fmla="*/ 6569 h 10000"/>
                <a:gd name="connsiteX28" fmla="*/ 3685 w 10000"/>
                <a:gd name="connsiteY28" fmla="*/ 5000 h 10000"/>
                <a:gd name="connsiteX29" fmla="*/ 3396 w 10000"/>
                <a:gd name="connsiteY29" fmla="*/ 3902 h 10000"/>
                <a:gd name="connsiteX30" fmla="*/ 8353 w 10000"/>
                <a:gd name="connsiteY30" fmla="*/ 5000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8353 w 10000"/>
                <a:gd name="connsiteY20" fmla="*/ 5000 h 10000"/>
                <a:gd name="connsiteX21" fmla="*/ 8353 w 10000"/>
                <a:gd name="connsiteY21" fmla="*/ 5000 h 10000"/>
                <a:gd name="connsiteX22" fmla="*/ 7340 w 10000"/>
                <a:gd name="connsiteY22" fmla="*/ 3407 h 10000"/>
                <a:gd name="connsiteX23" fmla="*/ 7340 w 10000"/>
                <a:gd name="connsiteY23" fmla="*/ 3407 h 10000"/>
                <a:gd name="connsiteX24" fmla="*/ 2674 w 10000"/>
                <a:gd name="connsiteY24" fmla="*/ 3407 h 10000"/>
                <a:gd name="connsiteX25" fmla="*/ 1661 w 10000"/>
                <a:gd name="connsiteY25" fmla="*/ 5000 h 10000"/>
                <a:gd name="connsiteX26" fmla="*/ 2674 w 10000"/>
                <a:gd name="connsiteY26" fmla="*/ 6569 h 10000"/>
                <a:gd name="connsiteX27" fmla="*/ 3685 w 10000"/>
                <a:gd name="connsiteY27" fmla="*/ 5000 h 10000"/>
                <a:gd name="connsiteX28" fmla="*/ 3396 w 10000"/>
                <a:gd name="connsiteY28" fmla="*/ 3902 h 10000"/>
                <a:gd name="connsiteX29" fmla="*/ 8353 w 10000"/>
                <a:gd name="connsiteY29" fmla="*/ 5000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3396 w 10000"/>
                <a:gd name="connsiteY20" fmla="*/ 3902 h 10000"/>
                <a:gd name="connsiteX21" fmla="*/ 8353 w 10000"/>
                <a:gd name="connsiteY21" fmla="*/ 5000 h 10000"/>
                <a:gd name="connsiteX22" fmla="*/ 7340 w 10000"/>
                <a:gd name="connsiteY22" fmla="*/ 3407 h 10000"/>
                <a:gd name="connsiteX23" fmla="*/ 7340 w 10000"/>
                <a:gd name="connsiteY23" fmla="*/ 3407 h 10000"/>
                <a:gd name="connsiteX24" fmla="*/ 2674 w 10000"/>
                <a:gd name="connsiteY24" fmla="*/ 3407 h 10000"/>
                <a:gd name="connsiteX25" fmla="*/ 1661 w 10000"/>
                <a:gd name="connsiteY25" fmla="*/ 5000 h 10000"/>
                <a:gd name="connsiteX26" fmla="*/ 2674 w 10000"/>
                <a:gd name="connsiteY26" fmla="*/ 6569 h 10000"/>
                <a:gd name="connsiteX27" fmla="*/ 3685 w 10000"/>
                <a:gd name="connsiteY27" fmla="*/ 5000 h 10000"/>
                <a:gd name="connsiteX28" fmla="*/ 3396 w 10000"/>
                <a:gd name="connsiteY28" fmla="*/ 3902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3396 w 10000"/>
                <a:gd name="connsiteY20" fmla="*/ 3902 h 10000"/>
                <a:gd name="connsiteX21" fmla="*/ 7340 w 10000"/>
                <a:gd name="connsiteY21" fmla="*/ 3407 h 10000"/>
                <a:gd name="connsiteX22" fmla="*/ 7340 w 10000"/>
                <a:gd name="connsiteY22" fmla="*/ 3407 h 10000"/>
                <a:gd name="connsiteX23" fmla="*/ 2674 w 10000"/>
                <a:gd name="connsiteY23" fmla="*/ 3407 h 10000"/>
                <a:gd name="connsiteX24" fmla="*/ 1661 w 10000"/>
                <a:gd name="connsiteY24" fmla="*/ 5000 h 10000"/>
                <a:gd name="connsiteX25" fmla="*/ 2674 w 10000"/>
                <a:gd name="connsiteY25" fmla="*/ 6569 h 10000"/>
                <a:gd name="connsiteX26" fmla="*/ 3685 w 10000"/>
                <a:gd name="connsiteY26" fmla="*/ 5000 h 10000"/>
                <a:gd name="connsiteX27" fmla="*/ 3396 w 10000"/>
                <a:gd name="connsiteY27" fmla="*/ 3902 h 10000"/>
                <a:gd name="connsiteX0" fmla="*/ 7340 w 10000"/>
                <a:gd name="connsiteY0" fmla="*/ 3902 h 10000"/>
                <a:gd name="connsiteX1" fmla="*/ 8049 w 10000"/>
                <a:gd name="connsiteY1" fmla="*/ 5000 h 10000"/>
                <a:gd name="connsiteX2" fmla="*/ 7340 w 10000"/>
                <a:gd name="connsiteY2" fmla="*/ 3902 h 10000"/>
                <a:gd name="connsiteX3" fmla="*/ 2674 w 10000"/>
                <a:gd name="connsiteY3" fmla="*/ 3902 h 10000"/>
                <a:gd name="connsiteX4" fmla="*/ 2674 w 10000"/>
                <a:gd name="connsiteY4" fmla="*/ 3902 h 10000"/>
                <a:gd name="connsiteX5" fmla="*/ 1965 w 10000"/>
                <a:gd name="connsiteY5" fmla="*/ 5000 h 10000"/>
                <a:gd name="connsiteX6" fmla="*/ 2674 w 10000"/>
                <a:gd name="connsiteY6" fmla="*/ 6098 h 10000"/>
                <a:gd name="connsiteX7" fmla="*/ 3382 w 10000"/>
                <a:gd name="connsiteY7" fmla="*/ 5000 h 10000"/>
                <a:gd name="connsiteX8" fmla="*/ 2674 w 10000"/>
                <a:gd name="connsiteY8" fmla="*/ 3902 h 10000"/>
                <a:gd name="connsiteX9" fmla="*/ 10000 w 10000"/>
                <a:gd name="connsiteY9" fmla="*/ 247 h 10000"/>
                <a:gd name="connsiteX10" fmla="*/ 10000 w 10000"/>
                <a:gd name="connsiteY10" fmla="*/ 247 h 10000"/>
                <a:gd name="connsiteX11" fmla="*/ 10000 w 10000"/>
                <a:gd name="connsiteY11" fmla="*/ 9776 h 10000"/>
                <a:gd name="connsiteX12" fmla="*/ 9855 w 10000"/>
                <a:gd name="connsiteY12" fmla="*/ 10000 h 10000"/>
                <a:gd name="connsiteX13" fmla="*/ 159 w 10000"/>
                <a:gd name="connsiteY13" fmla="*/ 10000 h 10000"/>
                <a:gd name="connsiteX14" fmla="*/ 0 w 10000"/>
                <a:gd name="connsiteY14" fmla="*/ 9776 h 10000"/>
                <a:gd name="connsiteX15" fmla="*/ 0 w 10000"/>
                <a:gd name="connsiteY15" fmla="*/ 247 h 10000"/>
                <a:gd name="connsiteX16" fmla="*/ 159 w 10000"/>
                <a:gd name="connsiteY16" fmla="*/ 0 h 10000"/>
                <a:gd name="connsiteX17" fmla="*/ 9855 w 10000"/>
                <a:gd name="connsiteY17" fmla="*/ 0 h 10000"/>
                <a:gd name="connsiteX18" fmla="*/ 10000 w 10000"/>
                <a:gd name="connsiteY18" fmla="*/ 247 h 10000"/>
                <a:gd name="connsiteX19" fmla="*/ 3396 w 10000"/>
                <a:gd name="connsiteY19" fmla="*/ 3902 h 10000"/>
                <a:gd name="connsiteX20" fmla="*/ 7340 w 10000"/>
                <a:gd name="connsiteY20" fmla="*/ 3407 h 10000"/>
                <a:gd name="connsiteX21" fmla="*/ 7340 w 10000"/>
                <a:gd name="connsiteY21" fmla="*/ 3407 h 10000"/>
                <a:gd name="connsiteX22" fmla="*/ 2674 w 10000"/>
                <a:gd name="connsiteY22" fmla="*/ 3407 h 10000"/>
                <a:gd name="connsiteX23" fmla="*/ 1661 w 10000"/>
                <a:gd name="connsiteY23" fmla="*/ 5000 h 10000"/>
                <a:gd name="connsiteX24" fmla="*/ 2674 w 10000"/>
                <a:gd name="connsiteY24" fmla="*/ 6569 h 10000"/>
                <a:gd name="connsiteX25" fmla="*/ 3685 w 10000"/>
                <a:gd name="connsiteY25" fmla="*/ 5000 h 10000"/>
                <a:gd name="connsiteX26" fmla="*/ 3396 w 10000"/>
                <a:gd name="connsiteY26"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7340 w 10000"/>
                <a:gd name="connsiteY17" fmla="*/ 3407 h 10000"/>
                <a:gd name="connsiteX18" fmla="*/ 7340 w 10000"/>
                <a:gd name="connsiteY18" fmla="*/ 3407 h 10000"/>
                <a:gd name="connsiteX19" fmla="*/ 2674 w 10000"/>
                <a:gd name="connsiteY19" fmla="*/ 3407 h 10000"/>
                <a:gd name="connsiteX20" fmla="*/ 1661 w 10000"/>
                <a:gd name="connsiteY20" fmla="*/ 5000 h 10000"/>
                <a:gd name="connsiteX21" fmla="*/ 2674 w 10000"/>
                <a:gd name="connsiteY21" fmla="*/ 6569 h 10000"/>
                <a:gd name="connsiteX22" fmla="*/ 3685 w 10000"/>
                <a:gd name="connsiteY22" fmla="*/ 5000 h 10000"/>
                <a:gd name="connsiteX23" fmla="*/ 3396 w 10000"/>
                <a:gd name="connsiteY23"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7340 w 10000"/>
                <a:gd name="connsiteY17" fmla="*/ 3407 h 10000"/>
                <a:gd name="connsiteX18" fmla="*/ 2674 w 10000"/>
                <a:gd name="connsiteY18" fmla="*/ 3407 h 10000"/>
                <a:gd name="connsiteX19" fmla="*/ 1661 w 10000"/>
                <a:gd name="connsiteY19" fmla="*/ 5000 h 10000"/>
                <a:gd name="connsiteX20" fmla="*/ 2674 w 10000"/>
                <a:gd name="connsiteY20" fmla="*/ 6569 h 10000"/>
                <a:gd name="connsiteX21" fmla="*/ 3685 w 10000"/>
                <a:gd name="connsiteY21" fmla="*/ 5000 h 10000"/>
                <a:gd name="connsiteX22" fmla="*/ 3396 w 10000"/>
                <a:gd name="connsiteY22"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2674 w 10000"/>
                <a:gd name="connsiteY17" fmla="*/ 3407 h 10000"/>
                <a:gd name="connsiteX18" fmla="*/ 1661 w 10000"/>
                <a:gd name="connsiteY18" fmla="*/ 5000 h 10000"/>
                <a:gd name="connsiteX19" fmla="*/ 2674 w 10000"/>
                <a:gd name="connsiteY19" fmla="*/ 6569 h 10000"/>
                <a:gd name="connsiteX20" fmla="*/ 3685 w 10000"/>
                <a:gd name="connsiteY20" fmla="*/ 5000 h 10000"/>
                <a:gd name="connsiteX21" fmla="*/ 3396 w 10000"/>
                <a:gd name="connsiteY21"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685 w 10000"/>
                <a:gd name="connsiteY16" fmla="*/ 5000 h 10000"/>
                <a:gd name="connsiteX17" fmla="*/ 2674 w 10000"/>
                <a:gd name="connsiteY17" fmla="*/ 3407 h 10000"/>
                <a:gd name="connsiteX18" fmla="*/ 1661 w 10000"/>
                <a:gd name="connsiteY18" fmla="*/ 5000 h 10000"/>
                <a:gd name="connsiteX19" fmla="*/ 2674 w 10000"/>
                <a:gd name="connsiteY19" fmla="*/ 6569 h 10000"/>
                <a:gd name="connsiteX20" fmla="*/ 3685 w 10000"/>
                <a:gd name="connsiteY20"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2674 w 10000"/>
                <a:gd name="connsiteY16" fmla="*/ 6569 h 10000"/>
                <a:gd name="connsiteX17" fmla="*/ 2674 w 10000"/>
                <a:gd name="connsiteY17" fmla="*/ 3407 h 10000"/>
                <a:gd name="connsiteX18" fmla="*/ 1661 w 10000"/>
                <a:gd name="connsiteY18" fmla="*/ 5000 h 10000"/>
                <a:gd name="connsiteX19" fmla="*/ 2674 w 10000"/>
                <a:gd name="connsiteY19" fmla="*/ 6569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2674 w 10000"/>
                <a:gd name="connsiteY4" fmla="*/ 3902 h 10000"/>
                <a:gd name="connsiteX5" fmla="*/ 10000 w 10000"/>
                <a:gd name="connsiteY5" fmla="*/ 247 h 10000"/>
                <a:gd name="connsiteX6" fmla="*/ 10000 w 10000"/>
                <a:gd name="connsiteY6" fmla="*/ 247 h 10000"/>
                <a:gd name="connsiteX7" fmla="*/ 10000 w 10000"/>
                <a:gd name="connsiteY7" fmla="*/ 9776 h 10000"/>
                <a:gd name="connsiteX8" fmla="*/ 9855 w 10000"/>
                <a:gd name="connsiteY8" fmla="*/ 10000 h 10000"/>
                <a:gd name="connsiteX9" fmla="*/ 159 w 10000"/>
                <a:gd name="connsiteY9" fmla="*/ 10000 h 10000"/>
                <a:gd name="connsiteX10" fmla="*/ 0 w 10000"/>
                <a:gd name="connsiteY10" fmla="*/ 9776 h 10000"/>
                <a:gd name="connsiteX11" fmla="*/ 0 w 10000"/>
                <a:gd name="connsiteY11" fmla="*/ 247 h 10000"/>
                <a:gd name="connsiteX12" fmla="*/ 159 w 10000"/>
                <a:gd name="connsiteY12" fmla="*/ 0 h 10000"/>
                <a:gd name="connsiteX13" fmla="*/ 9855 w 10000"/>
                <a:gd name="connsiteY13" fmla="*/ 0 h 10000"/>
                <a:gd name="connsiteX14" fmla="*/ 10000 w 10000"/>
                <a:gd name="connsiteY14" fmla="*/ 247 h 10000"/>
                <a:gd name="connsiteX15" fmla="*/ 2674 w 10000"/>
                <a:gd name="connsiteY15" fmla="*/ 6569 h 10000"/>
                <a:gd name="connsiteX16" fmla="*/ 2674 w 10000"/>
                <a:gd name="connsiteY16" fmla="*/ 3407 h 10000"/>
                <a:gd name="connsiteX17" fmla="*/ 1661 w 10000"/>
                <a:gd name="connsiteY17" fmla="*/ 5000 h 10000"/>
                <a:gd name="connsiteX18" fmla="*/ 2674 w 10000"/>
                <a:gd name="connsiteY18" fmla="*/ 6569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2674 w 10000"/>
                <a:gd name="connsiteY4" fmla="*/ 3902 h 10000"/>
                <a:gd name="connsiteX5" fmla="*/ 10000 w 10000"/>
                <a:gd name="connsiteY5" fmla="*/ 247 h 10000"/>
                <a:gd name="connsiteX6" fmla="*/ 10000 w 10000"/>
                <a:gd name="connsiteY6" fmla="*/ 247 h 10000"/>
                <a:gd name="connsiteX7" fmla="*/ 10000 w 10000"/>
                <a:gd name="connsiteY7" fmla="*/ 9776 h 10000"/>
                <a:gd name="connsiteX8" fmla="*/ 9855 w 10000"/>
                <a:gd name="connsiteY8" fmla="*/ 10000 h 10000"/>
                <a:gd name="connsiteX9" fmla="*/ 159 w 10000"/>
                <a:gd name="connsiteY9" fmla="*/ 10000 h 10000"/>
                <a:gd name="connsiteX10" fmla="*/ 0 w 10000"/>
                <a:gd name="connsiteY10" fmla="*/ 9776 h 10000"/>
                <a:gd name="connsiteX11" fmla="*/ 0 w 10000"/>
                <a:gd name="connsiteY11" fmla="*/ 247 h 10000"/>
                <a:gd name="connsiteX12" fmla="*/ 159 w 10000"/>
                <a:gd name="connsiteY12" fmla="*/ 0 h 10000"/>
                <a:gd name="connsiteX13" fmla="*/ 9855 w 10000"/>
                <a:gd name="connsiteY13" fmla="*/ 0 h 10000"/>
                <a:gd name="connsiteX14" fmla="*/ 10000 w 10000"/>
                <a:gd name="connsiteY14" fmla="*/ 247 h 10000"/>
                <a:gd name="connsiteX15" fmla="*/ 1661 w 10000"/>
                <a:gd name="connsiteY15" fmla="*/ 5000 h 10000"/>
                <a:gd name="connsiteX16" fmla="*/ 2674 w 10000"/>
                <a:gd name="connsiteY16" fmla="*/ 3407 h 10000"/>
                <a:gd name="connsiteX17" fmla="*/ 1661 w 10000"/>
                <a:gd name="connsiteY17"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3902 h 10000"/>
                <a:gd name="connsiteX4" fmla="*/ 10000 w 10000"/>
                <a:gd name="connsiteY4" fmla="*/ 247 h 10000"/>
                <a:gd name="connsiteX5" fmla="*/ 10000 w 10000"/>
                <a:gd name="connsiteY5" fmla="*/ 247 h 10000"/>
                <a:gd name="connsiteX6" fmla="*/ 10000 w 10000"/>
                <a:gd name="connsiteY6" fmla="*/ 9776 h 10000"/>
                <a:gd name="connsiteX7" fmla="*/ 9855 w 10000"/>
                <a:gd name="connsiteY7" fmla="*/ 10000 h 10000"/>
                <a:gd name="connsiteX8" fmla="*/ 159 w 10000"/>
                <a:gd name="connsiteY8" fmla="*/ 10000 h 10000"/>
                <a:gd name="connsiteX9" fmla="*/ 0 w 10000"/>
                <a:gd name="connsiteY9" fmla="*/ 9776 h 10000"/>
                <a:gd name="connsiteX10" fmla="*/ 0 w 10000"/>
                <a:gd name="connsiteY10" fmla="*/ 247 h 10000"/>
                <a:gd name="connsiteX11" fmla="*/ 159 w 10000"/>
                <a:gd name="connsiteY11" fmla="*/ 0 h 10000"/>
                <a:gd name="connsiteX12" fmla="*/ 9855 w 10000"/>
                <a:gd name="connsiteY12" fmla="*/ 0 h 10000"/>
                <a:gd name="connsiteX13" fmla="*/ 10000 w 10000"/>
                <a:gd name="connsiteY13" fmla="*/ 247 h 10000"/>
                <a:gd name="connsiteX14" fmla="*/ 1661 w 10000"/>
                <a:gd name="connsiteY14" fmla="*/ 5000 h 10000"/>
                <a:gd name="connsiteX15" fmla="*/ 2674 w 10000"/>
                <a:gd name="connsiteY15" fmla="*/ 3407 h 10000"/>
                <a:gd name="connsiteX16" fmla="*/ 1661 w 10000"/>
                <a:gd name="connsiteY16"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3902 h 10000"/>
                <a:gd name="connsiteX4" fmla="*/ 10000 w 10000"/>
                <a:gd name="connsiteY4" fmla="*/ 247 h 10000"/>
                <a:gd name="connsiteX5" fmla="*/ 10000 w 10000"/>
                <a:gd name="connsiteY5" fmla="*/ 247 h 10000"/>
                <a:gd name="connsiteX6" fmla="*/ 10000 w 10000"/>
                <a:gd name="connsiteY6" fmla="*/ 9776 h 10000"/>
                <a:gd name="connsiteX7" fmla="*/ 9855 w 10000"/>
                <a:gd name="connsiteY7" fmla="*/ 10000 h 10000"/>
                <a:gd name="connsiteX8" fmla="*/ 159 w 10000"/>
                <a:gd name="connsiteY8" fmla="*/ 10000 h 10000"/>
                <a:gd name="connsiteX9" fmla="*/ 0 w 10000"/>
                <a:gd name="connsiteY9" fmla="*/ 9776 h 10000"/>
                <a:gd name="connsiteX10" fmla="*/ 0 w 10000"/>
                <a:gd name="connsiteY10" fmla="*/ 247 h 10000"/>
                <a:gd name="connsiteX11" fmla="*/ 159 w 10000"/>
                <a:gd name="connsiteY11" fmla="*/ 0 h 10000"/>
                <a:gd name="connsiteX12" fmla="*/ 9855 w 10000"/>
                <a:gd name="connsiteY12" fmla="*/ 0 h 10000"/>
                <a:gd name="connsiteX13" fmla="*/ 10000 w 10000"/>
                <a:gd name="connsiteY13" fmla="*/ 247 h 10000"/>
                <a:gd name="connsiteX0" fmla="*/ 1965 w 10000"/>
                <a:gd name="connsiteY0" fmla="*/ 5000 h 10000"/>
                <a:gd name="connsiteX1" fmla="*/ 2674 w 10000"/>
                <a:gd name="connsiteY1" fmla="*/ 3902 h 10000"/>
                <a:gd name="connsiteX2" fmla="*/ 1965 w 10000"/>
                <a:gd name="connsiteY2" fmla="*/ 5000 h 10000"/>
                <a:gd name="connsiteX3" fmla="*/ 10000 w 10000"/>
                <a:gd name="connsiteY3" fmla="*/ 247 h 10000"/>
                <a:gd name="connsiteX4" fmla="*/ 10000 w 10000"/>
                <a:gd name="connsiteY4" fmla="*/ 247 h 10000"/>
                <a:gd name="connsiteX5" fmla="*/ 10000 w 10000"/>
                <a:gd name="connsiteY5" fmla="*/ 9776 h 10000"/>
                <a:gd name="connsiteX6" fmla="*/ 9855 w 10000"/>
                <a:gd name="connsiteY6" fmla="*/ 10000 h 10000"/>
                <a:gd name="connsiteX7" fmla="*/ 159 w 10000"/>
                <a:gd name="connsiteY7" fmla="*/ 10000 h 10000"/>
                <a:gd name="connsiteX8" fmla="*/ 0 w 10000"/>
                <a:gd name="connsiteY8" fmla="*/ 9776 h 10000"/>
                <a:gd name="connsiteX9" fmla="*/ 0 w 10000"/>
                <a:gd name="connsiteY9" fmla="*/ 247 h 10000"/>
                <a:gd name="connsiteX10" fmla="*/ 159 w 10000"/>
                <a:gd name="connsiteY10" fmla="*/ 0 h 10000"/>
                <a:gd name="connsiteX11" fmla="*/ 9855 w 10000"/>
                <a:gd name="connsiteY11" fmla="*/ 0 h 10000"/>
                <a:gd name="connsiteX12" fmla="*/ 10000 w 10000"/>
                <a:gd name="connsiteY12" fmla="*/ 247 h 10000"/>
                <a:gd name="connsiteX0" fmla="*/ 10000 w 10000"/>
                <a:gd name="connsiteY0" fmla="*/ 247 h 10000"/>
                <a:gd name="connsiteX1" fmla="*/ 10000 w 10000"/>
                <a:gd name="connsiteY1" fmla="*/ 247 h 10000"/>
                <a:gd name="connsiteX2" fmla="*/ 10000 w 10000"/>
                <a:gd name="connsiteY2" fmla="*/ 9776 h 10000"/>
                <a:gd name="connsiteX3" fmla="*/ 9855 w 10000"/>
                <a:gd name="connsiteY3" fmla="*/ 10000 h 10000"/>
                <a:gd name="connsiteX4" fmla="*/ 159 w 10000"/>
                <a:gd name="connsiteY4" fmla="*/ 10000 h 10000"/>
                <a:gd name="connsiteX5" fmla="*/ 0 w 10000"/>
                <a:gd name="connsiteY5" fmla="*/ 9776 h 10000"/>
                <a:gd name="connsiteX6" fmla="*/ 0 w 10000"/>
                <a:gd name="connsiteY6" fmla="*/ 247 h 10000"/>
                <a:gd name="connsiteX7" fmla="*/ 159 w 10000"/>
                <a:gd name="connsiteY7" fmla="*/ 0 h 10000"/>
                <a:gd name="connsiteX8" fmla="*/ 9855 w 10000"/>
                <a:gd name="connsiteY8" fmla="*/ 0 h 10000"/>
                <a:gd name="connsiteX9" fmla="*/ 10000 w 10000"/>
                <a:gd name="connsiteY9" fmla="*/ 24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10000" y="247"/>
                  </a:moveTo>
                  <a:lnTo>
                    <a:pt x="10000" y="247"/>
                  </a:lnTo>
                  <a:lnTo>
                    <a:pt x="10000" y="9776"/>
                  </a:lnTo>
                  <a:cubicBezTo>
                    <a:pt x="10000" y="9888"/>
                    <a:pt x="9942" y="10000"/>
                    <a:pt x="9855" y="10000"/>
                  </a:cubicBezTo>
                  <a:lnTo>
                    <a:pt x="159" y="10000"/>
                  </a:lnTo>
                  <a:cubicBezTo>
                    <a:pt x="72" y="10000"/>
                    <a:pt x="0" y="9888"/>
                    <a:pt x="0" y="9776"/>
                  </a:cubicBezTo>
                  <a:lnTo>
                    <a:pt x="0" y="247"/>
                  </a:lnTo>
                  <a:cubicBezTo>
                    <a:pt x="0" y="112"/>
                    <a:pt x="72" y="0"/>
                    <a:pt x="159" y="0"/>
                  </a:cubicBezTo>
                  <a:lnTo>
                    <a:pt x="9855" y="0"/>
                  </a:lnTo>
                  <a:cubicBezTo>
                    <a:pt x="9942" y="0"/>
                    <a:pt x="10000" y="112"/>
                    <a:pt x="10000" y="247"/>
                  </a:cubicBezTo>
                  <a:close/>
                </a:path>
              </a:pathLst>
            </a:custGeom>
            <a:solidFill>
              <a:schemeClr val="bg1"/>
            </a:solidFill>
            <a:ln w="15875" cap="rnd">
              <a:solidFill>
                <a:schemeClr val="accent1"/>
              </a:solidFill>
            </a:ln>
            <a:effectLst/>
          </p:spPr>
          <p:txBody>
            <a:bodyPr wrap="none" anchor="ctr"/>
            <a:lstStyle/>
            <a:p>
              <a:endParaRPr lang="en-US"/>
            </a:p>
          </p:txBody>
        </p:sp>
        <p:sp>
          <p:nvSpPr>
            <p:cNvPr id="424" name="Freeform 53"/>
            <p:cNvSpPr>
              <a:spLocks noChangeArrowheads="1"/>
            </p:cNvSpPr>
            <p:nvPr/>
          </p:nvSpPr>
          <p:spPr bwMode="auto">
            <a:xfrm>
              <a:off x="2596661" y="3669383"/>
              <a:ext cx="194348" cy="59030"/>
            </a:xfrm>
            <a:custGeom>
              <a:avLst/>
              <a:gdLst>
                <a:gd name="T0" fmla="*/ 557 w 693"/>
                <a:gd name="T1" fmla="*/ 223 h 447"/>
                <a:gd name="T2" fmla="*/ 557 w 693"/>
                <a:gd name="T3" fmla="*/ 223 h 447"/>
                <a:gd name="T4" fmla="*/ 508 w 693"/>
                <a:gd name="T5" fmla="*/ 272 h 447"/>
                <a:gd name="T6" fmla="*/ 459 w 693"/>
                <a:gd name="T7" fmla="*/ 223 h 447"/>
                <a:gd name="T8" fmla="*/ 508 w 693"/>
                <a:gd name="T9" fmla="*/ 174 h 447"/>
                <a:gd name="T10" fmla="*/ 557 w 693"/>
                <a:gd name="T11" fmla="*/ 223 h 447"/>
                <a:gd name="T12" fmla="*/ 185 w 693"/>
                <a:gd name="T13" fmla="*/ 174 h 447"/>
                <a:gd name="T14" fmla="*/ 185 w 693"/>
                <a:gd name="T15" fmla="*/ 174 h 447"/>
                <a:gd name="T16" fmla="*/ 136 w 693"/>
                <a:gd name="T17" fmla="*/ 223 h 447"/>
                <a:gd name="T18" fmla="*/ 185 w 693"/>
                <a:gd name="T19" fmla="*/ 272 h 447"/>
                <a:gd name="T20" fmla="*/ 234 w 693"/>
                <a:gd name="T21" fmla="*/ 223 h 447"/>
                <a:gd name="T22" fmla="*/ 185 w 693"/>
                <a:gd name="T23" fmla="*/ 174 h 447"/>
                <a:gd name="T24" fmla="*/ 692 w 693"/>
                <a:gd name="T25" fmla="*/ 11 h 447"/>
                <a:gd name="T26" fmla="*/ 692 w 693"/>
                <a:gd name="T27" fmla="*/ 11 h 447"/>
                <a:gd name="T28" fmla="*/ 692 w 693"/>
                <a:gd name="T29" fmla="*/ 436 h 447"/>
                <a:gd name="T30" fmla="*/ 682 w 693"/>
                <a:gd name="T31" fmla="*/ 446 h 447"/>
                <a:gd name="T32" fmla="*/ 11 w 693"/>
                <a:gd name="T33" fmla="*/ 446 h 447"/>
                <a:gd name="T34" fmla="*/ 0 w 693"/>
                <a:gd name="T35" fmla="*/ 436 h 447"/>
                <a:gd name="T36" fmla="*/ 0 w 693"/>
                <a:gd name="T37" fmla="*/ 11 h 447"/>
                <a:gd name="T38" fmla="*/ 11 w 693"/>
                <a:gd name="T39" fmla="*/ 0 h 447"/>
                <a:gd name="T40" fmla="*/ 682 w 693"/>
                <a:gd name="T41" fmla="*/ 0 h 447"/>
                <a:gd name="T42" fmla="*/ 692 w 693"/>
                <a:gd name="T43" fmla="*/ 11 h 447"/>
                <a:gd name="T44" fmla="*/ 578 w 693"/>
                <a:gd name="T45" fmla="*/ 223 h 447"/>
                <a:gd name="T46" fmla="*/ 578 w 693"/>
                <a:gd name="T47" fmla="*/ 223 h 447"/>
                <a:gd name="T48" fmla="*/ 508 w 693"/>
                <a:gd name="T49" fmla="*/ 152 h 447"/>
                <a:gd name="T50" fmla="*/ 508 w 693"/>
                <a:gd name="T51" fmla="*/ 152 h 447"/>
                <a:gd name="T52" fmla="*/ 185 w 693"/>
                <a:gd name="T53" fmla="*/ 152 h 447"/>
                <a:gd name="T54" fmla="*/ 115 w 693"/>
                <a:gd name="T55" fmla="*/ 223 h 447"/>
                <a:gd name="T56" fmla="*/ 185 w 693"/>
                <a:gd name="T57" fmla="*/ 293 h 447"/>
                <a:gd name="T58" fmla="*/ 255 w 693"/>
                <a:gd name="T59" fmla="*/ 223 h 447"/>
                <a:gd name="T60" fmla="*/ 235 w 693"/>
                <a:gd name="T61" fmla="*/ 174 h 447"/>
                <a:gd name="T62" fmla="*/ 457 w 693"/>
                <a:gd name="T63" fmla="*/ 174 h 447"/>
                <a:gd name="T64" fmla="*/ 437 w 693"/>
                <a:gd name="T65" fmla="*/ 223 h 447"/>
                <a:gd name="T66" fmla="*/ 508 w 693"/>
                <a:gd name="T67" fmla="*/ 293 h 447"/>
                <a:gd name="T68" fmla="*/ 578 w 693"/>
                <a:gd name="T69" fmla="*/ 223 h 447"/>
                <a:gd name="connsiteX0" fmla="*/ 8651 w 10599"/>
                <a:gd name="connsiteY0" fmla="*/ 5551 h 11260"/>
                <a:gd name="connsiteX1" fmla="*/ 8651 w 10599"/>
                <a:gd name="connsiteY1" fmla="*/ 5551 h 11260"/>
                <a:gd name="connsiteX2" fmla="*/ 7943 w 10599"/>
                <a:gd name="connsiteY2" fmla="*/ 6647 h 11260"/>
                <a:gd name="connsiteX3" fmla="*/ 7236 w 10599"/>
                <a:gd name="connsiteY3" fmla="*/ 5551 h 11260"/>
                <a:gd name="connsiteX4" fmla="*/ 7943 w 10599"/>
                <a:gd name="connsiteY4" fmla="*/ 4455 h 11260"/>
                <a:gd name="connsiteX5" fmla="*/ 8651 w 10599"/>
                <a:gd name="connsiteY5" fmla="*/ 5551 h 11260"/>
                <a:gd name="connsiteX6" fmla="*/ 3283 w 10599"/>
                <a:gd name="connsiteY6" fmla="*/ 4455 h 11260"/>
                <a:gd name="connsiteX7" fmla="*/ 3283 w 10599"/>
                <a:gd name="connsiteY7" fmla="*/ 4455 h 11260"/>
                <a:gd name="connsiteX8" fmla="*/ 2575 w 10599"/>
                <a:gd name="connsiteY8" fmla="*/ 5551 h 11260"/>
                <a:gd name="connsiteX9" fmla="*/ 3283 w 10599"/>
                <a:gd name="connsiteY9" fmla="*/ 6647 h 11260"/>
                <a:gd name="connsiteX10" fmla="*/ 3990 w 10599"/>
                <a:gd name="connsiteY10" fmla="*/ 5551 h 11260"/>
                <a:gd name="connsiteX11" fmla="*/ 3283 w 10599"/>
                <a:gd name="connsiteY11" fmla="*/ 4455 h 11260"/>
                <a:gd name="connsiteX12" fmla="*/ 10599 w 10599"/>
                <a:gd name="connsiteY12" fmla="*/ 808 h 11260"/>
                <a:gd name="connsiteX13" fmla="*/ 10599 w 10599"/>
                <a:gd name="connsiteY13" fmla="*/ 808 h 11260"/>
                <a:gd name="connsiteX14" fmla="*/ 10599 w 10599"/>
                <a:gd name="connsiteY14" fmla="*/ 10316 h 11260"/>
                <a:gd name="connsiteX15" fmla="*/ 10454 w 10599"/>
                <a:gd name="connsiteY15" fmla="*/ 10540 h 11260"/>
                <a:gd name="connsiteX16" fmla="*/ 772 w 10599"/>
                <a:gd name="connsiteY16" fmla="*/ 10540 h 11260"/>
                <a:gd name="connsiteX17" fmla="*/ 613 w 10599"/>
                <a:gd name="connsiteY17" fmla="*/ 808 h 11260"/>
                <a:gd name="connsiteX18" fmla="*/ 772 w 10599"/>
                <a:gd name="connsiteY18" fmla="*/ 562 h 11260"/>
                <a:gd name="connsiteX19" fmla="*/ 10454 w 10599"/>
                <a:gd name="connsiteY19" fmla="*/ 562 h 11260"/>
                <a:gd name="connsiteX20" fmla="*/ 10599 w 10599"/>
                <a:gd name="connsiteY20" fmla="*/ 808 h 11260"/>
                <a:gd name="connsiteX21" fmla="*/ 8954 w 10599"/>
                <a:gd name="connsiteY21" fmla="*/ 5551 h 11260"/>
                <a:gd name="connsiteX22" fmla="*/ 8954 w 10599"/>
                <a:gd name="connsiteY22" fmla="*/ 5551 h 11260"/>
                <a:gd name="connsiteX23" fmla="*/ 7943 w 10599"/>
                <a:gd name="connsiteY23" fmla="*/ 3962 h 11260"/>
                <a:gd name="connsiteX24" fmla="*/ 7943 w 10599"/>
                <a:gd name="connsiteY24" fmla="*/ 3962 h 11260"/>
                <a:gd name="connsiteX25" fmla="*/ 3283 w 10599"/>
                <a:gd name="connsiteY25" fmla="*/ 3962 h 11260"/>
                <a:gd name="connsiteX26" fmla="*/ 2272 w 10599"/>
                <a:gd name="connsiteY26" fmla="*/ 5551 h 11260"/>
                <a:gd name="connsiteX27" fmla="*/ 3283 w 10599"/>
                <a:gd name="connsiteY27" fmla="*/ 7117 h 11260"/>
                <a:gd name="connsiteX28" fmla="*/ 4293 w 10599"/>
                <a:gd name="connsiteY28" fmla="*/ 5551 h 11260"/>
                <a:gd name="connsiteX29" fmla="*/ 4004 w 10599"/>
                <a:gd name="connsiteY29" fmla="*/ 4455 h 11260"/>
                <a:gd name="connsiteX30" fmla="*/ 7208 w 10599"/>
                <a:gd name="connsiteY30" fmla="*/ 4455 h 11260"/>
                <a:gd name="connsiteX31" fmla="*/ 6919 w 10599"/>
                <a:gd name="connsiteY31" fmla="*/ 5551 h 11260"/>
                <a:gd name="connsiteX32" fmla="*/ 7943 w 10599"/>
                <a:gd name="connsiteY32" fmla="*/ 7117 h 11260"/>
                <a:gd name="connsiteX33" fmla="*/ 8954 w 10599"/>
                <a:gd name="connsiteY33" fmla="*/ 5551 h 11260"/>
                <a:gd name="connsiteX0" fmla="*/ 8734 w 11316"/>
                <a:gd name="connsiteY0" fmla="*/ 5551 h 11212"/>
                <a:gd name="connsiteX1" fmla="*/ 8734 w 11316"/>
                <a:gd name="connsiteY1" fmla="*/ 5551 h 11212"/>
                <a:gd name="connsiteX2" fmla="*/ 8026 w 11316"/>
                <a:gd name="connsiteY2" fmla="*/ 6647 h 11212"/>
                <a:gd name="connsiteX3" fmla="*/ 7319 w 11316"/>
                <a:gd name="connsiteY3" fmla="*/ 5551 h 11212"/>
                <a:gd name="connsiteX4" fmla="*/ 8026 w 11316"/>
                <a:gd name="connsiteY4" fmla="*/ 4455 h 11212"/>
                <a:gd name="connsiteX5" fmla="*/ 8734 w 11316"/>
                <a:gd name="connsiteY5" fmla="*/ 5551 h 11212"/>
                <a:gd name="connsiteX6" fmla="*/ 3366 w 11316"/>
                <a:gd name="connsiteY6" fmla="*/ 4455 h 11212"/>
                <a:gd name="connsiteX7" fmla="*/ 3366 w 11316"/>
                <a:gd name="connsiteY7" fmla="*/ 4455 h 11212"/>
                <a:gd name="connsiteX8" fmla="*/ 2658 w 11316"/>
                <a:gd name="connsiteY8" fmla="*/ 5551 h 11212"/>
                <a:gd name="connsiteX9" fmla="*/ 3366 w 11316"/>
                <a:gd name="connsiteY9" fmla="*/ 6647 h 11212"/>
                <a:gd name="connsiteX10" fmla="*/ 4073 w 11316"/>
                <a:gd name="connsiteY10" fmla="*/ 5551 h 11212"/>
                <a:gd name="connsiteX11" fmla="*/ 3366 w 11316"/>
                <a:gd name="connsiteY11" fmla="*/ 4455 h 11212"/>
                <a:gd name="connsiteX12" fmla="*/ 10682 w 11316"/>
                <a:gd name="connsiteY12" fmla="*/ 808 h 11212"/>
                <a:gd name="connsiteX13" fmla="*/ 10682 w 11316"/>
                <a:gd name="connsiteY13" fmla="*/ 808 h 11212"/>
                <a:gd name="connsiteX14" fmla="*/ 10682 w 11316"/>
                <a:gd name="connsiteY14" fmla="*/ 10316 h 11212"/>
                <a:gd name="connsiteX15" fmla="*/ 10537 w 11316"/>
                <a:gd name="connsiteY15" fmla="*/ 10540 h 11212"/>
                <a:gd name="connsiteX16" fmla="*/ 696 w 11316"/>
                <a:gd name="connsiteY16" fmla="*/ 808 h 11212"/>
                <a:gd name="connsiteX17" fmla="*/ 855 w 11316"/>
                <a:gd name="connsiteY17" fmla="*/ 562 h 11212"/>
                <a:gd name="connsiteX18" fmla="*/ 10537 w 11316"/>
                <a:gd name="connsiteY18" fmla="*/ 562 h 11212"/>
                <a:gd name="connsiteX19" fmla="*/ 10682 w 11316"/>
                <a:gd name="connsiteY19" fmla="*/ 808 h 11212"/>
                <a:gd name="connsiteX20" fmla="*/ 9037 w 11316"/>
                <a:gd name="connsiteY20" fmla="*/ 5551 h 11212"/>
                <a:gd name="connsiteX21" fmla="*/ 9037 w 11316"/>
                <a:gd name="connsiteY21" fmla="*/ 5551 h 11212"/>
                <a:gd name="connsiteX22" fmla="*/ 8026 w 11316"/>
                <a:gd name="connsiteY22" fmla="*/ 3962 h 11212"/>
                <a:gd name="connsiteX23" fmla="*/ 8026 w 11316"/>
                <a:gd name="connsiteY23" fmla="*/ 3962 h 11212"/>
                <a:gd name="connsiteX24" fmla="*/ 3366 w 11316"/>
                <a:gd name="connsiteY24" fmla="*/ 3962 h 11212"/>
                <a:gd name="connsiteX25" fmla="*/ 2355 w 11316"/>
                <a:gd name="connsiteY25" fmla="*/ 5551 h 11212"/>
                <a:gd name="connsiteX26" fmla="*/ 3366 w 11316"/>
                <a:gd name="connsiteY26" fmla="*/ 7117 h 11212"/>
                <a:gd name="connsiteX27" fmla="*/ 4376 w 11316"/>
                <a:gd name="connsiteY27" fmla="*/ 5551 h 11212"/>
                <a:gd name="connsiteX28" fmla="*/ 4087 w 11316"/>
                <a:gd name="connsiteY28" fmla="*/ 4455 h 11212"/>
                <a:gd name="connsiteX29" fmla="*/ 7291 w 11316"/>
                <a:gd name="connsiteY29" fmla="*/ 4455 h 11212"/>
                <a:gd name="connsiteX30" fmla="*/ 7002 w 11316"/>
                <a:gd name="connsiteY30" fmla="*/ 5551 h 11212"/>
                <a:gd name="connsiteX31" fmla="*/ 8026 w 11316"/>
                <a:gd name="connsiteY31" fmla="*/ 7117 h 11212"/>
                <a:gd name="connsiteX32" fmla="*/ 9037 w 11316"/>
                <a:gd name="connsiteY32" fmla="*/ 5551 h 11212"/>
                <a:gd name="connsiteX0" fmla="*/ 7879 w 10449"/>
                <a:gd name="connsiteY0" fmla="*/ 5728 h 11408"/>
                <a:gd name="connsiteX1" fmla="*/ 7879 w 10449"/>
                <a:gd name="connsiteY1" fmla="*/ 5728 h 11408"/>
                <a:gd name="connsiteX2" fmla="*/ 7171 w 10449"/>
                <a:gd name="connsiteY2" fmla="*/ 6824 h 11408"/>
                <a:gd name="connsiteX3" fmla="*/ 6464 w 10449"/>
                <a:gd name="connsiteY3" fmla="*/ 5728 h 11408"/>
                <a:gd name="connsiteX4" fmla="*/ 7171 w 10449"/>
                <a:gd name="connsiteY4" fmla="*/ 4632 h 11408"/>
                <a:gd name="connsiteX5" fmla="*/ 7879 w 10449"/>
                <a:gd name="connsiteY5" fmla="*/ 5728 h 11408"/>
                <a:gd name="connsiteX6" fmla="*/ 2511 w 10449"/>
                <a:gd name="connsiteY6" fmla="*/ 4632 h 11408"/>
                <a:gd name="connsiteX7" fmla="*/ 2511 w 10449"/>
                <a:gd name="connsiteY7" fmla="*/ 4632 h 11408"/>
                <a:gd name="connsiteX8" fmla="*/ 1803 w 10449"/>
                <a:gd name="connsiteY8" fmla="*/ 5728 h 11408"/>
                <a:gd name="connsiteX9" fmla="*/ 2511 w 10449"/>
                <a:gd name="connsiteY9" fmla="*/ 6824 h 11408"/>
                <a:gd name="connsiteX10" fmla="*/ 3218 w 10449"/>
                <a:gd name="connsiteY10" fmla="*/ 5728 h 11408"/>
                <a:gd name="connsiteX11" fmla="*/ 2511 w 10449"/>
                <a:gd name="connsiteY11" fmla="*/ 4632 h 11408"/>
                <a:gd name="connsiteX12" fmla="*/ 9827 w 10449"/>
                <a:gd name="connsiteY12" fmla="*/ 985 h 11408"/>
                <a:gd name="connsiteX13" fmla="*/ 9827 w 10449"/>
                <a:gd name="connsiteY13" fmla="*/ 985 h 11408"/>
                <a:gd name="connsiteX14" fmla="*/ 9827 w 10449"/>
                <a:gd name="connsiteY14" fmla="*/ 10493 h 11408"/>
                <a:gd name="connsiteX15" fmla="*/ 9682 w 10449"/>
                <a:gd name="connsiteY15" fmla="*/ 10717 h 11408"/>
                <a:gd name="connsiteX16" fmla="*/ 0 w 10449"/>
                <a:gd name="connsiteY16" fmla="*/ 739 h 11408"/>
                <a:gd name="connsiteX17" fmla="*/ 9682 w 10449"/>
                <a:gd name="connsiteY17" fmla="*/ 739 h 11408"/>
                <a:gd name="connsiteX18" fmla="*/ 9827 w 10449"/>
                <a:gd name="connsiteY18" fmla="*/ 985 h 11408"/>
                <a:gd name="connsiteX19" fmla="*/ 8182 w 10449"/>
                <a:gd name="connsiteY19" fmla="*/ 5728 h 11408"/>
                <a:gd name="connsiteX20" fmla="*/ 8182 w 10449"/>
                <a:gd name="connsiteY20" fmla="*/ 5728 h 11408"/>
                <a:gd name="connsiteX21" fmla="*/ 7171 w 10449"/>
                <a:gd name="connsiteY21" fmla="*/ 4139 h 11408"/>
                <a:gd name="connsiteX22" fmla="*/ 7171 w 10449"/>
                <a:gd name="connsiteY22" fmla="*/ 4139 h 11408"/>
                <a:gd name="connsiteX23" fmla="*/ 2511 w 10449"/>
                <a:gd name="connsiteY23" fmla="*/ 4139 h 11408"/>
                <a:gd name="connsiteX24" fmla="*/ 1500 w 10449"/>
                <a:gd name="connsiteY24" fmla="*/ 5728 h 11408"/>
                <a:gd name="connsiteX25" fmla="*/ 2511 w 10449"/>
                <a:gd name="connsiteY25" fmla="*/ 7294 h 11408"/>
                <a:gd name="connsiteX26" fmla="*/ 3521 w 10449"/>
                <a:gd name="connsiteY26" fmla="*/ 5728 h 11408"/>
                <a:gd name="connsiteX27" fmla="*/ 3232 w 10449"/>
                <a:gd name="connsiteY27" fmla="*/ 4632 h 11408"/>
                <a:gd name="connsiteX28" fmla="*/ 6436 w 10449"/>
                <a:gd name="connsiteY28" fmla="*/ 4632 h 11408"/>
                <a:gd name="connsiteX29" fmla="*/ 6147 w 10449"/>
                <a:gd name="connsiteY29" fmla="*/ 5728 h 11408"/>
                <a:gd name="connsiteX30" fmla="*/ 7171 w 10449"/>
                <a:gd name="connsiteY30" fmla="*/ 7294 h 11408"/>
                <a:gd name="connsiteX31" fmla="*/ 8182 w 10449"/>
                <a:gd name="connsiteY31" fmla="*/ 5728 h 11408"/>
                <a:gd name="connsiteX0" fmla="*/ 6379 w 8327"/>
                <a:gd name="connsiteY0" fmla="*/ 5678 h 11358"/>
                <a:gd name="connsiteX1" fmla="*/ 6379 w 8327"/>
                <a:gd name="connsiteY1" fmla="*/ 5678 h 11358"/>
                <a:gd name="connsiteX2" fmla="*/ 5671 w 8327"/>
                <a:gd name="connsiteY2" fmla="*/ 6774 h 11358"/>
                <a:gd name="connsiteX3" fmla="*/ 4964 w 8327"/>
                <a:gd name="connsiteY3" fmla="*/ 5678 h 11358"/>
                <a:gd name="connsiteX4" fmla="*/ 5671 w 8327"/>
                <a:gd name="connsiteY4" fmla="*/ 4582 h 11358"/>
                <a:gd name="connsiteX5" fmla="*/ 6379 w 8327"/>
                <a:gd name="connsiteY5" fmla="*/ 5678 h 11358"/>
                <a:gd name="connsiteX6" fmla="*/ 1011 w 8327"/>
                <a:gd name="connsiteY6" fmla="*/ 4582 h 11358"/>
                <a:gd name="connsiteX7" fmla="*/ 1011 w 8327"/>
                <a:gd name="connsiteY7" fmla="*/ 4582 h 11358"/>
                <a:gd name="connsiteX8" fmla="*/ 303 w 8327"/>
                <a:gd name="connsiteY8" fmla="*/ 5678 h 11358"/>
                <a:gd name="connsiteX9" fmla="*/ 1011 w 8327"/>
                <a:gd name="connsiteY9" fmla="*/ 6774 h 11358"/>
                <a:gd name="connsiteX10" fmla="*/ 1718 w 8327"/>
                <a:gd name="connsiteY10" fmla="*/ 5678 h 11358"/>
                <a:gd name="connsiteX11" fmla="*/ 1011 w 8327"/>
                <a:gd name="connsiteY11" fmla="*/ 4582 h 11358"/>
                <a:gd name="connsiteX12" fmla="*/ 8327 w 8327"/>
                <a:gd name="connsiteY12" fmla="*/ 935 h 11358"/>
                <a:gd name="connsiteX13" fmla="*/ 8327 w 8327"/>
                <a:gd name="connsiteY13" fmla="*/ 935 h 11358"/>
                <a:gd name="connsiteX14" fmla="*/ 8327 w 8327"/>
                <a:gd name="connsiteY14" fmla="*/ 10443 h 11358"/>
                <a:gd name="connsiteX15" fmla="*/ 8182 w 8327"/>
                <a:gd name="connsiteY15" fmla="*/ 10667 h 11358"/>
                <a:gd name="connsiteX16" fmla="*/ 8182 w 8327"/>
                <a:gd name="connsiteY16" fmla="*/ 689 h 11358"/>
                <a:gd name="connsiteX17" fmla="*/ 8327 w 8327"/>
                <a:gd name="connsiteY17" fmla="*/ 935 h 11358"/>
                <a:gd name="connsiteX18" fmla="*/ 6682 w 8327"/>
                <a:gd name="connsiteY18" fmla="*/ 5678 h 11358"/>
                <a:gd name="connsiteX19" fmla="*/ 6682 w 8327"/>
                <a:gd name="connsiteY19" fmla="*/ 5678 h 11358"/>
                <a:gd name="connsiteX20" fmla="*/ 5671 w 8327"/>
                <a:gd name="connsiteY20" fmla="*/ 4089 h 11358"/>
                <a:gd name="connsiteX21" fmla="*/ 5671 w 8327"/>
                <a:gd name="connsiteY21" fmla="*/ 4089 h 11358"/>
                <a:gd name="connsiteX22" fmla="*/ 1011 w 8327"/>
                <a:gd name="connsiteY22" fmla="*/ 4089 h 11358"/>
                <a:gd name="connsiteX23" fmla="*/ 0 w 8327"/>
                <a:gd name="connsiteY23" fmla="*/ 5678 h 11358"/>
                <a:gd name="connsiteX24" fmla="*/ 1011 w 8327"/>
                <a:gd name="connsiteY24" fmla="*/ 7244 h 11358"/>
                <a:gd name="connsiteX25" fmla="*/ 2021 w 8327"/>
                <a:gd name="connsiteY25" fmla="*/ 5678 h 11358"/>
                <a:gd name="connsiteX26" fmla="*/ 1732 w 8327"/>
                <a:gd name="connsiteY26" fmla="*/ 4582 h 11358"/>
                <a:gd name="connsiteX27" fmla="*/ 4936 w 8327"/>
                <a:gd name="connsiteY27" fmla="*/ 4582 h 11358"/>
                <a:gd name="connsiteX28" fmla="*/ 4647 w 8327"/>
                <a:gd name="connsiteY28" fmla="*/ 5678 h 11358"/>
                <a:gd name="connsiteX29" fmla="*/ 5671 w 8327"/>
                <a:gd name="connsiteY29" fmla="*/ 7244 h 11358"/>
                <a:gd name="connsiteX30" fmla="*/ 6682 w 8327"/>
                <a:gd name="connsiteY30" fmla="*/ 5678 h 11358"/>
                <a:gd name="connsiteX0" fmla="*/ 7661 w 10012"/>
                <a:gd name="connsiteY0" fmla="*/ 4984 h 9179"/>
                <a:gd name="connsiteX1" fmla="*/ 7661 w 10012"/>
                <a:gd name="connsiteY1" fmla="*/ 4984 h 9179"/>
                <a:gd name="connsiteX2" fmla="*/ 6810 w 10012"/>
                <a:gd name="connsiteY2" fmla="*/ 5949 h 9179"/>
                <a:gd name="connsiteX3" fmla="*/ 5961 w 10012"/>
                <a:gd name="connsiteY3" fmla="*/ 4984 h 9179"/>
                <a:gd name="connsiteX4" fmla="*/ 6810 w 10012"/>
                <a:gd name="connsiteY4" fmla="*/ 4019 h 9179"/>
                <a:gd name="connsiteX5" fmla="*/ 7661 w 10012"/>
                <a:gd name="connsiteY5" fmla="*/ 4984 h 9179"/>
                <a:gd name="connsiteX6" fmla="*/ 1214 w 10012"/>
                <a:gd name="connsiteY6" fmla="*/ 4019 h 9179"/>
                <a:gd name="connsiteX7" fmla="*/ 1214 w 10012"/>
                <a:gd name="connsiteY7" fmla="*/ 4019 h 9179"/>
                <a:gd name="connsiteX8" fmla="*/ 364 w 10012"/>
                <a:gd name="connsiteY8" fmla="*/ 4984 h 9179"/>
                <a:gd name="connsiteX9" fmla="*/ 1214 w 10012"/>
                <a:gd name="connsiteY9" fmla="*/ 5949 h 9179"/>
                <a:gd name="connsiteX10" fmla="*/ 2063 w 10012"/>
                <a:gd name="connsiteY10" fmla="*/ 4984 h 9179"/>
                <a:gd name="connsiteX11" fmla="*/ 1214 w 10012"/>
                <a:gd name="connsiteY11" fmla="*/ 4019 h 9179"/>
                <a:gd name="connsiteX12" fmla="*/ 10000 w 10012"/>
                <a:gd name="connsiteY12" fmla="*/ 808 h 9179"/>
                <a:gd name="connsiteX13" fmla="*/ 10000 w 10012"/>
                <a:gd name="connsiteY13" fmla="*/ 808 h 9179"/>
                <a:gd name="connsiteX14" fmla="*/ 10000 w 10012"/>
                <a:gd name="connsiteY14" fmla="*/ 9179 h 9179"/>
                <a:gd name="connsiteX15" fmla="*/ 9826 w 10012"/>
                <a:gd name="connsiteY15" fmla="*/ 592 h 9179"/>
                <a:gd name="connsiteX16" fmla="*/ 10000 w 10012"/>
                <a:gd name="connsiteY16" fmla="*/ 808 h 9179"/>
                <a:gd name="connsiteX17" fmla="*/ 8024 w 10012"/>
                <a:gd name="connsiteY17" fmla="*/ 4984 h 9179"/>
                <a:gd name="connsiteX18" fmla="*/ 8024 w 10012"/>
                <a:gd name="connsiteY18" fmla="*/ 4984 h 9179"/>
                <a:gd name="connsiteX19" fmla="*/ 6810 w 10012"/>
                <a:gd name="connsiteY19" fmla="*/ 3585 h 9179"/>
                <a:gd name="connsiteX20" fmla="*/ 6810 w 10012"/>
                <a:gd name="connsiteY20" fmla="*/ 3585 h 9179"/>
                <a:gd name="connsiteX21" fmla="*/ 1214 w 10012"/>
                <a:gd name="connsiteY21" fmla="*/ 3585 h 9179"/>
                <a:gd name="connsiteX22" fmla="*/ 0 w 10012"/>
                <a:gd name="connsiteY22" fmla="*/ 4984 h 9179"/>
                <a:gd name="connsiteX23" fmla="*/ 1214 w 10012"/>
                <a:gd name="connsiteY23" fmla="*/ 6363 h 9179"/>
                <a:gd name="connsiteX24" fmla="*/ 2427 w 10012"/>
                <a:gd name="connsiteY24" fmla="*/ 4984 h 9179"/>
                <a:gd name="connsiteX25" fmla="*/ 2080 w 10012"/>
                <a:gd name="connsiteY25" fmla="*/ 4019 h 9179"/>
                <a:gd name="connsiteX26" fmla="*/ 5928 w 10012"/>
                <a:gd name="connsiteY26" fmla="*/ 4019 h 9179"/>
                <a:gd name="connsiteX27" fmla="*/ 5581 w 10012"/>
                <a:gd name="connsiteY27" fmla="*/ 4984 h 9179"/>
                <a:gd name="connsiteX28" fmla="*/ 6810 w 10012"/>
                <a:gd name="connsiteY28" fmla="*/ 6363 h 9179"/>
                <a:gd name="connsiteX29" fmla="*/ 8024 w 10012"/>
                <a:gd name="connsiteY29" fmla="*/ 4984 h 9179"/>
                <a:gd name="connsiteX0" fmla="*/ 7652 w 9988"/>
                <a:gd name="connsiteY0" fmla="*/ 4785 h 6287"/>
                <a:gd name="connsiteX1" fmla="*/ 7652 w 9988"/>
                <a:gd name="connsiteY1" fmla="*/ 4785 h 6287"/>
                <a:gd name="connsiteX2" fmla="*/ 6802 w 9988"/>
                <a:gd name="connsiteY2" fmla="*/ 5836 h 6287"/>
                <a:gd name="connsiteX3" fmla="*/ 5954 w 9988"/>
                <a:gd name="connsiteY3" fmla="*/ 4785 h 6287"/>
                <a:gd name="connsiteX4" fmla="*/ 6802 w 9988"/>
                <a:gd name="connsiteY4" fmla="*/ 3733 h 6287"/>
                <a:gd name="connsiteX5" fmla="*/ 7652 w 9988"/>
                <a:gd name="connsiteY5" fmla="*/ 4785 h 6287"/>
                <a:gd name="connsiteX6" fmla="*/ 1213 w 9988"/>
                <a:gd name="connsiteY6" fmla="*/ 3733 h 6287"/>
                <a:gd name="connsiteX7" fmla="*/ 1213 w 9988"/>
                <a:gd name="connsiteY7" fmla="*/ 3733 h 6287"/>
                <a:gd name="connsiteX8" fmla="*/ 364 w 9988"/>
                <a:gd name="connsiteY8" fmla="*/ 4785 h 6287"/>
                <a:gd name="connsiteX9" fmla="*/ 1213 w 9988"/>
                <a:gd name="connsiteY9" fmla="*/ 5836 h 6287"/>
                <a:gd name="connsiteX10" fmla="*/ 2061 w 9988"/>
                <a:gd name="connsiteY10" fmla="*/ 4785 h 6287"/>
                <a:gd name="connsiteX11" fmla="*/ 1213 w 9988"/>
                <a:gd name="connsiteY11" fmla="*/ 3733 h 6287"/>
                <a:gd name="connsiteX12" fmla="*/ 9988 w 9988"/>
                <a:gd name="connsiteY12" fmla="*/ 235 h 6287"/>
                <a:gd name="connsiteX13" fmla="*/ 9988 w 9988"/>
                <a:gd name="connsiteY13" fmla="*/ 235 h 6287"/>
                <a:gd name="connsiteX14" fmla="*/ 9814 w 9988"/>
                <a:gd name="connsiteY14" fmla="*/ 0 h 6287"/>
                <a:gd name="connsiteX15" fmla="*/ 9988 w 9988"/>
                <a:gd name="connsiteY15" fmla="*/ 235 h 6287"/>
                <a:gd name="connsiteX16" fmla="*/ 8014 w 9988"/>
                <a:gd name="connsiteY16" fmla="*/ 4785 h 6287"/>
                <a:gd name="connsiteX17" fmla="*/ 8014 w 9988"/>
                <a:gd name="connsiteY17" fmla="*/ 4785 h 6287"/>
                <a:gd name="connsiteX18" fmla="*/ 6802 w 9988"/>
                <a:gd name="connsiteY18" fmla="*/ 3261 h 6287"/>
                <a:gd name="connsiteX19" fmla="*/ 6802 w 9988"/>
                <a:gd name="connsiteY19" fmla="*/ 3261 h 6287"/>
                <a:gd name="connsiteX20" fmla="*/ 1213 w 9988"/>
                <a:gd name="connsiteY20" fmla="*/ 3261 h 6287"/>
                <a:gd name="connsiteX21" fmla="*/ 0 w 9988"/>
                <a:gd name="connsiteY21" fmla="*/ 4785 h 6287"/>
                <a:gd name="connsiteX22" fmla="*/ 1213 w 9988"/>
                <a:gd name="connsiteY22" fmla="*/ 6287 h 6287"/>
                <a:gd name="connsiteX23" fmla="*/ 2424 w 9988"/>
                <a:gd name="connsiteY23" fmla="*/ 4785 h 6287"/>
                <a:gd name="connsiteX24" fmla="*/ 2078 w 9988"/>
                <a:gd name="connsiteY24" fmla="*/ 3733 h 6287"/>
                <a:gd name="connsiteX25" fmla="*/ 5921 w 9988"/>
                <a:gd name="connsiteY25" fmla="*/ 3733 h 6287"/>
                <a:gd name="connsiteX26" fmla="*/ 5574 w 9988"/>
                <a:gd name="connsiteY26" fmla="*/ 4785 h 6287"/>
                <a:gd name="connsiteX27" fmla="*/ 6802 w 9988"/>
                <a:gd name="connsiteY27" fmla="*/ 6287 h 6287"/>
                <a:gd name="connsiteX28" fmla="*/ 8014 w 9988"/>
                <a:gd name="connsiteY28" fmla="*/ 4785 h 6287"/>
                <a:gd name="connsiteX0" fmla="*/ 7661 w 10000"/>
                <a:gd name="connsiteY0" fmla="*/ 7611 h 10000"/>
                <a:gd name="connsiteX1" fmla="*/ 7661 w 10000"/>
                <a:gd name="connsiteY1" fmla="*/ 7611 h 10000"/>
                <a:gd name="connsiteX2" fmla="*/ 6810 w 10000"/>
                <a:gd name="connsiteY2" fmla="*/ 9283 h 10000"/>
                <a:gd name="connsiteX3" fmla="*/ 5961 w 10000"/>
                <a:gd name="connsiteY3" fmla="*/ 7611 h 10000"/>
                <a:gd name="connsiteX4" fmla="*/ 6810 w 10000"/>
                <a:gd name="connsiteY4" fmla="*/ 5938 h 10000"/>
                <a:gd name="connsiteX5" fmla="*/ 7661 w 10000"/>
                <a:gd name="connsiteY5" fmla="*/ 7611 h 10000"/>
                <a:gd name="connsiteX6" fmla="*/ 1214 w 10000"/>
                <a:gd name="connsiteY6" fmla="*/ 5938 h 10000"/>
                <a:gd name="connsiteX7" fmla="*/ 1214 w 10000"/>
                <a:gd name="connsiteY7" fmla="*/ 5938 h 10000"/>
                <a:gd name="connsiteX8" fmla="*/ 364 w 10000"/>
                <a:gd name="connsiteY8" fmla="*/ 7611 h 10000"/>
                <a:gd name="connsiteX9" fmla="*/ 1214 w 10000"/>
                <a:gd name="connsiteY9" fmla="*/ 9283 h 10000"/>
                <a:gd name="connsiteX10" fmla="*/ 2063 w 10000"/>
                <a:gd name="connsiteY10" fmla="*/ 7611 h 10000"/>
                <a:gd name="connsiteX11" fmla="*/ 1214 w 10000"/>
                <a:gd name="connsiteY11" fmla="*/ 5938 h 10000"/>
                <a:gd name="connsiteX12" fmla="*/ 9826 w 10000"/>
                <a:gd name="connsiteY12" fmla="*/ 0 h 10000"/>
                <a:gd name="connsiteX13" fmla="*/ 10000 w 10000"/>
                <a:gd name="connsiteY13" fmla="*/ 374 h 10000"/>
                <a:gd name="connsiteX14" fmla="*/ 9826 w 10000"/>
                <a:gd name="connsiteY14" fmla="*/ 0 h 10000"/>
                <a:gd name="connsiteX15" fmla="*/ 8024 w 10000"/>
                <a:gd name="connsiteY15" fmla="*/ 7611 h 10000"/>
                <a:gd name="connsiteX16" fmla="*/ 8024 w 10000"/>
                <a:gd name="connsiteY16" fmla="*/ 7611 h 10000"/>
                <a:gd name="connsiteX17" fmla="*/ 6810 w 10000"/>
                <a:gd name="connsiteY17" fmla="*/ 5187 h 10000"/>
                <a:gd name="connsiteX18" fmla="*/ 6810 w 10000"/>
                <a:gd name="connsiteY18" fmla="*/ 5187 h 10000"/>
                <a:gd name="connsiteX19" fmla="*/ 1214 w 10000"/>
                <a:gd name="connsiteY19" fmla="*/ 5187 h 10000"/>
                <a:gd name="connsiteX20" fmla="*/ 0 w 10000"/>
                <a:gd name="connsiteY20" fmla="*/ 7611 h 10000"/>
                <a:gd name="connsiteX21" fmla="*/ 1214 w 10000"/>
                <a:gd name="connsiteY21" fmla="*/ 10000 h 10000"/>
                <a:gd name="connsiteX22" fmla="*/ 2427 w 10000"/>
                <a:gd name="connsiteY22" fmla="*/ 7611 h 10000"/>
                <a:gd name="connsiteX23" fmla="*/ 2080 w 10000"/>
                <a:gd name="connsiteY23" fmla="*/ 5938 h 10000"/>
                <a:gd name="connsiteX24" fmla="*/ 5928 w 10000"/>
                <a:gd name="connsiteY24" fmla="*/ 5938 h 10000"/>
                <a:gd name="connsiteX25" fmla="*/ 5581 w 10000"/>
                <a:gd name="connsiteY25" fmla="*/ 7611 h 10000"/>
                <a:gd name="connsiteX26" fmla="*/ 6810 w 10000"/>
                <a:gd name="connsiteY26" fmla="*/ 10000 h 10000"/>
                <a:gd name="connsiteX27" fmla="*/ 8024 w 10000"/>
                <a:gd name="connsiteY27" fmla="*/ 7611 h 10000"/>
                <a:gd name="connsiteX0" fmla="*/ 7661 w 8024"/>
                <a:gd name="connsiteY0" fmla="*/ 2424 h 4813"/>
                <a:gd name="connsiteX1" fmla="*/ 7661 w 8024"/>
                <a:gd name="connsiteY1" fmla="*/ 2424 h 4813"/>
                <a:gd name="connsiteX2" fmla="*/ 6810 w 8024"/>
                <a:gd name="connsiteY2" fmla="*/ 4096 h 4813"/>
                <a:gd name="connsiteX3" fmla="*/ 5961 w 8024"/>
                <a:gd name="connsiteY3" fmla="*/ 2424 h 4813"/>
                <a:gd name="connsiteX4" fmla="*/ 6810 w 8024"/>
                <a:gd name="connsiteY4" fmla="*/ 751 h 4813"/>
                <a:gd name="connsiteX5" fmla="*/ 7661 w 8024"/>
                <a:gd name="connsiteY5" fmla="*/ 2424 h 4813"/>
                <a:gd name="connsiteX6" fmla="*/ 1214 w 8024"/>
                <a:gd name="connsiteY6" fmla="*/ 751 h 4813"/>
                <a:gd name="connsiteX7" fmla="*/ 1214 w 8024"/>
                <a:gd name="connsiteY7" fmla="*/ 751 h 4813"/>
                <a:gd name="connsiteX8" fmla="*/ 364 w 8024"/>
                <a:gd name="connsiteY8" fmla="*/ 2424 h 4813"/>
                <a:gd name="connsiteX9" fmla="*/ 1214 w 8024"/>
                <a:gd name="connsiteY9" fmla="*/ 4096 h 4813"/>
                <a:gd name="connsiteX10" fmla="*/ 2063 w 8024"/>
                <a:gd name="connsiteY10" fmla="*/ 2424 h 4813"/>
                <a:gd name="connsiteX11" fmla="*/ 1214 w 8024"/>
                <a:gd name="connsiteY11" fmla="*/ 751 h 4813"/>
                <a:gd name="connsiteX12" fmla="*/ 8024 w 8024"/>
                <a:gd name="connsiteY12" fmla="*/ 2424 h 4813"/>
                <a:gd name="connsiteX13" fmla="*/ 8024 w 8024"/>
                <a:gd name="connsiteY13" fmla="*/ 2424 h 4813"/>
                <a:gd name="connsiteX14" fmla="*/ 6810 w 8024"/>
                <a:gd name="connsiteY14" fmla="*/ 0 h 4813"/>
                <a:gd name="connsiteX15" fmla="*/ 6810 w 8024"/>
                <a:gd name="connsiteY15" fmla="*/ 0 h 4813"/>
                <a:gd name="connsiteX16" fmla="*/ 1214 w 8024"/>
                <a:gd name="connsiteY16" fmla="*/ 0 h 4813"/>
                <a:gd name="connsiteX17" fmla="*/ 0 w 8024"/>
                <a:gd name="connsiteY17" fmla="*/ 2424 h 4813"/>
                <a:gd name="connsiteX18" fmla="*/ 1214 w 8024"/>
                <a:gd name="connsiteY18" fmla="*/ 4813 h 4813"/>
                <a:gd name="connsiteX19" fmla="*/ 2427 w 8024"/>
                <a:gd name="connsiteY19" fmla="*/ 2424 h 4813"/>
                <a:gd name="connsiteX20" fmla="*/ 2080 w 8024"/>
                <a:gd name="connsiteY20" fmla="*/ 751 h 4813"/>
                <a:gd name="connsiteX21" fmla="*/ 5928 w 8024"/>
                <a:gd name="connsiteY21" fmla="*/ 751 h 4813"/>
                <a:gd name="connsiteX22" fmla="*/ 5581 w 8024"/>
                <a:gd name="connsiteY22" fmla="*/ 2424 h 4813"/>
                <a:gd name="connsiteX23" fmla="*/ 6810 w 8024"/>
                <a:gd name="connsiteY23" fmla="*/ 4813 h 4813"/>
                <a:gd name="connsiteX24" fmla="*/ 8024 w 8024"/>
                <a:gd name="connsiteY24" fmla="*/ 2424 h 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4" h="4813">
                  <a:moveTo>
                    <a:pt x="7661" y="2424"/>
                  </a:moveTo>
                  <a:lnTo>
                    <a:pt x="7661" y="2424"/>
                  </a:lnTo>
                  <a:cubicBezTo>
                    <a:pt x="7661" y="3345"/>
                    <a:pt x="7279" y="4096"/>
                    <a:pt x="6810" y="4096"/>
                  </a:cubicBezTo>
                  <a:cubicBezTo>
                    <a:pt x="6343" y="4096"/>
                    <a:pt x="5961" y="3345"/>
                    <a:pt x="5961" y="2424"/>
                  </a:cubicBezTo>
                  <a:cubicBezTo>
                    <a:pt x="5961" y="1501"/>
                    <a:pt x="6343" y="751"/>
                    <a:pt x="6810" y="751"/>
                  </a:cubicBezTo>
                  <a:cubicBezTo>
                    <a:pt x="7279" y="751"/>
                    <a:pt x="7661" y="1501"/>
                    <a:pt x="7661" y="2424"/>
                  </a:cubicBezTo>
                  <a:close/>
                  <a:moveTo>
                    <a:pt x="1214" y="751"/>
                  </a:moveTo>
                  <a:lnTo>
                    <a:pt x="1214" y="751"/>
                  </a:lnTo>
                  <a:cubicBezTo>
                    <a:pt x="746" y="751"/>
                    <a:pt x="364" y="1501"/>
                    <a:pt x="364" y="2424"/>
                  </a:cubicBezTo>
                  <a:cubicBezTo>
                    <a:pt x="364" y="3345"/>
                    <a:pt x="746" y="4096"/>
                    <a:pt x="1214" y="4096"/>
                  </a:cubicBezTo>
                  <a:cubicBezTo>
                    <a:pt x="1681" y="4096"/>
                    <a:pt x="2063" y="3345"/>
                    <a:pt x="2063" y="2424"/>
                  </a:cubicBezTo>
                  <a:cubicBezTo>
                    <a:pt x="2063" y="1501"/>
                    <a:pt x="1681" y="751"/>
                    <a:pt x="1214" y="751"/>
                  </a:cubicBezTo>
                  <a:close/>
                  <a:moveTo>
                    <a:pt x="8024" y="2424"/>
                  </a:moveTo>
                  <a:lnTo>
                    <a:pt x="8024" y="2424"/>
                  </a:lnTo>
                  <a:cubicBezTo>
                    <a:pt x="8024" y="1128"/>
                    <a:pt x="7486" y="33"/>
                    <a:pt x="6810" y="0"/>
                  </a:cubicBezTo>
                  <a:lnTo>
                    <a:pt x="6810" y="0"/>
                  </a:lnTo>
                  <a:lnTo>
                    <a:pt x="1214" y="0"/>
                  </a:lnTo>
                  <a:cubicBezTo>
                    <a:pt x="555" y="0"/>
                    <a:pt x="0" y="1128"/>
                    <a:pt x="0" y="2424"/>
                  </a:cubicBezTo>
                  <a:cubicBezTo>
                    <a:pt x="0" y="3754"/>
                    <a:pt x="555" y="4813"/>
                    <a:pt x="1214" y="4813"/>
                  </a:cubicBezTo>
                  <a:cubicBezTo>
                    <a:pt x="1889" y="4813"/>
                    <a:pt x="2427" y="3754"/>
                    <a:pt x="2427" y="2424"/>
                  </a:cubicBezTo>
                  <a:cubicBezTo>
                    <a:pt x="2427" y="1775"/>
                    <a:pt x="2306" y="1193"/>
                    <a:pt x="2080" y="751"/>
                  </a:cubicBezTo>
                  <a:lnTo>
                    <a:pt x="5928" y="751"/>
                  </a:lnTo>
                  <a:cubicBezTo>
                    <a:pt x="5737" y="1193"/>
                    <a:pt x="5581" y="1775"/>
                    <a:pt x="5581" y="2424"/>
                  </a:cubicBezTo>
                  <a:cubicBezTo>
                    <a:pt x="5581" y="3754"/>
                    <a:pt x="6152" y="4813"/>
                    <a:pt x="6810" y="4813"/>
                  </a:cubicBezTo>
                  <a:cubicBezTo>
                    <a:pt x="7486" y="4813"/>
                    <a:pt x="8024" y="3754"/>
                    <a:pt x="8024" y="2424"/>
                  </a:cubicBezTo>
                  <a:close/>
                </a:path>
              </a:pathLst>
            </a:custGeom>
            <a:solidFill>
              <a:schemeClr val="accent1"/>
            </a:solidFill>
            <a:ln w="3175" cap="rnd">
              <a:solidFill>
                <a:schemeClr val="accent1"/>
              </a:solidFill>
            </a:ln>
            <a:effectLst/>
          </p:spPr>
          <p:txBody>
            <a:bodyPr wrap="none" anchor="ctr"/>
            <a:lstStyle/>
            <a:p>
              <a:endParaRPr lang="en-US"/>
            </a:p>
          </p:txBody>
        </p:sp>
      </p:grpSp>
      <p:grpSp>
        <p:nvGrpSpPr>
          <p:cNvPr id="122" name="Group 121"/>
          <p:cNvGrpSpPr/>
          <p:nvPr/>
        </p:nvGrpSpPr>
        <p:grpSpPr>
          <a:xfrm>
            <a:off x="1523820" y="3138794"/>
            <a:ext cx="784137" cy="290570"/>
            <a:chOff x="1523820" y="2822300"/>
            <a:chExt cx="784137" cy="290570"/>
          </a:xfrm>
        </p:grpSpPr>
        <p:grpSp>
          <p:nvGrpSpPr>
            <p:cNvPr id="425" name="Group 424"/>
            <p:cNvGrpSpPr/>
            <p:nvPr/>
          </p:nvGrpSpPr>
          <p:grpSpPr>
            <a:xfrm>
              <a:off x="2078062" y="2822300"/>
              <a:ext cx="229895" cy="290570"/>
              <a:chOff x="4301975" y="3278475"/>
              <a:chExt cx="294537" cy="372273"/>
            </a:xfrm>
          </p:grpSpPr>
          <p:sp>
            <p:nvSpPr>
              <p:cNvPr id="426" name="Freeform 154"/>
              <p:cNvSpPr>
                <a:spLocks noChangeArrowheads="1"/>
              </p:cNvSpPr>
              <p:nvPr/>
            </p:nvSpPr>
            <p:spPr bwMode="auto">
              <a:xfrm>
                <a:off x="4301975" y="3278475"/>
                <a:ext cx="294537" cy="372273"/>
              </a:xfrm>
              <a:custGeom>
                <a:avLst/>
                <a:gdLst>
                  <a:gd name="T0" fmla="*/ 223919 w 536"/>
                  <a:gd name="T1" fmla="*/ 102831 h 677"/>
                  <a:gd name="T2" fmla="*/ 223919 w 536"/>
                  <a:gd name="T3" fmla="*/ 102831 h 677"/>
                  <a:gd name="T4" fmla="*/ 199882 w 536"/>
                  <a:gd name="T5" fmla="*/ 78809 h 677"/>
                  <a:gd name="T6" fmla="*/ 193135 w 536"/>
                  <a:gd name="T7" fmla="*/ 78809 h 677"/>
                  <a:gd name="T8" fmla="*/ 193135 w 536"/>
                  <a:gd name="T9" fmla="*/ 85552 h 677"/>
                  <a:gd name="T10" fmla="*/ 201569 w 536"/>
                  <a:gd name="T11" fmla="*/ 94402 h 677"/>
                  <a:gd name="T12" fmla="*/ 191027 w 536"/>
                  <a:gd name="T13" fmla="*/ 104938 h 677"/>
                  <a:gd name="T14" fmla="*/ 139158 w 536"/>
                  <a:gd name="T15" fmla="*/ 73752 h 677"/>
                  <a:gd name="T16" fmla="*/ 139158 w 536"/>
                  <a:gd name="T17" fmla="*/ 56894 h 677"/>
                  <a:gd name="T18" fmla="*/ 144219 w 536"/>
                  <a:gd name="T19" fmla="*/ 56894 h 677"/>
                  <a:gd name="T20" fmla="*/ 148857 w 536"/>
                  <a:gd name="T21" fmla="*/ 52258 h 677"/>
                  <a:gd name="T22" fmla="*/ 148857 w 536"/>
                  <a:gd name="T23" fmla="*/ 4636 h 677"/>
                  <a:gd name="T24" fmla="*/ 144219 w 536"/>
                  <a:gd name="T25" fmla="*/ 0 h 677"/>
                  <a:gd name="T26" fmla="*/ 86447 w 536"/>
                  <a:gd name="T27" fmla="*/ 0 h 677"/>
                  <a:gd name="T28" fmla="*/ 81808 w 536"/>
                  <a:gd name="T29" fmla="*/ 4636 h 677"/>
                  <a:gd name="T30" fmla="*/ 81808 w 536"/>
                  <a:gd name="T31" fmla="*/ 52258 h 677"/>
                  <a:gd name="T32" fmla="*/ 86447 w 536"/>
                  <a:gd name="T33" fmla="*/ 56894 h 677"/>
                  <a:gd name="T34" fmla="*/ 91086 w 536"/>
                  <a:gd name="T35" fmla="*/ 56894 h 677"/>
                  <a:gd name="T36" fmla="*/ 91086 w 536"/>
                  <a:gd name="T37" fmla="*/ 72487 h 677"/>
                  <a:gd name="T38" fmla="*/ 34579 w 536"/>
                  <a:gd name="T39" fmla="*/ 104938 h 677"/>
                  <a:gd name="T40" fmla="*/ 24036 w 536"/>
                  <a:gd name="T41" fmla="*/ 94402 h 677"/>
                  <a:gd name="T42" fmla="*/ 32892 w 536"/>
                  <a:gd name="T43" fmla="*/ 85552 h 677"/>
                  <a:gd name="T44" fmla="*/ 32892 w 536"/>
                  <a:gd name="T45" fmla="*/ 78809 h 677"/>
                  <a:gd name="T46" fmla="*/ 25723 w 536"/>
                  <a:gd name="T47" fmla="*/ 78809 h 677"/>
                  <a:gd name="T48" fmla="*/ 1687 w 536"/>
                  <a:gd name="T49" fmla="*/ 102831 h 677"/>
                  <a:gd name="T50" fmla="*/ 1687 w 536"/>
                  <a:gd name="T51" fmla="*/ 109574 h 677"/>
                  <a:gd name="T52" fmla="*/ 5060 w 536"/>
                  <a:gd name="T53" fmla="*/ 110838 h 677"/>
                  <a:gd name="T54" fmla="*/ 8856 w 536"/>
                  <a:gd name="T55" fmla="*/ 109574 h 677"/>
                  <a:gd name="T56" fmla="*/ 16868 w 536"/>
                  <a:gd name="T57" fmla="*/ 101145 h 677"/>
                  <a:gd name="T58" fmla="*/ 28253 w 536"/>
                  <a:gd name="T59" fmla="*/ 112102 h 677"/>
                  <a:gd name="T60" fmla="*/ 5482 w 536"/>
                  <a:gd name="T61" fmla="*/ 177847 h 677"/>
                  <a:gd name="T62" fmla="*/ 113014 w 536"/>
                  <a:gd name="T63" fmla="*/ 284892 h 677"/>
                  <a:gd name="T64" fmla="*/ 220123 w 536"/>
                  <a:gd name="T65" fmla="*/ 177847 h 677"/>
                  <a:gd name="T66" fmla="*/ 196930 w 536"/>
                  <a:gd name="T67" fmla="*/ 112102 h 677"/>
                  <a:gd name="T68" fmla="*/ 208738 w 536"/>
                  <a:gd name="T69" fmla="*/ 101145 h 677"/>
                  <a:gd name="T70" fmla="*/ 216750 w 536"/>
                  <a:gd name="T71" fmla="*/ 109574 h 677"/>
                  <a:gd name="T72" fmla="*/ 220123 w 536"/>
                  <a:gd name="T73" fmla="*/ 110838 h 677"/>
                  <a:gd name="T74" fmla="*/ 223919 w 536"/>
                  <a:gd name="T75" fmla="*/ 109574 h 677"/>
                  <a:gd name="T76" fmla="*/ 223919 w 536"/>
                  <a:gd name="T77" fmla="*/ 102831 h 677"/>
                  <a:gd name="T78" fmla="*/ 100784 w 536"/>
                  <a:gd name="T79" fmla="*/ 56894 h 677"/>
                  <a:gd name="T80" fmla="*/ 100784 w 536"/>
                  <a:gd name="T81" fmla="*/ 56894 h 677"/>
                  <a:gd name="T82" fmla="*/ 129881 w 536"/>
                  <a:gd name="T83" fmla="*/ 56894 h 677"/>
                  <a:gd name="T84" fmla="*/ 129881 w 536"/>
                  <a:gd name="T85" fmla="*/ 72066 h 677"/>
                  <a:gd name="T86" fmla="*/ 113014 w 536"/>
                  <a:gd name="T87" fmla="*/ 70801 h 677"/>
                  <a:gd name="T88" fmla="*/ 100784 w 536"/>
                  <a:gd name="T89" fmla="*/ 71223 h 677"/>
                  <a:gd name="T90" fmla="*/ 100784 w 536"/>
                  <a:gd name="T91" fmla="*/ 56894 h 677"/>
                  <a:gd name="T92" fmla="*/ 164460 w 536"/>
                  <a:gd name="T93" fmla="*/ 121374 h 677"/>
                  <a:gd name="T94" fmla="*/ 164460 w 536"/>
                  <a:gd name="T95" fmla="*/ 121374 h 677"/>
                  <a:gd name="T96" fmla="*/ 116387 w 536"/>
                  <a:gd name="T97" fmla="*/ 180797 h 677"/>
                  <a:gd name="T98" fmla="*/ 113014 w 536"/>
                  <a:gd name="T99" fmla="*/ 182482 h 677"/>
                  <a:gd name="T100" fmla="*/ 109640 w 536"/>
                  <a:gd name="T101" fmla="*/ 181639 h 677"/>
                  <a:gd name="T102" fmla="*/ 109218 w 536"/>
                  <a:gd name="T103" fmla="*/ 174896 h 677"/>
                  <a:gd name="T104" fmla="*/ 156869 w 536"/>
                  <a:gd name="T105" fmla="*/ 115474 h 677"/>
                  <a:gd name="T106" fmla="*/ 163617 w 536"/>
                  <a:gd name="T107" fmla="*/ 115052 h 677"/>
                  <a:gd name="T108" fmla="*/ 164460 w 536"/>
                  <a:gd name="T109" fmla="*/ 121374 h 6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connsiteX0" fmla="*/ 9889 w 9944"/>
                  <a:gd name="connsiteY0" fmla="*/ 3604 h 9985"/>
                  <a:gd name="connsiteX1" fmla="*/ 9889 w 9944"/>
                  <a:gd name="connsiteY1" fmla="*/ 3604 h 9985"/>
                  <a:gd name="connsiteX2" fmla="*/ 8825 w 9944"/>
                  <a:gd name="connsiteY2" fmla="*/ 2762 h 9985"/>
                  <a:gd name="connsiteX3" fmla="*/ 8527 w 9944"/>
                  <a:gd name="connsiteY3" fmla="*/ 2762 h 9985"/>
                  <a:gd name="connsiteX4" fmla="*/ 8527 w 9944"/>
                  <a:gd name="connsiteY4" fmla="*/ 2999 h 9985"/>
                  <a:gd name="connsiteX5" fmla="*/ 8900 w 9944"/>
                  <a:gd name="connsiteY5" fmla="*/ 3309 h 9985"/>
                  <a:gd name="connsiteX6" fmla="*/ 8433 w 9944"/>
                  <a:gd name="connsiteY6" fmla="*/ 3678 h 9985"/>
                  <a:gd name="connsiteX7" fmla="*/ 6139 w 9944"/>
                  <a:gd name="connsiteY7" fmla="*/ 2585 h 9985"/>
                  <a:gd name="connsiteX8" fmla="*/ 6139 w 9944"/>
                  <a:gd name="connsiteY8" fmla="*/ 1994 h 9985"/>
                  <a:gd name="connsiteX9" fmla="*/ 6363 w 9944"/>
                  <a:gd name="connsiteY9" fmla="*/ 1994 h 9985"/>
                  <a:gd name="connsiteX10" fmla="*/ 6568 w 9944"/>
                  <a:gd name="connsiteY10" fmla="*/ 1832 h 9985"/>
                  <a:gd name="connsiteX11" fmla="*/ 6568 w 9944"/>
                  <a:gd name="connsiteY11" fmla="*/ 162 h 9985"/>
                  <a:gd name="connsiteX12" fmla="*/ 6363 w 9944"/>
                  <a:gd name="connsiteY12" fmla="*/ 0 h 9985"/>
                  <a:gd name="connsiteX13" fmla="*/ 3807 w 9944"/>
                  <a:gd name="connsiteY13" fmla="*/ 0 h 9985"/>
                  <a:gd name="connsiteX14" fmla="*/ 3601 w 9944"/>
                  <a:gd name="connsiteY14" fmla="*/ 162 h 9985"/>
                  <a:gd name="connsiteX15" fmla="*/ 3601 w 9944"/>
                  <a:gd name="connsiteY15" fmla="*/ 1832 h 9985"/>
                  <a:gd name="connsiteX16" fmla="*/ 3807 w 9944"/>
                  <a:gd name="connsiteY16" fmla="*/ 1994 h 9985"/>
                  <a:gd name="connsiteX17" fmla="*/ 4012 w 9944"/>
                  <a:gd name="connsiteY17" fmla="*/ 1994 h 9985"/>
                  <a:gd name="connsiteX18" fmla="*/ 4012 w 9944"/>
                  <a:gd name="connsiteY18" fmla="*/ 2541 h 9985"/>
                  <a:gd name="connsiteX19" fmla="*/ 1512 w 9944"/>
                  <a:gd name="connsiteY19" fmla="*/ 3678 h 9985"/>
                  <a:gd name="connsiteX20" fmla="*/ 1045 w 9944"/>
                  <a:gd name="connsiteY20" fmla="*/ 3309 h 9985"/>
                  <a:gd name="connsiteX21" fmla="*/ 1437 w 9944"/>
                  <a:gd name="connsiteY21" fmla="*/ 2999 h 9985"/>
                  <a:gd name="connsiteX22" fmla="*/ 1437 w 9944"/>
                  <a:gd name="connsiteY22" fmla="*/ 2762 h 9985"/>
                  <a:gd name="connsiteX23" fmla="*/ 1120 w 9944"/>
                  <a:gd name="connsiteY23" fmla="*/ 2762 h 9985"/>
                  <a:gd name="connsiteX24" fmla="*/ 57 w 9944"/>
                  <a:gd name="connsiteY24" fmla="*/ 3604 h 9985"/>
                  <a:gd name="connsiteX25" fmla="*/ 57 w 9944"/>
                  <a:gd name="connsiteY25" fmla="*/ 3840 h 9985"/>
                  <a:gd name="connsiteX26" fmla="*/ 206 w 9944"/>
                  <a:gd name="connsiteY26" fmla="*/ 3885 h 9985"/>
                  <a:gd name="connsiteX27" fmla="*/ 374 w 9944"/>
                  <a:gd name="connsiteY27" fmla="*/ 3840 h 9985"/>
                  <a:gd name="connsiteX28" fmla="*/ 728 w 9944"/>
                  <a:gd name="connsiteY28" fmla="*/ 3545 h 9985"/>
                  <a:gd name="connsiteX29" fmla="*/ 1232 w 9944"/>
                  <a:gd name="connsiteY29" fmla="*/ 3929 h 9985"/>
                  <a:gd name="connsiteX30" fmla="*/ 225 w 9944"/>
                  <a:gd name="connsiteY30" fmla="*/ 6233 h 9985"/>
                  <a:gd name="connsiteX31" fmla="*/ 4982 w 9944"/>
                  <a:gd name="connsiteY31" fmla="*/ 9985 h 9985"/>
                  <a:gd name="connsiteX32" fmla="*/ 9721 w 9944"/>
                  <a:gd name="connsiteY32" fmla="*/ 6233 h 9985"/>
                  <a:gd name="connsiteX33" fmla="*/ 8695 w 9944"/>
                  <a:gd name="connsiteY33" fmla="*/ 3929 h 9985"/>
                  <a:gd name="connsiteX34" fmla="*/ 9217 w 9944"/>
                  <a:gd name="connsiteY34" fmla="*/ 3545 h 9985"/>
                  <a:gd name="connsiteX35" fmla="*/ 9572 w 9944"/>
                  <a:gd name="connsiteY35" fmla="*/ 3840 h 9985"/>
                  <a:gd name="connsiteX36" fmla="*/ 9721 w 9944"/>
                  <a:gd name="connsiteY36" fmla="*/ 3885 h 9985"/>
                  <a:gd name="connsiteX37" fmla="*/ 9889 w 9944"/>
                  <a:gd name="connsiteY37" fmla="*/ 3840 h 9985"/>
                  <a:gd name="connsiteX38" fmla="*/ 9889 w 9944"/>
                  <a:gd name="connsiteY38" fmla="*/ 3604 h 9985"/>
                  <a:gd name="connsiteX39" fmla="*/ 4441 w 9944"/>
                  <a:gd name="connsiteY39" fmla="*/ 1994 h 9985"/>
                  <a:gd name="connsiteX40" fmla="*/ 4441 w 9944"/>
                  <a:gd name="connsiteY40" fmla="*/ 1994 h 9985"/>
                  <a:gd name="connsiteX41" fmla="*/ 5728 w 9944"/>
                  <a:gd name="connsiteY41" fmla="*/ 1994 h 9985"/>
                  <a:gd name="connsiteX42" fmla="*/ 5728 w 9944"/>
                  <a:gd name="connsiteY42" fmla="*/ 2526 h 9985"/>
                  <a:gd name="connsiteX43" fmla="*/ 4982 w 9944"/>
                  <a:gd name="connsiteY43" fmla="*/ 2482 h 9985"/>
                  <a:gd name="connsiteX44" fmla="*/ 4441 w 9944"/>
                  <a:gd name="connsiteY44" fmla="*/ 2496 h 9985"/>
                  <a:gd name="connsiteX45" fmla="*/ 4441 w 9944"/>
                  <a:gd name="connsiteY45" fmla="*/ 1994 h 9985"/>
                  <a:gd name="connsiteX46" fmla="*/ 7258 w 9944"/>
                  <a:gd name="connsiteY46" fmla="*/ 4254 h 9985"/>
                  <a:gd name="connsiteX47" fmla="*/ 7258 w 9944"/>
                  <a:gd name="connsiteY47" fmla="*/ 4254 h 9985"/>
                  <a:gd name="connsiteX48" fmla="*/ 5131 w 9944"/>
                  <a:gd name="connsiteY48" fmla="*/ 6337 h 9985"/>
                  <a:gd name="connsiteX49" fmla="*/ 4982 w 9944"/>
                  <a:gd name="connsiteY49" fmla="*/ 6396 h 9985"/>
                  <a:gd name="connsiteX50" fmla="*/ 4833 w 9944"/>
                  <a:gd name="connsiteY50" fmla="*/ 6366 h 9985"/>
                  <a:gd name="connsiteX51" fmla="*/ 6922 w 9944"/>
                  <a:gd name="connsiteY51" fmla="*/ 4047 h 9985"/>
                  <a:gd name="connsiteX52" fmla="*/ 7221 w 9944"/>
                  <a:gd name="connsiteY52" fmla="*/ 4032 h 9985"/>
                  <a:gd name="connsiteX53" fmla="*/ 7258 w 9944"/>
                  <a:gd name="connsiteY53" fmla="*/ 4254 h 9985"/>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5160 w 10000"/>
                  <a:gd name="connsiteY48" fmla="*/ 6347 h 10000"/>
                  <a:gd name="connsiteX49" fmla="*/ 5010 w 10000"/>
                  <a:gd name="connsiteY49" fmla="*/ 6406 h 10000"/>
                  <a:gd name="connsiteX50" fmla="*/ 6961 w 10000"/>
                  <a:gd name="connsiteY50" fmla="*/ 4053 h 10000"/>
                  <a:gd name="connsiteX51" fmla="*/ 7262 w 10000"/>
                  <a:gd name="connsiteY51" fmla="*/ 4038 h 10000"/>
                  <a:gd name="connsiteX52" fmla="*/ 7299 w 10000"/>
                  <a:gd name="connsiteY52"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5160 w 10000"/>
                  <a:gd name="connsiteY48" fmla="*/ 6347 h 10000"/>
                  <a:gd name="connsiteX49" fmla="*/ 6961 w 10000"/>
                  <a:gd name="connsiteY49" fmla="*/ 4053 h 10000"/>
                  <a:gd name="connsiteX50" fmla="*/ 7262 w 10000"/>
                  <a:gd name="connsiteY50" fmla="*/ 4038 h 10000"/>
                  <a:gd name="connsiteX51" fmla="*/ 7299 w 10000"/>
                  <a:gd name="connsiteY51"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6961 w 10000"/>
                  <a:gd name="connsiteY48" fmla="*/ 4053 h 10000"/>
                  <a:gd name="connsiteX49" fmla="*/ 7262 w 10000"/>
                  <a:gd name="connsiteY49" fmla="*/ 4038 h 10000"/>
                  <a:gd name="connsiteX50" fmla="*/ 7299 w 10000"/>
                  <a:gd name="connsiteY50"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62 w 10000"/>
                  <a:gd name="connsiteY46" fmla="*/ 4038 h 10000"/>
                  <a:gd name="connsiteX47" fmla="*/ 7299 w 10000"/>
                  <a:gd name="connsiteY47" fmla="*/ 4260 h 10000"/>
                  <a:gd name="connsiteX48" fmla="*/ 6961 w 10000"/>
                  <a:gd name="connsiteY48" fmla="*/ 4053 h 10000"/>
                  <a:gd name="connsiteX49" fmla="*/ 7262 w 10000"/>
                  <a:gd name="connsiteY49" fmla="*/ 4038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6961 w 10000"/>
                  <a:gd name="connsiteY46" fmla="*/ 4053 h 10000"/>
                  <a:gd name="connsiteX47" fmla="*/ 7299 w 10000"/>
                  <a:gd name="connsiteY47" fmla="*/ 4260 h 10000"/>
                  <a:gd name="connsiteX48" fmla="*/ 6961 w 10000"/>
                  <a:gd name="connsiteY48" fmla="*/ 4053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00" h="10000">
                    <a:moveTo>
                      <a:pt x="9945" y="3609"/>
                    </a:moveTo>
                    <a:lnTo>
                      <a:pt x="9945" y="3609"/>
                    </a:lnTo>
                    <a:lnTo>
                      <a:pt x="8875" y="2766"/>
                    </a:lnTo>
                    <a:cubicBezTo>
                      <a:pt x="8800" y="2707"/>
                      <a:pt x="8649" y="2707"/>
                      <a:pt x="8575" y="2766"/>
                    </a:cubicBezTo>
                    <a:cubicBezTo>
                      <a:pt x="8480" y="2840"/>
                      <a:pt x="8480" y="2929"/>
                      <a:pt x="8575" y="3004"/>
                    </a:cubicBezTo>
                    <a:lnTo>
                      <a:pt x="8950" y="3314"/>
                    </a:lnTo>
                    <a:lnTo>
                      <a:pt x="8480" y="3684"/>
                    </a:lnTo>
                    <a:cubicBezTo>
                      <a:pt x="7880" y="3166"/>
                      <a:pt x="7074" y="2766"/>
                      <a:pt x="6174" y="2589"/>
                    </a:cubicBezTo>
                    <a:lnTo>
                      <a:pt x="6174" y="1997"/>
                    </a:lnTo>
                    <a:lnTo>
                      <a:pt x="6399" y="1997"/>
                    </a:lnTo>
                    <a:cubicBezTo>
                      <a:pt x="6492" y="1997"/>
                      <a:pt x="6605" y="1938"/>
                      <a:pt x="6605" y="1835"/>
                    </a:cubicBezTo>
                    <a:lnTo>
                      <a:pt x="6605" y="162"/>
                    </a:lnTo>
                    <a:cubicBezTo>
                      <a:pt x="6605" y="74"/>
                      <a:pt x="6492" y="0"/>
                      <a:pt x="6399" y="0"/>
                    </a:cubicBezTo>
                    <a:lnTo>
                      <a:pt x="3828" y="0"/>
                    </a:lnTo>
                    <a:cubicBezTo>
                      <a:pt x="3716" y="0"/>
                      <a:pt x="3621" y="74"/>
                      <a:pt x="3621" y="162"/>
                    </a:cubicBezTo>
                    <a:lnTo>
                      <a:pt x="3621" y="1835"/>
                    </a:lnTo>
                    <a:cubicBezTo>
                      <a:pt x="3621" y="1938"/>
                      <a:pt x="3716" y="1997"/>
                      <a:pt x="3828" y="1997"/>
                    </a:cubicBezTo>
                    <a:lnTo>
                      <a:pt x="4035" y="1997"/>
                    </a:lnTo>
                    <a:lnTo>
                      <a:pt x="4035" y="2545"/>
                    </a:lnTo>
                    <a:cubicBezTo>
                      <a:pt x="3059" y="2707"/>
                      <a:pt x="2177" y="3107"/>
                      <a:pt x="1521" y="3684"/>
                    </a:cubicBezTo>
                    <a:lnTo>
                      <a:pt x="1051" y="3314"/>
                    </a:lnTo>
                    <a:lnTo>
                      <a:pt x="1445" y="3004"/>
                    </a:lnTo>
                    <a:cubicBezTo>
                      <a:pt x="1521" y="2929"/>
                      <a:pt x="1521" y="2840"/>
                      <a:pt x="1445" y="2766"/>
                    </a:cubicBezTo>
                    <a:cubicBezTo>
                      <a:pt x="1352" y="2707"/>
                      <a:pt x="1220" y="2707"/>
                      <a:pt x="1126" y="2766"/>
                    </a:cubicBezTo>
                    <a:lnTo>
                      <a:pt x="57" y="3609"/>
                    </a:lnTo>
                    <a:cubicBezTo>
                      <a:pt x="-18" y="3684"/>
                      <a:pt x="-18" y="3773"/>
                      <a:pt x="57" y="3846"/>
                    </a:cubicBezTo>
                    <a:cubicBezTo>
                      <a:pt x="114" y="3876"/>
                      <a:pt x="170" y="3891"/>
                      <a:pt x="207" y="3891"/>
                    </a:cubicBezTo>
                    <a:cubicBezTo>
                      <a:pt x="263" y="3891"/>
                      <a:pt x="338" y="3876"/>
                      <a:pt x="376" y="3846"/>
                    </a:cubicBezTo>
                    <a:lnTo>
                      <a:pt x="732" y="3550"/>
                    </a:lnTo>
                    <a:lnTo>
                      <a:pt x="1239" y="3935"/>
                    </a:lnTo>
                    <a:cubicBezTo>
                      <a:pt x="619" y="4571"/>
                      <a:pt x="226" y="5370"/>
                      <a:pt x="226" y="6242"/>
                    </a:cubicBezTo>
                    <a:cubicBezTo>
                      <a:pt x="226" y="8313"/>
                      <a:pt x="2383" y="10000"/>
                      <a:pt x="5010" y="10000"/>
                    </a:cubicBezTo>
                    <a:cubicBezTo>
                      <a:pt x="7618" y="10000"/>
                      <a:pt x="9776" y="8313"/>
                      <a:pt x="9776" y="6242"/>
                    </a:cubicBezTo>
                    <a:cubicBezTo>
                      <a:pt x="9776" y="5370"/>
                      <a:pt x="9382" y="4571"/>
                      <a:pt x="8744" y="3935"/>
                    </a:cubicBezTo>
                    <a:lnTo>
                      <a:pt x="9269" y="3550"/>
                    </a:lnTo>
                    <a:lnTo>
                      <a:pt x="9626" y="3846"/>
                    </a:lnTo>
                    <a:cubicBezTo>
                      <a:pt x="9682" y="3876"/>
                      <a:pt x="9738" y="3891"/>
                      <a:pt x="9776" y="3891"/>
                    </a:cubicBezTo>
                    <a:cubicBezTo>
                      <a:pt x="9832" y="3891"/>
                      <a:pt x="9906" y="3876"/>
                      <a:pt x="9945" y="3846"/>
                    </a:cubicBezTo>
                    <a:cubicBezTo>
                      <a:pt x="10019" y="3773"/>
                      <a:pt x="10019" y="3684"/>
                      <a:pt x="9945" y="3609"/>
                    </a:cubicBezTo>
                    <a:close/>
                    <a:moveTo>
                      <a:pt x="4466" y="1997"/>
                    </a:moveTo>
                    <a:lnTo>
                      <a:pt x="4466" y="1997"/>
                    </a:lnTo>
                    <a:lnTo>
                      <a:pt x="5760" y="1997"/>
                    </a:lnTo>
                    <a:lnTo>
                      <a:pt x="5760" y="2530"/>
                    </a:lnTo>
                    <a:cubicBezTo>
                      <a:pt x="5517" y="2500"/>
                      <a:pt x="5254" y="2486"/>
                      <a:pt x="5010" y="2486"/>
                    </a:cubicBezTo>
                    <a:cubicBezTo>
                      <a:pt x="4822" y="2486"/>
                      <a:pt x="4654" y="2486"/>
                      <a:pt x="4466" y="2500"/>
                    </a:cubicBezTo>
                    <a:lnTo>
                      <a:pt x="4466" y="1997"/>
                    </a:lnTo>
                    <a:close/>
                  </a:path>
                </a:pathLst>
              </a:custGeom>
              <a:noFill/>
              <a:ln w="15240" cap="rnd">
                <a:solidFill>
                  <a:schemeClr val="accent1"/>
                </a:solidFill>
              </a:ln>
              <a:extLst/>
            </p:spPr>
            <p:txBody>
              <a:bodyPr wrap="none" anchor="ctr"/>
              <a:lstStyle/>
              <a:p>
                <a:endParaRPr lang="en-US"/>
              </a:p>
            </p:txBody>
          </p:sp>
          <p:sp>
            <p:nvSpPr>
              <p:cNvPr id="427" name="Freeform 154"/>
              <p:cNvSpPr>
                <a:spLocks noChangeArrowheads="1"/>
              </p:cNvSpPr>
              <p:nvPr/>
            </p:nvSpPr>
            <p:spPr bwMode="auto">
              <a:xfrm>
                <a:off x="4444317" y="3428004"/>
                <a:ext cx="74962" cy="89953"/>
              </a:xfrm>
              <a:custGeom>
                <a:avLst/>
                <a:gdLst>
                  <a:gd name="T0" fmla="*/ 223919 w 536"/>
                  <a:gd name="T1" fmla="*/ 102831 h 677"/>
                  <a:gd name="T2" fmla="*/ 223919 w 536"/>
                  <a:gd name="T3" fmla="*/ 102831 h 677"/>
                  <a:gd name="T4" fmla="*/ 199882 w 536"/>
                  <a:gd name="T5" fmla="*/ 78809 h 677"/>
                  <a:gd name="T6" fmla="*/ 193135 w 536"/>
                  <a:gd name="T7" fmla="*/ 78809 h 677"/>
                  <a:gd name="T8" fmla="*/ 193135 w 536"/>
                  <a:gd name="T9" fmla="*/ 85552 h 677"/>
                  <a:gd name="T10" fmla="*/ 201569 w 536"/>
                  <a:gd name="T11" fmla="*/ 94402 h 677"/>
                  <a:gd name="T12" fmla="*/ 191027 w 536"/>
                  <a:gd name="T13" fmla="*/ 104938 h 677"/>
                  <a:gd name="T14" fmla="*/ 139158 w 536"/>
                  <a:gd name="T15" fmla="*/ 73752 h 677"/>
                  <a:gd name="T16" fmla="*/ 139158 w 536"/>
                  <a:gd name="T17" fmla="*/ 56894 h 677"/>
                  <a:gd name="T18" fmla="*/ 144219 w 536"/>
                  <a:gd name="T19" fmla="*/ 56894 h 677"/>
                  <a:gd name="T20" fmla="*/ 148857 w 536"/>
                  <a:gd name="T21" fmla="*/ 52258 h 677"/>
                  <a:gd name="T22" fmla="*/ 148857 w 536"/>
                  <a:gd name="T23" fmla="*/ 4636 h 677"/>
                  <a:gd name="T24" fmla="*/ 144219 w 536"/>
                  <a:gd name="T25" fmla="*/ 0 h 677"/>
                  <a:gd name="T26" fmla="*/ 86447 w 536"/>
                  <a:gd name="T27" fmla="*/ 0 h 677"/>
                  <a:gd name="T28" fmla="*/ 81808 w 536"/>
                  <a:gd name="T29" fmla="*/ 4636 h 677"/>
                  <a:gd name="T30" fmla="*/ 81808 w 536"/>
                  <a:gd name="T31" fmla="*/ 52258 h 677"/>
                  <a:gd name="T32" fmla="*/ 86447 w 536"/>
                  <a:gd name="T33" fmla="*/ 56894 h 677"/>
                  <a:gd name="T34" fmla="*/ 91086 w 536"/>
                  <a:gd name="T35" fmla="*/ 56894 h 677"/>
                  <a:gd name="T36" fmla="*/ 91086 w 536"/>
                  <a:gd name="T37" fmla="*/ 72487 h 677"/>
                  <a:gd name="T38" fmla="*/ 34579 w 536"/>
                  <a:gd name="T39" fmla="*/ 104938 h 677"/>
                  <a:gd name="T40" fmla="*/ 24036 w 536"/>
                  <a:gd name="T41" fmla="*/ 94402 h 677"/>
                  <a:gd name="T42" fmla="*/ 32892 w 536"/>
                  <a:gd name="T43" fmla="*/ 85552 h 677"/>
                  <a:gd name="T44" fmla="*/ 32892 w 536"/>
                  <a:gd name="T45" fmla="*/ 78809 h 677"/>
                  <a:gd name="T46" fmla="*/ 25723 w 536"/>
                  <a:gd name="T47" fmla="*/ 78809 h 677"/>
                  <a:gd name="T48" fmla="*/ 1687 w 536"/>
                  <a:gd name="T49" fmla="*/ 102831 h 677"/>
                  <a:gd name="T50" fmla="*/ 1687 w 536"/>
                  <a:gd name="T51" fmla="*/ 109574 h 677"/>
                  <a:gd name="T52" fmla="*/ 5060 w 536"/>
                  <a:gd name="T53" fmla="*/ 110838 h 677"/>
                  <a:gd name="T54" fmla="*/ 8856 w 536"/>
                  <a:gd name="T55" fmla="*/ 109574 h 677"/>
                  <a:gd name="T56" fmla="*/ 16868 w 536"/>
                  <a:gd name="T57" fmla="*/ 101145 h 677"/>
                  <a:gd name="T58" fmla="*/ 28253 w 536"/>
                  <a:gd name="T59" fmla="*/ 112102 h 677"/>
                  <a:gd name="T60" fmla="*/ 5482 w 536"/>
                  <a:gd name="T61" fmla="*/ 177847 h 677"/>
                  <a:gd name="T62" fmla="*/ 113014 w 536"/>
                  <a:gd name="T63" fmla="*/ 284892 h 677"/>
                  <a:gd name="T64" fmla="*/ 220123 w 536"/>
                  <a:gd name="T65" fmla="*/ 177847 h 677"/>
                  <a:gd name="T66" fmla="*/ 196930 w 536"/>
                  <a:gd name="T67" fmla="*/ 112102 h 677"/>
                  <a:gd name="T68" fmla="*/ 208738 w 536"/>
                  <a:gd name="T69" fmla="*/ 101145 h 677"/>
                  <a:gd name="T70" fmla="*/ 216750 w 536"/>
                  <a:gd name="T71" fmla="*/ 109574 h 677"/>
                  <a:gd name="T72" fmla="*/ 220123 w 536"/>
                  <a:gd name="T73" fmla="*/ 110838 h 677"/>
                  <a:gd name="T74" fmla="*/ 223919 w 536"/>
                  <a:gd name="T75" fmla="*/ 109574 h 677"/>
                  <a:gd name="T76" fmla="*/ 223919 w 536"/>
                  <a:gd name="T77" fmla="*/ 102831 h 677"/>
                  <a:gd name="T78" fmla="*/ 100784 w 536"/>
                  <a:gd name="T79" fmla="*/ 56894 h 677"/>
                  <a:gd name="T80" fmla="*/ 100784 w 536"/>
                  <a:gd name="T81" fmla="*/ 56894 h 677"/>
                  <a:gd name="T82" fmla="*/ 129881 w 536"/>
                  <a:gd name="T83" fmla="*/ 56894 h 677"/>
                  <a:gd name="T84" fmla="*/ 129881 w 536"/>
                  <a:gd name="T85" fmla="*/ 72066 h 677"/>
                  <a:gd name="T86" fmla="*/ 113014 w 536"/>
                  <a:gd name="T87" fmla="*/ 70801 h 677"/>
                  <a:gd name="T88" fmla="*/ 100784 w 536"/>
                  <a:gd name="T89" fmla="*/ 71223 h 677"/>
                  <a:gd name="T90" fmla="*/ 100784 w 536"/>
                  <a:gd name="T91" fmla="*/ 56894 h 677"/>
                  <a:gd name="T92" fmla="*/ 164460 w 536"/>
                  <a:gd name="T93" fmla="*/ 121374 h 677"/>
                  <a:gd name="T94" fmla="*/ 164460 w 536"/>
                  <a:gd name="T95" fmla="*/ 121374 h 677"/>
                  <a:gd name="T96" fmla="*/ 116387 w 536"/>
                  <a:gd name="T97" fmla="*/ 180797 h 677"/>
                  <a:gd name="T98" fmla="*/ 113014 w 536"/>
                  <a:gd name="T99" fmla="*/ 182482 h 677"/>
                  <a:gd name="T100" fmla="*/ 109640 w 536"/>
                  <a:gd name="T101" fmla="*/ 181639 h 677"/>
                  <a:gd name="T102" fmla="*/ 109218 w 536"/>
                  <a:gd name="T103" fmla="*/ 174896 h 677"/>
                  <a:gd name="T104" fmla="*/ 156869 w 536"/>
                  <a:gd name="T105" fmla="*/ 115474 h 677"/>
                  <a:gd name="T106" fmla="*/ 163617 w 536"/>
                  <a:gd name="T107" fmla="*/ 115052 h 677"/>
                  <a:gd name="T108" fmla="*/ 164460 w 536"/>
                  <a:gd name="T109" fmla="*/ 121374 h 6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connsiteX0" fmla="*/ 10192 w 10550"/>
                  <a:gd name="connsiteY0" fmla="*/ 3604 h 6521"/>
                  <a:gd name="connsiteX1" fmla="*/ 10192 w 10550"/>
                  <a:gd name="connsiteY1" fmla="*/ 3604 h 6521"/>
                  <a:gd name="connsiteX2" fmla="*/ 9128 w 10550"/>
                  <a:gd name="connsiteY2" fmla="*/ 2762 h 6521"/>
                  <a:gd name="connsiteX3" fmla="*/ 8830 w 10550"/>
                  <a:gd name="connsiteY3" fmla="*/ 2762 h 6521"/>
                  <a:gd name="connsiteX4" fmla="*/ 8830 w 10550"/>
                  <a:gd name="connsiteY4" fmla="*/ 2999 h 6521"/>
                  <a:gd name="connsiteX5" fmla="*/ 9203 w 10550"/>
                  <a:gd name="connsiteY5" fmla="*/ 3309 h 6521"/>
                  <a:gd name="connsiteX6" fmla="*/ 8736 w 10550"/>
                  <a:gd name="connsiteY6" fmla="*/ 3678 h 6521"/>
                  <a:gd name="connsiteX7" fmla="*/ 6442 w 10550"/>
                  <a:gd name="connsiteY7" fmla="*/ 2585 h 6521"/>
                  <a:gd name="connsiteX8" fmla="*/ 6442 w 10550"/>
                  <a:gd name="connsiteY8" fmla="*/ 1994 h 6521"/>
                  <a:gd name="connsiteX9" fmla="*/ 6666 w 10550"/>
                  <a:gd name="connsiteY9" fmla="*/ 1994 h 6521"/>
                  <a:gd name="connsiteX10" fmla="*/ 6871 w 10550"/>
                  <a:gd name="connsiteY10" fmla="*/ 1832 h 6521"/>
                  <a:gd name="connsiteX11" fmla="*/ 6871 w 10550"/>
                  <a:gd name="connsiteY11" fmla="*/ 162 h 6521"/>
                  <a:gd name="connsiteX12" fmla="*/ 6666 w 10550"/>
                  <a:gd name="connsiteY12" fmla="*/ 0 h 6521"/>
                  <a:gd name="connsiteX13" fmla="*/ 4110 w 10550"/>
                  <a:gd name="connsiteY13" fmla="*/ 0 h 6521"/>
                  <a:gd name="connsiteX14" fmla="*/ 3904 w 10550"/>
                  <a:gd name="connsiteY14" fmla="*/ 162 h 6521"/>
                  <a:gd name="connsiteX15" fmla="*/ 3904 w 10550"/>
                  <a:gd name="connsiteY15" fmla="*/ 1832 h 6521"/>
                  <a:gd name="connsiteX16" fmla="*/ 4110 w 10550"/>
                  <a:gd name="connsiteY16" fmla="*/ 1994 h 6521"/>
                  <a:gd name="connsiteX17" fmla="*/ 4315 w 10550"/>
                  <a:gd name="connsiteY17" fmla="*/ 1994 h 6521"/>
                  <a:gd name="connsiteX18" fmla="*/ 4315 w 10550"/>
                  <a:gd name="connsiteY18" fmla="*/ 2541 h 6521"/>
                  <a:gd name="connsiteX19" fmla="*/ 1815 w 10550"/>
                  <a:gd name="connsiteY19" fmla="*/ 3678 h 6521"/>
                  <a:gd name="connsiteX20" fmla="*/ 1348 w 10550"/>
                  <a:gd name="connsiteY20" fmla="*/ 3309 h 6521"/>
                  <a:gd name="connsiteX21" fmla="*/ 1740 w 10550"/>
                  <a:gd name="connsiteY21" fmla="*/ 2999 h 6521"/>
                  <a:gd name="connsiteX22" fmla="*/ 1740 w 10550"/>
                  <a:gd name="connsiteY22" fmla="*/ 2762 h 6521"/>
                  <a:gd name="connsiteX23" fmla="*/ 1423 w 10550"/>
                  <a:gd name="connsiteY23" fmla="*/ 2762 h 6521"/>
                  <a:gd name="connsiteX24" fmla="*/ 360 w 10550"/>
                  <a:gd name="connsiteY24" fmla="*/ 3604 h 6521"/>
                  <a:gd name="connsiteX25" fmla="*/ 360 w 10550"/>
                  <a:gd name="connsiteY25" fmla="*/ 3840 h 6521"/>
                  <a:gd name="connsiteX26" fmla="*/ 509 w 10550"/>
                  <a:gd name="connsiteY26" fmla="*/ 3885 h 6521"/>
                  <a:gd name="connsiteX27" fmla="*/ 677 w 10550"/>
                  <a:gd name="connsiteY27" fmla="*/ 3840 h 6521"/>
                  <a:gd name="connsiteX28" fmla="*/ 1031 w 10550"/>
                  <a:gd name="connsiteY28" fmla="*/ 3545 h 6521"/>
                  <a:gd name="connsiteX29" fmla="*/ 1535 w 10550"/>
                  <a:gd name="connsiteY29" fmla="*/ 3929 h 6521"/>
                  <a:gd name="connsiteX30" fmla="*/ 528 w 10550"/>
                  <a:gd name="connsiteY30" fmla="*/ 6233 h 6521"/>
                  <a:gd name="connsiteX31" fmla="*/ 10024 w 10550"/>
                  <a:gd name="connsiteY31" fmla="*/ 6233 h 6521"/>
                  <a:gd name="connsiteX32" fmla="*/ 8998 w 10550"/>
                  <a:gd name="connsiteY32" fmla="*/ 3929 h 6521"/>
                  <a:gd name="connsiteX33" fmla="*/ 9520 w 10550"/>
                  <a:gd name="connsiteY33" fmla="*/ 3545 h 6521"/>
                  <a:gd name="connsiteX34" fmla="*/ 9875 w 10550"/>
                  <a:gd name="connsiteY34" fmla="*/ 3840 h 6521"/>
                  <a:gd name="connsiteX35" fmla="*/ 10024 w 10550"/>
                  <a:gd name="connsiteY35" fmla="*/ 3885 h 6521"/>
                  <a:gd name="connsiteX36" fmla="*/ 10192 w 10550"/>
                  <a:gd name="connsiteY36" fmla="*/ 3840 h 6521"/>
                  <a:gd name="connsiteX37" fmla="*/ 10192 w 10550"/>
                  <a:gd name="connsiteY37" fmla="*/ 3604 h 6521"/>
                  <a:gd name="connsiteX38" fmla="*/ 4744 w 10550"/>
                  <a:gd name="connsiteY38" fmla="*/ 1994 h 6521"/>
                  <a:gd name="connsiteX39" fmla="*/ 4744 w 10550"/>
                  <a:gd name="connsiteY39" fmla="*/ 1994 h 6521"/>
                  <a:gd name="connsiteX40" fmla="*/ 6031 w 10550"/>
                  <a:gd name="connsiteY40" fmla="*/ 1994 h 6521"/>
                  <a:gd name="connsiteX41" fmla="*/ 6031 w 10550"/>
                  <a:gd name="connsiteY41" fmla="*/ 2526 h 6521"/>
                  <a:gd name="connsiteX42" fmla="*/ 5285 w 10550"/>
                  <a:gd name="connsiteY42" fmla="*/ 2482 h 6521"/>
                  <a:gd name="connsiteX43" fmla="*/ 4744 w 10550"/>
                  <a:gd name="connsiteY43" fmla="*/ 2496 h 6521"/>
                  <a:gd name="connsiteX44" fmla="*/ 4744 w 10550"/>
                  <a:gd name="connsiteY44" fmla="*/ 1994 h 6521"/>
                  <a:gd name="connsiteX45" fmla="*/ 7561 w 10550"/>
                  <a:gd name="connsiteY45" fmla="*/ 4254 h 6521"/>
                  <a:gd name="connsiteX46" fmla="*/ 7561 w 10550"/>
                  <a:gd name="connsiteY46" fmla="*/ 4254 h 6521"/>
                  <a:gd name="connsiteX47" fmla="*/ 5434 w 10550"/>
                  <a:gd name="connsiteY47" fmla="*/ 6337 h 6521"/>
                  <a:gd name="connsiteX48" fmla="*/ 5285 w 10550"/>
                  <a:gd name="connsiteY48" fmla="*/ 6396 h 6521"/>
                  <a:gd name="connsiteX49" fmla="*/ 5136 w 10550"/>
                  <a:gd name="connsiteY49" fmla="*/ 6366 h 6521"/>
                  <a:gd name="connsiteX50" fmla="*/ 5117 w 10550"/>
                  <a:gd name="connsiteY50" fmla="*/ 6130 h 6521"/>
                  <a:gd name="connsiteX51" fmla="*/ 7225 w 10550"/>
                  <a:gd name="connsiteY51" fmla="*/ 4047 h 6521"/>
                  <a:gd name="connsiteX52" fmla="*/ 7524 w 10550"/>
                  <a:gd name="connsiteY52" fmla="*/ 4032 h 6521"/>
                  <a:gd name="connsiteX53" fmla="*/ 7561 w 10550"/>
                  <a:gd name="connsiteY53" fmla="*/ 4254 h 6521"/>
                  <a:gd name="connsiteX0" fmla="*/ 9374 w 9644"/>
                  <a:gd name="connsiteY0" fmla="*/ 5527 h 9808"/>
                  <a:gd name="connsiteX1" fmla="*/ 9374 w 9644"/>
                  <a:gd name="connsiteY1" fmla="*/ 5527 h 9808"/>
                  <a:gd name="connsiteX2" fmla="*/ 8365 w 9644"/>
                  <a:gd name="connsiteY2" fmla="*/ 4236 h 9808"/>
                  <a:gd name="connsiteX3" fmla="*/ 8083 w 9644"/>
                  <a:gd name="connsiteY3" fmla="*/ 4236 h 9808"/>
                  <a:gd name="connsiteX4" fmla="*/ 8083 w 9644"/>
                  <a:gd name="connsiteY4" fmla="*/ 4599 h 9808"/>
                  <a:gd name="connsiteX5" fmla="*/ 8436 w 9644"/>
                  <a:gd name="connsiteY5" fmla="*/ 5074 h 9808"/>
                  <a:gd name="connsiteX6" fmla="*/ 7994 w 9644"/>
                  <a:gd name="connsiteY6" fmla="*/ 5640 h 9808"/>
                  <a:gd name="connsiteX7" fmla="*/ 5819 w 9644"/>
                  <a:gd name="connsiteY7" fmla="*/ 3964 h 9808"/>
                  <a:gd name="connsiteX8" fmla="*/ 5819 w 9644"/>
                  <a:gd name="connsiteY8" fmla="*/ 3058 h 9808"/>
                  <a:gd name="connsiteX9" fmla="*/ 6031 w 9644"/>
                  <a:gd name="connsiteY9" fmla="*/ 3058 h 9808"/>
                  <a:gd name="connsiteX10" fmla="*/ 6226 w 9644"/>
                  <a:gd name="connsiteY10" fmla="*/ 2809 h 9808"/>
                  <a:gd name="connsiteX11" fmla="*/ 6226 w 9644"/>
                  <a:gd name="connsiteY11" fmla="*/ 248 h 9808"/>
                  <a:gd name="connsiteX12" fmla="*/ 6031 w 9644"/>
                  <a:gd name="connsiteY12" fmla="*/ 0 h 9808"/>
                  <a:gd name="connsiteX13" fmla="*/ 3609 w 9644"/>
                  <a:gd name="connsiteY13" fmla="*/ 0 h 9808"/>
                  <a:gd name="connsiteX14" fmla="*/ 3413 w 9644"/>
                  <a:gd name="connsiteY14" fmla="*/ 248 h 9808"/>
                  <a:gd name="connsiteX15" fmla="*/ 3413 w 9644"/>
                  <a:gd name="connsiteY15" fmla="*/ 2809 h 9808"/>
                  <a:gd name="connsiteX16" fmla="*/ 3609 w 9644"/>
                  <a:gd name="connsiteY16" fmla="*/ 3058 h 9808"/>
                  <a:gd name="connsiteX17" fmla="*/ 3803 w 9644"/>
                  <a:gd name="connsiteY17" fmla="*/ 3058 h 9808"/>
                  <a:gd name="connsiteX18" fmla="*/ 3803 w 9644"/>
                  <a:gd name="connsiteY18" fmla="*/ 3897 h 9808"/>
                  <a:gd name="connsiteX19" fmla="*/ 1433 w 9644"/>
                  <a:gd name="connsiteY19" fmla="*/ 5640 h 9808"/>
                  <a:gd name="connsiteX20" fmla="*/ 991 w 9644"/>
                  <a:gd name="connsiteY20" fmla="*/ 5074 h 9808"/>
                  <a:gd name="connsiteX21" fmla="*/ 1362 w 9644"/>
                  <a:gd name="connsiteY21" fmla="*/ 4599 h 9808"/>
                  <a:gd name="connsiteX22" fmla="*/ 1362 w 9644"/>
                  <a:gd name="connsiteY22" fmla="*/ 4236 h 9808"/>
                  <a:gd name="connsiteX23" fmla="*/ 1062 w 9644"/>
                  <a:gd name="connsiteY23" fmla="*/ 4236 h 9808"/>
                  <a:gd name="connsiteX24" fmla="*/ 54 w 9644"/>
                  <a:gd name="connsiteY24" fmla="*/ 5527 h 9808"/>
                  <a:gd name="connsiteX25" fmla="*/ 54 w 9644"/>
                  <a:gd name="connsiteY25" fmla="*/ 5889 h 9808"/>
                  <a:gd name="connsiteX26" fmla="*/ 195 w 9644"/>
                  <a:gd name="connsiteY26" fmla="*/ 5958 h 9808"/>
                  <a:gd name="connsiteX27" fmla="*/ 355 w 9644"/>
                  <a:gd name="connsiteY27" fmla="*/ 5889 h 9808"/>
                  <a:gd name="connsiteX28" fmla="*/ 690 w 9644"/>
                  <a:gd name="connsiteY28" fmla="*/ 5436 h 9808"/>
                  <a:gd name="connsiteX29" fmla="*/ 1168 w 9644"/>
                  <a:gd name="connsiteY29" fmla="*/ 6025 h 9808"/>
                  <a:gd name="connsiteX30" fmla="*/ 9214 w 9644"/>
                  <a:gd name="connsiteY30" fmla="*/ 9558 h 9808"/>
                  <a:gd name="connsiteX31" fmla="*/ 8242 w 9644"/>
                  <a:gd name="connsiteY31" fmla="*/ 6025 h 9808"/>
                  <a:gd name="connsiteX32" fmla="*/ 8737 w 9644"/>
                  <a:gd name="connsiteY32" fmla="*/ 5436 h 9808"/>
                  <a:gd name="connsiteX33" fmla="*/ 9073 w 9644"/>
                  <a:gd name="connsiteY33" fmla="*/ 5889 h 9808"/>
                  <a:gd name="connsiteX34" fmla="*/ 9214 w 9644"/>
                  <a:gd name="connsiteY34" fmla="*/ 5958 h 9808"/>
                  <a:gd name="connsiteX35" fmla="*/ 9374 w 9644"/>
                  <a:gd name="connsiteY35" fmla="*/ 5889 h 9808"/>
                  <a:gd name="connsiteX36" fmla="*/ 9374 w 9644"/>
                  <a:gd name="connsiteY36" fmla="*/ 5527 h 9808"/>
                  <a:gd name="connsiteX37" fmla="*/ 4210 w 9644"/>
                  <a:gd name="connsiteY37" fmla="*/ 3058 h 9808"/>
                  <a:gd name="connsiteX38" fmla="*/ 4210 w 9644"/>
                  <a:gd name="connsiteY38" fmla="*/ 3058 h 9808"/>
                  <a:gd name="connsiteX39" fmla="*/ 5430 w 9644"/>
                  <a:gd name="connsiteY39" fmla="*/ 3058 h 9808"/>
                  <a:gd name="connsiteX40" fmla="*/ 5430 w 9644"/>
                  <a:gd name="connsiteY40" fmla="*/ 3874 h 9808"/>
                  <a:gd name="connsiteX41" fmla="*/ 4722 w 9644"/>
                  <a:gd name="connsiteY41" fmla="*/ 3806 h 9808"/>
                  <a:gd name="connsiteX42" fmla="*/ 4210 w 9644"/>
                  <a:gd name="connsiteY42" fmla="*/ 3828 h 9808"/>
                  <a:gd name="connsiteX43" fmla="*/ 4210 w 9644"/>
                  <a:gd name="connsiteY43" fmla="*/ 3058 h 9808"/>
                  <a:gd name="connsiteX44" fmla="*/ 6880 w 9644"/>
                  <a:gd name="connsiteY44" fmla="*/ 6524 h 9808"/>
                  <a:gd name="connsiteX45" fmla="*/ 6880 w 9644"/>
                  <a:gd name="connsiteY45" fmla="*/ 6524 h 9808"/>
                  <a:gd name="connsiteX46" fmla="*/ 4864 w 9644"/>
                  <a:gd name="connsiteY46" fmla="*/ 9718 h 9808"/>
                  <a:gd name="connsiteX47" fmla="*/ 4722 w 9644"/>
                  <a:gd name="connsiteY47" fmla="*/ 9808 h 9808"/>
                  <a:gd name="connsiteX48" fmla="*/ 4581 w 9644"/>
                  <a:gd name="connsiteY48" fmla="*/ 9762 h 9808"/>
                  <a:gd name="connsiteX49" fmla="*/ 4563 w 9644"/>
                  <a:gd name="connsiteY49" fmla="*/ 9400 h 9808"/>
                  <a:gd name="connsiteX50" fmla="*/ 6561 w 9644"/>
                  <a:gd name="connsiteY50" fmla="*/ 6206 h 9808"/>
                  <a:gd name="connsiteX51" fmla="*/ 6845 w 9644"/>
                  <a:gd name="connsiteY51" fmla="*/ 6183 h 9808"/>
                  <a:gd name="connsiteX52" fmla="*/ 6880 w 9644"/>
                  <a:gd name="connsiteY52" fmla="*/ 6524 h 9808"/>
                  <a:gd name="connsiteX0" fmla="*/ 9720 w 9774"/>
                  <a:gd name="connsiteY0" fmla="*/ 5635 h 10000"/>
                  <a:gd name="connsiteX1" fmla="*/ 9720 w 9774"/>
                  <a:gd name="connsiteY1" fmla="*/ 5635 h 10000"/>
                  <a:gd name="connsiteX2" fmla="*/ 8674 w 9774"/>
                  <a:gd name="connsiteY2" fmla="*/ 4319 h 10000"/>
                  <a:gd name="connsiteX3" fmla="*/ 8381 w 9774"/>
                  <a:gd name="connsiteY3" fmla="*/ 4319 h 10000"/>
                  <a:gd name="connsiteX4" fmla="*/ 8381 w 9774"/>
                  <a:gd name="connsiteY4" fmla="*/ 4689 h 10000"/>
                  <a:gd name="connsiteX5" fmla="*/ 8747 w 9774"/>
                  <a:gd name="connsiteY5" fmla="*/ 5173 h 10000"/>
                  <a:gd name="connsiteX6" fmla="*/ 8289 w 9774"/>
                  <a:gd name="connsiteY6" fmla="*/ 5750 h 10000"/>
                  <a:gd name="connsiteX7" fmla="*/ 6034 w 9774"/>
                  <a:gd name="connsiteY7" fmla="*/ 4042 h 10000"/>
                  <a:gd name="connsiteX8" fmla="*/ 6034 w 9774"/>
                  <a:gd name="connsiteY8" fmla="*/ 3118 h 10000"/>
                  <a:gd name="connsiteX9" fmla="*/ 6254 w 9774"/>
                  <a:gd name="connsiteY9" fmla="*/ 3118 h 10000"/>
                  <a:gd name="connsiteX10" fmla="*/ 6456 w 9774"/>
                  <a:gd name="connsiteY10" fmla="*/ 2864 h 10000"/>
                  <a:gd name="connsiteX11" fmla="*/ 6456 w 9774"/>
                  <a:gd name="connsiteY11" fmla="*/ 253 h 10000"/>
                  <a:gd name="connsiteX12" fmla="*/ 6254 w 9774"/>
                  <a:gd name="connsiteY12" fmla="*/ 0 h 10000"/>
                  <a:gd name="connsiteX13" fmla="*/ 3742 w 9774"/>
                  <a:gd name="connsiteY13" fmla="*/ 0 h 10000"/>
                  <a:gd name="connsiteX14" fmla="*/ 3539 w 9774"/>
                  <a:gd name="connsiteY14" fmla="*/ 253 h 10000"/>
                  <a:gd name="connsiteX15" fmla="*/ 3539 w 9774"/>
                  <a:gd name="connsiteY15" fmla="*/ 2864 h 10000"/>
                  <a:gd name="connsiteX16" fmla="*/ 3742 w 9774"/>
                  <a:gd name="connsiteY16" fmla="*/ 3118 h 10000"/>
                  <a:gd name="connsiteX17" fmla="*/ 3943 w 9774"/>
                  <a:gd name="connsiteY17" fmla="*/ 3118 h 10000"/>
                  <a:gd name="connsiteX18" fmla="*/ 3943 w 9774"/>
                  <a:gd name="connsiteY18" fmla="*/ 3973 h 10000"/>
                  <a:gd name="connsiteX19" fmla="*/ 1486 w 9774"/>
                  <a:gd name="connsiteY19" fmla="*/ 5750 h 10000"/>
                  <a:gd name="connsiteX20" fmla="*/ 1028 w 9774"/>
                  <a:gd name="connsiteY20" fmla="*/ 5173 h 10000"/>
                  <a:gd name="connsiteX21" fmla="*/ 1412 w 9774"/>
                  <a:gd name="connsiteY21" fmla="*/ 4689 h 10000"/>
                  <a:gd name="connsiteX22" fmla="*/ 1412 w 9774"/>
                  <a:gd name="connsiteY22" fmla="*/ 4319 h 10000"/>
                  <a:gd name="connsiteX23" fmla="*/ 1101 w 9774"/>
                  <a:gd name="connsiteY23" fmla="*/ 4319 h 10000"/>
                  <a:gd name="connsiteX24" fmla="*/ 56 w 9774"/>
                  <a:gd name="connsiteY24" fmla="*/ 5635 h 10000"/>
                  <a:gd name="connsiteX25" fmla="*/ 56 w 9774"/>
                  <a:gd name="connsiteY25" fmla="*/ 6004 h 10000"/>
                  <a:gd name="connsiteX26" fmla="*/ 202 w 9774"/>
                  <a:gd name="connsiteY26" fmla="*/ 6075 h 10000"/>
                  <a:gd name="connsiteX27" fmla="*/ 368 w 9774"/>
                  <a:gd name="connsiteY27" fmla="*/ 6004 h 10000"/>
                  <a:gd name="connsiteX28" fmla="*/ 715 w 9774"/>
                  <a:gd name="connsiteY28" fmla="*/ 5542 h 10000"/>
                  <a:gd name="connsiteX29" fmla="*/ 1211 w 9774"/>
                  <a:gd name="connsiteY29" fmla="*/ 6143 h 10000"/>
                  <a:gd name="connsiteX30" fmla="*/ 8546 w 9774"/>
                  <a:gd name="connsiteY30" fmla="*/ 6143 h 10000"/>
                  <a:gd name="connsiteX31" fmla="*/ 9060 w 9774"/>
                  <a:gd name="connsiteY31" fmla="*/ 5542 h 10000"/>
                  <a:gd name="connsiteX32" fmla="*/ 9408 w 9774"/>
                  <a:gd name="connsiteY32" fmla="*/ 6004 h 10000"/>
                  <a:gd name="connsiteX33" fmla="*/ 9554 w 9774"/>
                  <a:gd name="connsiteY33" fmla="*/ 6075 h 10000"/>
                  <a:gd name="connsiteX34" fmla="*/ 9720 w 9774"/>
                  <a:gd name="connsiteY34" fmla="*/ 6004 h 10000"/>
                  <a:gd name="connsiteX35" fmla="*/ 9720 w 9774"/>
                  <a:gd name="connsiteY35" fmla="*/ 5635 h 10000"/>
                  <a:gd name="connsiteX36" fmla="*/ 4365 w 9774"/>
                  <a:gd name="connsiteY36" fmla="*/ 3118 h 10000"/>
                  <a:gd name="connsiteX37" fmla="*/ 4365 w 9774"/>
                  <a:gd name="connsiteY37" fmla="*/ 3118 h 10000"/>
                  <a:gd name="connsiteX38" fmla="*/ 5630 w 9774"/>
                  <a:gd name="connsiteY38" fmla="*/ 3118 h 10000"/>
                  <a:gd name="connsiteX39" fmla="*/ 5630 w 9774"/>
                  <a:gd name="connsiteY39" fmla="*/ 3950 h 10000"/>
                  <a:gd name="connsiteX40" fmla="*/ 4896 w 9774"/>
                  <a:gd name="connsiteY40" fmla="*/ 3881 h 10000"/>
                  <a:gd name="connsiteX41" fmla="*/ 4365 w 9774"/>
                  <a:gd name="connsiteY41" fmla="*/ 3903 h 10000"/>
                  <a:gd name="connsiteX42" fmla="*/ 4365 w 9774"/>
                  <a:gd name="connsiteY42" fmla="*/ 3118 h 10000"/>
                  <a:gd name="connsiteX43" fmla="*/ 7134 w 9774"/>
                  <a:gd name="connsiteY43" fmla="*/ 6652 h 10000"/>
                  <a:gd name="connsiteX44" fmla="*/ 7134 w 9774"/>
                  <a:gd name="connsiteY44" fmla="*/ 6652 h 10000"/>
                  <a:gd name="connsiteX45" fmla="*/ 5044 w 9774"/>
                  <a:gd name="connsiteY45" fmla="*/ 9908 h 10000"/>
                  <a:gd name="connsiteX46" fmla="*/ 4896 w 9774"/>
                  <a:gd name="connsiteY46" fmla="*/ 10000 h 10000"/>
                  <a:gd name="connsiteX47" fmla="*/ 4750 w 9774"/>
                  <a:gd name="connsiteY47" fmla="*/ 9953 h 10000"/>
                  <a:gd name="connsiteX48" fmla="*/ 4731 w 9774"/>
                  <a:gd name="connsiteY48" fmla="*/ 9584 h 10000"/>
                  <a:gd name="connsiteX49" fmla="*/ 6803 w 9774"/>
                  <a:gd name="connsiteY49" fmla="*/ 6327 h 10000"/>
                  <a:gd name="connsiteX50" fmla="*/ 7098 w 9774"/>
                  <a:gd name="connsiteY50" fmla="*/ 6304 h 10000"/>
                  <a:gd name="connsiteX51" fmla="*/ 7134 w 9774"/>
                  <a:gd name="connsiteY51" fmla="*/ 6652 h 10000"/>
                  <a:gd name="connsiteX0" fmla="*/ 9945 w 10000"/>
                  <a:gd name="connsiteY0" fmla="*/ 5847 h 10212"/>
                  <a:gd name="connsiteX1" fmla="*/ 9945 w 10000"/>
                  <a:gd name="connsiteY1" fmla="*/ 5847 h 10212"/>
                  <a:gd name="connsiteX2" fmla="*/ 8875 w 10000"/>
                  <a:gd name="connsiteY2" fmla="*/ 4531 h 10212"/>
                  <a:gd name="connsiteX3" fmla="*/ 8575 w 10000"/>
                  <a:gd name="connsiteY3" fmla="*/ 4531 h 10212"/>
                  <a:gd name="connsiteX4" fmla="*/ 8575 w 10000"/>
                  <a:gd name="connsiteY4" fmla="*/ 4901 h 10212"/>
                  <a:gd name="connsiteX5" fmla="*/ 8949 w 10000"/>
                  <a:gd name="connsiteY5" fmla="*/ 5385 h 10212"/>
                  <a:gd name="connsiteX6" fmla="*/ 8481 w 10000"/>
                  <a:gd name="connsiteY6" fmla="*/ 5962 h 10212"/>
                  <a:gd name="connsiteX7" fmla="*/ 6174 w 10000"/>
                  <a:gd name="connsiteY7" fmla="*/ 4254 h 10212"/>
                  <a:gd name="connsiteX8" fmla="*/ 6174 w 10000"/>
                  <a:gd name="connsiteY8" fmla="*/ 3330 h 10212"/>
                  <a:gd name="connsiteX9" fmla="*/ 6399 w 10000"/>
                  <a:gd name="connsiteY9" fmla="*/ 3330 h 10212"/>
                  <a:gd name="connsiteX10" fmla="*/ 6605 w 10000"/>
                  <a:gd name="connsiteY10" fmla="*/ 3076 h 10212"/>
                  <a:gd name="connsiteX11" fmla="*/ 6605 w 10000"/>
                  <a:gd name="connsiteY11" fmla="*/ 465 h 10212"/>
                  <a:gd name="connsiteX12" fmla="*/ 6399 w 10000"/>
                  <a:gd name="connsiteY12" fmla="*/ 212 h 10212"/>
                  <a:gd name="connsiteX13" fmla="*/ 3829 w 10000"/>
                  <a:gd name="connsiteY13" fmla="*/ 212 h 10212"/>
                  <a:gd name="connsiteX14" fmla="*/ 3621 w 10000"/>
                  <a:gd name="connsiteY14" fmla="*/ 3076 h 10212"/>
                  <a:gd name="connsiteX15" fmla="*/ 3829 w 10000"/>
                  <a:gd name="connsiteY15" fmla="*/ 3330 h 10212"/>
                  <a:gd name="connsiteX16" fmla="*/ 4034 w 10000"/>
                  <a:gd name="connsiteY16" fmla="*/ 3330 h 10212"/>
                  <a:gd name="connsiteX17" fmla="*/ 4034 w 10000"/>
                  <a:gd name="connsiteY17" fmla="*/ 4185 h 10212"/>
                  <a:gd name="connsiteX18" fmla="*/ 1520 w 10000"/>
                  <a:gd name="connsiteY18" fmla="*/ 5962 h 10212"/>
                  <a:gd name="connsiteX19" fmla="*/ 1052 w 10000"/>
                  <a:gd name="connsiteY19" fmla="*/ 5385 h 10212"/>
                  <a:gd name="connsiteX20" fmla="*/ 1445 w 10000"/>
                  <a:gd name="connsiteY20" fmla="*/ 4901 h 10212"/>
                  <a:gd name="connsiteX21" fmla="*/ 1445 w 10000"/>
                  <a:gd name="connsiteY21" fmla="*/ 4531 h 10212"/>
                  <a:gd name="connsiteX22" fmla="*/ 1126 w 10000"/>
                  <a:gd name="connsiteY22" fmla="*/ 4531 h 10212"/>
                  <a:gd name="connsiteX23" fmla="*/ 57 w 10000"/>
                  <a:gd name="connsiteY23" fmla="*/ 5847 h 10212"/>
                  <a:gd name="connsiteX24" fmla="*/ 57 w 10000"/>
                  <a:gd name="connsiteY24" fmla="*/ 6216 h 10212"/>
                  <a:gd name="connsiteX25" fmla="*/ 207 w 10000"/>
                  <a:gd name="connsiteY25" fmla="*/ 6287 h 10212"/>
                  <a:gd name="connsiteX26" fmla="*/ 377 w 10000"/>
                  <a:gd name="connsiteY26" fmla="*/ 6216 h 10212"/>
                  <a:gd name="connsiteX27" fmla="*/ 732 w 10000"/>
                  <a:gd name="connsiteY27" fmla="*/ 5754 h 10212"/>
                  <a:gd name="connsiteX28" fmla="*/ 1239 w 10000"/>
                  <a:gd name="connsiteY28" fmla="*/ 6355 h 10212"/>
                  <a:gd name="connsiteX29" fmla="*/ 8744 w 10000"/>
                  <a:gd name="connsiteY29" fmla="*/ 6355 h 10212"/>
                  <a:gd name="connsiteX30" fmla="*/ 9269 w 10000"/>
                  <a:gd name="connsiteY30" fmla="*/ 5754 h 10212"/>
                  <a:gd name="connsiteX31" fmla="*/ 9626 w 10000"/>
                  <a:gd name="connsiteY31" fmla="*/ 6216 h 10212"/>
                  <a:gd name="connsiteX32" fmla="*/ 9775 w 10000"/>
                  <a:gd name="connsiteY32" fmla="*/ 6287 h 10212"/>
                  <a:gd name="connsiteX33" fmla="*/ 9945 w 10000"/>
                  <a:gd name="connsiteY33" fmla="*/ 6216 h 10212"/>
                  <a:gd name="connsiteX34" fmla="*/ 9945 w 10000"/>
                  <a:gd name="connsiteY34" fmla="*/ 5847 h 10212"/>
                  <a:gd name="connsiteX35" fmla="*/ 4466 w 10000"/>
                  <a:gd name="connsiteY35" fmla="*/ 3330 h 10212"/>
                  <a:gd name="connsiteX36" fmla="*/ 4466 w 10000"/>
                  <a:gd name="connsiteY36" fmla="*/ 3330 h 10212"/>
                  <a:gd name="connsiteX37" fmla="*/ 5760 w 10000"/>
                  <a:gd name="connsiteY37" fmla="*/ 3330 h 10212"/>
                  <a:gd name="connsiteX38" fmla="*/ 5760 w 10000"/>
                  <a:gd name="connsiteY38" fmla="*/ 4162 h 10212"/>
                  <a:gd name="connsiteX39" fmla="*/ 5009 w 10000"/>
                  <a:gd name="connsiteY39" fmla="*/ 4093 h 10212"/>
                  <a:gd name="connsiteX40" fmla="*/ 4466 w 10000"/>
                  <a:gd name="connsiteY40" fmla="*/ 4115 h 10212"/>
                  <a:gd name="connsiteX41" fmla="*/ 4466 w 10000"/>
                  <a:gd name="connsiteY41" fmla="*/ 3330 h 10212"/>
                  <a:gd name="connsiteX42" fmla="*/ 7299 w 10000"/>
                  <a:gd name="connsiteY42" fmla="*/ 6864 h 10212"/>
                  <a:gd name="connsiteX43" fmla="*/ 7299 w 10000"/>
                  <a:gd name="connsiteY43" fmla="*/ 6864 h 10212"/>
                  <a:gd name="connsiteX44" fmla="*/ 5161 w 10000"/>
                  <a:gd name="connsiteY44" fmla="*/ 10120 h 10212"/>
                  <a:gd name="connsiteX45" fmla="*/ 5009 w 10000"/>
                  <a:gd name="connsiteY45" fmla="*/ 10212 h 10212"/>
                  <a:gd name="connsiteX46" fmla="*/ 4860 w 10000"/>
                  <a:gd name="connsiteY46" fmla="*/ 10165 h 10212"/>
                  <a:gd name="connsiteX47" fmla="*/ 4840 w 10000"/>
                  <a:gd name="connsiteY47" fmla="*/ 9796 h 10212"/>
                  <a:gd name="connsiteX48" fmla="*/ 6960 w 10000"/>
                  <a:gd name="connsiteY48" fmla="*/ 6539 h 10212"/>
                  <a:gd name="connsiteX49" fmla="*/ 7262 w 10000"/>
                  <a:gd name="connsiteY49" fmla="*/ 6516 h 10212"/>
                  <a:gd name="connsiteX50" fmla="*/ 7299 w 10000"/>
                  <a:gd name="connsiteY50" fmla="*/ 6864 h 10212"/>
                  <a:gd name="connsiteX0" fmla="*/ 9945 w 10000"/>
                  <a:gd name="connsiteY0" fmla="*/ 5800 h 10165"/>
                  <a:gd name="connsiteX1" fmla="*/ 9945 w 10000"/>
                  <a:gd name="connsiteY1" fmla="*/ 5800 h 10165"/>
                  <a:gd name="connsiteX2" fmla="*/ 8875 w 10000"/>
                  <a:gd name="connsiteY2" fmla="*/ 4484 h 10165"/>
                  <a:gd name="connsiteX3" fmla="*/ 8575 w 10000"/>
                  <a:gd name="connsiteY3" fmla="*/ 4484 h 10165"/>
                  <a:gd name="connsiteX4" fmla="*/ 8575 w 10000"/>
                  <a:gd name="connsiteY4" fmla="*/ 4854 h 10165"/>
                  <a:gd name="connsiteX5" fmla="*/ 8949 w 10000"/>
                  <a:gd name="connsiteY5" fmla="*/ 5338 h 10165"/>
                  <a:gd name="connsiteX6" fmla="*/ 8481 w 10000"/>
                  <a:gd name="connsiteY6" fmla="*/ 5915 h 10165"/>
                  <a:gd name="connsiteX7" fmla="*/ 6174 w 10000"/>
                  <a:gd name="connsiteY7" fmla="*/ 4207 h 10165"/>
                  <a:gd name="connsiteX8" fmla="*/ 6174 w 10000"/>
                  <a:gd name="connsiteY8" fmla="*/ 3283 h 10165"/>
                  <a:gd name="connsiteX9" fmla="*/ 6399 w 10000"/>
                  <a:gd name="connsiteY9" fmla="*/ 3283 h 10165"/>
                  <a:gd name="connsiteX10" fmla="*/ 6605 w 10000"/>
                  <a:gd name="connsiteY10" fmla="*/ 3029 h 10165"/>
                  <a:gd name="connsiteX11" fmla="*/ 6605 w 10000"/>
                  <a:gd name="connsiteY11" fmla="*/ 418 h 10165"/>
                  <a:gd name="connsiteX12" fmla="*/ 6399 w 10000"/>
                  <a:gd name="connsiteY12" fmla="*/ 165 h 10165"/>
                  <a:gd name="connsiteX13" fmla="*/ 3621 w 10000"/>
                  <a:gd name="connsiteY13" fmla="*/ 3029 h 10165"/>
                  <a:gd name="connsiteX14" fmla="*/ 3829 w 10000"/>
                  <a:gd name="connsiteY14" fmla="*/ 3283 h 10165"/>
                  <a:gd name="connsiteX15" fmla="*/ 4034 w 10000"/>
                  <a:gd name="connsiteY15" fmla="*/ 3283 h 10165"/>
                  <a:gd name="connsiteX16" fmla="*/ 4034 w 10000"/>
                  <a:gd name="connsiteY16" fmla="*/ 4138 h 10165"/>
                  <a:gd name="connsiteX17" fmla="*/ 1520 w 10000"/>
                  <a:gd name="connsiteY17" fmla="*/ 5915 h 10165"/>
                  <a:gd name="connsiteX18" fmla="*/ 1052 w 10000"/>
                  <a:gd name="connsiteY18" fmla="*/ 5338 h 10165"/>
                  <a:gd name="connsiteX19" fmla="*/ 1445 w 10000"/>
                  <a:gd name="connsiteY19" fmla="*/ 4854 h 10165"/>
                  <a:gd name="connsiteX20" fmla="*/ 1445 w 10000"/>
                  <a:gd name="connsiteY20" fmla="*/ 4484 h 10165"/>
                  <a:gd name="connsiteX21" fmla="*/ 1126 w 10000"/>
                  <a:gd name="connsiteY21" fmla="*/ 4484 h 10165"/>
                  <a:gd name="connsiteX22" fmla="*/ 57 w 10000"/>
                  <a:gd name="connsiteY22" fmla="*/ 5800 h 10165"/>
                  <a:gd name="connsiteX23" fmla="*/ 57 w 10000"/>
                  <a:gd name="connsiteY23" fmla="*/ 6169 h 10165"/>
                  <a:gd name="connsiteX24" fmla="*/ 207 w 10000"/>
                  <a:gd name="connsiteY24" fmla="*/ 6240 h 10165"/>
                  <a:gd name="connsiteX25" fmla="*/ 377 w 10000"/>
                  <a:gd name="connsiteY25" fmla="*/ 6169 h 10165"/>
                  <a:gd name="connsiteX26" fmla="*/ 732 w 10000"/>
                  <a:gd name="connsiteY26" fmla="*/ 5707 h 10165"/>
                  <a:gd name="connsiteX27" fmla="*/ 1239 w 10000"/>
                  <a:gd name="connsiteY27" fmla="*/ 6308 h 10165"/>
                  <a:gd name="connsiteX28" fmla="*/ 8744 w 10000"/>
                  <a:gd name="connsiteY28" fmla="*/ 6308 h 10165"/>
                  <a:gd name="connsiteX29" fmla="*/ 9269 w 10000"/>
                  <a:gd name="connsiteY29" fmla="*/ 5707 h 10165"/>
                  <a:gd name="connsiteX30" fmla="*/ 9626 w 10000"/>
                  <a:gd name="connsiteY30" fmla="*/ 6169 h 10165"/>
                  <a:gd name="connsiteX31" fmla="*/ 9775 w 10000"/>
                  <a:gd name="connsiteY31" fmla="*/ 6240 h 10165"/>
                  <a:gd name="connsiteX32" fmla="*/ 9945 w 10000"/>
                  <a:gd name="connsiteY32" fmla="*/ 6169 h 10165"/>
                  <a:gd name="connsiteX33" fmla="*/ 9945 w 10000"/>
                  <a:gd name="connsiteY33" fmla="*/ 5800 h 10165"/>
                  <a:gd name="connsiteX34" fmla="*/ 4466 w 10000"/>
                  <a:gd name="connsiteY34" fmla="*/ 3283 h 10165"/>
                  <a:gd name="connsiteX35" fmla="*/ 4466 w 10000"/>
                  <a:gd name="connsiteY35" fmla="*/ 3283 h 10165"/>
                  <a:gd name="connsiteX36" fmla="*/ 5760 w 10000"/>
                  <a:gd name="connsiteY36" fmla="*/ 3283 h 10165"/>
                  <a:gd name="connsiteX37" fmla="*/ 5760 w 10000"/>
                  <a:gd name="connsiteY37" fmla="*/ 4115 h 10165"/>
                  <a:gd name="connsiteX38" fmla="*/ 5009 w 10000"/>
                  <a:gd name="connsiteY38" fmla="*/ 4046 h 10165"/>
                  <a:gd name="connsiteX39" fmla="*/ 4466 w 10000"/>
                  <a:gd name="connsiteY39" fmla="*/ 4068 h 10165"/>
                  <a:gd name="connsiteX40" fmla="*/ 4466 w 10000"/>
                  <a:gd name="connsiteY40" fmla="*/ 3283 h 10165"/>
                  <a:gd name="connsiteX41" fmla="*/ 7299 w 10000"/>
                  <a:gd name="connsiteY41" fmla="*/ 6817 h 10165"/>
                  <a:gd name="connsiteX42" fmla="*/ 7299 w 10000"/>
                  <a:gd name="connsiteY42" fmla="*/ 6817 h 10165"/>
                  <a:gd name="connsiteX43" fmla="*/ 5161 w 10000"/>
                  <a:gd name="connsiteY43" fmla="*/ 10073 h 10165"/>
                  <a:gd name="connsiteX44" fmla="*/ 5009 w 10000"/>
                  <a:gd name="connsiteY44" fmla="*/ 10165 h 10165"/>
                  <a:gd name="connsiteX45" fmla="*/ 4860 w 10000"/>
                  <a:gd name="connsiteY45" fmla="*/ 10118 h 10165"/>
                  <a:gd name="connsiteX46" fmla="*/ 4840 w 10000"/>
                  <a:gd name="connsiteY46" fmla="*/ 9749 h 10165"/>
                  <a:gd name="connsiteX47" fmla="*/ 6960 w 10000"/>
                  <a:gd name="connsiteY47" fmla="*/ 6492 h 10165"/>
                  <a:gd name="connsiteX48" fmla="*/ 7262 w 10000"/>
                  <a:gd name="connsiteY48" fmla="*/ 6469 h 10165"/>
                  <a:gd name="connsiteX49" fmla="*/ 7299 w 10000"/>
                  <a:gd name="connsiteY49" fmla="*/ 6817 h 10165"/>
                  <a:gd name="connsiteX0" fmla="*/ 9945 w 10000"/>
                  <a:gd name="connsiteY0" fmla="*/ 5382 h 9747"/>
                  <a:gd name="connsiteX1" fmla="*/ 9945 w 10000"/>
                  <a:gd name="connsiteY1" fmla="*/ 5382 h 9747"/>
                  <a:gd name="connsiteX2" fmla="*/ 8875 w 10000"/>
                  <a:gd name="connsiteY2" fmla="*/ 4066 h 9747"/>
                  <a:gd name="connsiteX3" fmla="*/ 8575 w 10000"/>
                  <a:gd name="connsiteY3" fmla="*/ 4066 h 9747"/>
                  <a:gd name="connsiteX4" fmla="*/ 8575 w 10000"/>
                  <a:gd name="connsiteY4" fmla="*/ 4436 h 9747"/>
                  <a:gd name="connsiteX5" fmla="*/ 8949 w 10000"/>
                  <a:gd name="connsiteY5" fmla="*/ 4920 h 9747"/>
                  <a:gd name="connsiteX6" fmla="*/ 8481 w 10000"/>
                  <a:gd name="connsiteY6" fmla="*/ 5497 h 9747"/>
                  <a:gd name="connsiteX7" fmla="*/ 6174 w 10000"/>
                  <a:gd name="connsiteY7" fmla="*/ 3789 h 9747"/>
                  <a:gd name="connsiteX8" fmla="*/ 6174 w 10000"/>
                  <a:gd name="connsiteY8" fmla="*/ 2865 h 9747"/>
                  <a:gd name="connsiteX9" fmla="*/ 6399 w 10000"/>
                  <a:gd name="connsiteY9" fmla="*/ 2865 h 9747"/>
                  <a:gd name="connsiteX10" fmla="*/ 6605 w 10000"/>
                  <a:gd name="connsiteY10" fmla="*/ 2611 h 9747"/>
                  <a:gd name="connsiteX11" fmla="*/ 6605 w 10000"/>
                  <a:gd name="connsiteY11" fmla="*/ 0 h 9747"/>
                  <a:gd name="connsiteX12" fmla="*/ 3621 w 10000"/>
                  <a:gd name="connsiteY12" fmla="*/ 2611 h 9747"/>
                  <a:gd name="connsiteX13" fmla="*/ 3829 w 10000"/>
                  <a:gd name="connsiteY13" fmla="*/ 2865 h 9747"/>
                  <a:gd name="connsiteX14" fmla="*/ 4034 w 10000"/>
                  <a:gd name="connsiteY14" fmla="*/ 2865 h 9747"/>
                  <a:gd name="connsiteX15" fmla="*/ 4034 w 10000"/>
                  <a:gd name="connsiteY15" fmla="*/ 3720 h 9747"/>
                  <a:gd name="connsiteX16" fmla="*/ 1520 w 10000"/>
                  <a:gd name="connsiteY16" fmla="*/ 5497 h 9747"/>
                  <a:gd name="connsiteX17" fmla="*/ 1052 w 10000"/>
                  <a:gd name="connsiteY17" fmla="*/ 4920 h 9747"/>
                  <a:gd name="connsiteX18" fmla="*/ 1445 w 10000"/>
                  <a:gd name="connsiteY18" fmla="*/ 4436 h 9747"/>
                  <a:gd name="connsiteX19" fmla="*/ 1445 w 10000"/>
                  <a:gd name="connsiteY19" fmla="*/ 4066 h 9747"/>
                  <a:gd name="connsiteX20" fmla="*/ 1126 w 10000"/>
                  <a:gd name="connsiteY20" fmla="*/ 4066 h 9747"/>
                  <a:gd name="connsiteX21" fmla="*/ 57 w 10000"/>
                  <a:gd name="connsiteY21" fmla="*/ 5382 h 9747"/>
                  <a:gd name="connsiteX22" fmla="*/ 57 w 10000"/>
                  <a:gd name="connsiteY22" fmla="*/ 5751 h 9747"/>
                  <a:gd name="connsiteX23" fmla="*/ 207 w 10000"/>
                  <a:gd name="connsiteY23" fmla="*/ 5822 h 9747"/>
                  <a:gd name="connsiteX24" fmla="*/ 377 w 10000"/>
                  <a:gd name="connsiteY24" fmla="*/ 5751 h 9747"/>
                  <a:gd name="connsiteX25" fmla="*/ 732 w 10000"/>
                  <a:gd name="connsiteY25" fmla="*/ 5289 h 9747"/>
                  <a:gd name="connsiteX26" fmla="*/ 1239 w 10000"/>
                  <a:gd name="connsiteY26" fmla="*/ 5890 h 9747"/>
                  <a:gd name="connsiteX27" fmla="*/ 8744 w 10000"/>
                  <a:gd name="connsiteY27" fmla="*/ 5890 h 9747"/>
                  <a:gd name="connsiteX28" fmla="*/ 9269 w 10000"/>
                  <a:gd name="connsiteY28" fmla="*/ 5289 h 9747"/>
                  <a:gd name="connsiteX29" fmla="*/ 9626 w 10000"/>
                  <a:gd name="connsiteY29" fmla="*/ 5751 h 9747"/>
                  <a:gd name="connsiteX30" fmla="*/ 9775 w 10000"/>
                  <a:gd name="connsiteY30" fmla="*/ 5822 h 9747"/>
                  <a:gd name="connsiteX31" fmla="*/ 9945 w 10000"/>
                  <a:gd name="connsiteY31" fmla="*/ 5751 h 9747"/>
                  <a:gd name="connsiteX32" fmla="*/ 9945 w 10000"/>
                  <a:gd name="connsiteY32" fmla="*/ 5382 h 9747"/>
                  <a:gd name="connsiteX33" fmla="*/ 4466 w 10000"/>
                  <a:gd name="connsiteY33" fmla="*/ 2865 h 9747"/>
                  <a:gd name="connsiteX34" fmla="*/ 4466 w 10000"/>
                  <a:gd name="connsiteY34" fmla="*/ 2865 h 9747"/>
                  <a:gd name="connsiteX35" fmla="*/ 5760 w 10000"/>
                  <a:gd name="connsiteY35" fmla="*/ 2865 h 9747"/>
                  <a:gd name="connsiteX36" fmla="*/ 5760 w 10000"/>
                  <a:gd name="connsiteY36" fmla="*/ 3697 h 9747"/>
                  <a:gd name="connsiteX37" fmla="*/ 5009 w 10000"/>
                  <a:gd name="connsiteY37" fmla="*/ 3628 h 9747"/>
                  <a:gd name="connsiteX38" fmla="*/ 4466 w 10000"/>
                  <a:gd name="connsiteY38" fmla="*/ 3650 h 9747"/>
                  <a:gd name="connsiteX39" fmla="*/ 4466 w 10000"/>
                  <a:gd name="connsiteY39" fmla="*/ 2865 h 9747"/>
                  <a:gd name="connsiteX40" fmla="*/ 7299 w 10000"/>
                  <a:gd name="connsiteY40" fmla="*/ 6399 h 9747"/>
                  <a:gd name="connsiteX41" fmla="*/ 7299 w 10000"/>
                  <a:gd name="connsiteY41" fmla="*/ 6399 h 9747"/>
                  <a:gd name="connsiteX42" fmla="*/ 5161 w 10000"/>
                  <a:gd name="connsiteY42" fmla="*/ 9655 h 9747"/>
                  <a:gd name="connsiteX43" fmla="*/ 5009 w 10000"/>
                  <a:gd name="connsiteY43" fmla="*/ 9747 h 9747"/>
                  <a:gd name="connsiteX44" fmla="*/ 4860 w 10000"/>
                  <a:gd name="connsiteY44" fmla="*/ 9700 h 9747"/>
                  <a:gd name="connsiteX45" fmla="*/ 4840 w 10000"/>
                  <a:gd name="connsiteY45" fmla="*/ 9331 h 9747"/>
                  <a:gd name="connsiteX46" fmla="*/ 6960 w 10000"/>
                  <a:gd name="connsiteY46" fmla="*/ 6074 h 9747"/>
                  <a:gd name="connsiteX47" fmla="*/ 7262 w 10000"/>
                  <a:gd name="connsiteY47" fmla="*/ 6051 h 9747"/>
                  <a:gd name="connsiteX48" fmla="*/ 7299 w 10000"/>
                  <a:gd name="connsiteY48" fmla="*/ 6399 h 9747"/>
                  <a:gd name="connsiteX0" fmla="*/ 9945 w 10000"/>
                  <a:gd name="connsiteY0" fmla="*/ 2876 h 7354"/>
                  <a:gd name="connsiteX1" fmla="*/ 9945 w 10000"/>
                  <a:gd name="connsiteY1" fmla="*/ 2876 h 7354"/>
                  <a:gd name="connsiteX2" fmla="*/ 8875 w 10000"/>
                  <a:gd name="connsiteY2" fmla="*/ 1526 h 7354"/>
                  <a:gd name="connsiteX3" fmla="*/ 8575 w 10000"/>
                  <a:gd name="connsiteY3" fmla="*/ 1526 h 7354"/>
                  <a:gd name="connsiteX4" fmla="*/ 8575 w 10000"/>
                  <a:gd name="connsiteY4" fmla="*/ 1905 h 7354"/>
                  <a:gd name="connsiteX5" fmla="*/ 8949 w 10000"/>
                  <a:gd name="connsiteY5" fmla="*/ 2402 h 7354"/>
                  <a:gd name="connsiteX6" fmla="*/ 8481 w 10000"/>
                  <a:gd name="connsiteY6" fmla="*/ 2994 h 7354"/>
                  <a:gd name="connsiteX7" fmla="*/ 6174 w 10000"/>
                  <a:gd name="connsiteY7" fmla="*/ 1241 h 7354"/>
                  <a:gd name="connsiteX8" fmla="*/ 6174 w 10000"/>
                  <a:gd name="connsiteY8" fmla="*/ 293 h 7354"/>
                  <a:gd name="connsiteX9" fmla="*/ 6399 w 10000"/>
                  <a:gd name="connsiteY9" fmla="*/ 293 h 7354"/>
                  <a:gd name="connsiteX10" fmla="*/ 6605 w 10000"/>
                  <a:gd name="connsiteY10" fmla="*/ 33 h 7354"/>
                  <a:gd name="connsiteX11" fmla="*/ 3621 w 10000"/>
                  <a:gd name="connsiteY11" fmla="*/ 33 h 7354"/>
                  <a:gd name="connsiteX12" fmla="*/ 3829 w 10000"/>
                  <a:gd name="connsiteY12" fmla="*/ 293 h 7354"/>
                  <a:gd name="connsiteX13" fmla="*/ 4034 w 10000"/>
                  <a:gd name="connsiteY13" fmla="*/ 293 h 7354"/>
                  <a:gd name="connsiteX14" fmla="*/ 4034 w 10000"/>
                  <a:gd name="connsiteY14" fmla="*/ 1171 h 7354"/>
                  <a:gd name="connsiteX15" fmla="*/ 1520 w 10000"/>
                  <a:gd name="connsiteY15" fmla="*/ 2994 h 7354"/>
                  <a:gd name="connsiteX16" fmla="*/ 1052 w 10000"/>
                  <a:gd name="connsiteY16" fmla="*/ 2402 h 7354"/>
                  <a:gd name="connsiteX17" fmla="*/ 1445 w 10000"/>
                  <a:gd name="connsiteY17" fmla="*/ 1905 h 7354"/>
                  <a:gd name="connsiteX18" fmla="*/ 1445 w 10000"/>
                  <a:gd name="connsiteY18" fmla="*/ 1526 h 7354"/>
                  <a:gd name="connsiteX19" fmla="*/ 1126 w 10000"/>
                  <a:gd name="connsiteY19" fmla="*/ 1526 h 7354"/>
                  <a:gd name="connsiteX20" fmla="*/ 57 w 10000"/>
                  <a:gd name="connsiteY20" fmla="*/ 2876 h 7354"/>
                  <a:gd name="connsiteX21" fmla="*/ 57 w 10000"/>
                  <a:gd name="connsiteY21" fmla="*/ 3254 h 7354"/>
                  <a:gd name="connsiteX22" fmla="*/ 207 w 10000"/>
                  <a:gd name="connsiteY22" fmla="*/ 3327 h 7354"/>
                  <a:gd name="connsiteX23" fmla="*/ 377 w 10000"/>
                  <a:gd name="connsiteY23" fmla="*/ 3254 h 7354"/>
                  <a:gd name="connsiteX24" fmla="*/ 732 w 10000"/>
                  <a:gd name="connsiteY24" fmla="*/ 2780 h 7354"/>
                  <a:gd name="connsiteX25" fmla="*/ 1239 w 10000"/>
                  <a:gd name="connsiteY25" fmla="*/ 3397 h 7354"/>
                  <a:gd name="connsiteX26" fmla="*/ 8744 w 10000"/>
                  <a:gd name="connsiteY26" fmla="*/ 3397 h 7354"/>
                  <a:gd name="connsiteX27" fmla="*/ 9269 w 10000"/>
                  <a:gd name="connsiteY27" fmla="*/ 2780 h 7354"/>
                  <a:gd name="connsiteX28" fmla="*/ 9626 w 10000"/>
                  <a:gd name="connsiteY28" fmla="*/ 3254 h 7354"/>
                  <a:gd name="connsiteX29" fmla="*/ 9775 w 10000"/>
                  <a:gd name="connsiteY29" fmla="*/ 3327 h 7354"/>
                  <a:gd name="connsiteX30" fmla="*/ 9945 w 10000"/>
                  <a:gd name="connsiteY30" fmla="*/ 3254 h 7354"/>
                  <a:gd name="connsiteX31" fmla="*/ 9945 w 10000"/>
                  <a:gd name="connsiteY31" fmla="*/ 2876 h 7354"/>
                  <a:gd name="connsiteX32" fmla="*/ 4466 w 10000"/>
                  <a:gd name="connsiteY32" fmla="*/ 293 h 7354"/>
                  <a:gd name="connsiteX33" fmla="*/ 4466 w 10000"/>
                  <a:gd name="connsiteY33" fmla="*/ 293 h 7354"/>
                  <a:gd name="connsiteX34" fmla="*/ 5760 w 10000"/>
                  <a:gd name="connsiteY34" fmla="*/ 293 h 7354"/>
                  <a:gd name="connsiteX35" fmla="*/ 5760 w 10000"/>
                  <a:gd name="connsiteY35" fmla="*/ 1147 h 7354"/>
                  <a:gd name="connsiteX36" fmla="*/ 5009 w 10000"/>
                  <a:gd name="connsiteY36" fmla="*/ 1076 h 7354"/>
                  <a:gd name="connsiteX37" fmla="*/ 4466 w 10000"/>
                  <a:gd name="connsiteY37" fmla="*/ 1099 h 7354"/>
                  <a:gd name="connsiteX38" fmla="*/ 4466 w 10000"/>
                  <a:gd name="connsiteY38" fmla="*/ 293 h 7354"/>
                  <a:gd name="connsiteX39" fmla="*/ 7299 w 10000"/>
                  <a:gd name="connsiteY39" fmla="*/ 3919 h 7354"/>
                  <a:gd name="connsiteX40" fmla="*/ 7299 w 10000"/>
                  <a:gd name="connsiteY40" fmla="*/ 3919 h 7354"/>
                  <a:gd name="connsiteX41" fmla="*/ 5161 w 10000"/>
                  <a:gd name="connsiteY41" fmla="*/ 7260 h 7354"/>
                  <a:gd name="connsiteX42" fmla="*/ 5009 w 10000"/>
                  <a:gd name="connsiteY42" fmla="*/ 7354 h 7354"/>
                  <a:gd name="connsiteX43" fmla="*/ 4860 w 10000"/>
                  <a:gd name="connsiteY43" fmla="*/ 7306 h 7354"/>
                  <a:gd name="connsiteX44" fmla="*/ 4840 w 10000"/>
                  <a:gd name="connsiteY44" fmla="*/ 6927 h 7354"/>
                  <a:gd name="connsiteX45" fmla="*/ 6960 w 10000"/>
                  <a:gd name="connsiteY45" fmla="*/ 3586 h 7354"/>
                  <a:gd name="connsiteX46" fmla="*/ 7262 w 10000"/>
                  <a:gd name="connsiteY46" fmla="*/ 3562 h 7354"/>
                  <a:gd name="connsiteX47" fmla="*/ 7299 w 10000"/>
                  <a:gd name="connsiteY47" fmla="*/ 3919 h 7354"/>
                  <a:gd name="connsiteX0" fmla="*/ 9945 w 10000"/>
                  <a:gd name="connsiteY0" fmla="*/ 3911 h 10000"/>
                  <a:gd name="connsiteX1" fmla="*/ 9945 w 10000"/>
                  <a:gd name="connsiteY1" fmla="*/ 3911 h 10000"/>
                  <a:gd name="connsiteX2" fmla="*/ 8875 w 10000"/>
                  <a:gd name="connsiteY2" fmla="*/ 2075 h 10000"/>
                  <a:gd name="connsiteX3" fmla="*/ 8575 w 10000"/>
                  <a:gd name="connsiteY3" fmla="*/ 2075 h 10000"/>
                  <a:gd name="connsiteX4" fmla="*/ 8575 w 10000"/>
                  <a:gd name="connsiteY4" fmla="*/ 2590 h 10000"/>
                  <a:gd name="connsiteX5" fmla="*/ 8949 w 10000"/>
                  <a:gd name="connsiteY5" fmla="*/ 3266 h 10000"/>
                  <a:gd name="connsiteX6" fmla="*/ 8481 w 10000"/>
                  <a:gd name="connsiteY6" fmla="*/ 4071 h 10000"/>
                  <a:gd name="connsiteX7" fmla="*/ 6174 w 10000"/>
                  <a:gd name="connsiteY7" fmla="*/ 1688 h 10000"/>
                  <a:gd name="connsiteX8" fmla="*/ 6174 w 10000"/>
                  <a:gd name="connsiteY8" fmla="*/ 398 h 10000"/>
                  <a:gd name="connsiteX9" fmla="*/ 6399 w 10000"/>
                  <a:gd name="connsiteY9" fmla="*/ 398 h 10000"/>
                  <a:gd name="connsiteX10" fmla="*/ 6605 w 10000"/>
                  <a:gd name="connsiteY10" fmla="*/ 45 h 10000"/>
                  <a:gd name="connsiteX11" fmla="*/ 3621 w 10000"/>
                  <a:gd name="connsiteY11" fmla="*/ 45 h 10000"/>
                  <a:gd name="connsiteX12" fmla="*/ 3829 w 10000"/>
                  <a:gd name="connsiteY12" fmla="*/ 398 h 10000"/>
                  <a:gd name="connsiteX13" fmla="*/ 4034 w 10000"/>
                  <a:gd name="connsiteY13" fmla="*/ 1592 h 10000"/>
                  <a:gd name="connsiteX14" fmla="*/ 1520 w 10000"/>
                  <a:gd name="connsiteY14" fmla="*/ 4071 h 10000"/>
                  <a:gd name="connsiteX15" fmla="*/ 1052 w 10000"/>
                  <a:gd name="connsiteY15" fmla="*/ 3266 h 10000"/>
                  <a:gd name="connsiteX16" fmla="*/ 1445 w 10000"/>
                  <a:gd name="connsiteY16" fmla="*/ 2590 h 10000"/>
                  <a:gd name="connsiteX17" fmla="*/ 1445 w 10000"/>
                  <a:gd name="connsiteY17" fmla="*/ 2075 h 10000"/>
                  <a:gd name="connsiteX18" fmla="*/ 1126 w 10000"/>
                  <a:gd name="connsiteY18" fmla="*/ 2075 h 10000"/>
                  <a:gd name="connsiteX19" fmla="*/ 57 w 10000"/>
                  <a:gd name="connsiteY19" fmla="*/ 3911 h 10000"/>
                  <a:gd name="connsiteX20" fmla="*/ 57 w 10000"/>
                  <a:gd name="connsiteY20" fmla="*/ 4425 h 10000"/>
                  <a:gd name="connsiteX21" fmla="*/ 207 w 10000"/>
                  <a:gd name="connsiteY21" fmla="*/ 4524 h 10000"/>
                  <a:gd name="connsiteX22" fmla="*/ 377 w 10000"/>
                  <a:gd name="connsiteY22" fmla="*/ 4425 h 10000"/>
                  <a:gd name="connsiteX23" fmla="*/ 732 w 10000"/>
                  <a:gd name="connsiteY23" fmla="*/ 3780 h 10000"/>
                  <a:gd name="connsiteX24" fmla="*/ 1239 w 10000"/>
                  <a:gd name="connsiteY24" fmla="*/ 4619 h 10000"/>
                  <a:gd name="connsiteX25" fmla="*/ 8744 w 10000"/>
                  <a:gd name="connsiteY25" fmla="*/ 4619 h 10000"/>
                  <a:gd name="connsiteX26" fmla="*/ 9269 w 10000"/>
                  <a:gd name="connsiteY26" fmla="*/ 3780 h 10000"/>
                  <a:gd name="connsiteX27" fmla="*/ 9626 w 10000"/>
                  <a:gd name="connsiteY27" fmla="*/ 4425 h 10000"/>
                  <a:gd name="connsiteX28" fmla="*/ 9775 w 10000"/>
                  <a:gd name="connsiteY28" fmla="*/ 4524 h 10000"/>
                  <a:gd name="connsiteX29" fmla="*/ 9945 w 10000"/>
                  <a:gd name="connsiteY29" fmla="*/ 4425 h 10000"/>
                  <a:gd name="connsiteX30" fmla="*/ 9945 w 10000"/>
                  <a:gd name="connsiteY30" fmla="*/ 3911 h 10000"/>
                  <a:gd name="connsiteX31" fmla="*/ 4466 w 10000"/>
                  <a:gd name="connsiteY31" fmla="*/ 398 h 10000"/>
                  <a:gd name="connsiteX32" fmla="*/ 4466 w 10000"/>
                  <a:gd name="connsiteY32" fmla="*/ 398 h 10000"/>
                  <a:gd name="connsiteX33" fmla="*/ 5760 w 10000"/>
                  <a:gd name="connsiteY33" fmla="*/ 398 h 10000"/>
                  <a:gd name="connsiteX34" fmla="*/ 5760 w 10000"/>
                  <a:gd name="connsiteY34" fmla="*/ 1560 h 10000"/>
                  <a:gd name="connsiteX35" fmla="*/ 5009 w 10000"/>
                  <a:gd name="connsiteY35" fmla="*/ 1463 h 10000"/>
                  <a:gd name="connsiteX36" fmla="*/ 4466 w 10000"/>
                  <a:gd name="connsiteY36" fmla="*/ 1494 h 10000"/>
                  <a:gd name="connsiteX37" fmla="*/ 4466 w 10000"/>
                  <a:gd name="connsiteY37" fmla="*/ 398 h 10000"/>
                  <a:gd name="connsiteX38" fmla="*/ 7299 w 10000"/>
                  <a:gd name="connsiteY38" fmla="*/ 5329 h 10000"/>
                  <a:gd name="connsiteX39" fmla="*/ 7299 w 10000"/>
                  <a:gd name="connsiteY39" fmla="*/ 5329 h 10000"/>
                  <a:gd name="connsiteX40" fmla="*/ 5161 w 10000"/>
                  <a:gd name="connsiteY40" fmla="*/ 9872 h 10000"/>
                  <a:gd name="connsiteX41" fmla="*/ 5009 w 10000"/>
                  <a:gd name="connsiteY41" fmla="*/ 10000 h 10000"/>
                  <a:gd name="connsiteX42" fmla="*/ 4860 w 10000"/>
                  <a:gd name="connsiteY42" fmla="*/ 9935 h 10000"/>
                  <a:gd name="connsiteX43" fmla="*/ 4840 w 10000"/>
                  <a:gd name="connsiteY43" fmla="*/ 9419 h 10000"/>
                  <a:gd name="connsiteX44" fmla="*/ 6960 w 10000"/>
                  <a:gd name="connsiteY44" fmla="*/ 4876 h 10000"/>
                  <a:gd name="connsiteX45" fmla="*/ 7262 w 10000"/>
                  <a:gd name="connsiteY45" fmla="*/ 4844 h 10000"/>
                  <a:gd name="connsiteX46" fmla="*/ 7299 w 10000"/>
                  <a:gd name="connsiteY46" fmla="*/ 5329 h 10000"/>
                  <a:gd name="connsiteX0" fmla="*/ 9945 w 10000"/>
                  <a:gd name="connsiteY0" fmla="*/ 3994 h 10083"/>
                  <a:gd name="connsiteX1" fmla="*/ 9945 w 10000"/>
                  <a:gd name="connsiteY1" fmla="*/ 3994 h 10083"/>
                  <a:gd name="connsiteX2" fmla="*/ 8875 w 10000"/>
                  <a:gd name="connsiteY2" fmla="*/ 2158 h 10083"/>
                  <a:gd name="connsiteX3" fmla="*/ 8575 w 10000"/>
                  <a:gd name="connsiteY3" fmla="*/ 2158 h 10083"/>
                  <a:gd name="connsiteX4" fmla="*/ 8575 w 10000"/>
                  <a:gd name="connsiteY4" fmla="*/ 2673 h 10083"/>
                  <a:gd name="connsiteX5" fmla="*/ 8949 w 10000"/>
                  <a:gd name="connsiteY5" fmla="*/ 3349 h 10083"/>
                  <a:gd name="connsiteX6" fmla="*/ 8481 w 10000"/>
                  <a:gd name="connsiteY6" fmla="*/ 4154 h 10083"/>
                  <a:gd name="connsiteX7" fmla="*/ 6174 w 10000"/>
                  <a:gd name="connsiteY7" fmla="*/ 1771 h 10083"/>
                  <a:gd name="connsiteX8" fmla="*/ 6174 w 10000"/>
                  <a:gd name="connsiteY8" fmla="*/ 481 h 10083"/>
                  <a:gd name="connsiteX9" fmla="*/ 6399 w 10000"/>
                  <a:gd name="connsiteY9" fmla="*/ 481 h 10083"/>
                  <a:gd name="connsiteX10" fmla="*/ 6605 w 10000"/>
                  <a:gd name="connsiteY10" fmla="*/ 128 h 10083"/>
                  <a:gd name="connsiteX11" fmla="*/ 3621 w 10000"/>
                  <a:gd name="connsiteY11" fmla="*/ 128 h 10083"/>
                  <a:gd name="connsiteX12" fmla="*/ 4034 w 10000"/>
                  <a:gd name="connsiteY12" fmla="*/ 1675 h 10083"/>
                  <a:gd name="connsiteX13" fmla="*/ 1520 w 10000"/>
                  <a:gd name="connsiteY13" fmla="*/ 4154 h 10083"/>
                  <a:gd name="connsiteX14" fmla="*/ 1052 w 10000"/>
                  <a:gd name="connsiteY14" fmla="*/ 3349 h 10083"/>
                  <a:gd name="connsiteX15" fmla="*/ 1445 w 10000"/>
                  <a:gd name="connsiteY15" fmla="*/ 2673 h 10083"/>
                  <a:gd name="connsiteX16" fmla="*/ 1445 w 10000"/>
                  <a:gd name="connsiteY16" fmla="*/ 2158 h 10083"/>
                  <a:gd name="connsiteX17" fmla="*/ 1126 w 10000"/>
                  <a:gd name="connsiteY17" fmla="*/ 2158 h 10083"/>
                  <a:gd name="connsiteX18" fmla="*/ 57 w 10000"/>
                  <a:gd name="connsiteY18" fmla="*/ 3994 h 10083"/>
                  <a:gd name="connsiteX19" fmla="*/ 57 w 10000"/>
                  <a:gd name="connsiteY19" fmla="*/ 4508 h 10083"/>
                  <a:gd name="connsiteX20" fmla="*/ 207 w 10000"/>
                  <a:gd name="connsiteY20" fmla="*/ 4607 h 10083"/>
                  <a:gd name="connsiteX21" fmla="*/ 377 w 10000"/>
                  <a:gd name="connsiteY21" fmla="*/ 4508 h 10083"/>
                  <a:gd name="connsiteX22" fmla="*/ 732 w 10000"/>
                  <a:gd name="connsiteY22" fmla="*/ 3863 h 10083"/>
                  <a:gd name="connsiteX23" fmla="*/ 1239 w 10000"/>
                  <a:gd name="connsiteY23" fmla="*/ 4702 h 10083"/>
                  <a:gd name="connsiteX24" fmla="*/ 8744 w 10000"/>
                  <a:gd name="connsiteY24" fmla="*/ 4702 h 10083"/>
                  <a:gd name="connsiteX25" fmla="*/ 9269 w 10000"/>
                  <a:gd name="connsiteY25" fmla="*/ 3863 h 10083"/>
                  <a:gd name="connsiteX26" fmla="*/ 9626 w 10000"/>
                  <a:gd name="connsiteY26" fmla="*/ 4508 h 10083"/>
                  <a:gd name="connsiteX27" fmla="*/ 9775 w 10000"/>
                  <a:gd name="connsiteY27" fmla="*/ 4607 h 10083"/>
                  <a:gd name="connsiteX28" fmla="*/ 9945 w 10000"/>
                  <a:gd name="connsiteY28" fmla="*/ 4508 h 10083"/>
                  <a:gd name="connsiteX29" fmla="*/ 9945 w 10000"/>
                  <a:gd name="connsiteY29" fmla="*/ 3994 h 10083"/>
                  <a:gd name="connsiteX30" fmla="*/ 4466 w 10000"/>
                  <a:gd name="connsiteY30" fmla="*/ 481 h 10083"/>
                  <a:gd name="connsiteX31" fmla="*/ 4466 w 10000"/>
                  <a:gd name="connsiteY31" fmla="*/ 481 h 10083"/>
                  <a:gd name="connsiteX32" fmla="*/ 5760 w 10000"/>
                  <a:gd name="connsiteY32" fmla="*/ 481 h 10083"/>
                  <a:gd name="connsiteX33" fmla="*/ 5760 w 10000"/>
                  <a:gd name="connsiteY33" fmla="*/ 1643 h 10083"/>
                  <a:gd name="connsiteX34" fmla="*/ 5009 w 10000"/>
                  <a:gd name="connsiteY34" fmla="*/ 1546 h 10083"/>
                  <a:gd name="connsiteX35" fmla="*/ 4466 w 10000"/>
                  <a:gd name="connsiteY35" fmla="*/ 1577 h 10083"/>
                  <a:gd name="connsiteX36" fmla="*/ 4466 w 10000"/>
                  <a:gd name="connsiteY36" fmla="*/ 481 h 10083"/>
                  <a:gd name="connsiteX37" fmla="*/ 7299 w 10000"/>
                  <a:gd name="connsiteY37" fmla="*/ 5412 h 10083"/>
                  <a:gd name="connsiteX38" fmla="*/ 7299 w 10000"/>
                  <a:gd name="connsiteY38" fmla="*/ 5412 h 10083"/>
                  <a:gd name="connsiteX39" fmla="*/ 5161 w 10000"/>
                  <a:gd name="connsiteY39" fmla="*/ 9955 h 10083"/>
                  <a:gd name="connsiteX40" fmla="*/ 5009 w 10000"/>
                  <a:gd name="connsiteY40" fmla="*/ 10083 h 10083"/>
                  <a:gd name="connsiteX41" fmla="*/ 4860 w 10000"/>
                  <a:gd name="connsiteY41" fmla="*/ 10018 h 10083"/>
                  <a:gd name="connsiteX42" fmla="*/ 4840 w 10000"/>
                  <a:gd name="connsiteY42" fmla="*/ 9502 h 10083"/>
                  <a:gd name="connsiteX43" fmla="*/ 6960 w 10000"/>
                  <a:gd name="connsiteY43" fmla="*/ 4959 h 10083"/>
                  <a:gd name="connsiteX44" fmla="*/ 7262 w 10000"/>
                  <a:gd name="connsiteY44" fmla="*/ 4927 h 10083"/>
                  <a:gd name="connsiteX45" fmla="*/ 7299 w 10000"/>
                  <a:gd name="connsiteY45" fmla="*/ 5412 h 10083"/>
                  <a:gd name="connsiteX0" fmla="*/ 9945 w 10000"/>
                  <a:gd name="connsiteY0" fmla="*/ 3910 h 9999"/>
                  <a:gd name="connsiteX1" fmla="*/ 9945 w 10000"/>
                  <a:gd name="connsiteY1" fmla="*/ 3910 h 9999"/>
                  <a:gd name="connsiteX2" fmla="*/ 8875 w 10000"/>
                  <a:gd name="connsiteY2" fmla="*/ 2074 h 9999"/>
                  <a:gd name="connsiteX3" fmla="*/ 8575 w 10000"/>
                  <a:gd name="connsiteY3" fmla="*/ 2074 h 9999"/>
                  <a:gd name="connsiteX4" fmla="*/ 8575 w 10000"/>
                  <a:gd name="connsiteY4" fmla="*/ 2589 h 9999"/>
                  <a:gd name="connsiteX5" fmla="*/ 8949 w 10000"/>
                  <a:gd name="connsiteY5" fmla="*/ 3265 h 9999"/>
                  <a:gd name="connsiteX6" fmla="*/ 8481 w 10000"/>
                  <a:gd name="connsiteY6" fmla="*/ 4070 h 9999"/>
                  <a:gd name="connsiteX7" fmla="*/ 6174 w 10000"/>
                  <a:gd name="connsiteY7" fmla="*/ 1687 h 9999"/>
                  <a:gd name="connsiteX8" fmla="*/ 6174 w 10000"/>
                  <a:gd name="connsiteY8" fmla="*/ 397 h 9999"/>
                  <a:gd name="connsiteX9" fmla="*/ 6399 w 10000"/>
                  <a:gd name="connsiteY9" fmla="*/ 397 h 9999"/>
                  <a:gd name="connsiteX10" fmla="*/ 6605 w 10000"/>
                  <a:gd name="connsiteY10" fmla="*/ 44 h 9999"/>
                  <a:gd name="connsiteX11" fmla="*/ 4034 w 10000"/>
                  <a:gd name="connsiteY11" fmla="*/ 1591 h 9999"/>
                  <a:gd name="connsiteX12" fmla="*/ 1520 w 10000"/>
                  <a:gd name="connsiteY12" fmla="*/ 4070 h 9999"/>
                  <a:gd name="connsiteX13" fmla="*/ 1052 w 10000"/>
                  <a:gd name="connsiteY13" fmla="*/ 3265 h 9999"/>
                  <a:gd name="connsiteX14" fmla="*/ 1445 w 10000"/>
                  <a:gd name="connsiteY14" fmla="*/ 2589 h 9999"/>
                  <a:gd name="connsiteX15" fmla="*/ 1445 w 10000"/>
                  <a:gd name="connsiteY15" fmla="*/ 2074 h 9999"/>
                  <a:gd name="connsiteX16" fmla="*/ 1126 w 10000"/>
                  <a:gd name="connsiteY16" fmla="*/ 2074 h 9999"/>
                  <a:gd name="connsiteX17" fmla="*/ 57 w 10000"/>
                  <a:gd name="connsiteY17" fmla="*/ 3910 h 9999"/>
                  <a:gd name="connsiteX18" fmla="*/ 57 w 10000"/>
                  <a:gd name="connsiteY18" fmla="*/ 4424 h 9999"/>
                  <a:gd name="connsiteX19" fmla="*/ 207 w 10000"/>
                  <a:gd name="connsiteY19" fmla="*/ 4523 h 9999"/>
                  <a:gd name="connsiteX20" fmla="*/ 377 w 10000"/>
                  <a:gd name="connsiteY20" fmla="*/ 4424 h 9999"/>
                  <a:gd name="connsiteX21" fmla="*/ 732 w 10000"/>
                  <a:gd name="connsiteY21" fmla="*/ 3779 h 9999"/>
                  <a:gd name="connsiteX22" fmla="*/ 1239 w 10000"/>
                  <a:gd name="connsiteY22" fmla="*/ 4618 h 9999"/>
                  <a:gd name="connsiteX23" fmla="*/ 8744 w 10000"/>
                  <a:gd name="connsiteY23" fmla="*/ 4618 h 9999"/>
                  <a:gd name="connsiteX24" fmla="*/ 9269 w 10000"/>
                  <a:gd name="connsiteY24" fmla="*/ 3779 h 9999"/>
                  <a:gd name="connsiteX25" fmla="*/ 9626 w 10000"/>
                  <a:gd name="connsiteY25" fmla="*/ 4424 h 9999"/>
                  <a:gd name="connsiteX26" fmla="*/ 9775 w 10000"/>
                  <a:gd name="connsiteY26" fmla="*/ 4523 h 9999"/>
                  <a:gd name="connsiteX27" fmla="*/ 9945 w 10000"/>
                  <a:gd name="connsiteY27" fmla="*/ 4424 h 9999"/>
                  <a:gd name="connsiteX28" fmla="*/ 9945 w 10000"/>
                  <a:gd name="connsiteY28" fmla="*/ 3910 h 9999"/>
                  <a:gd name="connsiteX29" fmla="*/ 4466 w 10000"/>
                  <a:gd name="connsiteY29" fmla="*/ 397 h 9999"/>
                  <a:gd name="connsiteX30" fmla="*/ 4466 w 10000"/>
                  <a:gd name="connsiteY30" fmla="*/ 397 h 9999"/>
                  <a:gd name="connsiteX31" fmla="*/ 5760 w 10000"/>
                  <a:gd name="connsiteY31" fmla="*/ 397 h 9999"/>
                  <a:gd name="connsiteX32" fmla="*/ 5760 w 10000"/>
                  <a:gd name="connsiteY32" fmla="*/ 1559 h 9999"/>
                  <a:gd name="connsiteX33" fmla="*/ 5009 w 10000"/>
                  <a:gd name="connsiteY33" fmla="*/ 1462 h 9999"/>
                  <a:gd name="connsiteX34" fmla="*/ 4466 w 10000"/>
                  <a:gd name="connsiteY34" fmla="*/ 1493 h 9999"/>
                  <a:gd name="connsiteX35" fmla="*/ 4466 w 10000"/>
                  <a:gd name="connsiteY35" fmla="*/ 397 h 9999"/>
                  <a:gd name="connsiteX36" fmla="*/ 7299 w 10000"/>
                  <a:gd name="connsiteY36" fmla="*/ 5328 h 9999"/>
                  <a:gd name="connsiteX37" fmla="*/ 7299 w 10000"/>
                  <a:gd name="connsiteY37" fmla="*/ 5328 h 9999"/>
                  <a:gd name="connsiteX38" fmla="*/ 5161 w 10000"/>
                  <a:gd name="connsiteY38" fmla="*/ 9871 h 9999"/>
                  <a:gd name="connsiteX39" fmla="*/ 5009 w 10000"/>
                  <a:gd name="connsiteY39" fmla="*/ 9999 h 9999"/>
                  <a:gd name="connsiteX40" fmla="*/ 4860 w 10000"/>
                  <a:gd name="connsiteY40" fmla="*/ 9934 h 9999"/>
                  <a:gd name="connsiteX41" fmla="*/ 4840 w 10000"/>
                  <a:gd name="connsiteY41" fmla="*/ 9418 h 9999"/>
                  <a:gd name="connsiteX42" fmla="*/ 6960 w 10000"/>
                  <a:gd name="connsiteY42" fmla="*/ 4875 h 9999"/>
                  <a:gd name="connsiteX43" fmla="*/ 7262 w 10000"/>
                  <a:gd name="connsiteY43" fmla="*/ 4843 h 9999"/>
                  <a:gd name="connsiteX44" fmla="*/ 7299 w 10000"/>
                  <a:gd name="connsiteY44" fmla="*/ 5328 h 9999"/>
                  <a:gd name="connsiteX0" fmla="*/ 9945 w 10000"/>
                  <a:gd name="connsiteY0" fmla="*/ 3910 h 10000"/>
                  <a:gd name="connsiteX1" fmla="*/ 9945 w 10000"/>
                  <a:gd name="connsiteY1" fmla="*/ 3910 h 10000"/>
                  <a:gd name="connsiteX2" fmla="*/ 8875 w 10000"/>
                  <a:gd name="connsiteY2" fmla="*/ 2074 h 10000"/>
                  <a:gd name="connsiteX3" fmla="*/ 8575 w 10000"/>
                  <a:gd name="connsiteY3" fmla="*/ 2074 h 10000"/>
                  <a:gd name="connsiteX4" fmla="*/ 8575 w 10000"/>
                  <a:gd name="connsiteY4" fmla="*/ 2589 h 10000"/>
                  <a:gd name="connsiteX5" fmla="*/ 8949 w 10000"/>
                  <a:gd name="connsiteY5" fmla="*/ 3265 h 10000"/>
                  <a:gd name="connsiteX6" fmla="*/ 8481 w 10000"/>
                  <a:gd name="connsiteY6" fmla="*/ 4070 h 10000"/>
                  <a:gd name="connsiteX7" fmla="*/ 6174 w 10000"/>
                  <a:gd name="connsiteY7" fmla="*/ 1687 h 10000"/>
                  <a:gd name="connsiteX8" fmla="*/ 6174 w 10000"/>
                  <a:gd name="connsiteY8" fmla="*/ 397 h 10000"/>
                  <a:gd name="connsiteX9" fmla="*/ 6399 w 10000"/>
                  <a:gd name="connsiteY9" fmla="*/ 397 h 10000"/>
                  <a:gd name="connsiteX10" fmla="*/ 6605 w 10000"/>
                  <a:gd name="connsiteY10" fmla="*/ 44 h 10000"/>
                  <a:gd name="connsiteX11" fmla="*/ 4034 w 10000"/>
                  <a:gd name="connsiteY11" fmla="*/ 1591 h 10000"/>
                  <a:gd name="connsiteX12" fmla="*/ 1520 w 10000"/>
                  <a:gd name="connsiteY12" fmla="*/ 4070 h 10000"/>
                  <a:gd name="connsiteX13" fmla="*/ 1052 w 10000"/>
                  <a:gd name="connsiteY13" fmla="*/ 3265 h 10000"/>
                  <a:gd name="connsiteX14" fmla="*/ 1445 w 10000"/>
                  <a:gd name="connsiteY14" fmla="*/ 2589 h 10000"/>
                  <a:gd name="connsiteX15" fmla="*/ 1445 w 10000"/>
                  <a:gd name="connsiteY15" fmla="*/ 2074 h 10000"/>
                  <a:gd name="connsiteX16" fmla="*/ 1126 w 10000"/>
                  <a:gd name="connsiteY16" fmla="*/ 2074 h 10000"/>
                  <a:gd name="connsiteX17" fmla="*/ 57 w 10000"/>
                  <a:gd name="connsiteY17" fmla="*/ 3910 h 10000"/>
                  <a:gd name="connsiteX18" fmla="*/ 57 w 10000"/>
                  <a:gd name="connsiteY18" fmla="*/ 4424 h 10000"/>
                  <a:gd name="connsiteX19" fmla="*/ 207 w 10000"/>
                  <a:gd name="connsiteY19" fmla="*/ 4523 h 10000"/>
                  <a:gd name="connsiteX20" fmla="*/ 377 w 10000"/>
                  <a:gd name="connsiteY20" fmla="*/ 4424 h 10000"/>
                  <a:gd name="connsiteX21" fmla="*/ 732 w 10000"/>
                  <a:gd name="connsiteY21" fmla="*/ 3779 h 10000"/>
                  <a:gd name="connsiteX22" fmla="*/ 1239 w 10000"/>
                  <a:gd name="connsiteY22" fmla="*/ 4618 h 10000"/>
                  <a:gd name="connsiteX23" fmla="*/ 8744 w 10000"/>
                  <a:gd name="connsiteY23" fmla="*/ 4618 h 10000"/>
                  <a:gd name="connsiteX24" fmla="*/ 9269 w 10000"/>
                  <a:gd name="connsiteY24" fmla="*/ 3779 h 10000"/>
                  <a:gd name="connsiteX25" fmla="*/ 9626 w 10000"/>
                  <a:gd name="connsiteY25" fmla="*/ 4424 h 10000"/>
                  <a:gd name="connsiteX26" fmla="*/ 9775 w 10000"/>
                  <a:gd name="connsiteY26" fmla="*/ 4523 h 10000"/>
                  <a:gd name="connsiteX27" fmla="*/ 9945 w 10000"/>
                  <a:gd name="connsiteY27" fmla="*/ 4424 h 10000"/>
                  <a:gd name="connsiteX28" fmla="*/ 9945 w 10000"/>
                  <a:gd name="connsiteY28" fmla="*/ 3910 h 10000"/>
                  <a:gd name="connsiteX29" fmla="*/ 4466 w 10000"/>
                  <a:gd name="connsiteY29" fmla="*/ 1493 h 10000"/>
                  <a:gd name="connsiteX30" fmla="*/ 4466 w 10000"/>
                  <a:gd name="connsiteY30" fmla="*/ 397 h 10000"/>
                  <a:gd name="connsiteX31" fmla="*/ 5760 w 10000"/>
                  <a:gd name="connsiteY31" fmla="*/ 397 h 10000"/>
                  <a:gd name="connsiteX32" fmla="*/ 5760 w 10000"/>
                  <a:gd name="connsiteY32" fmla="*/ 1559 h 10000"/>
                  <a:gd name="connsiteX33" fmla="*/ 5009 w 10000"/>
                  <a:gd name="connsiteY33" fmla="*/ 1462 h 10000"/>
                  <a:gd name="connsiteX34" fmla="*/ 4466 w 10000"/>
                  <a:gd name="connsiteY34" fmla="*/ 1493 h 10000"/>
                  <a:gd name="connsiteX35" fmla="*/ 7299 w 10000"/>
                  <a:gd name="connsiteY35" fmla="*/ 5329 h 10000"/>
                  <a:gd name="connsiteX36" fmla="*/ 7299 w 10000"/>
                  <a:gd name="connsiteY36" fmla="*/ 5329 h 10000"/>
                  <a:gd name="connsiteX37" fmla="*/ 5161 w 10000"/>
                  <a:gd name="connsiteY37" fmla="*/ 9872 h 10000"/>
                  <a:gd name="connsiteX38" fmla="*/ 5009 w 10000"/>
                  <a:gd name="connsiteY38" fmla="*/ 10000 h 10000"/>
                  <a:gd name="connsiteX39" fmla="*/ 4860 w 10000"/>
                  <a:gd name="connsiteY39" fmla="*/ 9935 h 10000"/>
                  <a:gd name="connsiteX40" fmla="*/ 4840 w 10000"/>
                  <a:gd name="connsiteY40" fmla="*/ 9419 h 10000"/>
                  <a:gd name="connsiteX41" fmla="*/ 6960 w 10000"/>
                  <a:gd name="connsiteY41" fmla="*/ 4875 h 10000"/>
                  <a:gd name="connsiteX42" fmla="*/ 7262 w 10000"/>
                  <a:gd name="connsiteY42" fmla="*/ 4843 h 10000"/>
                  <a:gd name="connsiteX43" fmla="*/ 7299 w 10000"/>
                  <a:gd name="connsiteY43" fmla="*/ 5329 h 10000"/>
                  <a:gd name="connsiteX0" fmla="*/ 9945 w 10000"/>
                  <a:gd name="connsiteY0" fmla="*/ 3602 h 9692"/>
                  <a:gd name="connsiteX1" fmla="*/ 9945 w 10000"/>
                  <a:gd name="connsiteY1" fmla="*/ 3602 h 9692"/>
                  <a:gd name="connsiteX2" fmla="*/ 8875 w 10000"/>
                  <a:gd name="connsiteY2" fmla="*/ 1766 h 9692"/>
                  <a:gd name="connsiteX3" fmla="*/ 8575 w 10000"/>
                  <a:gd name="connsiteY3" fmla="*/ 1766 h 9692"/>
                  <a:gd name="connsiteX4" fmla="*/ 8575 w 10000"/>
                  <a:gd name="connsiteY4" fmla="*/ 2281 h 9692"/>
                  <a:gd name="connsiteX5" fmla="*/ 8949 w 10000"/>
                  <a:gd name="connsiteY5" fmla="*/ 2957 h 9692"/>
                  <a:gd name="connsiteX6" fmla="*/ 8481 w 10000"/>
                  <a:gd name="connsiteY6" fmla="*/ 3762 h 9692"/>
                  <a:gd name="connsiteX7" fmla="*/ 6174 w 10000"/>
                  <a:gd name="connsiteY7" fmla="*/ 1379 h 9692"/>
                  <a:gd name="connsiteX8" fmla="*/ 6174 w 10000"/>
                  <a:gd name="connsiteY8" fmla="*/ 89 h 9692"/>
                  <a:gd name="connsiteX9" fmla="*/ 6399 w 10000"/>
                  <a:gd name="connsiteY9" fmla="*/ 89 h 9692"/>
                  <a:gd name="connsiteX10" fmla="*/ 4034 w 10000"/>
                  <a:gd name="connsiteY10" fmla="*/ 1283 h 9692"/>
                  <a:gd name="connsiteX11" fmla="*/ 1520 w 10000"/>
                  <a:gd name="connsiteY11" fmla="*/ 3762 h 9692"/>
                  <a:gd name="connsiteX12" fmla="*/ 1052 w 10000"/>
                  <a:gd name="connsiteY12" fmla="*/ 2957 h 9692"/>
                  <a:gd name="connsiteX13" fmla="*/ 1445 w 10000"/>
                  <a:gd name="connsiteY13" fmla="*/ 2281 h 9692"/>
                  <a:gd name="connsiteX14" fmla="*/ 1445 w 10000"/>
                  <a:gd name="connsiteY14" fmla="*/ 1766 h 9692"/>
                  <a:gd name="connsiteX15" fmla="*/ 1126 w 10000"/>
                  <a:gd name="connsiteY15" fmla="*/ 1766 h 9692"/>
                  <a:gd name="connsiteX16" fmla="*/ 57 w 10000"/>
                  <a:gd name="connsiteY16" fmla="*/ 3602 h 9692"/>
                  <a:gd name="connsiteX17" fmla="*/ 57 w 10000"/>
                  <a:gd name="connsiteY17" fmla="*/ 4116 h 9692"/>
                  <a:gd name="connsiteX18" fmla="*/ 207 w 10000"/>
                  <a:gd name="connsiteY18" fmla="*/ 4215 h 9692"/>
                  <a:gd name="connsiteX19" fmla="*/ 377 w 10000"/>
                  <a:gd name="connsiteY19" fmla="*/ 4116 h 9692"/>
                  <a:gd name="connsiteX20" fmla="*/ 732 w 10000"/>
                  <a:gd name="connsiteY20" fmla="*/ 3471 h 9692"/>
                  <a:gd name="connsiteX21" fmla="*/ 1239 w 10000"/>
                  <a:gd name="connsiteY21" fmla="*/ 4310 h 9692"/>
                  <a:gd name="connsiteX22" fmla="*/ 8744 w 10000"/>
                  <a:gd name="connsiteY22" fmla="*/ 4310 h 9692"/>
                  <a:gd name="connsiteX23" fmla="*/ 9269 w 10000"/>
                  <a:gd name="connsiteY23" fmla="*/ 3471 h 9692"/>
                  <a:gd name="connsiteX24" fmla="*/ 9626 w 10000"/>
                  <a:gd name="connsiteY24" fmla="*/ 4116 h 9692"/>
                  <a:gd name="connsiteX25" fmla="*/ 9775 w 10000"/>
                  <a:gd name="connsiteY25" fmla="*/ 4215 h 9692"/>
                  <a:gd name="connsiteX26" fmla="*/ 9945 w 10000"/>
                  <a:gd name="connsiteY26" fmla="*/ 4116 h 9692"/>
                  <a:gd name="connsiteX27" fmla="*/ 9945 w 10000"/>
                  <a:gd name="connsiteY27" fmla="*/ 3602 h 9692"/>
                  <a:gd name="connsiteX28" fmla="*/ 4466 w 10000"/>
                  <a:gd name="connsiteY28" fmla="*/ 1185 h 9692"/>
                  <a:gd name="connsiteX29" fmla="*/ 4466 w 10000"/>
                  <a:gd name="connsiteY29" fmla="*/ 89 h 9692"/>
                  <a:gd name="connsiteX30" fmla="*/ 5760 w 10000"/>
                  <a:gd name="connsiteY30" fmla="*/ 89 h 9692"/>
                  <a:gd name="connsiteX31" fmla="*/ 5760 w 10000"/>
                  <a:gd name="connsiteY31" fmla="*/ 1251 h 9692"/>
                  <a:gd name="connsiteX32" fmla="*/ 5009 w 10000"/>
                  <a:gd name="connsiteY32" fmla="*/ 1154 h 9692"/>
                  <a:gd name="connsiteX33" fmla="*/ 4466 w 10000"/>
                  <a:gd name="connsiteY33" fmla="*/ 1185 h 9692"/>
                  <a:gd name="connsiteX34" fmla="*/ 7299 w 10000"/>
                  <a:gd name="connsiteY34" fmla="*/ 5021 h 9692"/>
                  <a:gd name="connsiteX35" fmla="*/ 7299 w 10000"/>
                  <a:gd name="connsiteY35" fmla="*/ 5021 h 9692"/>
                  <a:gd name="connsiteX36" fmla="*/ 5161 w 10000"/>
                  <a:gd name="connsiteY36" fmla="*/ 9564 h 9692"/>
                  <a:gd name="connsiteX37" fmla="*/ 5009 w 10000"/>
                  <a:gd name="connsiteY37" fmla="*/ 9692 h 9692"/>
                  <a:gd name="connsiteX38" fmla="*/ 4860 w 10000"/>
                  <a:gd name="connsiteY38" fmla="*/ 9627 h 9692"/>
                  <a:gd name="connsiteX39" fmla="*/ 4840 w 10000"/>
                  <a:gd name="connsiteY39" fmla="*/ 9111 h 9692"/>
                  <a:gd name="connsiteX40" fmla="*/ 6960 w 10000"/>
                  <a:gd name="connsiteY40" fmla="*/ 4567 h 9692"/>
                  <a:gd name="connsiteX41" fmla="*/ 7262 w 10000"/>
                  <a:gd name="connsiteY41" fmla="*/ 4535 h 9692"/>
                  <a:gd name="connsiteX42" fmla="*/ 7299 w 10000"/>
                  <a:gd name="connsiteY42" fmla="*/ 5021 h 9692"/>
                  <a:gd name="connsiteX0" fmla="*/ 9945 w 10000"/>
                  <a:gd name="connsiteY0" fmla="*/ 3716 h 10000"/>
                  <a:gd name="connsiteX1" fmla="*/ 9945 w 10000"/>
                  <a:gd name="connsiteY1" fmla="*/ 3716 h 10000"/>
                  <a:gd name="connsiteX2" fmla="*/ 8875 w 10000"/>
                  <a:gd name="connsiteY2" fmla="*/ 1822 h 10000"/>
                  <a:gd name="connsiteX3" fmla="*/ 8575 w 10000"/>
                  <a:gd name="connsiteY3" fmla="*/ 1822 h 10000"/>
                  <a:gd name="connsiteX4" fmla="*/ 8575 w 10000"/>
                  <a:gd name="connsiteY4" fmla="*/ 2353 h 10000"/>
                  <a:gd name="connsiteX5" fmla="*/ 8949 w 10000"/>
                  <a:gd name="connsiteY5" fmla="*/ 3051 h 10000"/>
                  <a:gd name="connsiteX6" fmla="*/ 8481 w 10000"/>
                  <a:gd name="connsiteY6" fmla="*/ 3882 h 10000"/>
                  <a:gd name="connsiteX7" fmla="*/ 6174 w 10000"/>
                  <a:gd name="connsiteY7" fmla="*/ 1423 h 10000"/>
                  <a:gd name="connsiteX8" fmla="*/ 6174 w 10000"/>
                  <a:gd name="connsiteY8" fmla="*/ 92 h 10000"/>
                  <a:gd name="connsiteX9" fmla="*/ 6399 w 10000"/>
                  <a:gd name="connsiteY9" fmla="*/ 92 h 10000"/>
                  <a:gd name="connsiteX10" fmla="*/ 4034 w 10000"/>
                  <a:gd name="connsiteY10" fmla="*/ 1324 h 10000"/>
                  <a:gd name="connsiteX11" fmla="*/ 1520 w 10000"/>
                  <a:gd name="connsiteY11" fmla="*/ 3882 h 10000"/>
                  <a:gd name="connsiteX12" fmla="*/ 1052 w 10000"/>
                  <a:gd name="connsiteY12" fmla="*/ 3051 h 10000"/>
                  <a:gd name="connsiteX13" fmla="*/ 1445 w 10000"/>
                  <a:gd name="connsiteY13" fmla="*/ 2353 h 10000"/>
                  <a:gd name="connsiteX14" fmla="*/ 1445 w 10000"/>
                  <a:gd name="connsiteY14" fmla="*/ 1822 h 10000"/>
                  <a:gd name="connsiteX15" fmla="*/ 1126 w 10000"/>
                  <a:gd name="connsiteY15" fmla="*/ 1822 h 10000"/>
                  <a:gd name="connsiteX16" fmla="*/ 57 w 10000"/>
                  <a:gd name="connsiteY16" fmla="*/ 3716 h 10000"/>
                  <a:gd name="connsiteX17" fmla="*/ 57 w 10000"/>
                  <a:gd name="connsiteY17" fmla="*/ 4247 h 10000"/>
                  <a:gd name="connsiteX18" fmla="*/ 207 w 10000"/>
                  <a:gd name="connsiteY18" fmla="*/ 4349 h 10000"/>
                  <a:gd name="connsiteX19" fmla="*/ 377 w 10000"/>
                  <a:gd name="connsiteY19" fmla="*/ 4247 h 10000"/>
                  <a:gd name="connsiteX20" fmla="*/ 732 w 10000"/>
                  <a:gd name="connsiteY20" fmla="*/ 3581 h 10000"/>
                  <a:gd name="connsiteX21" fmla="*/ 1239 w 10000"/>
                  <a:gd name="connsiteY21" fmla="*/ 4447 h 10000"/>
                  <a:gd name="connsiteX22" fmla="*/ 8744 w 10000"/>
                  <a:gd name="connsiteY22" fmla="*/ 4447 h 10000"/>
                  <a:gd name="connsiteX23" fmla="*/ 9269 w 10000"/>
                  <a:gd name="connsiteY23" fmla="*/ 3581 h 10000"/>
                  <a:gd name="connsiteX24" fmla="*/ 9626 w 10000"/>
                  <a:gd name="connsiteY24" fmla="*/ 4247 h 10000"/>
                  <a:gd name="connsiteX25" fmla="*/ 9775 w 10000"/>
                  <a:gd name="connsiteY25" fmla="*/ 4349 h 10000"/>
                  <a:gd name="connsiteX26" fmla="*/ 9945 w 10000"/>
                  <a:gd name="connsiteY26" fmla="*/ 4247 h 10000"/>
                  <a:gd name="connsiteX27" fmla="*/ 9945 w 10000"/>
                  <a:gd name="connsiteY27" fmla="*/ 3716 h 10000"/>
                  <a:gd name="connsiteX28" fmla="*/ 4466 w 10000"/>
                  <a:gd name="connsiteY28" fmla="*/ 1223 h 10000"/>
                  <a:gd name="connsiteX29" fmla="*/ 4466 w 10000"/>
                  <a:gd name="connsiteY29" fmla="*/ 92 h 10000"/>
                  <a:gd name="connsiteX30" fmla="*/ 5760 w 10000"/>
                  <a:gd name="connsiteY30" fmla="*/ 1291 h 10000"/>
                  <a:gd name="connsiteX31" fmla="*/ 5009 w 10000"/>
                  <a:gd name="connsiteY31" fmla="*/ 1191 h 10000"/>
                  <a:gd name="connsiteX32" fmla="*/ 4466 w 10000"/>
                  <a:gd name="connsiteY32" fmla="*/ 1223 h 10000"/>
                  <a:gd name="connsiteX33" fmla="*/ 7299 w 10000"/>
                  <a:gd name="connsiteY33" fmla="*/ 5181 h 10000"/>
                  <a:gd name="connsiteX34" fmla="*/ 7299 w 10000"/>
                  <a:gd name="connsiteY34" fmla="*/ 5181 h 10000"/>
                  <a:gd name="connsiteX35" fmla="*/ 5161 w 10000"/>
                  <a:gd name="connsiteY35" fmla="*/ 9868 h 10000"/>
                  <a:gd name="connsiteX36" fmla="*/ 5009 w 10000"/>
                  <a:gd name="connsiteY36" fmla="*/ 10000 h 10000"/>
                  <a:gd name="connsiteX37" fmla="*/ 4860 w 10000"/>
                  <a:gd name="connsiteY37" fmla="*/ 9933 h 10000"/>
                  <a:gd name="connsiteX38" fmla="*/ 4840 w 10000"/>
                  <a:gd name="connsiteY38" fmla="*/ 9401 h 10000"/>
                  <a:gd name="connsiteX39" fmla="*/ 6960 w 10000"/>
                  <a:gd name="connsiteY39" fmla="*/ 4712 h 10000"/>
                  <a:gd name="connsiteX40" fmla="*/ 7262 w 10000"/>
                  <a:gd name="connsiteY40" fmla="*/ 4679 h 10000"/>
                  <a:gd name="connsiteX41" fmla="*/ 7299 w 10000"/>
                  <a:gd name="connsiteY41" fmla="*/ 5181 h 10000"/>
                  <a:gd name="connsiteX0" fmla="*/ 9945 w 10000"/>
                  <a:gd name="connsiteY0" fmla="*/ 3624 h 9908"/>
                  <a:gd name="connsiteX1" fmla="*/ 9945 w 10000"/>
                  <a:gd name="connsiteY1" fmla="*/ 3624 h 9908"/>
                  <a:gd name="connsiteX2" fmla="*/ 8875 w 10000"/>
                  <a:gd name="connsiteY2" fmla="*/ 1730 h 9908"/>
                  <a:gd name="connsiteX3" fmla="*/ 8575 w 10000"/>
                  <a:gd name="connsiteY3" fmla="*/ 1730 h 9908"/>
                  <a:gd name="connsiteX4" fmla="*/ 8575 w 10000"/>
                  <a:gd name="connsiteY4" fmla="*/ 2261 h 9908"/>
                  <a:gd name="connsiteX5" fmla="*/ 8949 w 10000"/>
                  <a:gd name="connsiteY5" fmla="*/ 2959 h 9908"/>
                  <a:gd name="connsiteX6" fmla="*/ 8481 w 10000"/>
                  <a:gd name="connsiteY6" fmla="*/ 3790 h 9908"/>
                  <a:gd name="connsiteX7" fmla="*/ 6174 w 10000"/>
                  <a:gd name="connsiteY7" fmla="*/ 1331 h 9908"/>
                  <a:gd name="connsiteX8" fmla="*/ 6399 w 10000"/>
                  <a:gd name="connsiteY8" fmla="*/ 0 h 9908"/>
                  <a:gd name="connsiteX9" fmla="*/ 4034 w 10000"/>
                  <a:gd name="connsiteY9" fmla="*/ 1232 h 9908"/>
                  <a:gd name="connsiteX10" fmla="*/ 1520 w 10000"/>
                  <a:gd name="connsiteY10" fmla="*/ 3790 h 9908"/>
                  <a:gd name="connsiteX11" fmla="*/ 1052 w 10000"/>
                  <a:gd name="connsiteY11" fmla="*/ 2959 h 9908"/>
                  <a:gd name="connsiteX12" fmla="*/ 1445 w 10000"/>
                  <a:gd name="connsiteY12" fmla="*/ 2261 h 9908"/>
                  <a:gd name="connsiteX13" fmla="*/ 1445 w 10000"/>
                  <a:gd name="connsiteY13" fmla="*/ 1730 h 9908"/>
                  <a:gd name="connsiteX14" fmla="*/ 1126 w 10000"/>
                  <a:gd name="connsiteY14" fmla="*/ 1730 h 9908"/>
                  <a:gd name="connsiteX15" fmla="*/ 57 w 10000"/>
                  <a:gd name="connsiteY15" fmla="*/ 3624 h 9908"/>
                  <a:gd name="connsiteX16" fmla="*/ 57 w 10000"/>
                  <a:gd name="connsiteY16" fmla="*/ 4155 h 9908"/>
                  <a:gd name="connsiteX17" fmla="*/ 207 w 10000"/>
                  <a:gd name="connsiteY17" fmla="*/ 4257 h 9908"/>
                  <a:gd name="connsiteX18" fmla="*/ 377 w 10000"/>
                  <a:gd name="connsiteY18" fmla="*/ 4155 h 9908"/>
                  <a:gd name="connsiteX19" fmla="*/ 732 w 10000"/>
                  <a:gd name="connsiteY19" fmla="*/ 3489 h 9908"/>
                  <a:gd name="connsiteX20" fmla="*/ 1239 w 10000"/>
                  <a:gd name="connsiteY20" fmla="*/ 4355 h 9908"/>
                  <a:gd name="connsiteX21" fmla="*/ 8744 w 10000"/>
                  <a:gd name="connsiteY21" fmla="*/ 4355 h 9908"/>
                  <a:gd name="connsiteX22" fmla="*/ 9269 w 10000"/>
                  <a:gd name="connsiteY22" fmla="*/ 3489 h 9908"/>
                  <a:gd name="connsiteX23" fmla="*/ 9626 w 10000"/>
                  <a:gd name="connsiteY23" fmla="*/ 4155 h 9908"/>
                  <a:gd name="connsiteX24" fmla="*/ 9775 w 10000"/>
                  <a:gd name="connsiteY24" fmla="*/ 4257 h 9908"/>
                  <a:gd name="connsiteX25" fmla="*/ 9945 w 10000"/>
                  <a:gd name="connsiteY25" fmla="*/ 4155 h 9908"/>
                  <a:gd name="connsiteX26" fmla="*/ 9945 w 10000"/>
                  <a:gd name="connsiteY26" fmla="*/ 3624 h 9908"/>
                  <a:gd name="connsiteX27" fmla="*/ 4466 w 10000"/>
                  <a:gd name="connsiteY27" fmla="*/ 1131 h 9908"/>
                  <a:gd name="connsiteX28" fmla="*/ 4466 w 10000"/>
                  <a:gd name="connsiteY28" fmla="*/ 0 h 9908"/>
                  <a:gd name="connsiteX29" fmla="*/ 5760 w 10000"/>
                  <a:gd name="connsiteY29" fmla="*/ 1199 h 9908"/>
                  <a:gd name="connsiteX30" fmla="*/ 5009 w 10000"/>
                  <a:gd name="connsiteY30" fmla="*/ 1099 h 9908"/>
                  <a:gd name="connsiteX31" fmla="*/ 4466 w 10000"/>
                  <a:gd name="connsiteY31" fmla="*/ 1131 h 9908"/>
                  <a:gd name="connsiteX32" fmla="*/ 7299 w 10000"/>
                  <a:gd name="connsiteY32" fmla="*/ 5089 h 9908"/>
                  <a:gd name="connsiteX33" fmla="*/ 7299 w 10000"/>
                  <a:gd name="connsiteY33" fmla="*/ 5089 h 9908"/>
                  <a:gd name="connsiteX34" fmla="*/ 5161 w 10000"/>
                  <a:gd name="connsiteY34" fmla="*/ 9776 h 9908"/>
                  <a:gd name="connsiteX35" fmla="*/ 5009 w 10000"/>
                  <a:gd name="connsiteY35" fmla="*/ 9908 h 9908"/>
                  <a:gd name="connsiteX36" fmla="*/ 4860 w 10000"/>
                  <a:gd name="connsiteY36" fmla="*/ 9841 h 9908"/>
                  <a:gd name="connsiteX37" fmla="*/ 4840 w 10000"/>
                  <a:gd name="connsiteY37" fmla="*/ 9309 h 9908"/>
                  <a:gd name="connsiteX38" fmla="*/ 6960 w 10000"/>
                  <a:gd name="connsiteY38" fmla="*/ 4620 h 9908"/>
                  <a:gd name="connsiteX39" fmla="*/ 7262 w 10000"/>
                  <a:gd name="connsiteY39" fmla="*/ 4587 h 9908"/>
                  <a:gd name="connsiteX40" fmla="*/ 7299 w 10000"/>
                  <a:gd name="connsiteY40" fmla="*/ 5089 h 9908"/>
                  <a:gd name="connsiteX0" fmla="*/ 9945 w 10000"/>
                  <a:gd name="connsiteY0" fmla="*/ 3658 h 10000"/>
                  <a:gd name="connsiteX1" fmla="*/ 9945 w 10000"/>
                  <a:gd name="connsiteY1" fmla="*/ 3658 h 10000"/>
                  <a:gd name="connsiteX2" fmla="*/ 8875 w 10000"/>
                  <a:gd name="connsiteY2" fmla="*/ 1746 h 10000"/>
                  <a:gd name="connsiteX3" fmla="*/ 8575 w 10000"/>
                  <a:gd name="connsiteY3" fmla="*/ 1746 h 10000"/>
                  <a:gd name="connsiteX4" fmla="*/ 8575 w 10000"/>
                  <a:gd name="connsiteY4" fmla="*/ 2282 h 10000"/>
                  <a:gd name="connsiteX5" fmla="*/ 8949 w 10000"/>
                  <a:gd name="connsiteY5" fmla="*/ 2986 h 10000"/>
                  <a:gd name="connsiteX6" fmla="*/ 8481 w 10000"/>
                  <a:gd name="connsiteY6" fmla="*/ 3825 h 10000"/>
                  <a:gd name="connsiteX7" fmla="*/ 6174 w 10000"/>
                  <a:gd name="connsiteY7" fmla="*/ 1343 h 10000"/>
                  <a:gd name="connsiteX8" fmla="*/ 4034 w 10000"/>
                  <a:gd name="connsiteY8" fmla="*/ 1243 h 10000"/>
                  <a:gd name="connsiteX9" fmla="*/ 1520 w 10000"/>
                  <a:gd name="connsiteY9" fmla="*/ 3825 h 10000"/>
                  <a:gd name="connsiteX10" fmla="*/ 1052 w 10000"/>
                  <a:gd name="connsiteY10" fmla="*/ 2986 h 10000"/>
                  <a:gd name="connsiteX11" fmla="*/ 1445 w 10000"/>
                  <a:gd name="connsiteY11" fmla="*/ 2282 h 10000"/>
                  <a:gd name="connsiteX12" fmla="*/ 1445 w 10000"/>
                  <a:gd name="connsiteY12" fmla="*/ 1746 h 10000"/>
                  <a:gd name="connsiteX13" fmla="*/ 1126 w 10000"/>
                  <a:gd name="connsiteY13" fmla="*/ 1746 h 10000"/>
                  <a:gd name="connsiteX14" fmla="*/ 57 w 10000"/>
                  <a:gd name="connsiteY14" fmla="*/ 3658 h 10000"/>
                  <a:gd name="connsiteX15" fmla="*/ 57 w 10000"/>
                  <a:gd name="connsiteY15" fmla="*/ 4194 h 10000"/>
                  <a:gd name="connsiteX16" fmla="*/ 207 w 10000"/>
                  <a:gd name="connsiteY16" fmla="*/ 4297 h 10000"/>
                  <a:gd name="connsiteX17" fmla="*/ 377 w 10000"/>
                  <a:gd name="connsiteY17" fmla="*/ 4194 h 10000"/>
                  <a:gd name="connsiteX18" fmla="*/ 732 w 10000"/>
                  <a:gd name="connsiteY18" fmla="*/ 3521 h 10000"/>
                  <a:gd name="connsiteX19" fmla="*/ 1239 w 10000"/>
                  <a:gd name="connsiteY19" fmla="*/ 4395 h 10000"/>
                  <a:gd name="connsiteX20" fmla="*/ 8744 w 10000"/>
                  <a:gd name="connsiteY20" fmla="*/ 4395 h 10000"/>
                  <a:gd name="connsiteX21" fmla="*/ 9269 w 10000"/>
                  <a:gd name="connsiteY21" fmla="*/ 3521 h 10000"/>
                  <a:gd name="connsiteX22" fmla="*/ 9626 w 10000"/>
                  <a:gd name="connsiteY22" fmla="*/ 4194 h 10000"/>
                  <a:gd name="connsiteX23" fmla="*/ 9775 w 10000"/>
                  <a:gd name="connsiteY23" fmla="*/ 4297 h 10000"/>
                  <a:gd name="connsiteX24" fmla="*/ 9945 w 10000"/>
                  <a:gd name="connsiteY24" fmla="*/ 4194 h 10000"/>
                  <a:gd name="connsiteX25" fmla="*/ 9945 w 10000"/>
                  <a:gd name="connsiteY25" fmla="*/ 3658 h 10000"/>
                  <a:gd name="connsiteX26" fmla="*/ 4466 w 10000"/>
                  <a:gd name="connsiteY26" fmla="*/ 1142 h 10000"/>
                  <a:gd name="connsiteX27" fmla="*/ 4466 w 10000"/>
                  <a:gd name="connsiteY27" fmla="*/ 0 h 10000"/>
                  <a:gd name="connsiteX28" fmla="*/ 5760 w 10000"/>
                  <a:gd name="connsiteY28" fmla="*/ 1210 h 10000"/>
                  <a:gd name="connsiteX29" fmla="*/ 5009 w 10000"/>
                  <a:gd name="connsiteY29" fmla="*/ 1109 h 10000"/>
                  <a:gd name="connsiteX30" fmla="*/ 4466 w 10000"/>
                  <a:gd name="connsiteY30" fmla="*/ 1142 h 10000"/>
                  <a:gd name="connsiteX31" fmla="*/ 7299 w 10000"/>
                  <a:gd name="connsiteY31" fmla="*/ 5136 h 10000"/>
                  <a:gd name="connsiteX32" fmla="*/ 7299 w 10000"/>
                  <a:gd name="connsiteY32" fmla="*/ 5136 h 10000"/>
                  <a:gd name="connsiteX33" fmla="*/ 5161 w 10000"/>
                  <a:gd name="connsiteY33" fmla="*/ 9867 h 10000"/>
                  <a:gd name="connsiteX34" fmla="*/ 5009 w 10000"/>
                  <a:gd name="connsiteY34" fmla="*/ 10000 h 10000"/>
                  <a:gd name="connsiteX35" fmla="*/ 4860 w 10000"/>
                  <a:gd name="connsiteY35" fmla="*/ 9932 h 10000"/>
                  <a:gd name="connsiteX36" fmla="*/ 4840 w 10000"/>
                  <a:gd name="connsiteY36" fmla="*/ 9395 h 10000"/>
                  <a:gd name="connsiteX37" fmla="*/ 6960 w 10000"/>
                  <a:gd name="connsiteY37" fmla="*/ 4663 h 10000"/>
                  <a:gd name="connsiteX38" fmla="*/ 7262 w 10000"/>
                  <a:gd name="connsiteY38" fmla="*/ 4630 h 10000"/>
                  <a:gd name="connsiteX39" fmla="*/ 7299 w 10000"/>
                  <a:gd name="connsiteY39" fmla="*/ 5136 h 10000"/>
                  <a:gd name="connsiteX0" fmla="*/ 9945 w 10000"/>
                  <a:gd name="connsiteY0" fmla="*/ 2549 h 8891"/>
                  <a:gd name="connsiteX1" fmla="*/ 9945 w 10000"/>
                  <a:gd name="connsiteY1" fmla="*/ 2549 h 8891"/>
                  <a:gd name="connsiteX2" fmla="*/ 8875 w 10000"/>
                  <a:gd name="connsiteY2" fmla="*/ 637 h 8891"/>
                  <a:gd name="connsiteX3" fmla="*/ 8575 w 10000"/>
                  <a:gd name="connsiteY3" fmla="*/ 637 h 8891"/>
                  <a:gd name="connsiteX4" fmla="*/ 8575 w 10000"/>
                  <a:gd name="connsiteY4" fmla="*/ 1173 h 8891"/>
                  <a:gd name="connsiteX5" fmla="*/ 8949 w 10000"/>
                  <a:gd name="connsiteY5" fmla="*/ 1877 h 8891"/>
                  <a:gd name="connsiteX6" fmla="*/ 8481 w 10000"/>
                  <a:gd name="connsiteY6" fmla="*/ 2716 h 8891"/>
                  <a:gd name="connsiteX7" fmla="*/ 6174 w 10000"/>
                  <a:gd name="connsiteY7" fmla="*/ 234 h 8891"/>
                  <a:gd name="connsiteX8" fmla="*/ 4034 w 10000"/>
                  <a:gd name="connsiteY8" fmla="*/ 134 h 8891"/>
                  <a:gd name="connsiteX9" fmla="*/ 1520 w 10000"/>
                  <a:gd name="connsiteY9" fmla="*/ 2716 h 8891"/>
                  <a:gd name="connsiteX10" fmla="*/ 1052 w 10000"/>
                  <a:gd name="connsiteY10" fmla="*/ 1877 h 8891"/>
                  <a:gd name="connsiteX11" fmla="*/ 1445 w 10000"/>
                  <a:gd name="connsiteY11" fmla="*/ 1173 h 8891"/>
                  <a:gd name="connsiteX12" fmla="*/ 1445 w 10000"/>
                  <a:gd name="connsiteY12" fmla="*/ 637 h 8891"/>
                  <a:gd name="connsiteX13" fmla="*/ 1126 w 10000"/>
                  <a:gd name="connsiteY13" fmla="*/ 637 h 8891"/>
                  <a:gd name="connsiteX14" fmla="*/ 57 w 10000"/>
                  <a:gd name="connsiteY14" fmla="*/ 2549 h 8891"/>
                  <a:gd name="connsiteX15" fmla="*/ 57 w 10000"/>
                  <a:gd name="connsiteY15" fmla="*/ 3085 h 8891"/>
                  <a:gd name="connsiteX16" fmla="*/ 207 w 10000"/>
                  <a:gd name="connsiteY16" fmla="*/ 3188 h 8891"/>
                  <a:gd name="connsiteX17" fmla="*/ 377 w 10000"/>
                  <a:gd name="connsiteY17" fmla="*/ 3085 h 8891"/>
                  <a:gd name="connsiteX18" fmla="*/ 732 w 10000"/>
                  <a:gd name="connsiteY18" fmla="*/ 2412 h 8891"/>
                  <a:gd name="connsiteX19" fmla="*/ 1239 w 10000"/>
                  <a:gd name="connsiteY19" fmla="*/ 3286 h 8891"/>
                  <a:gd name="connsiteX20" fmla="*/ 8744 w 10000"/>
                  <a:gd name="connsiteY20" fmla="*/ 3286 h 8891"/>
                  <a:gd name="connsiteX21" fmla="*/ 9269 w 10000"/>
                  <a:gd name="connsiteY21" fmla="*/ 2412 h 8891"/>
                  <a:gd name="connsiteX22" fmla="*/ 9626 w 10000"/>
                  <a:gd name="connsiteY22" fmla="*/ 3085 h 8891"/>
                  <a:gd name="connsiteX23" fmla="*/ 9775 w 10000"/>
                  <a:gd name="connsiteY23" fmla="*/ 3188 h 8891"/>
                  <a:gd name="connsiteX24" fmla="*/ 9945 w 10000"/>
                  <a:gd name="connsiteY24" fmla="*/ 3085 h 8891"/>
                  <a:gd name="connsiteX25" fmla="*/ 9945 w 10000"/>
                  <a:gd name="connsiteY25" fmla="*/ 2549 h 8891"/>
                  <a:gd name="connsiteX26" fmla="*/ 4466 w 10000"/>
                  <a:gd name="connsiteY26" fmla="*/ 33 h 8891"/>
                  <a:gd name="connsiteX27" fmla="*/ 5760 w 10000"/>
                  <a:gd name="connsiteY27" fmla="*/ 101 h 8891"/>
                  <a:gd name="connsiteX28" fmla="*/ 5009 w 10000"/>
                  <a:gd name="connsiteY28" fmla="*/ 0 h 8891"/>
                  <a:gd name="connsiteX29" fmla="*/ 4466 w 10000"/>
                  <a:gd name="connsiteY29" fmla="*/ 33 h 8891"/>
                  <a:gd name="connsiteX30" fmla="*/ 7299 w 10000"/>
                  <a:gd name="connsiteY30" fmla="*/ 4027 h 8891"/>
                  <a:gd name="connsiteX31" fmla="*/ 7299 w 10000"/>
                  <a:gd name="connsiteY31" fmla="*/ 4027 h 8891"/>
                  <a:gd name="connsiteX32" fmla="*/ 5161 w 10000"/>
                  <a:gd name="connsiteY32" fmla="*/ 8758 h 8891"/>
                  <a:gd name="connsiteX33" fmla="*/ 5009 w 10000"/>
                  <a:gd name="connsiteY33" fmla="*/ 8891 h 8891"/>
                  <a:gd name="connsiteX34" fmla="*/ 4860 w 10000"/>
                  <a:gd name="connsiteY34" fmla="*/ 8823 h 8891"/>
                  <a:gd name="connsiteX35" fmla="*/ 4840 w 10000"/>
                  <a:gd name="connsiteY35" fmla="*/ 8286 h 8891"/>
                  <a:gd name="connsiteX36" fmla="*/ 6960 w 10000"/>
                  <a:gd name="connsiteY36" fmla="*/ 3554 h 8891"/>
                  <a:gd name="connsiteX37" fmla="*/ 7262 w 10000"/>
                  <a:gd name="connsiteY37" fmla="*/ 3521 h 8891"/>
                  <a:gd name="connsiteX38" fmla="*/ 7299 w 10000"/>
                  <a:gd name="connsiteY38" fmla="*/ 4027 h 8891"/>
                  <a:gd name="connsiteX0" fmla="*/ 9945 w 10000"/>
                  <a:gd name="connsiteY0" fmla="*/ 2867 h 10000"/>
                  <a:gd name="connsiteX1" fmla="*/ 9945 w 10000"/>
                  <a:gd name="connsiteY1" fmla="*/ 2867 h 10000"/>
                  <a:gd name="connsiteX2" fmla="*/ 8875 w 10000"/>
                  <a:gd name="connsiteY2" fmla="*/ 716 h 10000"/>
                  <a:gd name="connsiteX3" fmla="*/ 8575 w 10000"/>
                  <a:gd name="connsiteY3" fmla="*/ 716 h 10000"/>
                  <a:gd name="connsiteX4" fmla="*/ 8575 w 10000"/>
                  <a:gd name="connsiteY4" fmla="*/ 1319 h 10000"/>
                  <a:gd name="connsiteX5" fmla="*/ 8949 w 10000"/>
                  <a:gd name="connsiteY5" fmla="*/ 2111 h 10000"/>
                  <a:gd name="connsiteX6" fmla="*/ 8481 w 10000"/>
                  <a:gd name="connsiteY6" fmla="*/ 3055 h 10000"/>
                  <a:gd name="connsiteX7" fmla="*/ 6174 w 10000"/>
                  <a:gd name="connsiteY7" fmla="*/ 263 h 10000"/>
                  <a:gd name="connsiteX8" fmla="*/ 4034 w 10000"/>
                  <a:gd name="connsiteY8" fmla="*/ 151 h 10000"/>
                  <a:gd name="connsiteX9" fmla="*/ 1520 w 10000"/>
                  <a:gd name="connsiteY9" fmla="*/ 3055 h 10000"/>
                  <a:gd name="connsiteX10" fmla="*/ 1052 w 10000"/>
                  <a:gd name="connsiteY10" fmla="*/ 2111 h 10000"/>
                  <a:gd name="connsiteX11" fmla="*/ 1445 w 10000"/>
                  <a:gd name="connsiteY11" fmla="*/ 1319 h 10000"/>
                  <a:gd name="connsiteX12" fmla="*/ 1445 w 10000"/>
                  <a:gd name="connsiteY12" fmla="*/ 716 h 10000"/>
                  <a:gd name="connsiteX13" fmla="*/ 1126 w 10000"/>
                  <a:gd name="connsiteY13" fmla="*/ 716 h 10000"/>
                  <a:gd name="connsiteX14" fmla="*/ 57 w 10000"/>
                  <a:gd name="connsiteY14" fmla="*/ 2867 h 10000"/>
                  <a:gd name="connsiteX15" fmla="*/ 57 w 10000"/>
                  <a:gd name="connsiteY15" fmla="*/ 3470 h 10000"/>
                  <a:gd name="connsiteX16" fmla="*/ 207 w 10000"/>
                  <a:gd name="connsiteY16" fmla="*/ 3586 h 10000"/>
                  <a:gd name="connsiteX17" fmla="*/ 377 w 10000"/>
                  <a:gd name="connsiteY17" fmla="*/ 3470 h 10000"/>
                  <a:gd name="connsiteX18" fmla="*/ 732 w 10000"/>
                  <a:gd name="connsiteY18" fmla="*/ 2713 h 10000"/>
                  <a:gd name="connsiteX19" fmla="*/ 1239 w 10000"/>
                  <a:gd name="connsiteY19" fmla="*/ 3696 h 10000"/>
                  <a:gd name="connsiteX20" fmla="*/ 8744 w 10000"/>
                  <a:gd name="connsiteY20" fmla="*/ 3696 h 10000"/>
                  <a:gd name="connsiteX21" fmla="*/ 9269 w 10000"/>
                  <a:gd name="connsiteY21" fmla="*/ 2713 h 10000"/>
                  <a:gd name="connsiteX22" fmla="*/ 9626 w 10000"/>
                  <a:gd name="connsiteY22" fmla="*/ 3470 h 10000"/>
                  <a:gd name="connsiteX23" fmla="*/ 9775 w 10000"/>
                  <a:gd name="connsiteY23" fmla="*/ 3586 h 10000"/>
                  <a:gd name="connsiteX24" fmla="*/ 9945 w 10000"/>
                  <a:gd name="connsiteY24" fmla="*/ 3470 h 10000"/>
                  <a:gd name="connsiteX25" fmla="*/ 9945 w 10000"/>
                  <a:gd name="connsiteY25" fmla="*/ 2867 h 10000"/>
                  <a:gd name="connsiteX26" fmla="*/ 5009 w 10000"/>
                  <a:gd name="connsiteY26" fmla="*/ 0 h 10000"/>
                  <a:gd name="connsiteX27" fmla="*/ 5760 w 10000"/>
                  <a:gd name="connsiteY27" fmla="*/ 114 h 10000"/>
                  <a:gd name="connsiteX28" fmla="*/ 5009 w 10000"/>
                  <a:gd name="connsiteY28" fmla="*/ 0 h 10000"/>
                  <a:gd name="connsiteX29" fmla="*/ 7299 w 10000"/>
                  <a:gd name="connsiteY29" fmla="*/ 4529 h 10000"/>
                  <a:gd name="connsiteX30" fmla="*/ 7299 w 10000"/>
                  <a:gd name="connsiteY30" fmla="*/ 4529 h 10000"/>
                  <a:gd name="connsiteX31" fmla="*/ 5161 w 10000"/>
                  <a:gd name="connsiteY31" fmla="*/ 9850 h 10000"/>
                  <a:gd name="connsiteX32" fmla="*/ 5009 w 10000"/>
                  <a:gd name="connsiteY32" fmla="*/ 10000 h 10000"/>
                  <a:gd name="connsiteX33" fmla="*/ 4860 w 10000"/>
                  <a:gd name="connsiteY33" fmla="*/ 9924 h 10000"/>
                  <a:gd name="connsiteX34" fmla="*/ 4840 w 10000"/>
                  <a:gd name="connsiteY34" fmla="*/ 9320 h 10000"/>
                  <a:gd name="connsiteX35" fmla="*/ 6960 w 10000"/>
                  <a:gd name="connsiteY35" fmla="*/ 3997 h 10000"/>
                  <a:gd name="connsiteX36" fmla="*/ 7262 w 10000"/>
                  <a:gd name="connsiteY36" fmla="*/ 3960 h 10000"/>
                  <a:gd name="connsiteX37" fmla="*/ 7299 w 10000"/>
                  <a:gd name="connsiteY37" fmla="*/ 4529 h 10000"/>
                  <a:gd name="connsiteX0" fmla="*/ 9945 w 10000"/>
                  <a:gd name="connsiteY0" fmla="*/ 2716 h 9849"/>
                  <a:gd name="connsiteX1" fmla="*/ 9945 w 10000"/>
                  <a:gd name="connsiteY1" fmla="*/ 2716 h 9849"/>
                  <a:gd name="connsiteX2" fmla="*/ 8875 w 10000"/>
                  <a:gd name="connsiteY2" fmla="*/ 565 h 9849"/>
                  <a:gd name="connsiteX3" fmla="*/ 8575 w 10000"/>
                  <a:gd name="connsiteY3" fmla="*/ 565 h 9849"/>
                  <a:gd name="connsiteX4" fmla="*/ 8575 w 10000"/>
                  <a:gd name="connsiteY4" fmla="*/ 1168 h 9849"/>
                  <a:gd name="connsiteX5" fmla="*/ 8949 w 10000"/>
                  <a:gd name="connsiteY5" fmla="*/ 1960 h 9849"/>
                  <a:gd name="connsiteX6" fmla="*/ 8481 w 10000"/>
                  <a:gd name="connsiteY6" fmla="*/ 2904 h 9849"/>
                  <a:gd name="connsiteX7" fmla="*/ 6174 w 10000"/>
                  <a:gd name="connsiteY7" fmla="*/ 112 h 9849"/>
                  <a:gd name="connsiteX8" fmla="*/ 4034 w 10000"/>
                  <a:gd name="connsiteY8" fmla="*/ 0 h 9849"/>
                  <a:gd name="connsiteX9" fmla="*/ 1520 w 10000"/>
                  <a:gd name="connsiteY9" fmla="*/ 2904 h 9849"/>
                  <a:gd name="connsiteX10" fmla="*/ 1052 w 10000"/>
                  <a:gd name="connsiteY10" fmla="*/ 1960 h 9849"/>
                  <a:gd name="connsiteX11" fmla="*/ 1445 w 10000"/>
                  <a:gd name="connsiteY11" fmla="*/ 1168 h 9849"/>
                  <a:gd name="connsiteX12" fmla="*/ 1445 w 10000"/>
                  <a:gd name="connsiteY12" fmla="*/ 565 h 9849"/>
                  <a:gd name="connsiteX13" fmla="*/ 1126 w 10000"/>
                  <a:gd name="connsiteY13" fmla="*/ 565 h 9849"/>
                  <a:gd name="connsiteX14" fmla="*/ 57 w 10000"/>
                  <a:gd name="connsiteY14" fmla="*/ 2716 h 9849"/>
                  <a:gd name="connsiteX15" fmla="*/ 57 w 10000"/>
                  <a:gd name="connsiteY15" fmla="*/ 3319 h 9849"/>
                  <a:gd name="connsiteX16" fmla="*/ 207 w 10000"/>
                  <a:gd name="connsiteY16" fmla="*/ 3435 h 9849"/>
                  <a:gd name="connsiteX17" fmla="*/ 377 w 10000"/>
                  <a:gd name="connsiteY17" fmla="*/ 3319 h 9849"/>
                  <a:gd name="connsiteX18" fmla="*/ 732 w 10000"/>
                  <a:gd name="connsiteY18" fmla="*/ 2562 h 9849"/>
                  <a:gd name="connsiteX19" fmla="*/ 1239 w 10000"/>
                  <a:gd name="connsiteY19" fmla="*/ 3545 h 9849"/>
                  <a:gd name="connsiteX20" fmla="*/ 8744 w 10000"/>
                  <a:gd name="connsiteY20" fmla="*/ 3545 h 9849"/>
                  <a:gd name="connsiteX21" fmla="*/ 9269 w 10000"/>
                  <a:gd name="connsiteY21" fmla="*/ 2562 h 9849"/>
                  <a:gd name="connsiteX22" fmla="*/ 9626 w 10000"/>
                  <a:gd name="connsiteY22" fmla="*/ 3319 h 9849"/>
                  <a:gd name="connsiteX23" fmla="*/ 9775 w 10000"/>
                  <a:gd name="connsiteY23" fmla="*/ 3435 h 9849"/>
                  <a:gd name="connsiteX24" fmla="*/ 9945 w 10000"/>
                  <a:gd name="connsiteY24" fmla="*/ 3319 h 9849"/>
                  <a:gd name="connsiteX25" fmla="*/ 9945 w 10000"/>
                  <a:gd name="connsiteY25" fmla="*/ 2716 h 9849"/>
                  <a:gd name="connsiteX26" fmla="*/ 7299 w 10000"/>
                  <a:gd name="connsiteY26" fmla="*/ 4378 h 9849"/>
                  <a:gd name="connsiteX27" fmla="*/ 7299 w 10000"/>
                  <a:gd name="connsiteY27" fmla="*/ 4378 h 9849"/>
                  <a:gd name="connsiteX28" fmla="*/ 5161 w 10000"/>
                  <a:gd name="connsiteY28" fmla="*/ 9699 h 9849"/>
                  <a:gd name="connsiteX29" fmla="*/ 5009 w 10000"/>
                  <a:gd name="connsiteY29" fmla="*/ 9849 h 9849"/>
                  <a:gd name="connsiteX30" fmla="*/ 4860 w 10000"/>
                  <a:gd name="connsiteY30" fmla="*/ 9773 h 9849"/>
                  <a:gd name="connsiteX31" fmla="*/ 4840 w 10000"/>
                  <a:gd name="connsiteY31" fmla="*/ 9169 h 9849"/>
                  <a:gd name="connsiteX32" fmla="*/ 6960 w 10000"/>
                  <a:gd name="connsiteY32" fmla="*/ 3846 h 9849"/>
                  <a:gd name="connsiteX33" fmla="*/ 7262 w 10000"/>
                  <a:gd name="connsiteY33" fmla="*/ 3809 h 9849"/>
                  <a:gd name="connsiteX34" fmla="*/ 7299 w 10000"/>
                  <a:gd name="connsiteY34" fmla="*/ 4378 h 9849"/>
                  <a:gd name="connsiteX0" fmla="*/ 9945 w 10000"/>
                  <a:gd name="connsiteY0" fmla="*/ 2644 h 9886"/>
                  <a:gd name="connsiteX1" fmla="*/ 9945 w 10000"/>
                  <a:gd name="connsiteY1" fmla="*/ 2644 h 9886"/>
                  <a:gd name="connsiteX2" fmla="*/ 8875 w 10000"/>
                  <a:gd name="connsiteY2" fmla="*/ 460 h 9886"/>
                  <a:gd name="connsiteX3" fmla="*/ 8575 w 10000"/>
                  <a:gd name="connsiteY3" fmla="*/ 460 h 9886"/>
                  <a:gd name="connsiteX4" fmla="*/ 8575 w 10000"/>
                  <a:gd name="connsiteY4" fmla="*/ 1072 h 9886"/>
                  <a:gd name="connsiteX5" fmla="*/ 8949 w 10000"/>
                  <a:gd name="connsiteY5" fmla="*/ 1876 h 9886"/>
                  <a:gd name="connsiteX6" fmla="*/ 8481 w 10000"/>
                  <a:gd name="connsiteY6" fmla="*/ 2835 h 9886"/>
                  <a:gd name="connsiteX7" fmla="*/ 6174 w 10000"/>
                  <a:gd name="connsiteY7" fmla="*/ 0 h 9886"/>
                  <a:gd name="connsiteX8" fmla="*/ 1520 w 10000"/>
                  <a:gd name="connsiteY8" fmla="*/ 2835 h 9886"/>
                  <a:gd name="connsiteX9" fmla="*/ 1052 w 10000"/>
                  <a:gd name="connsiteY9" fmla="*/ 1876 h 9886"/>
                  <a:gd name="connsiteX10" fmla="*/ 1445 w 10000"/>
                  <a:gd name="connsiteY10" fmla="*/ 1072 h 9886"/>
                  <a:gd name="connsiteX11" fmla="*/ 1445 w 10000"/>
                  <a:gd name="connsiteY11" fmla="*/ 460 h 9886"/>
                  <a:gd name="connsiteX12" fmla="*/ 1126 w 10000"/>
                  <a:gd name="connsiteY12" fmla="*/ 460 h 9886"/>
                  <a:gd name="connsiteX13" fmla="*/ 57 w 10000"/>
                  <a:gd name="connsiteY13" fmla="*/ 2644 h 9886"/>
                  <a:gd name="connsiteX14" fmla="*/ 57 w 10000"/>
                  <a:gd name="connsiteY14" fmla="*/ 3256 h 9886"/>
                  <a:gd name="connsiteX15" fmla="*/ 207 w 10000"/>
                  <a:gd name="connsiteY15" fmla="*/ 3374 h 9886"/>
                  <a:gd name="connsiteX16" fmla="*/ 377 w 10000"/>
                  <a:gd name="connsiteY16" fmla="*/ 3256 h 9886"/>
                  <a:gd name="connsiteX17" fmla="*/ 732 w 10000"/>
                  <a:gd name="connsiteY17" fmla="*/ 2487 h 9886"/>
                  <a:gd name="connsiteX18" fmla="*/ 1239 w 10000"/>
                  <a:gd name="connsiteY18" fmla="*/ 3485 h 9886"/>
                  <a:gd name="connsiteX19" fmla="*/ 8744 w 10000"/>
                  <a:gd name="connsiteY19" fmla="*/ 3485 h 9886"/>
                  <a:gd name="connsiteX20" fmla="*/ 9269 w 10000"/>
                  <a:gd name="connsiteY20" fmla="*/ 2487 h 9886"/>
                  <a:gd name="connsiteX21" fmla="*/ 9626 w 10000"/>
                  <a:gd name="connsiteY21" fmla="*/ 3256 h 9886"/>
                  <a:gd name="connsiteX22" fmla="*/ 9775 w 10000"/>
                  <a:gd name="connsiteY22" fmla="*/ 3374 h 9886"/>
                  <a:gd name="connsiteX23" fmla="*/ 9945 w 10000"/>
                  <a:gd name="connsiteY23" fmla="*/ 3256 h 9886"/>
                  <a:gd name="connsiteX24" fmla="*/ 9945 w 10000"/>
                  <a:gd name="connsiteY24" fmla="*/ 2644 h 9886"/>
                  <a:gd name="connsiteX25" fmla="*/ 7299 w 10000"/>
                  <a:gd name="connsiteY25" fmla="*/ 4331 h 9886"/>
                  <a:gd name="connsiteX26" fmla="*/ 7299 w 10000"/>
                  <a:gd name="connsiteY26" fmla="*/ 4331 h 9886"/>
                  <a:gd name="connsiteX27" fmla="*/ 5161 w 10000"/>
                  <a:gd name="connsiteY27" fmla="*/ 9734 h 9886"/>
                  <a:gd name="connsiteX28" fmla="*/ 5009 w 10000"/>
                  <a:gd name="connsiteY28" fmla="*/ 9886 h 9886"/>
                  <a:gd name="connsiteX29" fmla="*/ 4860 w 10000"/>
                  <a:gd name="connsiteY29" fmla="*/ 9809 h 9886"/>
                  <a:gd name="connsiteX30" fmla="*/ 4840 w 10000"/>
                  <a:gd name="connsiteY30" fmla="*/ 9196 h 9886"/>
                  <a:gd name="connsiteX31" fmla="*/ 6960 w 10000"/>
                  <a:gd name="connsiteY31" fmla="*/ 3791 h 9886"/>
                  <a:gd name="connsiteX32" fmla="*/ 7262 w 10000"/>
                  <a:gd name="connsiteY32" fmla="*/ 3753 h 9886"/>
                  <a:gd name="connsiteX33" fmla="*/ 7299 w 10000"/>
                  <a:gd name="connsiteY33" fmla="*/ 4331 h 9886"/>
                  <a:gd name="connsiteX0" fmla="*/ 9945 w 10000"/>
                  <a:gd name="connsiteY0" fmla="*/ 2326 h 9652"/>
                  <a:gd name="connsiteX1" fmla="*/ 9945 w 10000"/>
                  <a:gd name="connsiteY1" fmla="*/ 2326 h 9652"/>
                  <a:gd name="connsiteX2" fmla="*/ 8875 w 10000"/>
                  <a:gd name="connsiteY2" fmla="*/ 117 h 9652"/>
                  <a:gd name="connsiteX3" fmla="*/ 8575 w 10000"/>
                  <a:gd name="connsiteY3" fmla="*/ 117 h 9652"/>
                  <a:gd name="connsiteX4" fmla="*/ 8575 w 10000"/>
                  <a:gd name="connsiteY4" fmla="*/ 736 h 9652"/>
                  <a:gd name="connsiteX5" fmla="*/ 8949 w 10000"/>
                  <a:gd name="connsiteY5" fmla="*/ 1550 h 9652"/>
                  <a:gd name="connsiteX6" fmla="*/ 8481 w 10000"/>
                  <a:gd name="connsiteY6" fmla="*/ 2520 h 9652"/>
                  <a:gd name="connsiteX7" fmla="*/ 1520 w 10000"/>
                  <a:gd name="connsiteY7" fmla="*/ 2520 h 9652"/>
                  <a:gd name="connsiteX8" fmla="*/ 1052 w 10000"/>
                  <a:gd name="connsiteY8" fmla="*/ 1550 h 9652"/>
                  <a:gd name="connsiteX9" fmla="*/ 1445 w 10000"/>
                  <a:gd name="connsiteY9" fmla="*/ 736 h 9652"/>
                  <a:gd name="connsiteX10" fmla="*/ 1445 w 10000"/>
                  <a:gd name="connsiteY10" fmla="*/ 117 h 9652"/>
                  <a:gd name="connsiteX11" fmla="*/ 1126 w 10000"/>
                  <a:gd name="connsiteY11" fmla="*/ 117 h 9652"/>
                  <a:gd name="connsiteX12" fmla="*/ 57 w 10000"/>
                  <a:gd name="connsiteY12" fmla="*/ 2326 h 9652"/>
                  <a:gd name="connsiteX13" fmla="*/ 57 w 10000"/>
                  <a:gd name="connsiteY13" fmla="*/ 2946 h 9652"/>
                  <a:gd name="connsiteX14" fmla="*/ 207 w 10000"/>
                  <a:gd name="connsiteY14" fmla="*/ 3065 h 9652"/>
                  <a:gd name="connsiteX15" fmla="*/ 377 w 10000"/>
                  <a:gd name="connsiteY15" fmla="*/ 2946 h 9652"/>
                  <a:gd name="connsiteX16" fmla="*/ 732 w 10000"/>
                  <a:gd name="connsiteY16" fmla="*/ 2168 h 9652"/>
                  <a:gd name="connsiteX17" fmla="*/ 1239 w 10000"/>
                  <a:gd name="connsiteY17" fmla="*/ 3177 h 9652"/>
                  <a:gd name="connsiteX18" fmla="*/ 8744 w 10000"/>
                  <a:gd name="connsiteY18" fmla="*/ 3177 h 9652"/>
                  <a:gd name="connsiteX19" fmla="*/ 9269 w 10000"/>
                  <a:gd name="connsiteY19" fmla="*/ 2168 h 9652"/>
                  <a:gd name="connsiteX20" fmla="*/ 9626 w 10000"/>
                  <a:gd name="connsiteY20" fmla="*/ 2946 h 9652"/>
                  <a:gd name="connsiteX21" fmla="*/ 9775 w 10000"/>
                  <a:gd name="connsiteY21" fmla="*/ 3065 h 9652"/>
                  <a:gd name="connsiteX22" fmla="*/ 9945 w 10000"/>
                  <a:gd name="connsiteY22" fmla="*/ 2946 h 9652"/>
                  <a:gd name="connsiteX23" fmla="*/ 9945 w 10000"/>
                  <a:gd name="connsiteY23" fmla="*/ 2326 h 9652"/>
                  <a:gd name="connsiteX24" fmla="*/ 7299 w 10000"/>
                  <a:gd name="connsiteY24" fmla="*/ 4033 h 9652"/>
                  <a:gd name="connsiteX25" fmla="*/ 7299 w 10000"/>
                  <a:gd name="connsiteY25" fmla="*/ 4033 h 9652"/>
                  <a:gd name="connsiteX26" fmla="*/ 5161 w 10000"/>
                  <a:gd name="connsiteY26" fmla="*/ 9498 h 9652"/>
                  <a:gd name="connsiteX27" fmla="*/ 5009 w 10000"/>
                  <a:gd name="connsiteY27" fmla="*/ 9652 h 9652"/>
                  <a:gd name="connsiteX28" fmla="*/ 4860 w 10000"/>
                  <a:gd name="connsiteY28" fmla="*/ 9574 h 9652"/>
                  <a:gd name="connsiteX29" fmla="*/ 4840 w 10000"/>
                  <a:gd name="connsiteY29" fmla="*/ 8954 h 9652"/>
                  <a:gd name="connsiteX30" fmla="*/ 6960 w 10000"/>
                  <a:gd name="connsiteY30" fmla="*/ 3487 h 9652"/>
                  <a:gd name="connsiteX31" fmla="*/ 7262 w 10000"/>
                  <a:gd name="connsiteY31" fmla="*/ 3448 h 9652"/>
                  <a:gd name="connsiteX32" fmla="*/ 7299 w 10000"/>
                  <a:gd name="connsiteY32" fmla="*/ 4033 h 9652"/>
                  <a:gd name="connsiteX0" fmla="*/ 10009 w 10064"/>
                  <a:gd name="connsiteY0" fmla="*/ 2409 h 9999"/>
                  <a:gd name="connsiteX1" fmla="*/ 10009 w 10064"/>
                  <a:gd name="connsiteY1" fmla="*/ 2409 h 9999"/>
                  <a:gd name="connsiteX2" fmla="*/ 8939 w 10064"/>
                  <a:gd name="connsiteY2" fmla="*/ 120 h 9999"/>
                  <a:gd name="connsiteX3" fmla="*/ 8639 w 10064"/>
                  <a:gd name="connsiteY3" fmla="*/ 120 h 9999"/>
                  <a:gd name="connsiteX4" fmla="*/ 8639 w 10064"/>
                  <a:gd name="connsiteY4" fmla="*/ 762 h 9999"/>
                  <a:gd name="connsiteX5" fmla="*/ 9013 w 10064"/>
                  <a:gd name="connsiteY5" fmla="*/ 1605 h 9999"/>
                  <a:gd name="connsiteX6" fmla="*/ 8545 w 10064"/>
                  <a:gd name="connsiteY6" fmla="*/ 2610 h 9999"/>
                  <a:gd name="connsiteX7" fmla="*/ 1584 w 10064"/>
                  <a:gd name="connsiteY7" fmla="*/ 2610 h 9999"/>
                  <a:gd name="connsiteX8" fmla="*/ 1116 w 10064"/>
                  <a:gd name="connsiteY8" fmla="*/ 1605 h 9999"/>
                  <a:gd name="connsiteX9" fmla="*/ 1509 w 10064"/>
                  <a:gd name="connsiteY9" fmla="*/ 762 h 9999"/>
                  <a:gd name="connsiteX10" fmla="*/ 1509 w 10064"/>
                  <a:gd name="connsiteY10" fmla="*/ 120 h 9999"/>
                  <a:gd name="connsiteX11" fmla="*/ 121 w 10064"/>
                  <a:gd name="connsiteY11" fmla="*/ 2409 h 9999"/>
                  <a:gd name="connsiteX12" fmla="*/ 121 w 10064"/>
                  <a:gd name="connsiteY12" fmla="*/ 3051 h 9999"/>
                  <a:gd name="connsiteX13" fmla="*/ 271 w 10064"/>
                  <a:gd name="connsiteY13" fmla="*/ 3175 h 9999"/>
                  <a:gd name="connsiteX14" fmla="*/ 441 w 10064"/>
                  <a:gd name="connsiteY14" fmla="*/ 3051 h 9999"/>
                  <a:gd name="connsiteX15" fmla="*/ 796 w 10064"/>
                  <a:gd name="connsiteY15" fmla="*/ 2245 h 9999"/>
                  <a:gd name="connsiteX16" fmla="*/ 1303 w 10064"/>
                  <a:gd name="connsiteY16" fmla="*/ 3291 h 9999"/>
                  <a:gd name="connsiteX17" fmla="*/ 8808 w 10064"/>
                  <a:gd name="connsiteY17" fmla="*/ 3291 h 9999"/>
                  <a:gd name="connsiteX18" fmla="*/ 9333 w 10064"/>
                  <a:gd name="connsiteY18" fmla="*/ 2245 h 9999"/>
                  <a:gd name="connsiteX19" fmla="*/ 9690 w 10064"/>
                  <a:gd name="connsiteY19" fmla="*/ 3051 h 9999"/>
                  <a:gd name="connsiteX20" fmla="*/ 9839 w 10064"/>
                  <a:gd name="connsiteY20" fmla="*/ 3175 h 9999"/>
                  <a:gd name="connsiteX21" fmla="*/ 10009 w 10064"/>
                  <a:gd name="connsiteY21" fmla="*/ 3051 h 9999"/>
                  <a:gd name="connsiteX22" fmla="*/ 10009 w 10064"/>
                  <a:gd name="connsiteY22" fmla="*/ 2409 h 9999"/>
                  <a:gd name="connsiteX23" fmla="*/ 7363 w 10064"/>
                  <a:gd name="connsiteY23" fmla="*/ 4177 h 9999"/>
                  <a:gd name="connsiteX24" fmla="*/ 7363 w 10064"/>
                  <a:gd name="connsiteY24" fmla="*/ 4177 h 9999"/>
                  <a:gd name="connsiteX25" fmla="*/ 5225 w 10064"/>
                  <a:gd name="connsiteY25" fmla="*/ 9839 h 9999"/>
                  <a:gd name="connsiteX26" fmla="*/ 5073 w 10064"/>
                  <a:gd name="connsiteY26" fmla="*/ 9999 h 9999"/>
                  <a:gd name="connsiteX27" fmla="*/ 4924 w 10064"/>
                  <a:gd name="connsiteY27" fmla="*/ 9918 h 9999"/>
                  <a:gd name="connsiteX28" fmla="*/ 4904 w 10064"/>
                  <a:gd name="connsiteY28" fmla="*/ 9276 h 9999"/>
                  <a:gd name="connsiteX29" fmla="*/ 7024 w 10064"/>
                  <a:gd name="connsiteY29" fmla="*/ 3612 h 9999"/>
                  <a:gd name="connsiteX30" fmla="*/ 7326 w 10064"/>
                  <a:gd name="connsiteY30" fmla="*/ 3571 h 9999"/>
                  <a:gd name="connsiteX31" fmla="*/ 7363 w 10064"/>
                  <a:gd name="connsiteY31" fmla="*/ 4177 h 9999"/>
                  <a:gd name="connsiteX0" fmla="*/ 9945 w 10000"/>
                  <a:gd name="connsiteY0" fmla="*/ 2409 h 10000"/>
                  <a:gd name="connsiteX1" fmla="*/ 9945 w 10000"/>
                  <a:gd name="connsiteY1" fmla="*/ 2409 h 10000"/>
                  <a:gd name="connsiteX2" fmla="*/ 8882 w 10000"/>
                  <a:gd name="connsiteY2" fmla="*/ 120 h 10000"/>
                  <a:gd name="connsiteX3" fmla="*/ 8584 w 10000"/>
                  <a:gd name="connsiteY3" fmla="*/ 120 h 10000"/>
                  <a:gd name="connsiteX4" fmla="*/ 8584 w 10000"/>
                  <a:gd name="connsiteY4" fmla="*/ 762 h 10000"/>
                  <a:gd name="connsiteX5" fmla="*/ 8956 w 10000"/>
                  <a:gd name="connsiteY5" fmla="*/ 1605 h 10000"/>
                  <a:gd name="connsiteX6" fmla="*/ 8491 w 10000"/>
                  <a:gd name="connsiteY6" fmla="*/ 2610 h 10000"/>
                  <a:gd name="connsiteX7" fmla="*/ 1574 w 10000"/>
                  <a:gd name="connsiteY7" fmla="*/ 2610 h 10000"/>
                  <a:gd name="connsiteX8" fmla="*/ 1109 w 10000"/>
                  <a:gd name="connsiteY8" fmla="*/ 1605 h 10000"/>
                  <a:gd name="connsiteX9" fmla="*/ 1499 w 10000"/>
                  <a:gd name="connsiteY9" fmla="*/ 762 h 10000"/>
                  <a:gd name="connsiteX10" fmla="*/ 120 w 10000"/>
                  <a:gd name="connsiteY10" fmla="*/ 2409 h 10000"/>
                  <a:gd name="connsiteX11" fmla="*/ 120 w 10000"/>
                  <a:gd name="connsiteY11" fmla="*/ 3051 h 10000"/>
                  <a:gd name="connsiteX12" fmla="*/ 269 w 10000"/>
                  <a:gd name="connsiteY12" fmla="*/ 3175 h 10000"/>
                  <a:gd name="connsiteX13" fmla="*/ 438 w 10000"/>
                  <a:gd name="connsiteY13" fmla="*/ 3051 h 10000"/>
                  <a:gd name="connsiteX14" fmla="*/ 791 w 10000"/>
                  <a:gd name="connsiteY14" fmla="*/ 2245 h 10000"/>
                  <a:gd name="connsiteX15" fmla="*/ 1295 w 10000"/>
                  <a:gd name="connsiteY15" fmla="*/ 3291 h 10000"/>
                  <a:gd name="connsiteX16" fmla="*/ 8752 w 10000"/>
                  <a:gd name="connsiteY16" fmla="*/ 3291 h 10000"/>
                  <a:gd name="connsiteX17" fmla="*/ 9274 w 10000"/>
                  <a:gd name="connsiteY17" fmla="*/ 2245 h 10000"/>
                  <a:gd name="connsiteX18" fmla="*/ 9628 w 10000"/>
                  <a:gd name="connsiteY18" fmla="*/ 3051 h 10000"/>
                  <a:gd name="connsiteX19" fmla="*/ 9776 w 10000"/>
                  <a:gd name="connsiteY19" fmla="*/ 3175 h 10000"/>
                  <a:gd name="connsiteX20" fmla="*/ 9945 w 10000"/>
                  <a:gd name="connsiteY20" fmla="*/ 3051 h 10000"/>
                  <a:gd name="connsiteX21" fmla="*/ 9945 w 10000"/>
                  <a:gd name="connsiteY21" fmla="*/ 2409 h 10000"/>
                  <a:gd name="connsiteX22" fmla="*/ 7316 w 10000"/>
                  <a:gd name="connsiteY22" fmla="*/ 4177 h 10000"/>
                  <a:gd name="connsiteX23" fmla="*/ 7316 w 10000"/>
                  <a:gd name="connsiteY23" fmla="*/ 4177 h 10000"/>
                  <a:gd name="connsiteX24" fmla="*/ 5192 w 10000"/>
                  <a:gd name="connsiteY24" fmla="*/ 9840 h 10000"/>
                  <a:gd name="connsiteX25" fmla="*/ 5041 w 10000"/>
                  <a:gd name="connsiteY25" fmla="*/ 10000 h 10000"/>
                  <a:gd name="connsiteX26" fmla="*/ 4893 w 10000"/>
                  <a:gd name="connsiteY26" fmla="*/ 9919 h 10000"/>
                  <a:gd name="connsiteX27" fmla="*/ 4873 w 10000"/>
                  <a:gd name="connsiteY27" fmla="*/ 9277 h 10000"/>
                  <a:gd name="connsiteX28" fmla="*/ 6979 w 10000"/>
                  <a:gd name="connsiteY28" fmla="*/ 3612 h 10000"/>
                  <a:gd name="connsiteX29" fmla="*/ 7279 w 10000"/>
                  <a:gd name="connsiteY29" fmla="*/ 3571 h 10000"/>
                  <a:gd name="connsiteX30" fmla="*/ 7316 w 10000"/>
                  <a:gd name="connsiteY30" fmla="*/ 4177 h 10000"/>
                  <a:gd name="connsiteX0" fmla="*/ 9918 w 9973"/>
                  <a:gd name="connsiteY0" fmla="*/ 2409 h 10000"/>
                  <a:gd name="connsiteX1" fmla="*/ 9918 w 9973"/>
                  <a:gd name="connsiteY1" fmla="*/ 2409 h 10000"/>
                  <a:gd name="connsiteX2" fmla="*/ 8855 w 9973"/>
                  <a:gd name="connsiteY2" fmla="*/ 120 h 10000"/>
                  <a:gd name="connsiteX3" fmla="*/ 8557 w 9973"/>
                  <a:gd name="connsiteY3" fmla="*/ 120 h 10000"/>
                  <a:gd name="connsiteX4" fmla="*/ 8557 w 9973"/>
                  <a:gd name="connsiteY4" fmla="*/ 762 h 10000"/>
                  <a:gd name="connsiteX5" fmla="*/ 8929 w 9973"/>
                  <a:gd name="connsiteY5" fmla="*/ 1605 h 10000"/>
                  <a:gd name="connsiteX6" fmla="*/ 8464 w 9973"/>
                  <a:gd name="connsiteY6" fmla="*/ 2610 h 10000"/>
                  <a:gd name="connsiteX7" fmla="*/ 1547 w 9973"/>
                  <a:gd name="connsiteY7" fmla="*/ 2610 h 10000"/>
                  <a:gd name="connsiteX8" fmla="*/ 1082 w 9973"/>
                  <a:gd name="connsiteY8" fmla="*/ 1605 h 10000"/>
                  <a:gd name="connsiteX9" fmla="*/ 93 w 9973"/>
                  <a:gd name="connsiteY9" fmla="*/ 2409 h 10000"/>
                  <a:gd name="connsiteX10" fmla="*/ 93 w 9973"/>
                  <a:gd name="connsiteY10" fmla="*/ 3051 h 10000"/>
                  <a:gd name="connsiteX11" fmla="*/ 242 w 9973"/>
                  <a:gd name="connsiteY11" fmla="*/ 3175 h 10000"/>
                  <a:gd name="connsiteX12" fmla="*/ 411 w 9973"/>
                  <a:gd name="connsiteY12" fmla="*/ 3051 h 10000"/>
                  <a:gd name="connsiteX13" fmla="*/ 764 w 9973"/>
                  <a:gd name="connsiteY13" fmla="*/ 2245 h 10000"/>
                  <a:gd name="connsiteX14" fmla="*/ 1268 w 9973"/>
                  <a:gd name="connsiteY14" fmla="*/ 3291 h 10000"/>
                  <a:gd name="connsiteX15" fmla="*/ 8725 w 9973"/>
                  <a:gd name="connsiteY15" fmla="*/ 3291 h 10000"/>
                  <a:gd name="connsiteX16" fmla="*/ 9247 w 9973"/>
                  <a:gd name="connsiteY16" fmla="*/ 2245 h 10000"/>
                  <a:gd name="connsiteX17" fmla="*/ 9601 w 9973"/>
                  <a:gd name="connsiteY17" fmla="*/ 3051 h 10000"/>
                  <a:gd name="connsiteX18" fmla="*/ 9749 w 9973"/>
                  <a:gd name="connsiteY18" fmla="*/ 3175 h 10000"/>
                  <a:gd name="connsiteX19" fmla="*/ 9918 w 9973"/>
                  <a:gd name="connsiteY19" fmla="*/ 3051 h 10000"/>
                  <a:gd name="connsiteX20" fmla="*/ 9918 w 9973"/>
                  <a:gd name="connsiteY20" fmla="*/ 2409 h 10000"/>
                  <a:gd name="connsiteX21" fmla="*/ 7289 w 9973"/>
                  <a:gd name="connsiteY21" fmla="*/ 4177 h 10000"/>
                  <a:gd name="connsiteX22" fmla="*/ 7289 w 9973"/>
                  <a:gd name="connsiteY22" fmla="*/ 4177 h 10000"/>
                  <a:gd name="connsiteX23" fmla="*/ 5165 w 9973"/>
                  <a:gd name="connsiteY23" fmla="*/ 9840 h 10000"/>
                  <a:gd name="connsiteX24" fmla="*/ 5014 w 9973"/>
                  <a:gd name="connsiteY24" fmla="*/ 10000 h 10000"/>
                  <a:gd name="connsiteX25" fmla="*/ 4866 w 9973"/>
                  <a:gd name="connsiteY25" fmla="*/ 9919 h 10000"/>
                  <a:gd name="connsiteX26" fmla="*/ 4846 w 9973"/>
                  <a:gd name="connsiteY26" fmla="*/ 9277 h 10000"/>
                  <a:gd name="connsiteX27" fmla="*/ 6952 w 9973"/>
                  <a:gd name="connsiteY27" fmla="*/ 3612 h 10000"/>
                  <a:gd name="connsiteX28" fmla="*/ 7252 w 9973"/>
                  <a:gd name="connsiteY28" fmla="*/ 3571 h 10000"/>
                  <a:gd name="connsiteX29" fmla="*/ 7289 w 9973"/>
                  <a:gd name="connsiteY29" fmla="*/ 4177 h 10000"/>
                  <a:gd name="connsiteX0" fmla="*/ 9945 w 10000"/>
                  <a:gd name="connsiteY0" fmla="*/ 2409 h 10000"/>
                  <a:gd name="connsiteX1" fmla="*/ 9945 w 10000"/>
                  <a:gd name="connsiteY1" fmla="*/ 2409 h 10000"/>
                  <a:gd name="connsiteX2" fmla="*/ 8879 w 10000"/>
                  <a:gd name="connsiteY2" fmla="*/ 120 h 10000"/>
                  <a:gd name="connsiteX3" fmla="*/ 8580 w 10000"/>
                  <a:gd name="connsiteY3" fmla="*/ 120 h 10000"/>
                  <a:gd name="connsiteX4" fmla="*/ 8580 w 10000"/>
                  <a:gd name="connsiteY4" fmla="*/ 762 h 10000"/>
                  <a:gd name="connsiteX5" fmla="*/ 8953 w 10000"/>
                  <a:gd name="connsiteY5" fmla="*/ 1605 h 10000"/>
                  <a:gd name="connsiteX6" fmla="*/ 8487 w 10000"/>
                  <a:gd name="connsiteY6" fmla="*/ 2610 h 10000"/>
                  <a:gd name="connsiteX7" fmla="*/ 1551 w 10000"/>
                  <a:gd name="connsiteY7" fmla="*/ 2610 h 10000"/>
                  <a:gd name="connsiteX8" fmla="*/ 1085 w 10000"/>
                  <a:gd name="connsiteY8" fmla="*/ 1605 h 10000"/>
                  <a:gd name="connsiteX9" fmla="*/ 93 w 10000"/>
                  <a:gd name="connsiteY9" fmla="*/ 2409 h 10000"/>
                  <a:gd name="connsiteX10" fmla="*/ 93 w 10000"/>
                  <a:gd name="connsiteY10" fmla="*/ 3051 h 10000"/>
                  <a:gd name="connsiteX11" fmla="*/ 243 w 10000"/>
                  <a:gd name="connsiteY11" fmla="*/ 3175 h 10000"/>
                  <a:gd name="connsiteX12" fmla="*/ 412 w 10000"/>
                  <a:gd name="connsiteY12" fmla="*/ 3051 h 10000"/>
                  <a:gd name="connsiteX13" fmla="*/ 1271 w 10000"/>
                  <a:gd name="connsiteY13" fmla="*/ 3291 h 10000"/>
                  <a:gd name="connsiteX14" fmla="*/ 8749 w 10000"/>
                  <a:gd name="connsiteY14" fmla="*/ 3291 h 10000"/>
                  <a:gd name="connsiteX15" fmla="*/ 9272 w 10000"/>
                  <a:gd name="connsiteY15" fmla="*/ 2245 h 10000"/>
                  <a:gd name="connsiteX16" fmla="*/ 9627 w 10000"/>
                  <a:gd name="connsiteY16" fmla="*/ 3051 h 10000"/>
                  <a:gd name="connsiteX17" fmla="*/ 9775 w 10000"/>
                  <a:gd name="connsiteY17" fmla="*/ 3175 h 10000"/>
                  <a:gd name="connsiteX18" fmla="*/ 9945 w 10000"/>
                  <a:gd name="connsiteY18" fmla="*/ 3051 h 10000"/>
                  <a:gd name="connsiteX19" fmla="*/ 9945 w 10000"/>
                  <a:gd name="connsiteY19" fmla="*/ 2409 h 10000"/>
                  <a:gd name="connsiteX20" fmla="*/ 7309 w 10000"/>
                  <a:gd name="connsiteY20" fmla="*/ 4177 h 10000"/>
                  <a:gd name="connsiteX21" fmla="*/ 7309 w 10000"/>
                  <a:gd name="connsiteY21" fmla="*/ 4177 h 10000"/>
                  <a:gd name="connsiteX22" fmla="*/ 5179 w 10000"/>
                  <a:gd name="connsiteY22" fmla="*/ 9840 h 10000"/>
                  <a:gd name="connsiteX23" fmla="*/ 5028 w 10000"/>
                  <a:gd name="connsiteY23" fmla="*/ 10000 h 10000"/>
                  <a:gd name="connsiteX24" fmla="*/ 4879 w 10000"/>
                  <a:gd name="connsiteY24" fmla="*/ 9919 h 10000"/>
                  <a:gd name="connsiteX25" fmla="*/ 4859 w 10000"/>
                  <a:gd name="connsiteY25" fmla="*/ 9277 h 10000"/>
                  <a:gd name="connsiteX26" fmla="*/ 6971 w 10000"/>
                  <a:gd name="connsiteY26" fmla="*/ 3612 h 10000"/>
                  <a:gd name="connsiteX27" fmla="*/ 7272 w 10000"/>
                  <a:gd name="connsiteY27" fmla="*/ 3571 h 10000"/>
                  <a:gd name="connsiteX28" fmla="*/ 7309 w 10000"/>
                  <a:gd name="connsiteY28"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276 w 10033"/>
                  <a:gd name="connsiteY10" fmla="*/ 3175 h 10000"/>
                  <a:gd name="connsiteX11" fmla="*/ 445 w 10033"/>
                  <a:gd name="connsiteY11" fmla="*/ 3051 h 10000"/>
                  <a:gd name="connsiteX12" fmla="*/ 1304 w 10033"/>
                  <a:gd name="connsiteY12" fmla="*/ 3291 h 10000"/>
                  <a:gd name="connsiteX13" fmla="*/ 8782 w 10033"/>
                  <a:gd name="connsiteY13" fmla="*/ 3291 h 10000"/>
                  <a:gd name="connsiteX14" fmla="*/ 9305 w 10033"/>
                  <a:gd name="connsiteY14" fmla="*/ 2245 h 10000"/>
                  <a:gd name="connsiteX15" fmla="*/ 9660 w 10033"/>
                  <a:gd name="connsiteY15" fmla="*/ 3051 h 10000"/>
                  <a:gd name="connsiteX16" fmla="*/ 9808 w 10033"/>
                  <a:gd name="connsiteY16" fmla="*/ 3175 h 10000"/>
                  <a:gd name="connsiteX17" fmla="*/ 9978 w 10033"/>
                  <a:gd name="connsiteY17" fmla="*/ 3051 h 10000"/>
                  <a:gd name="connsiteX18" fmla="*/ 9978 w 10033"/>
                  <a:gd name="connsiteY18" fmla="*/ 2409 h 10000"/>
                  <a:gd name="connsiteX19" fmla="*/ 7342 w 10033"/>
                  <a:gd name="connsiteY19" fmla="*/ 4177 h 10000"/>
                  <a:gd name="connsiteX20" fmla="*/ 7342 w 10033"/>
                  <a:gd name="connsiteY20" fmla="*/ 4177 h 10000"/>
                  <a:gd name="connsiteX21" fmla="*/ 5212 w 10033"/>
                  <a:gd name="connsiteY21" fmla="*/ 9840 h 10000"/>
                  <a:gd name="connsiteX22" fmla="*/ 5061 w 10033"/>
                  <a:gd name="connsiteY22" fmla="*/ 10000 h 10000"/>
                  <a:gd name="connsiteX23" fmla="*/ 4912 w 10033"/>
                  <a:gd name="connsiteY23" fmla="*/ 9919 h 10000"/>
                  <a:gd name="connsiteX24" fmla="*/ 4892 w 10033"/>
                  <a:gd name="connsiteY24" fmla="*/ 9277 h 10000"/>
                  <a:gd name="connsiteX25" fmla="*/ 7004 w 10033"/>
                  <a:gd name="connsiteY25" fmla="*/ 3612 h 10000"/>
                  <a:gd name="connsiteX26" fmla="*/ 7305 w 10033"/>
                  <a:gd name="connsiteY26" fmla="*/ 3571 h 10000"/>
                  <a:gd name="connsiteX27" fmla="*/ 7342 w 10033"/>
                  <a:gd name="connsiteY27"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276 w 10033"/>
                  <a:gd name="connsiteY10" fmla="*/ 3175 h 10000"/>
                  <a:gd name="connsiteX11" fmla="*/ 1304 w 10033"/>
                  <a:gd name="connsiteY11" fmla="*/ 3291 h 10000"/>
                  <a:gd name="connsiteX12" fmla="*/ 8782 w 10033"/>
                  <a:gd name="connsiteY12" fmla="*/ 3291 h 10000"/>
                  <a:gd name="connsiteX13" fmla="*/ 9305 w 10033"/>
                  <a:gd name="connsiteY13" fmla="*/ 2245 h 10000"/>
                  <a:gd name="connsiteX14" fmla="*/ 9660 w 10033"/>
                  <a:gd name="connsiteY14" fmla="*/ 3051 h 10000"/>
                  <a:gd name="connsiteX15" fmla="*/ 9808 w 10033"/>
                  <a:gd name="connsiteY15" fmla="*/ 3175 h 10000"/>
                  <a:gd name="connsiteX16" fmla="*/ 9978 w 10033"/>
                  <a:gd name="connsiteY16" fmla="*/ 3051 h 10000"/>
                  <a:gd name="connsiteX17" fmla="*/ 9978 w 10033"/>
                  <a:gd name="connsiteY17" fmla="*/ 2409 h 10000"/>
                  <a:gd name="connsiteX18" fmla="*/ 7342 w 10033"/>
                  <a:gd name="connsiteY18" fmla="*/ 4177 h 10000"/>
                  <a:gd name="connsiteX19" fmla="*/ 7342 w 10033"/>
                  <a:gd name="connsiteY19" fmla="*/ 4177 h 10000"/>
                  <a:gd name="connsiteX20" fmla="*/ 5212 w 10033"/>
                  <a:gd name="connsiteY20" fmla="*/ 9840 h 10000"/>
                  <a:gd name="connsiteX21" fmla="*/ 5061 w 10033"/>
                  <a:gd name="connsiteY21" fmla="*/ 10000 h 10000"/>
                  <a:gd name="connsiteX22" fmla="*/ 4912 w 10033"/>
                  <a:gd name="connsiteY22" fmla="*/ 9919 h 10000"/>
                  <a:gd name="connsiteX23" fmla="*/ 4892 w 10033"/>
                  <a:gd name="connsiteY23" fmla="*/ 9277 h 10000"/>
                  <a:gd name="connsiteX24" fmla="*/ 7004 w 10033"/>
                  <a:gd name="connsiteY24" fmla="*/ 3612 h 10000"/>
                  <a:gd name="connsiteX25" fmla="*/ 7305 w 10033"/>
                  <a:gd name="connsiteY25" fmla="*/ 3571 h 10000"/>
                  <a:gd name="connsiteX26" fmla="*/ 7342 w 10033"/>
                  <a:gd name="connsiteY26"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1304 w 10033"/>
                  <a:gd name="connsiteY10" fmla="*/ 3291 h 10000"/>
                  <a:gd name="connsiteX11" fmla="*/ 8782 w 10033"/>
                  <a:gd name="connsiteY11" fmla="*/ 3291 h 10000"/>
                  <a:gd name="connsiteX12" fmla="*/ 9305 w 10033"/>
                  <a:gd name="connsiteY12" fmla="*/ 2245 h 10000"/>
                  <a:gd name="connsiteX13" fmla="*/ 9660 w 10033"/>
                  <a:gd name="connsiteY13" fmla="*/ 3051 h 10000"/>
                  <a:gd name="connsiteX14" fmla="*/ 9808 w 10033"/>
                  <a:gd name="connsiteY14" fmla="*/ 3175 h 10000"/>
                  <a:gd name="connsiteX15" fmla="*/ 9978 w 10033"/>
                  <a:gd name="connsiteY15" fmla="*/ 3051 h 10000"/>
                  <a:gd name="connsiteX16" fmla="*/ 9978 w 10033"/>
                  <a:gd name="connsiteY16" fmla="*/ 2409 h 10000"/>
                  <a:gd name="connsiteX17" fmla="*/ 7342 w 10033"/>
                  <a:gd name="connsiteY17" fmla="*/ 4177 h 10000"/>
                  <a:gd name="connsiteX18" fmla="*/ 7342 w 10033"/>
                  <a:gd name="connsiteY18" fmla="*/ 4177 h 10000"/>
                  <a:gd name="connsiteX19" fmla="*/ 5212 w 10033"/>
                  <a:gd name="connsiteY19" fmla="*/ 9840 h 10000"/>
                  <a:gd name="connsiteX20" fmla="*/ 5061 w 10033"/>
                  <a:gd name="connsiteY20" fmla="*/ 10000 h 10000"/>
                  <a:gd name="connsiteX21" fmla="*/ 4912 w 10033"/>
                  <a:gd name="connsiteY21" fmla="*/ 9919 h 10000"/>
                  <a:gd name="connsiteX22" fmla="*/ 4892 w 10033"/>
                  <a:gd name="connsiteY22" fmla="*/ 9277 h 10000"/>
                  <a:gd name="connsiteX23" fmla="*/ 7004 w 10033"/>
                  <a:gd name="connsiteY23" fmla="*/ 3612 h 10000"/>
                  <a:gd name="connsiteX24" fmla="*/ 7305 w 10033"/>
                  <a:gd name="connsiteY24" fmla="*/ 3571 h 10000"/>
                  <a:gd name="connsiteX25" fmla="*/ 7342 w 10033"/>
                  <a:gd name="connsiteY25" fmla="*/ 4177 h 10000"/>
                  <a:gd name="connsiteX0" fmla="*/ 9892 w 9947"/>
                  <a:gd name="connsiteY0" fmla="*/ 2409 h 10000"/>
                  <a:gd name="connsiteX1" fmla="*/ 9892 w 9947"/>
                  <a:gd name="connsiteY1" fmla="*/ 2409 h 10000"/>
                  <a:gd name="connsiteX2" fmla="*/ 8826 w 9947"/>
                  <a:gd name="connsiteY2" fmla="*/ 120 h 10000"/>
                  <a:gd name="connsiteX3" fmla="*/ 8527 w 9947"/>
                  <a:gd name="connsiteY3" fmla="*/ 120 h 10000"/>
                  <a:gd name="connsiteX4" fmla="*/ 8527 w 9947"/>
                  <a:gd name="connsiteY4" fmla="*/ 762 h 10000"/>
                  <a:gd name="connsiteX5" fmla="*/ 8900 w 9947"/>
                  <a:gd name="connsiteY5" fmla="*/ 1605 h 10000"/>
                  <a:gd name="connsiteX6" fmla="*/ 8434 w 9947"/>
                  <a:gd name="connsiteY6" fmla="*/ 2610 h 10000"/>
                  <a:gd name="connsiteX7" fmla="*/ 1498 w 9947"/>
                  <a:gd name="connsiteY7" fmla="*/ 2610 h 10000"/>
                  <a:gd name="connsiteX8" fmla="*/ 40 w 9947"/>
                  <a:gd name="connsiteY8" fmla="*/ 2409 h 10000"/>
                  <a:gd name="connsiteX9" fmla="*/ 1218 w 9947"/>
                  <a:gd name="connsiteY9" fmla="*/ 3291 h 10000"/>
                  <a:gd name="connsiteX10" fmla="*/ 8696 w 9947"/>
                  <a:gd name="connsiteY10" fmla="*/ 3291 h 10000"/>
                  <a:gd name="connsiteX11" fmla="*/ 9219 w 9947"/>
                  <a:gd name="connsiteY11" fmla="*/ 2245 h 10000"/>
                  <a:gd name="connsiteX12" fmla="*/ 9574 w 9947"/>
                  <a:gd name="connsiteY12" fmla="*/ 3051 h 10000"/>
                  <a:gd name="connsiteX13" fmla="*/ 9722 w 9947"/>
                  <a:gd name="connsiteY13" fmla="*/ 3175 h 10000"/>
                  <a:gd name="connsiteX14" fmla="*/ 9892 w 9947"/>
                  <a:gd name="connsiteY14" fmla="*/ 3051 h 10000"/>
                  <a:gd name="connsiteX15" fmla="*/ 9892 w 9947"/>
                  <a:gd name="connsiteY15" fmla="*/ 2409 h 10000"/>
                  <a:gd name="connsiteX16" fmla="*/ 7256 w 9947"/>
                  <a:gd name="connsiteY16" fmla="*/ 4177 h 10000"/>
                  <a:gd name="connsiteX17" fmla="*/ 7256 w 9947"/>
                  <a:gd name="connsiteY17" fmla="*/ 4177 h 10000"/>
                  <a:gd name="connsiteX18" fmla="*/ 5126 w 9947"/>
                  <a:gd name="connsiteY18" fmla="*/ 9840 h 10000"/>
                  <a:gd name="connsiteX19" fmla="*/ 4975 w 9947"/>
                  <a:gd name="connsiteY19" fmla="*/ 10000 h 10000"/>
                  <a:gd name="connsiteX20" fmla="*/ 4826 w 9947"/>
                  <a:gd name="connsiteY20" fmla="*/ 9919 h 10000"/>
                  <a:gd name="connsiteX21" fmla="*/ 4806 w 9947"/>
                  <a:gd name="connsiteY21" fmla="*/ 9277 h 10000"/>
                  <a:gd name="connsiteX22" fmla="*/ 6918 w 9947"/>
                  <a:gd name="connsiteY22" fmla="*/ 3612 h 10000"/>
                  <a:gd name="connsiteX23" fmla="*/ 7219 w 9947"/>
                  <a:gd name="connsiteY23" fmla="*/ 3571 h 10000"/>
                  <a:gd name="connsiteX24" fmla="*/ 7256 w 9947"/>
                  <a:gd name="connsiteY24" fmla="*/ 4177 h 10000"/>
                  <a:gd name="connsiteX0" fmla="*/ 9498 w 9553"/>
                  <a:gd name="connsiteY0" fmla="*/ 2409 h 10000"/>
                  <a:gd name="connsiteX1" fmla="*/ 9498 w 9553"/>
                  <a:gd name="connsiteY1" fmla="*/ 2409 h 10000"/>
                  <a:gd name="connsiteX2" fmla="*/ 8426 w 9553"/>
                  <a:gd name="connsiteY2" fmla="*/ 120 h 10000"/>
                  <a:gd name="connsiteX3" fmla="*/ 8125 w 9553"/>
                  <a:gd name="connsiteY3" fmla="*/ 120 h 10000"/>
                  <a:gd name="connsiteX4" fmla="*/ 8125 w 9553"/>
                  <a:gd name="connsiteY4" fmla="*/ 762 h 10000"/>
                  <a:gd name="connsiteX5" fmla="*/ 8500 w 9553"/>
                  <a:gd name="connsiteY5" fmla="*/ 1605 h 10000"/>
                  <a:gd name="connsiteX6" fmla="*/ 8032 w 9553"/>
                  <a:gd name="connsiteY6" fmla="*/ 2610 h 10000"/>
                  <a:gd name="connsiteX7" fmla="*/ 1059 w 9553"/>
                  <a:gd name="connsiteY7" fmla="*/ 2610 h 10000"/>
                  <a:gd name="connsiteX8" fmla="*/ 777 w 9553"/>
                  <a:gd name="connsiteY8" fmla="*/ 3291 h 10000"/>
                  <a:gd name="connsiteX9" fmla="*/ 8295 w 9553"/>
                  <a:gd name="connsiteY9" fmla="*/ 3291 h 10000"/>
                  <a:gd name="connsiteX10" fmla="*/ 8821 w 9553"/>
                  <a:gd name="connsiteY10" fmla="*/ 2245 h 10000"/>
                  <a:gd name="connsiteX11" fmla="*/ 9178 w 9553"/>
                  <a:gd name="connsiteY11" fmla="*/ 3051 h 10000"/>
                  <a:gd name="connsiteX12" fmla="*/ 9327 w 9553"/>
                  <a:gd name="connsiteY12" fmla="*/ 3175 h 10000"/>
                  <a:gd name="connsiteX13" fmla="*/ 9498 w 9553"/>
                  <a:gd name="connsiteY13" fmla="*/ 3051 h 10000"/>
                  <a:gd name="connsiteX14" fmla="*/ 9498 w 9553"/>
                  <a:gd name="connsiteY14" fmla="*/ 2409 h 10000"/>
                  <a:gd name="connsiteX15" fmla="*/ 6848 w 9553"/>
                  <a:gd name="connsiteY15" fmla="*/ 4177 h 10000"/>
                  <a:gd name="connsiteX16" fmla="*/ 6848 w 9553"/>
                  <a:gd name="connsiteY16" fmla="*/ 4177 h 10000"/>
                  <a:gd name="connsiteX17" fmla="*/ 4706 w 9553"/>
                  <a:gd name="connsiteY17" fmla="*/ 9840 h 10000"/>
                  <a:gd name="connsiteX18" fmla="*/ 4555 w 9553"/>
                  <a:gd name="connsiteY18" fmla="*/ 10000 h 10000"/>
                  <a:gd name="connsiteX19" fmla="*/ 4405 w 9553"/>
                  <a:gd name="connsiteY19" fmla="*/ 9919 h 10000"/>
                  <a:gd name="connsiteX20" fmla="*/ 4385 w 9553"/>
                  <a:gd name="connsiteY20" fmla="*/ 9277 h 10000"/>
                  <a:gd name="connsiteX21" fmla="*/ 6508 w 9553"/>
                  <a:gd name="connsiteY21" fmla="*/ 3612 h 10000"/>
                  <a:gd name="connsiteX22" fmla="*/ 6810 w 9553"/>
                  <a:gd name="connsiteY22" fmla="*/ 3571 h 10000"/>
                  <a:gd name="connsiteX23" fmla="*/ 6848 w 9553"/>
                  <a:gd name="connsiteY23" fmla="*/ 4177 h 10000"/>
                  <a:gd name="connsiteX0" fmla="*/ 8833 w 8891"/>
                  <a:gd name="connsiteY0" fmla="*/ 2409 h 10000"/>
                  <a:gd name="connsiteX1" fmla="*/ 8833 w 8891"/>
                  <a:gd name="connsiteY1" fmla="*/ 2409 h 10000"/>
                  <a:gd name="connsiteX2" fmla="*/ 7711 w 8891"/>
                  <a:gd name="connsiteY2" fmla="*/ 120 h 10000"/>
                  <a:gd name="connsiteX3" fmla="*/ 7396 w 8891"/>
                  <a:gd name="connsiteY3" fmla="*/ 120 h 10000"/>
                  <a:gd name="connsiteX4" fmla="*/ 7396 w 8891"/>
                  <a:gd name="connsiteY4" fmla="*/ 762 h 10000"/>
                  <a:gd name="connsiteX5" fmla="*/ 7789 w 8891"/>
                  <a:gd name="connsiteY5" fmla="*/ 1605 h 10000"/>
                  <a:gd name="connsiteX6" fmla="*/ 7299 w 8891"/>
                  <a:gd name="connsiteY6" fmla="*/ 2610 h 10000"/>
                  <a:gd name="connsiteX7" fmla="*/ 0 w 8891"/>
                  <a:gd name="connsiteY7" fmla="*/ 2610 h 10000"/>
                  <a:gd name="connsiteX8" fmla="*/ 7574 w 8891"/>
                  <a:gd name="connsiteY8" fmla="*/ 3291 h 10000"/>
                  <a:gd name="connsiteX9" fmla="*/ 8125 w 8891"/>
                  <a:gd name="connsiteY9" fmla="*/ 2245 h 10000"/>
                  <a:gd name="connsiteX10" fmla="*/ 8498 w 8891"/>
                  <a:gd name="connsiteY10" fmla="*/ 3051 h 10000"/>
                  <a:gd name="connsiteX11" fmla="*/ 8654 w 8891"/>
                  <a:gd name="connsiteY11" fmla="*/ 3175 h 10000"/>
                  <a:gd name="connsiteX12" fmla="*/ 8833 w 8891"/>
                  <a:gd name="connsiteY12" fmla="*/ 3051 h 10000"/>
                  <a:gd name="connsiteX13" fmla="*/ 8833 w 8891"/>
                  <a:gd name="connsiteY13" fmla="*/ 2409 h 10000"/>
                  <a:gd name="connsiteX14" fmla="*/ 6059 w 8891"/>
                  <a:gd name="connsiteY14" fmla="*/ 4177 h 10000"/>
                  <a:gd name="connsiteX15" fmla="*/ 6059 w 8891"/>
                  <a:gd name="connsiteY15" fmla="*/ 4177 h 10000"/>
                  <a:gd name="connsiteX16" fmla="*/ 3817 w 8891"/>
                  <a:gd name="connsiteY16" fmla="*/ 9840 h 10000"/>
                  <a:gd name="connsiteX17" fmla="*/ 3659 w 8891"/>
                  <a:gd name="connsiteY17" fmla="*/ 10000 h 10000"/>
                  <a:gd name="connsiteX18" fmla="*/ 3502 w 8891"/>
                  <a:gd name="connsiteY18" fmla="*/ 9919 h 10000"/>
                  <a:gd name="connsiteX19" fmla="*/ 3481 w 8891"/>
                  <a:gd name="connsiteY19" fmla="*/ 9277 h 10000"/>
                  <a:gd name="connsiteX20" fmla="*/ 5704 w 8891"/>
                  <a:gd name="connsiteY20" fmla="*/ 3612 h 10000"/>
                  <a:gd name="connsiteX21" fmla="*/ 6020 w 8891"/>
                  <a:gd name="connsiteY21" fmla="*/ 3571 h 10000"/>
                  <a:gd name="connsiteX22" fmla="*/ 6059 w 8891"/>
                  <a:gd name="connsiteY22" fmla="*/ 4177 h 10000"/>
                  <a:gd name="connsiteX0" fmla="*/ 6076 w 6141"/>
                  <a:gd name="connsiteY0" fmla="*/ 2409 h 10000"/>
                  <a:gd name="connsiteX1" fmla="*/ 6076 w 6141"/>
                  <a:gd name="connsiteY1" fmla="*/ 2409 h 10000"/>
                  <a:gd name="connsiteX2" fmla="*/ 4814 w 6141"/>
                  <a:gd name="connsiteY2" fmla="*/ 120 h 10000"/>
                  <a:gd name="connsiteX3" fmla="*/ 4460 w 6141"/>
                  <a:gd name="connsiteY3" fmla="*/ 120 h 10000"/>
                  <a:gd name="connsiteX4" fmla="*/ 4460 w 6141"/>
                  <a:gd name="connsiteY4" fmla="*/ 762 h 10000"/>
                  <a:gd name="connsiteX5" fmla="*/ 4902 w 6141"/>
                  <a:gd name="connsiteY5" fmla="*/ 1605 h 10000"/>
                  <a:gd name="connsiteX6" fmla="*/ 4350 w 6141"/>
                  <a:gd name="connsiteY6" fmla="*/ 2610 h 10000"/>
                  <a:gd name="connsiteX7" fmla="*/ 4660 w 6141"/>
                  <a:gd name="connsiteY7" fmla="*/ 3291 h 10000"/>
                  <a:gd name="connsiteX8" fmla="*/ 5279 w 6141"/>
                  <a:gd name="connsiteY8" fmla="*/ 2245 h 10000"/>
                  <a:gd name="connsiteX9" fmla="*/ 5699 w 6141"/>
                  <a:gd name="connsiteY9" fmla="*/ 3051 h 10000"/>
                  <a:gd name="connsiteX10" fmla="*/ 5874 w 6141"/>
                  <a:gd name="connsiteY10" fmla="*/ 3175 h 10000"/>
                  <a:gd name="connsiteX11" fmla="*/ 6076 w 6141"/>
                  <a:gd name="connsiteY11" fmla="*/ 3051 h 10000"/>
                  <a:gd name="connsiteX12" fmla="*/ 6076 w 6141"/>
                  <a:gd name="connsiteY12" fmla="*/ 2409 h 10000"/>
                  <a:gd name="connsiteX13" fmla="*/ 2956 w 6141"/>
                  <a:gd name="connsiteY13" fmla="*/ 4177 h 10000"/>
                  <a:gd name="connsiteX14" fmla="*/ 2956 w 6141"/>
                  <a:gd name="connsiteY14" fmla="*/ 4177 h 10000"/>
                  <a:gd name="connsiteX15" fmla="*/ 434 w 6141"/>
                  <a:gd name="connsiteY15" fmla="*/ 9840 h 10000"/>
                  <a:gd name="connsiteX16" fmla="*/ 256 w 6141"/>
                  <a:gd name="connsiteY16" fmla="*/ 10000 h 10000"/>
                  <a:gd name="connsiteX17" fmla="*/ 80 w 6141"/>
                  <a:gd name="connsiteY17" fmla="*/ 9919 h 10000"/>
                  <a:gd name="connsiteX18" fmla="*/ 56 w 6141"/>
                  <a:gd name="connsiteY18" fmla="*/ 9277 h 10000"/>
                  <a:gd name="connsiteX19" fmla="*/ 2556 w 6141"/>
                  <a:gd name="connsiteY19" fmla="*/ 3612 h 10000"/>
                  <a:gd name="connsiteX20" fmla="*/ 2912 w 6141"/>
                  <a:gd name="connsiteY20" fmla="*/ 3571 h 10000"/>
                  <a:gd name="connsiteX21" fmla="*/ 2956 w 6141"/>
                  <a:gd name="connsiteY21" fmla="*/ 4177 h 10000"/>
                  <a:gd name="connsiteX0" fmla="*/ 9894 w 10000"/>
                  <a:gd name="connsiteY0" fmla="*/ 2409 h 10000"/>
                  <a:gd name="connsiteX1" fmla="*/ 9894 w 10000"/>
                  <a:gd name="connsiteY1" fmla="*/ 2409 h 10000"/>
                  <a:gd name="connsiteX2" fmla="*/ 7839 w 10000"/>
                  <a:gd name="connsiteY2" fmla="*/ 120 h 10000"/>
                  <a:gd name="connsiteX3" fmla="*/ 7263 w 10000"/>
                  <a:gd name="connsiteY3" fmla="*/ 120 h 10000"/>
                  <a:gd name="connsiteX4" fmla="*/ 7982 w 10000"/>
                  <a:gd name="connsiteY4" fmla="*/ 1605 h 10000"/>
                  <a:gd name="connsiteX5" fmla="*/ 7084 w 10000"/>
                  <a:gd name="connsiteY5" fmla="*/ 2610 h 10000"/>
                  <a:gd name="connsiteX6" fmla="*/ 7588 w 10000"/>
                  <a:gd name="connsiteY6" fmla="*/ 3291 h 10000"/>
                  <a:gd name="connsiteX7" fmla="*/ 8596 w 10000"/>
                  <a:gd name="connsiteY7" fmla="*/ 2245 h 10000"/>
                  <a:gd name="connsiteX8" fmla="*/ 9280 w 10000"/>
                  <a:gd name="connsiteY8" fmla="*/ 3051 h 10000"/>
                  <a:gd name="connsiteX9" fmla="*/ 9565 w 10000"/>
                  <a:gd name="connsiteY9" fmla="*/ 3175 h 10000"/>
                  <a:gd name="connsiteX10" fmla="*/ 9894 w 10000"/>
                  <a:gd name="connsiteY10" fmla="*/ 3051 h 10000"/>
                  <a:gd name="connsiteX11" fmla="*/ 9894 w 10000"/>
                  <a:gd name="connsiteY11" fmla="*/ 2409 h 10000"/>
                  <a:gd name="connsiteX12" fmla="*/ 4814 w 10000"/>
                  <a:gd name="connsiteY12" fmla="*/ 4177 h 10000"/>
                  <a:gd name="connsiteX13" fmla="*/ 4814 w 10000"/>
                  <a:gd name="connsiteY13" fmla="*/ 4177 h 10000"/>
                  <a:gd name="connsiteX14" fmla="*/ 707 w 10000"/>
                  <a:gd name="connsiteY14" fmla="*/ 9840 h 10000"/>
                  <a:gd name="connsiteX15" fmla="*/ 417 w 10000"/>
                  <a:gd name="connsiteY15" fmla="*/ 10000 h 10000"/>
                  <a:gd name="connsiteX16" fmla="*/ 130 w 10000"/>
                  <a:gd name="connsiteY16" fmla="*/ 9919 h 10000"/>
                  <a:gd name="connsiteX17" fmla="*/ 91 w 10000"/>
                  <a:gd name="connsiteY17" fmla="*/ 9277 h 10000"/>
                  <a:gd name="connsiteX18" fmla="*/ 4162 w 10000"/>
                  <a:gd name="connsiteY18" fmla="*/ 3612 h 10000"/>
                  <a:gd name="connsiteX19" fmla="*/ 4742 w 10000"/>
                  <a:gd name="connsiteY19" fmla="*/ 3571 h 10000"/>
                  <a:gd name="connsiteX20" fmla="*/ 4814 w 10000"/>
                  <a:gd name="connsiteY20" fmla="*/ 4177 h 10000"/>
                  <a:gd name="connsiteX0" fmla="*/ 9894 w 10000"/>
                  <a:gd name="connsiteY0" fmla="*/ 2300 h 9891"/>
                  <a:gd name="connsiteX1" fmla="*/ 9894 w 10000"/>
                  <a:gd name="connsiteY1" fmla="*/ 2300 h 9891"/>
                  <a:gd name="connsiteX2" fmla="*/ 7839 w 10000"/>
                  <a:gd name="connsiteY2" fmla="*/ 11 h 9891"/>
                  <a:gd name="connsiteX3" fmla="*/ 7982 w 10000"/>
                  <a:gd name="connsiteY3" fmla="*/ 1496 h 9891"/>
                  <a:gd name="connsiteX4" fmla="*/ 7084 w 10000"/>
                  <a:gd name="connsiteY4" fmla="*/ 2501 h 9891"/>
                  <a:gd name="connsiteX5" fmla="*/ 7588 w 10000"/>
                  <a:gd name="connsiteY5" fmla="*/ 3182 h 9891"/>
                  <a:gd name="connsiteX6" fmla="*/ 8596 w 10000"/>
                  <a:gd name="connsiteY6" fmla="*/ 2136 h 9891"/>
                  <a:gd name="connsiteX7" fmla="*/ 9280 w 10000"/>
                  <a:gd name="connsiteY7" fmla="*/ 2942 h 9891"/>
                  <a:gd name="connsiteX8" fmla="*/ 9565 w 10000"/>
                  <a:gd name="connsiteY8" fmla="*/ 3066 h 9891"/>
                  <a:gd name="connsiteX9" fmla="*/ 9894 w 10000"/>
                  <a:gd name="connsiteY9" fmla="*/ 2942 h 9891"/>
                  <a:gd name="connsiteX10" fmla="*/ 9894 w 10000"/>
                  <a:gd name="connsiteY10" fmla="*/ 2300 h 9891"/>
                  <a:gd name="connsiteX11" fmla="*/ 4814 w 10000"/>
                  <a:gd name="connsiteY11" fmla="*/ 4068 h 9891"/>
                  <a:gd name="connsiteX12" fmla="*/ 4814 w 10000"/>
                  <a:gd name="connsiteY12" fmla="*/ 4068 h 9891"/>
                  <a:gd name="connsiteX13" fmla="*/ 707 w 10000"/>
                  <a:gd name="connsiteY13" fmla="*/ 9731 h 9891"/>
                  <a:gd name="connsiteX14" fmla="*/ 417 w 10000"/>
                  <a:gd name="connsiteY14" fmla="*/ 9891 h 9891"/>
                  <a:gd name="connsiteX15" fmla="*/ 130 w 10000"/>
                  <a:gd name="connsiteY15" fmla="*/ 9810 h 9891"/>
                  <a:gd name="connsiteX16" fmla="*/ 91 w 10000"/>
                  <a:gd name="connsiteY16" fmla="*/ 9168 h 9891"/>
                  <a:gd name="connsiteX17" fmla="*/ 4162 w 10000"/>
                  <a:gd name="connsiteY17" fmla="*/ 3503 h 9891"/>
                  <a:gd name="connsiteX18" fmla="*/ 4742 w 10000"/>
                  <a:gd name="connsiteY18" fmla="*/ 3462 h 9891"/>
                  <a:gd name="connsiteX19" fmla="*/ 4814 w 10000"/>
                  <a:gd name="connsiteY19" fmla="*/ 4068 h 9891"/>
                  <a:gd name="connsiteX0" fmla="*/ 9894 w 10000"/>
                  <a:gd name="connsiteY0" fmla="*/ 815 h 8490"/>
                  <a:gd name="connsiteX1" fmla="*/ 9894 w 10000"/>
                  <a:gd name="connsiteY1" fmla="*/ 815 h 8490"/>
                  <a:gd name="connsiteX2" fmla="*/ 7982 w 10000"/>
                  <a:gd name="connsiteY2" fmla="*/ 2 h 8490"/>
                  <a:gd name="connsiteX3" fmla="*/ 7084 w 10000"/>
                  <a:gd name="connsiteY3" fmla="*/ 1019 h 8490"/>
                  <a:gd name="connsiteX4" fmla="*/ 7588 w 10000"/>
                  <a:gd name="connsiteY4" fmla="*/ 1707 h 8490"/>
                  <a:gd name="connsiteX5" fmla="*/ 8596 w 10000"/>
                  <a:gd name="connsiteY5" fmla="*/ 650 h 8490"/>
                  <a:gd name="connsiteX6" fmla="*/ 9280 w 10000"/>
                  <a:gd name="connsiteY6" fmla="*/ 1464 h 8490"/>
                  <a:gd name="connsiteX7" fmla="*/ 9565 w 10000"/>
                  <a:gd name="connsiteY7" fmla="*/ 1590 h 8490"/>
                  <a:gd name="connsiteX8" fmla="*/ 9894 w 10000"/>
                  <a:gd name="connsiteY8" fmla="*/ 1464 h 8490"/>
                  <a:gd name="connsiteX9" fmla="*/ 9894 w 10000"/>
                  <a:gd name="connsiteY9" fmla="*/ 815 h 8490"/>
                  <a:gd name="connsiteX10" fmla="*/ 4814 w 10000"/>
                  <a:gd name="connsiteY10" fmla="*/ 2603 h 8490"/>
                  <a:gd name="connsiteX11" fmla="*/ 4814 w 10000"/>
                  <a:gd name="connsiteY11" fmla="*/ 2603 h 8490"/>
                  <a:gd name="connsiteX12" fmla="*/ 707 w 10000"/>
                  <a:gd name="connsiteY12" fmla="*/ 8328 h 8490"/>
                  <a:gd name="connsiteX13" fmla="*/ 417 w 10000"/>
                  <a:gd name="connsiteY13" fmla="*/ 8490 h 8490"/>
                  <a:gd name="connsiteX14" fmla="*/ 130 w 10000"/>
                  <a:gd name="connsiteY14" fmla="*/ 8408 h 8490"/>
                  <a:gd name="connsiteX15" fmla="*/ 91 w 10000"/>
                  <a:gd name="connsiteY15" fmla="*/ 7759 h 8490"/>
                  <a:gd name="connsiteX16" fmla="*/ 4162 w 10000"/>
                  <a:gd name="connsiteY16" fmla="*/ 2032 h 8490"/>
                  <a:gd name="connsiteX17" fmla="*/ 4742 w 10000"/>
                  <a:gd name="connsiteY17" fmla="*/ 1990 h 8490"/>
                  <a:gd name="connsiteX18" fmla="*/ 4814 w 10000"/>
                  <a:gd name="connsiteY18" fmla="*/ 2603 h 8490"/>
                  <a:gd name="connsiteX0" fmla="*/ 9894 w 10000"/>
                  <a:gd name="connsiteY0" fmla="*/ 960 h 10000"/>
                  <a:gd name="connsiteX1" fmla="*/ 9894 w 10000"/>
                  <a:gd name="connsiteY1" fmla="*/ 960 h 10000"/>
                  <a:gd name="connsiteX2" fmla="*/ 7982 w 10000"/>
                  <a:gd name="connsiteY2" fmla="*/ 2 h 10000"/>
                  <a:gd name="connsiteX3" fmla="*/ 7084 w 10000"/>
                  <a:gd name="connsiteY3" fmla="*/ 1200 h 10000"/>
                  <a:gd name="connsiteX4" fmla="*/ 7588 w 10000"/>
                  <a:gd name="connsiteY4" fmla="*/ 2011 h 10000"/>
                  <a:gd name="connsiteX5" fmla="*/ 9280 w 10000"/>
                  <a:gd name="connsiteY5" fmla="*/ 1724 h 10000"/>
                  <a:gd name="connsiteX6" fmla="*/ 9565 w 10000"/>
                  <a:gd name="connsiteY6" fmla="*/ 1873 h 10000"/>
                  <a:gd name="connsiteX7" fmla="*/ 9894 w 10000"/>
                  <a:gd name="connsiteY7" fmla="*/ 1724 h 10000"/>
                  <a:gd name="connsiteX8" fmla="*/ 9894 w 10000"/>
                  <a:gd name="connsiteY8" fmla="*/ 960 h 10000"/>
                  <a:gd name="connsiteX9" fmla="*/ 4814 w 10000"/>
                  <a:gd name="connsiteY9" fmla="*/ 3066 h 10000"/>
                  <a:gd name="connsiteX10" fmla="*/ 4814 w 10000"/>
                  <a:gd name="connsiteY10" fmla="*/ 3066 h 10000"/>
                  <a:gd name="connsiteX11" fmla="*/ 707 w 10000"/>
                  <a:gd name="connsiteY11" fmla="*/ 9809 h 10000"/>
                  <a:gd name="connsiteX12" fmla="*/ 417 w 10000"/>
                  <a:gd name="connsiteY12" fmla="*/ 10000 h 10000"/>
                  <a:gd name="connsiteX13" fmla="*/ 130 w 10000"/>
                  <a:gd name="connsiteY13" fmla="*/ 9903 h 10000"/>
                  <a:gd name="connsiteX14" fmla="*/ 91 w 10000"/>
                  <a:gd name="connsiteY14" fmla="*/ 9139 h 10000"/>
                  <a:gd name="connsiteX15" fmla="*/ 4162 w 10000"/>
                  <a:gd name="connsiteY15" fmla="*/ 2393 h 10000"/>
                  <a:gd name="connsiteX16" fmla="*/ 4742 w 10000"/>
                  <a:gd name="connsiteY16" fmla="*/ 2344 h 10000"/>
                  <a:gd name="connsiteX17" fmla="*/ 4814 w 10000"/>
                  <a:gd name="connsiteY17" fmla="*/ 3066 h 10000"/>
                  <a:gd name="connsiteX0" fmla="*/ 9894 w 10000"/>
                  <a:gd name="connsiteY0" fmla="*/ 0 h 9040"/>
                  <a:gd name="connsiteX1" fmla="*/ 9894 w 10000"/>
                  <a:gd name="connsiteY1" fmla="*/ 0 h 9040"/>
                  <a:gd name="connsiteX2" fmla="*/ 7084 w 10000"/>
                  <a:gd name="connsiteY2" fmla="*/ 240 h 9040"/>
                  <a:gd name="connsiteX3" fmla="*/ 7588 w 10000"/>
                  <a:gd name="connsiteY3" fmla="*/ 1051 h 9040"/>
                  <a:gd name="connsiteX4" fmla="*/ 9280 w 10000"/>
                  <a:gd name="connsiteY4" fmla="*/ 764 h 9040"/>
                  <a:gd name="connsiteX5" fmla="*/ 9565 w 10000"/>
                  <a:gd name="connsiteY5" fmla="*/ 913 h 9040"/>
                  <a:gd name="connsiteX6" fmla="*/ 9894 w 10000"/>
                  <a:gd name="connsiteY6" fmla="*/ 764 h 9040"/>
                  <a:gd name="connsiteX7" fmla="*/ 9894 w 10000"/>
                  <a:gd name="connsiteY7" fmla="*/ 0 h 9040"/>
                  <a:gd name="connsiteX8" fmla="*/ 4814 w 10000"/>
                  <a:gd name="connsiteY8" fmla="*/ 2106 h 9040"/>
                  <a:gd name="connsiteX9" fmla="*/ 4814 w 10000"/>
                  <a:gd name="connsiteY9" fmla="*/ 2106 h 9040"/>
                  <a:gd name="connsiteX10" fmla="*/ 707 w 10000"/>
                  <a:gd name="connsiteY10" fmla="*/ 8849 h 9040"/>
                  <a:gd name="connsiteX11" fmla="*/ 417 w 10000"/>
                  <a:gd name="connsiteY11" fmla="*/ 9040 h 9040"/>
                  <a:gd name="connsiteX12" fmla="*/ 130 w 10000"/>
                  <a:gd name="connsiteY12" fmla="*/ 8943 h 9040"/>
                  <a:gd name="connsiteX13" fmla="*/ 91 w 10000"/>
                  <a:gd name="connsiteY13" fmla="*/ 8179 h 9040"/>
                  <a:gd name="connsiteX14" fmla="*/ 4162 w 10000"/>
                  <a:gd name="connsiteY14" fmla="*/ 1433 h 9040"/>
                  <a:gd name="connsiteX15" fmla="*/ 4742 w 10000"/>
                  <a:gd name="connsiteY15" fmla="*/ 1384 h 9040"/>
                  <a:gd name="connsiteX16" fmla="*/ 4814 w 10000"/>
                  <a:gd name="connsiteY16" fmla="*/ 2106 h 9040"/>
                  <a:gd name="connsiteX0" fmla="*/ 9894 w 10114"/>
                  <a:gd name="connsiteY0" fmla="*/ 873 h 10028"/>
                  <a:gd name="connsiteX1" fmla="*/ 9894 w 10114"/>
                  <a:gd name="connsiteY1" fmla="*/ 28 h 10028"/>
                  <a:gd name="connsiteX2" fmla="*/ 7084 w 10114"/>
                  <a:gd name="connsiteY2" fmla="*/ 293 h 10028"/>
                  <a:gd name="connsiteX3" fmla="*/ 7588 w 10114"/>
                  <a:gd name="connsiteY3" fmla="*/ 1191 h 10028"/>
                  <a:gd name="connsiteX4" fmla="*/ 9280 w 10114"/>
                  <a:gd name="connsiteY4" fmla="*/ 873 h 10028"/>
                  <a:gd name="connsiteX5" fmla="*/ 9565 w 10114"/>
                  <a:gd name="connsiteY5" fmla="*/ 1038 h 10028"/>
                  <a:gd name="connsiteX6" fmla="*/ 9894 w 10114"/>
                  <a:gd name="connsiteY6" fmla="*/ 873 h 10028"/>
                  <a:gd name="connsiteX7" fmla="*/ 4814 w 10114"/>
                  <a:gd name="connsiteY7" fmla="*/ 2358 h 10028"/>
                  <a:gd name="connsiteX8" fmla="*/ 4814 w 10114"/>
                  <a:gd name="connsiteY8" fmla="*/ 2358 h 10028"/>
                  <a:gd name="connsiteX9" fmla="*/ 707 w 10114"/>
                  <a:gd name="connsiteY9" fmla="*/ 9817 h 10028"/>
                  <a:gd name="connsiteX10" fmla="*/ 417 w 10114"/>
                  <a:gd name="connsiteY10" fmla="*/ 10028 h 10028"/>
                  <a:gd name="connsiteX11" fmla="*/ 130 w 10114"/>
                  <a:gd name="connsiteY11" fmla="*/ 9921 h 10028"/>
                  <a:gd name="connsiteX12" fmla="*/ 91 w 10114"/>
                  <a:gd name="connsiteY12" fmla="*/ 9076 h 10028"/>
                  <a:gd name="connsiteX13" fmla="*/ 4162 w 10114"/>
                  <a:gd name="connsiteY13" fmla="*/ 1613 h 10028"/>
                  <a:gd name="connsiteX14" fmla="*/ 4742 w 10114"/>
                  <a:gd name="connsiteY14" fmla="*/ 1559 h 10028"/>
                  <a:gd name="connsiteX15" fmla="*/ 4814 w 10114"/>
                  <a:gd name="connsiteY15" fmla="*/ 2358 h 10028"/>
                  <a:gd name="connsiteX0" fmla="*/ 9565 w 10031"/>
                  <a:gd name="connsiteY0" fmla="*/ 1048 h 10038"/>
                  <a:gd name="connsiteX1" fmla="*/ 9894 w 10031"/>
                  <a:gd name="connsiteY1" fmla="*/ 38 h 10038"/>
                  <a:gd name="connsiteX2" fmla="*/ 7084 w 10031"/>
                  <a:gd name="connsiteY2" fmla="*/ 303 h 10038"/>
                  <a:gd name="connsiteX3" fmla="*/ 7588 w 10031"/>
                  <a:gd name="connsiteY3" fmla="*/ 1201 h 10038"/>
                  <a:gd name="connsiteX4" fmla="*/ 9280 w 10031"/>
                  <a:gd name="connsiteY4" fmla="*/ 883 h 10038"/>
                  <a:gd name="connsiteX5" fmla="*/ 9565 w 10031"/>
                  <a:gd name="connsiteY5" fmla="*/ 1048 h 10038"/>
                  <a:gd name="connsiteX6" fmla="*/ 4814 w 10031"/>
                  <a:gd name="connsiteY6" fmla="*/ 2368 h 10038"/>
                  <a:gd name="connsiteX7" fmla="*/ 4814 w 10031"/>
                  <a:gd name="connsiteY7" fmla="*/ 2368 h 10038"/>
                  <a:gd name="connsiteX8" fmla="*/ 707 w 10031"/>
                  <a:gd name="connsiteY8" fmla="*/ 9827 h 10038"/>
                  <a:gd name="connsiteX9" fmla="*/ 417 w 10031"/>
                  <a:gd name="connsiteY9" fmla="*/ 10038 h 10038"/>
                  <a:gd name="connsiteX10" fmla="*/ 130 w 10031"/>
                  <a:gd name="connsiteY10" fmla="*/ 9931 h 10038"/>
                  <a:gd name="connsiteX11" fmla="*/ 91 w 10031"/>
                  <a:gd name="connsiteY11" fmla="*/ 9086 h 10038"/>
                  <a:gd name="connsiteX12" fmla="*/ 4162 w 10031"/>
                  <a:gd name="connsiteY12" fmla="*/ 1623 h 10038"/>
                  <a:gd name="connsiteX13" fmla="*/ 4742 w 10031"/>
                  <a:gd name="connsiteY13" fmla="*/ 1569 h 10038"/>
                  <a:gd name="connsiteX14" fmla="*/ 4814 w 10031"/>
                  <a:gd name="connsiteY14" fmla="*/ 2368 h 10038"/>
                  <a:gd name="connsiteX0" fmla="*/ 9280 w 10008"/>
                  <a:gd name="connsiteY0" fmla="*/ 874 h 10029"/>
                  <a:gd name="connsiteX1" fmla="*/ 9894 w 10008"/>
                  <a:gd name="connsiteY1" fmla="*/ 29 h 10029"/>
                  <a:gd name="connsiteX2" fmla="*/ 7084 w 10008"/>
                  <a:gd name="connsiteY2" fmla="*/ 294 h 10029"/>
                  <a:gd name="connsiteX3" fmla="*/ 7588 w 10008"/>
                  <a:gd name="connsiteY3" fmla="*/ 1192 h 10029"/>
                  <a:gd name="connsiteX4" fmla="*/ 9280 w 10008"/>
                  <a:gd name="connsiteY4" fmla="*/ 874 h 10029"/>
                  <a:gd name="connsiteX5" fmla="*/ 4814 w 10008"/>
                  <a:gd name="connsiteY5" fmla="*/ 2359 h 10029"/>
                  <a:gd name="connsiteX6" fmla="*/ 4814 w 10008"/>
                  <a:gd name="connsiteY6" fmla="*/ 2359 h 10029"/>
                  <a:gd name="connsiteX7" fmla="*/ 707 w 10008"/>
                  <a:gd name="connsiteY7" fmla="*/ 9818 h 10029"/>
                  <a:gd name="connsiteX8" fmla="*/ 417 w 10008"/>
                  <a:gd name="connsiteY8" fmla="*/ 10029 h 10029"/>
                  <a:gd name="connsiteX9" fmla="*/ 130 w 10008"/>
                  <a:gd name="connsiteY9" fmla="*/ 9922 h 10029"/>
                  <a:gd name="connsiteX10" fmla="*/ 91 w 10008"/>
                  <a:gd name="connsiteY10" fmla="*/ 9077 h 10029"/>
                  <a:gd name="connsiteX11" fmla="*/ 4162 w 10008"/>
                  <a:gd name="connsiteY11" fmla="*/ 1614 h 10029"/>
                  <a:gd name="connsiteX12" fmla="*/ 4742 w 10008"/>
                  <a:gd name="connsiteY12" fmla="*/ 1560 h 10029"/>
                  <a:gd name="connsiteX13" fmla="*/ 4814 w 10008"/>
                  <a:gd name="connsiteY13" fmla="*/ 2359 h 10029"/>
                  <a:gd name="connsiteX0" fmla="*/ 7588 w 9894"/>
                  <a:gd name="connsiteY0" fmla="*/ 1192 h 10029"/>
                  <a:gd name="connsiteX1" fmla="*/ 9894 w 9894"/>
                  <a:gd name="connsiteY1" fmla="*/ 29 h 10029"/>
                  <a:gd name="connsiteX2" fmla="*/ 7084 w 9894"/>
                  <a:gd name="connsiteY2" fmla="*/ 294 h 10029"/>
                  <a:gd name="connsiteX3" fmla="*/ 7588 w 9894"/>
                  <a:gd name="connsiteY3" fmla="*/ 1192 h 10029"/>
                  <a:gd name="connsiteX4" fmla="*/ 4814 w 9894"/>
                  <a:gd name="connsiteY4" fmla="*/ 2359 h 10029"/>
                  <a:gd name="connsiteX5" fmla="*/ 4814 w 9894"/>
                  <a:gd name="connsiteY5" fmla="*/ 2359 h 10029"/>
                  <a:gd name="connsiteX6" fmla="*/ 707 w 9894"/>
                  <a:gd name="connsiteY6" fmla="*/ 9818 h 10029"/>
                  <a:gd name="connsiteX7" fmla="*/ 417 w 9894"/>
                  <a:gd name="connsiteY7" fmla="*/ 10029 h 10029"/>
                  <a:gd name="connsiteX8" fmla="*/ 130 w 9894"/>
                  <a:gd name="connsiteY8" fmla="*/ 9922 h 10029"/>
                  <a:gd name="connsiteX9" fmla="*/ 91 w 9894"/>
                  <a:gd name="connsiteY9" fmla="*/ 9077 h 10029"/>
                  <a:gd name="connsiteX10" fmla="*/ 4162 w 9894"/>
                  <a:gd name="connsiteY10" fmla="*/ 1614 h 10029"/>
                  <a:gd name="connsiteX11" fmla="*/ 4742 w 9894"/>
                  <a:gd name="connsiteY11" fmla="*/ 1560 h 10029"/>
                  <a:gd name="connsiteX12" fmla="*/ 4814 w 9894"/>
                  <a:gd name="connsiteY12" fmla="*/ 2359 h 10029"/>
                  <a:gd name="connsiteX0" fmla="*/ 7669 w 7669"/>
                  <a:gd name="connsiteY0" fmla="*/ 896 h 9707"/>
                  <a:gd name="connsiteX1" fmla="*/ 7160 w 7669"/>
                  <a:gd name="connsiteY1" fmla="*/ 0 h 9707"/>
                  <a:gd name="connsiteX2" fmla="*/ 7669 w 7669"/>
                  <a:gd name="connsiteY2" fmla="*/ 896 h 9707"/>
                  <a:gd name="connsiteX3" fmla="*/ 4866 w 7669"/>
                  <a:gd name="connsiteY3" fmla="*/ 2059 h 9707"/>
                  <a:gd name="connsiteX4" fmla="*/ 4866 w 7669"/>
                  <a:gd name="connsiteY4" fmla="*/ 2059 h 9707"/>
                  <a:gd name="connsiteX5" fmla="*/ 715 w 7669"/>
                  <a:gd name="connsiteY5" fmla="*/ 9497 h 9707"/>
                  <a:gd name="connsiteX6" fmla="*/ 421 w 7669"/>
                  <a:gd name="connsiteY6" fmla="*/ 9707 h 9707"/>
                  <a:gd name="connsiteX7" fmla="*/ 131 w 7669"/>
                  <a:gd name="connsiteY7" fmla="*/ 9600 h 9707"/>
                  <a:gd name="connsiteX8" fmla="*/ 92 w 7669"/>
                  <a:gd name="connsiteY8" fmla="*/ 8758 h 9707"/>
                  <a:gd name="connsiteX9" fmla="*/ 4207 w 7669"/>
                  <a:gd name="connsiteY9" fmla="*/ 1316 h 9707"/>
                  <a:gd name="connsiteX10" fmla="*/ 4793 w 7669"/>
                  <a:gd name="connsiteY10" fmla="*/ 1262 h 9707"/>
                  <a:gd name="connsiteX11" fmla="*/ 4866 w 7669"/>
                  <a:gd name="connsiteY11" fmla="*/ 2059 h 9707"/>
                  <a:gd name="connsiteX0" fmla="*/ 6345 w 6441"/>
                  <a:gd name="connsiteY0" fmla="*/ 998 h 8877"/>
                  <a:gd name="connsiteX1" fmla="*/ 6345 w 6441"/>
                  <a:gd name="connsiteY1" fmla="*/ 998 h 8877"/>
                  <a:gd name="connsiteX2" fmla="*/ 932 w 6441"/>
                  <a:gd name="connsiteY2" fmla="*/ 8661 h 8877"/>
                  <a:gd name="connsiteX3" fmla="*/ 549 w 6441"/>
                  <a:gd name="connsiteY3" fmla="*/ 8877 h 8877"/>
                  <a:gd name="connsiteX4" fmla="*/ 171 w 6441"/>
                  <a:gd name="connsiteY4" fmla="*/ 8767 h 8877"/>
                  <a:gd name="connsiteX5" fmla="*/ 120 w 6441"/>
                  <a:gd name="connsiteY5" fmla="*/ 7899 h 8877"/>
                  <a:gd name="connsiteX6" fmla="*/ 5486 w 6441"/>
                  <a:gd name="connsiteY6" fmla="*/ 233 h 8877"/>
                  <a:gd name="connsiteX7" fmla="*/ 6250 w 6441"/>
                  <a:gd name="connsiteY7" fmla="*/ 177 h 8877"/>
                  <a:gd name="connsiteX8" fmla="*/ 6345 w 6441"/>
                  <a:gd name="connsiteY8" fmla="*/ 998 h 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1" h="8877">
                    <a:moveTo>
                      <a:pt x="6345" y="998"/>
                    </a:moveTo>
                    <a:lnTo>
                      <a:pt x="6345" y="998"/>
                    </a:lnTo>
                    <a:lnTo>
                      <a:pt x="932" y="8661"/>
                    </a:lnTo>
                    <a:cubicBezTo>
                      <a:pt x="835" y="8823"/>
                      <a:pt x="696" y="8877"/>
                      <a:pt x="549" y="8877"/>
                    </a:cubicBezTo>
                    <a:cubicBezTo>
                      <a:pt x="403" y="8877"/>
                      <a:pt x="263" y="8823"/>
                      <a:pt x="171" y="8767"/>
                    </a:cubicBezTo>
                    <a:cubicBezTo>
                      <a:pt x="-21" y="8551"/>
                      <a:pt x="-69" y="8121"/>
                      <a:pt x="120" y="7899"/>
                    </a:cubicBezTo>
                    <a:lnTo>
                      <a:pt x="5486" y="233"/>
                    </a:lnTo>
                    <a:cubicBezTo>
                      <a:pt x="5676" y="-38"/>
                      <a:pt x="6011" y="-91"/>
                      <a:pt x="6250" y="177"/>
                    </a:cubicBezTo>
                    <a:cubicBezTo>
                      <a:pt x="6486" y="346"/>
                      <a:pt x="6486" y="780"/>
                      <a:pt x="6345" y="998"/>
                    </a:cubicBezTo>
                    <a:close/>
                  </a:path>
                </a:pathLst>
              </a:custGeom>
              <a:solidFill>
                <a:schemeClr val="accent1"/>
              </a:solidFill>
              <a:ln w="15240" cap="rnd">
                <a:noFill/>
              </a:ln>
              <a:extLst/>
            </p:spPr>
            <p:txBody>
              <a:bodyPr wrap="none" anchor="ctr"/>
              <a:lstStyle/>
              <a:p>
                <a:endParaRPr lang="en-US"/>
              </a:p>
            </p:txBody>
          </p:sp>
        </p:grpSp>
        <p:grpSp>
          <p:nvGrpSpPr>
            <p:cNvPr id="428" name="Group 427"/>
            <p:cNvGrpSpPr/>
            <p:nvPr/>
          </p:nvGrpSpPr>
          <p:grpSpPr>
            <a:xfrm>
              <a:off x="1800941" y="2822300"/>
              <a:ext cx="229895" cy="290570"/>
              <a:chOff x="4301975" y="3278475"/>
              <a:chExt cx="294537" cy="372273"/>
            </a:xfrm>
          </p:grpSpPr>
          <p:sp>
            <p:nvSpPr>
              <p:cNvPr id="429" name="Freeform 154"/>
              <p:cNvSpPr>
                <a:spLocks noChangeArrowheads="1"/>
              </p:cNvSpPr>
              <p:nvPr/>
            </p:nvSpPr>
            <p:spPr bwMode="auto">
              <a:xfrm>
                <a:off x="4301975" y="3278475"/>
                <a:ext cx="294537" cy="372273"/>
              </a:xfrm>
              <a:custGeom>
                <a:avLst/>
                <a:gdLst>
                  <a:gd name="T0" fmla="*/ 223919 w 536"/>
                  <a:gd name="T1" fmla="*/ 102831 h 677"/>
                  <a:gd name="T2" fmla="*/ 223919 w 536"/>
                  <a:gd name="T3" fmla="*/ 102831 h 677"/>
                  <a:gd name="T4" fmla="*/ 199882 w 536"/>
                  <a:gd name="T5" fmla="*/ 78809 h 677"/>
                  <a:gd name="T6" fmla="*/ 193135 w 536"/>
                  <a:gd name="T7" fmla="*/ 78809 h 677"/>
                  <a:gd name="T8" fmla="*/ 193135 w 536"/>
                  <a:gd name="T9" fmla="*/ 85552 h 677"/>
                  <a:gd name="T10" fmla="*/ 201569 w 536"/>
                  <a:gd name="T11" fmla="*/ 94402 h 677"/>
                  <a:gd name="T12" fmla="*/ 191027 w 536"/>
                  <a:gd name="T13" fmla="*/ 104938 h 677"/>
                  <a:gd name="T14" fmla="*/ 139158 w 536"/>
                  <a:gd name="T15" fmla="*/ 73752 h 677"/>
                  <a:gd name="T16" fmla="*/ 139158 w 536"/>
                  <a:gd name="T17" fmla="*/ 56894 h 677"/>
                  <a:gd name="T18" fmla="*/ 144219 w 536"/>
                  <a:gd name="T19" fmla="*/ 56894 h 677"/>
                  <a:gd name="T20" fmla="*/ 148857 w 536"/>
                  <a:gd name="T21" fmla="*/ 52258 h 677"/>
                  <a:gd name="T22" fmla="*/ 148857 w 536"/>
                  <a:gd name="T23" fmla="*/ 4636 h 677"/>
                  <a:gd name="T24" fmla="*/ 144219 w 536"/>
                  <a:gd name="T25" fmla="*/ 0 h 677"/>
                  <a:gd name="T26" fmla="*/ 86447 w 536"/>
                  <a:gd name="T27" fmla="*/ 0 h 677"/>
                  <a:gd name="T28" fmla="*/ 81808 w 536"/>
                  <a:gd name="T29" fmla="*/ 4636 h 677"/>
                  <a:gd name="T30" fmla="*/ 81808 w 536"/>
                  <a:gd name="T31" fmla="*/ 52258 h 677"/>
                  <a:gd name="T32" fmla="*/ 86447 w 536"/>
                  <a:gd name="T33" fmla="*/ 56894 h 677"/>
                  <a:gd name="T34" fmla="*/ 91086 w 536"/>
                  <a:gd name="T35" fmla="*/ 56894 h 677"/>
                  <a:gd name="T36" fmla="*/ 91086 w 536"/>
                  <a:gd name="T37" fmla="*/ 72487 h 677"/>
                  <a:gd name="T38" fmla="*/ 34579 w 536"/>
                  <a:gd name="T39" fmla="*/ 104938 h 677"/>
                  <a:gd name="T40" fmla="*/ 24036 w 536"/>
                  <a:gd name="T41" fmla="*/ 94402 h 677"/>
                  <a:gd name="T42" fmla="*/ 32892 w 536"/>
                  <a:gd name="T43" fmla="*/ 85552 h 677"/>
                  <a:gd name="T44" fmla="*/ 32892 w 536"/>
                  <a:gd name="T45" fmla="*/ 78809 h 677"/>
                  <a:gd name="T46" fmla="*/ 25723 w 536"/>
                  <a:gd name="T47" fmla="*/ 78809 h 677"/>
                  <a:gd name="T48" fmla="*/ 1687 w 536"/>
                  <a:gd name="T49" fmla="*/ 102831 h 677"/>
                  <a:gd name="T50" fmla="*/ 1687 w 536"/>
                  <a:gd name="T51" fmla="*/ 109574 h 677"/>
                  <a:gd name="T52" fmla="*/ 5060 w 536"/>
                  <a:gd name="T53" fmla="*/ 110838 h 677"/>
                  <a:gd name="T54" fmla="*/ 8856 w 536"/>
                  <a:gd name="T55" fmla="*/ 109574 h 677"/>
                  <a:gd name="T56" fmla="*/ 16868 w 536"/>
                  <a:gd name="T57" fmla="*/ 101145 h 677"/>
                  <a:gd name="T58" fmla="*/ 28253 w 536"/>
                  <a:gd name="T59" fmla="*/ 112102 h 677"/>
                  <a:gd name="T60" fmla="*/ 5482 w 536"/>
                  <a:gd name="T61" fmla="*/ 177847 h 677"/>
                  <a:gd name="T62" fmla="*/ 113014 w 536"/>
                  <a:gd name="T63" fmla="*/ 284892 h 677"/>
                  <a:gd name="T64" fmla="*/ 220123 w 536"/>
                  <a:gd name="T65" fmla="*/ 177847 h 677"/>
                  <a:gd name="T66" fmla="*/ 196930 w 536"/>
                  <a:gd name="T67" fmla="*/ 112102 h 677"/>
                  <a:gd name="T68" fmla="*/ 208738 w 536"/>
                  <a:gd name="T69" fmla="*/ 101145 h 677"/>
                  <a:gd name="T70" fmla="*/ 216750 w 536"/>
                  <a:gd name="T71" fmla="*/ 109574 h 677"/>
                  <a:gd name="T72" fmla="*/ 220123 w 536"/>
                  <a:gd name="T73" fmla="*/ 110838 h 677"/>
                  <a:gd name="T74" fmla="*/ 223919 w 536"/>
                  <a:gd name="T75" fmla="*/ 109574 h 677"/>
                  <a:gd name="T76" fmla="*/ 223919 w 536"/>
                  <a:gd name="T77" fmla="*/ 102831 h 677"/>
                  <a:gd name="T78" fmla="*/ 100784 w 536"/>
                  <a:gd name="T79" fmla="*/ 56894 h 677"/>
                  <a:gd name="T80" fmla="*/ 100784 w 536"/>
                  <a:gd name="T81" fmla="*/ 56894 h 677"/>
                  <a:gd name="T82" fmla="*/ 129881 w 536"/>
                  <a:gd name="T83" fmla="*/ 56894 h 677"/>
                  <a:gd name="T84" fmla="*/ 129881 w 536"/>
                  <a:gd name="T85" fmla="*/ 72066 h 677"/>
                  <a:gd name="T86" fmla="*/ 113014 w 536"/>
                  <a:gd name="T87" fmla="*/ 70801 h 677"/>
                  <a:gd name="T88" fmla="*/ 100784 w 536"/>
                  <a:gd name="T89" fmla="*/ 71223 h 677"/>
                  <a:gd name="T90" fmla="*/ 100784 w 536"/>
                  <a:gd name="T91" fmla="*/ 56894 h 677"/>
                  <a:gd name="T92" fmla="*/ 164460 w 536"/>
                  <a:gd name="T93" fmla="*/ 121374 h 677"/>
                  <a:gd name="T94" fmla="*/ 164460 w 536"/>
                  <a:gd name="T95" fmla="*/ 121374 h 677"/>
                  <a:gd name="T96" fmla="*/ 116387 w 536"/>
                  <a:gd name="T97" fmla="*/ 180797 h 677"/>
                  <a:gd name="T98" fmla="*/ 113014 w 536"/>
                  <a:gd name="T99" fmla="*/ 182482 h 677"/>
                  <a:gd name="T100" fmla="*/ 109640 w 536"/>
                  <a:gd name="T101" fmla="*/ 181639 h 677"/>
                  <a:gd name="T102" fmla="*/ 109218 w 536"/>
                  <a:gd name="T103" fmla="*/ 174896 h 677"/>
                  <a:gd name="T104" fmla="*/ 156869 w 536"/>
                  <a:gd name="T105" fmla="*/ 115474 h 677"/>
                  <a:gd name="T106" fmla="*/ 163617 w 536"/>
                  <a:gd name="T107" fmla="*/ 115052 h 677"/>
                  <a:gd name="T108" fmla="*/ 164460 w 536"/>
                  <a:gd name="T109" fmla="*/ 121374 h 6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connsiteX0" fmla="*/ 9889 w 9944"/>
                  <a:gd name="connsiteY0" fmla="*/ 3604 h 9985"/>
                  <a:gd name="connsiteX1" fmla="*/ 9889 w 9944"/>
                  <a:gd name="connsiteY1" fmla="*/ 3604 h 9985"/>
                  <a:gd name="connsiteX2" fmla="*/ 8825 w 9944"/>
                  <a:gd name="connsiteY2" fmla="*/ 2762 h 9985"/>
                  <a:gd name="connsiteX3" fmla="*/ 8527 w 9944"/>
                  <a:gd name="connsiteY3" fmla="*/ 2762 h 9985"/>
                  <a:gd name="connsiteX4" fmla="*/ 8527 w 9944"/>
                  <a:gd name="connsiteY4" fmla="*/ 2999 h 9985"/>
                  <a:gd name="connsiteX5" fmla="*/ 8900 w 9944"/>
                  <a:gd name="connsiteY5" fmla="*/ 3309 h 9985"/>
                  <a:gd name="connsiteX6" fmla="*/ 8433 w 9944"/>
                  <a:gd name="connsiteY6" fmla="*/ 3678 h 9985"/>
                  <a:gd name="connsiteX7" fmla="*/ 6139 w 9944"/>
                  <a:gd name="connsiteY7" fmla="*/ 2585 h 9985"/>
                  <a:gd name="connsiteX8" fmla="*/ 6139 w 9944"/>
                  <a:gd name="connsiteY8" fmla="*/ 1994 h 9985"/>
                  <a:gd name="connsiteX9" fmla="*/ 6363 w 9944"/>
                  <a:gd name="connsiteY9" fmla="*/ 1994 h 9985"/>
                  <a:gd name="connsiteX10" fmla="*/ 6568 w 9944"/>
                  <a:gd name="connsiteY10" fmla="*/ 1832 h 9985"/>
                  <a:gd name="connsiteX11" fmla="*/ 6568 w 9944"/>
                  <a:gd name="connsiteY11" fmla="*/ 162 h 9985"/>
                  <a:gd name="connsiteX12" fmla="*/ 6363 w 9944"/>
                  <a:gd name="connsiteY12" fmla="*/ 0 h 9985"/>
                  <a:gd name="connsiteX13" fmla="*/ 3807 w 9944"/>
                  <a:gd name="connsiteY13" fmla="*/ 0 h 9985"/>
                  <a:gd name="connsiteX14" fmla="*/ 3601 w 9944"/>
                  <a:gd name="connsiteY14" fmla="*/ 162 h 9985"/>
                  <a:gd name="connsiteX15" fmla="*/ 3601 w 9944"/>
                  <a:gd name="connsiteY15" fmla="*/ 1832 h 9985"/>
                  <a:gd name="connsiteX16" fmla="*/ 3807 w 9944"/>
                  <a:gd name="connsiteY16" fmla="*/ 1994 h 9985"/>
                  <a:gd name="connsiteX17" fmla="*/ 4012 w 9944"/>
                  <a:gd name="connsiteY17" fmla="*/ 1994 h 9985"/>
                  <a:gd name="connsiteX18" fmla="*/ 4012 w 9944"/>
                  <a:gd name="connsiteY18" fmla="*/ 2541 h 9985"/>
                  <a:gd name="connsiteX19" fmla="*/ 1512 w 9944"/>
                  <a:gd name="connsiteY19" fmla="*/ 3678 h 9985"/>
                  <a:gd name="connsiteX20" fmla="*/ 1045 w 9944"/>
                  <a:gd name="connsiteY20" fmla="*/ 3309 h 9985"/>
                  <a:gd name="connsiteX21" fmla="*/ 1437 w 9944"/>
                  <a:gd name="connsiteY21" fmla="*/ 2999 h 9985"/>
                  <a:gd name="connsiteX22" fmla="*/ 1437 w 9944"/>
                  <a:gd name="connsiteY22" fmla="*/ 2762 h 9985"/>
                  <a:gd name="connsiteX23" fmla="*/ 1120 w 9944"/>
                  <a:gd name="connsiteY23" fmla="*/ 2762 h 9985"/>
                  <a:gd name="connsiteX24" fmla="*/ 57 w 9944"/>
                  <a:gd name="connsiteY24" fmla="*/ 3604 h 9985"/>
                  <a:gd name="connsiteX25" fmla="*/ 57 w 9944"/>
                  <a:gd name="connsiteY25" fmla="*/ 3840 h 9985"/>
                  <a:gd name="connsiteX26" fmla="*/ 206 w 9944"/>
                  <a:gd name="connsiteY26" fmla="*/ 3885 h 9985"/>
                  <a:gd name="connsiteX27" fmla="*/ 374 w 9944"/>
                  <a:gd name="connsiteY27" fmla="*/ 3840 h 9985"/>
                  <a:gd name="connsiteX28" fmla="*/ 728 w 9944"/>
                  <a:gd name="connsiteY28" fmla="*/ 3545 h 9985"/>
                  <a:gd name="connsiteX29" fmla="*/ 1232 w 9944"/>
                  <a:gd name="connsiteY29" fmla="*/ 3929 h 9985"/>
                  <a:gd name="connsiteX30" fmla="*/ 225 w 9944"/>
                  <a:gd name="connsiteY30" fmla="*/ 6233 h 9985"/>
                  <a:gd name="connsiteX31" fmla="*/ 4982 w 9944"/>
                  <a:gd name="connsiteY31" fmla="*/ 9985 h 9985"/>
                  <a:gd name="connsiteX32" fmla="*/ 9721 w 9944"/>
                  <a:gd name="connsiteY32" fmla="*/ 6233 h 9985"/>
                  <a:gd name="connsiteX33" fmla="*/ 8695 w 9944"/>
                  <a:gd name="connsiteY33" fmla="*/ 3929 h 9985"/>
                  <a:gd name="connsiteX34" fmla="*/ 9217 w 9944"/>
                  <a:gd name="connsiteY34" fmla="*/ 3545 h 9985"/>
                  <a:gd name="connsiteX35" fmla="*/ 9572 w 9944"/>
                  <a:gd name="connsiteY35" fmla="*/ 3840 h 9985"/>
                  <a:gd name="connsiteX36" fmla="*/ 9721 w 9944"/>
                  <a:gd name="connsiteY36" fmla="*/ 3885 h 9985"/>
                  <a:gd name="connsiteX37" fmla="*/ 9889 w 9944"/>
                  <a:gd name="connsiteY37" fmla="*/ 3840 h 9985"/>
                  <a:gd name="connsiteX38" fmla="*/ 9889 w 9944"/>
                  <a:gd name="connsiteY38" fmla="*/ 3604 h 9985"/>
                  <a:gd name="connsiteX39" fmla="*/ 4441 w 9944"/>
                  <a:gd name="connsiteY39" fmla="*/ 1994 h 9985"/>
                  <a:gd name="connsiteX40" fmla="*/ 4441 w 9944"/>
                  <a:gd name="connsiteY40" fmla="*/ 1994 h 9985"/>
                  <a:gd name="connsiteX41" fmla="*/ 5728 w 9944"/>
                  <a:gd name="connsiteY41" fmla="*/ 1994 h 9985"/>
                  <a:gd name="connsiteX42" fmla="*/ 5728 w 9944"/>
                  <a:gd name="connsiteY42" fmla="*/ 2526 h 9985"/>
                  <a:gd name="connsiteX43" fmla="*/ 4982 w 9944"/>
                  <a:gd name="connsiteY43" fmla="*/ 2482 h 9985"/>
                  <a:gd name="connsiteX44" fmla="*/ 4441 w 9944"/>
                  <a:gd name="connsiteY44" fmla="*/ 2496 h 9985"/>
                  <a:gd name="connsiteX45" fmla="*/ 4441 w 9944"/>
                  <a:gd name="connsiteY45" fmla="*/ 1994 h 9985"/>
                  <a:gd name="connsiteX46" fmla="*/ 7258 w 9944"/>
                  <a:gd name="connsiteY46" fmla="*/ 4254 h 9985"/>
                  <a:gd name="connsiteX47" fmla="*/ 7258 w 9944"/>
                  <a:gd name="connsiteY47" fmla="*/ 4254 h 9985"/>
                  <a:gd name="connsiteX48" fmla="*/ 5131 w 9944"/>
                  <a:gd name="connsiteY48" fmla="*/ 6337 h 9985"/>
                  <a:gd name="connsiteX49" fmla="*/ 4982 w 9944"/>
                  <a:gd name="connsiteY49" fmla="*/ 6396 h 9985"/>
                  <a:gd name="connsiteX50" fmla="*/ 4833 w 9944"/>
                  <a:gd name="connsiteY50" fmla="*/ 6366 h 9985"/>
                  <a:gd name="connsiteX51" fmla="*/ 6922 w 9944"/>
                  <a:gd name="connsiteY51" fmla="*/ 4047 h 9985"/>
                  <a:gd name="connsiteX52" fmla="*/ 7221 w 9944"/>
                  <a:gd name="connsiteY52" fmla="*/ 4032 h 9985"/>
                  <a:gd name="connsiteX53" fmla="*/ 7258 w 9944"/>
                  <a:gd name="connsiteY53" fmla="*/ 4254 h 9985"/>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5160 w 10000"/>
                  <a:gd name="connsiteY48" fmla="*/ 6347 h 10000"/>
                  <a:gd name="connsiteX49" fmla="*/ 5010 w 10000"/>
                  <a:gd name="connsiteY49" fmla="*/ 6406 h 10000"/>
                  <a:gd name="connsiteX50" fmla="*/ 6961 w 10000"/>
                  <a:gd name="connsiteY50" fmla="*/ 4053 h 10000"/>
                  <a:gd name="connsiteX51" fmla="*/ 7262 w 10000"/>
                  <a:gd name="connsiteY51" fmla="*/ 4038 h 10000"/>
                  <a:gd name="connsiteX52" fmla="*/ 7299 w 10000"/>
                  <a:gd name="connsiteY52"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5160 w 10000"/>
                  <a:gd name="connsiteY48" fmla="*/ 6347 h 10000"/>
                  <a:gd name="connsiteX49" fmla="*/ 6961 w 10000"/>
                  <a:gd name="connsiteY49" fmla="*/ 4053 h 10000"/>
                  <a:gd name="connsiteX50" fmla="*/ 7262 w 10000"/>
                  <a:gd name="connsiteY50" fmla="*/ 4038 h 10000"/>
                  <a:gd name="connsiteX51" fmla="*/ 7299 w 10000"/>
                  <a:gd name="connsiteY51"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6961 w 10000"/>
                  <a:gd name="connsiteY48" fmla="*/ 4053 h 10000"/>
                  <a:gd name="connsiteX49" fmla="*/ 7262 w 10000"/>
                  <a:gd name="connsiteY49" fmla="*/ 4038 h 10000"/>
                  <a:gd name="connsiteX50" fmla="*/ 7299 w 10000"/>
                  <a:gd name="connsiteY50"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62 w 10000"/>
                  <a:gd name="connsiteY46" fmla="*/ 4038 h 10000"/>
                  <a:gd name="connsiteX47" fmla="*/ 7299 w 10000"/>
                  <a:gd name="connsiteY47" fmla="*/ 4260 h 10000"/>
                  <a:gd name="connsiteX48" fmla="*/ 6961 w 10000"/>
                  <a:gd name="connsiteY48" fmla="*/ 4053 h 10000"/>
                  <a:gd name="connsiteX49" fmla="*/ 7262 w 10000"/>
                  <a:gd name="connsiteY49" fmla="*/ 4038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6961 w 10000"/>
                  <a:gd name="connsiteY46" fmla="*/ 4053 h 10000"/>
                  <a:gd name="connsiteX47" fmla="*/ 7299 w 10000"/>
                  <a:gd name="connsiteY47" fmla="*/ 4260 h 10000"/>
                  <a:gd name="connsiteX48" fmla="*/ 6961 w 10000"/>
                  <a:gd name="connsiteY48" fmla="*/ 4053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00" h="10000">
                    <a:moveTo>
                      <a:pt x="9945" y="3609"/>
                    </a:moveTo>
                    <a:lnTo>
                      <a:pt x="9945" y="3609"/>
                    </a:lnTo>
                    <a:lnTo>
                      <a:pt x="8875" y="2766"/>
                    </a:lnTo>
                    <a:cubicBezTo>
                      <a:pt x="8800" y="2707"/>
                      <a:pt x="8649" y="2707"/>
                      <a:pt x="8575" y="2766"/>
                    </a:cubicBezTo>
                    <a:cubicBezTo>
                      <a:pt x="8480" y="2840"/>
                      <a:pt x="8480" y="2929"/>
                      <a:pt x="8575" y="3004"/>
                    </a:cubicBezTo>
                    <a:lnTo>
                      <a:pt x="8950" y="3314"/>
                    </a:lnTo>
                    <a:lnTo>
                      <a:pt x="8480" y="3684"/>
                    </a:lnTo>
                    <a:cubicBezTo>
                      <a:pt x="7880" y="3166"/>
                      <a:pt x="7074" y="2766"/>
                      <a:pt x="6174" y="2589"/>
                    </a:cubicBezTo>
                    <a:lnTo>
                      <a:pt x="6174" y="1997"/>
                    </a:lnTo>
                    <a:lnTo>
                      <a:pt x="6399" y="1997"/>
                    </a:lnTo>
                    <a:cubicBezTo>
                      <a:pt x="6492" y="1997"/>
                      <a:pt x="6605" y="1938"/>
                      <a:pt x="6605" y="1835"/>
                    </a:cubicBezTo>
                    <a:lnTo>
                      <a:pt x="6605" y="162"/>
                    </a:lnTo>
                    <a:cubicBezTo>
                      <a:pt x="6605" y="74"/>
                      <a:pt x="6492" y="0"/>
                      <a:pt x="6399" y="0"/>
                    </a:cubicBezTo>
                    <a:lnTo>
                      <a:pt x="3828" y="0"/>
                    </a:lnTo>
                    <a:cubicBezTo>
                      <a:pt x="3716" y="0"/>
                      <a:pt x="3621" y="74"/>
                      <a:pt x="3621" y="162"/>
                    </a:cubicBezTo>
                    <a:lnTo>
                      <a:pt x="3621" y="1835"/>
                    </a:lnTo>
                    <a:cubicBezTo>
                      <a:pt x="3621" y="1938"/>
                      <a:pt x="3716" y="1997"/>
                      <a:pt x="3828" y="1997"/>
                    </a:cubicBezTo>
                    <a:lnTo>
                      <a:pt x="4035" y="1997"/>
                    </a:lnTo>
                    <a:lnTo>
                      <a:pt x="4035" y="2545"/>
                    </a:lnTo>
                    <a:cubicBezTo>
                      <a:pt x="3059" y="2707"/>
                      <a:pt x="2177" y="3107"/>
                      <a:pt x="1521" y="3684"/>
                    </a:cubicBezTo>
                    <a:lnTo>
                      <a:pt x="1051" y="3314"/>
                    </a:lnTo>
                    <a:lnTo>
                      <a:pt x="1445" y="3004"/>
                    </a:lnTo>
                    <a:cubicBezTo>
                      <a:pt x="1521" y="2929"/>
                      <a:pt x="1521" y="2840"/>
                      <a:pt x="1445" y="2766"/>
                    </a:cubicBezTo>
                    <a:cubicBezTo>
                      <a:pt x="1352" y="2707"/>
                      <a:pt x="1220" y="2707"/>
                      <a:pt x="1126" y="2766"/>
                    </a:cubicBezTo>
                    <a:lnTo>
                      <a:pt x="57" y="3609"/>
                    </a:lnTo>
                    <a:cubicBezTo>
                      <a:pt x="-18" y="3684"/>
                      <a:pt x="-18" y="3773"/>
                      <a:pt x="57" y="3846"/>
                    </a:cubicBezTo>
                    <a:cubicBezTo>
                      <a:pt x="114" y="3876"/>
                      <a:pt x="170" y="3891"/>
                      <a:pt x="207" y="3891"/>
                    </a:cubicBezTo>
                    <a:cubicBezTo>
                      <a:pt x="263" y="3891"/>
                      <a:pt x="338" y="3876"/>
                      <a:pt x="376" y="3846"/>
                    </a:cubicBezTo>
                    <a:lnTo>
                      <a:pt x="732" y="3550"/>
                    </a:lnTo>
                    <a:lnTo>
                      <a:pt x="1239" y="3935"/>
                    </a:lnTo>
                    <a:cubicBezTo>
                      <a:pt x="619" y="4571"/>
                      <a:pt x="226" y="5370"/>
                      <a:pt x="226" y="6242"/>
                    </a:cubicBezTo>
                    <a:cubicBezTo>
                      <a:pt x="226" y="8313"/>
                      <a:pt x="2383" y="10000"/>
                      <a:pt x="5010" y="10000"/>
                    </a:cubicBezTo>
                    <a:cubicBezTo>
                      <a:pt x="7618" y="10000"/>
                      <a:pt x="9776" y="8313"/>
                      <a:pt x="9776" y="6242"/>
                    </a:cubicBezTo>
                    <a:cubicBezTo>
                      <a:pt x="9776" y="5370"/>
                      <a:pt x="9382" y="4571"/>
                      <a:pt x="8744" y="3935"/>
                    </a:cubicBezTo>
                    <a:lnTo>
                      <a:pt x="9269" y="3550"/>
                    </a:lnTo>
                    <a:lnTo>
                      <a:pt x="9626" y="3846"/>
                    </a:lnTo>
                    <a:cubicBezTo>
                      <a:pt x="9682" y="3876"/>
                      <a:pt x="9738" y="3891"/>
                      <a:pt x="9776" y="3891"/>
                    </a:cubicBezTo>
                    <a:cubicBezTo>
                      <a:pt x="9832" y="3891"/>
                      <a:pt x="9906" y="3876"/>
                      <a:pt x="9945" y="3846"/>
                    </a:cubicBezTo>
                    <a:cubicBezTo>
                      <a:pt x="10019" y="3773"/>
                      <a:pt x="10019" y="3684"/>
                      <a:pt x="9945" y="3609"/>
                    </a:cubicBezTo>
                    <a:close/>
                    <a:moveTo>
                      <a:pt x="4466" y="1997"/>
                    </a:moveTo>
                    <a:lnTo>
                      <a:pt x="4466" y="1997"/>
                    </a:lnTo>
                    <a:lnTo>
                      <a:pt x="5760" y="1997"/>
                    </a:lnTo>
                    <a:lnTo>
                      <a:pt x="5760" y="2530"/>
                    </a:lnTo>
                    <a:cubicBezTo>
                      <a:pt x="5517" y="2500"/>
                      <a:pt x="5254" y="2486"/>
                      <a:pt x="5010" y="2486"/>
                    </a:cubicBezTo>
                    <a:cubicBezTo>
                      <a:pt x="4822" y="2486"/>
                      <a:pt x="4654" y="2486"/>
                      <a:pt x="4466" y="2500"/>
                    </a:cubicBezTo>
                    <a:lnTo>
                      <a:pt x="4466" y="1997"/>
                    </a:lnTo>
                    <a:close/>
                  </a:path>
                </a:pathLst>
              </a:custGeom>
              <a:noFill/>
              <a:ln w="15240" cap="rnd">
                <a:solidFill>
                  <a:schemeClr val="accent1"/>
                </a:solidFill>
              </a:ln>
              <a:extLst/>
            </p:spPr>
            <p:txBody>
              <a:bodyPr wrap="none" anchor="ctr"/>
              <a:lstStyle/>
              <a:p>
                <a:endParaRPr lang="en-US"/>
              </a:p>
            </p:txBody>
          </p:sp>
          <p:sp>
            <p:nvSpPr>
              <p:cNvPr id="430" name="Freeform 154"/>
              <p:cNvSpPr>
                <a:spLocks noChangeArrowheads="1"/>
              </p:cNvSpPr>
              <p:nvPr/>
            </p:nvSpPr>
            <p:spPr bwMode="auto">
              <a:xfrm>
                <a:off x="4444317" y="3428004"/>
                <a:ext cx="74962" cy="89953"/>
              </a:xfrm>
              <a:custGeom>
                <a:avLst/>
                <a:gdLst>
                  <a:gd name="T0" fmla="*/ 223919 w 536"/>
                  <a:gd name="T1" fmla="*/ 102831 h 677"/>
                  <a:gd name="T2" fmla="*/ 223919 w 536"/>
                  <a:gd name="T3" fmla="*/ 102831 h 677"/>
                  <a:gd name="T4" fmla="*/ 199882 w 536"/>
                  <a:gd name="T5" fmla="*/ 78809 h 677"/>
                  <a:gd name="T6" fmla="*/ 193135 w 536"/>
                  <a:gd name="T7" fmla="*/ 78809 h 677"/>
                  <a:gd name="T8" fmla="*/ 193135 w 536"/>
                  <a:gd name="T9" fmla="*/ 85552 h 677"/>
                  <a:gd name="T10" fmla="*/ 201569 w 536"/>
                  <a:gd name="T11" fmla="*/ 94402 h 677"/>
                  <a:gd name="T12" fmla="*/ 191027 w 536"/>
                  <a:gd name="T13" fmla="*/ 104938 h 677"/>
                  <a:gd name="T14" fmla="*/ 139158 w 536"/>
                  <a:gd name="T15" fmla="*/ 73752 h 677"/>
                  <a:gd name="T16" fmla="*/ 139158 w 536"/>
                  <a:gd name="T17" fmla="*/ 56894 h 677"/>
                  <a:gd name="T18" fmla="*/ 144219 w 536"/>
                  <a:gd name="T19" fmla="*/ 56894 h 677"/>
                  <a:gd name="T20" fmla="*/ 148857 w 536"/>
                  <a:gd name="T21" fmla="*/ 52258 h 677"/>
                  <a:gd name="T22" fmla="*/ 148857 w 536"/>
                  <a:gd name="T23" fmla="*/ 4636 h 677"/>
                  <a:gd name="T24" fmla="*/ 144219 w 536"/>
                  <a:gd name="T25" fmla="*/ 0 h 677"/>
                  <a:gd name="T26" fmla="*/ 86447 w 536"/>
                  <a:gd name="T27" fmla="*/ 0 h 677"/>
                  <a:gd name="T28" fmla="*/ 81808 w 536"/>
                  <a:gd name="T29" fmla="*/ 4636 h 677"/>
                  <a:gd name="T30" fmla="*/ 81808 w 536"/>
                  <a:gd name="T31" fmla="*/ 52258 h 677"/>
                  <a:gd name="T32" fmla="*/ 86447 w 536"/>
                  <a:gd name="T33" fmla="*/ 56894 h 677"/>
                  <a:gd name="T34" fmla="*/ 91086 w 536"/>
                  <a:gd name="T35" fmla="*/ 56894 h 677"/>
                  <a:gd name="T36" fmla="*/ 91086 w 536"/>
                  <a:gd name="T37" fmla="*/ 72487 h 677"/>
                  <a:gd name="T38" fmla="*/ 34579 w 536"/>
                  <a:gd name="T39" fmla="*/ 104938 h 677"/>
                  <a:gd name="T40" fmla="*/ 24036 w 536"/>
                  <a:gd name="T41" fmla="*/ 94402 h 677"/>
                  <a:gd name="T42" fmla="*/ 32892 w 536"/>
                  <a:gd name="T43" fmla="*/ 85552 h 677"/>
                  <a:gd name="T44" fmla="*/ 32892 w 536"/>
                  <a:gd name="T45" fmla="*/ 78809 h 677"/>
                  <a:gd name="T46" fmla="*/ 25723 w 536"/>
                  <a:gd name="T47" fmla="*/ 78809 h 677"/>
                  <a:gd name="T48" fmla="*/ 1687 w 536"/>
                  <a:gd name="T49" fmla="*/ 102831 h 677"/>
                  <a:gd name="T50" fmla="*/ 1687 w 536"/>
                  <a:gd name="T51" fmla="*/ 109574 h 677"/>
                  <a:gd name="T52" fmla="*/ 5060 w 536"/>
                  <a:gd name="T53" fmla="*/ 110838 h 677"/>
                  <a:gd name="T54" fmla="*/ 8856 w 536"/>
                  <a:gd name="T55" fmla="*/ 109574 h 677"/>
                  <a:gd name="T56" fmla="*/ 16868 w 536"/>
                  <a:gd name="T57" fmla="*/ 101145 h 677"/>
                  <a:gd name="T58" fmla="*/ 28253 w 536"/>
                  <a:gd name="T59" fmla="*/ 112102 h 677"/>
                  <a:gd name="T60" fmla="*/ 5482 w 536"/>
                  <a:gd name="T61" fmla="*/ 177847 h 677"/>
                  <a:gd name="T62" fmla="*/ 113014 w 536"/>
                  <a:gd name="T63" fmla="*/ 284892 h 677"/>
                  <a:gd name="T64" fmla="*/ 220123 w 536"/>
                  <a:gd name="T65" fmla="*/ 177847 h 677"/>
                  <a:gd name="T66" fmla="*/ 196930 w 536"/>
                  <a:gd name="T67" fmla="*/ 112102 h 677"/>
                  <a:gd name="T68" fmla="*/ 208738 w 536"/>
                  <a:gd name="T69" fmla="*/ 101145 h 677"/>
                  <a:gd name="T70" fmla="*/ 216750 w 536"/>
                  <a:gd name="T71" fmla="*/ 109574 h 677"/>
                  <a:gd name="T72" fmla="*/ 220123 w 536"/>
                  <a:gd name="T73" fmla="*/ 110838 h 677"/>
                  <a:gd name="T74" fmla="*/ 223919 w 536"/>
                  <a:gd name="T75" fmla="*/ 109574 h 677"/>
                  <a:gd name="T76" fmla="*/ 223919 w 536"/>
                  <a:gd name="T77" fmla="*/ 102831 h 677"/>
                  <a:gd name="T78" fmla="*/ 100784 w 536"/>
                  <a:gd name="T79" fmla="*/ 56894 h 677"/>
                  <a:gd name="T80" fmla="*/ 100784 w 536"/>
                  <a:gd name="T81" fmla="*/ 56894 h 677"/>
                  <a:gd name="T82" fmla="*/ 129881 w 536"/>
                  <a:gd name="T83" fmla="*/ 56894 h 677"/>
                  <a:gd name="T84" fmla="*/ 129881 w 536"/>
                  <a:gd name="T85" fmla="*/ 72066 h 677"/>
                  <a:gd name="T86" fmla="*/ 113014 w 536"/>
                  <a:gd name="T87" fmla="*/ 70801 h 677"/>
                  <a:gd name="T88" fmla="*/ 100784 w 536"/>
                  <a:gd name="T89" fmla="*/ 71223 h 677"/>
                  <a:gd name="T90" fmla="*/ 100784 w 536"/>
                  <a:gd name="T91" fmla="*/ 56894 h 677"/>
                  <a:gd name="T92" fmla="*/ 164460 w 536"/>
                  <a:gd name="T93" fmla="*/ 121374 h 677"/>
                  <a:gd name="T94" fmla="*/ 164460 w 536"/>
                  <a:gd name="T95" fmla="*/ 121374 h 677"/>
                  <a:gd name="T96" fmla="*/ 116387 w 536"/>
                  <a:gd name="T97" fmla="*/ 180797 h 677"/>
                  <a:gd name="T98" fmla="*/ 113014 w 536"/>
                  <a:gd name="T99" fmla="*/ 182482 h 677"/>
                  <a:gd name="T100" fmla="*/ 109640 w 536"/>
                  <a:gd name="T101" fmla="*/ 181639 h 677"/>
                  <a:gd name="T102" fmla="*/ 109218 w 536"/>
                  <a:gd name="T103" fmla="*/ 174896 h 677"/>
                  <a:gd name="T104" fmla="*/ 156869 w 536"/>
                  <a:gd name="T105" fmla="*/ 115474 h 677"/>
                  <a:gd name="T106" fmla="*/ 163617 w 536"/>
                  <a:gd name="T107" fmla="*/ 115052 h 677"/>
                  <a:gd name="T108" fmla="*/ 164460 w 536"/>
                  <a:gd name="T109" fmla="*/ 121374 h 6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connsiteX0" fmla="*/ 10192 w 10550"/>
                  <a:gd name="connsiteY0" fmla="*/ 3604 h 6521"/>
                  <a:gd name="connsiteX1" fmla="*/ 10192 w 10550"/>
                  <a:gd name="connsiteY1" fmla="*/ 3604 h 6521"/>
                  <a:gd name="connsiteX2" fmla="*/ 9128 w 10550"/>
                  <a:gd name="connsiteY2" fmla="*/ 2762 h 6521"/>
                  <a:gd name="connsiteX3" fmla="*/ 8830 w 10550"/>
                  <a:gd name="connsiteY3" fmla="*/ 2762 h 6521"/>
                  <a:gd name="connsiteX4" fmla="*/ 8830 w 10550"/>
                  <a:gd name="connsiteY4" fmla="*/ 2999 h 6521"/>
                  <a:gd name="connsiteX5" fmla="*/ 9203 w 10550"/>
                  <a:gd name="connsiteY5" fmla="*/ 3309 h 6521"/>
                  <a:gd name="connsiteX6" fmla="*/ 8736 w 10550"/>
                  <a:gd name="connsiteY6" fmla="*/ 3678 h 6521"/>
                  <a:gd name="connsiteX7" fmla="*/ 6442 w 10550"/>
                  <a:gd name="connsiteY7" fmla="*/ 2585 h 6521"/>
                  <a:gd name="connsiteX8" fmla="*/ 6442 w 10550"/>
                  <a:gd name="connsiteY8" fmla="*/ 1994 h 6521"/>
                  <a:gd name="connsiteX9" fmla="*/ 6666 w 10550"/>
                  <a:gd name="connsiteY9" fmla="*/ 1994 h 6521"/>
                  <a:gd name="connsiteX10" fmla="*/ 6871 w 10550"/>
                  <a:gd name="connsiteY10" fmla="*/ 1832 h 6521"/>
                  <a:gd name="connsiteX11" fmla="*/ 6871 w 10550"/>
                  <a:gd name="connsiteY11" fmla="*/ 162 h 6521"/>
                  <a:gd name="connsiteX12" fmla="*/ 6666 w 10550"/>
                  <a:gd name="connsiteY12" fmla="*/ 0 h 6521"/>
                  <a:gd name="connsiteX13" fmla="*/ 4110 w 10550"/>
                  <a:gd name="connsiteY13" fmla="*/ 0 h 6521"/>
                  <a:gd name="connsiteX14" fmla="*/ 3904 w 10550"/>
                  <a:gd name="connsiteY14" fmla="*/ 162 h 6521"/>
                  <a:gd name="connsiteX15" fmla="*/ 3904 w 10550"/>
                  <a:gd name="connsiteY15" fmla="*/ 1832 h 6521"/>
                  <a:gd name="connsiteX16" fmla="*/ 4110 w 10550"/>
                  <a:gd name="connsiteY16" fmla="*/ 1994 h 6521"/>
                  <a:gd name="connsiteX17" fmla="*/ 4315 w 10550"/>
                  <a:gd name="connsiteY17" fmla="*/ 1994 h 6521"/>
                  <a:gd name="connsiteX18" fmla="*/ 4315 w 10550"/>
                  <a:gd name="connsiteY18" fmla="*/ 2541 h 6521"/>
                  <a:gd name="connsiteX19" fmla="*/ 1815 w 10550"/>
                  <a:gd name="connsiteY19" fmla="*/ 3678 h 6521"/>
                  <a:gd name="connsiteX20" fmla="*/ 1348 w 10550"/>
                  <a:gd name="connsiteY20" fmla="*/ 3309 h 6521"/>
                  <a:gd name="connsiteX21" fmla="*/ 1740 w 10550"/>
                  <a:gd name="connsiteY21" fmla="*/ 2999 h 6521"/>
                  <a:gd name="connsiteX22" fmla="*/ 1740 w 10550"/>
                  <a:gd name="connsiteY22" fmla="*/ 2762 h 6521"/>
                  <a:gd name="connsiteX23" fmla="*/ 1423 w 10550"/>
                  <a:gd name="connsiteY23" fmla="*/ 2762 h 6521"/>
                  <a:gd name="connsiteX24" fmla="*/ 360 w 10550"/>
                  <a:gd name="connsiteY24" fmla="*/ 3604 h 6521"/>
                  <a:gd name="connsiteX25" fmla="*/ 360 w 10550"/>
                  <a:gd name="connsiteY25" fmla="*/ 3840 h 6521"/>
                  <a:gd name="connsiteX26" fmla="*/ 509 w 10550"/>
                  <a:gd name="connsiteY26" fmla="*/ 3885 h 6521"/>
                  <a:gd name="connsiteX27" fmla="*/ 677 w 10550"/>
                  <a:gd name="connsiteY27" fmla="*/ 3840 h 6521"/>
                  <a:gd name="connsiteX28" fmla="*/ 1031 w 10550"/>
                  <a:gd name="connsiteY28" fmla="*/ 3545 h 6521"/>
                  <a:gd name="connsiteX29" fmla="*/ 1535 w 10550"/>
                  <a:gd name="connsiteY29" fmla="*/ 3929 h 6521"/>
                  <a:gd name="connsiteX30" fmla="*/ 528 w 10550"/>
                  <a:gd name="connsiteY30" fmla="*/ 6233 h 6521"/>
                  <a:gd name="connsiteX31" fmla="*/ 10024 w 10550"/>
                  <a:gd name="connsiteY31" fmla="*/ 6233 h 6521"/>
                  <a:gd name="connsiteX32" fmla="*/ 8998 w 10550"/>
                  <a:gd name="connsiteY32" fmla="*/ 3929 h 6521"/>
                  <a:gd name="connsiteX33" fmla="*/ 9520 w 10550"/>
                  <a:gd name="connsiteY33" fmla="*/ 3545 h 6521"/>
                  <a:gd name="connsiteX34" fmla="*/ 9875 w 10550"/>
                  <a:gd name="connsiteY34" fmla="*/ 3840 h 6521"/>
                  <a:gd name="connsiteX35" fmla="*/ 10024 w 10550"/>
                  <a:gd name="connsiteY35" fmla="*/ 3885 h 6521"/>
                  <a:gd name="connsiteX36" fmla="*/ 10192 w 10550"/>
                  <a:gd name="connsiteY36" fmla="*/ 3840 h 6521"/>
                  <a:gd name="connsiteX37" fmla="*/ 10192 w 10550"/>
                  <a:gd name="connsiteY37" fmla="*/ 3604 h 6521"/>
                  <a:gd name="connsiteX38" fmla="*/ 4744 w 10550"/>
                  <a:gd name="connsiteY38" fmla="*/ 1994 h 6521"/>
                  <a:gd name="connsiteX39" fmla="*/ 4744 w 10550"/>
                  <a:gd name="connsiteY39" fmla="*/ 1994 h 6521"/>
                  <a:gd name="connsiteX40" fmla="*/ 6031 w 10550"/>
                  <a:gd name="connsiteY40" fmla="*/ 1994 h 6521"/>
                  <a:gd name="connsiteX41" fmla="*/ 6031 w 10550"/>
                  <a:gd name="connsiteY41" fmla="*/ 2526 h 6521"/>
                  <a:gd name="connsiteX42" fmla="*/ 5285 w 10550"/>
                  <a:gd name="connsiteY42" fmla="*/ 2482 h 6521"/>
                  <a:gd name="connsiteX43" fmla="*/ 4744 w 10550"/>
                  <a:gd name="connsiteY43" fmla="*/ 2496 h 6521"/>
                  <a:gd name="connsiteX44" fmla="*/ 4744 w 10550"/>
                  <a:gd name="connsiteY44" fmla="*/ 1994 h 6521"/>
                  <a:gd name="connsiteX45" fmla="*/ 7561 w 10550"/>
                  <a:gd name="connsiteY45" fmla="*/ 4254 h 6521"/>
                  <a:gd name="connsiteX46" fmla="*/ 7561 w 10550"/>
                  <a:gd name="connsiteY46" fmla="*/ 4254 h 6521"/>
                  <a:gd name="connsiteX47" fmla="*/ 5434 w 10550"/>
                  <a:gd name="connsiteY47" fmla="*/ 6337 h 6521"/>
                  <a:gd name="connsiteX48" fmla="*/ 5285 w 10550"/>
                  <a:gd name="connsiteY48" fmla="*/ 6396 h 6521"/>
                  <a:gd name="connsiteX49" fmla="*/ 5136 w 10550"/>
                  <a:gd name="connsiteY49" fmla="*/ 6366 h 6521"/>
                  <a:gd name="connsiteX50" fmla="*/ 5117 w 10550"/>
                  <a:gd name="connsiteY50" fmla="*/ 6130 h 6521"/>
                  <a:gd name="connsiteX51" fmla="*/ 7225 w 10550"/>
                  <a:gd name="connsiteY51" fmla="*/ 4047 h 6521"/>
                  <a:gd name="connsiteX52" fmla="*/ 7524 w 10550"/>
                  <a:gd name="connsiteY52" fmla="*/ 4032 h 6521"/>
                  <a:gd name="connsiteX53" fmla="*/ 7561 w 10550"/>
                  <a:gd name="connsiteY53" fmla="*/ 4254 h 6521"/>
                  <a:gd name="connsiteX0" fmla="*/ 9374 w 9644"/>
                  <a:gd name="connsiteY0" fmla="*/ 5527 h 9808"/>
                  <a:gd name="connsiteX1" fmla="*/ 9374 w 9644"/>
                  <a:gd name="connsiteY1" fmla="*/ 5527 h 9808"/>
                  <a:gd name="connsiteX2" fmla="*/ 8365 w 9644"/>
                  <a:gd name="connsiteY2" fmla="*/ 4236 h 9808"/>
                  <a:gd name="connsiteX3" fmla="*/ 8083 w 9644"/>
                  <a:gd name="connsiteY3" fmla="*/ 4236 h 9808"/>
                  <a:gd name="connsiteX4" fmla="*/ 8083 w 9644"/>
                  <a:gd name="connsiteY4" fmla="*/ 4599 h 9808"/>
                  <a:gd name="connsiteX5" fmla="*/ 8436 w 9644"/>
                  <a:gd name="connsiteY5" fmla="*/ 5074 h 9808"/>
                  <a:gd name="connsiteX6" fmla="*/ 7994 w 9644"/>
                  <a:gd name="connsiteY6" fmla="*/ 5640 h 9808"/>
                  <a:gd name="connsiteX7" fmla="*/ 5819 w 9644"/>
                  <a:gd name="connsiteY7" fmla="*/ 3964 h 9808"/>
                  <a:gd name="connsiteX8" fmla="*/ 5819 w 9644"/>
                  <a:gd name="connsiteY8" fmla="*/ 3058 h 9808"/>
                  <a:gd name="connsiteX9" fmla="*/ 6031 w 9644"/>
                  <a:gd name="connsiteY9" fmla="*/ 3058 h 9808"/>
                  <a:gd name="connsiteX10" fmla="*/ 6226 w 9644"/>
                  <a:gd name="connsiteY10" fmla="*/ 2809 h 9808"/>
                  <a:gd name="connsiteX11" fmla="*/ 6226 w 9644"/>
                  <a:gd name="connsiteY11" fmla="*/ 248 h 9808"/>
                  <a:gd name="connsiteX12" fmla="*/ 6031 w 9644"/>
                  <a:gd name="connsiteY12" fmla="*/ 0 h 9808"/>
                  <a:gd name="connsiteX13" fmla="*/ 3609 w 9644"/>
                  <a:gd name="connsiteY13" fmla="*/ 0 h 9808"/>
                  <a:gd name="connsiteX14" fmla="*/ 3413 w 9644"/>
                  <a:gd name="connsiteY14" fmla="*/ 248 h 9808"/>
                  <a:gd name="connsiteX15" fmla="*/ 3413 w 9644"/>
                  <a:gd name="connsiteY15" fmla="*/ 2809 h 9808"/>
                  <a:gd name="connsiteX16" fmla="*/ 3609 w 9644"/>
                  <a:gd name="connsiteY16" fmla="*/ 3058 h 9808"/>
                  <a:gd name="connsiteX17" fmla="*/ 3803 w 9644"/>
                  <a:gd name="connsiteY17" fmla="*/ 3058 h 9808"/>
                  <a:gd name="connsiteX18" fmla="*/ 3803 w 9644"/>
                  <a:gd name="connsiteY18" fmla="*/ 3897 h 9808"/>
                  <a:gd name="connsiteX19" fmla="*/ 1433 w 9644"/>
                  <a:gd name="connsiteY19" fmla="*/ 5640 h 9808"/>
                  <a:gd name="connsiteX20" fmla="*/ 991 w 9644"/>
                  <a:gd name="connsiteY20" fmla="*/ 5074 h 9808"/>
                  <a:gd name="connsiteX21" fmla="*/ 1362 w 9644"/>
                  <a:gd name="connsiteY21" fmla="*/ 4599 h 9808"/>
                  <a:gd name="connsiteX22" fmla="*/ 1362 w 9644"/>
                  <a:gd name="connsiteY22" fmla="*/ 4236 h 9808"/>
                  <a:gd name="connsiteX23" fmla="*/ 1062 w 9644"/>
                  <a:gd name="connsiteY23" fmla="*/ 4236 h 9808"/>
                  <a:gd name="connsiteX24" fmla="*/ 54 w 9644"/>
                  <a:gd name="connsiteY24" fmla="*/ 5527 h 9808"/>
                  <a:gd name="connsiteX25" fmla="*/ 54 w 9644"/>
                  <a:gd name="connsiteY25" fmla="*/ 5889 h 9808"/>
                  <a:gd name="connsiteX26" fmla="*/ 195 w 9644"/>
                  <a:gd name="connsiteY26" fmla="*/ 5958 h 9808"/>
                  <a:gd name="connsiteX27" fmla="*/ 355 w 9644"/>
                  <a:gd name="connsiteY27" fmla="*/ 5889 h 9808"/>
                  <a:gd name="connsiteX28" fmla="*/ 690 w 9644"/>
                  <a:gd name="connsiteY28" fmla="*/ 5436 h 9808"/>
                  <a:gd name="connsiteX29" fmla="*/ 1168 w 9644"/>
                  <a:gd name="connsiteY29" fmla="*/ 6025 h 9808"/>
                  <a:gd name="connsiteX30" fmla="*/ 9214 w 9644"/>
                  <a:gd name="connsiteY30" fmla="*/ 9558 h 9808"/>
                  <a:gd name="connsiteX31" fmla="*/ 8242 w 9644"/>
                  <a:gd name="connsiteY31" fmla="*/ 6025 h 9808"/>
                  <a:gd name="connsiteX32" fmla="*/ 8737 w 9644"/>
                  <a:gd name="connsiteY32" fmla="*/ 5436 h 9808"/>
                  <a:gd name="connsiteX33" fmla="*/ 9073 w 9644"/>
                  <a:gd name="connsiteY33" fmla="*/ 5889 h 9808"/>
                  <a:gd name="connsiteX34" fmla="*/ 9214 w 9644"/>
                  <a:gd name="connsiteY34" fmla="*/ 5958 h 9808"/>
                  <a:gd name="connsiteX35" fmla="*/ 9374 w 9644"/>
                  <a:gd name="connsiteY35" fmla="*/ 5889 h 9808"/>
                  <a:gd name="connsiteX36" fmla="*/ 9374 w 9644"/>
                  <a:gd name="connsiteY36" fmla="*/ 5527 h 9808"/>
                  <a:gd name="connsiteX37" fmla="*/ 4210 w 9644"/>
                  <a:gd name="connsiteY37" fmla="*/ 3058 h 9808"/>
                  <a:gd name="connsiteX38" fmla="*/ 4210 w 9644"/>
                  <a:gd name="connsiteY38" fmla="*/ 3058 h 9808"/>
                  <a:gd name="connsiteX39" fmla="*/ 5430 w 9644"/>
                  <a:gd name="connsiteY39" fmla="*/ 3058 h 9808"/>
                  <a:gd name="connsiteX40" fmla="*/ 5430 w 9644"/>
                  <a:gd name="connsiteY40" fmla="*/ 3874 h 9808"/>
                  <a:gd name="connsiteX41" fmla="*/ 4722 w 9644"/>
                  <a:gd name="connsiteY41" fmla="*/ 3806 h 9808"/>
                  <a:gd name="connsiteX42" fmla="*/ 4210 w 9644"/>
                  <a:gd name="connsiteY42" fmla="*/ 3828 h 9808"/>
                  <a:gd name="connsiteX43" fmla="*/ 4210 w 9644"/>
                  <a:gd name="connsiteY43" fmla="*/ 3058 h 9808"/>
                  <a:gd name="connsiteX44" fmla="*/ 6880 w 9644"/>
                  <a:gd name="connsiteY44" fmla="*/ 6524 h 9808"/>
                  <a:gd name="connsiteX45" fmla="*/ 6880 w 9644"/>
                  <a:gd name="connsiteY45" fmla="*/ 6524 h 9808"/>
                  <a:gd name="connsiteX46" fmla="*/ 4864 w 9644"/>
                  <a:gd name="connsiteY46" fmla="*/ 9718 h 9808"/>
                  <a:gd name="connsiteX47" fmla="*/ 4722 w 9644"/>
                  <a:gd name="connsiteY47" fmla="*/ 9808 h 9808"/>
                  <a:gd name="connsiteX48" fmla="*/ 4581 w 9644"/>
                  <a:gd name="connsiteY48" fmla="*/ 9762 h 9808"/>
                  <a:gd name="connsiteX49" fmla="*/ 4563 w 9644"/>
                  <a:gd name="connsiteY49" fmla="*/ 9400 h 9808"/>
                  <a:gd name="connsiteX50" fmla="*/ 6561 w 9644"/>
                  <a:gd name="connsiteY50" fmla="*/ 6206 h 9808"/>
                  <a:gd name="connsiteX51" fmla="*/ 6845 w 9644"/>
                  <a:gd name="connsiteY51" fmla="*/ 6183 h 9808"/>
                  <a:gd name="connsiteX52" fmla="*/ 6880 w 9644"/>
                  <a:gd name="connsiteY52" fmla="*/ 6524 h 9808"/>
                  <a:gd name="connsiteX0" fmla="*/ 9720 w 9774"/>
                  <a:gd name="connsiteY0" fmla="*/ 5635 h 10000"/>
                  <a:gd name="connsiteX1" fmla="*/ 9720 w 9774"/>
                  <a:gd name="connsiteY1" fmla="*/ 5635 h 10000"/>
                  <a:gd name="connsiteX2" fmla="*/ 8674 w 9774"/>
                  <a:gd name="connsiteY2" fmla="*/ 4319 h 10000"/>
                  <a:gd name="connsiteX3" fmla="*/ 8381 w 9774"/>
                  <a:gd name="connsiteY3" fmla="*/ 4319 h 10000"/>
                  <a:gd name="connsiteX4" fmla="*/ 8381 w 9774"/>
                  <a:gd name="connsiteY4" fmla="*/ 4689 h 10000"/>
                  <a:gd name="connsiteX5" fmla="*/ 8747 w 9774"/>
                  <a:gd name="connsiteY5" fmla="*/ 5173 h 10000"/>
                  <a:gd name="connsiteX6" fmla="*/ 8289 w 9774"/>
                  <a:gd name="connsiteY6" fmla="*/ 5750 h 10000"/>
                  <a:gd name="connsiteX7" fmla="*/ 6034 w 9774"/>
                  <a:gd name="connsiteY7" fmla="*/ 4042 h 10000"/>
                  <a:gd name="connsiteX8" fmla="*/ 6034 w 9774"/>
                  <a:gd name="connsiteY8" fmla="*/ 3118 h 10000"/>
                  <a:gd name="connsiteX9" fmla="*/ 6254 w 9774"/>
                  <a:gd name="connsiteY9" fmla="*/ 3118 h 10000"/>
                  <a:gd name="connsiteX10" fmla="*/ 6456 w 9774"/>
                  <a:gd name="connsiteY10" fmla="*/ 2864 h 10000"/>
                  <a:gd name="connsiteX11" fmla="*/ 6456 w 9774"/>
                  <a:gd name="connsiteY11" fmla="*/ 253 h 10000"/>
                  <a:gd name="connsiteX12" fmla="*/ 6254 w 9774"/>
                  <a:gd name="connsiteY12" fmla="*/ 0 h 10000"/>
                  <a:gd name="connsiteX13" fmla="*/ 3742 w 9774"/>
                  <a:gd name="connsiteY13" fmla="*/ 0 h 10000"/>
                  <a:gd name="connsiteX14" fmla="*/ 3539 w 9774"/>
                  <a:gd name="connsiteY14" fmla="*/ 253 h 10000"/>
                  <a:gd name="connsiteX15" fmla="*/ 3539 w 9774"/>
                  <a:gd name="connsiteY15" fmla="*/ 2864 h 10000"/>
                  <a:gd name="connsiteX16" fmla="*/ 3742 w 9774"/>
                  <a:gd name="connsiteY16" fmla="*/ 3118 h 10000"/>
                  <a:gd name="connsiteX17" fmla="*/ 3943 w 9774"/>
                  <a:gd name="connsiteY17" fmla="*/ 3118 h 10000"/>
                  <a:gd name="connsiteX18" fmla="*/ 3943 w 9774"/>
                  <a:gd name="connsiteY18" fmla="*/ 3973 h 10000"/>
                  <a:gd name="connsiteX19" fmla="*/ 1486 w 9774"/>
                  <a:gd name="connsiteY19" fmla="*/ 5750 h 10000"/>
                  <a:gd name="connsiteX20" fmla="*/ 1028 w 9774"/>
                  <a:gd name="connsiteY20" fmla="*/ 5173 h 10000"/>
                  <a:gd name="connsiteX21" fmla="*/ 1412 w 9774"/>
                  <a:gd name="connsiteY21" fmla="*/ 4689 h 10000"/>
                  <a:gd name="connsiteX22" fmla="*/ 1412 w 9774"/>
                  <a:gd name="connsiteY22" fmla="*/ 4319 h 10000"/>
                  <a:gd name="connsiteX23" fmla="*/ 1101 w 9774"/>
                  <a:gd name="connsiteY23" fmla="*/ 4319 h 10000"/>
                  <a:gd name="connsiteX24" fmla="*/ 56 w 9774"/>
                  <a:gd name="connsiteY24" fmla="*/ 5635 h 10000"/>
                  <a:gd name="connsiteX25" fmla="*/ 56 w 9774"/>
                  <a:gd name="connsiteY25" fmla="*/ 6004 h 10000"/>
                  <a:gd name="connsiteX26" fmla="*/ 202 w 9774"/>
                  <a:gd name="connsiteY26" fmla="*/ 6075 h 10000"/>
                  <a:gd name="connsiteX27" fmla="*/ 368 w 9774"/>
                  <a:gd name="connsiteY27" fmla="*/ 6004 h 10000"/>
                  <a:gd name="connsiteX28" fmla="*/ 715 w 9774"/>
                  <a:gd name="connsiteY28" fmla="*/ 5542 h 10000"/>
                  <a:gd name="connsiteX29" fmla="*/ 1211 w 9774"/>
                  <a:gd name="connsiteY29" fmla="*/ 6143 h 10000"/>
                  <a:gd name="connsiteX30" fmla="*/ 8546 w 9774"/>
                  <a:gd name="connsiteY30" fmla="*/ 6143 h 10000"/>
                  <a:gd name="connsiteX31" fmla="*/ 9060 w 9774"/>
                  <a:gd name="connsiteY31" fmla="*/ 5542 h 10000"/>
                  <a:gd name="connsiteX32" fmla="*/ 9408 w 9774"/>
                  <a:gd name="connsiteY32" fmla="*/ 6004 h 10000"/>
                  <a:gd name="connsiteX33" fmla="*/ 9554 w 9774"/>
                  <a:gd name="connsiteY33" fmla="*/ 6075 h 10000"/>
                  <a:gd name="connsiteX34" fmla="*/ 9720 w 9774"/>
                  <a:gd name="connsiteY34" fmla="*/ 6004 h 10000"/>
                  <a:gd name="connsiteX35" fmla="*/ 9720 w 9774"/>
                  <a:gd name="connsiteY35" fmla="*/ 5635 h 10000"/>
                  <a:gd name="connsiteX36" fmla="*/ 4365 w 9774"/>
                  <a:gd name="connsiteY36" fmla="*/ 3118 h 10000"/>
                  <a:gd name="connsiteX37" fmla="*/ 4365 w 9774"/>
                  <a:gd name="connsiteY37" fmla="*/ 3118 h 10000"/>
                  <a:gd name="connsiteX38" fmla="*/ 5630 w 9774"/>
                  <a:gd name="connsiteY38" fmla="*/ 3118 h 10000"/>
                  <a:gd name="connsiteX39" fmla="*/ 5630 w 9774"/>
                  <a:gd name="connsiteY39" fmla="*/ 3950 h 10000"/>
                  <a:gd name="connsiteX40" fmla="*/ 4896 w 9774"/>
                  <a:gd name="connsiteY40" fmla="*/ 3881 h 10000"/>
                  <a:gd name="connsiteX41" fmla="*/ 4365 w 9774"/>
                  <a:gd name="connsiteY41" fmla="*/ 3903 h 10000"/>
                  <a:gd name="connsiteX42" fmla="*/ 4365 w 9774"/>
                  <a:gd name="connsiteY42" fmla="*/ 3118 h 10000"/>
                  <a:gd name="connsiteX43" fmla="*/ 7134 w 9774"/>
                  <a:gd name="connsiteY43" fmla="*/ 6652 h 10000"/>
                  <a:gd name="connsiteX44" fmla="*/ 7134 w 9774"/>
                  <a:gd name="connsiteY44" fmla="*/ 6652 h 10000"/>
                  <a:gd name="connsiteX45" fmla="*/ 5044 w 9774"/>
                  <a:gd name="connsiteY45" fmla="*/ 9908 h 10000"/>
                  <a:gd name="connsiteX46" fmla="*/ 4896 w 9774"/>
                  <a:gd name="connsiteY46" fmla="*/ 10000 h 10000"/>
                  <a:gd name="connsiteX47" fmla="*/ 4750 w 9774"/>
                  <a:gd name="connsiteY47" fmla="*/ 9953 h 10000"/>
                  <a:gd name="connsiteX48" fmla="*/ 4731 w 9774"/>
                  <a:gd name="connsiteY48" fmla="*/ 9584 h 10000"/>
                  <a:gd name="connsiteX49" fmla="*/ 6803 w 9774"/>
                  <a:gd name="connsiteY49" fmla="*/ 6327 h 10000"/>
                  <a:gd name="connsiteX50" fmla="*/ 7098 w 9774"/>
                  <a:gd name="connsiteY50" fmla="*/ 6304 h 10000"/>
                  <a:gd name="connsiteX51" fmla="*/ 7134 w 9774"/>
                  <a:gd name="connsiteY51" fmla="*/ 6652 h 10000"/>
                  <a:gd name="connsiteX0" fmla="*/ 9945 w 10000"/>
                  <a:gd name="connsiteY0" fmla="*/ 5847 h 10212"/>
                  <a:gd name="connsiteX1" fmla="*/ 9945 w 10000"/>
                  <a:gd name="connsiteY1" fmla="*/ 5847 h 10212"/>
                  <a:gd name="connsiteX2" fmla="*/ 8875 w 10000"/>
                  <a:gd name="connsiteY2" fmla="*/ 4531 h 10212"/>
                  <a:gd name="connsiteX3" fmla="*/ 8575 w 10000"/>
                  <a:gd name="connsiteY3" fmla="*/ 4531 h 10212"/>
                  <a:gd name="connsiteX4" fmla="*/ 8575 w 10000"/>
                  <a:gd name="connsiteY4" fmla="*/ 4901 h 10212"/>
                  <a:gd name="connsiteX5" fmla="*/ 8949 w 10000"/>
                  <a:gd name="connsiteY5" fmla="*/ 5385 h 10212"/>
                  <a:gd name="connsiteX6" fmla="*/ 8481 w 10000"/>
                  <a:gd name="connsiteY6" fmla="*/ 5962 h 10212"/>
                  <a:gd name="connsiteX7" fmla="*/ 6174 w 10000"/>
                  <a:gd name="connsiteY7" fmla="*/ 4254 h 10212"/>
                  <a:gd name="connsiteX8" fmla="*/ 6174 w 10000"/>
                  <a:gd name="connsiteY8" fmla="*/ 3330 h 10212"/>
                  <a:gd name="connsiteX9" fmla="*/ 6399 w 10000"/>
                  <a:gd name="connsiteY9" fmla="*/ 3330 h 10212"/>
                  <a:gd name="connsiteX10" fmla="*/ 6605 w 10000"/>
                  <a:gd name="connsiteY10" fmla="*/ 3076 h 10212"/>
                  <a:gd name="connsiteX11" fmla="*/ 6605 w 10000"/>
                  <a:gd name="connsiteY11" fmla="*/ 465 h 10212"/>
                  <a:gd name="connsiteX12" fmla="*/ 6399 w 10000"/>
                  <a:gd name="connsiteY12" fmla="*/ 212 h 10212"/>
                  <a:gd name="connsiteX13" fmla="*/ 3829 w 10000"/>
                  <a:gd name="connsiteY13" fmla="*/ 212 h 10212"/>
                  <a:gd name="connsiteX14" fmla="*/ 3621 w 10000"/>
                  <a:gd name="connsiteY14" fmla="*/ 3076 h 10212"/>
                  <a:gd name="connsiteX15" fmla="*/ 3829 w 10000"/>
                  <a:gd name="connsiteY15" fmla="*/ 3330 h 10212"/>
                  <a:gd name="connsiteX16" fmla="*/ 4034 w 10000"/>
                  <a:gd name="connsiteY16" fmla="*/ 3330 h 10212"/>
                  <a:gd name="connsiteX17" fmla="*/ 4034 w 10000"/>
                  <a:gd name="connsiteY17" fmla="*/ 4185 h 10212"/>
                  <a:gd name="connsiteX18" fmla="*/ 1520 w 10000"/>
                  <a:gd name="connsiteY18" fmla="*/ 5962 h 10212"/>
                  <a:gd name="connsiteX19" fmla="*/ 1052 w 10000"/>
                  <a:gd name="connsiteY19" fmla="*/ 5385 h 10212"/>
                  <a:gd name="connsiteX20" fmla="*/ 1445 w 10000"/>
                  <a:gd name="connsiteY20" fmla="*/ 4901 h 10212"/>
                  <a:gd name="connsiteX21" fmla="*/ 1445 w 10000"/>
                  <a:gd name="connsiteY21" fmla="*/ 4531 h 10212"/>
                  <a:gd name="connsiteX22" fmla="*/ 1126 w 10000"/>
                  <a:gd name="connsiteY22" fmla="*/ 4531 h 10212"/>
                  <a:gd name="connsiteX23" fmla="*/ 57 w 10000"/>
                  <a:gd name="connsiteY23" fmla="*/ 5847 h 10212"/>
                  <a:gd name="connsiteX24" fmla="*/ 57 w 10000"/>
                  <a:gd name="connsiteY24" fmla="*/ 6216 h 10212"/>
                  <a:gd name="connsiteX25" fmla="*/ 207 w 10000"/>
                  <a:gd name="connsiteY25" fmla="*/ 6287 h 10212"/>
                  <a:gd name="connsiteX26" fmla="*/ 377 w 10000"/>
                  <a:gd name="connsiteY26" fmla="*/ 6216 h 10212"/>
                  <a:gd name="connsiteX27" fmla="*/ 732 w 10000"/>
                  <a:gd name="connsiteY27" fmla="*/ 5754 h 10212"/>
                  <a:gd name="connsiteX28" fmla="*/ 1239 w 10000"/>
                  <a:gd name="connsiteY28" fmla="*/ 6355 h 10212"/>
                  <a:gd name="connsiteX29" fmla="*/ 8744 w 10000"/>
                  <a:gd name="connsiteY29" fmla="*/ 6355 h 10212"/>
                  <a:gd name="connsiteX30" fmla="*/ 9269 w 10000"/>
                  <a:gd name="connsiteY30" fmla="*/ 5754 h 10212"/>
                  <a:gd name="connsiteX31" fmla="*/ 9626 w 10000"/>
                  <a:gd name="connsiteY31" fmla="*/ 6216 h 10212"/>
                  <a:gd name="connsiteX32" fmla="*/ 9775 w 10000"/>
                  <a:gd name="connsiteY32" fmla="*/ 6287 h 10212"/>
                  <a:gd name="connsiteX33" fmla="*/ 9945 w 10000"/>
                  <a:gd name="connsiteY33" fmla="*/ 6216 h 10212"/>
                  <a:gd name="connsiteX34" fmla="*/ 9945 w 10000"/>
                  <a:gd name="connsiteY34" fmla="*/ 5847 h 10212"/>
                  <a:gd name="connsiteX35" fmla="*/ 4466 w 10000"/>
                  <a:gd name="connsiteY35" fmla="*/ 3330 h 10212"/>
                  <a:gd name="connsiteX36" fmla="*/ 4466 w 10000"/>
                  <a:gd name="connsiteY36" fmla="*/ 3330 h 10212"/>
                  <a:gd name="connsiteX37" fmla="*/ 5760 w 10000"/>
                  <a:gd name="connsiteY37" fmla="*/ 3330 h 10212"/>
                  <a:gd name="connsiteX38" fmla="*/ 5760 w 10000"/>
                  <a:gd name="connsiteY38" fmla="*/ 4162 h 10212"/>
                  <a:gd name="connsiteX39" fmla="*/ 5009 w 10000"/>
                  <a:gd name="connsiteY39" fmla="*/ 4093 h 10212"/>
                  <a:gd name="connsiteX40" fmla="*/ 4466 w 10000"/>
                  <a:gd name="connsiteY40" fmla="*/ 4115 h 10212"/>
                  <a:gd name="connsiteX41" fmla="*/ 4466 w 10000"/>
                  <a:gd name="connsiteY41" fmla="*/ 3330 h 10212"/>
                  <a:gd name="connsiteX42" fmla="*/ 7299 w 10000"/>
                  <a:gd name="connsiteY42" fmla="*/ 6864 h 10212"/>
                  <a:gd name="connsiteX43" fmla="*/ 7299 w 10000"/>
                  <a:gd name="connsiteY43" fmla="*/ 6864 h 10212"/>
                  <a:gd name="connsiteX44" fmla="*/ 5161 w 10000"/>
                  <a:gd name="connsiteY44" fmla="*/ 10120 h 10212"/>
                  <a:gd name="connsiteX45" fmla="*/ 5009 w 10000"/>
                  <a:gd name="connsiteY45" fmla="*/ 10212 h 10212"/>
                  <a:gd name="connsiteX46" fmla="*/ 4860 w 10000"/>
                  <a:gd name="connsiteY46" fmla="*/ 10165 h 10212"/>
                  <a:gd name="connsiteX47" fmla="*/ 4840 w 10000"/>
                  <a:gd name="connsiteY47" fmla="*/ 9796 h 10212"/>
                  <a:gd name="connsiteX48" fmla="*/ 6960 w 10000"/>
                  <a:gd name="connsiteY48" fmla="*/ 6539 h 10212"/>
                  <a:gd name="connsiteX49" fmla="*/ 7262 w 10000"/>
                  <a:gd name="connsiteY49" fmla="*/ 6516 h 10212"/>
                  <a:gd name="connsiteX50" fmla="*/ 7299 w 10000"/>
                  <a:gd name="connsiteY50" fmla="*/ 6864 h 10212"/>
                  <a:gd name="connsiteX0" fmla="*/ 9945 w 10000"/>
                  <a:gd name="connsiteY0" fmla="*/ 5800 h 10165"/>
                  <a:gd name="connsiteX1" fmla="*/ 9945 w 10000"/>
                  <a:gd name="connsiteY1" fmla="*/ 5800 h 10165"/>
                  <a:gd name="connsiteX2" fmla="*/ 8875 w 10000"/>
                  <a:gd name="connsiteY2" fmla="*/ 4484 h 10165"/>
                  <a:gd name="connsiteX3" fmla="*/ 8575 w 10000"/>
                  <a:gd name="connsiteY3" fmla="*/ 4484 h 10165"/>
                  <a:gd name="connsiteX4" fmla="*/ 8575 w 10000"/>
                  <a:gd name="connsiteY4" fmla="*/ 4854 h 10165"/>
                  <a:gd name="connsiteX5" fmla="*/ 8949 w 10000"/>
                  <a:gd name="connsiteY5" fmla="*/ 5338 h 10165"/>
                  <a:gd name="connsiteX6" fmla="*/ 8481 w 10000"/>
                  <a:gd name="connsiteY6" fmla="*/ 5915 h 10165"/>
                  <a:gd name="connsiteX7" fmla="*/ 6174 w 10000"/>
                  <a:gd name="connsiteY7" fmla="*/ 4207 h 10165"/>
                  <a:gd name="connsiteX8" fmla="*/ 6174 w 10000"/>
                  <a:gd name="connsiteY8" fmla="*/ 3283 h 10165"/>
                  <a:gd name="connsiteX9" fmla="*/ 6399 w 10000"/>
                  <a:gd name="connsiteY9" fmla="*/ 3283 h 10165"/>
                  <a:gd name="connsiteX10" fmla="*/ 6605 w 10000"/>
                  <a:gd name="connsiteY10" fmla="*/ 3029 h 10165"/>
                  <a:gd name="connsiteX11" fmla="*/ 6605 w 10000"/>
                  <a:gd name="connsiteY11" fmla="*/ 418 h 10165"/>
                  <a:gd name="connsiteX12" fmla="*/ 6399 w 10000"/>
                  <a:gd name="connsiteY12" fmla="*/ 165 h 10165"/>
                  <a:gd name="connsiteX13" fmla="*/ 3621 w 10000"/>
                  <a:gd name="connsiteY13" fmla="*/ 3029 h 10165"/>
                  <a:gd name="connsiteX14" fmla="*/ 3829 w 10000"/>
                  <a:gd name="connsiteY14" fmla="*/ 3283 h 10165"/>
                  <a:gd name="connsiteX15" fmla="*/ 4034 w 10000"/>
                  <a:gd name="connsiteY15" fmla="*/ 3283 h 10165"/>
                  <a:gd name="connsiteX16" fmla="*/ 4034 w 10000"/>
                  <a:gd name="connsiteY16" fmla="*/ 4138 h 10165"/>
                  <a:gd name="connsiteX17" fmla="*/ 1520 w 10000"/>
                  <a:gd name="connsiteY17" fmla="*/ 5915 h 10165"/>
                  <a:gd name="connsiteX18" fmla="*/ 1052 w 10000"/>
                  <a:gd name="connsiteY18" fmla="*/ 5338 h 10165"/>
                  <a:gd name="connsiteX19" fmla="*/ 1445 w 10000"/>
                  <a:gd name="connsiteY19" fmla="*/ 4854 h 10165"/>
                  <a:gd name="connsiteX20" fmla="*/ 1445 w 10000"/>
                  <a:gd name="connsiteY20" fmla="*/ 4484 h 10165"/>
                  <a:gd name="connsiteX21" fmla="*/ 1126 w 10000"/>
                  <a:gd name="connsiteY21" fmla="*/ 4484 h 10165"/>
                  <a:gd name="connsiteX22" fmla="*/ 57 w 10000"/>
                  <a:gd name="connsiteY22" fmla="*/ 5800 h 10165"/>
                  <a:gd name="connsiteX23" fmla="*/ 57 w 10000"/>
                  <a:gd name="connsiteY23" fmla="*/ 6169 h 10165"/>
                  <a:gd name="connsiteX24" fmla="*/ 207 w 10000"/>
                  <a:gd name="connsiteY24" fmla="*/ 6240 h 10165"/>
                  <a:gd name="connsiteX25" fmla="*/ 377 w 10000"/>
                  <a:gd name="connsiteY25" fmla="*/ 6169 h 10165"/>
                  <a:gd name="connsiteX26" fmla="*/ 732 w 10000"/>
                  <a:gd name="connsiteY26" fmla="*/ 5707 h 10165"/>
                  <a:gd name="connsiteX27" fmla="*/ 1239 w 10000"/>
                  <a:gd name="connsiteY27" fmla="*/ 6308 h 10165"/>
                  <a:gd name="connsiteX28" fmla="*/ 8744 w 10000"/>
                  <a:gd name="connsiteY28" fmla="*/ 6308 h 10165"/>
                  <a:gd name="connsiteX29" fmla="*/ 9269 w 10000"/>
                  <a:gd name="connsiteY29" fmla="*/ 5707 h 10165"/>
                  <a:gd name="connsiteX30" fmla="*/ 9626 w 10000"/>
                  <a:gd name="connsiteY30" fmla="*/ 6169 h 10165"/>
                  <a:gd name="connsiteX31" fmla="*/ 9775 w 10000"/>
                  <a:gd name="connsiteY31" fmla="*/ 6240 h 10165"/>
                  <a:gd name="connsiteX32" fmla="*/ 9945 w 10000"/>
                  <a:gd name="connsiteY32" fmla="*/ 6169 h 10165"/>
                  <a:gd name="connsiteX33" fmla="*/ 9945 w 10000"/>
                  <a:gd name="connsiteY33" fmla="*/ 5800 h 10165"/>
                  <a:gd name="connsiteX34" fmla="*/ 4466 w 10000"/>
                  <a:gd name="connsiteY34" fmla="*/ 3283 h 10165"/>
                  <a:gd name="connsiteX35" fmla="*/ 4466 w 10000"/>
                  <a:gd name="connsiteY35" fmla="*/ 3283 h 10165"/>
                  <a:gd name="connsiteX36" fmla="*/ 5760 w 10000"/>
                  <a:gd name="connsiteY36" fmla="*/ 3283 h 10165"/>
                  <a:gd name="connsiteX37" fmla="*/ 5760 w 10000"/>
                  <a:gd name="connsiteY37" fmla="*/ 4115 h 10165"/>
                  <a:gd name="connsiteX38" fmla="*/ 5009 w 10000"/>
                  <a:gd name="connsiteY38" fmla="*/ 4046 h 10165"/>
                  <a:gd name="connsiteX39" fmla="*/ 4466 w 10000"/>
                  <a:gd name="connsiteY39" fmla="*/ 4068 h 10165"/>
                  <a:gd name="connsiteX40" fmla="*/ 4466 w 10000"/>
                  <a:gd name="connsiteY40" fmla="*/ 3283 h 10165"/>
                  <a:gd name="connsiteX41" fmla="*/ 7299 w 10000"/>
                  <a:gd name="connsiteY41" fmla="*/ 6817 h 10165"/>
                  <a:gd name="connsiteX42" fmla="*/ 7299 w 10000"/>
                  <a:gd name="connsiteY42" fmla="*/ 6817 h 10165"/>
                  <a:gd name="connsiteX43" fmla="*/ 5161 w 10000"/>
                  <a:gd name="connsiteY43" fmla="*/ 10073 h 10165"/>
                  <a:gd name="connsiteX44" fmla="*/ 5009 w 10000"/>
                  <a:gd name="connsiteY44" fmla="*/ 10165 h 10165"/>
                  <a:gd name="connsiteX45" fmla="*/ 4860 w 10000"/>
                  <a:gd name="connsiteY45" fmla="*/ 10118 h 10165"/>
                  <a:gd name="connsiteX46" fmla="*/ 4840 w 10000"/>
                  <a:gd name="connsiteY46" fmla="*/ 9749 h 10165"/>
                  <a:gd name="connsiteX47" fmla="*/ 6960 w 10000"/>
                  <a:gd name="connsiteY47" fmla="*/ 6492 h 10165"/>
                  <a:gd name="connsiteX48" fmla="*/ 7262 w 10000"/>
                  <a:gd name="connsiteY48" fmla="*/ 6469 h 10165"/>
                  <a:gd name="connsiteX49" fmla="*/ 7299 w 10000"/>
                  <a:gd name="connsiteY49" fmla="*/ 6817 h 10165"/>
                  <a:gd name="connsiteX0" fmla="*/ 9945 w 10000"/>
                  <a:gd name="connsiteY0" fmla="*/ 5382 h 9747"/>
                  <a:gd name="connsiteX1" fmla="*/ 9945 w 10000"/>
                  <a:gd name="connsiteY1" fmla="*/ 5382 h 9747"/>
                  <a:gd name="connsiteX2" fmla="*/ 8875 w 10000"/>
                  <a:gd name="connsiteY2" fmla="*/ 4066 h 9747"/>
                  <a:gd name="connsiteX3" fmla="*/ 8575 w 10000"/>
                  <a:gd name="connsiteY3" fmla="*/ 4066 h 9747"/>
                  <a:gd name="connsiteX4" fmla="*/ 8575 w 10000"/>
                  <a:gd name="connsiteY4" fmla="*/ 4436 h 9747"/>
                  <a:gd name="connsiteX5" fmla="*/ 8949 w 10000"/>
                  <a:gd name="connsiteY5" fmla="*/ 4920 h 9747"/>
                  <a:gd name="connsiteX6" fmla="*/ 8481 w 10000"/>
                  <a:gd name="connsiteY6" fmla="*/ 5497 h 9747"/>
                  <a:gd name="connsiteX7" fmla="*/ 6174 w 10000"/>
                  <a:gd name="connsiteY7" fmla="*/ 3789 h 9747"/>
                  <a:gd name="connsiteX8" fmla="*/ 6174 w 10000"/>
                  <a:gd name="connsiteY8" fmla="*/ 2865 h 9747"/>
                  <a:gd name="connsiteX9" fmla="*/ 6399 w 10000"/>
                  <a:gd name="connsiteY9" fmla="*/ 2865 h 9747"/>
                  <a:gd name="connsiteX10" fmla="*/ 6605 w 10000"/>
                  <a:gd name="connsiteY10" fmla="*/ 2611 h 9747"/>
                  <a:gd name="connsiteX11" fmla="*/ 6605 w 10000"/>
                  <a:gd name="connsiteY11" fmla="*/ 0 h 9747"/>
                  <a:gd name="connsiteX12" fmla="*/ 3621 w 10000"/>
                  <a:gd name="connsiteY12" fmla="*/ 2611 h 9747"/>
                  <a:gd name="connsiteX13" fmla="*/ 3829 w 10000"/>
                  <a:gd name="connsiteY13" fmla="*/ 2865 h 9747"/>
                  <a:gd name="connsiteX14" fmla="*/ 4034 w 10000"/>
                  <a:gd name="connsiteY14" fmla="*/ 2865 h 9747"/>
                  <a:gd name="connsiteX15" fmla="*/ 4034 w 10000"/>
                  <a:gd name="connsiteY15" fmla="*/ 3720 h 9747"/>
                  <a:gd name="connsiteX16" fmla="*/ 1520 w 10000"/>
                  <a:gd name="connsiteY16" fmla="*/ 5497 h 9747"/>
                  <a:gd name="connsiteX17" fmla="*/ 1052 w 10000"/>
                  <a:gd name="connsiteY17" fmla="*/ 4920 h 9747"/>
                  <a:gd name="connsiteX18" fmla="*/ 1445 w 10000"/>
                  <a:gd name="connsiteY18" fmla="*/ 4436 h 9747"/>
                  <a:gd name="connsiteX19" fmla="*/ 1445 w 10000"/>
                  <a:gd name="connsiteY19" fmla="*/ 4066 h 9747"/>
                  <a:gd name="connsiteX20" fmla="*/ 1126 w 10000"/>
                  <a:gd name="connsiteY20" fmla="*/ 4066 h 9747"/>
                  <a:gd name="connsiteX21" fmla="*/ 57 w 10000"/>
                  <a:gd name="connsiteY21" fmla="*/ 5382 h 9747"/>
                  <a:gd name="connsiteX22" fmla="*/ 57 w 10000"/>
                  <a:gd name="connsiteY22" fmla="*/ 5751 h 9747"/>
                  <a:gd name="connsiteX23" fmla="*/ 207 w 10000"/>
                  <a:gd name="connsiteY23" fmla="*/ 5822 h 9747"/>
                  <a:gd name="connsiteX24" fmla="*/ 377 w 10000"/>
                  <a:gd name="connsiteY24" fmla="*/ 5751 h 9747"/>
                  <a:gd name="connsiteX25" fmla="*/ 732 w 10000"/>
                  <a:gd name="connsiteY25" fmla="*/ 5289 h 9747"/>
                  <a:gd name="connsiteX26" fmla="*/ 1239 w 10000"/>
                  <a:gd name="connsiteY26" fmla="*/ 5890 h 9747"/>
                  <a:gd name="connsiteX27" fmla="*/ 8744 w 10000"/>
                  <a:gd name="connsiteY27" fmla="*/ 5890 h 9747"/>
                  <a:gd name="connsiteX28" fmla="*/ 9269 w 10000"/>
                  <a:gd name="connsiteY28" fmla="*/ 5289 h 9747"/>
                  <a:gd name="connsiteX29" fmla="*/ 9626 w 10000"/>
                  <a:gd name="connsiteY29" fmla="*/ 5751 h 9747"/>
                  <a:gd name="connsiteX30" fmla="*/ 9775 w 10000"/>
                  <a:gd name="connsiteY30" fmla="*/ 5822 h 9747"/>
                  <a:gd name="connsiteX31" fmla="*/ 9945 w 10000"/>
                  <a:gd name="connsiteY31" fmla="*/ 5751 h 9747"/>
                  <a:gd name="connsiteX32" fmla="*/ 9945 w 10000"/>
                  <a:gd name="connsiteY32" fmla="*/ 5382 h 9747"/>
                  <a:gd name="connsiteX33" fmla="*/ 4466 w 10000"/>
                  <a:gd name="connsiteY33" fmla="*/ 2865 h 9747"/>
                  <a:gd name="connsiteX34" fmla="*/ 4466 w 10000"/>
                  <a:gd name="connsiteY34" fmla="*/ 2865 h 9747"/>
                  <a:gd name="connsiteX35" fmla="*/ 5760 w 10000"/>
                  <a:gd name="connsiteY35" fmla="*/ 2865 h 9747"/>
                  <a:gd name="connsiteX36" fmla="*/ 5760 w 10000"/>
                  <a:gd name="connsiteY36" fmla="*/ 3697 h 9747"/>
                  <a:gd name="connsiteX37" fmla="*/ 5009 w 10000"/>
                  <a:gd name="connsiteY37" fmla="*/ 3628 h 9747"/>
                  <a:gd name="connsiteX38" fmla="*/ 4466 w 10000"/>
                  <a:gd name="connsiteY38" fmla="*/ 3650 h 9747"/>
                  <a:gd name="connsiteX39" fmla="*/ 4466 w 10000"/>
                  <a:gd name="connsiteY39" fmla="*/ 2865 h 9747"/>
                  <a:gd name="connsiteX40" fmla="*/ 7299 w 10000"/>
                  <a:gd name="connsiteY40" fmla="*/ 6399 h 9747"/>
                  <a:gd name="connsiteX41" fmla="*/ 7299 w 10000"/>
                  <a:gd name="connsiteY41" fmla="*/ 6399 h 9747"/>
                  <a:gd name="connsiteX42" fmla="*/ 5161 w 10000"/>
                  <a:gd name="connsiteY42" fmla="*/ 9655 h 9747"/>
                  <a:gd name="connsiteX43" fmla="*/ 5009 w 10000"/>
                  <a:gd name="connsiteY43" fmla="*/ 9747 h 9747"/>
                  <a:gd name="connsiteX44" fmla="*/ 4860 w 10000"/>
                  <a:gd name="connsiteY44" fmla="*/ 9700 h 9747"/>
                  <a:gd name="connsiteX45" fmla="*/ 4840 w 10000"/>
                  <a:gd name="connsiteY45" fmla="*/ 9331 h 9747"/>
                  <a:gd name="connsiteX46" fmla="*/ 6960 w 10000"/>
                  <a:gd name="connsiteY46" fmla="*/ 6074 h 9747"/>
                  <a:gd name="connsiteX47" fmla="*/ 7262 w 10000"/>
                  <a:gd name="connsiteY47" fmla="*/ 6051 h 9747"/>
                  <a:gd name="connsiteX48" fmla="*/ 7299 w 10000"/>
                  <a:gd name="connsiteY48" fmla="*/ 6399 h 9747"/>
                  <a:gd name="connsiteX0" fmla="*/ 9945 w 10000"/>
                  <a:gd name="connsiteY0" fmla="*/ 2876 h 7354"/>
                  <a:gd name="connsiteX1" fmla="*/ 9945 w 10000"/>
                  <a:gd name="connsiteY1" fmla="*/ 2876 h 7354"/>
                  <a:gd name="connsiteX2" fmla="*/ 8875 w 10000"/>
                  <a:gd name="connsiteY2" fmla="*/ 1526 h 7354"/>
                  <a:gd name="connsiteX3" fmla="*/ 8575 w 10000"/>
                  <a:gd name="connsiteY3" fmla="*/ 1526 h 7354"/>
                  <a:gd name="connsiteX4" fmla="*/ 8575 w 10000"/>
                  <a:gd name="connsiteY4" fmla="*/ 1905 h 7354"/>
                  <a:gd name="connsiteX5" fmla="*/ 8949 w 10000"/>
                  <a:gd name="connsiteY5" fmla="*/ 2402 h 7354"/>
                  <a:gd name="connsiteX6" fmla="*/ 8481 w 10000"/>
                  <a:gd name="connsiteY6" fmla="*/ 2994 h 7354"/>
                  <a:gd name="connsiteX7" fmla="*/ 6174 w 10000"/>
                  <a:gd name="connsiteY7" fmla="*/ 1241 h 7354"/>
                  <a:gd name="connsiteX8" fmla="*/ 6174 w 10000"/>
                  <a:gd name="connsiteY8" fmla="*/ 293 h 7354"/>
                  <a:gd name="connsiteX9" fmla="*/ 6399 w 10000"/>
                  <a:gd name="connsiteY9" fmla="*/ 293 h 7354"/>
                  <a:gd name="connsiteX10" fmla="*/ 6605 w 10000"/>
                  <a:gd name="connsiteY10" fmla="*/ 33 h 7354"/>
                  <a:gd name="connsiteX11" fmla="*/ 3621 w 10000"/>
                  <a:gd name="connsiteY11" fmla="*/ 33 h 7354"/>
                  <a:gd name="connsiteX12" fmla="*/ 3829 w 10000"/>
                  <a:gd name="connsiteY12" fmla="*/ 293 h 7354"/>
                  <a:gd name="connsiteX13" fmla="*/ 4034 w 10000"/>
                  <a:gd name="connsiteY13" fmla="*/ 293 h 7354"/>
                  <a:gd name="connsiteX14" fmla="*/ 4034 w 10000"/>
                  <a:gd name="connsiteY14" fmla="*/ 1171 h 7354"/>
                  <a:gd name="connsiteX15" fmla="*/ 1520 w 10000"/>
                  <a:gd name="connsiteY15" fmla="*/ 2994 h 7354"/>
                  <a:gd name="connsiteX16" fmla="*/ 1052 w 10000"/>
                  <a:gd name="connsiteY16" fmla="*/ 2402 h 7354"/>
                  <a:gd name="connsiteX17" fmla="*/ 1445 w 10000"/>
                  <a:gd name="connsiteY17" fmla="*/ 1905 h 7354"/>
                  <a:gd name="connsiteX18" fmla="*/ 1445 w 10000"/>
                  <a:gd name="connsiteY18" fmla="*/ 1526 h 7354"/>
                  <a:gd name="connsiteX19" fmla="*/ 1126 w 10000"/>
                  <a:gd name="connsiteY19" fmla="*/ 1526 h 7354"/>
                  <a:gd name="connsiteX20" fmla="*/ 57 w 10000"/>
                  <a:gd name="connsiteY20" fmla="*/ 2876 h 7354"/>
                  <a:gd name="connsiteX21" fmla="*/ 57 w 10000"/>
                  <a:gd name="connsiteY21" fmla="*/ 3254 h 7354"/>
                  <a:gd name="connsiteX22" fmla="*/ 207 w 10000"/>
                  <a:gd name="connsiteY22" fmla="*/ 3327 h 7354"/>
                  <a:gd name="connsiteX23" fmla="*/ 377 w 10000"/>
                  <a:gd name="connsiteY23" fmla="*/ 3254 h 7354"/>
                  <a:gd name="connsiteX24" fmla="*/ 732 w 10000"/>
                  <a:gd name="connsiteY24" fmla="*/ 2780 h 7354"/>
                  <a:gd name="connsiteX25" fmla="*/ 1239 w 10000"/>
                  <a:gd name="connsiteY25" fmla="*/ 3397 h 7354"/>
                  <a:gd name="connsiteX26" fmla="*/ 8744 w 10000"/>
                  <a:gd name="connsiteY26" fmla="*/ 3397 h 7354"/>
                  <a:gd name="connsiteX27" fmla="*/ 9269 w 10000"/>
                  <a:gd name="connsiteY27" fmla="*/ 2780 h 7354"/>
                  <a:gd name="connsiteX28" fmla="*/ 9626 w 10000"/>
                  <a:gd name="connsiteY28" fmla="*/ 3254 h 7354"/>
                  <a:gd name="connsiteX29" fmla="*/ 9775 w 10000"/>
                  <a:gd name="connsiteY29" fmla="*/ 3327 h 7354"/>
                  <a:gd name="connsiteX30" fmla="*/ 9945 w 10000"/>
                  <a:gd name="connsiteY30" fmla="*/ 3254 h 7354"/>
                  <a:gd name="connsiteX31" fmla="*/ 9945 w 10000"/>
                  <a:gd name="connsiteY31" fmla="*/ 2876 h 7354"/>
                  <a:gd name="connsiteX32" fmla="*/ 4466 w 10000"/>
                  <a:gd name="connsiteY32" fmla="*/ 293 h 7354"/>
                  <a:gd name="connsiteX33" fmla="*/ 4466 w 10000"/>
                  <a:gd name="connsiteY33" fmla="*/ 293 h 7354"/>
                  <a:gd name="connsiteX34" fmla="*/ 5760 w 10000"/>
                  <a:gd name="connsiteY34" fmla="*/ 293 h 7354"/>
                  <a:gd name="connsiteX35" fmla="*/ 5760 w 10000"/>
                  <a:gd name="connsiteY35" fmla="*/ 1147 h 7354"/>
                  <a:gd name="connsiteX36" fmla="*/ 5009 w 10000"/>
                  <a:gd name="connsiteY36" fmla="*/ 1076 h 7354"/>
                  <a:gd name="connsiteX37" fmla="*/ 4466 w 10000"/>
                  <a:gd name="connsiteY37" fmla="*/ 1099 h 7354"/>
                  <a:gd name="connsiteX38" fmla="*/ 4466 w 10000"/>
                  <a:gd name="connsiteY38" fmla="*/ 293 h 7354"/>
                  <a:gd name="connsiteX39" fmla="*/ 7299 w 10000"/>
                  <a:gd name="connsiteY39" fmla="*/ 3919 h 7354"/>
                  <a:gd name="connsiteX40" fmla="*/ 7299 w 10000"/>
                  <a:gd name="connsiteY40" fmla="*/ 3919 h 7354"/>
                  <a:gd name="connsiteX41" fmla="*/ 5161 w 10000"/>
                  <a:gd name="connsiteY41" fmla="*/ 7260 h 7354"/>
                  <a:gd name="connsiteX42" fmla="*/ 5009 w 10000"/>
                  <a:gd name="connsiteY42" fmla="*/ 7354 h 7354"/>
                  <a:gd name="connsiteX43" fmla="*/ 4860 w 10000"/>
                  <a:gd name="connsiteY43" fmla="*/ 7306 h 7354"/>
                  <a:gd name="connsiteX44" fmla="*/ 4840 w 10000"/>
                  <a:gd name="connsiteY44" fmla="*/ 6927 h 7354"/>
                  <a:gd name="connsiteX45" fmla="*/ 6960 w 10000"/>
                  <a:gd name="connsiteY45" fmla="*/ 3586 h 7354"/>
                  <a:gd name="connsiteX46" fmla="*/ 7262 w 10000"/>
                  <a:gd name="connsiteY46" fmla="*/ 3562 h 7354"/>
                  <a:gd name="connsiteX47" fmla="*/ 7299 w 10000"/>
                  <a:gd name="connsiteY47" fmla="*/ 3919 h 7354"/>
                  <a:gd name="connsiteX0" fmla="*/ 9945 w 10000"/>
                  <a:gd name="connsiteY0" fmla="*/ 3911 h 10000"/>
                  <a:gd name="connsiteX1" fmla="*/ 9945 w 10000"/>
                  <a:gd name="connsiteY1" fmla="*/ 3911 h 10000"/>
                  <a:gd name="connsiteX2" fmla="*/ 8875 w 10000"/>
                  <a:gd name="connsiteY2" fmla="*/ 2075 h 10000"/>
                  <a:gd name="connsiteX3" fmla="*/ 8575 w 10000"/>
                  <a:gd name="connsiteY3" fmla="*/ 2075 h 10000"/>
                  <a:gd name="connsiteX4" fmla="*/ 8575 w 10000"/>
                  <a:gd name="connsiteY4" fmla="*/ 2590 h 10000"/>
                  <a:gd name="connsiteX5" fmla="*/ 8949 w 10000"/>
                  <a:gd name="connsiteY5" fmla="*/ 3266 h 10000"/>
                  <a:gd name="connsiteX6" fmla="*/ 8481 w 10000"/>
                  <a:gd name="connsiteY6" fmla="*/ 4071 h 10000"/>
                  <a:gd name="connsiteX7" fmla="*/ 6174 w 10000"/>
                  <a:gd name="connsiteY7" fmla="*/ 1688 h 10000"/>
                  <a:gd name="connsiteX8" fmla="*/ 6174 w 10000"/>
                  <a:gd name="connsiteY8" fmla="*/ 398 h 10000"/>
                  <a:gd name="connsiteX9" fmla="*/ 6399 w 10000"/>
                  <a:gd name="connsiteY9" fmla="*/ 398 h 10000"/>
                  <a:gd name="connsiteX10" fmla="*/ 6605 w 10000"/>
                  <a:gd name="connsiteY10" fmla="*/ 45 h 10000"/>
                  <a:gd name="connsiteX11" fmla="*/ 3621 w 10000"/>
                  <a:gd name="connsiteY11" fmla="*/ 45 h 10000"/>
                  <a:gd name="connsiteX12" fmla="*/ 3829 w 10000"/>
                  <a:gd name="connsiteY12" fmla="*/ 398 h 10000"/>
                  <a:gd name="connsiteX13" fmla="*/ 4034 w 10000"/>
                  <a:gd name="connsiteY13" fmla="*/ 1592 h 10000"/>
                  <a:gd name="connsiteX14" fmla="*/ 1520 w 10000"/>
                  <a:gd name="connsiteY14" fmla="*/ 4071 h 10000"/>
                  <a:gd name="connsiteX15" fmla="*/ 1052 w 10000"/>
                  <a:gd name="connsiteY15" fmla="*/ 3266 h 10000"/>
                  <a:gd name="connsiteX16" fmla="*/ 1445 w 10000"/>
                  <a:gd name="connsiteY16" fmla="*/ 2590 h 10000"/>
                  <a:gd name="connsiteX17" fmla="*/ 1445 w 10000"/>
                  <a:gd name="connsiteY17" fmla="*/ 2075 h 10000"/>
                  <a:gd name="connsiteX18" fmla="*/ 1126 w 10000"/>
                  <a:gd name="connsiteY18" fmla="*/ 2075 h 10000"/>
                  <a:gd name="connsiteX19" fmla="*/ 57 w 10000"/>
                  <a:gd name="connsiteY19" fmla="*/ 3911 h 10000"/>
                  <a:gd name="connsiteX20" fmla="*/ 57 w 10000"/>
                  <a:gd name="connsiteY20" fmla="*/ 4425 h 10000"/>
                  <a:gd name="connsiteX21" fmla="*/ 207 w 10000"/>
                  <a:gd name="connsiteY21" fmla="*/ 4524 h 10000"/>
                  <a:gd name="connsiteX22" fmla="*/ 377 w 10000"/>
                  <a:gd name="connsiteY22" fmla="*/ 4425 h 10000"/>
                  <a:gd name="connsiteX23" fmla="*/ 732 w 10000"/>
                  <a:gd name="connsiteY23" fmla="*/ 3780 h 10000"/>
                  <a:gd name="connsiteX24" fmla="*/ 1239 w 10000"/>
                  <a:gd name="connsiteY24" fmla="*/ 4619 h 10000"/>
                  <a:gd name="connsiteX25" fmla="*/ 8744 w 10000"/>
                  <a:gd name="connsiteY25" fmla="*/ 4619 h 10000"/>
                  <a:gd name="connsiteX26" fmla="*/ 9269 w 10000"/>
                  <a:gd name="connsiteY26" fmla="*/ 3780 h 10000"/>
                  <a:gd name="connsiteX27" fmla="*/ 9626 w 10000"/>
                  <a:gd name="connsiteY27" fmla="*/ 4425 h 10000"/>
                  <a:gd name="connsiteX28" fmla="*/ 9775 w 10000"/>
                  <a:gd name="connsiteY28" fmla="*/ 4524 h 10000"/>
                  <a:gd name="connsiteX29" fmla="*/ 9945 w 10000"/>
                  <a:gd name="connsiteY29" fmla="*/ 4425 h 10000"/>
                  <a:gd name="connsiteX30" fmla="*/ 9945 w 10000"/>
                  <a:gd name="connsiteY30" fmla="*/ 3911 h 10000"/>
                  <a:gd name="connsiteX31" fmla="*/ 4466 w 10000"/>
                  <a:gd name="connsiteY31" fmla="*/ 398 h 10000"/>
                  <a:gd name="connsiteX32" fmla="*/ 4466 w 10000"/>
                  <a:gd name="connsiteY32" fmla="*/ 398 h 10000"/>
                  <a:gd name="connsiteX33" fmla="*/ 5760 w 10000"/>
                  <a:gd name="connsiteY33" fmla="*/ 398 h 10000"/>
                  <a:gd name="connsiteX34" fmla="*/ 5760 w 10000"/>
                  <a:gd name="connsiteY34" fmla="*/ 1560 h 10000"/>
                  <a:gd name="connsiteX35" fmla="*/ 5009 w 10000"/>
                  <a:gd name="connsiteY35" fmla="*/ 1463 h 10000"/>
                  <a:gd name="connsiteX36" fmla="*/ 4466 w 10000"/>
                  <a:gd name="connsiteY36" fmla="*/ 1494 h 10000"/>
                  <a:gd name="connsiteX37" fmla="*/ 4466 w 10000"/>
                  <a:gd name="connsiteY37" fmla="*/ 398 h 10000"/>
                  <a:gd name="connsiteX38" fmla="*/ 7299 w 10000"/>
                  <a:gd name="connsiteY38" fmla="*/ 5329 h 10000"/>
                  <a:gd name="connsiteX39" fmla="*/ 7299 w 10000"/>
                  <a:gd name="connsiteY39" fmla="*/ 5329 h 10000"/>
                  <a:gd name="connsiteX40" fmla="*/ 5161 w 10000"/>
                  <a:gd name="connsiteY40" fmla="*/ 9872 h 10000"/>
                  <a:gd name="connsiteX41" fmla="*/ 5009 w 10000"/>
                  <a:gd name="connsiteY41" fmla="*/ 10000 h 10000"/>
                  <a:gd name="connsiteX42" fmla="*/ 4860 w 10000"/>
                  <a:gd name="connsiteY42" fmla="*/ 9935 h 10000"/>
                  <a:gd name="connsiteX43" fmla="*/ 4840 w 10000"/>
                  <a:gd name="connsiteY43" fmla="*/ 9419 h 10000"/>
                  <a:gd name="connsiteX44" fmla="*/ 6960 w 10000"/>
                  <a:gd name="connsiteY44" fmla="*/ 4876 h 10000"/>
                  <a:gd name="connsiteX45" fmla="*/ 7262 w 10000"/>
                  <a:gd name="connsiteY45" fmla="*/ 4844 h 10000"/>
                  <a:gd name="connsiteX46" fmla="*/ 7299 w 10000"/>
                  <a:gd name="connsiteY46" fmla="*/ 5329 h 10000"/>
                  <a:gd name="connsiteX0" fmla="*/ 9945 w 10000"/>
                  <a:gd name="connsiteY0" fmla="*/ 3994 h 10083"/>
                  <a:gd name="connsiteX1" fmla="*/ 9945 w 10000"/>
                  <a:gd name="connsiteY1" fmla="*/ 3994 h 10083"/>
                  <a:gd name="connsiteX2" fmla="*/ 8875 w 10000"/>
                  <a:gd name="connsiteY2" fmla="*/ 2158 h 10083"/>
                  <a:gd name="connsiteX3" fmla="*/ 8575 w 10000"/>
                  <a:gd name="connsiteY3" fmla="*/ 2158 h 10083"/>
                  <a:gd name="connsiteX4" fmla="*/ 8575 w 10000"/>
                  <a:gd name="connsiteY4" fmla="*/ 2673 h 10083"/>
                  <a:gd name="connsiteX5" fmla="*/ 8949 w 10000"/>
                  <a:gd name="connsiteY5" fmla="*/ 3349 h 10083"/>
                  <a:gd name="connsiteX6" fmla="*/ 8481 w 10000"/>
                  <a:gd name="connsiteY6" fmla="*/ 4154 h 10083"/>
                  <a:gd name="connsiteX7" fmla="*/ 6174 w 10000"/>
                  <a:gd name="connsiteY7" fmla="*/ 1771 h 10083"/>
                  <a:gd name="connsiteX8" fmla="*/ 6174 w 10000"/>
                  <a:gd name="connsiteY8" fmla="*/ 481 h 10083"/>
                  <a:gd name="connsiteX9" fmla="*/ 6399 w 10000"/>
                  <a:gd name="connsiteY9" fmla="*/ 481 h 10083"/>
                  <a:gd name="connsiteX10" fmla="*/ 6605 w 10000"/>
                  <a:gd name="connsiteY10" fmla="*/ 128 h 10083"/>
                  <a:gd name="connsiteX11" fmla="*/ 3621 w 10000"/>
                  <a:gd name="connsiteY11" fmla="*/ 128 h 10083"/>
                  <a:gd name="connsiteX12" fmla="*/ 4034 w 10000"/>
                  <a:gd name="connsiteY12" fmla="*/ 1675 h 10083"/>
                  <a:gd name="connsiteX13" fmla="*/ 1520 w 10000"/>
                  <a:gd name="connsiteY13" fmla="*/ 4154 h 10083"/>
                  <a:gd name="connsiteX14" fmla="*/ 1052 w 10000"/>
                  <a:gd name="connsiteY14" fmla="*/ 3349 h 10083"/>
                  <a:gd name="connsiteX15" fmla="*/ 1445 w 10000"/>
                  <a:gd name="connsiteY15" fmla="*/ 2673 h 10083"/>
                  <a:gd name="connsiteX16" fmla="*/ 1445 w 10000"/>
                  <a:gd name="connsiteY16" fmla="*/ 2158 h 10083"/>
                  <a:gd name="connsiteX17" fmla="*/ 1126 w 10000"/>
                  <a:gd name="connsiteY17" fmla="*/ 2158 h 10083"/>
                  <a:gd name="connsiteX18" fmla="*/ 57 w 10000"/>
                  <a:gd name="connsiteY18" fmla="*/ 3994 h 10083"/>
                  <a:gd name="connsiteX19" fmla="*/ 57 w 10000"/>
                  <a:gd name="connsiteY19" fmla="*/ 4508 h 10083"/>
                  <a:gd name="connsiteX20" fmla="*/ 207 w 10000"/>
                  <a:gd name="connsiteY20" fmla="*/ 4607 h 10083"/>
                  <a:gd name="connsiteX21" fmla="*/ 377 w 10000"/>
                  <a:gd name="connsiteY21" fmla="*/ 4508 h 10083"/>
                  <a:gd name="connsiteX22" fmla="*/ 732 w 10000"/>
                  <a:gd name="connsiteY22" fmla="*/ 3863 h 10083"/>
                  <a:gd name="connsiteX23" fmla="*/ 1239 w 10000"/>
                  <a:gd name="connsiteY23" fmla="*/ 4702 h 10083"/>
                  <a:gd name="connsiteX24" fmla="*/ 8744 w 10000"/>
                  <a:gd name="connsiteY24" fmla="*/ 4702 h 10083"/>
                  <a:gd name="connsiteX25" fmla="*/ 9269 w 10000"/>
                  <a:gd name="connsiteY25" fmla="*/ 3863 h 10083"/>
                  <a:gd name="connsiteX26" fmla="*/ 9626 w 10000"/>
                  <a:gd name="connsiteY26" fmla="*/ 4508 h 10083"/>
                  <a:gd name="connsiteX27" fmla="*/ 9775 w 10000"/>
                  <a:gd name="connsiteY27" fmla="*/ 4607 h 10083"/>
                  <a:gd name="connsiteX28" fmla="*/ 9945 w 10000"/>
                  <a:gd name="connsiteY28" fmla="*/ 4508 h 10083"/>
                  <a:gd name="connsiteX29" fmla="*/ 9945 w 10000"/>
                  <a:gd name="connsiteY29" fmla="*/ 3994 h 10083"/>
                  <a:gd name="connsiteX30" fmla="*/ 4466 w 10000"/>
                  <a:gd name="connsiteY30" fmla="*/ 481 h 10083"/>
                  <a:gd name="connsiteX31" fmla="*/ 4466 w 10000"/>
                  <a:gd name="connsiteY31" fmla="*/ 481 h 10083"/>
                  <a:gd name="connsiteX32" fmla="*/ 5760 w 10000"/>
                  <a:gd name="connsiteY32" fmla="*/ 481 h 10083"/>
                  <a:gd name="connsiteX33" fmla="*/ 5760 w 10000"/>
                  <a:gd name="connsiteY33" fmla="*/ 1643 h 10083"/>
                  <a:gd name="connsiteX34" fmla="*/ 5009 w 10000"/>
                  <a:gd name="connsiteY34" fmla="*/ 1546 h 10083"/>
                  <a:gd name="connsiteX35" fmla="*/ 4466 w 10000"/>
                  <a:gd name="connsiteY35" fmla="*/ 1577 h 10083"/>
                  <a:gd name="connsiteX36" fmla="*/ 4466 w 10000"/>
                  <a:gd name="connsiteY36" fmla="*/ 481 h 10083"/>
                  <a:gd name="connsiteX37" fmla="*/ 7299 w 10000"/>
                  <a:gd name="connsiteY37" fmla="*/ 5412 h 10083"/>
                  <a:gd name="connsiteX38" fmla="*/ 7299 w 10000"/>
                  <a:gd name="connsiteY38" fmla="*/ 5412 h 10083"/>
                  <a:gd name="connsiteX39" fmla="*/ 5161 w 10000"/>
                  <a:gd name="connsiteY39" fmla="*/ 9955 h 10083"/>
                  <a:gd name="connsiteX40" fmla="*/ 5009 w 10000"/>
                  <a:gd name="connsiteY40" fmla="*/ 10083 h 10083"/>
                  <a:gd name="connsiteX41" fmla="*/ 4860 w 10000"/>
                  <a:gd name="connsiteY41" fmla="*/ 10018 h 10083"/>
                  <a:gd name="connsiteX42" fmla="*/ 4840 w 10000"/>
                  <a:gd name="connsiteY42" fmla="*/ 9502 h 10083"/>
                  <a:gd name="connsiteX43" fmla="*/ 6960 w 10000"/>
                  <a:gd name="connsiteY43" fmla="*/ 4959 h 10083"/>
                  <a:gd name="connsiteX44" fmla="*/ 7262 w 10000"/>
                  <a:gd name="connsiteY44" fmla="*/ 4927 h 10083"/>
                  <a:gd name="connsiteX45" fmla="*/ 7299 w 10000"/>
                  <a:gd name="connsiteY45" fmla="*/ 5412 h 10083"/>
                  <a:gd name="connsiteX0" fmla="*/ 9945 w 10000"/>
                  <a:gd name="connsiteY0" fmla="*/ 3910 h 9999"/>
                  <a:gd name="connsiteX1" fmla="*/ 9945 w 10000"/>
                  <a:gd name="connsiteY1" fmla="*/ 3910 h 9999"/>
                  <a:gd name="connsiteX2" fmla="*/ 8875 w 10000"/>
                  <a:gd name="connsiteY2" fmla="*/ 2074 h 9999"/>
                  <a:gd name="connsiteX3" fmla="*/ 8575 w 10000"/>
                  <a:gd name="connsiteY3" fmla="*/ 2074 h 9999"/>
                  <a:gd name="connsiteX4" fmla="*/ 8575 w 10000"/>
                  <a:gd name="connsiteY4" fmla="*/ 2589 h 9999"/>
                  <a:gd name="connsiteX5" fmla="*/ 8949 w 10000"/>
                  <a:gd name="connsiteY5" fmla="*/ 3265 h 9999"/>
                  <a:gd name="connsiteX6" fmla="*/ 8481 w 10000"/>
                  <a:gd name="connsiteY6" fmla="*/ 4070 h 9999"/>
                  <a:gd name="connsiteX7" fmla="*/ 6174 w 10000"/>
                  <a:gd name="connsiteY7" fmla="*/ 1687 h 9999"/>
                  <a:gd name="connsiteX8" fmla="*/ 6174 w 10000"/>
                  <a:gd name="connsiteY8" fmla="*/ 397 h 9999"/>
                  <a:gd name="connsiteX9" fmla="*/ 6399 w 10000"/>
                  <a:gd name="connsiteY9" fmla="*/ 397 h 9999"/>
                  <a:gd name="connsiteX10" fmla="*/ 6605 w 10000"/>
                  <a:gd name="connsiteY10" fmla="*/ 44 h 9999"/>
                  <a:gd name="connsiteX11" fmla="*/ 4034 w 10000"/>
                  <a:gd name="connsiteY11" fmla="*/ 1591 h 9999"/>
                  <a:gd name="connsiteX12" fmla="*/ 1520 w 10000"/>
                  <a:gd name="connsiteY12" fmla="*/ 4070 h 9999"/>
                  <a:gd name="connsiteX13" fmla="*/ 1052 w 10000"/>
                  <a:gd name="connsiteY13" fmla="*/ 3265 h 9999"/>
                  <a:gd name="connsiteX14" fmla="*/ 1445 w 10000"/>
                  <a:gd name="connsiteY14" fmla="*/ 2589 h 9999"/>
                  <a:gd name="connsiteX15" fmla="*/ 1445 w 10000"/>
                  <a:gd name="connsiteY15" fmla="*/ 2074 h 9999"/>
                  <a:gd name="connsiteX16" fmla="*/ 1126 w 10000"/>
                  <a:gd name="connsiteY16" fmla="*/ 2074 h 9999"/>
                  <a:gd name="connsiteX17" fmla="*/ 57 w 10000"/>
                  <a:gd name="connsiteY17" fmla="*/ 3910 h 9999"/>
                  <a:gd name="connsiteX18" fmla="*/ 57 w 10000"/>
                  <a:gd name="connsiteY18" fmla="*/ 4424 h 9999"/>
                  <a:gd name="connsiteX19" fmla="*/ 207 w 10000"/>
                  <a:gd name="connsiteY19" fmla="*/ 4523 h 9999"/>
                  <a:gd name="connsiteX20" fmla="*/ 377 w 10000"/>
                  <a:gd name="connsiteY20" fmla="*/ 4424 h 9999"/>
                  <a:gd name="connsiteX21" fmla="*/ 732 w 10000"/>
                  <a:gd name="connsiteY21" fmla="*/ 3779 h 9999"/>
                  <a:gd name="connsiteX22" fmla="*/ 1239 w 10000"/>
                  <a:gd name="connsiteY22" fmla="*/ 4618 h 9999"/>
                  <a:gd name="connsiteX23" fmla="*/ 8744 w 10000"/>
                  <a:gd name="connsiteY23" fmla="*/ 4618 h 9999"/>
                  <a:gd name="connsiteX24" fmla="*/ 9269 w 10000"/>
                  <a:gd name="connsiteY24" fmla="*/ 3779 h 9999"/>
                  <a:gd name="connsiteX25" fmla="*/ 9626 w 10000"/>
                  <a:gd name="connsiteY25" fmla="*/ 4424 h 9999"/>
                  <a:gd name="connsiteX26" fmla="*/ 9775 w 10000"/>
                  <a:gd name="connsiteY26" fmla="*/ 4523 h 9999"/>
                  <a:gd name="connsiteX27" fmla="*/ 9945 w 10000"/>
                  <a:gd name="connsiteY27" fmla="*/ 4424 h 9999"/>
                  <a:gd name="connsiteX28" fmla="*/ 9945 w 10000"/>
                  <a:gd name="connsiteY28" fmla="*/ 3910 h 9999"/>
                  <a:gd name="connsiteX29" fmla="*/ 4466 w 10000"/>
                  <a:gd name="connsiteY29" fmla="*/ 397 h 9999"/>
                  <a:gd name="connsiteX30" fmla="*/ 4466 w 10000"/>
                  <a:gd name="connsiteY30" fmla="*/ 397 h 9999"/>
                  <a:gd name="connsiteX31" fmla="*/ 5760 w 10000"/>
                  <a:gd name="connsiteY31" fmla="*/ 397 h 9999"/>
                  <a:gd name="connsiteX32" fmla="*/ 5760 w 10000"/>
                  <a:gd name="connsiteY32" fmla="*/ 1559 h 9999"/>
                  <a:gd name="connsiteX33" fmla="*/ 5009 w 10000"/>
                  <a:gd name="connsiteY33" fmla="*/ 1462 h 9999"/>
                  <a:gd name="connsiteX34" fmla="*/ 4466 w 10000"/>
                  <a:gd name="connsiteY34" fmla="*/ 1493 h 9999"/>
                  <a:gd name="connsiteX35" fmla="*/ 4466 w 10000"/>
                  <a:gd name="connsiteY35" fmla="*/ 397 h 9999"/>
                  <a:gd name="connsiteX36" fmla="*/ 7299 w 10000"/>
                  <a:gd name="connsiteY36" fmla="*/ 5328 h 9999"/>
                  <a:gd name="connsiteX37" fmla="*/ 7299 w 10000"/>
                  <a:gd name="connsiteY37" fmla="*/ 5328 h 9999"/>
                  <a:gd name="connsiteX38" fmla="*/ 5161 w 10000"/>
                  <a:gd name="connsiteY38" fmla="*/ 9871 h 9999"/>
                  <a:gd name="connsiteX39" fmla="*/ 5009 w 10000"/>
                  <a:gd name="connsiteY39" fmla="*/ 9999 h 9999"/>
                  <a:gd name="connsiteX40" fmla="*/ 4860 w 10000"/>
                  <a:gd name="connsiteY40" fmla="*/ 9934 h 9999"/>
                  <a:gd name="connsiteX41" fmla="*/ 4840 w 10000"/>
                  <a:gd name="connsiteY41" fmla="*/ 9418 h 9999"/>
                  <a:gd name="connsiteX42" fmla="*/ 6960 w 10000"/>
                  <a:gd name="connsiteY42" fmla="*/ 4875 h 9999"/>
                  <a:gd name="connsiteX43" fmla="*/ 7262 w 10000"/>
                  <a:gd name="connsiteY43" fmla="*/ 4843 h 9999"/>
                  <a:gd name="connsiteX44" fmla="*/ 7299 w 10000"/>
                  <a:gd name="connsiteY44" fmla="*/ 5328 h 9999"/>
                  <a:gd name="connsiteX0" fmla="*/ 9945 w 10000"/>
                  <a:gd name="connsiteY0" fmla="*/ 3910 h 10000"/>
                  <a:gd name="connsiteX1" fmla="*/ 9945 w 10000"/>
                  <a:gd name="connsiteY1" fmla="*/ 3910 h 10000"/>
                  <a:gd name="connsiteX2" fmla="*/ 8875 w 10000"/>
                  <a:gd name="connsiteY2" fmla="*/ 2074 h 10000"/>
                  <a:gd name="connsiteX3" fmla="*/ 8575 w 10000"/>
                  <a:gd name="connsiteY3" fmla="*/ 2074 h 10000"/>
                  <a:gd name="connsiteX4" fmla="*/ 8575 w 10000"/>
                  <a:gd name="connsiteY4" fmla="*/ 2589 h 10000"/>
                  <a:gd name="connsiteX5" fmla="*/ 8949 w 10000"/>
                  <a:gd name="connsiteY5" fmla="*/ 3265 h 10000"/>
                  <a:gd name="connsiteX6" fmla="*/ 8481 w 10000"/>
                  <a:gd name="connsiteY6" fmla="*/ 4070 h 10000"/>
                  <a:gd name="connsiteX7" fmla="*/ 6174 w 10000"/>
                  <a:gd name="connsiteY7" fmla="*/ 1687 h 10000"/>
                  <a:gd name="connsiteX8" fmla="*/ 6174 w 10000"/>
                  <a:gd name="connsiteY8" fmla="*/ 397 h 10000"/>
                  <a:gd name="connsiteX9" fmla="*/ 6399 w 10000"/>
                  <a:gd name="connsiteY9" fmla="*/ 397 h 10000"/>
                  <a:gd name="connsiteX10" fmla="*/ 6605 w 10000"/>
                  <a:gd name="connsiteY10" fmla="*/ 44 h 10000"/>
                  <a:gd name="connsiteX11" fmla="*/ 4034 w 10000"/>
                  <a:gd name="connsiteY11" fmla="*/ 1591 h 10000"/>
                  <a:gd name="connsiteX12" fmla="*/ 1520 w 10000"/>
                  <a:gd name="connsiteY12" fmla="*/ 4070 h 10000"/>
                  <a:gd name="connsiteX13" fmla="*/ 1052 w 10000"/>
                  <a:gd name="connsiteY13" fmla="*/ 3265 h 10000"/>
                  <a:gd name="connsiteX14" fmla="*/ 1445 w 10000"/>
                  <a:gd name="connsiteY14" fmla="*/ 2589 h 10000"/>
                  <a:gd name="connsiteX15" fmla="*/ 1445 w 10000"/>
                  <a:gd name="connsiteY15" fmla="*/ 2074 h 10000"/>
                  <a:gd name="connsiteX16" fmla="*/ 1126 w 10000"/>
                  <a:gd name="connsiteY16" fmla="*/ 2074 h 10000"/>
                  <a:gd name="connsiteX17" fmla="*/ 57 w 10000"/>
                  <a:gd name="connsiteY17" fmla="*/ 3910 h 10000"/>
                  <a:gd name="connsiteX18" fmla="*/ 57 w 10000"/>
                  <a:gd name="connsiteY18" fmla="*/ 4424 h 10000"/>
                  <a:gd name="connsiteX19" fmla="*/ 207 w 10000"/>
                  <a:gd name="connsiteY19" fmla="*/ 4523 h 10000"/>
                  <a:gd name="connsiteX20" fmla="*/ 377 w 10000"/>
                  <a:gd name="connsiteY20" fmla="*/ 4424 h 10000"/>
                  <a:gd name="connsiteX21" fmla="*/ 732 w 10000"/>
                  <a:gd name="connsiteY21" fmla="*/ 3779 h 10000"/>
                  <a:gd name="connsiteX22" fmla="*/ 1239 w 10000"/>
                  <a:gd name="connsiteY22" fmla="*/ 4618 h 10000"/>
                  <a:gd name="connsiteX23" fmla="*/ 8744 w 10000"/>
                  <a:gd name="connsiteY23" fmla="*/ 4618 h 10000"/>
                  <a:gd name="connsiteX24" fmla="*/ 9269 w 10000"/>
                  <a:gd name="connsiteY24" fmla="*/ 3779 h 10000"/>
                  <a:gd name="connsiteX25" fmla="*/ 9626 w 10000"/>
                  <a:gd name="connsiteY25" fmla="*/ 4424 h 10000"/>
                  <a:gd name="connsiteX26" fmla="*/ 9775 w 10000"/>
                  <a:gd name="connsiteY26" fmla="*/ 4523 h 10000"/>
                  <a:gd name="connsiteX27" fmla="*/ 9945 w 10000"/>
                  <a:gd name="connsiteY27" fmla="*/ 4424 h 10000"/>
                  <a:gd name="connsiteX28" fmla="*/ 9945 w 10000"/>
                  <a:gd name="connsiteY28" fmla="*/ 3910 h 10000"/>
                  <a:gd name="connsiteX29" fmla="*/ 4466 w 10000"/>
                  <a:gd name="connsiteY29" fmla="*/ 1493 h 10000"/>
                  <a:gd name="connsiteX30" fmla="*/ 4466 w 10000"/>
                  <a:gd name="connsiteY30" fmla="*/ 397 h 10000"/>
                  <a:gd name="connsiteX31" fmla="*/ 5760 w 10000"/>
                  <a:gd name="connsiteY31" fmla="*/ 397 h 10000"/>
                  <a:gd name="connsiteX32" fmla="*/ 5760 w 10000"/>
                  <a:gd name="connsiteY32" fmla="*/ 1559 h 10000"/>
                  <a:gd name="connsiteX33" fmla="*/ 5009 w 10000"/>
                  <a:gd name="connsiteY33" fmla="*/ 1462 h 10000"/>
                  <a:gd name="connsiteX34" fmla="*/ 4466 w 10000"/>
                  <a:gd name="connsiteY34" fmla="*/ 1493 h 10000"/>
                  <a:gd name="connsiteX35" fmla="*/ 7299 w 10000"/>
                  <a:gd name="connsiteY35" fmla="*/ 5329 h 10000"/>
                  <a:gd name="connsiteX36" fmla="*/ 7299 w 10000"/>
                  <a:gd name="connsiteY36" fmla="*/ 5329 h 10000"/>
                  <a:gd name="connsiteX37" fmla="*/ 5161 w 10000"/>
                  <a:gd name="connsiteY37" fmla="*/ 9872 h 10000"/>
                  <a:gd name="connsiteX38" fmla="*/ 5009 w 10000"/>
                  <a:gd name="connsiteY38" fmla="*/ 10000 h 10000"/>
                  <a:gd name="connsiteX39" fmla="*/ 4860 w 10000"/>
                  <a:gd name="connsiteY39" fmla="*/ 9935 h 10000"/>
                  <a:gd name="connsiteX40" fmla="*/ 4840 w 10000"/>
                  <a:gd name="connsiteY40" fmla="*/ 9419 h 10000"/>
                  <a:gd name="connsiteX41" fmla="*/ 6960 w 10000"/>
                  <a:gd name="connsiteY41" fmla="*/ 4875 h 10000"/>
                  <a:gd name="connsiteX42" fmla="*/ 7262 w 10000"/>
                  <a:gd name="connsiteY42" fmla="*/ 4843 h 10000"/>
                  <a:gd name="connsiteX43" fmla="*/ 7299 w 10000"/>
                  <a:gd name="connsiteY43" fmla="*/ 5329 h 10000"/>
                  <a:gd name="connsiteX0" fmla="*/ 9945 w 10000"/>
                  <a:gd name="connsiteY0" fmla="*/ 3602 h 9692"/>
                  <a:gd name="connsiteX1" fmla="*/ 9945 w 10000"/>
                  <a:gd name="connsiteY1" fmla="*/ 3602 h 9692"/>
                  <a:gd name="connsiteX2" fmla="*/ 8875 w 10000"/>
                  <a:gd name="connsiteY2" fmla="*/ 1766 h 9692"/>
                  <a:gd name="connsiteX3" fmla="*/ 8575 w 10000"/>
                  <a:gd name="connsiteY3" fmla="*/ 1766 h 9692"/>
                  <a:gd name="connsiteX4" fmla="*/ 8575 w 10000"/>
                  <a:gd name="connsiteY4" fmla="*/ 2281 h 9692"/>
                  <a:gd name="connsiteX5" fmla="*/ 8949 w 10000"/>
                  <a:gd name="connsiteY5" fmla="*/ 2957 h 9692"/>
                  <a:gd name="connsiteX6" fmla="*/ 8481 w 10000"/>
                  <a:gd name="connsiteY6" fmla="*/ 3762 h 9692"/>
                  <a:gd name="connsiteX7" fmla="*/ 6174 w 10000"/>
                  <a:gd name="connsiteY7" fmla="*/ 1379 h 9692"/>
                  <a:gd name="connsiteX8" fmla="*/ 6174 w 10000"/>
                  <a:gd name="connsiteY8" fmla="*/ 89 h 9692"/>
                  <a:gd name="connsiteX9" fmla="*/ 6399 w 10000"/>
                  <a:gd name="connsiteY9" fmla="*/ 89 h 9692"/>
                  <a:gd name="connsiteX10" fmla="*/ 4034 w 10000"/>
                  <a:gd name="connsiteY10" fmla="*/ 1283 h 9692"/>
                  <a:gd name="connsiteX11" fmla="*/ 1520 w 10000"/>
                  <a:gd name="connsiteY11" fmla="*/ 3762 h 9692"/>
                  <a:gd name="connsiteX12" fmla="*/ 1052 w 10000"/>
                  <a:gd name="connsiteY12" fmla="*/ 2957 h 9692"/>
                  <a:gd name="connsiteX13" fmla="*/ 1445 w 10000"/>
                  <a:gd name="connsiteY13" fmla="*/ 2281 h 9692"/>
                  <a:gd name="connsiteX14" fmla="*/ 1445 w 10000"/>
                  <a:gd name="connsiteY14" fmla="*/ 1766 h 9692"/>
                  <a:gd name="connsiteX15" fmla="*/ 1126 w 10000"/>
                  <a:gd name="connsiteY15" fmla="*/ 1766 h 9692"/>
                  <a:gd name="connsiteX16" fmla="*/ 57 w 10000"/>
                  <a:gd name="connsiteY16" fmla="*/ 3602 h 9692"/>
                  <a:gd name="connsiteX17" fmla="*/ 57 w 10000"/>
                  <a:gd name="connsiteY17" fmla="*/ 4116 h 9692"/>
                  <a:gd name="connsiteX18" fmla="*/ 207 w 10000"/>
                  <a:gd name="connsiteY18" fmla="*/ 4215 h 9692"/>
                  <a:gd name="connsiteX19" fmla="*/ 377 w 10000"/>
                  <a:gd name="connsiteY19" fmla="*/ 4116 h 9692"/>
                  <a:gd name="connsiteX20" fmla="*/ 732 w 10000"/>
                  <a:gd name="connsiteY20" fmla="*/ 3471 h 9692"/>
                  <a:gd name="connsiteX21" fmla="*/ 1239 w 10000"/>
                  <a:gd name="connsiteY21" fmla="*/ 4310 h 9692"/>
                  <a:gd name="connsiteX22" fmla="*/ 8744 w 10000"/>
                  <a:gd name="connsiteY22" fmla="*/ 4310 h 9692"/>
                  <a:gd name="connsiteX23" fmla="*/ 9269 w 10000"/>
                  <a:gd name="connsiteY23" fmla="*/ 3471 h 9692"/>
                  <a:gd name="connsiteX24" fmla="*/ 9626 w 10000"/>
                  <a:gd name="connsiteY24" fmla="*/ 4116 h 9692"/>
                  <a:gd name="connsiteX25" fmla="*/ 9775 w 10000"/>
                  <a:gd name="connsiteY25" fmla="*/ 4215 h 9692"/>
                  <a:gd name="connsiteX26" fmla="*/ 9945 w 10000"/>
                  <a:gd name="connsiteY26" fmla="*/ 4116 h 9692"/>
                  <a:gd name="connsiteX27" fmla="*/ 9945 w 10000"/>
                  <a:gd name="connsiteY27" fmla="*/ 3602 h 9692"/>
                  <a:gd name="connsiteX28" fmla="*/ 4466 w 10000"/>
                  <a:gd name="connsiteY28" fmla="*/ 1185 h 9692"/>
                  <a:gd name="connsiteX29" fmla="*/ 4466 w 10000"/>
                  <a:gd name="connsiteY29" fmla="*/ 89 h 9692"/>
                  <a:gd name="connsiteX30" fmla="*/ 5760 w 10000"/>
                  <a:gd name="connsiteY30" fmla="*/ 89 h 9692"/>
                  <a:gd name="connsiteX31" fmla="*/ 5760 w 10000"/>
                  <a:gd name="connsiteY31" fmla="*/ 1251 h 9692"/>
                  <a:gd name="connsiteX32" fmla="*/ 5009 w 10000"/>
                  <a:gd name="connsiteY32" fmla="*/ 1154 h 9692"/>
                  <a:gd name="connsiteX33" fmla="*/ 4466 w 10000"/>
                  <a:gd name="connsiteY33" fmla="*/ 1185 h 9692"/>
                  <a:gd name="connsiteX34" fmla="*/ 7299 w 10000"/>
                  <a:gd name="connsiteY34" fmla="*/ 5021 h 9692"/>
                  <a:gd name="connsiteX35" fmla="*/ 7299 w 10000"/>
                  <a:gd name="connsiteY35" fmla="*/ 5021 h 9692"/>
                  <a:gd name="connsiteX36" fmla="*/ 5161 w 10000"/>
                  <a:gd name="connsiteY36" fmla="*/ 9564 h 9692"/>
                  <a:gd name="connsiteX37" fmla="*/ 5009 w 10000"/>
                  <a:gd name="connsiteY37" fmla="*/ 9692 h 9692"/>
                  <a:gd name="connsiteX38" fmla="*/ 4860 w 10000"/>
                  <a:gd name="connsiteY38" fmla="*/ 9627 h 9692"/>
                  <a:gd name="connsiteX39" fmla="*/ 4840 w 10000"/>
                  <a:gd name="connsiteY39" fmla="*/ 9111 h 9692"/>
                  <a:gd name="connsiteX40" fmla="*/ 6960 w 10000"/>
                  <a:gd name="connsiteY40" fmla="*/ 4567 h 9692"/>
                  <a:gd name="connsiteX41" fmla="*/ 7262 w 10000"/>
                  <a:gd name="connsiteY41" fmla="*/ 4535 h 9692"/>
                  <a:gd name="connsiteX42" fmla="*/ 7299 w 10000"/>
                  <a:gd name="connsiteY42" fmla="*/ 5021 h 9692"/>
                  <a:gd name="connsiteX0" fmla="*/ 9945 w 10000"/>
                  <a:gd name="connsiteY0" fmla="*/ 3716 h 10000"/>
                  <a:gd name="connsiteX1" fmla="*/ 9945 w 10000"/>
                  <a:gd name="connsiteY1" fmla="*/ 3716 h 10000"/>
                  <a:gd name="connsiteX2" fmla="*/ 8875 w 10000"/>
                  <a:gd name="connsiteY2" fmla="*/ 1822 h 10000"/>
                  <a:gd name="connsiteX3" fmla="*/ 8575 w 10000"/>
                  <a:gd name="connsiteY3" fmla="*/ 1822 h 10000"/>
                  <a:gd name="connsiteX4" fmla="*/ 8575 w 10000"/>
                  <a:gd name="connsiteY4" fmla="*/ 2353 h 10000"/>
                  <a:gd name="connsiteX5" fmla="*/ 8949 w 10000"/>
                  <a:gd name="connsiteY5" fmla="*/ 3051 h 10000"/>
                  <a:gd name="connsiteX6" fmla="*/ 8481 w 10000"/>
                  <a:gd name="connsiteY6" fmla="*/ 3882 h 10000"/>
                  <a:gd name="connsiteX7" fmla="*/ 6174 w 10000"/>
                  <a:gd name="connsiteY7" fmla="*/ 1423 h 10000"/>
                  <a:gd name="connsiteX8" fmla="*/ 6174 w 10000"/>
                  <a:gd name="connsiteY8" fmla="*/ 92 h 10000"/>
                  <a:gd name="connsiteX9" fmla="*/ 6399 w 10000"/>
                  <a:gd name="connsiteY9" fmla="*/ 92 h 10000"/>
                  <a:gd name="connsiteX10" fmla="*/ 4034 w 10000"/>
                  <a:gd name="connsiteY10" fmla="*/ 1324 h 10000"/>
                  <a:gd name="connsiteX11" fmla="*/ 1520 w 10000"/>
                  <a:gd name="connsiteY11" fmla="*/ 3882 h 10000"/>
                  <a:gd name="connsiteX12" fmla="*/ 1052 w 10000"/>
                  <a:gd name="connsiteY12" fmla="*/ 3051 h 10000"/>
                  <a:gd name="connsiteX13" fmla="*/ 1445 w 10000"/>
                  <a:gd name="connsiteY13" fmla="*/ 2353 h 10000"/>
                  <a:gd name="connsiteX14" fmla="*/ 1445 w 10000"/>
                  <a:gd name="connsiteY14" fmla="*/ 1822 h 10000"/>
                  <a:gd name="connsiteX15" fmla="*/ 1126 w 10000"/>
                  <a:gd name="connsiteY15" fmla="*/ 1822 h 10000"/>
                  <a:gd name="connsiteX16" fmla="*/ 57 w 10000"/>
                  <a:gd name="connsiteY16" fmla="*/ 3716 h 10000"/>
                  <a:gd name="connsiteX17" fmla="*/ 57 w 10000"/>
                  <a:gd name="connsiteY17" fmla="*/ 4247 h 10000"/>
                  <a:gd name="connsiteX18" fmla="*/ 207 w 10000"/>
                  <a:gd name="connsiteY18" fmla="*/ 4349 h 10000"/>
                  <a:gd name="connsiteX19" fmla="*/ 377 w 10000"/>
                  <a:gd name="connsiteY19" fmla="*/ 4247 h 10000"/>
                  <a:gd name="connsiteX20" fmla="*/ 732 w 10000"/>
                  <a:gd name="connsiteY20" fmla="*/ 3581 h 10000"/>
                  <a:gd name="connsiteX21" fmla="*/ 1239 w 10000"/>
                  <a:gd name="connsiteY21" fmla="*/ 4447 h 10000"/>
                  <a:gd name="connsiteX22" fmla="*/ 8744 w 10000"/>
                  <a:gd name="connsiteY22" fmla="*/ 4447 h 10000"/>
                  <a:gd name="connsiteX23" fmla="*/ 9269 w 10000"/>
                  <a:gd name="connsiteY23" fmla="*/ 3581 h 10000"/>
                  <a:gd name="connsiteX24" fmla="*/ 9626 w 10000"/>
                  <a:gd name="connsiteY24" fmla="*/ 4247 h 10000"/>
                  <a:gd name="connsiteX25" fmla="*/ 9775 w 10000"/>
                  <a:gd name="connsiteY25" fmla="*/ 4349 h 10000"/>
                  <a:gd name="connsiteX26" fmla="*/ 9945 w 10000"/>
                  <a:gd name="connsiteY26" fmla="*/ 4247 h 10000"/>
                  <a:gd name="connsiteX27" fmla="*/ 9945 w 10000"/>
                  <a:gd name="connsiteY27" fmla="*/ 3716 h 10000"/>
                  <a:gd name="connsiteX28" fmla="*/ 4466 w 10000"/>
                  <a:gd name="connsiteY28" fmla="*/ 1223 h 10000"/>
                  <a:gd name="connsiteX29" fmla="*/ 4466 w 10000"/>
                  <a:gd name="connsiteY29" fmla="*/ 92 h 10000"/>
                  <a:gd name="connsiteX30" fmla="*/ 5760 w 10000"/>
                  <a:gd name="connsiteY30" fmla="*/ 1291 h 10000"/>
                  <a:gd name="connsiteX31" fmla="*/ 5009 w 10000"/>
                  <a:gd name="connsiteY31" fmla="*/ 1191 h 10000"/>
                  <a:gd name="connsiteX32" fmla="*/ 4466 w 10000"/>
                  <a:gd name="connsiteY32" fmla="*/ 1223 h 10000"/>
                  <a:gd name="connsiteX33" fmla="*/ 7299 w 10000"/>
                  <a:gd name="connsiteY33" fmla="*/ 5181 h 10000"/>
                  <a:gd name="connsiteX34" fmla="*/ 7299 w 10000"/>
                  <a:gd name="connsiteY34" fmla="*/ 5181 h 10000"/>
                  <a:gd name="connsiteX35" fmla="*/ 5161 w 10000"/>
                  <a:gd name="connsiteY35" fmla="*/ 9868 h 10000"/>
                  <a:gd name="connsiteX36" fmla="*/ 5009 w 10000"/>
                  <a:gd name="connsiteY36" fmla="*/ 10000 h 10000"/>
                  <a:gd name="connsiteX37" fmla="*/ 4860 w 10000"/>
                  <a:gd name="connsiteY37" fmla="*/ 9933 h 10000"/>
                  <a:gd name="connsiteX38" fmla="*/ 4840 w 10000"/>
                  <a:gd name="connsiteY38" fmla="*/ 9401 h 10000"/>
                  <a:gd name="connsiteX39" fmla="*/ 6960 w 10000"/>
                  <a:gd name="connsiteY39" fmla="*/ 4712 h 10000"/>
                  <a:gd name="connsiteX40" fmla="*/ 7262 w 10000"/>
                  <a:gd name="connsiteY40" fmla="*/ 4679 h 10000"/>
                  <a:gd name="connsiteX41" fmla="*/ 7299 w 10000"/>
                  <a:gd name="connsiteY41" fmla="*/ 5181 h 10000"/>
                  <a:gd name="connsiteX0" fmla="*/ 9945 w 10000"/>
                  <a:gd name="connsiteY0" fmla="*/ 3624 h 9908"/>
                  <a:gd name="connsiteX1" fmla="*/ 9945 w 10000"/>
                  <a:gd name="connsiteY1" fmla="*/ 3624 h 9908"/>
                  <a:gd name="connsiteX2" fmla="*/ 8875 w 10000"/>
                  <a:gd name="connsiteY2" fmla="*/ 1730 h 9908"/>
                  <a:gd name="connsiteX3" fmla="*/ 8575 w 10000"/>
                  <a:gd name="connsiteY3" fmla="*/ 1730 h 9908"/>
                  <a:gd name="connsiteX4" fmla="*/ 8575 w 10000"/>
                  <a:gd name="connsiteY4" fmla="*/ 2261 h 9908"/>
                  <a:gd name="connsiteX5" fmla="*/ 8949 w 10000"/>
                  <a:gd name="connsiteY5" fmla="*/ 2959 h 9908"/>
                  <a:gd name="connsiteX6" fmla="*/ 8481 w 10000"/>
                  <a:gd name="connsiteY6" fmla="*/ 3790 h 9908"/>
                  <a:gd name="connsiteX7" fmla="*/ 6174 w 10000"/>
                  <a:gd name="connsiteY7" fmla="*/ 1331 h 9908"/>
                  <a:gd name="connsiteX8" fmla="*/ 6399 w 10000"/>
                  <a:gd name="connsiteY8" fmla="*/ 0 h 9908"/>
                  <a:gd name="connsiteX9" fmla="*/ 4034 w 10000"/>
                  <a:gd name="connsiteY9" fmla="*/ 1232 h 9908"/>
                  <a:gd name="connsiteX10" fmla="*/ 1520 w 10000"/>
                  <a:gd name="connsiteY10" fmla="*/ 3790 h 9908"/>
                  <a:gd name="connsiteX11" fmla="*/ 1052 w 10000"/>
                  <a:gd name="connsiteY11" fmla="*/ 2959 h 9908"/>
                  <a:gd name="connsiteX12" fmla="*/ 1445 w 10000"/>
                  <a:gd name="connsiteY12" fmla="*/ 2261 h 9908"/>
                  <a:gd name="connsiteX13" fmla="*/ 1445 w 10000"/>
                  <a:gd name="connsiteY13" fmla="*/ 1730 h 9908"/>
                  <a:gd name="connsiteX14" fmla="*/ 1126 w 10000"/>
                  <a:gd name="connsiteY14" fmla="*/ 1730 h 9908"/>
                  <a:gd name="connsiteX15" fmla="*/ 57 w 10000"/>
                  <a:gd name="connsiteY15" fmla="*/ 3624 h 9908"/>
                  <a:gd name="connsiteX16" fmla="*/ 57 w 10000"/>
                  <a:gd name="connsiteY16" fmla="*/ 4155 h 9908"/>
                  <a:gd name="connsiteX17" fmla="*/ 207 w 10000"/>
                  <a:gd name="connsiteY17" fmla="*/ 4257 h 9908"/>
                  <a:gd name="connsiteX18" fmla="*/ 377 w 10000"/>
                  <a:gd name="connsiteY18" fmla="*/ 4155 h 9908"/>
                  <a:gd name="connsiteX19" fmla="*/ 732 w 10000"/>
                  <a:gd name="connsiteY19" fmla="*/ 3489 h 9908"/>
                  <a:gd name="connsiteX20" fmla="*/ 1239 w 10000"/>
                  <a:gd name="connsiteY20" fmla="*/ 4355 h 9908"/>
                  <a:gd name="connsiteX21" fmla="*/ 8744 w 10000"/>
                  <a:gd name="connsiteY21" fmla="*/ 4355 h 9908"/>
                  <a:gd name="connsiteX22" fmla="*/ 9269 w 10000"/>
                  <a:gd name="connsiteY22" fmla="*/ 3489 h 9908"/>
                  <a:gd name="connsiteX23" fmla="*/ 9626 w 10000"/>
                  <a:gd name="connsiteY23" fmla="*/ 4155 h 9908"/>
                  <a:gd name="connsiteX24" fmla="*/ 9775 w 10000"/>
                  <a:gd name="connsiteY24" fmla="*/ 4257 h 9908"/>
                  <a:gd name="connsiteX25" fmla="*/ 9945 w 10000"/>
                  <a:gd name="connsiteY25" fmla="*/ 4155 h 9908"/>
                  <a:gd name="connsiteX26" fmla="*/ 9945 w 10000"/>
                  <a:gd name="connsiteY26" fmla="*/ 3624 h 9908"/>
                  <a:gd name="connsiteX27" fmla="*/ 4466 w 10000"/>
                  <a:gd name="connsiteY27" fmla="*/ 1131 h 9908"/>
                  <a:gd name="connsiteX28" fmla="*/ 4466 w 10000"/>
                  <a:gd name="connsiteY28" fmla="*/ 0 h 9908"/>
                  <a:gd name="connsiteX29" fmla="*/ 5760 w 10000"/>
                  <a:gd name="connsiteY29" fmla="*/ 1199 h 9908"/>
                  <a:gd name="connsiteX30" fmla="*/ 5009 w 10000"/>
                  <a:gd name="connsiteY30" fmla="*/ 1099 h 9908"/>
                  <a:gd name="connsiteX31" fmla="*/ 4466 w 10000"/>
                  <a:gd name="connsiteY31" fmla="*/ 1131 h 9908"/>
                  <a:gd name="connsiteX32" fmla="*/ 7299 w 10000"/>
                  <a:gd name="connsiteY32" fmla="*/ 5089 h 9908"/>
                  <a:gd name="connsiteX33" fmla="*/ 7299 w 10000"/>
                  <a:gd name="connsiteY33" fmla="*/ 5089 h 9908"/>
                  <a:gd name="connsiteX34" fmla="*/ 5161 w 10000"/>
                  <a:gd name="connsiteY34" fmla="*/ 9776 h 9908"/>
                  <a:gd name="connsiteX35" fmla="*/ 5009 w 10000"/>
                  <a:gd name="connsiteY35" fmla="*/ 9908 h 9908"/>
                  <a:gd name="connsiteX36" fmla="*/ 4860 w 10000"/>
                  <a:gd name="connsiteY36" fmla="*/ 9841 h 9908"/>
                  <a:gd name="connsiteX37" fmla="*/ 4840 w 10000"/>
                  <a:gd name="connsiteY37" fmla="*/ 9309 h 9908"/>
                  <a:gd name="connsiteX38" fmla="*/ 6960 w 10000"/>
                  <a:gd name="connsiteY38" fmla="*/ 4620 h 9908"/>
                  <a:gd name="connsiteX39" fmla="*/ 7262 w 10000"/>
                  <a:gd name="connsiteY39" fmla="*/ 4587 h 9908"/>
                  <a:gd name="connsiteX40" fmla="*/ 7299 w 10000"/>
                  <a:gd name="connsiteY40" fmla="*/ 5089 h 9908"/>
                  <a:gd name="connsiteX0" fmla="*/ 9945 w 10000"/>
                  <a:gd name="connsiteY0" fmla="*/ 3658 h 10000"/>
                  <a:gd name="connsiteX1" fmla="*/ 9945 w 10000"/>
                  <a:gd name="connsiteY1" fmla="*/ 3658 h 10000"/>
                  <a:gd name="connsiteX2" fmla="*/ 8875 w 10000"/>
                  <a:gd name="connsiteY2" fmla="*/ 1746 h 10000"/>
                  <a:gd name="connsiteX3" fmla="*/ 8575 w 10000"/>
                  <a:gd name="connsiteY3" fmla="*/ 1746 h 10000"/>
                  <a:gd name="connsiteX4" fmla="*/ 8575 w 10000"/>
                  <a:gd name="connsiteY4" fmla="*/ 2282 h 10000"/>
                  <a:gd name="connsiteX5" fmla="*/ 8949 w 10000"/>
                  <a:gd name="connsiteY5" fmla="*/ 2986 h 10000"/>
                  <a:gd name="connsiteX6" fmla="*/ 8481 w 10000"/>
                  <a:gd name="connsiteY6" fmla="*/ 3825 h 10000"/>
                  <a:gd name="connsiteX7" fmla="*/ 6174 w 10000"/>
                  <a:gd name="connsiteY7" fmla="*/ 1343 h 10000"/>
                  <a:gd name="connsiteX8" fmla="*/ 4034 w 10000"/>
                  <a:gd name="connsiteY8" fmla="*/ 1243 h 10000"/>
                  <a:gd name="connsiteX9" fmla="*/ 1520 w 10000"/>
                  <a:gd name="connsiteY9" fmla="*/ 3825 h 10000"/>
                  <a:gd name="connsiteX10" fmla="*/ 1052 w 10000"/>
                  <a:gd name="connsiteY10" fmla="*/ 2986 h 10000"/>
                  <a:gd name="connsiteX11" fmla="*/ 1445 w 10000"/>
                  <a:gd name="connsiteY11" fmla="*/ 2282 h 10000"/>
                  <a:gd name="connsiteX12" fmla="*/ 1445 w 10000"/>
                  <a:gd name="connsiteY12" fmla="*/ 1746 h 10000"/>
                  <a:gd name="connsiteX13" fmla="*/ 1126 w 10000"/>
                  <a:gd name="connsiteY13" fmla="*/ 1746 h 10000"/>
                  <a:gd name="connsiteX14" fmla="*/ 57 w 10000"/>
                  <a:gd name="connsiteY14" fmla="*/ 3658 h 10000"/>
                  <a:gd name="connsiteX15" fmla="*/ 57 w 10000"/>
                  <a:gd name="connsiteY15" fmla="*/ 4194 h 10000"/>
                  <a:gd name="connsiteX16" fmla="*/ 207 w 10000"/>
                  <a:gd name="connsiteY16" fmla="*/ 4297 h 10000"/>
                  <a:gd name="connsiteX17" fmla="*/ 377 w 10000"/>
                  <a:gd name="connsiteY17" fmla="*/ 4194 h 10000"/>
                  <a:gd name="connsiteX18" fmla="*/ 732 w 10000"/>
                  <a:gd name="connsiteY18" fmla="*/ 3521 h 10000"/>
                  <a:gd name="connsiteX19" fmla="*/ 1239 w 10000"/>
                  <a:gd name="connsiteY19" fmla="*/ 4395 h 10000"/>
                  <a:gd name="connsiteX20" fmla="*/ 8744 w 10000"/>
                  <a:gd name="connsiteY20" fmla="*/ 4395 h 10000"/>
                  <a:gd name="connsiteX21" fmla="*/ 9269 w 10000"/>
                  <a:gd name="connsiteY21" fmla="*/ 3521 h 10000"/>
                  <a:gd name="connsiteX22" fmla="*/ 9626 w 10000"/>
                  <a:gd name="connsiteY22" fmla="*/ 4194 h 10000"/>
                  <a:gd name="connsiteX23" fmla="*/ 9775 w 10000"/>
                  <a:gd name="connsiteY23" fmla="*/ 4297 h 10000"/>
                  <a:gd name="connsiteX24" fmla="*/ 9945 w 10000"/>
                  <a:gd name="connsiteY24" fmla="*/ 4194 h 10000"/>
                  <a:gd name="connsiteX25" fmla="*/ 9945 w 10000"/>
                  <a:gd name="connsiteY25" fmla="*/ 3658 h 10000"/>
                  <a:gd name="connsiteX26" fmla="*/ 4466 w 10000"/>
                  <a:gd name="connsiteY26" fmla="*/ 1142 h 10000"/>
                  <a:gd name="connsiteX27" fmla="*/ 4466 w 10000"/>
                  <a:gd name="connsiteY27" fmla="*/ 0 h 10000"/>
                  <a:gd name="connsiteX28" fmla="*/ 5760 w 10000"/>
                  <a:gd name="connsiteY28" fmla="*/ 1210 h 10000"/>
                  <a:gd name="connsiteX29" fmla="*/ 5009 w 10000"/>
                  <a:gd name="connsiteY29" fmla="*/ 1109 h 10000"/>
                  <a:gd name="connsiteX30" fmla="*/ 4466 w 10000"/>
                  <a:gd name="connsiteY30" fmla="*/ 1142 h 10000"/>
                  <a:gd name="connsiteX31" fmla="*/ 7299 w 10000"/>
                  <a:gd name="connsiteY31" fmla="*/ 5136 h 10000"/>
                  <a:gd name="connsiteX32" fmla="*/ 7299 w 10000"/>
                  <a:gd name="connsiteY32" fmla="*/ 5136 h 10000"/>
                  <a:gd name="connsiteX33" fmla="*/ 5161 w 10000"/>
                  <a:gd name="connsiteY33" fmla="*/ 9867 h 10000"/>
                  <a:gd name="connsiteX34" fmla="*/ 5009 w 10000"/>
                  <a:gd name="connsiteY34" fmla="*/ 10000 h 10000"/>
                  <a:gd name="connsiteX35" fmla="*/ 4860 w 10000"/>
                  <a:gd name="connsiteY35" fmla="*/ 9932 h 10000"/>
                  <a:gd name="connsiteX36" fmla="*/ 4840 w 10000"/>
                  <a:gd name="connsiteY36" fmla="*/ 9395 h 10000"/>
                  <a:gd name="connsiteX37" fmla="*/ 6960 w 10000"/>
                  <a:gd name="connsiteY37" fmla="*/ 4663 h 10000"/>
                  <a:gd name="connsiteX38" fmla="*/ 7262 w 10000"/>
                  <a:gd name="connsiteY38" fmla="*/ 4630 h 10000"/>
                  <a:gd name="connsiteX39" fmla="*/ 7299 w 10000"/>
                  <a:gd name="connsiteY39" fmla="*/ 5136 h 10000"/>
                  <a:gd name="connsiteX0" fmla="*/ 9945 w 10000"/>
                  <a:gd name="connsiteY0" fmla="*/ 2549 h 8891"/>
                  <a:gd name="connsiteX1" fmla="*/ 9945 w 10000"/>
                  <a:gd name="connsiteY1" fmla="*/ 2549 h 8891"/>
                  <a:gd name="connsiteX2" fmla="*/ 8875 w 10000"/>
                  <a:gd name="connsiteY2" fmla="*/ 637 h 8891"/>
                  <a:gd name="connsiteX3" fmla="*/ 8575 w 10000"/>
                  <a:gd name="connsiteY3" fmla="*/ 637 h 8891"/>
                  <a:gd name="connsiteX4" fmla="*/ 8575 w 10000"/>
                  <a:gd name="connsiteY4" fmla="*/ 1173 h 8891"/>
                  <a:gd name="connsiteX5" fmla="*/ 8949 w 10000"/>
                  <a:gd name="connsiteY5" fmla="*/ 1877 h 8891"/>
                  <a:gd name="connsiteX6" fmla="*/ 8481 w 10000"/>
                  <a:gd name="connsiteY6" fmla="*/ 2716 h 8891"/>
                  <a:gd name="connsiteX7" fmla="*/ 6174 w 10000"/>
                  <a:gd name="connsiteY7" fmla="*/ 234 h 8891"/>
                  <a:gd name="connsiteX8" fmla="*/ 4034 w 10000"/>
                  <a:gd name="connsiteY8" fmla="*/ 134 h 8891"/>
                  <a:gd name="connsiteX9" fmla="*/ 1520 w 10000"/>
                  <a:gd name="connsiteY9" fmla="*/ 2716 h 8891"/>
                  <a:gd name="connsiteX10" fmla="*/ 1052 w 10000"/>
                  <a:gd name="connsiteY10" fmla="*/ 1877 h 8891"/>
                  <a:gd name="connsiteX11" fmla="*/ 1445 w 10000"/>
                  <a:gd name="connsiteY11" fmla="*/ 1173 h 8891"/>
                  <a:gd name="connsiteX12" fmla="*/ 1445 w 10000"/>
                  <a:gd name="connsiteY12" fmla="*/ 637 h 8891"/>
                  <a:gd name="connsiteX13" fmla="*/ 1126 w 10000"/>
                  <a:gd name="connsiteY13" fmla="*/ 637 h 8891"/>
                  <a:gd name="connsiteX14" fmla="*/ 57 w 10000"/>
                  <a:gd name="connsiteY14" fmla="*/ 2549 h 8891"/>
                  <a:gd name="connsiteX15" fmla="*/ 57 w 10000"/>
                  <a:gd name="connsiteY15" fmla="*/ 3085 h 8891"/>
                  <a:gd name="connsiteX16" fmla="*/ 207 w 10000"/>
                  <a:gd name="connsiteY16" fmla="*/ 3188 h 8891"/>
                  <a:gd name="connsiteX17" fmla="*/ 377 w 10000"/>
                  <a:gd name="connsiteY17" fmla="*/ 3085 h 8891"/>
                  <a:gd name="connsiteX18" fmla="*/ 732 w 10000"/>
                  <a:gd name="connsiteY18" fmla="*/ 2412 h 8891"/>
                  <a:gd name="connsiteX19" fmla="*/ 1239 w 10000"/>
                  <a:gd name="connsiteY19" fmla="*/ 3286 h 8891"/>
                  <a:gd name="connsiteX20" fmla="*/ 8744 w 10000"/>
                  <a:gd name="connsiteY20" fmla="*/ 3286 h 8891"/>
                  <a:gd name="connsiteX21" fmla="*/ 9269 w 10000"/>
                  <a:gd name="connsiteY21" fmla="*/ 2412 h 8891"/>
                  <a:gd name="connsiteX22" fmla="*/ 9626 w 10000"/>
                  <a:gd name="connsiteY22" fmla="*/ 3085 h 8891"/>
                  <a:gd name="connsiteX23" fmla="*/ 9775 w 10000"/>
                  <a:gd name="connsiteY23" fmla="*/ 3188 h 8891"/>
                  <a:gd name="connsiteX24" fmla="*/ 9945 w 10000"/>
                  <a:gd name="connsiteY24" fmla="*/ 3085 h 8891"/>
                  <a:gd name="connsiteX25" fmla="*/ 9945 w 10000"/>
                  <a:gd name="connsiteY25" fmla="*/ 2549 h 8891"/>
                  <a:gd name="connsiteX26" fmla="*/ 4466 w 10000"/>
                  <a:gd name="connsiteY26" fmla="*/ 33 h 8891"/>
                  <a:gd name="connsiteX27" fmla="*/ 5760 w 10000"/>
                  <a:gd name="connsiteY27" fmla="*/ 101 h 8891"/>
                  <a:gd name="connsiteX28" fmla="*/ 5009 w 10000"/>
                  <a:gd name="connsiteY28" fmla="*/ 0 h 8891"/>
                  <a:gd name="connsiteX29" fmla="*/ 4466 w 10000"/>
                  <a:gd name="connsiteY29" fmla="*/ 33 h 8891"/>
                  <a:gd name="connsiteX30" fmla="*/ 7299 w 10000"/>
                  <a:gd name="connsiteY30" fmla="*/ 4027 h 8891"/>
                  <a:gd name="connsiteX31" fmla="*/ 7299 w 10000"/>
                  <a:gd name="connsiteY31" fmla="*/ 4027 h 8891"/>
                  <a:gd name="connsiteX32" fmla="*/ 5161 w 10000"/>
                  <a:gd name="connsiteY32" fmla="*/ 8758 h 8891"/>
                  <a:gd name="connsiteX33" fmla="*/ 5009 w 10000"/>
                  <a:gd name="connsiteY33" fmla="*/ 8891 h 8891"/>
                  <a:gd name="connsiteX34" fmla="*/ 4860 w 10000"/>
                  <a:gd name="connsiteY34" fmla="*/ 8823 h 8891"/>
                  <a:gd name="connsiteX35" fmla="*/ 4840 w 10000"/>
                  <a:gd name="connsiteY35" fmla="*/ 8286 h 8891"/>
                  <a:gd name="connsiteX36" fmla="*/ 6960 w 10000"/>
                  <a:gd name="connsiteY36" fmla="*/ 3554 h 8891"/>
                  <a:gd name="connsiteX37" fmla="*/ 7262 w 10000"/>
                  <a:gd name="connsiteY37" fmla="*/ 3521 h 8891"/>
                  <a:gd name="connsiteX38" fmla="*/ 7299 w 10000"/>
                  <a:gd name="connsiteY38" fmla="*/ 4027 h 8891"/>
                  <a:gd name="connsiteX0" fmla="*/ 9945 w 10000"/>
                  <a:gd name="connsiteY0" fmla="*/ 2867 h 10000"/>
                  <a:gd name="connsiteX1" fmla="*/ 9945 w 10000"/>
                  <a:gd name="connsiteY1" fmla="*/ 2867 h 10000"/>
                  <a:gd name="connsiteX2" fmla="*/ 8875 w 10000"/>
                  <a:gd name="connsiteY2" fmla="*/ 716 h 10000"/>
                  <a:gd name="connsiteX3" fmla="*/ 8575 w 10000"/>
                  <a:gd name="connsiteY3" fmla="*/ 716 h 10000"/>
                  <a:gd name="connsiteX4" fmla="*/ 8575 w 10000"/>
                  <a:gd name="connsiteY4" fmla="*/ 1319 h 10000"/>
                  <a:gd name="connsiteX5" fmla="*/ 8949 w 10000"/>
                  <a:gd name="connsiteY5" fmla="*/ 2111 h 10000"/>
                  <a:gd name="connsiteX6" fmla="*/ 8481 w 10000"/>
                  <a:gd name="connsiteY6" fmla="*/ 3055 h 10000"/>
                  <a:gd name="connsiteX7" fmla="*/ 6174 w 10000"/>
                  <a:gd name="connsiteY7" fmla="*/ 263 h 10000"/>
                  <a:gd name="connsiteX8" fmla="*/ 4034 w 10000"/>
                  <a:gd name="connsiteY8" fmla="*/ 151 h 10000"/>
                  <a:gd name="connsiteX9" fmla="*/ 1520 w 10000"/>
                  <a:gd name="connsiteY9" fmla="*/ 3055 h 10000"/>
                  <a:gd name="connsiteX10" fmla="*/ 1052 w 10000"/>
                  <a:gd name="connsiteY10" fmla="*/ 2111 h 10000"/>
                  <a:gd name="connsiteX11" fmla="*/ 1445 w 10000"/>
                  <a:gd name="connsiteY11" fmla="*/ 1319 h 10000"/>
                  <a:gd name="connsiteX12" fmla="*/ 1445 w 10000"/>
                  <a:gd name="connsiteY12" fmla="*/ 716 h 10000"/>
                  <a:gd name="connsiteX13" fmla="*/ 1126 w 10000"/>
                  <a:gd name="connsiteY13" fmla="*/ 716 h 10000"/>
                  <a:gd name="connsiteX14" fmla="*/ 57 w 10000"/>
                  <a:gd name="connsiteY14" fmla="*/ 2867 h 10000"/>
                  <a:gd name="connsiteX15" fmla="*/ 57 w 10000"/>
                  <a:gd name="connsiteY15" fmla="*/ 3470 h 10000"/>
                  <a:gd name="connsiteX16" fmla="*/ 207 w 10000"/>
                  <a:gd name="connsiteY16" fmla="*/ 3586 h 10000"/>
                  <a:gd name="connsiteX17" fmla="*/ 377 w 10000"/>
                  <a:gd name="connsiteY17" fmla="*/ 3470 h 10000"/>
                  <a:gd name="connsiteX18" fmla="*/ 732 w 10000"/>
                  <a:gd name="connsiteY18" fmla="*/ 2713 h 10000"/>
                  <a:gd name="connsiteX19" fmla="*/ 1239 w 10000"/>
                  <a:gd name="connsiteY19" fmla="*/ 3696 h 10000"/>
                  <a:gd name="connsiteX20" fmla="*/ 8744 w 10000"/>
                  <a:gd name="connsiteY20" fmla="*/ 3696 h 10000"/>
                  <a:gd name="connsiteX21" fmla="*/ 9269 w 10000"/>
                  <a:gd name="connsiteY21" fmla="*/ 2713 h 10000"/>
                  <a:gd name="connsiteX22" fmla="*/ 9626 w 10000"/>
                  <a:gd name="connsiteY22" fmla="*/ 3470 h 10000"/>
                  <a:gd name="connsiteX23" fmla="*/ 9775 w 10000"/>
                  <a:gd name="connsiteY23" fmla="*/ 3586 h 10000"/>
                  <a:gd name="connsiteX24" fmla="*/ 9945 w 10000"/>
                  <a:gd name="connsiteY24" fmla="*/ 3470 h 10000"/>
                  <a:gd name="connsiteX25" fmla="*/ 9945 w 10000"/>
                  <a:gd name="connsiteY25" fmla="*/ 2867 h 10000"/>
                  <a:gd name="connsiteX26" fmla="*/ 5009 w 10000"/>
                  <a:gd name="connsiteY26" fmla="*/ 0 h 10000"/>
                  <a:gd name="connsiteX27" fmla="*/ 5760 w 10000"/>
                  <a:gd name="connsiteY27" fmla="*/ 114 h 10000"/>
                  <a:gd name="connsiteX28" fmla="*/ 5009 w 10000"/>
                  <a:gd name="connsiteY28" fmla="*/ 0 h 10000"/>
                  <a:gd name="connsiteX29" fmla="*/ 7299 w 10000"/>
                  <a:gd name="connsiteY29" fmla="*/ 4529 h 10000"/>
                  <a:gd name="connsiteX30" fmla="*/ 7299 w 10000"/>
                  <a:gd name="connsiteY30" fmla="*/ 4529 h 10000"/>
                  <a:gd name="connsiteX31" fmla="*/ 5161 w 10000"/>
                  <a:gd name="connsiteY31" fmla="*/ 9850 h 10000"/>
                  <a:gd name="connsiteX32" fmla="*/ 5009 w 10000"/>
                  <a:gd name="connsiteY32" fmla="*/ 10000 h 10000"/>
                  <a:gd name="connsiteX33" fmla="*/ 4860 w 10000"/>
                  <a:gd name="connsiteY33" fmla="*/ 9924 h 10000"/>
                  <a:gd name="connsiteX34" fmla="*/ 4840 w 10000"/>
                  <a:gd name="connsiteY34" fmla="*/ 9320 h 10000"/>
                  <a:gd name="connsiteX35" fmla="*/ 6960 w 10000"/>
                  <a:gd name="connsiteY35" fmla="*/ 3997 h 10000"/>
                  <a:gd name="connsiteX36" fmla="*/ 7262 w 10000"/>
                  <a:gd name="connsiteY36" fmla="*/ 3960 h 10000"/>
                  <a:gd name="connsiteX37" fmla="*/ 7299 w 10000"/>
                  <a:gd name="connsiteY37" fmla="*/ 4529 h 10000"/>
                  <a:gd name="connsiteX0" fmla="*/ 9945 w 10000"/>
                  <a:gd name="connsiteY0" fmla="*/ 2716 h 9849"/>
                  <a:gd name="connsiteX1" fmla="*/ 9945 w 10000"/>
                  <a:gd name="connsiteY1" fmla="*/ 2716 h 9849"/>
                  <a:gd name="connsiteX2" fmla="*/ 8875 w 10000"/>
                  <a:gd name="connsiteY2" fmla="*/ 565 h 9849"/>
                  <a:gd name="connsiteX3" fmla="*/ 8575 w 10000"/>
                  <a:gd name="connsiteY3" fmla="*/ 565 h 9849"/>
                  <a:gd name="connsiteX4" fmla="*/ 8575 w 10000"/>
                  <a:gd name="connsiteY4" fmla="*/ 1168 h 9849"/>
                  <a:gd name="connsiteX5" fmla="*/ 8949 w 10000"/>
                  <a:gd name="connsiteY5" fmla="*/ 1960 h 9849"/>
                  <a:gd name="connsiteX6" fmla="*/ 8481 w 10000"/>
                  <a:gd name="connsiteY6" fmla="*/ 2904 h 9849"/>
                  <a:gd name="connsiteX7" fmla="*/ 6174 w 10000"/>
                  <a:gd name="connsiteY7" fmla="*/ 112 h 9849"/>
                  <a:gd name="connsiteX8" fmla="*/ 4034 w 10000"/>
                  <a:gd name="connsiteY8" fmla="*/ 0 h 9849"/>
                  <a:gd name="connsiteX9" fmla="*/ 1520 w 10000"/>
                  <a:gd name="connsiteY9" fmla="*/ 2904 h 9849"/>
                  <a:gd name="connsiteX10" fmla="*/ 1052 w 10000"/>
                  <a:gd name="connsiteY10" fmla="*/ 1960 h 9849"/>
                  <a:gd name="connsiteX11" fmla="*/ 1445 w 10000"/>
                  <a:gd name="connsiteY11" fmla="*/ 1168 h 9849"/>
                  <a:gd name="connsiteX12" fmla="*/ 1445 w 10000"/>
                  <a:gd name="connsiteY12" fmla="*/ 565 h 9849"/>
                  <a:gd name="connsiteX13" fmla="*/ 1126 w 10000"/>
                  <a:gd name="connsiteY13" fmla="*/ 565 h 9849"/>
                  <a:gd name="connsiteX14" fmla="*/ 57 w 10000"/>
                  <a:gd name="connsiteY14" fmla="*/ 2716 h 9849"/>
                  <a:gd name="connsiteX15" fmla="*/ 57 w 10000"/>
                  <a:gd name="connsiteY15" fmla="*/ 3319 h 9849"/>
                  <a:gd name="connsiteX16" fmla="*/ 207 w 10000"/>
                  <a:gd name="connsiteY16" fmla="*/ 3435 h 9849"/>
                  <a:gd name="connsiteX17" fmla="*/ 377 w 10000"/>
                  <a:gd name="connsiteY17" fmla="*/ 3319 h 9849"/>
                  <a:gd name="connsiteX18" fmla="*/ 732 w 10000"/>
                  <a:gd name="connsiteY18" fmla="*/ 2562 h 9849"/>
                  <a:gd name="connsiteX19" fmla="*/ 1239 w 10000"/>
                  <a:gd name="connsiteY19" fmla="*/ 3545 h 9849"/>
                  <a:gd name="connsiteX20" fmla="*/ 8744 w 10000"/>
                  <a:gd name="connsiteY20" fmla="*/ 3545 h 9849"/>
                  <a:gd name="connsiteX21" fmla="*/ 9269 w 10000"/>
                  <a:gd name="connsiteY21" fmla="*/ 2562 h 9849"/>
                  <a:gd name="connsiteX22" fmla="*/ 9626 w 10000"/>
                  <a:gd name="connsiteY22" fmla="*/ 3319 h 9849"/>
                  <a:gd name="connsiteX23" fmla="*/ 9775 w 10000"/>
                  <a:gd name="connsiteY23" fmla="*/ 3435 h 9849"/>
                  <a:gd name="connsiteX24" fmla="*/ 9945 w 10000"/>
                  <a:gd name="connsiteY24" fmla="*/ 3319 h 9849"/>
                  <a:gd name="connsiteX25" fmla="*/ 9945 w 10000"/>
                  <a:gd name="connsiteY25" fmla="*/ 2716 h 9849"/>
                  <a:gd name="connsiteX26" fmla="*/ 7299 w 10000"/>
                  <a:gd name="connsiteY26" fmla="*/ 4378 h 9849"/>
                  <a:gd name="connsiteX27" fmla="*/ 7299 w 10000"/>
                  <a:gd name="connsiteY27" fmla="*/ 4378 h 9849"/>
                  <a:gd name="connsiteX28" fmla="*/ 5161 w 10000"/>
                  <a:gd name="connsiteY28" fmla="*/ 9699 h 9849"/>
                  <a:gd name="connsiteX29" fmla="*/ 5009 w 10000"/>
                  <a:gd name="connsiteY29" fmla="*/ 9849 h 9849"/>
                  <a:gd name="connsiteX30" fmla="*/ 4860 w 10000"/>
                  <a:gd name="connsiteY30" fmla="*/ 9773 h 9849"/>
                  <a:gd name="connsiteX31" fmla="*/ 4840 w 10000"/>
                  <a:gd name="connsiteY31" fmla="*/ 9169 h 9849"/>
                  <a:gd name="connsiteX32" fmla="*/ 6960 w 10000"/>
                  <a:gd name="connsiteY32" fmla="*/ 3846 h 9849"/>
                  <a:gd name="connsiteX33" fmla="*/ 7262 w 10000"/>
                  <a:gd name="connsiteY33" fmla="*/ 3809 h 9849"/>
                  <a:gd name="connsiteX34" fmla="*/ 7299 w 10000"/>
                  <a:gd name="connsiteY34" fmla="*/ 4378 h 9849"/>
                  <a:gd name="connsiteX0" fmla="*/ 9945 w 10000"/>
                  <a:gd name="connsiteY0" fmla="*/ 2644 h 9886"/>
                  <a:gd name="connsiteX1" fmla="*/ 9945 w 10000"/>
                  <a:gd name="connsiteY1" fmla="*/ 2644 h 9886"/>
                  <a:gd name="connsiteX2" fmla="*/ 8875 w 10000"/>
                  <a:gd name="connsiteY2" fmla="*/ 460 h 9886"/>
                  <a:gd name="connsiteX3" fmla="*/ 8575 w 10000"/>
                  <a:gd name="connsiteY3" fmla="*/ 460 h 9886"/>
                  <a:gd name="connsiteX4" fmla="*/ 8575 w 10000"/>
                  <a:gd name="connsiteY4" fmla="*/ 1072 h 9886"/>
                  <a:gd name="connsiteX5" fmla="*/ 8949 w 10000"/>
                  <a:gd name="connsiteY5" fmla="*/ 1876 h 9886"/>
                  <a:gd name="connsiteX6" fmla="*/ 8481 w 10000"/>
                  <a:gd name="connsiteY6" fmla="*/ 2835 h 9886"/>
                  <a:gd name="connsiteX7" fmla="*/ 6174 w 10000"/>
                  <a:gd name="connsiteY7" fmla="*/ 0 h 9886"/>
                  <a:gd name="connsiteX8" fmla="*/ 1520 w 10000"/>
                  <a:gd name="connsiteY8" fmla="*/ 2835 h 9886"/>
                  <a:gd name="connsiteX9" fmla="*/ 1052 w 10000"/>
                  <a:gd name="connsiteY9" fmla="*/ 1876 h 9886"/>
                  <a:gd name="connsiteX10" fmla="*/ 1445 w 10000"/>
                  <a:gd name="connsiteY10" fmla="*/ 1072 h 9886"/>
                  <a:gd name="connsiteX11" fmla="*/ 1445 w 10000"/>
                  <a:gd name="connsiteY11" fmla="*/ 460 h 9886"/>
                  <a:gd name="connsiteX12" fmla="*/ 1126 w 10000"/>
                  <a:gd name="connsiteY12" fmla="*/ 460 h 9886"/>
                  <a:gd name="connsiteX13" fmla="*/ 57 w 10000"/>
                  <a:gd name="connsiteY13" fmla="*/ 2644 h 9886"/>
                  <a:gd name="connsiteX14" fmla="*/ 57 w 10000"/>
                  <a:gd name="connsiteY14" fmla="*/ 3256 h 9886"/>
                  <a:gd name="connsiteX15" fmla="*/ 207 w 10000"/>
                  <a:gd name="connsiteY15" fmla="*/ 3374 h 9886"/>
                  <a:gd name="connsiteX16" fmla="*/ 377 w 10000"/>
                  <a:gd name="connsiteY16" fmla="*/ 3256 h 9886"/>
                  <a:gd name="connsiteX17" fmla="*/ 732 w 10000"/>
                  <a:gd name="connsiteY17" fmla="*/ 2487 h 9886"/>
                  <a:gd name="connsiteX18" fmla="*/ 1239 w 10000"/>
                  <a:gd name="connsiteY18" fmla="*/ 3485 h 9886"/>
                  <a:gd name="connsiteX19" fmla="*/ 8744 w 10000"/>
                  <a:gd name="connsiteY19" fmla="*/ 3485 h 9886"/>
                  <a:gd name="connsiteX20" fmla="*/ 9269 w 10000"/>
                  <a:gd name="connsiteY20" fmla="*/ 2487 h 9886"/>
                  <a:gd name="connsiteX21" fmla="*/ 9626 w 10000"/>
                  <a:gd name="connsiteY21" fmla="*/ 3256 h 9886"/>
                  <a:gd name="connsiteX22" fmla="*/ 9775 w 10000"/>
                  <a:gd name="connsiteY22" fmla="*/ 3374 h 9886"/>
                  <a:gd name="connsiteX23" fmla="*/ 9945 w 10000"/>
                  <a:gd name="connsiteY23" fmla="*/ 3256 h 9886"/>
                  <a:gd name="connsiteX24" fmla="*/ 9945 w 10000"/>
                  <a:gd name="connsiteY24" fmla="*/ 2644 h 9886"/>
                  <a:gd name="connsiteX25" fmla="*/ 7299 w 10000"/>
                  <a:gd name="connsiteY25" fmla="*/ 4331 h 9886"/>
                  <a:gd name="connsiteX26" fmla="*/ 7299 w 10000"/>
                  <a:gd name="connsiteY26" fmla="*/ 4331 h 9886"/>
                  <a:gd name="connsiteX27" fmla="*/ 5161 w 10000"/>
                  <a:gd name="connsiteY27" fmla="*/ 9734 h 9886"/>
                  <a:gd name="connsiteX28" fmla="*/ 5009 w 10000"/>
                  <a:gd name="connsiteY28" fmla="*/ 9886 h 9886"/>
                  <a:gd name="connsiteX29" fmla="*/ 4860 w 10000"/>
                  <a:gd name="connsiteY29" fmla="*/ 9809 h 9886"/>
                  <a:gd name="connsiteX30" fmla="*/ 4840 w 10000"/>
                  <a:gd name="connsiteY30" fmla="*/ 9196 h 9886"/>
                  <a:gd name="connsiteX31" fmla="*/ 6960 w 10000"/>
                  <a:gd name="connsiteY31" fmla="*/ 3791 h 9886"/>
                  <a:gd name="connsiteX32" fmla="*/ 7262 w 10000"/>
                  <a:gd name="connsiteY32" fmla="*/ 3753 h 9886"/>
                  <a:gd name="connsiteX33" fmla="*/ 7299 w 10000"/>
                  <a:gd name="connsiteY33" fmla="*/ 4331 h 9886"/>
                  <a:gd name="connsiteX0" fmla="*/ 9945 w 10000"/>
                  <a:gd name="connsiteY0" fmla="*/ 2326 h 9652"/>
                  <a:gd name="connsiteX1" fmla="*/ 9945 w 10000"/>
                  <a:gd name="connsiteY1" fmla="*/ 2326 h 9652"/>
                  <a:gd name="connsiteX2" fmla="*/ 8875 w 10000"/>
                  <a:gd name="connsiteY2" fmla="*/ 117 h 9652"/>
                  <a:gd name="connsiteX3" fmla="*/ 8575 w 10000"/>
                  <a:gd name="connsiteY3" fmla="*/ 117 h 9652"/>
                  <a:gd name="connsiteX4" fmla="*/ 8575 w 10000"/>
                  <a:gd name="connsiteY4" fmla="*/ 736 h 9652"/>
                  <a:gd name="connsiteX5" fmla="*/ 8949 w 10000"/>
                  <a:gd name="connsiteY5" fmla="*/ 1550 h 9652"/>
                  <a:gd name="connsiteX6" fmla="*/ 8481 w 10000"/>
                  <a:gd name="connsiteY6" fmla="*/ 2520 h 9652"/>
                  <a:gd name="connsiteX7" fmla="*/ 1520 w 10000"/>
                  <a:gd name="connsiteY7" fmla="*/ 2520 h 9652"/>
                  <a:gd name="connsiteX8" fmla="*/ 1052 w 10000"/>
                  <a:gd name="connsiteY8" fmla="*/ 1550 h 9652"/>
                  <a:gd name="connsiteX9" fmla="*/ 1445 w 10000"/>
                  <a:gd name="connsiteY9" fmla="*/ 736 h 9652"/>
                  <a:gd name="connsiteX10" fmla="*/ 1445 w 10000"/>
                  <a:gd name="connsiteY10" fmla="*/ 117 h 9652"/>
                  <a:gd name="connsiteX11" fmla="*/ 1126 w 10000"/>
                  <a:gd name="connsiteY11" fmla="*/ 117 h 9652"/>
                  <a:gd name="connsiteX12" fmla="*/ 57 w 10000"/>
                  <a:gd name="connsiteY12" fmla="*/ 2326 h 9652"/>
                  <a:gd name="connsiteX13" fmla="*/ 57 w 10000"/>
                  <a:gd name="connsiteY13" fmla="*/ 2946 h 9652"/>
                  <a:gd name="connsiteX14" fmla="*/ 207 w 10000"/>
                  <a:gd name="connsiteY14" fmla="*/ 3065 h 9652"/>
                  <a:gd name="connsiteX15" fmla="*/ 377 w 10000"/>
                  <a:gd name="connsiteY15" fmla="*/ 2946 h 9652"/>
                  <a:gd name="connsiteX16" fmla="*/ 732 w 10000"/>
                  <a:gd name="connsiteY16" fmla="*/ 2168 h 9652"/>
                  <a:gd name="connsiteX17" fmla="*/ 1239 w 10000"/>
                  <a:gd name="connsiteY17" fmla="*/ 3177 h 9652"/>
                  <a:gd name="connsiteX18" fmla="*/ 8744 w 10000"/>
                  <a:gd name="connsiteY18" fmla="*/ 3177 h 9652"/>
                  <a:gd name="connsiteX19" fmla="*/ 9269 w 10000"/>
                  <a:gd name="connsiteY19" fmla="*/ 2168 h 9652"/>
                  <a:gd name="connsiteX20" fmla="*/ 9626 w 10000"/>
                  <a:gd name="connsiteY20" fmla="*/ 2946 h 9652"/>
                  <a:gd name="connsiteX21" fmla="*/ 9775 w 10000"/>
                  <a:gd name="connsiteY21" fmla="*/ 3065 h 9652"/>
                  <a:gd name="connsiteX22" fmla="*/ 9945 w 10000"/>
                  <a:gd name="connsiteY22" fmla="*/ 2946 h 9652"/>
                  <a:gd name="connsiteX23" fmla="*/ 9945 w 10000"/>
                  <a:gd name="connsiteY23" fmla="*/ 2326 h 9652"/>
                  <a:gd name="connsiteX24" fmla="*/ 7299 w 10000"/>
                  <a:gd name="connsiteY24" fmla="*/ 4033 h 9652"/>
                  <a:gd name="connsiteX25" fmla="*/ 7299 w 10000"/>
                  <a:gd name="connsiteY25" fmla="*/ 4033 h 9652"/>
                  <a:gd name="connsiteX26" fmla="*/ 5161 w 10000"/>
                  <a:gd name="connsiteY26" fmla="*/ 9498 h 9652"/>
                  <a:gd name="connsiteX27" fmla="*/ 5009 w 10000"/>
                  <a:gd name="connsiteY27" fmla="*/ 9652 h 9652"/>
                  <a:gd name="connsiteX28" fmla="*/ 4860 w 10000"/>
                  <a:gd name="connsiteY28" fmla="*/ 9574 h 9652"/>
                  <a:gd name="connsiteX29" fmla="*/ 4840 w 10000"/>
                  <a:gd name="connsiteY29" fmla="*/ 8954 h 9652"/>
                  <a:gd name="connsiteX30" fmla="*/ 6960 w 10000"/>
                  <a:gd name="connsiteY30" fmla="*/ 3487 h 9652"/>
                  <a:gd name="connsiteX31" fmla="*/ 7262 w 10000"/>
                  <a:gd name="connsiteY31" fmla="*/ 3448 h 9652"/>
                  <a:gd name="connsiteX32" fmla="*/ 7299 w 10000"/>
                  <a:gd name="connsiteY32" fmla="*/ 4033 h 9652"/>
                  <a:gd name="connsiteX0" fmla="*/ 10009 w 10064"/>
                  <a:gd name="connsiteY0" fmla="*/ 2409 h 9999"/>
                  <a:gd name="connsiteX1" fmla="*/ 10009 w 10064"/>
                  <a:gd name="connsiteY1" fmla="*/ 2409 h 9999"/>
                  <a:gd name="connsiteX2" fmla="*/ 8939 w 10064"/>
                  <a:gd name="connsiteY2" fmla="*/ 120 h 9999"/>
                  <a:gd name="connsiteX3" fmla="*/ 8639 w 10064"/>
                  <a:gd name="connsiteY3" fmla="*/ 120 h 9999"/>
                  <a:gd name="connsiteX4" fmla="*/ 8639 w 10064"/>
                  <a:gd name="connsiteY4" fmla="*/ 762 h 9999"/>
                  <a:gd name="connsiteX5" fmla="*/ 9013 w 10064"/>
                  <a:gd name="connsiteY5" fmla="*/ 1605 h 9999"/>
                  <a:gd name="connsiteX6" fmla="*/ 8545 w 10064"/>
                  <a:gd name="connsiteY6" fmla="*/ 2610 h 9999"/>
                  <a:gd name="connsiteX7" fmla="*/ 1584 w 10064"/>
                  <a:gd name="connsiteY7" fmla="*/ 2610 h 9999"/>
                  <a:gd name="connsiteX8" fmla="*/ 1116 w 10064"/>
                  <a:gd name="connsiteY8" fmla="*/ 1605 h 9999"/>
                  <a:gd name="connsiteX9" fmla="*/ 1509 w 10064"/>
                  <a:gd name="connsiteY9" fmla="*/ 762 h 9999"/>
                  <a:gd name="connsiteX10" fmla="*/ 1509 w 10064"/>
                  <a:gd name="connsiteY10" fmla="*/ 120 h 9999"/>
                  <a:gd name="connsiteX11" fmla="*/ 121 w 10064"/>
                  <a:gd name="connsiteY11" fmla="*/ 2409 h 9999"/>
                  <a:gd name="connsiteX12" fmla="*/ 121 w 10064"/>
                  <a:gd name="connsiteY12" fmla="*/ 3051 h 9999"/>
                  <a:gd name="connsiteX13" fmla="*/ 271 w 10064"/>
                  <a:gd name="connsiteY13" fmla="*/ 3175 h 9999"/>
                  <a:gd name="connsiteX14" fmla="*/ 441 w 10064"/>
                  <a:gd name="connsiteY14" fmla="*/ 3051 h 9999"/>
                  <a:gd name="connsiteX15" fmla="*/ 796 w 10064"/>
                  <a:gd name="connsiteY15" fmla="*/ 2245 h 9999"/>
                  <a:gd name="connsiteX16" fmla="*/ 1303 w 10064"/>
                  <a:gd name="connsiteY16" fmla="*/ 3291 h 9999"/>
                  <a:gd name="connsiteX17" fmla="*/ 8808 w 10064"/>
                  <a:gd name="connsiteY17" fmla="*/ 3291 h 9999"/>
                  <a:gd name="connsiteX18" fmla="*/ 9333 w 10064"/>
                  <a:gd name="connsiteY18" fmla="*/ 2245 h 9999"/>
                  <a:gd name="connsiteX19" fmla="*/ 9690 w 10064"/>
                  <a:gd name="connsiteY19" fmla="*/ 3051 h 9999"/>
                  <a:gd name="connsiteX20" fmla="*/ 9839 w 10064"/>
                  <a:gd name="connsiteY20" fmla="*/ 3175 h 9999"/>
                  <a:gd name="connsiteX21" fmla="*/ 10009 w 10064"/>
                  <a:gd name="connsiteY21" fmla="*/ 3051 h 9999"/>
                  <a:gd name="connsiteX22" fmla="*/ 10009 w 10064"/>
                  <a:gd name="connsiteY22" fmla="*/ 2409 h 9999"/>
                  <a:gd name="connsiteX23" fmla="*/ 7363 w 10064"/>
                  <a:gd name="connsiteY23" fmla="*/ 4177 h 9999"/>
                  <a:gd name="connsiteX24" fmla="*/ 7363 w 10064"/>
                  <a:gd name="connsiteY24" fmla="*/ 4177 h 9999"/>
                  <a:gd name="connsiteX25" fmla="*/ 5225 w 10064"/>
                  <a:gd name="connsiteY25" fmla="*/ 9839 h 9999"/>
                  <a:gd name="connsiteX26" fmla="*/ 5073 w 10064"/>
                  <a:gd name="connsiteY26" fmla="*/ 9999 h 9999"/>
                  <a:gd name="connsiteX27" fmla="*/ 4924 w 10064"/>
                  <a:gd name="connsiteY27" fmla="*/ 9918 h 9999"/>
                  <a:gd name="connsiteX28" fmla="*/ 4904 w 10064"/>
                  <a:gd name="connsiteY28" fmla="*/ 9276 h 9999"/>
                  <a:gd name="connsiteX29" fmla="*/ 7024 w 10064"/>
                  <a:gd name="connsiteY29" fmla="*/ 3612 h 9999"/>
                  <a:gd name="connsiteX30" fmla="*/ 7326 w 10064"/>
                  <a:gd name="connsiteY30" fmla="*/ 3571 h 9999"/>
                  <a:gd name="connsiteX31" fmla="*/ 7363 w 10064"/>
                  <a:gd name="connsiteY31" fmla="*/ 4177 h 9999"/>
                  <a:gd name="connsiteX0" fmla="*/ 9945 w 10000"/>
                  <a:gd name="connsiteY0" fmla="*/ 2409 h 10000"/>
                  <a:gd name="connsiteX1" fmla="*/ 9945 w 10000"/>
                  <a:gd name="connsiteY1" fmla="*/ 2409 h 10000"/>
                  <a:gd name="connsiteX2" fmla="*/ 8882 w 10000"/>
                  <a:gd name="connsiteY2" fmla="*/ 120 h 10000"/>
                  <a:gd name="connsiteX3" fmla="*/ 8584 w 10000"/>
                  <a:gd name="connsiteY3" fmla="*/ 120 h 10000"/>
                  <a:gd name="connsiteX4" fmla="*/ 8584 w 10000"/>
                  <a:gd name="connsiteY4" fmla="*/ 762 h 10000"/>
                  <a:gd name="connsiteX5" fmla="*/ 8956 w 10000"/>
                  <a:gd name="connsiteY5" fmla="*/ 1605 h 10000"/>
                  <a:gd name="connsiteX6" fmla="*/ 8491 w 10000"/>
                  <a:gd name="connsiteY6" fmla="*/ 2610 h 10000"/>
                  <a:gd name="connsiteX7" fmla="*/ 1574 w 10000"/>
                  <a:gd name="connsiteY7" fmla="*/ 2610 h 10000"/>
                  <a:gd name="connsiteX8" fmla="*/ 1109 w 10000"/>
                  <a:gd name="connsiteY8" fmla="*/ 1605 h 10000"/>
                  <a:gd name="connsiteX9" fmla="*/ 1499 w 10000"/>
                  <a:gd name="connsiteY9" fmla="*/ 762 h 10000"/>
                  <a:gd name="connsiteX10" fmla="*/ 120 w 10000"/>
                  <a:gd name="connsiteY10" fmla="*/ 2409 h 10000"/>
                  <a:gd name="connsiteX11" fmla="*/ 120 w 10000"/>
                  <a:gd name="connsiteY11" fmla="*/ 3051 h 10000"/>
                  <a:gd name="connsiteX12" fmla="*/ 269 w 10000"/>
                  <a:gd name="connsiteY12" fmla="*/ 3175 h 10000"/>
                  <a:gd name="connsiteX13" fmla="*/ 438 w 10000"/>
                  <a:gd name="connsiteY13" fmla="*/ 3051 h 10000"/>
                  <a:gd name="connsiteX14" fmla="*/ 791 w 10000"/>
                  <a:gd name="connsiteY14" fmla="*/ 2245 h 10000"/>
                  <a:gd name="connsiteX15" fmla="*/ 1295 w 10000"/>
                  <a:gd name="connsiteY15" fmla="*/ 3291 h 10000"/>
                  <a:gd name="connsiteX16" fmla="*/ 8752 w 10000"/>
                  <a:gd name="connsiteY16" fmla="*/ 3291 h 10000"/>
                  <a:gd name="connsiteX17" fmla="*/ 9274 w 10000"/>
                  <a:gd name="connsiteY17" fmla="*/ 2245 h 10000"/>
                  <a:gd name="connsiteX18" fmla="*/ 9628 w 10000"/>
                  <a:gd name="connsiteY18" fmla="*/ 3051 h 10000"/>
                  <a:gd name="connsiteX19" fmla="*/ 9776 w 10000"/>
                  <a:gd name="connsiteY19" fmla="*/ 3175 h 10000"/>
                  <a:gd name="connsiteX20" fmla="*/ 9945 w 10000"/>
                  <a:gd name="connsiteY20" fmla="*/ 3051 h 10000"/>
                  <a:gd name="connsiteX21" fmla="*/ 9945 w 10000"/>
                  <a:gd name="connsiteY21" fmla="*/ 2409 h 10000"/>
                  <a:gd name="connsiteX22" fmla="*/ 7316 w 10000"/>
                  <a:gd name="connsiteY22" fmla="*/ 4177 h 10000"/>
                  <a:gd name="connsiteX23" fmla="*/ 7316 w 10000"/>
                  <a:gd name="connsiteY23" fmla="*/ 4177 h 10000"/>
                  <a:gd name="connsiteX24" fmla="*/ 5192 w 10000"/>
                  <a:gd name="connsiteY24" fmla="*/ 9840 h 10000"/>
                  <a:gd name="connsiteX25" fmla="*/ 5041 w 10000"/>
                  <a:gd name="connsiteY25" fmla="*/ 10000 h 10000"/>
                  <a:gd name="connsiteX26" fmla="*/ 4893 w 10000"/>
                  <a:gd name="connsiteY26" fmla="*/ 9919 h 10000"/>
                  <a:gd name="connsiteX27" fmla="*/ 4873 w 10000"/>
                  <a:gd name="connsiteY27" fmla="*/ 9277 h 10000"/>
                  <a:gd name="connsiteX28" fmla="*/ 6979 w 10000"/>
                  <a:gd name="connsiteY28" fmla="*/ 3612 h 10000"/>
                  <a:gd name="connsiteX29" fmla="*/ 7279 w 10000"/>
                  <a:gd name="connsiteY29" fmla="*/ 3571 h 10000"/>
                  <a:gd name="connsiteX30" fmla="*/ 7316 w 10000"/>
                  <a:gd name="connsiteY30" fmla="*/ 4177 h 10000"/>
                  <a:gd name="connsiteX0" fmla="*/ 9918 w 9973"/>
                  <a:gd name="connsiteY0" fmla="*/ 2409 h 10000"/>
                  <a:gd name="connsiteX1" fmla="*/ 9918 w 9973"/>
                  <a:gd name="connsiteY1" fmla="*/ 2409 h 10000"/>
                  <a:gd name="connsiteX2" fmla="*/ 8855 w 9973"/>
                  <a:gd name="connsiteY2" fmla="*/ 120 h 10000"/>
                  <a:gd name="connsiteX3" fmla="*/ 8557 w 9973"/>
                  <a:gd name="connsiteY3" fmla="*/ 120 h 10000"/>
                  <a:gd name="connsiteX4" fmla="*/ 8557 w 9973"/>
                  <a:gd name="connsiteY4" fmla="*/ 762 h 10000"/>
                  <a:gd name="connsiteX5" fmla="*/ 8929 w 9973"/>
                  <a:gd name="connsiteY5" fmla="*/ 1605 h 10000"/>
                  <a:gd name="connsiteX6" fmla="*/ 8464 w 9973"/>
                  <a:gd name="connsiteY6" fmla="*/ 2610 h 10000"/>
                  <a:gd name="connsiteX7" fmla="*/ 1547 w 9973"/>
                  <a:gd name="connsiteY7" fmla="*/ 2610 h 10000"/>
                  <a:gd name="connsiteX8" fmla="*/ 1082 w 9973"/>
                  <a:gd name="connsiteY8" fmla="*/ 1605 h 10000"/>
                  <a:gd name="connsiteX9" fmla="*/ 93 w 9973"/>
                  <a:gd name="connsiteY9" fmla="*/ 2409 h 10000"/>
                  <a:gd name="connsiteX10" fmla="*/ 93 w 9973"/>
                  <a:gd name="connsiteY10" fmla="*/ 3051 h 10000"/>
                  <a:gd name="connsiteX11" fmla="*/ 242 w 9973"/>
                  <a:gd name="connsiteY11" fmla="*/ 3175 h 10000"/>
                  <a:gd name="connsiteX12" fmla="*/ 411 w 9973"/>
                  <a:gd name="connsiteY12" fmla="*/ 3051 h 10000"/>
                  <a:gd name="connsiteX13" fmla="*/ 764 w 9973"/>
                  <a:gd name="connsiteY13" fmla="*/ 2245 h 10000"/>
                  <a:gd name="connsiteX14" fmla="*/ 1268 w 9973"/>
                  <a:gd name="connsiteY14" fmla="*/ 3291 h 10000"/>
                  <a:gd name="connsiteX15" fmla="*/ 8725 w 9973"/>
                  <a:gd name="connsiteY15" fmla="*/ 3291 h 10000"/>
                  <a:gd name="connsiteX16" fmla="*/ 9247 w 9973"/>
                  <a:gd name="connsiteY16" fmla="*/ 2245 h 10000"/>
                  <a:gd name="connsiteX17" fmla="*/ 9601 w 9973"/>
                  <a:gd name="connsiteY17" fmla="*/ 3051 h 10000"/>
                  <a:gd name="connsiteX18" fmla="*/ 9749 w 9973"/>
                  <a:gd name="connsiteY18" fmla="*/ 3175 h 10000"/>
                  <a:gd name="connsiteX19" fmla="*/ 9918 w 9973"/>
                  <a:gd name="connsiteY19" fmla="*/ 3051 h 10000"/>
                  <a:gd name="connsiteX20" fmla="*/ 9918 w 9973"/>
                  <a:gd name="connsiteY20" fmla="*/ 2409 h 10000"/>
                  <a:gd name="connsiteX21" fmla="*/ 7289 w 9973"/>
                  <a:gd name="connsiteY21" fmla="*/ 4177 h 10000"/>
                  <a:gd name="connsiteX22" fmla="*/ 7289 w 9973"/>
                  <a:gd name="connsiteY22" fmla="*/ 4177 h 10000"/>
                  <a:gd name="connsiteX23" fmla="*/ 5165 w 9973"/>
                  <a:gd name="connsiteY23" fmla="*/ 9840 h 10000"/>
                  <a:gd name="connsiteX24" fmla="*/ 5014 w 9973"/>
                  <a:gd name="connsiteY24" fmla="*/ 10000 h 10000"/>
                  <a:gd name="connsiteX25" fmla="*/ 4866 w 9973"/>
                  <a:gd name="connsiteY25" fmla="*/ 9919 h 10000"/>
                  <a:gd name="connsiteX26" fmla="*/ 4846 w 9973"/>
                  <a:gd name="connsiteY26" fmla="*/ 9277 h 10000"/>
                  <a:gd name="connsiteX27" fmla="*/ 6952 w 9973"/>
                  <a:gd name="connsiteY27" fmla="*/ 3612 h 10000"/>
                  <a:gd name="connsiteX28" fmla="*/ 7252 w 9973"/>
                  <a:gd name="connsiteY28" fmla="*/ 3571 h 10000"/>
                  <a:gd name="connsiteX29" fmla="*/ 7289 w 9973"/>
                  <a:gd name="connsiteY29" fmla="*/ 4177 h 10000"/>
                  <a:gd name="connsiteX0" fmla="*/ 9945 w 10000"/>
                  <a:gd name="connsiteY0" fmla="*/ 2409 h 10000"/>
                  <a:gd name="connsiteX1" fmla="*/ 9945 w 10000"/>
                  <a:gd name="connsiteY1" fmla="*/ 2409 h 10000"/>
                  <a:gd name="connsiteX2" fmla="*/ 8879 w 10000"/>
                  <a:gd name="connsiteY2" fmla="*/ 120 h 10000"/>
                  <a:gd name="connsiteX3" fmla="*/ 8580 w 10000"/>
                  <a:gd name="connsiteY3" fmla="*/ 120 h 10000"/>
                  <a:gd name="connsiteX4" fmla="*/ 8580 w 10000"/>
                  <a:gd name="connsiteY4" fmla="*/ 762 h 10000"/>
                  <a:gd name="connsiteX5" fmla="*/ 8953 w 10000"/>
                  <a:gd name="connsiteY5" fmla="*/ 1605 h 10000"/>
                  <a:gd name="connsiteX6" fmla="*/ 8487 w 10000"/>
                  <a:gd name="connsiteY6" fmla="*/ 2610 h 10000"/>
                  <a:gd name="connsiteX7" fmla="*/ 1551 w 10000"/>
                  <a:gd name="connsiteY7" fmla="*/ 2610 h 10000"/>
                  <a:gd name="connsiteX8" fmla="*/ 1085 w 10000"/>
                  <a:gd name="connsiteY8" fmla="*/ 1605 h 10000"/>
                  <a:gd name="connsiteX9" fmla="*/ 93 w 10000"/>
                  <a:gd name="connsiteY9" fmla="*/ 2409 h 10000"/>
                  <a:gd name="connsiteX10" fmla="*/ 93 w 10000"/>
                  <a:gd name="connsiteY10" fmla="*/ 3051 h 10000"/>
                  <a:gd name="connsiteX11" fmla="*/ 243 w 10000"/>
                  <a:gd name="connsiteY11" fmla="*/ 3175 h 10000"/>
                  <a:gd name="connsiteX12" fmla="*/ 412 w 10000"/>
                  <a:gd name="connsiteY12" fmla="*/ 3051 h 10000"/>
                  <a:gd name="connsiteX13" fmla="*/ 1271 w 10000"/>
                  <a:gd name="connsiteY13" fmla="*/ 3291 h 10000"/>
                  <a:gd name="connsiteX14" fmla="*/ 8749 w 10000"/>
                  <a:gd name="connsiteY14" fmla="*/ 3291 h 10000"/>
                  <a:gd name="connsiteX15" fmla="*/ 9272 w 10000"/>
                  <a:gd name="connsiteY15" fmla="*/ 2245 h 10000"/>
                  <a:gd name="connsiteX16" fmla="*/ 9627 w 10000"/>
                  <a:gd name="connsiteY16" fmla="*/ 3051 h 10000"/>
                  <a:gd name="connsiteX17" fmla="*/ 9775 w 10000"/>
                  <a:gd name="connsiteY17" fmla="*/ 3175 h 10000"/>
                  <a:gd name="connsiteX18" fmla="*/ 9945 w 10000"/>
                  <a:gd name="connsiteY18" fmla="*/ 3051 h 10000"/>
                  <a:gd name="connsiteX19" fmla="*/ 9945 w 10000"/>
                  <a:gd name="connsiteY19" fmla="*/ 2409 h 10000"/>
                  <a:gd name="connsiteX20" fmla="*/ 7309 w 10000"/>
                  <a:gd name="connsiteY20" fmla="*/ 4177 h 10000"/>
                  <a:gd name="connsiteX21" fmla="*/ 7309 w 10000"/>
                  <a:gd name="connsiteY21" fmla="*/ 4177 h 10000"/>
                  <a:gd name="connsiteX22" fmla="*/ 5179 w 10000"/>
                  <a:gd name="connsiteY22" fmla="*/ 9840 h 10000"/>
                  <a:gd name="connsiteX23" fmla="*/ 5028 w 10000"/>
                  <a:gd name="connsiteY23" fmla="*/ 10000 h 10000"/>
                  <a:gd name="connsiteX24" fmla="*/ 4879 w 10000"/>
                  <a:gd name="connsiteY24" fmla="*/ 9919 h 10000"/>
                  <a:gd name="connsiteX25" fmla="*/ 4859 w 10000"/>
                  <a:gd name="connsiteY25" fmla="*/ 9277 h 10000"/>
                  <a:gd name="connsiteX26" fmla="*/ 6971 w 10000"/>
                  <a:gd name="connsiteY26" fmla="*/ 3612 h 10000"/>
                  <a:gd name="connsiteX27" fmla="*/ 7272 w 10000"/>
                  <a:gd name="connsiteY27" fmla="*/ 3571 h 10000"/>
                  <a:gd name="connsiteX28" fmla="*/ 7309 w 10000"/>
                  <a:gd name="connsiteY28"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276 w 10033"/>
                  <a:gd name="connsiteY10" fmla="*/ 3175 h 10000"/>
                  <a:gd name="connsiteX11" fmla="*/ 445 w 10033"/>
                  <a:gd name="connsiteY11" fmla="*/ 3051 h 10000"/>
                  <a:gd name="connsiteX12" fmla="*/ 1304 w 10033"/>
                  <a:gd name="connsiteY12" fmla="*/ 3291 h 10000"/>
                  <a:gd name="connsiteX13" fmla="*/ 8782 w 10033"/>
                  <a:gd name="connsiteY13" fmla="*/ 3291 h 10000"/>
                  <a:gd name="connsiteX14" fmla="*/ 9305 w 10033"/>
                  <a:gd name="connsiteY14" fmla="*/ 2245 h 10000"/>
                  <a:gd name="connsiteX15" fmla="*/ 9660 w 10033"/>
                  <a:gd name="connsiteY15" fmla="*/ 3051 h 10000"/>
                  <a:gd name="connsiteX16" fmla="*/ 9808 w 10033"/>
                  <a:gd name="connsiteY16" fmla="*/ 3175 h 10000"/>
                  <a:gd name="connsiteX17" fmla="*/ 9978 w 10033"/>
                  <a:gd name="connsiteY17" fmla="*/ 3051 h 10000"/>
                  <a:gd name="connsiteX18" fmla="*/ 9978 w 10033"/>
                  <a:gd name="connsiteY18" fmla="*/ 2409 h 10000"/>
                  <a:gd name="connsiteX19" fmla="*/ 7342 w 10033"/>
                  <a:gd name="connsiteY19" fmla="*/ 4177 h 10000"/>
                  <a:gd name="connsiteX20" fmla="*/ 7342 w 10033"/>
                  <a:gd name="connsiteY20" fmla="*/ 4177 h 10000"/>
                  <a:gd name="connsiteX21" fmla="*/ 5212 w 10033"/>
                  <a:gd name="connsiteY21" fmla="*/ 9840 h 10000"/>
                  <a:gd name="connsiteX22" fmla="*/ 5061 w 10033"/>
                  <a:gd name="connsiteY22" fmla="*/ 10000 h 10000"/>
                  <a:gd name="connsiteX23" fmla="*/ 4912 w 10033"/>
                  <a:gd name="connsiteY23" fmla="*/ 9919 h 10000"/>
                  <a:gd name="connsiteX24" fmla="*/ 4892 w 10033"/>
                  <a:gd name="connsiteY24" fmla="*/ 9277 h 10000"/>
                  <a:gd name="connsiteX25" fmla="*/ 7004 w 10033"/>
                  <a:gd name="connsiteY25" fmla="*/ 3612 h 10000"/>
                  <a:gd name="connsiteX26" fmla="*/ 7305 w 10033"/>
                  <a:gd name="connsiteY26" fmla="*/ 3571 h 10000"/>
                  <a:gd name="connsiteX27" fmla="*/ 7342 w 10033"/>
                  <a:gd name="connsiteY27"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276 w 10033"/>
                  <a:gd name="connsiteY10" fmla="*/ 3175 h 10000"/>
                  <a:gd name="connsiteX11" fmla="*/ 1304 w 10033"/>
                  <a:gd name="connsiteY11" fmla="*/ 3291 h 10000"/>
                  <a:gd name="connsiteX12" fmla="*/ 8782 w 10033"/>
                  <a:gd name="connsiteY12" fmla="*/ 3291 h 10000"/>
                  <a:gd name="connsiteX13" fmla="*/ 9305 w 10033"/>
                  <a:gd name="connsiteY13" fmla="*/ 2245 h 10000"/>
                  <a:gd name="connsiteX14" fmla="*/ 9660 w 10033"/>
                  <a:gd name="connsiteY14" fmla="*/ 3051 h 10000"/>
                  <a:gd name="connsiteX15" fmla="*/ 9808 w 10033"/>
                  <a:gd name="connsiteY15" fmla="*/ 3175 h 10000"/>
                  <a:gd name="connsiteX16" fmla="*/ 9978 w 10033"/>
                  <a:gd name="connsiteY16" fmla="*/ 3051 h 10000"/>
                  <a:gd name="connsiteX17" fmla="*/ 9978 w 10033"/>
                  <a:gd name="connsiteY17" fmla="*/ 2409 h 10000"/>
                  <a:gd name="connsiteX18" fmla="*/ 7342 w 10033"/>
                  <a:gd name="connsiteY18" fmla="*/ 4177 h 10000"/>
                  <a:gd name="connsiteX19" fmla="*/ 7342 w 10033"/>
                  <a:gd name="connsiteY19" fmla="*/ 4177 h 10000"/>
                  <a:gd name="connsiteX20" fmla="*/ 5212 w 10033"/>
                  <a:gd name="connsiteY20" fmla="*/ 9840 h 10000"/>
                  <a:gd name="connsiteX21" fmla="*/ 5061 w 10033"/>
                  <a:gd name="connsiteY21" fmla="*/ 10000 h 10000"/>
                  <a:gd name="connsiteX22" fmla="*/ 4912 w 10033"/>
                  <a:gd name="connsiteY22" fmla="*/ 9919 h 10000"/>
                  <a:gd name="connsiteX23" fmla="*/ 4892 w 10033"/>
                  <a:gd name="connsiteY23" fmla="*/ 9277 h 10000"/>
                  <a:gd name="connsiteX24" fmla="*/ 7004 w 10033"/>
                  <a:gd name="connsiteY24" fmla="*/ 3612 h 10000"/>
                  <a:gd name="connsiteX25" fmla="*/ 7305 w 10033"/>
                  <a:gd name="connsiteY25" fmla="*/ 3571 h 10000"/>
                  <a:gd name="connsiteX26" fmla="*/ 7342 w 10033"/>
                  <a:gd name="connsiteY26"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1304 w 10033"/>
                  <a:gd name="connsiteY10" fmla="*/ 3291 h 10000"/>
                  <a:gd name="connsiteX11" fmla="*/ 8782 w 10033"/>
                  <a:gd name="connsiteY11" fmla="*/ 3291 h 10000"/>
                  <a:gd name="connsiteX12" fmla="*/ 9305 w 10033"/>
                  <a:gd name="connsiteY12" fmla="*/ 2245 h 10000"/>
                  <a:gd name="connsiteX13" fmla="*/ 9660 w 10033"/>
                  <a:gd name="connsiteY13" fmla="*/ 3051 h 10000"/>
                  <a:gd name="connsiteX14" fmla="*/ 9808 w 10033"/>
                  <a:gd name="connsiteY14" fmla="*/ 3175 h 10000"/>
                  <a:gd name="connsiteX15" fmla="*/ 9978 w 10033"/>
                  <a:gd name="connsiteY15" fmla="*/ 3051 h 10000"/>
                  <a:gd name="connsiteX16" fmla="*/ 9978 w 10033"/>
                  <a:gd name="connsiteY16" fmla="*/ 2409 h 10000"/>
                  <a:gd name="connsiteX17" fmla="*/ 7342 w 10033"/>
                  <a:gd name="connsiteY17" fmla="*/ 4177 h 10000"/>
                  <a:gd name="connsiteX18" fmla="*/ 7342 w 10033"/>
                  <a:gd name="connsiteY18" fmla="*/ 4177 h 10000"/>
                  <a:gd name="connsiteX19" fmla="*/ 5212 w 10033"/>
                  <a:gd name="connsiteY19" fmla="*/ 9840 h 10000"/>
                  <a:gd name="connsiteX20" fmla="*/ 5061 w 10033"/>
                  <a:gd name="connsiteY20" fmla="*/ 10000 h 10000"/>
                  <a:gd name="connsiteX21" fmla="*/ 4912 w 10033"/>
                  <a:gd name="connsiteY21" fmla="*/ 9919 h 10000"/>
                  <a:gd name="connsiteX22" fmla="*/ 4892 w 10033"/>
                  <a:gd name="connsiteY22" fmla="*/ 9277 h 10000"/>
                  <a:gd name="connsiteX23" fmla="*/ 7004 w 10033"/>
                  <a:gd name="connsiteY23" fmla="*/ 3612 h 10000"/>
                  <a:gd name="connsiteX24" fmla="*/ 7305 w 10033"/>
                  <a:gd name="connsiteY24" fmla="*/ 3571 h 10000"/>
                  <a:gd name="connsiteX25" fmla="*/ 7342 w 10033"/>
                  <a:gd name="connsiteY25" fmla="*/ 4177 h 10000"/>
                  <a:gd name="connsiteX0" fmla="*/ 9892 w 9947"/>
                  <a:gd name="connsiteY0" fmla="*/ 2409 h 10000"/>
                  <a:gd name="connsiteX1" fmla="*/ 9892 w 9947"/>
                  <a:gd name="connsiteY1" fmla="*/ 2409 h 10000"/>
                  <a:gd name="connsiteX2" fmla="*/ 8826 w 9947"/>
                  <a:gd name="connsiteY2" fmla="*/ 120 h 10000"/>
                  <a:gd name="connsiteX3" fmla="*/ 8527 w 9947"/>
                  <a:gd name="connsiteY3" fmla="*/ 120 h 10000"/>
                  <a:gd name="connsiteX4" fmla="*/ 8527 w 9947"/>
                  <a:gd name="connsiteY4" fmla="*/ 762 h 10000"/>
                  <a:gd name="connsiteX5" fmla="*/ 8900 w 9947"/>
                  <a:gd name="connsiteY5" fmla="*/ 1605 h 10000"/>
                  <a:gd name="connsiteX6" fmla="*/ 8434 w 9947"/>
                  <a:gd name="connsiteY6" fmla="*/ 2610 h 10000"/>
                  <a:gd name="connsiteX7" fmla="*/ 1498 w 9947"/>
                  <a:gd name="connsiteY7" fmla="*/ 2610 h 10000"/>
                  <a:gd name="connsiteX8" fmla="*/ 40 w 9947"/>
                  <a:gd name="connsiteY8" fmla="*/ 2409 h 10000"/>
                  <a:gd name="connsiteX9" fmla="*/ 1218 w 9947"/>
                  <a:gd name="connsiteY9" fmla="*/ 3291 h 10000"/>
                  <a:gd name="connsiteX10" fmla="*/ 8696 w 9947"/>
                  <a:gd name="connsiteY10" fmla="*/ 3291 h 10000"/>
                  <a:gd name="connsiteX11" fmla="*/ 9219 w 9947"/>
                  <a:gd name="connsiteY11" fmla="*/ 2245 h 10000"/>
                  <a:gd name="connsiteX12" fmla="*/ 9574 w 9947"/>
                  <a:gd name="connsiteY12" fmla="*/ 3051 h 10000"/>
                  <a:gd name="connsiteX13" fmla="*/ 9722 w 9947"/>
                  <a:gd name="connsiteY13" fmla="*/ 3175 h 10000"/>
                  <a:gd name="connsiteX14" fmla="*/ 9892 w 9947"/>
                  <a:gd name="connsiteY14" fmla="*/ 3051 h 10000"/>
                  <a:gd name="connsiteX15" fmla="*/ 9892 w 9947"/>
                  <a:gd name="connsiteY15" fmla="*/ 2409 h 10000"/>
                  <a:gd name="connsiteX16" fmla="*/ 7256 w 9947"/>
                  <a:gd name="connsiteY16" fmla="*/ 4177 h 10000"/>
                  <a:gd name="connsiteX17" fmla="*/ 7256 w 9947"/>
                  <a:gd name="connsiteY17" fmla="*/ 4177 h 10000"/>
                  <a:gd name="connsiteX18" fmla="*/ 5126 w 9947"/>
                  <a:gd name="connsiteY18" fmla="*/ 9840 h 10000"/>
                  <a:gd name="connsiteX19" fmla="*/ 4975 w 9947"/>
                  <a:gd name="connsiteY19" fmla="*/ 10000 h 10000"/>
                  <a:gd name="connsiteX20" fmla="*/ 4826 w 9947"/>
                  <a:gd name="connsiteY20" fmla="*/ 9919 h 10000"/>
                  <a:gd name="connsiteX21" fmla="*/ 4806 w 9947"/>
                  <a:gd name="connsiteY21" fmla="*/ 9277 h 10000"/>
                  <a:gd name="connsiteX22" fmla="*/ 6918 w 9947"/>
                  <a:gd name="connsiteY22" fmla="*/ 3612 h 10000"/>
                  <a:gd name="connsiteX23" fmla="*/ 7219 w 9947"/>
                  <a:gd name="connsiteY23" fmla="*/ 3571 h 10000"/>
                  <a:gd name="connsiteX24" fmla="*/ 7256 w 9947"/>
                  <a:gd name="connsiteY24" fmla="*/ 4177 h 10000"/>
                  <a:gd name="connsiteX0" fmla="*/ 9498 w 9553"/>
                  <a:gd name="connsiteY0" fmla="*/ 2409 h 10000"/>
                  <a:gd name="connsiteX1" fmla="*/ 9498 w 9553"/>
                  <a:gd name="connsiteY1" fmla="*/ 2409 h 10000"/>
                  <a:gd name="connsiteX2" fmla="*/ 8426 w 9553"/>
                  <a:gd name="connsiteY2" fmla="*/ 120 h 10000"/>
                  <a:gd name="connsiteX3" fmla="*/ 8125 w 9553"/>
                  <a:gd name="connsiteY3" fmla="*/ 120 h 10000"/>
                  <a:gd name="connsiteX4" fmla="*/ 8125 w 9553"/>
                  <a:gd name="connsiteY4" fmla="*/ 762 h 10000"/>
                  <a:gd name="connsiteX5" fmla="*/ 8500 w 9553"/>
                  <a:gd name="connsiteY5" fmla="*/ 1605 h 10000"/>
                  <a:gd name="connsiteX6" fmla="*/ 8032 w 9553"/>
                  <a:gd name="connsiteY6" fmla="*/ 2610 h 10000"/>
                  <a:gd name="connsiteX7" fmla="*/ 1059 w 9553"/>
                  <a:gd name="connsiteY7" fmla="*/ 2610 h 10000"/>
                  <a:gd name="connsiteX8" fmla="*/ 777 w 9553"/>
                  <a:gd name="connsiteY8" fmla="*/ 3291 h 10000"/>
                  <a:gd name="connsiteX9" fmla="*/ 8295 w 9553"/>
                  <a:gd name="connsiteY9" fmla="*/ 3291 h 10000"/>
                  <a:gd name="connsiteX10" fmla="*/ 8821 w 9553"/>
                  <a:gd name="connsiteY10" fmla="*/ 2245 h 10000"/>
                  <a:gd name="connsiteX11" fmla="*/ 9178 w 9553"/>
                  <a:gd name="connsiteY11" fmla="*/ 3051 h 10000"/>
                  <a:gd name="connsiteX12" fmla="*/ 9327 w 9553"/>
                  <a:gd name="connsiteY12" fmla="*/ 3175 h 10000"/>
                  <a:gd name="connsiteX13" fmla="*/ 9498 w 9553"/>
                  <a:gd name="connsiteY13" fmla="*/ 3051 h 10000"/>
                  <a:gd name="connsiteX14" fmla="*/ 9498 w 9553"/>
                  <a:gd name="connsiteY14" fmla="*/ 2409 h 10000"/>
                  <a:gd name="connsiteX15" fmla="*/ 6848 w 9553"/>
                  <a:gd name="connsiteY15" fmla="*/ 4177 h 10000"/>
                  <a:gd name="connsiteX16" fmla="*/ 6848 w 9553"/>
                  <a:gd name="connsiteY16" fmla="*/ 4177 h 10000"/>
                  <a:gd name="connsiteX17" fmla="*/ 4706 w 9553"/>
                  <a:gd name="connsiteY17" fmla="*/ 9840 h 10000"/>
                  <a:gd name="connsiteX18" fmla="*/ 4555 w 9553"/>
                  <a:gd name="connsiteY18" fmla="*/ 10000 h 10000"/>
                  <a:gd name="connsiteX19" fmla="*/ 4405 w 9553"/>
                  <a:gd name="connsiteY19" fmla="*/ 9919 h 10000"/>
                  <a:gd name="connsiteX20" fmla="*/ 4385 w 9553"/>
                  <a:gd name="connsiteY20" fmla="*/ 9277 h 10000"/>
                  <a:gd name="connsiteX21" fmla="*/ 6508 w 9553"/>
                  <a:gd name="connsiteY21" fmla="*/ 3612 h 10000"/>
                  <a:gd name="connsiteX22" fmla="*/ 6810 w 9553"/>
                  <a:gd name="connsiteY22" fmla="*/ 3571 h 10000"/>
                  <a:gd name="connsiteX23" fmla="*/ 6848 w 9553"/>
                  <a:gd name="connsiteY23" fmla="*/ 4177 h 10000"/>
                  <a:gd name="connsiteX0" fmla="*/ 8833 w 8891"/>
                  <a:gd name="connsiteY0" fmla="*/ 2409 h 10000"/>
                  <a:gd name="connsiteX1" fmla="*/ 8833 w 8891"/>
                  <a:gd name="connsiteY1" fmla="*/ 2409 h 10000"/>
                  <a:gd name="connsiteX2" fmla="*/ 7711 w 8891"/>
                  <a:gd name="connsiteY2" fmla="*/ 120 h 10000"/>
                  <a:gd name="connsiteX3" fmla="*/ 7396 w 8891"/>
                  <a:gd name="connsiteY3" fmla="*/ 120 h 10000"/>
                  <a:gd name="connsiteX4" fmla="*/ 7396 w 8891"/>
                  <a:gd name="connsiteY4" fmla="*/ 762 h 10000"/>
                  <a:gd name="connsiteX5" fmla="*/ 7789 w 8891"/>
                  <a:gd name="connsiteY5" fmla="*/ 1605 h 10000"/>
                  <a:gd name="connsiteX6" fmla="*/ 7299 w 8891"/>
                  <a:gd name="connsiteY6" fmla="*/ 2610 h 10000"/>
                  <a:gd name="connsiteX7" fmla="*/ 0 w 8891"/>
                  <a:gd name="connsiteY7" fmla="*/ 2610 h 10000"/>
                  <a:gd name="connsiteX8" fmla="*/ 7574 w 8891"/>
                  <a:gd name="connsiteY8" fmla="*/ 3291 h 10000"/>
                  <a:gd name="connsiteX9" fmla="*/ 8125 w 8891"/>
                  <a:gd name="connsiteY9" fmla="*/ 2245 h 10000"/>
                  <a:gd name="connsiteX10" fmla="*/ 8498 w 8891"/>
                  <a:gd name="connsiteY10" fmla="*/ 3051 h 10000"/>
                  <a:gd name="connsiteX11" fmla="*/ 8654 w 8891"/>
                  <a:gd name="connsiteY11" fmla="*/ 3175 h 10000"/>
                  <a:gd name="connsiteX12" fmla="*/ 8833 w 8891"/>
                  <a:gd name="connsiteY12" fmla="*/ 3051 h 10000"/>
                  <a:gd name="connsiteX13" fmla="*/ 8833 w 8891"/>
                  <a:gd name="connsiteY13" fmla="*/ 2409 h 10000"/>
                  <a:gd name="connsiteX14" fmla="*/ 6059 w 8891"/>
                  <a:gd name="connsiteY14" fmla="*/ 4177 h 10000"/>
                  <a:gd name="connsiteX15" fmla="*/ 6059 w 8891"/>
                  <a:gd name="connsiteY15" fmla="*/ 4177 h 10000"/>
                  <a:gd name="connsiteX16" fmla="*/ 3817 w 8891"/>
                  <a:gd name="connsiteY16" fmla="*/ 9840 h 10000"/>
                  <a:gd name="connsiteX17" fmla="*/ 3659 w 8891"/>
                  <a:gd name="connsiteY17" fmla="*/ 10000 h 10000"/>
                  <a:gd name="connsiteX18" fmla="*/ 3502 w 8891"/>
                  <a:gd name="connsiteY18" fmla="*/ 9919 h 10000"/>
                  <a:gd name="connsiteX19" fmla="*/ 3481 w 8891"/>
                  <a:gd name="connsiteY19" fmla="*/ 9277 h 10000"/>
                  <a:gd name="connsiteX20" fmla="*/ 5704 w 8891"/>
                  <a:gd name="connsiteY20" fmla="*/ 3612 h 10000"/>
                  <a:gd name="connsiteX21" fmla="*/ 6020 w 8891"/>
                  <a:gd name="connsiteY21" fmla="*/ 3571 h 10000"/>
                  <a:gd name="connsiteX22" fmla="*/ 6059 w 8891"/>
                  <a:gd name="connsiteY22" fmla="*/ 4177 h 10000"/>
                  <a:gd name="connsiteX0" fmla="*/ 6076 w 6141"/>
                  <a:gd name="connsiteY0" fmla="*/ 2409 h 10000"/>
                  <a:gd name="connsiteX1" fmla="*/ 6076 w 6141"/>
                  <a:gd name="connsiteY1" fmla="*/ 2409 h 10000"/>
                  <a:gd name="connsiteX2" fmla="*/ 4814 w 6141"/>
                  <a:gd name="connsiteY2" fmla="*/ 120 h 10000"/>
                  <a:gd name="connsiteX3" fmla="*/ 4460 w 6141"/>
                  <a:gd name="connsiteY3" fmla="*/ 120 h 10000"/>
                  <a:gd name="connsiteX4" fmla="*/ 4460 w 6141"/>
                  <a:gd name="connsiteY4" fmla="*/ 762 h 10000"/>
                  <a:gd name="connsiteX5" fmla="*/ 4902 w 6141"/>
                  <a:gd name="connsiteY5" fmla="*/ 1605 h 10000"/>
                  <a:gd name="connsiteX6" fmla="*/ 4350 w 6141"/>
                  <a:gd name="connsiteY6" fmla="*/ 2610 h 10000"/>
                  <a:gd name="connsiteX7" fmla="*/ 4660 w 6141"/>
                  <a:gd name="connsiteY7" fmla="*/ 3291 h 10000"/>
                  <a:gd name="connsiteX8" fmla="*/ 5279 w 6141"/>
                  <a:gd name="connsiteY8" fmla="*/ 2245 h 10000"/>
                  <a:gd name="connsiteX9" fmla="*/ 5699 w 6141"/>
                  <a:gd name="connsiteY9" fmla="*/ 3051 h 10000"/>
                  <a:gd name="connsiteX10" fmla="*/ 5874 w 6141"/>
                  <a:gd name="connsiteY10" fmla="*/ 3175 h 10000"/>
                  <a:gd name="connsiteX11" fmla="*/ 6076 w 6141"/>
                  <a:gd name="connsiteY11" fmla="*/ 3051 h 10000"/>
                  <a:gd name="connsiteX12" fmla="*/ 6076 w 6141"/>
                  <a:gd name="connsiteY12" fmla="*/ 2409 h 10000"/>
                  <a:gd name="connsiteX13" fmla="*/ 2956 w 6141"/>
                  <a:gd name="connsiteY13" fmla="*/ 4177 h 10000"/>
                  <a:gd name="connsiteX14" fmla="*/ 2956 w 6141"/>
                  <a:gd name="connsiteY14" fmla="*/ 4177 h 10000"/>
                  <a:gd name="connsiteX15" fmla="*/ 434 w 6141"/>
                  <a:gd name="connsiteY15" fmla="*/ 9840 h 10000"/>
                  <a:gd name="connsiteX16" fmla="*/ 256 w 6141"/>
                  <a:gd name="connsiteY16" fmla="*/ 10000 h 10000"/>
                  <a:gd name="connsiteX17" fmla="*/ 80 w 6141"/>
                  <a:gd name="connsiteY17" fmla="*/ 9919 h 10000"/>
                  <a:gd name="connsiteX18" fmla="*/ 56 w 6141"/>
                  <a:gd name="connsiteY18" fmla="*/ 9277 h 10000"/>
                  <a:gd name="connsiteX19" fmla="*/ 2556 w 6141"/>
                  <a:gd name="connsiteY19" fmla="*/ 3612 h 10000"/>
                  <a:gd name="connsiteX20" fmla="*/ 2912 w 6141"/>
                  <a:gd name="connsiteY20" fmla="*/ 3571 h 10000"/>
                  <a:gd name="connsiteX21" fmla="*/ 2956 w 6141"/>
                  <a:gd name="connsiteY21" fmla="*/ 4177 h 10000"/>
                  <a:gd name="connsiteX0" fmla="*/ 9894 w 10000"/>
                  <a:gd name="connsiteY0" fmla="*/ 2409 h 10000"/>
                  <a:gd name="connsiteX1" fmla="*/ 9894 w 10000"/>
                  <a:gd name="connsiteY1" fmla="*/ 2409 h 10000"/>
                  <a:gd name="connsiteX2" fmla="*/ 7839 w 10000"/>
                  <a:gd name="connsiteY2" fmla="*/ 120 h 10000"/>
                  <a:gd name="connsiteX3" fmla="*/ 7263 w 10000"/>
                  <a:gd name="connsiteY3" fmla="*/ 120 h 10000"/>
                  <a:gd name="connsiteX4" fmla="*/ 7982 w 10000"/>
                  <a:gd name="connsiteY4" fmla="*/ 1605 h 10000"/>
                  <a:gd name="connsiteX5" fmla="*/ 7084 w 10000"/>
                  <a:gd name="connsiteY5" fmla="*/ 2610 h 10000"/>
                  <a:gd name="connsiteX6" fmla="*/ 7588 w 10000"/>
                  <a:gd name="connsiteY6" fmla="*/ 3291 h 10000"/>
                  <a:gd name="connsiteX7" fmla="*/ 8596 w 10000"/>
                  <a:gd name="connsiteY7" fmla="*/ 2245 h 10000"/>
                  <a:gd name="connsiteX8" fmla="*/ 9280 w 10000"/>
                  <a:gd name="connsiteY8" fmla="*/ 3051 h 10000"/>
                  <a:gd name="connsiteX9" fmla="*/ 9565 w 10000"/>
                  <a:gd name="connsiteY9" fmla="*/ 3175 h 10000"/>
                  <a:gd name="connsiteX10" fmla="*/ 9894 w 10000"/>
                  <a:gd name="connsiteY10" fmla="*/ 3051 h 10000"/>
                  <a:gd name="connsiteX11" fmla="*/ 9894 w 10000"/>
                  <a:gd name="connsiteY11" fmla="*/ 2409 h 10000"/>
                  <a:gd name="connsiteX12" fmla="*/ 4814 w 10000"/>
                  <a:gd name="connsiteY12" fmla="*/ 4177 h 10000"/>
                  <a:gd name="connsiteX13" fmla="*/ 4814 w 10000"/>
                  <a:gd name="connsiteY13" fmla="*/ 4177 h 10000"/>
                  <a:gd name="connsiteX14" fmla="*/ 707 w 10000"/>
                  <a:gd name="connsiteY14" fmla="*/ 9840 h 10000"/>
                  <a:gd name="connsiteX15" fmla="*/ 417 w 10000"/>
                  <a:gd name="connsiteY15" fmla="*/ 10000 h 10000"/>
                  <a:gd name="connsiteX16" fmla="*/ 130 w 10000"/>
                  <a:gd name="connsiteY16" fmla="*/ 9919 h 10000"/>
                  <a:gd name="connsiteX17" fmla="*/ 91 w 10000"/>
                  <a:gd name="connsiteY17" fmla="*/ 9277 h 10000"/>
                  <a:gd name="connsiteX18" fmla="*/ 4162 w 10000"/>
                  <a:gd name="connsiteY18" fmla="*/ 3612 h 10000"/>
                  <a:gd name="connsiteX19" fmla="*/ 4742 w 10000"/>
                  <a:gd name="connsiteY19" fmla="*/ 3571 h 10000"/>
                  <a:gd name="connsiteX20" fmla="*/ 4814 w 10000"/>
                  <a:gd name="connsiteY20" fmla="*/ 4177 h 10000"/>
                  <a:gd name="connsiteX0" fmla="*/ 9894 w 10000"/>
                  <a:gd name="connsiteY0" fmla="*/ 2300 h 9891"/>
                  <a:gd name="connsiteX1" fmla="*/ 9894 w 10000"/>
                  <a:gd name="connsiteY1" fmla="*/ 2300 h 9891"/>
                  <a:gd name="connsiteX2" fmla="*/ 7839 w 10000"/>
                  <a:gd name="connsiteY2" fmla="*/ 11 h 9891"/>
                  <a:gd name="connsiteX3" fmla="*/ 7982 w 10000"/>
                  <a:gd name="connsiteY3" fmla="*/ 1496 h 9891"/>
                  <a:gd name="connsiteX4" fmla="*/ 7084 w 10000"/>
                  <a:gd name="connsiteY4" fmla="*/ 2501 h 9891"/>
                  <a:gd name="connsiteX5" fmla="*/ 7588 w 10000"/>
                  <a:gd name="connsiteY5" fmla="*/ 3182 h 9891"/>
                  <a:gd name="connsiteX6" fmla="*/ 8596 w 10000"/>
                  <a:gd name="connsiteY6" fmla="*/ 2136 h 9891"/>
                  <a:gd name="connsiteX7" fmla="*/ 9280 w 10000"/>
                  <a:gd name="connsiteY7" fmla="*/ 2942 h 9891"/>
                  <a:gd name="connsiteX8" fmla="*/ 9565 w 10000"/>
                  <a:gd name="connsiteY8" fmla="*/ 3066 h 9891"/>
                  <a:gd name="connsiteX9" fmla="*/ 9894 w 10000"/>
                  <a:gd name="connsiteY9" fmla="*/ 2942 h 9891"/>
                  <a:gd name="connsiteX10" fmla="*/ 9894 w 10000"/>
                  <a:gd name="connsiteY10" fmla="*/ 2300 h 9891"/>
                  <a:gd name="connsiteX11" fmla="*/ 4814 w 10000"/>
                  <a:gd name="connsiteY11" fmla="*/ 4068 h 9891"/>
                  <a:gd name="connsiteX12" fmla="*/ 4814 w 10000"/>
                  <a:gd name="connsiteY12" fmla="*/ 4068 h 9891"/>
                  <a:gd name="connsiteX13" fmla="*/ 707 w 10000"/>
                  <a:gd name="connsiteY13" fmla="*/ 9731 h 9891"/>
                  <a:gd name="connsiteX14" fmla="*/ 417 w 10000"/>
                  <a:gd name="connsiteY14" fmla="*/ 9891 h 9891"/>
                  <a:gd name="connsiteX15" fmla="*/ 130 w 10000"/>
                  <a:gd name="connsiteY15" fmla="*/ 9810 h 9891"/>
                  <a:gd name="connsiteX16" fmla="*/ 91 w 10000"/>
                  <a:gd name="connsiteY16" fmla="*/ 9168 h 9891"/>
                  <a:gd name="connsiteX17" fmla="*/ 4162 w 10000"/>
                  <a:gd name="connsiteY17" fmla="*/ 3503 h 9891"/>
                  <a:gd name="connsiteX18" fmla="*/ 4742 w 10000"/>
                  <a:gd name="connsiteY18" fmla="*/ 3462 h 9891"/>
                  <a:gd name="connsiteX19" fmla="*/ 4814 w 10000"/>
                  <a:gd name="connsiteY19" fmla="*/ 4068 h 9891"/>
                  <a:gd name="connsiteX0" fmla="*/ 9894 w 10000"/>
                  <a:gd name="connsiteY0" fmla="*/ 815 h 8490"/>
                  <a:gd name="connsiteX1" fmla="*/ 9894 w 10000"/>
                  <a:gd name="connsiteY1" fmla="*/ 815 h 8490"/>
                  <a:gd name="connsiteX2" fmla="*/ 7982 w 10000"/>
                  <a:gd name="connsiteY2" fmla="*/ 2 h 8490"/>
                  <a:gd name="connsiteX3" fmla="*/ 7084 w 10000"/>
                  <a:gd name="connsiteY3" fmla="*/ 1019 h 8490"/>
                  <a:gd name="connsiteX4" fmla="*/ 7588 w 10000"/>
                  <a:gd name="connsiteY4" fmla="*/ 1707 h 8490"/>
                  <a:gd name="connsiteX5" fmla="*/ 8596 w 10000"/>
                  <a:gd name="connsiteY5" fmla="*/ 650 h 8490"/>
                  <a:gd name="connsiteX6" fmla="*/ 9280 w 10000"/>
                  <a:gd name="connsiteY6" fmla="*/ 1464 h 8490"/>
                  <a:gd name="connsiteX7" fmla="*/ 9565 w 10000"/>
                  <a:gd name="connsiteY7" fmla="*/ 1590 h 8490"/>
                  <a:gd name="connsiteX8" fmla="*/ 9894 w 10000"/>
                  <a:gd name="connsiteY8" fmla="*/ 1464 h 8490"/>
                  <a:gd name="connsiteX9" fmla="*/ 9894 w 10000"/>
                  <a:gd name="connsiteY9" fmla="*/ 815 h 8490"/>
                  <a:gd name="connsiteX10" fmla="*/ 4814 w 10000"/>
                  <a:gd name="connsiteY10" fmla="*/ 2603 h 8490"/>
                  <a:gd name="connsiteX11" fmla="*/ 4814 w 10000"/>
                  <a:gd name="connsiteY11" fmla="*/ 2603 h 8490"/>
                  <a:gd name="connsiteX12" fmla="*/ 707 w 10000"/>
                  <a:gd name="connsiteY12" fmla="*/ 8328 h 8490"/>
                  <a:gd name="connsiteX13" fmla="*/ 417 w 10000"/>
                  <a:gd name="connsiteY13" fmla="*/ 8490 h 8490"/>
                  <a:gd name="connsiteX14" fmla="*/ 130 w 10000"/>
                  <a:gd name="connsiteY14" fmla="*/ 8408 h 8490"/>
                  <a:gd name="connsiteX15" fmla="*/ 91 w 10000"/>
                  <a:gd name="connsiteY15" fmla="*/ 7759 h 8490"/>
                  <a:gd name="connsiteX16" fmla="*/ 4162 w 10000"/>
                  <a:gd name="connsiteY16" fmla="*/ 2032 h 8490"/>
                  <a:gd name="connsiteX17" fmla="*/ 4742 w 10000"/>
                  <a:gd name="connsiteY17" fmla="*/ 1990 h 8490"/>
                  <a:gd name="connsiteX18" fmla="*/ 4814 w 10000"/>
                  <a:gd name="connsiteY18" fmla="*/ 2603 h 8490"/>
                  <a:gd name="connsiteX0" fmla="*/ 9894 w 10000"/>
                  <a:gd name="connsiteY0" fmla="*/ 960 h 10000"/>
                  <a:gd name="connsiteX1" fmla="*/ 9894 w 10000"/>
                  <a:gd name="connsiteY1" fmla="*/ 960 h 10000"/>
                  <a:gd name="connsiteX2" fmla="*/ 7982 w 10000"/>
                  <a:gd name="connsiteY2" fmla="*/ 2 h 10000"/>
                  <a:gd name="connsiteX3" fmla="*/ 7084 w 10000"/>
                  <a:gd name="connsiteY3" fmla="*/ 1200 h 10000"/>
                  <a:gd name="connsiteX4" fmla="*/ 7588 w 10000"/>
                  <a:gd name="connsiteY4" fmla="*/ 2011 h 10000"/>
                  <a:gd name="connsiteX5" fmla="*/ 9280 w 10000"/>
                  <a:gd name="connsiteY5" fmla="*/ 1724 h 10000"/>
                  <a:gd name="connsiteX6" fmla="*/ 9565 w 10000"/>
                  <a:gd name="connsiteY6" fmla="*/ 1873 h 10000"/>
                  <a:gd name="connsiteX7" fmla="*/ 9894 w 10000"/>
                  <a:gd name="connsiteY7" fmla="*/ 1724 h 10000"/>
                  <a:gd name="connsiteX8" fmla="*/ 9894 w 10000"/>
                  <a:gd name="connsiteY8" fmla="*/ 960 h 10000"/>
                  <a:gd name="connsiteX9" fmla="*/ 4814 w 10000"/>
                  <a:gd name="connsiteY9" fmla="*/ 3066 h 10000"/>
                  <a:gd name="connsiteX10" fmla="*/ 4814 w 10000"/>
                  <a:gd name="connsiteY10" fmla="*/ 3066 h 10000"/>
                  <a:gd name="connsiteX11" fmla="*/ 707 w 10000"/>
                  <a:gd name="connsiteY11" fmla="*/ 9809 h 10000"/>
                  <a:gd name="connsiteX12" fmla="*/ 417 w 10000"/>
                  <a:gd name="connsiteY12" fmla="*/ 10000 h 10000"/>
                  <a:gd name="connsiteX13" fmla="*/ 130 w 10000"/>
                  <a:gd name="connsiteY13" fmla="*/ 9903 h 10000"/>
                  <a:gd name="connsiteX14" fmla="*/ 91 w 10000"/>
                  <a:gd name="connsiteY14" fmla="*/ 9139 h 10000"/>
                  <a:gd name="connsiteX15" fmla="*/ 4162 w 10000"/>
                  <a:gd name="connsiteY15" fmla="*/ 2393 h 10000"/>
                  <a:gd name="connsiteX16" fmla="*/ 4742 w 10000"/>
                  <a:gd name="connsiteY16" fmla="*/ 2344 h 10000"/>
                  <a:gd name="connsiteX17" fmla="*/ 4814 w 10000"/>
                  <a:gd name="connsiteY17" fmla="*/ 3066 h 10000"/>
                  <a:gd name="connsiteX0" fmla="*/ 9894 w 10000"/>
                  <a:gd name="connsiteY0" fmla="*/ 0 h 9040"/>
                  <a:gd name="connsiteX1" fmla="*/ 9894 w 10000"/>
                  <a:gd name="connsiteY1" fmla="*/ 0 h 9040"/>
                  <a:gd name="connsiteX2" fmla="*/ 7084 w 10000"/>
                  <a:gd name="connsiteY2" fmla="*/ 240 h 9040"/>
                  <a:gd name="connsiteX3" fmla="*/ 7588 w 10000"/>
                  <a:gd name="connsiteY3" fmla="*/ 1051 h 9040"/>
                  <a:gd name="connsiteX4" fmla="*/ 9280 w 10000"/>
                  <a:gd name="connsiteY4" fmla="*/ 764 h 9040"/>
                  <a:gd name="connsiteX5" fmla="*/ 9565 w 10000"/>
                  <a:gd name="connsiteY5" fmla="*/ 913 h 9040"/>
                  <a:gd name="connsiteX6" fmla="*/ 9894 w 10000"/>
                  <a:gd name="connsiteY6" fmla="*/ 764 h 9040"/>
                  <a:gd name="connsiteX7" fmla="*/ 9894 w 10000"/>
                  <a:gd name="connsiteY7" fmla="*/ 0 h 9040"/>
                  <a:gd name="connsiteX8" fmla="*/ 4814 w 10000"/>
                  <a:gd name="connsiteY8" fmla="*/ 2106 h 9040"/>
                  <a:gd name="connsiteX9" fmla="*/ 4814 w 10000"/>
                  <a:gd name="connsiteY9" fmla="*/ 2106 h 9040"/>
                  <a:gd name="connsiteX10" fmla="*/ 707 w 10000"/>
                  <a:gd name="connsiteY10" fmla="*/ 8849 h 9040"/>
                  <a:gd name="connsiteX11" fmla="*/ 417 w 10000"/>
                  <a:gd name="connsiteY11" fmla="*/ 9040 h 9040"/>
                  <a:gd name="connsiteX12" fmla="*/ 130 w 10000"/>
                  <a:gd name="connsiteY12" fmla="*/ 8943 h 9040"/>
                  <a:gd name="connsiteX13" fmla="*/ 91 w 10000"/>
                  <a:gd name="connsiteY13" fmla="*/ 8179 h 9040"/>
                  <a:gd name="connsiteX14" fmla="*/ 4162 w 10000"/>
                  <a:gd name="connsiteY14" fmla="*/ 1433 h 9040"/>
                  <a:gd name="connsiteX15" fmla="*/ 4742 w 10000"/>
                  <a:gd name="connsiteY15" fmla="*/ 1384 h 9040"/>
                  <a:gd name="connsiteX16" fmla="*/ 4814 w 10000"/>
                  <a:gd name="connsiteY16" fmla="*/ 2106 h 9040"/>
                  <a:gd name="connsiteX0" fmla="*/ 9894 w 10114"/>
                  <a:gd name="connsiteY0" fmla="*/ 873 h 10028"/>
                  <a:gd name="connsiteX1" fmla="*/ 9894 w 10114"/>
                  <a:gd name="connsiteY1" fmla="*/ 28 h 10028"/>
                  <a:gd name="connsiteX2" fmla="*/ 7084 w 10114"/>
                  <a:gd name="connsiteY2" fmla="*/ 293 h 10028"/>
                  <a:gd name="connsiteX3" fmla="*/ 7588 w 10114"/>
                  <a:gd name="connsiteY3" fmla="*/ 1191 h 10028"/>
                  <a:gd name="connsiteX4" fmla="*/ 9280 w 10114"/>
                  <a:gd name="connsiteY4" fmla="*/ 873 h 10028"/>
                  <a:gd name="connsiteX5" fmla="*/ 9565 w 10114"/>
                  <a:gd name="connsiteY5" fmla="*/ 1038 h 10028"/>
                  <a:gd name="connsiteX6" fmla="*/ 9894 w 10114"/>
                  <a:gd name="connsiteY6" fmla="*/ 873 h 10028"/>
                  <a:gd name="connsiteX7" fmla="*/ 4814 w 10114"/>
                  <a:gd name="connsiteY7" fmla="*/ 2358 h 10028"/>
                  <a:gd name="connsiteX8" fmla="*/ 4814 w 10114"/>
                  <a:gd name="connsiteY8" fmla="*/ 2358 h 10028"/>
                  <a:gd name="connsiteX9" fmla="*/ 707 w 10114"/>
                  <a:gd name="connsiteY9" fmla="*/ 9817 h 10028"/>
                  <a:gd name="connsiteX10" fmla="*/ 417 w 10114"/>
                  <a:gd name="connsiteY10" fmla="*/ 10028 h 10028"/>
                  <a:gd name="connsiteX11" fmla="*/ 130 w 10114"/>
                  <a:gd name="connsiteY11" fmla="*/ 9921 h 10028"/>
                  <a:gd name="connsiteX12" fmla="*/ 91 w 10114"/>
                  <a:gd name="connsiteY12" fmla="*/ 9076 h 10028"/>
                  <a:gd name="connsiteX13" fmla="*/ 4162 w 10114"/>
                  <a:gd name="connsiteY13" fmla="*/ 1613 h 10028"/>
                  <a:gd name="connsiteX14" fmla="*/ 4742 w 10114"/>
                  <a:gd name="connsiteY14" fmla="*/ 1559 h 10028"/>
                  <a:gd name="connsiteX15" fmla="*/ 4814 w 10114"/>
                  <a:gd name="connsiteY15" fmla="*/ 2358 h 10028"/>
                  <a:gd name="connsiteX0" fmla="*/ 9565 w 10031"/>
                  <a:gd name="connsiteY0" fmla="*/ 1048 h 10038"/>
                  <a:gd name="connsiteX1" fmla="*/ 9894 w 10031"/>
                  <a:gd name="connsiteY1" fmla="*/ 38 h 10038"/>
                  <a:gd name="connsiteX2" fmla="*/ 7084 w 10031"/>
                  <a:gd name="connsiteY2" fmla="*/ 303 h 10038"/>
                  <a:gd name="connsiteX3" fmla="*/ 7588 w 10031"/>
                  <a:gd name="connsiteY3" fmla="*/ 1201 h 10038"/>
                  <a:gd name="connsiteX4" fmla="*/ 9280 w 10031"/>
                  <a:gd name="connsiteY4" fmla="*/ 883 h 10038"/>
                  <a:gd name="connsiteX5" fmla="*/ 9565 w 10031"/>
                  <a:gd name="connsiteY5" fmla="*/ 1048 h 10038"/>
                  <a:gd name="connsiteX6" fmla="*/ 4814 w 10031"/>
                  <a:gd name="connsiteY6" fmla="*/ 2368 h 10038"/>
                  <a:gd name="connsiteX7" fmla="*/ 4814 w 10031"/>
                  <a:gd name="connsiteY7" fmla="*/ 2368 h 10038"/>
                  <a:gd name="connsiteX8" fmla="*/ 707 w 10031"/>
                  <a:gd name="connsiteY8" fmla="*/ 9827 h 10038"/>
                  <a:gd name="connsiteX9" fmla="*/ 417 w 10031"/>
                  <a:gd name="connsiteY9" fmla="*/ 10038 h 10038"/>
                  <a:gd name="connsiteX10" fmla="*/ 130 w 10031"/>
                  <a:gd name="connsiteY10" fmla="*/ 9931 h 10038"/>
                  <a:gd name="connsiteX11" fmla="*/ 91 w 10031"/>
                  <a:gd name="connsiteY11" fmla="*/ 9086 h 10038"/>
                  <a:gd name="connsiteX12" fmla="*/ 4162 w 10031"/>
                  <a:gd name="connsiteY12" fmla="*/ 1623 h 10038"/>
                  <a:gd name="connsiteX13" fmla="*/ 4742 w 10031"/>
                  <a:gd name="connsiteY13" fmla="*/ 1569 h 10038"/>
                  <a:gd name="connsiteX14" fmla="*/ 4814 w 10031"/>
                  <a:gd name="connsiteY14" fmla="*/ 2368 h 10038"/>
                  <a:gd name="connsiteX0" fmla="*/ 9280 w 10008"/>
                  <a:gd name="connsiteY0" fmla="*/ 874 h 10029"/>
                  <a:gd name="connsiteX1" fmla="*/ 9894 w 10008"/>
                  <a:gd name="connsiteY1" fmla="*/ 29 h 10029"/>
                  <a:gd name="connsiteX2" fmla="*/ 7084 w 10008"/>
                  <a:gd name="connsiteY2" fmla="*/ 294 h 10029"/>
                  <a:gd name="connsiteX3" fmla="*/ 7588 w 10008"/>
                  <a:gd name="connsiteY3" fmla="*/ 1192 h 10029"/>
                  <a:gd name="connsiteX4" fmla="*/ 9280 w 10008"/>
                  <a:gd name="connsiteY4" fmla="*/ 874 h 10029"/>
                  <a:gd name="connsiteX5" fmla="*/ 4814 w 10008"/>
                  <a:gd name="connsiteY5" fmla="*/ 2359 h 10029"/>
                  <a:gd name="connsiteX6" fmla="*/ 4814 w 10008"/>
                  <a:gd name="connsiteY6" fmla="*/ 2359 h 10029"/>
                  <a:gd name="connsiteX7" fmla="*/ 707 w 10008"/>
                  <a:gd name="connsiteY7" fmla="*/ 9818 h 10029"/>
                  <a:gd name="connsiteX8" fmla="*/ 417 w 10008"/>
                  <a:gd name="connsiteY8" fmla="*/ 10029 h 10029"/>
                  <a:gd name="connsiteX9" fmla="*/ 130 w 10008"/>
                  <a:gd name="connsiteY9" fmla="*/ 9922 h 10029"/>
                  <a:gd name="connsiteX10" fmla="*/ 91 w 10008"/>
                  <a:gd name="connsiteY10" fmla="*/ 9077 h 10029"/>
                  <a:gd name="connsiteX11" fmla="*/ 4162 w 10008"/>
                  <a:gd name="connsiteY11" fmla="*/ 1614 h 10029"/>
                  <a:gd name="connsiteX12" fmla="*/ 4742 w 10008"/>
                  <a:gd name="connsiteY12" fmla="*/ 1560 h 10029"/>
                  <a:gd name="connsiteX13" fmla="*/ 4814 w 10008"/>
                  <a:gd name="connsiteY13" fmla="*/ 2359 h 10029"/>
                  <a:gd name="connsiteX0" fmla="*/ 7588 w 9894"/>
                  <a:gd name="connsiteY0" fmla="*/ 1192 h 10029"/>
                  <a:gd name="connsiteX1" fmla="*/ 9894 w 9894"/>
                  <a:gd name="connsiteY1" fmla="*/ 29 h 10029"/>
                  <a:gd name="connsiteX2" fmla="*/ 7084 w 9894"/>
                  <a:gd name="connsiteY2" fmla="*/ 294 h 10029"/>
                  <a:gd name="connsiteX3" fmla="*/ 7588 w 9894"/>
                  <a:gd name="connsiteY3" fmla="*/ 1192 h 10029"/>
                  <a:gd name="connsiteX4" fmla="*/ 4814 w 9894"/>
                  <a:gd name="connsiteY4" fmla="*/ 2359 h 10029"/>
                  <a:gd name="connsiteX5" fmla="*/ 4814 w 9894"/>
                  <a:gd name="connsiteY5" fmla="*/ 2359 h 10029"/>
                  <a:gd name="connsiteX6" fmla="*/ 707 w 9894"/>
                  <a:gd name="connsiteY6" fmla="*/ 9818 h 10029"/>
                  <a:gd name="connsiteX7" fmla="*/ 417 w 9894"/>
                  <a:gd name="connsiteY7" fmla="*/ 10029 h 10029"/>
                  <a:gd name="connsiteX8" fmla="*/ 130 w 9894"/>
                  <a:gd name="connsiteY8" fmla="*/ 9922 h 10029"/>
                  <a:gd name="connsiteX9" fmla="*/ 91 w 9894"/>
                  <a:gd name="connsiteY9" fmla="*/ 9077 h 10029"/>
                  <a:gd name="connsiteX10" fmla="*/ 4162 w 9894"/>
                  <a:gd name="connsiteY10" fmla="*/ 1614 h 10029"/>
                  <a:gd name="connsiteX11" fmla="*/ 4742 w 9894"/>
                  <a:gd name="connsiteY11" fmla="*/ 1560 h 10029"/>
                  <a:gd name="connsiteX12" fmla="*/ 4814 w 9894"/>
                  <a:gd name="connsiteY12" fmla="*/ 2359 h 10029"/>
                  <a:gd name="connsiteX0" fmla="*/ 7669 w 7669"/>
                  <a:gd name="connsiteY0" fmla="*/ 896 h 9707"/>
                  <a:gd name="connsiteX1" fmla="*/ 7160 w 7669"/>
                  <a:gd name="connsiteY1" fmla="*/ 0 h 9707"/>
                  <a:gd name="connsiteX2" fmla="*/ 7669 w 7669"/>
                  <a:gd name="connsiteY2" fmla="*/ 896 h 9707"/>
                  <a:gd name="connsiteX3" fmla="*/ 4866 w 7669"/>
                  <a:gd name="connsiteY3" fmla="*/ 2059 h 9707"/>
                  <a:gd name="connsiteX4" fmla="*/ 4866 w 7669"/>
                  <a:gd name="connsiteY4" fmla="*/ 2059 h 9707"/>
                  <a:gd name="connsiteX5" fmla="*/ 715 w 7669"/>
                  <a:gd name="connsiteY5" fmla="*/ 9497 h 9707"/>
                  <a:gd name="connsiteX6" fmla="*/ 421 w 7669"/>
                  <a:gd name="connsiteY6" fmla="*/ 9707 h 9707"/>
                  <a:gd name="connsiteX7" fmla="*/ 131 w 7669"/>
                  <a:gd name="connsiteY7" fmla="*/ 9600 h 9707"/>
                  <a:gd name="connsiteX8" fmla="*/ 92 w 7669"/>
                  <a:gd name="connsiteY8" fmla="*/ 8758 h 9707"/>
                  <a:gd name="connsiteX9" fmla="*/ 4207 w 7669"/>
                  <a:gd name="connsiteY9" fmla="*/ 1316 h 9707"/>
                  <a:gd name="connsiteX10" fmla="*/ 4793 w 7669"/>
                  <a:gd name="connsiteY10" fmla="*/ 1262 h 9707"/>
                  <a:gd name="connsiteX11" fmla="*/ 4866 w 7669"/>
                  <a:gd name="connsiteY11" fmla="*/ 2059 h 9707"/>
                  <a:gd name="connsiteX0" fmla="*/ 6345 w 6441"/>
                  <a:gd name="connsiteY0" fmla="*/ 998 h 8877"/>
                  <a:gd name="connsiteX1" fmla="*/ 6345 w 6441"/>
                  <a:gd name="connsiteY1" fmla="*/ 998 h 8877"/>
                  <a:gd name="connsiteX2" fmla="*/ 932 w 6441"/>
                  <a:gd name="connsiteY2" fmla="*/ 8661 h 8877"/>
                  <a:gd name="connsiteX3" fmla="*/ 549 w 6441"/>
                  <a:gd name="connsiteY3" fmla="*/ 8877 h 8877"/>
                  <a:gd name="connsiteX4" fmla="*/ 171 w 6441"/>
                  <a:gd name="connsiteY4" fmla="*/ 8767 h 8877"/>
                  <a:gd name="connsiteX5" fmla="*/ 120 w 6441"/>
                  <a:gd name="connsiteY5" fmla="*/ 7899 h 8877"/>
                  <a:gd name="connsiteX6" fmla="*/ 5486 w 6441"/>
                  <a:gd name="connsiteY6" fmla="*/ 233 h 8877"/>
                  <a:gd name="connsiteX7" fmla="*/ 6250 w 6441"/>
                  <a:gd name="connsiteY7" fmla="*/ 177 h 8877"/>
                  <a:gd name="connsiteX8" fmla="*/ 6345 w 6441"/>
                  <a:gd name="connsiteY8" fmla="*/ 998 h 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1" h="8877">
                    <a:moveTo>
                      <a:pt x="6345" y="998"/>
                    </a:moveTo>
                    <a:lnTo>
                      <a:pt x="6345" y="998"/>
                    </a:lnTo>
                    <a:lnTo>
                      <a:pt x="932" y="8661"/>
                    </a:lnTo>
                    <a:cubicBezTo>
                      <a:pt x="835" y="8823"/>
                      <a:pt x="696" y="8877"/>
                      <a:pt x="549" y="8877"/>
                    </a:cubicBezTo>
                    <a:cubicBezTo>
                      <a:pt x="403" y="8877"/>
                      <a:pt x="263" y="8823"/>
                      <a:pt x="171" y="8767"/>
                    </a:cubicBezTo>
                    <a:cubicBezTo>
                      <a:pt x="-21" y="8551"/>
                      <a:pt x="-69" y="8121"/>
                      <a:pt x="120" y="7899"/>
                    </a:cubicBezTo>
                    <a:lnTo>
                      <a:pt x="5486" y="233"/>
                    </a:lnTo>
                    <a:cubicBezTo>
                      <a:pt x="5676" y="-38"/>
                      <a:pt x="6011" y="-91"/>
                      <a:pt x="6250" y="177"/>
                    </a:cubicBezTo>
                    <a:cubicBezTo>
                      <a:pt x="6486" y="346"/>
                      <a:pt x="6486" y="780"/>
                      <a:pt x="6345" y="998"/>
                    </a:cubicBezTo>
                    <a:close/>
                  </a:path>
                </a:pathLst>
              </a:custGeom>
              <a:solidFill>
                <a:schemeClr val="accent1"/>
              </a:solidFill>
              <a:ln w="15240" cap="rnd">
                <a:noFill/>
              </a:ln>
              <a:extLst/>
            </p:spPr>
            <p:txBody>
              <a:bodyPr wrap="none" anchor="ctr"/>
              <a:lstStyle/>
              <a:p>
                <a:endParaRPr lang="en-US"/>
              </a:p>
            </p:txBody>
          </p:sp>
        </p:grpSp>
        <p:grpSp>
          <p:nvGrpSpPr>
            <p:cNvPr id="431" name="Group 430"/>
            <p:cNvGrpSpPr/>
            <p:nvPr/>
          </p:nvGrpSpPr>
          <p:grpSpPr>
            <a:xfrm>
              <a:off x="1523820" y="2822300"/>
              <a:ext cx="229895" cy="290570"/>
              <a:chOff x="4301975" y="3278475"/>
              <a:chExt cx="294537" cy="372273"/>
            </a:xfrm>
          </p:grpSpPr>
          <p:sp>
            <p:nvSpPr>
              <p:cNvPr id="432" name="Freeform 154"/>
              <p:cNvSpPr>
                <a:spLocks noChangeArrowheads="1"/>
              </p:cNvSpPr>
              <p:nvPr/>
            </p:nvSpPr>
            <p:spPr bwMode="auto">
              <a:xfrm>
                <a:off x="4301975" y="3278475"/>
                <a:ext cx="294537" cy="372273"/>
              </a:xfrm>
              <a:custGeom>
                <a:avLst/>
                <a:gdLst>
                  <a:gd name="T0" fmla="*/ 223919 w 536"/>
                  <a:gd name="T1" fmla="*/ 102831 h 677"/>
                  <a:gd name="T2" fmla="*/ 223919 w 536"/>
                  <a:gd name="T3" fmla="*/ 102831 h 677"/>
                  <a:gd name="T4" fmla="*/ 199882 w 536"/>
                  <a:gd name="T5" fmla="*/ 78809 h 677"/>
                  <a:gd name="T6" fmla="*/ 193135 w 536"/>
                  <a:gd name="T7" fmla="*/ 78809 h 677"/>
                  <a:gd name="T8" fmla="*/ 193135 w 536"/>
                  <a:gd name="T9" fmla="*/ 85552 h 677"/>
                  <a:gd name="T10" fmla="*/ 201569 w 536"/>
                  <a:gd name="T11" fmla="*/ 94402 h 677"/>
                  <a:gd name="T12" fmla="*/ 191027 w 536"/>
                  <a:gd name="T13" fmla="*/ 104938 h 677"/>
                  <a:gd name="T14" fmla="*/ 139158 w 536"/>
                  <a:gd name="T15" fmla="*/ 73752 h 677"/>
                  <a:gd name="T16" fmla="*/ 139158 w 536"/>
                  <a:gd name="T17" fmla="*/ 56894 h 677"/>
                  <a:gd name="T18" fmla="*/ 144219 w 536"/>
                  <a:gd name="T19" fmla="*/ 56894 h 677"/>
                  <a:gd name="T20" fmla="*/ 148857 w 536"/>
                  <a:gd name="T21" fmla="*/ 52258 h 677"/>
                  <a:gd name="T22" fmla="*/ 148857 w 536"/>
                  <a:gd name="T23" fmla="*/ 4636 h 677"/>
                  <a:gd name="T24" fmla="*/ 144219 w 536"/>
                  <a:gd name="T25" fmla="*/ 0 h 677"/>
                  <a:gd name="T26" fmla="*/ 86447 w 536"/>
                  <a:gd name="T27" fmla="*/ 0 h 677"/>
                  <a:gd name="T28" fmla="*/ 81808 w 536"/>
                  <a:gd name="T29" fmla="*/ 4636 h 677"/>
                  <a:gd name="T30" fmla="*/ 81808 w 536"/>
                  <a:gd name="T31" fmla="*/ 52258 h 677"/>
                  <a:gd name="T32" fmla="*/ 86447 w 536"/>
                  <a:gd name="T33" fmla="*/ 56894 h 677"/>
                  <a:gd name="T34" fmla="*/ 91086 w 536"/>
                  <a:gd name="T35" fmla="*/ 56894 h 677"/>
                  <a:gd name="T36" fmla="*/ 91086 w 536"/>
                  <a:gd name="T37" fmla="*/ 72487 h 677"/>
                  <a:gd name="T38" fmla="*/ 34579 w 536"/>
                  <a:gd name="T39" fmla="*/ 104938 h 677"/>
                  <a:gd name="T40" fmla="*/ 24036 w 536"/>
                  <a:gd name="T41" fmla="*/ 94402 h 677"/>
                  <a:gd name="T42" fmla="*/ 32892 w 536"/>
                  <a:gd name="T43" fmla="*/ 85552 h 677"/>
                  <a:gd name="T44" fmla="*/ 32892 w 536"/>
                  <a:gd name="T45" fmla="*/ 78809 h 677"/>
                  <a:gd name="T46" fmla="*/ 25723 w 536"/>
                  <a:gd name="T47" fmla="*/ 78809 h 677"/>
                  <a:gd name="T48" fmla="*/ 1687 w 536"/>
                  <a:gd name="T49" fmla="*/ 102831 h 677"/>
                  <a:gd name="T50" fmla="*/ 1687 w 536"/>
                  <a:gd name="T51" fmla="*/ 109574 h 677"/>
                  <a:gd name="T52" fmla="*/ 5060 w 536"/>
                  <a:gd name="T53" fmla="*/ 110838 h 677"/>
                  <a:gd name="T54" fmla="*/ 8856 w 536"/>
                  <a:gd name="T55" fmla="*/ 109574 h 677"/>
                  <a:gd name="T56" fmla="*/ 16868 w 536"/>
                  <a:gd name="T57" fmla="*/ 101145 h 677"/>
                  <a:gd name="T58" fmla="*/ 28253 w 536"/>
                  <a:gd name="T59" fmla="*/ 112102 h 677"/>
                  <a:gd name="T60" fmla="*/ 5482 w 536"/>
                  <a:gd name="T61" fmla="*/ 177847 h 677"/>
                  <a:gd name="T62" fmla="*/ 113014 w 536"/>
                  <a:gd name="T63" fmla="*/ 284892 h 677"/>
                  <a:gd name="T64" fmla="*/ 220123 w 536"/>
                  <a:gd name="T65" fmla="*/ 177847 h 677"/>
                  <a:gd name="T66" fmla="*/ 196930 w 536"/>
                  <a:gd name="T67" fmla="*/ 112102 h 677"/>
                  <a:gd name="T68" fmla="*/ 208738 w 536"/>
                  <a:gd name="T69" fmla="*/ 101145 h 677"/>
                  <a:gd name="T70" fmla="*/ 216750 w 536"/>
                  <a:gd name="T71" fmla="*/ 109574 h 677"/>
                  <a:gd name="T72" fmla="*/ 220123 w 536"/>
                  <a:gd name="T73" fmla="*/ 110838 h 677"/>
                  <a:gd name="T74" fmla="*/ 223919 w 536"/>
                  <a:gd name="T75" fmla="*/ 109574 h 677"/>
                  <a:gd name="T76" fmla="*/ 223919 w 536"/>
                  <a:gd name="T77" fmla="*/ 102831 h 677"/>
                  <a:gd name="T78" fmla="*/ 100784 w 536"/>
                  <a:gd name="T79" fmla="*/ 56894 h 677"/>
                  <a:gd name="T80" fmla="*/ 100784 w 536"/>
                  <a:gd name="T81" fmla="*/ 56894 h 677"/>
                  <a:gd name="T82" fmla="*/ 129881 w 536"/>
                  <a:gd name="T83" fmla="*/ 56894 h 677"/>
                  <a:gd name="T84" fmla="*/ 129881 w 536"/>
                  <a:gd name="T85" fmla="*/ 72066 h 677"/>
                  <a:gd name="T86" fmla="*/ 113014 w 536"/>
                  <a:gd name="T87" fmla="*/ 70801 h 677"/>
                  <a:gd name="T88" fmla="*/ 100784 w 536"/>
                  <a:gd name="T89" fmla="*/ 71223 h 677"/>
                  <a:gd name="T90" fmla="*/ 100784 w 536"/>
                  <a:gd name="T91" fmla="*/ 56894 h 677"/>
                  <a:gd name="T92" fmla="*/ 164460 w 536"/>
                  <a:gd name="T93" fmla="*/ 121374 h 677"/>
                  <a:gd name="T94" fmla="*/ 164460 w 536"/>
                  <a:gd name="T95" fmla="*/ 121374 h 677"/>
                  <a:gd name="T96" fmla="*/ 116387 w 536"/>
                  <a:gd name="T97" fmla="*/ 180797 h 677"/>
                  <a:gd name="T98" fmla="*/ 113014 w 536"/>
                  <a:gd name="T99" fmla="*/ 182482 h 677"/>
                  <a:gd name="T100" fmla="*/ 109640 w 536"/>
                  <a:gd name="T101" fmla="*/ 181639 h 677"/>
                  <a:gd name="T102" fmla="*/ 109218 w 536"/>
                  <a:gd name="T103" fmla="*/ 174896 h 677"/>
                  <a:gd name="T104" fmla="*/ 156869 w 536"/>
                  <a:gd name="T105" fmla="*/ 115474 h 677"/>
                  <a:gd name="T106" fmla="*/ 163617 w 536"/>
                  <a:gd name="T107" fmla="*/ 115052 h 677"/>
                  <a:gd name="T108" fmla="*/ 164460 w 536"/>
                  <a:gd name="T109" fmla="*/ 121374 h 6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connsiteX0" fmla="*/ 9889 w 9944"/>
                  <a:gd name="connsiteY0" fmla="*/ 3604 h 9985"/>
                  <a:gd name="connsiteX1" fmla="*/ 9889 w 9944"/>
                  <a:gd name="connsiteY1" fmla="*/ 3604 h 9985"/>
                  <a:gd name="connsiteX2" fmla="*/ 8825 w 9944"/>
                  <a:gd name="connsiteY2" fmla="*/ 2762 h 9985"/>
                  <a:gd name="connsiteX3" fmla="*/ 8527 w 9944"/>
                  <a:gd name="connsiteY3" fmla="*/ 2762 h 9985"/>
                  <a:gd name="connsiteX4" fmla="*/ 8527 w 9944"/>
                  <a:gd name="connsiteY4" fmla="*/ 2999 h 9985"/>
                  <a:gd name="connsiteX5" fmla="*/ 8900 w 9944"/>
                  <a:gd name="connsiteY5" fmla="*/ 3309 h 9985"/>
                  <a:gd name="connsiteX6" fmla="*/ 8433 w 9944"/>
                  <a:gd name="connsiteY6" fmla="*/ 3678 h 9985"/>
                  <a:gd name="connsiteX7" fmla="*/ 6139 w 9944"/>
                  <a:gd name="connsiteY7" fmla="*/ 2585 h 9985"/>
                  <a:gd name="connsiteX8" fmla="*/ 6139 w 9944"/>
                  <a:gd name="connsiteY8" fmla="*/ 1994 h 9985"/>
                  <a:gd name="connsiteX9" fmla="*/ 6363 w 9944"/>
                  <a:gd name="connsiteY9" fmla="*/ 1994 h 9985"/>
                  <a:gd name="connsiteX10" fmla="*/ 6568 w 9944"/>
                  <a:gd name="connsiteY10" fmla="*/ 1832 h 9985"/>
                  <a:gd name="connsiteX11" fmla="*/ 6568 w 9944"/>
                  <a:gd name="connsiteY11" fmla="*/ 162 h 9985"/>
                  <a:gd name="connsiteX12" fmla="*/ 6363 w 9944"/>
                  <a:gd name="connsiteY12" fmla="*/ 0 h 9985"/>
                  <a:gd name="connsiteX13" fmla="*/ 3807 w 9944"/>
                  <a:gd name="connsiteY13" fmla="*/ 0 h 9985"/>
                  <a:gd name="connsiteX14" fmla="*/ 3601 w 9944"/>
                  <a:gd name="connsiteY14" fmla="*/ 162 h 9985"/>
                  <a:gd name="connsiteX15" fmla="*/ 3601 w 9944"/>
                  <a:gd name="connsiteY15" fmla="*/ 1832 h 9985"/>
                  <a:gd name="connsiteX16" fmla="*/ 3807 w 9944"/>
                  <a:gd name="connsiteY16" fmla="*/ 1994 h 9985"/>
                  <a:gd name="connsiteX17" fmla="*/ 4012 w 9944"/>
                  <a:gd name="connsiteY17" fmla="*/ 1994 h 9985"/>
                  <a:gd name="connsiteX18" fmla="*/ 4012 w 9944"/>
                  <a:gd name="connsiteY18" fmla="*/ 2541 h 9985"/>
                  <a:gd name="connsiteX19" fmla="*/ 1512 w 9944"/>
                  <a:gd name="connsiteY19" fmla="*/ 3678 h 9985"/>
                  <a:gd name="connsiteX20" fmla="*/ 1045 w 9944"/>
                  <a:gd name="connsiteY20" fmla="*/ 3309 h 9985"/>
                  <a:gd name="connsiteX21" fmla="*/ 1437 w 9944"/>
                  <a:gd name="connsiteY21" fmla="*/ 2999 h 9985"/>
                  <a:gd name="connsiteX22" fmla="*/ 1437 w 9944"/>
                  <a:gd name="connsiteY22" fmla="*/ 2762 h 9985"/>
                  <a:gd name="connsiteX23" fmla="*/ 1120 w 9944"/>
                  <a:gd name="connsiteY23" fmla="*/ 2762 h 9985"/>
                  <a:gd name="connsiteX24" fmla="*/ 57 w 9944"/>
                  <a:gd name="connsiteY24" fmla="*/ 3604 h 9985"/>
                  <a:gd name="connsiteX25" fmla="*/ 57 w 9944"/>
                  <a:gd name="connsiteY25" fmla="*/ 3840 h 9985"/>
                  <a:gd name="connsiteX26" fmla="*/ 206 w 9944"/>
                  <a:gd name="connsiteY26" fmla="*/ 3885 h 9985"/>
                  <a:gd name="connsiteX27" fmla="*/ 374 w 9944"/>
                  <a:gd name="connsiteY27" fmla="*/ 3840 h 9985"/>
                  <a:gd name="connsiteX28" fmla="*/ 728 w 9944"/>
                  <a:gd name="connsiteY28" fmla="*/ 3545 h 9985"/>
                  <a:gd name="connsiteX29" fmla="*/ 1232 w 9944"/>
                  <a:gd name="connsiteY29" fmla="*/ 3929 h 9985"/>
                  <a:gd name="connsiteX30" fmla="*/ 225 w 9944"/>
                  <a:gd name="connsiteY30" fmla="*/ 6233 h 9985"/>
                  <a:gd name="connsiteX31" fmla="*/ 4982 w 9944"/>
                  <a:gd name="connsiteY31" fmla="*/ 9985 h 9985"/>
                  <a:gd name="connsiteX32" fmla="*/ 9721 w 9944"/>
                  <a:gd name="connsiteY32" fmla="*/ 6233 h 9985"/>
                  <a:gd name="connsiteX33" fmla="*/ 8695 w 9944"/>
                  <a:gd name="connsiteY33" fmla="*/ 3929 h 9985"/>
                  <a:gd name="connsiteX34" fmla="*/ 9217 w 9944"/>
                  <a:gd name="connsiteY34" fmla="*/ 3545 h 9985"/>
                  <a:gd name="connsiteX35" fmla="*/ 9572 w 9944"/>
                  <a:gd name="connsiteY35" fmla="*/ 3840 h 9985"/>
                  <a:gd name="connsiteX36" fmla="*/ 9721 w 9944"/>
                  <a:gd name="connsiteY36" fmla="*/ 3885 h 9985"/>
                  <a:gd name="connsiteX37" fmla="*/ 9889 w 9944"/>
                  <a:gd name="connsiteY37" fmla="*/ 3840 h 9985"/>
                  <a:gd name="connsiteX38" fmla="*/ 9889 w 9944"/>
                  <a:gd name="connsiteY38" fmla="*/ 3604 h 9985"/>
                  <a:gd name="connsiteX39" fmla="*/ 4441 w 9944"/>
                  <a:gd name="connsiteY39" fmla="*/ 1994 h 9985"/>
                  <a:gd name="connsiteX40" fmla="*/ 4441 w 9944"/>
                  <a:gd name="connsiteY40" fmla="*/ 1994 h 9985"/>
                  <a:gd name="connsiteX41" fmla="*/ 5728 w 9944"/>
                  <a:gd name="connsiteY41" fmla="*/ 1994 h 9985"/>
                  <a:gd name="connsiteX42" fmla="*/ 5728 w 9944"/>
                  <a:gd name="connsiteY42" fmla="*/ 2526 h 9985"/>
                  <a:gd name="connsiteX43" fmla="*/ 4982 w 9944"/>
                  <a:gd name="connsiteY43" fmla="*/ 2482 h 9985"/>
                  <a:gd name="connsiteX44" fmla="*/ 4441 w 9944"/>
                  <a:gd name="connsiteY44" fmla="*/ 2496 h 9985"/>
                  <a:gd name="connsiteX45" fmla="*/ 4441 w 9944"/>
                  <a:gd name="connsiteY45" fmla="*/ 1994 h 9985"/>
                  <a:gd name="connsiteX46" fmla="*/ 7258 w 9944"/>
                  <a:gd name="connsiteY46" fmla="*/ 4254 h 9985"/>
                  <a:gd name="connsiteX47" fmla="*/ 7258 w 9944"/>
                  <a:gd name="connsiteY47" fmla="*/ 4254 h 9985"/>
                  <a:gd name="connsiteX48" fmla="*/ 5131 w 9944"/>
                  <a:gd name="connsiteY48" fmla="*/ 6337 h 9985"/>
                  <a:gd name="connsiteX49" fmla="*/ 4982 w 9944"/>
                  <a:gd name="connsiteY49" fmla="*/ 6396 h 9985"/>
                  <a:gd name="connsiteX50" fmla="*/ 4833 w 9944"/>
                  <a:gd name="connsiteY50" fmla="*/ 6366 h 9985"/>
                  <a:gd name="connsiteX51" fmla="*/ 6922 w 9944"/>
                  <a:gd name="connsiteY51" fmla="*/ 4047 h 9985"/>
                  <a:gd name="connsiteX52" fmla="*/ 7221 w 9944"/>
                  <a:gd name="connsiteY52" fmla="*/ 4032 h 9985"/>
                  <a:gd name="connsiteX53" fmla="*/ 7258 w 9944"/>
                  <a:gd name="connsiteY53" fmla="*/ 4254 h 9985"/>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5160 w 10000"/>
                  <a:gd name="connsiteY48" fmla="*/ 6347 h 10000"/>
                  <a:gd name="connsiteX49" fmla="*/ 5010 w 10000"/>
                  <a:gd name="connsiteY49" fmla="*/ 6406 h 10000"/>
                  <a:gd name="connsiteX50" fmla="*/ 6961 w 10000"/>
                  <a:gd name="connsiteY50" fmla="*/ 4053 h 10000"/>
                  <a:gd name="connsiteX51" fmla="*/ 7262 w 10000"/>
                  <a:gd name="connsiteY51" fmla="*/ 4038 h 10000"/>
                  <a:gd name="connsiteX52" fmla="*/ 7299 w 10000"/>
                  <a:gd name="connsiteY52"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5160 w 10000"/>
                  <a:gd name="connsiteY48" fmla="*/ 6347 h 10000"/>
                  <a:gd name="connsiteX49" fmla="*/ 6961 w 10000"/>
                  <a:gd name="connsiteY49" fmla="*/ 4053 h 10000"/>
                  <a:gd name="connsiteX50" fmla="*/ 7262 w 10000"/>
                  <a:gd name="connsiteY50" fmla="*/ 4038 h 10000"/>
                  <a:gd name="connsiteX51" fmla="*/ 7299 w 10000"/>
                  <a:gd name="connsiteY51"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99 w 10000"/>
                  <a:gd name="connsiteY46" fmla="*/ 4260 h 10000"/>
                  <a:gd name="connsiteX47" fmla="*/ 7299 w 10000"/>
                  <a:gd name="connsiteY47" fmla="*/ 4260 h 10000"/>
                  <a:gd name="connsiteX48" fmla="*/ 6961 w 10000"/>
                  <a:gd name="connsiteY48" fmla="*/ 4053 h 10000"/>
                  <a:gd name="connsiteX49" fmla="*/ 7262 w 10000"/>
                  <a:gd name="connsiteY49" fmla="*/ 4038 h 10000"/>
                  <a:gd name="connsiteX50" fmla="*/ 7299 w 10000"/>
                  <a:gd name="connsiteY50" fmla="*/ 4260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7262 w 10000"/>
                  <a:gd name="connsiteY46" fmla="*/ 4038 h 10000"/>
                  <a:gd name="connsiteX47" fmla="*/ 7299 w 10000"/>
                  <a:gd name="connsiteY47" fmla="*/ 4260 h 10000"/>
                  <a:gd name="connsiteX48" fmla="*/ 6961 w 10000"/>
                  <a:gd name="connsiteY48" fmla="*/ 4053 h 10000"/>
                  <a:gd name="connsiteX49" fmla="*/ 7262 w 10000"/>
                  <a:gd name="connsiteY49" fmla="*/ 4038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 name="connsiteX46" fmla="*/ 6961 w 10000"/>
                  <a:gd name="connsiteY46" fmla="*/ 4053 h 10000"/>
                  <a:gd name="connsiteX47" fmla="*/ 7299 w 10000"/>
                  <a:gd name="connsiteY47" fmla="*/ 4260 h 10000"/>
                  <a:gd name="connsiteX48" fmla="*/ 6961 w 10000"/>
                  <a:gd name="connsiteY48" fmla="*/ 4053 h 10000"/>
                  <a:gd name="connsiteX0" fmla="*/ 9945 w 10000"/>
                  <a:gd name="connsiteY0" fmla="*/ 3609 h 10000"/>
                  <a:gd name="connsiteX1" fmla="*/ 9945 w 10000"/>
                  <a:gd name="connsiteY1" fmla="*/ 3609 h 10000"/>
                  <a:gd name="connsiteX2" fmla="*/ 8875 w 10000"/>
                  <a:gd name="connsiteY2" fmla="*/ 2766 h 10000"/>
                  <a:gd name="connsiteX3" fmla="*/ 8575 w 10000"/>
                  <a:gd name="connsiteY3" fmla="*/ 2766 h 10000"/>
                  <a:gd name="connsiteX4" fmla="*/ 8575 w 10000"/>
                  <a:gd name="connsiteY4" fmla="*/ 3004 h 10000"/>
                  <a:gd name="connsiteX5" fmla="*/ 8950 w 10000"/>
                  <a:gd name="connsiteY5" fmla="*/ 3314 h 10000"/>
                  <a:gd name="connsiteX6" fmla="*/ 8480 w 10000"/>
                  <a:gd name="connsiteY6" fmla="*/ 3684 h 10000"/>
                  <a:gd name="connsiteX7" fmla="*/ 6174 w 10000"/>
                  <a:gd name="connsiteY7" fmla="*/ 2589 h 10000"/>
                  <a:gd name="connsiteX8" fmla="*/ 6174 w 10000"/>
                  <a:gd name="connsiteY8" fmla="*/ 1997 h 10000"/>
                  <a:gd name="connsiteX9" fmla="*/ 6399 w 10000"/>
                  <a:gd name="connsiteY9" fmla="*/ 1997 h 10000"/>
                  <a:gd name="connsiteX10" fmla="*/ 6605 w 10000"/>
                  <a:gd name="connsiteY10" fmla="*/ 1835 h 10000"/>
                  <a:gd name="connsiteX11" fmla="*/ 6605 w 10000"/>
                  <a:gd name="connsiteY11" fmla="*/ 162 h 10000"/>
                  <a:gd name="connsiteX12" fmla="*/ 6399 w 10000"/>
                  <a:gd name="connsiteY12" fmla="*/ 0 h 10000"/>
                  <a:gd name="connsiteX13" fmla="*/ 3828 w 10000"/>
                  <a:gd name="connsiteY13" fmla="*/ 0 h 10000"/>
                  <a:gd name="connsiteX14" fmla="*/ 3621 w 10000"/>
                  <a:gd name="connsiteY14" fmla="*/ 162 h 10000"/>
                  <a:gd name="connsiteX15" fmla="*/ 3621 w 10000"/>
                  <a:gd name="connsiteY15" fmla="*/ 1835 h 10000"/>
                  <a:gd name="connsiteX16" fmla="*/ 3828 w 10000"/>
                  <a:gd name="connsiteY16" fmla="*/ 1997 h 10000"/>
                  <a:gd name="connsiteX17" fmla="*/ 4035 w 10000"/>
                  <a:gd name="connsiteY17" fmla="*/ 1997 h 10000"/>
                  <a:gd name="connsiteX18" fmla="*/ 4035 w 10000"/>
                  <a:gd name="connsiteY18" fmla="*/ 2545 h 10000"/>
                  <a:gd name="connsiteX19" fmla="*/ 1521 w 10000"/>
                  <a:gd name="connsiteY19" fmla="*/ 3684 h 10000"/>
                  <a:gd name="connsiteX20" fmla="*/ 1051 w 10000"/>
                  <a:gd name="connsiteY20" fmla="*/ 3314 h 10000"/>
                  <a:gd name="connsiteX21" fmla="*/ 1445 w 10000"/>
                  <a:gd name="connsiteY21" fmla="*/ 3004 h 10000"/>
                  <a:gd name="connsiteX22" fmla="*/ 1445 w 10000"/>
                  <a:gd name="connsiteY22" fmla="*/ 2766 h 10000"/>
                  <a:gd name="connsiteX23" fmla="*/ 1126 w 10000"/>
                  <a:gd name="connsiteY23" fmla="*/ 2766 h 10000"/>
                  <a:gd name="connsiteX24" fmla="*/ 57 w 10000"/>
                  <a:gd name="connsiteY24" fmla="*/ 3609 h 10000"/>
                  <a:gd name="connsiteX25" fmla="*/ 57 w 10000"/>
                  <a:gd name="connsiteY25" fmla="*/ 3846 h 10000"/>
                  <a:gd name="connsiteX26" fmla="*/ 207 w 10000"/>
                  <a:gd name="connsiteY26" fmla="*/ 3891 h 10000"/>
                  <a:gd name="connsiteX27" fmla="*/ 376 w 10000"/>
                  <a:gd name="connsiteY27" fmla="*/ 3846 h 10000"/>
                  <a:gd name="connsiteX28" fmla="*/ 732 w 10000"/>
                  <a:gd name="connsiteY28" fmla="*/ 3550 h 10000"/>
                  <a:gd name="connsiteX29" fmla="*/ 1239 w 10000"/>
                  <a:gd name="connsiteY29" fmla="*/ 3935 h 10000"/>
                  <a:gd name="connsiteX30" fmla="*/ 226 w 10000"/>
                  <a:gd name="connsiteY30" fmla="*/ 6242 h 10000"/>
                  <a:gd name="connsiteX31" fmla="*/ 5010 w 10000"/>
                  <a:gd name="connsiteY31" fmla="*/ 10000 h 10000"/>
                  <a:gd name="connsiteX32" fmla="*/ 9776 w 10000"/>
                  <a:gd name="connsiteY32" fmla="*/ 6242 h 10000"/>
                  <a:gd name="connsiteX33" fmla="*/ 8744 w 10000"/>
                  <a:gd name="connsiteY33" fmla="*/ 3935 h 10000"/>
                  <a:gd name="connsiteX34" fmla="*/ 9269 w 10000"/>
                  <a:gd name="connsiteY34" fmla="*/ 3550 h 10000"/>
                  <a:gd name="connsiteX35" fmla="*/ 9626 w 10000"/>
                  <a:gd name="connsiteY35" fmla="*/ 3846 h 10000"/>
                  <a:gd name="connsiteX36" fmla="*/ 9776 w 10000"/>
                  <a:gd name="connsiteY36" fmla="*/ 3891 h 10000"/>
                  <a:gd name="connsiteX37" fmla="*/ 9945 w 10000"/>
                  <a:gd name="connsiteY37" fmla="*/ 3846 h 10000"/>
                  <a:gd name="connsiteX38" fmla="*/ 9945 w 10000"/>
                  <a:gd name="connsiteY38" fmla="*/ 3609 h 10000"/>
                  <a:gd name="connsiteX39" fmla="*/ 4466 w 10000"/>
                  <a:gd name="connsiteY39" fmla="*/ 1997 h 10000"/>
                  <a:gd name="connsiteX40" fmla="*/ 4466 w 10000"/>
                  <a:gd name="connsiteY40" fmla="*/ 1997 h 10000"/>
                  <a:gd name="connsiteX41" fmla="*/ 5760 w 10000"/>
                  <a:gd name="connsiteY41" fmla="*/ 1997 h 10000"/>
                  <a:gd name="connsiteX42" fmla="*/ 5760 w 10000"/>
                  <a:gd name="connsiteY42" fmla="*/ 2530 h 10000"/>
                  <a:gd name="connsiteX43" fmla="*/ 5010 w 10000"/>
                  <a:gd name="connsiteY43" fmla="*/ 2486 h 10000"/>
                  <a:gd name="connsiteX44" fmla="*/ 4466 w 10000"/>
                  <a:gd name="connsiteY44" fmla="*/ 2500 h 10000"/>
                  <a:gd name="connsiteX45" fmla="*/ 4466 w 10000"/>
                  <a:gd name="connsiteY45" fmla="*/ 1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00" h="10000">
                    <a:moveTo>
                      <a:pt x="9945" y="3609"/>
                    </a:moveTo>
                    <a:lnTo>
                      <a:pt x="9945" y="3609"/>
                    </a:lnTo>
                    <a:lnTo>
                      <a:pt x="8875" y="2766"/>
                    </a:lnTo>
                    <a:cubicBezTo>
                      <a:pt x="8800" y="2707"/>
                      <a:pt x="8649" y="2707"/>
                      <a:pt x="8575" y="2766"/>
                    </a:cubicBezTo>
                    <a:cubicBezTo>
                      <a:pt x="8480" y="2840"/>
                      <a:pt x="8480" y="2929"/>
                      <a:pt x="8575" y="3004"/>
                    </a:cubicBezTo>
                    <a:lnTo>
                      <a:pt x="8950" y="3314"/>
                    </a:lnTo>
                    <a:lnTo>
                      <a:pt x="8480" y="3684"/>
                    </a:lnTo>
                    <a:cubicBezTo>
                      <a:pt x="7880" y="3166"/>
                      <a:pt x="7074" y="2766"/>
                      <a:pt x="6174" y="2589"/>
                    </a:cubicBezTo>
                    <a:lnTo>
                      <a:pt x="6174" y="1997"/>
                    </a:lnTo>
                    <a:lnTo>
                      <a:pt x="6399" y="1997"/>
                    </a:lnTo>
                    <a:cubicBezTo>
                      <a:pt x="6492" y="1997"/>
                      <a:pt x="6605" y="1938"/>
                      <a:pt x="6605" y="1835"/>
                    </a:cubicBezTo>
                    <a:lnTo>
                      <a:pt x="6605" y="162"/>
                    </a:lnTo>
                    <a:cubicBezTo>
                      <a:pt x="6605" y="74"/>
                      <a:pt x="6492" y="0"/>
                      <a:pt x="6399" y="0"/>
                    </a:cubicBezTo>
                    <a:lnTo>
                      <a:pt x="3828" y="0"/>
                    </a:lnTo>
                    <a:cubicBezTo>
                      <a:pt x="3716" y="0"/>
                      <a:pt x="3621" y="74"/>
                      <a:pt x="3621" y="162"/>
                    </a:cubicBezTo>
                    <a:lnTo>
                      <a:pt x="3621" y="1835"/>
                    </a:lnTo>
                    <a:cubicBezTo>
                      <a:pt x="3621" y="1938"/>
                      <a:pt x="3716" y="1997"/>
                      <a:pt x="3828" y="1997"/>
                    </a:cubicBezTo>
                    <a:lnTo>
                      <a:pt x="4035" y="1997"/>
                    </a:lnTo>
                    <a:lnTo>
                      <a:pt x="4035" y="2545"/>
                    </a:lnTo>
                    <a:cubicBezTo>
                      <a:pt x="3059" y="2707"/>
                      <a:pt x="2177" y="3107"/>
                      <a:pt x="1521" y="3684"/>
                    </a:cubicBezTo>
                    <a:lnTo>
                      <a:pt x="1051" y="3314"/>
                    </a:lnTo>
                    <a:lnTo>
                      <a:pt x="1445" y="3004"/>
                    </a:lnTo>
                    <a:cubicBezTo>
                      <a:pt x="1521" y="2929"/>
                      <a:pt x="1521" y="2840"/>
                      <a:pt x="1445" y="2766"/>
                    </a:cubicBezTo>
                    <a:cubicBezTo>
                      <a:pt x="1352" y="2707"/>
                      <a:pt x="1220" y="2707"/>
                      <a:pt x="1126" y="2766"/>
                    </a:cubicBezTo>
                    <a:lnTo>
                      <a:pt x="57" y="3609"/>
                    </a:lnTo>
                    <a:cubicBezTo>
                      <a:pt x="-18" y="3684"/>
                      <a:pt x="-18" y="3773"/>
                      <a:pt x="57" y="3846"/>
                    </a:cubicBezTo>
                    <a:cubicBezTo>
                      <a:pt x="114" y="3876"/>
                      <a:pt x="170" y="3891"/>
                      <a:pt x="207" y="3891"/>
                    </a:cubicBezTo>
                    <a:cubicBezTo>
                      <a:pt x="263" y="3891"/>
                      <a:pt x="338" y="3876"/>
                      <a:pt x="376" y="3846"/>
                    </a:cubicBezTo>
                    <a:lnTo>
                      <a:pt x="732" y="3550"/>
                    </a:lnTo>
                    <a:lnTo>
                      <a:pt x="1239" y="3935"/>
                    </a:lnTo>
                    <a:cubicBezTo>
                      <a:pt x="619" y="4571"/>
                      <a:pt x="226" y="5370"/>
                      <a:pt x="226" y="6242"/>
                    </a:cubicBezTo>
                    <a:cubicBezTo>
                      <a:pt x="226" y="8313"/>
                      <a:pt x="2383" y="10000"/>
                      <a:pt x="5010" y="10000"/>
                    </a:cubicBezTo>
                    <a:cubicBezTo>
                      <a:pt x="7618" y="10000"/>
                      <a:pt x="9776" y="8313"/>
                      <a:pt x="9776" y="6242"/>
                    </a:cubicBezTo>
                    <a:cubicBezTo>
                      <a:pt x="9776" y="5370"/>
                      <a:pt x="9382" y="4571"/>
                      <a:pt x="8744" y="3935"/>
                    </a:cubicBezTo>
                    <a:lnTo>
                      <a:pt x="9269" y="3550"/>
                    </a:lnTo>
                    <a:lnTo>
                      <a:pt x="9626" y="3846"/>
                    </a:lnTo>
                    <a:cubicBezTo>
                      <a:pt x="9682" y="3876"/>
                      <a:pt x="9738" y="3891"/>
                      <a:pt x="9776" y="3891"/>
                    </a:cubicBezTo>
                    <a:cubicBezTo>
                      <a:pt x="9832" y="3891"/>
                      <a:pt x="9906" y="3876"/>
                      <a:pt x="9945" y="3846"/>
                    </a:cubicBezTo>
                    <a:cubicBezTo>
                      <a:pt x="10019" y="3773"/>
                      <a:pt x="10019" y="3684"/>
                      <a:pt x="9945" y="3609"/>
                    </a:cubicBezTo>
                    <a:close/>
                    <a:moveTo>
                      <a:pt x="4466" y="1997"/>
                    </a:moveTo>
                    <a:lnTo>
                      <a:pt x="4466" y="1997"/>
                    </a:lnTo>
                    <a:lnTo>
                      <a:pt x="5760" y="1997"/>
                    </a:lnTo>
                    <a:lnTo>
                      <a:pt x="5760" y="2530"/>
                    </a:lnTo>
                    <a:cubicBezTo>
                      <a:pt x="5517" y="2500"/>
                      <a:pt x="5254" y="2486"/>
                      <a:pt x="5010" y="2486"/>
                    </a:cubicBezTo>
                    <a:cubicBezTo>
                      <a:pt x="4822" y="2486"/>
                      <a:pt x="4654" y="2486"/>
                      <a:pt x="4466" y="2500"/>
                    </a:cubicBezTo>
                    <a:lnTo>
                      <a:pt x="4466" y="1997"/>
                    </a:lnTo>
                    <a:close/>
                  </a:path>
                </a:pathLst>
              </a:custGeom>
              <a:noFill/>
              <a:ln w="15240" cap="rnd">
                <a:solidFill>
                  <a:schemeClr val="accent1"/>
                </a:solidFill>
              </a:ln>
              <a:extLst/>
            </p:spPr>
            <p:txBody>
              <a:bodyPr wrap="none" anchor="ctr"/>
              <a:lstStyle/>
              <a:p>
                <a:endParaRPr lang="en-US"/>
              </a:p>
            </p:txBody>
          </p:sp>
          <p:sp>
            <p:nvSpPr>
              <p:cNvPr id="433" name="Freeform 154"/>
              <p:cNvSpPr>
                <a:spLocks noChangeArrowheads="1"/>
              </p:cNvSpPr>
              <p:nvPr/>
            </p:nvSpPr>
            <p:spPr bwMode="auto">
              <a:xfrm>
                <a:off x="4444317" y="3428004"/>
                <a:ext cx="74962" cy="89953"/>
              </a:xfrm>
              <a:custGeom>
                <a:avLst/>
                <a:gdLst>
                  <a:gd name="T0" fmla="*/ 223919 w 536"/>
                  <a:gd name="T1" fmla="*/ 102831 h 677"/>
                  <a:gd name="T2" fmla="*/ 223919 w 536"/>
                  <a:gd name="T3" fmla="*/ 102831 h 677"/>
                  <a:gd name="T4" fmla="*/ 199882 w 536"/>
                  <a:gd name="T5" fmla="*/ 78809 h 677"/>
                  <a:gd name="T6" fmla="*/ 193135 w 536"/>
                  <a:gd name="T7" fmla="*/ 78809 h 677"/>
                  <a:gd name="T8" fmla="*/ 193135 w 536"/>
                  <a:gd name="T9" fmla="*/ 85552 h 677"/>
                  <a:gd name="T10" fmla="*/ 201569 w 536"/>
                  <a:gd name="T11" fmla="*/ 94402 h 677"/>
                  <a:gd name="T12" fmla="*/ 191027 w 536"/>
                  <a:gd name="T13" fmla="*/ 104938 h 677"/>
                  <a:gd name="T14" fmla="*/ 139158 w 536"/>
                  <a:gd name="T15" fmla="*/ 73752 h 677"/>
                  <a:gd name="T16" fmla="*/ 139158 w 536"/>
                  <a:gd name="T17" fmla="*/ 56894 h 677"/>
                  <a:gd name="T18" fmla="*/ 144219 w 536"/>
                  <a:gd name="T19" fmla="*/ 56894 h 677"/>
                  <a:gd name="T20" fmla="*/ 148857 w 536"/>
                  <a:gd name="T21" fmla="*/ 52258 h 677"/>
                  <a:gd name="T22" fmla="*/ 148857 w 536"/>
                  <a:gd name="T23" fmla="*/ 4636 h 677"/>
                  <a:gd name="T24" fmla="*/ 144219 w 536"/>
                  <a:gd name="T25" fmla="*/ 0 h 677"/>
                  <a:gd name="T26" fmla="*/ 86447 w 536"/>
                  <a:gd name="T27" fmla="*/ 0 h 677"/>
                  <a:gd name="T28" fmla="*/ 81808 w 536"/>
                  <a:gd name="T29" fmla="*/ 4636 h 677"/>
                  <a:gd name="T30" fmla="*/ 81808 w 536"/>
                  <a:gd name="T31" fmla="*/ 52258 h 677"/>
                  <a:gd name="T32" fmla="*/ 86447 w 536"/>
                  <a:gd name="T33" fmla="*/ 56894 h 677"/>
                  <a:gd name="T34" fmla="*/ 91086 w 536"/>
                  <a:gd name="T35" fmla="*/ 56894 h 677"/>
                  <a:gd name="T36" fmla="*/ 91086 w 536"/>
                  <a:gd name="T37" fmla="*/ 72487 h 677"/>
                  <a:gd name="T38" fmla="*/ 34579 w 536"/>
                  <a:gd name="T39" fmla="*/ 104938 h 677"/>
                  <a:gd name="T40" fmla="*/ 24036 w 536"/>
                  <a:gd name="T41" fmla="*/ 94402 h 677"/>
                  <a:gd name="T42" fmla="*/ 32892 w 536"/>
                  <a:gd name="T43" fmla="*/ 85552 h 677"/>
                  <a:gd name="T44" fmla="*/ 32892 w 536"/>
                  <a:gd name="T45" fmla="*/ 78809 h 677"/>
                  <a:gd name="T46" fmla="*/ 25723 w 536"/>
                  <a:gd name="T47" fmla="*/ 78809 h 677"/>
                  <a:gd name="T48" fmla="*/ 1687 w 536"/>
                  <a:gd name="T49" fmla="*/ 102831 h 677"/>
                  <a:gd name="T50" fmla="*/ 1687 w 536"/>
                  <a:gd name="T51" fmla="*/ 109574 h 677"/>
                  <a:gd name="T52" fmla="*/ 5060 w 536"/>
                  <a:gd name="T53" fmla="*/ 110838 h 677"/>
                  <a:gd name="T54" fmla="*/ 8856 w 536"/>
                  <a:gd name="T55" fmla="*/ 109574 h 677"/>
                  <a:gd name="T56" fmla="*/ 16868 w 536"/>
                  <a:gd name="T57" fmla="*/ 101145 h 677"/>
                  <a:gd name="T58" fmla="*/ 28253 w 536"/>
                  <a:gd name="T59" fmla="*/ 112102 h 677"/>
                  <a:gd name="T60" fmla="*/ 5482 w 536"/>
                  <a:gd name="T61" fmla="*/ 177847 h 677"/>
                  <a:gd name="T62" fmla="*/ 113014 w 536"/>
                  <a:gd name="T63" fmla="*/ 284892 h 677"/>
                  <a:gd name="T64" fmla="*/ 220123 w 536"/>
                  <a:gd name="T65" fmla="*/ 177847 h 677"/>
                  <a:gd name="T66" fmla="*/ 196930 w 536"/>
                  <a:gd name="T67" fmla="*/ 112102 h 677"/>
                  <a:gd name="T68" fmla="*/ 208738 w 536"/>
                  <a:gd name="T69" fmla="*/ 101145 h 677"/>
                  <a:gd name="T70" fmla="*/ 216750 w 536"/>
                  <a:gd name="T71" fmla="*/ 109574 h 677"/>
                  <a:gd name="T72" fmla="*/ 220123 w 536"/>
                  <a:gd name="T73" fmla="*/ 110838 h 677"/>
                  <a:gd name="T74" fmla="*/ 223919 w 536"/>
                  <a:gd name="T75" fmla="*/ 109574 h 677"/>
                  <a:gd name="T76" fmla="*/ 223919 w 536"/>
                  <a:gd name="T77" fmla="*/ 102831 h 677"/>
                  <a:gd name="T78" fmla="*/ 100784 w 536"/>
                  <a:gd name="T79" fmla="*/ 56894 h 677"/>
                  <a:gd name="T80" fmla="*/ 100784 w 536"/>
                  <a:gd name="T81" fmla="*/ 56894 h 677"/>
                  <a:gd name="T82" fmla="*/ 129881 w 536"/>
                  <a:gd name="T83" fmla="*/ 56894 h 677"/>
                  <a:gd name="T84" fmla="*/ 129881 w 536"/>
                  <a:gd name="T85" fmla="*/ 72066 h 677"/>
                  <a:gd name="T86" fmla="*/ 113014 w 536"/>
                  <a:gd name="T87" fmla="*/ 70801 h 677"/>
                  <a:gd name="T88" fmla="*/ 100784 w 536"/>
                  <a:gd name="T89" fmla="*/ 71223 h 677"/>
                  <a:gd name="T90" fmla="*/ 100784 w 536"/>
                  <a:gd name="T91" fmla="*/ 56894 h 677"/>
                  <a:gd name="T92" fmla="*/ 164460 w 536"/>
                  <a:gd name="T93" fmla="*/ 121374 h 677"/>
                  <a:gd name="T94" fmla="*/ 164460 w 536"/>
                  <a:gd name="T95" fmla="*/ 121374 h 677"/>
                  <a:gd name="T96" fmla="*/ 116387 w 536"/>
                  <a:gd name="T97" fmla="*/ 180797 h 677"/>
                  <a:gd name="T98" fmla="*/ 113014 w 536"/>
                  <a:gd name="T99" fmla="*/ 182482 h 677"/>
                  <a:gd name="T100" fmla="*/ 109640 w 536"/>
                  <a:gd name="T101" fmla="*/ 181639 h 677"/>
                  <a:gd name="T102" fmla="*/ 109218 w 536"/>
                  <a:gd name="T103" fmla="*/ 174896 h 677"/>
                  <a:gd name="T104" fmla="*/ 156869 w 536"/>
                  <a:gd name="T105" fmla="*/ 115474 h 677"/>
                  <a:gd name="T106" fmla="*/ 163617 w 536"/>
                  <a:gd name="T107" fmla="*/ 115052 h 677"/>
                  <a:gd name="T108" fmla="*/ 164460 w 536"/>
                  <a:gd name="T109" fmla="*/ 121374 h 6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connsiteX0" fmla="*/ 10192 w 10550"/>
                  <a:gd name="connsiteY0" fmla="*/ 3604 h 6521"/>
                  <a:gd name="connsiteX1" fmla="*/ 10192 w 10550"/>
                  <a:gd name="connsiteY1" fmla="*/ 3604 h 6521"/>
                  <a:gd name="connsiteX2" fmla="*/ 9128 w 10550"/>
                  <a:gd name="connsiteY2" fmla="*/ 2762 h 6521"/>
                  <a:gd name="connsiteX3" fmla="*/ 8830 w 10550"/>
                  <a:gd name="connsiteY3" fmla="*/ 2762 h 6521"/>
                  <a:gd name="connsiteX4" fmla="*/ 8830 w 10550"/>
                  <a:gd name="connsiteY4" fmla="*/ 2999 h 6521"/>
                  <a:gd name="connsiteX5" fmla="*/ 9203 w 10550"/>
                  <a:gd name="connsiteY5" fmla="*/ 3309 h 6521"/>
                  <a:gd name="connsiteX6" fmla="*/ 8736 w 10550"/>
                  <a:gd name="connsiteY6" fmla="*/ 3678 h 6521"/>
                  <a:gd name="connsiteX7" fmla="*/ 6442 w 10550"/>
                  <a:gd name="connsiteY7" fmla="*/ 2585 h 6521"/>
                  <a:gd name="connsiteX8" fmla="*/ 6442 w 10550"/>
                  <a:gd name="connsiteY8" fmla="*/ 1994 h 6521"/>
                  <a:gd name="connsiteX9" fmla="*/ 6666 w 10550"/>
                  <a:gd name="connsiteY9" fmla="*/ 1994 h 6521"/>
                  <a:gd name="connsiteX10" fmla="*/ 6871 w 10550"/>
                  <a:gd name="connsiteY10" fmla="*/ 1832 h 6521"/>
                  <a:gd name="connsiteX11" fmla="*/ 6871 w 10550"/>
                  <a:gd name="connsiteY11" fmla="*/ 162 h 6521"/>
                  <a:gd name="connsiteX12" fmla="*/ 6666 w 10550"/>
                  <a:gd name="connsiteY12" fmla="*/ 0 h 6521"/>
                  <a:gd name="connsiteX13" fmla="*/ 4110 w 10550"/>
                  <a:gd name="connsiteY13" fmla="*/ 0 h 6521"/>
                  <a:gd name="connsiteX14" fmla="*/ 3904 w 10550"/>
                  <a:gd name="connsiteY14" fmla="*/ 162 h 6521"/>
                  <a:gd name="connsiteX15" fmla="*/ 3904 w 10550"/>
                  <a:gd name="connsiteY15" fmla="*/ 1832 h 6521"/>
                  <a:gd name="connsiteX16" fmla="*/ 4110 w 10550"/>
                  <a:gd name="connsiteY16" fmla="*/ 1994 h 6521"/>
                  <a:gd name="connsiteX17" fmla="*/ 4315 w 10550"/>
                  <a:gd name="connsiteY17" fmla="*/ 1994 h 6521"/>
                  <a:gd name="connsiteX18" fmla="*/ 4315 w 10550"/>
                  <a:gd name="connsiteY18" fmla="*/ 2541 h 6521"/>
                  <a:gd name="connsiteX19" fmla="*/ 1815 w 10550"/>
                  <a:gd name="connsiteY19" fmla="*/ 3678 h 6521"/>
                  <a:gd name="connsiteX20" fmla="*/ 1348 w 10550"/>
                  <a:gd name="connsiteY20" fmla="*/ 3309 h 6521"/>
                  <a:gd name="connsiteX21" fmla="*/ 1740 w 10550"/>
                  <a:gd name="connsiteY21" fmla="*/ 2999 h 6521"/>
                  <a:gd name="connsiteX22" fmla="*/ 1740 w 10550"/>
                  <a:gd name="connsiteY22" fmla="*/ 2762 h 6521"/>
                  <a:gd name="connsiteX23" fmla="*/ 1423 w 10550"/>
                  <a:gd name="connsiteY23" fmla="*/ 2762 h 6521"/>
                  <a:gd name="connsiteX24" fmla="*/ 360 w 10550"/>
                  <a:gd name="connsiteY24" fmla="*/ 3604 h 6521"/>
                  <a:gd name="connsiteX25" fmla="*/ 360 w 10550"/>
                  <a:gd name="connsiteY25" fmla="*/ 3840 h 6521"/>
                  <a:gd name="connsiteX26" fmla="*/ 509 w 10550"/>
                  <a:gd name="connsiteY26" fmla="*/ 3885 h 6521"/>
                  <a:gd name="connsiteX27" fmla="*/ 677 w 10550"/>
                  <a:gd name="connsiteY27" fmla="*/ 3840 h 6521"/>
                  <a:gd name="connsiteX28" fmla="*/ 1031 w 10550"/>
                  <a:gd name="connsiteY28" fmla="*/ 3545 h 6521"/>
                  <a:gd name="connsiteX29" fmla="*/ 1535 w 10550"/>
                  <a:gd name="connsiteY29" fmla="*/ 3929 h 6521"/>
                  <a:gd name="connsiteX30" fmla="*/ 528 w 10550"/>
                  <a:gd name="connsiteY30" fmla="*/ 6233 h 6521"/>
                  <a:gd name="connsiteX31" fmla="*/ 10024 w 10550"/>
                  <a:gd name="connsiteY31" fmla="*/ 6233 h 6521"/>
                  <a:gd name="connsiteX32" fmla="*/ 8998 w 10550"/>
                  <a:gd name="connsiteY32" fmla="*/ 3929 h 6521"/>
                  <a:gd name="connsiteX33" fmla="*/ 9520 w 10550"/>
                  <a:gd name="connsiteY33" fmla="*/ 3545 h 6521"/>
                  <a:gd name="connsiteX34" fmla="*/ 9875 w 10550"/>
                  <a:gd name="connsiteY34" fmla="*/ 3840 h 6521"/>
                  <a:gd name="connsiteX35" fmla="*/ 10024 w 10550"/>
                  <a:gd name="connsiteY35" fmla="*/ 3885 h 6521"/>
                  <a:gd name="connsiteX36" fmla="*/ 10192 w 10550"/>
                  <a:gd name="connsiteY36" fmla="*/ 3840 h 6521"/>
                  <a:gd name="connsiteX37" fmla="*/ 10192 w 10550"/>
                  <a:gd name="connsiteY37" fmla="*/ 3604 h 6521"/>
                  <a:gd name="connsiteX38" fmla="*/ 4744 w 10550"/>
                  <a:gd name="connsiteY38" fmla="*/ 1994 h 6521"/>
                  <a:gd name="connsiteX39" fmla="*/ 4744 w 10550"/>
                  <a:gd name="connsiteY39" fmla="*/ 1994 h 6521"/>
                  <a:gd name="connsiteX40" fmla="*/ 6031 w 10550"/>
                  <a:gd name="connsiteY40" fmla="*/ 1994 h 6521"/>
                  <a:gd name="connsiteX41" fmla="*/ 6031 w 10550"/>
                  <a:gd name="connsiteY41" fmla="*/ 2526 h 6521"/>
                  <a:gd name="connsiteX42" fmla="*/ 5285 w 10550"/>
                  <a:gd name="connsiteY42" fmla="*/ 2482 h 6521"/>
                  <a:gd name="connsiteX43" fmla="*/ 4744 w 10550"/>
                  <a:gd name="connsiteY43" fmla="*/ 2496 h 6521"/>
                  <a:gd name="connsiteX44" fmla="*/ 4744 w 10550"/>
                  <a:gd name="connsiteY44" fmla="*/ 1994 h 6521"/>
                  <a:gd name="connsiteX45" fmla="*/ 7561 w 10550"/>
                  <a:gd name="connsiteY45" fmla="*/ 4254 h 6521"/>
                  <a:gd name="connsiteX46" fmla="*/ 7561 w 10550"/>
                  <a:gd name="connsiteY46" fmla="*/ 4254 h 6521"/>
                  <a:gd name="connsiteX47" fmla="*/ 5434 w 10550"/>
                  <a:gd name="connsiteY47" fmla="*/ 6337 h 6521"/>
                  <a:gd name="connsiteX48" fmla="*/ 5285 w 10550"/>
                  <a:gd name="connsiteY48" fmla="*/ 6396 h 6521"/>
                  <a:gd name="connsiteX49" fmla="*/ 5136 w 10550"/>
                  <a:gd name="connsiteY49" fmla="*/ 6366 h 6521"/>
                  <a:gd name="connsiteX50" fmla="*/ 5117 w 10550"/>
                  <a:gd name="connsiteY50" fmla="*/ 6130 h 6521"/>
                  <a:gd name="connsiteX51" fmla="*/ 7225 w 10550"/>
                  <a:gd name="connsiteY51" fmla="*/ 4047 h 6521"/>
                  <a:gd name="connsiteX52" fmla="*/ 7524 w 10550"/>
                  <a:gd name="connsiteY52" fmla="*/ 4032 h 6521"/>
                  <a:gd name="connsiteX53" fmla="*/ 7561 w 10550"/>
                  <a:gd name="connsiteY53" fmla="*/ 4254 h 6521"/>
                  <a:gd name="connsiteX0" fmla="*/ 9374 w 9644"/>
                  <a:gd name="connsiteY0" fmla="*/ 5527 h 9808"/>
                  <a:gd name="connsiteX1" fmla="*/ 9374 w 9644"/>
                  <a:gd name="connsiteY1" fmla="*/ 5527 h 9808"/>
                  <a:gd name="connsiteX2" fmla="*/ 8365 w 9644"/>
                  <a:gd name="connsiteY2" fmla="*/ 4236 h 9808"/>
                  <a:gd name="connsiteX3" fmla="*/ 8083 w 9644"/>
                  <a:gd name="connsiteY3" fmla="*/ 4236 h 9808"/>
                  <a:gd name="connsiteX4" fmla="*/ 8083 w 9644"/>
                  <a:gd name="connsiteY4" fmla="*/ 4599 h 9808"/>
                  <a:gd name="connsiteX5" fmla="*/ 8436 w 9644"/>
                  <a:gd name="connsiteY5" fmla="*/ 5074 h 9808"/>
                  <a:gd name="connsiteX6" fmla="*/ 7994 w 9644"/>
                  <a:gd name="connsiteY6" fmla="*/ 5640 h 9808"/>
                  <a:gd name="connsiteX7" fmla="*/ 5819 w 9644"/>
                  <a:gd name="connsiteY7" fmla="*/ 3964 h 9808"/>
                  <a:gd name="connsiteX8" fmla="*/ 5819 w 9644"/>
                  <a:gd name="connsiteY8" fmla="*/ 3058 h 9808"/>
                  <a:gd name="connsiteX9" fmla="*/ 6031 w 9644"/>
                  <a:gd name="connsiteY9" fmla="*/ 3058 h 9808"/>
                  <a:gd name="connsiteX10" fmla="*/ 6226 w 9644"/>
                  <a:gd name="connsiteY10" fmla="*/ 2809 h 9808"/>
                  <a:gd name="connsiteX11" fmla="*/ 6226 w 9644"/>
                  <a:gd name="connsiteY11" fmla="*/ 248 h 9808"/>
                  <a:gd name="connsiteX12" fmla="*/ 6031 w 9644"/>
                  <a:gd name="connsiteY12" fmla="*/ 0 h 9808"/>
                  <a:gd name="connsiteX13" fmla="*/ 3609 w 9644"/>
                  <a:gd name="connsiteY13" fmla="*/ 0 h 9808"/>
                  <a:gd name="connsiteX14" fmla="*/ 3413 w 9644"/>
                  <a:gd name="connsiteY14" fmla="*/ 248 h 9808"/>
                  <a:gd name="connsiteX15" fmla="*/ 3413 w 9644"/>
                  <a:gd name="connsiteY15" fmla="*/ 2809 h 9808"/>
                  <a:gd name="connsiteX16" fmla="*/ 3609 w 9644"/>
                  <a:gd name="connsiteY16" fmla="*/ 3058 h 9808"/>
                  <a:gd name="connsiteX17" fmla="*/ 3803 w 9644"/>
                  <a:gd name="connsiteY17" fmla="*/ 3058 h 9808"/>
                  <a:gd name="connsiteX18" fmla="*/ 3803 w 9644"/>
                  <a:gd name="connsiteY18" fmla="*/ 3897 h 9808"/>
                  <a:gd name="connsiteX19" fmla="*/ 1433 w 9644"/>
                  <a:gd name="connsiteY19" fmla="*/ 5640 h 9808"/>
                  <a:gd name="connsiteX20" fmla="*/ 991 w 9644"/>
                  <a:gd name="connsiteY20" fmla="*/ 5074 h 9808"/>
                  <a:gd name="connsiteX21" fmla="*/ 1362 w 9644"/>
                  <a:gd name="connsiteY21" fmla="*/ 4599 h 9808"/>
                  <a:gd name="connsiteX22" fmla="*/ 1362 w 9644"/>
                  <a:gd name="connsiteY22" fmla="*/ 4236 h 9808"/>
                  <a:gd name="connsiteX23" fmla="*/ 1062 w 9644"/>
                  <a:gd name="connsiteY23" fmla="*/ 4236 h 9808"/>
                  <a:gd name="connsiteX24" fmla="*/ 54 w 9644"/>
                  <a:gd name="connsiteY24" fmla="*/ 5527 h 9808"/>
                  <a:gd name="connsiteX25" fmla="*/ 54 w 9644"/>
                  <a:gd name="connsiteY25" fmla="*/ 5889 h 9808"/>
                  <a:gd name="connsiteX26" fmla="*/ 195 w 9644"/>
                  <a:gd name="connsiteY26" fmla="*/ 5958 h 9808"/>
                  <a:gd name="connsiteX27" fmla="*/ 355 w 9644"/>
                  <a:gd name="connsiteY27" fmla="*/ 5889 h 9808"/>
                  <a:gd name="connsiteX28" fmla="*/ 690 w 9644"/>
                  <a:gd name="connsiteY28" fmla="*/ 5436 h 9808"/>
                  <a:gd name="connsiteX29" fmla="*/ 1168 w 9644"/>
                  <a:gd name="connsiteY29" fmla="*/ 6025 h 9808"/>
                  <a:gd name="connsiteX30" fmla="*/ 9214 w 9644"/>
                  <a:gd name="connsiteY30" fmla="*/ 9558 h 9808"/>
                  <a:gd name="connsiteX31" fmla="*/ 8242 w 9644"/>
                  <a:gd name="connsiteY31" fmla="*/ 6025 h 9808"/>
                  <a:gd name="connsiteX32" fmla="*/ 8737 w 9644"/>
                  <a:gd name="connsiteY32" fmla="*/ 5436 h 9808"/>
                  <a:gd name="connsiteX33" fmla="*/ 9073 w 9644"/>
                  <a:gd name="connsiteY33" fmla="*/ 5889 h 9808"/>
                  <a:gd name="connsiteX34" fmla="*/ 9214 w 9644"/>
                  <a:gd name="connsiteY34" fmla="*/ 5958 h 9808"/>
                  <a:gd name="connsiteX35" fmla="*/ 9374 w 9644"/>
                  <a:gd name="connsiteY35" fmla="*/ 5889 h 9808"/>
                  <a:gd name="connsiteX36" fmla="*/ 9374 w 9644"/>
                  <a:gd name="connsiteY36" fmla="*/ 5527 h 9808"/>
                  <a:gd name="connsiteX37" fmla="*/ 4210 w 9644"/>
                  <a:gd name="connsiteY37" fmla="*/ 3058 h 9808"/>
                  <a:gd name="connsiteX38" fmla="*/ 4210 w 9644"/>
                  <a:gd name="connsiteY38" fmla="*/ 3058 h 9808"/>
                  <a:gd name="connsiteX39" fmla="*/ 5430 w 9644"/>
                  <a:gd name="connsiteY39" fmla="*/ 3058 h 9808"/>
                  <a:gd name="connsiteX40" fmla="*/ 5430 w 9644"/>
                  <a:gd name="connsiteY40" fmla="*/ 3874 h 9808"/>
                  <a:gd name="connsiteX41" fmla="*/ 4722 w 9644"/>
                  <a:gd name="connsiteY41" fmla="*/ 3806 h 9808"/>
                  <a:gd name="connsiteX42" fmla="*/ 4210 w 9644"/>
                  <a:gd name="connsiteY42" fmla="*/ 3828 h 9808"/>
                  <a:gd name="connsiteX43" fmla="*/ 4210 w 9644"/>
                  <a:gd name="connsiteY43" fmla="*/ 3058 h 9808"/>
                  <a:gd name="connsiteX44" fmla="*/ 6880 w 9644"/>
                  <a:gd name="connsiteY44" fmla="*/ 6524 h 9808"/>
                  <a:gd name="connsiteX45" fmla="*/ 6880 w 9644"/>
                  <a:gd name="connsiteY45" fmla="*/ 6524 h 9808"/>
                  <a:gd name="connsiteX46" fmla="*/ 4864 w 9644"/>
                  <a:gd name="connsiteY46" fmla="*/ 9718 h 9808"/>
                  <a:gd name="connsiteX47" fmla="*/ 4722 w 9644"/>
                  <a:gd name="connsiteY47" fmla="*/ 9808 h 9808"/>
                  <a:gd name="connsiteX48" fmla="*/ 4581 w 9644"/>
                  <a:gd name="connsiteY48" fmla="*/ 9762 h 9808"/>
                  <a:gd name="connsiteX49" fmla="*/ 4563 w 9644"/>
                  <a:gd name="connsiteY49" fmla="*/ 9400 h 9808"/>
                  <a:gd name="connsiteX50" fmla="*/ 6561 w 9644"/>
                  <a:gd name="connsiteY50" fmla="*/ 6206 h 9808"/>
                  <a:gd name="connsiteX51" fmla="*/ 6845 w 9644"/>
                  <a:gd name="connsiteY51" fmla="*/ 6183 h 9808"/>
                  <a:gd name="connsiteX52" fmla="*/ 6880 w 9644"/>
                  <a:gd name="connsiteY52" fmla="*/ 6524 h 9808"/>
                  <a:gd name="connsiteX0" fmla="*/ 9720 w 9774"/>
                  <a:gd name="connsiteY0" fmla="*/ 5635 h 10000"/>
                  <a:gd name="connsiteX1" fmla="*/ 9720 w 9774"/>
                  <a:gd name="connsiteY1" fmla="*/ 5635 h 10000"/>
                  <a:gd name="connsiteX2" fmla="*/ 8674 w 9774"/>
                  <a:gd name="connsiteY2" fmla="*/ 4319 h 10000"/>
                  <a:gd name="connsiteX3" fmla="*/ 8381 w 9774"/>
                  <a:gd name="connsiteY3" fmla="*/ 4319 h 10000"/>
                  <a:gd name="connsiteX4" fmla="*/ 8381 w 9774"/>
                  <a:gd name="connsiteY4" fmla="*/ 4689 h 10000"/>
                  <a:gd name="connsiteX5" fmla="*/ 8747 w 9774"/>
                  <a:gd name="connsiteY5" fmla="*/ 5173 h 10000"/>
                  <a:gd name="connsiteX6" fmla="*/ 8289 w 9774"/>
                  <a:gd name="connsiteY6" fmla="*/ 5750 h 10000"/>
                  <a:gd name="connsiteX7" fmla="*/ 6034 w 9774"/>
                  <a:gd name="connsiteY7" fmla="*/ 4042 h 10000"/>
                  <a:gd name="connsiteX8" fmla="*/ 6034 w 9774"/>
                  <a:gd name="connsiteY8" fmla="*/ 3118 h 10000"/>
                  <a:gd name="connsiteX9" fmla="*/ 6254 w 9774"/>
                  <a:gd name="connsiteY9" fmla="*/ 3118 h 10000"/>
                  <a:gd name="connsiteX10" fmla="*/ 6456 w 9774"/>
                  <a:gd name="connsiteY10" fmla="*/ 2864 h 10000"/>
                  <a:gd name="connsiteX11" fmla="*/ 6456 w 9774"/>
                  <a:gd name="connsiteY11" fmla="*/ 253 h 10000"/>
                  <a:gd name="connsiteX12" fmla="*/ 6254 w 9774"/>
                  <a:gd name="connsiteY12" fmla="*/ 0 h 10000"/>
                  <a:gd name="connsiteX13" fmla="*/ 3742 w 9774"/>
                  <a:gd name="connsiteY13" fmla="*/ 0 h 10000"/>
                  <a:gd name="connsiteX14" fmla="*/ 3539 w 9774"/>
                  <a:gd name="connsiteY14" fmla="*/ 253 h 10000"/>
                  <a:gd name="connsiteX15" fmla="*/ 3539 w 9774"/>
                  <a:gd name="connsiteY15" fmla="*/ 2864 h 10000"/>
                  <a:gd name="connsiteX16" fmla="*/ 3742 w 9774"/>
                  <a:gd name="connsiteY16" fmla="*/ 3118 h 10000"/>
                  <a:gd name="connsiteX17" fmla="*/ 3943 w 9774"/>
                  <a:gd name="connsiteY17" fmla="*/ 3118 h 10000"/>
                  <a:gd name="connsiteX18" fmla="*/ 3943 w 9774"/>
                  <a:gd name="connsiteY18" fmla="*/ 3973 h 10000"/>
                  <a:gd name="connsiteX19" fmla="*/ 1486 w 9774"/>
                  <a:gd name="connsiteY19" fmla="*/ 5750 h 10000"/>
                  <a:gd name="connsiteX20" fmla="*/ 1028 w 9774"/>
                  <a:gd name="connsiteY20" fmla="*/ 5173 h 10000"/>
                  <a:gd name="connsiteX21" fmla="*/ 1412 w 9774"/>
                  <a:gd name="connsiteY21" fmla="*/ 4689 h 10000"/>
                  <a:gd name="connsiteX22" fmla="*/ 1412 w 9774"/>
                  <a:gd name="connsiteY22" fmla="*/ 4319 h 10000"/>
                  <a:gd name="connsiteX23" fmla="*/ 1101 w 9774"/>
                  <a:gd name="connsiteY23" fmla="*/ 4319 h 10000"/>
                  <a:gd name="connsiteX24" fmla="*/ 56 w 9774"/>
                  <a:gd name="connsiteY24" fmla="*/ 5635 h 10000"/>
                  <a:gd name="connsiteX25" fmla="*/ 56 w 9774"/>
                  <a:gd name="connsiteY25" fmla="*/ 6004 h 10000"/>
                  <a:gd name="connsiteX26" fmla="*/ 202 w 9774"/>
                  <a:gd name="connsiteY26" fmla="*/ 6075 h 10000"/>
                  <a:gd name="connsiteX27" fmla="*/ 368 w 9774"/>
                  <a:gd name="connsiteY27" fmla="*/ 6004 h 10000"/>
                  <a:gd name="connsiteX28" fmla="*/ 715 w 9774"/>
                  <a:gd name="connsiteY28" fmla="*/ 5542 h 10000"/>
                  <a:gd name="connsiteX29" fmla="*/ 1211 w 9774"/>
                  <a:gd name="connsiteY29" fmla="*/ 6143 h 10000"/>
                  <a:gd name="connsiteX30" fmla="*/ 8546 w 9774"/>
                  <a:gd name="connsiteY30" fmla="*/ 6143 h 10000"/>
                  <a:gd name="connsiteX31" fmla="*/ 9060 w 9774"/>
                  <a:gd name="connsiteY31" fmla="*/ 5542 h 10000"/>
                  <a:gd name="connsiteX32" fmla="*/ 9408 w 9774"/>
                  <a:gd name="connsiteY32" fmla="*/ 6004 h 10000"/>
                  <a:gd name="connsiteX33" fmla="*/ 9554 w 9774"/>
                  <a:gd name="connsiteY33" fmla="*/ 6075 h 10000"/>
                  <a:gd name="connsiteX34" fmla="*/ 9720 w 9774"/>
                  <a:gd name="connsiteY34" fmla="*/ 6004 h 10000"/>
                  <a:gd name="connsiteX35" fmla="*/ 9720 w 9774"/>
                  <a:gd name="connsiteY35" fmla="*/ 5635 h 10000"/>
                  <a:gd name="connsiteX36" fmla="*/ 4365 w 9774"/>
                  <a:gd name="connsiteY36" fmla="*/ 3118 h 10000"/>
                  <a:gd name="connsiteX37" fmla="*/ 4365 w 9774"/>
                  <a:gd name="connsiteY37" fmla="*/ 3118 h 10000"/>
                  <a:gd name="connsiteX38" fmla="*/ 5630 w 9774"/>
                  <a:gd name="connsiteY38" fmla="*/ 3118 h 10000"/>
                  <a:gd name="connsiteX39" fmla="*/ 5630 w 9774"/>
                  <a:gd name="connsiteY39" fmla="*/ 3950 h 10000"/>
                  <a:gd name="connsiteX40" fmla="*/ 4896 w 9774"/>
                  <a:gd name="connsiteY40" fmla="*/ 3881 h 10000"/>
                  <a:gd name="connsiteX41" fmla="*/ 4365 w 9774"/>
                  <a:gd name="connsiteY41" fmla="*/ 3903 h 10000"/>
                  <a:gd name="connsiteX42" fmla="*/ 4365 w 9774"/>
                  <a:gd name="connsiteY42" fmla="*/ 3118 h 10000"/>
                  <a:gd name="connsiteX43" fmla="*/ 7134 w 9774"/>
                  <a:gd name="connsiteY43" fmla="*/ 6652 h 10000"/>
                  <a:gd name="connsiteX44" fmla="*/ 7134 w 9774"/>
                  <a:gd name="connsiteY44" fmla="*/ 6652 h 10000"/>
                  <a:gd name="connsiteX45" fmla="*/ 5044 w 9774"/>
                  <a:gd name="connsiteY45" fmla="*/ 9908 h 10000"/>
                  <a:gd name="connsiteX46" fmla="*/ 4896 w 9774"/>
                  <a:gd name="connsiteY46" fmla="*/ 10000 h 10000"/>
                  <a:gd name="connsiteX47" fmla="*/ 4750 w 9774"/>
                  <a:gd name="connsiteY47" fmla="*/ 9953 h 10000"/>
                  <a:gd name="connsiteX48" fmla="*/ 4731 w 9774"/>
                  <a:gd name="connsiteY48" fmla="*/ 9584 h 10000"/>
                  <a:gd name="connsiteX49" fmla="*/ 6803 w 9774"/>
                  <a:gd name="connsiteY49" fmla="*/ 6327 h 10000"/>
                  <a:gd name="connsiteX50" fmla="*/ 7098 w 9774"/>
                  <a:gd name="connsiteY50" fmla="*/ 6304 h 10000"/>
                  <a:gd name="connsiteX51" fmla="*/ 7134 w 9774"/>
                  <a:gd name="connsiteY51" fmla="*/ 6652 h 10000"/>
                  <a:gd name="connsiteX0" fmla="*/ 9945 w 10000"/>
                  <a:gd name="connsiteY0" fmla="*/ 5847 h 10212"/>
                  <a:gd name="connsiteX1" fmla="*/ 9945 w 10000"/>
                  <a:gd name="connsiteY1" fmla="*/ 5847 h 10212"/>
                  <a:gd name="connsiteX2" fmla="*/ 8875 w 10000"/>
                  <a:gd name="connsiteY2" fmla="*/ 4531 h 10212"/>
                  <a:gd name="connsiteX3" fmla="*/ 8575 w 10000"/>
                  <a:gd name="connsiteY3" fmla="*/ 4531 h 10212"/>
                  <a:gd name="connsiteX4" fmla="*/ 8575 w 10000"/>
                  <a:gd name="connsiteY4" fmla="*/ 4901 h 10212"/>
                  <a:gd name="connsiteX5" fmla="*/ 8949 w 10000"/>
                  <a:gd name="connsiteY5" fmla="*/ 5385 h 10212"/>
                  <a:gd name="connsiteX6" fmla="*/ 8481 w 10000"/>
                  <a:gd name="connsiteY6" fmla="*/ 5962 h 10212"/>
                  <a:gd name="connsiteX7" fmla="*/ 6174 w 10000"/>
                  <a:gd name="connsiteY7" fmla="*/ 4254 h 10212"/>
                  <a:gd name="connsiteX8" fmla="*/ 6174 w 10000"/>
                  <a:gd name="connsiteY8" fmla="*/ 3330 h 10212"/>
                  <a:gd name="connsiteX9" fmla="*/ 6399 w 10000"/>
                  <a:gd name="connsiteY9" fmla="*/ 3330 h 10212"/>
                  <a:gd name="connsiteX10" fmla="*/ 6605 w 10000"/>
                  <a:gd name="connsiteY10" fmla="*/ 3076 h 10212"/>
                  <a:gd name="connsiteX11" fmla="*/ 6605 w 10000"/>
                  <a:gd name="connsiteY11" fmla="*/ 465 h 10212"/>
                  <a:gd name="connsiteX12" fmla="*/ 6399 w 10000"/>
                  <a:gd name="connsiteY12" fmla="*/ 212 h 10212"/>
                  <a:gd name="connsiteX13" fmla="*/ 3829 w 10000"/>
                  <a:gd name="connsiteY13" fmla="*/ 212 h 10212"/>
                  <a:gd name="connsiteX14" fmla="*/ 3621 w 10000"/>
                  <a:gd name="connsiteY14" fmla="*/ 3076 h 10212"/>
                  <a:gd name="connsiteX15" fmla="*/ 3829 w 10000"/>
                  <a:gd name="connsiteY15" fmla="*/ 3330 h 10212"/>
                  <a:gd name="connsiteX16" fmla="*/ 4034 w 10000"/>
                  <a:gd name="connsiteY16" fmla="*/ 3330 h 10212"/>
                  <a:gd name="connsiteX17" fmla="*/ 4034 w 10000"/>
                  <a:gd name="connsiteY17" fmla="*/ 4185 h 10212"/>
                  <a:gd name="connsiteX18" fmla="*/ 1520 w 10000"/>
                  <a:gd name="connsiteY18" fmla="*/ 5962 h 10212"/>
                  <a:gd name="connsiteX19" fmla="*/ 1052 w 10000"/>
                  <a:gd name="connsiteY19" fmla="*/ 5385 h 10212"/>
                  <a:gd name="connsiteX20" fmla="*/ 1445 w 10000"/>
                  <a:gd name="connsiteY20" fmla="*/ 4901 h 10212"/>
                  <a:gd name="connsiteX21" fmla="*/ 1445 w 10000"/>
                  <a:gd name="connsiteY21" fmla="*/ 4531 h 10212"/>
                  <a:gd name="connsiteX22" fmla="*/ 1126 w 10000"/>
                  <a:gd name="connsiteY22" fmla="*/ 4531 h 10212"/>
                  <a:gd name="connsiteX23" fmla="*/ 57 w 10000"/>
                  <a:gd name="connsiteY23" fmla="*/ 5847 h 10212"/>
                  <a:gd name="connsiteX24" fmla="*/ 57 w 10000"/>
                  <a:gd name="connsiteY24" fmla="*/ 6216 h 10212"/>
                  <a:gd name="connsiteX25" fmla="*/ 207 w 10000"/>
                  <a:gd name="connsiteY25" fmla="*/ 6287 h 10212"/>
                  <a:gd name="connsiteX26" fmla="*/ 377 w 10000"/>
                  <a:gd name="connsiteY26" fmla="*/ 6216 h 10212"/>
                  <a:gd name="connsiteX27" fmla="*/ 732 w 10000"/>
                  <a:gd name="connsiteY27" fmla="*/ 5754 h 10212"/>
                  <a:gd name="connsiteX28" fmla="*/ 1239 w 10000"/>
                  <a:gd name="connsiteY28" fmla="*/ 6355 h 10212"/>
                  <a:gd name="connsiteX29" fmla="*/ 8744 w 10000"/>
                  <a:gd name="connsiteY29" fmla="*/ 6355 h 10212"/>
                  <a:gd name="connsiteX30" fmla="*/ 9269 w 10000"/>
                  <a:gd name="connsiteY30" fmla="*/ 5754 h 10212"/>
                  <a:gd name="connsiteX31" fmla="*/ 9626 w 10000"/>
                  <a:gd name="connsiteY31" fmla="*/ 6216 h 10212"/>
                  <a:gd name="connsiteX32" fmla="*/ 9775 w 10000"/>
                  <a:gd name="connsiteY32" fmla="*/ 6287 h 10212"/>
                  <a:gd name="connsiteX33" fmla="*/ 9945 w 10000"/>
                  <a:gd name="connsiteY33" fmla="*/ 6216 h 10212"/>
                  <a:gd name="connsiteX34" fmla="*/ 9945 w 10000"/>
                  <a:gd name="connsiteY34" fmla="*/ 5847 h 10212"/>
                  <a:gd name="connsiteX35" fmla="*/ 4466 w 10000"/>
                  <a:gd name="connsiteY35" fmla="*/ 3330 h 10212"/>
                  <a:gd name="connsiteX36" fmla="*/ 4466 w 10000"/>
                  <a:gd name="connsiteY36" fmla="*/ 3330 h 10212"/>
                  <a:gd name="connsiteX37" fmla="*/ 5760 w 10000"/>
                  <a:gd name="connsiteY37" fmla="*/ 3330 h 10212"/>
                  <a:gd name="connsiteX38" fmla="*/ 5760 w 10000"/>
                  <a:gd name="connsiteY38" fmla="*/ 4162 h 10212"/>
                  <a:gd name="connsiteX39" fmla="*/ 5009 w 10000"/>
                  <a:gd name="connsiteY39" fmla="*/ 4093 h 10212"/>
                  <a:gd name="connsiteX40" fmla="*/ 4466 w 10000"/>
                  <a:gd name="connsiteY40" fmla="*/ 4115 h 10212"/>
                  <a:gd name="connsiteX41" fmla="*/ 4466 w 10000"/>
                  <a:gd name="connsiteY41" fmla="*/ 3330 h 10212"/>
                  <a:gd name="connsiteX42" fmla="*/ 7299 w 10000"/>
                  <a:gd name="connsiteY42" fmla="*/ 6864 h 10212"/>
                  <a:gd name="connsiteX43" fmla="*/ 7299 w 10000"/>
                  <a:gd name="connsiteY43" fmla="*/ 6864 h 10212"/>
                  <a:gd name="connsiteX44" fmla="*/ 5161 w 10000"/>
                  <a:gd name="connsiteY44" fmla="*/ 10120 h 10212"/>
                  <a:gd name="connsiteX45" fmla="*/ 5009 w 10000"/>
                  <a:gd name="connsiteY45" fmla="*/ 10212 h 10212"/>
                  <a:gd name="connsiteX46" fmla="*/ 4860 w 10000"/>
                  <a:gd name="connsiteY46" fmla="*/ 10165 h 10212"/>
                  <a:gd name="connsiteX47" fmla="*/ 4840 w 10000"/>
                  <a:gd name="connsiteY47" fmla="*/ 9796 h 10212"/>
                  <a:gd name="connsiteX48" fmla="*/ 6960 w 10000"/>
                  <a:gd name="connsiteY48" fmla="*/ 6539 h 10212"/>
                  <a:gd name="connsiteX49" fmla="*/ 7262 w 10000"/>
                  <a:gd name="connsiteY49" fmla="*/ 6516 h 10212"/>
                  <a:gd name="connsiteX50" fmla="*/ 7299 w 10000"/>
                  <a:gd name="connsiteY50" fmla="*/ 6864 h 10212"/>
                  <a:gd name="connsiteX0" fmla="*/ 9945 w 10000"/>
                  <a:gd name="connsiteY0" fmla="*/ 5800 h 10165"/>
                  <a:gd name="connsiteX1" fmla="*/ 9945 w 10000"/>
                  <a:gd name="connsiteY1" fmla="*/ 5800 h 10165"/>
                  <a:gd name="connsiteX2" fmla="*/ 8875 w 10000"/>
                  <a:gd name="connsiteY2" fmla="*/ 4484 h 10165"/>
                  <a:gd name="connsiteX3" fmla="*/ 8575 w 10000"/>
                  <a:gd name="connsiteY3" fmla="*/ 4484 h 10165"/>
                  <a:gd name="connsiteX4" fmla="*/ 8575 w 10000"/>
                  <a:gd name="connsiteY4" fmla="*/ 4854 h 10165"/>
                  <a:gd name="connsiteX5" fmla="*/ 8949 w 10000"/>
                  <a:gd name="connsiteY5" fmla="*/ 5338 h 10165"/>
                  <a:gd name="connsiteX6" fmla="*/ 8481 w 10000"/>
                  <a:gd name="connsiteY6" fmla="*/ 5915 h 10165"/>
                  <a:gd name="connsiteX7" fmla="*/ 6174 w 10000"/>
                  <a:gd name="connsiteY7" fmla="*/ 4207 h 10165"/>
                  <a:gd name="connsiteX8" fmla="*/ 6174 w 10000"/>
                  <a:gd name="connsiteY8" fmla="*/ 3283 h 10165"/>
                  <a:gd name="connsiteX9" fmla="*/ 6399 w 10000"/>
                  <a:gd name="connsiteY9" fmla="*/ 3283 h 10165"/>
                  <a:gd name="connsiteX10" fmla="*/ 6605 w 10000"/>
                  <a:gd name="connsiteY10" fmla="*/ 3029 h 10165"/>
                  <a:gd name="connsiteX11" fmla="*/ 6605 w 10000"/>
                  <a:gd name="connsiteY11" fmla="*/ 418 h 10165"/>
                  <a:gd name="connsiteX12" fmla="*/ 6399 w 10000"/>
                  <a:gd name="connsiteY12" fmla="*/ 165 h 10165"/>
                  <a:gd name="connsiteX13" fmla="*/ 3621 w 10000"/>
                  <a:gd name="connsiteY13" fmla="*/ 3029 h 10165"/>
                  <a:gd name="connsiteX14" fmla="*/ 3829 w 10000"/>
                  <a:gd name="connsiteY14" fmla="*/ 3283 h 10165"/>
                  <a:gd name="connsiteX15" fmla="*/ 4034 w 10000"/>
                  <a:gd name="connsiteY15" fmla="*/ 3283 h 10165"/>
                  <a:gd name="connsiteX16" fmla="*/ 4034 w 10000"/>
                  <a:gd name="connsiteY16" fmla="*/ 4138 h 10165"/>
                  <a:gd name="connsiteX17" fmla="*/ 1520 w 10000"/>
                  <a:gd name="connsiteY17" fmla="*/ 5915 h 10165"/>
                  <a:gd name="connsiteX18" fmla="*/ 1052 w 10000"/>
                  <a:gd name="connsiteY18" fmla="*/ 5338 h 10165"/>
                  <a:gd name="connsiteX19" fmla="*/ 1445 w 10000"/>
                  <a:gd name="connsiteY19" fmla="*/ 4854 h 10165"/>
                  <a:gd name="connsiteX20" fmla="*/ 1445 w 10000"/>
                  <a:gd name="connsiteY20" fmla="*/ 4484 h 10165"/>
                  <a:gd name="connsiteX21" fmla="*/ 1126 w 10000"/>
                  <a:gd name="connsiteY21" fmla="*/ 4484 h 10165"/>
                  <a:gd name="connsiteX22" fmla="*/ 57 w 10000"/>
                  <a:gd name="connsiteY22" fmla="*/ 5800 h 10165"/>
                  <a:gd name="connsiteX23" fmla="*/ 57 w 10000"/>
                  <a:gd name="connsiteY23" fmla="*/ 6169 h 10165"/>
                  <a:gd name="connsiteX24" fmla="*/ 207 w 10000"/>
                  <a:gd name="connsiteY24" fmla="*/ 6240 h 10165"/>
                  <a:gd name="connsiteX25" fmla="*/ 377 w 10000"/>
                  <a:gd name="connsiteY25" fmla="*/ 6169 h 10165"/>
                  <a:gd name="connsiteX26" fmla="*/ 732 w 10000"/>
                  <a:gd name="connsiteY26" fmla="*/ 5707 h 10165"/>
                  <a:gd name="connsiteX27" fmla="*/ 1239 w 10000"/>
                  <a:gd name="connsiteY27" fmla="*/ 6308 h 10165"/>
                  <a:gd name="connsiteX28" fmla="*/ 8744 w 10000"/>
                  <a:gd name="connsiteY28" fmla="*/ 6308 h 10165"/>
                  <a:gd name="connsiteX29" fmla="*/ 9269 w 10000"/>
                  <a:gd name="connsiteY29" fmla="*/ 5707 h 10165"/>
                  <a:gd name="connsiteX30" fmla="*/ 9626 w 10000"/>
                  <a:gd name="connsiteY30" fmla="*/ 6169 h 10165"/>
                  <a:gd name="connsiteX31" fmla="*/ 9775 w 10000"/>
                  <a:gd name="connsiteY31" fmla="*/ 6240 h 10165"/>
                  <a:gd name="connsiteX32" fmla="*/ 9945 w 10000"/>
                  <a:gd name="connsiteY32" fmla="*/ 6169 h 10165"/>
                  <a:gd name="connsiteX33" fmla="*/ 9945 w 10000"/>
                  <a:gd name="connsiteY33" fmla="*/ 5800 h 10165"/>
                  <a:gd name="connsiteX34" fmla="*/ 4466 w 10000"/>
                  <a:gd name="connsiteY34" fmla="*/ 3283 h 10165"/>
                  <a:gd name="connsiteX35" fmla="*/ 4466 w 10000"/>
                  <a:gd name="connsiteY35" fmla="*/ 3283 h 10165"/>
                  <a:gd name="connsiteX36" fmla="*/ 5760 w 10000"/>
                  <a:gd name="connsiteY36" fmla="*/ 3283 h 10165"/>
                  <a:gd name="connsiteX37" fmla="*/ 5760 w 10000"/>
                  <a:gd name="connsiteY37" fmla="*/ 4115 h 10165"/>
                  <a:gd name="connsiteX38" fmla="*/ 5009 w 10000"/>
                  <a:gd name="connsiteY38" fmla="*/ 4046 h 10165"/>
                  <a:gd name="connsiteX39" fmla="*/ 4466 w 10000"/>
                  <a:gd name="connsiteY39" fmla="*/ 4068 h 10165"/>
                  <a:gd name="connsiteX40" fmla="*/ 4466 w 10000"/>
                  <a:gd name="connsiteY40" fmla="*/ 3283 h 10165"/>
                  <a:gd name="connsiteX41" fmla="*/ 7299 w 10000"/>
                  <a:gd name="connsiteY41" fmla="*/ 6817 h 10165"/>
                  <a:gd name="connsiteX42" fmla="*/ 7299 w 10000"/>
                  <a:gd name="connsiteY42" fmla="*/ 6817 h 10165"/>
                  <a:gd name="connsiteX43" fmla="*/ 5161 w 10000"/>
                  <a:gd name="connsiteY43" fmla="*/ 10073 h 10165"/>
                  <a:gd name="connsiteX44" fmla="*/ 5009 w 10000"/>
                  <a:gd name="connsiteY44" fmla="*/ 10165 h 10165"/>
                  <a:gd name="connsiteX45" fmla="*/ 4860 w 10000"/>
                  <a:gd name="connsiteY45" fmla="*/ 10118 h 10165"/>
                  <a:gd name="connsiteX46" fmla="*/ 4840 w 10000"/>
                  <a:gd name="connsiteY46" fmla="*/ 9749 h 10165"/>
                  <a:gd name="connsiteX47" fmla="*/ 6960 w 10000"/>
                  <a:gd name="connsiteY47" fmla="*/ 6492 h 10165"/>
                  <a:gd name="connsiteX48" fmla="*/ 7262 w 10000"/>
                  <a:gd name="connsiteY48" fmla="*/ 6469 h 10165"/>
                  <a:gd name="connsiteX49" fmla="*/ 7299 w 10000"/>
                  <a:gd name="connsiteY49" fmla="*/ 6817 h 10165"/>
                  <a:gd name="connsiteX0" fmla="*/ 9945 w 10000"/>
                  <a:gd name="connsiteY0" fmla="*/ 5382 h 9747"/>
                  <a:gd name="connsiteX1" fmla="*/ 9945 w 10000"/>
                  <a:gd name="connsiteY1" fmla="*/ 5382 h 9747"/>
                  <a:gd name="connsiteX2" fmla="*/ 8875 w 10000"/>
                  <a:gd name="connsiteY2" fmla="*/ 4066 h 9747"/>
                  <a:gd name="connsiteX3" fmla="*/ 8575 w 10000"/>
                  <a:gd name="connsiteY3" fmla="*/ 4066 h 9747"/>
                  <a:gd name="connsiteX4" fmla="*/ 8575 w 10000"/>
                  <a:gd name="connsiteY4" fmla="*/ 4436 h 9747"/>
                  <a:gd name="connsiteX5" fmla="*/ 8949 w 10000"/>
                  <a:gd name="connsiteY5" fmla="*/ 4920 h 9747"/>
                  <a:gd name="connsiteX6" fmla="*/ 8481 w 10000"/>
                  <a:gd name="connsiteY6" fmla="*/ 5497 h 9747"/>
                  <a:gd name="connsiteX7" fmla="*/ 6174 w 10000"/>
                  <a:gd name="connsiteY7" fmla="*/ 3789 h 9747"/>
                  <a:gd name="connsiteX8" fmla="*/ 6174 w 10000"/>
                  <a:gd name="connsiteY8" fmla="*/ 2865 h 9747"/>
                  <a:gd name="connsiteX9" fmla="*/ 6399 w 10000"/>
                  <a:gd name="connsiteY9" fmla="*/ 2865 h 9747"/>
                  <a:gd name="connsiteX10" fmla="*/ 6605 w 10000"/>
                  <a:gd name="connsiteY10" fmla="*/ 2611 h 9747"/>
                  <a:gd name="connsiteX11" fmla="*/ 6605 w 10000"/>
                  <a:gd name="connsiteY11" fmla="*/ 0 h 9747"/>
                  <a:gd name="connsiteX12" fmla="*/ 3621 w 10000"/>
                  <a:gd name="connsiteY12" fmla="*/ 2611 h 9747"/>
                  <a:gd name="connsiteX13" fmla="*/ 3829 w 10000"/>
                  <a:gd name="connsiteY13" fmla="*/ 2865 h 9747"/>
                  <a:gd name="connsiteX14" fmla="*/ 4034 w 10000"/>
                  <a:gd name="connsiteY14" fmla="*/ 2865 h 9747"/>
                  <a:gd name="connsiteX15" fmla="*/ 4034 w 10000"/>
                  <a:gd name="connsiteY15" fmla="*/ 3720 h 9747"/>
                  <a:gd name="connsiteX16" fmla="*/ 1520 w 10000"/>
                  <a:gd name="connsiteY16" fmla="*/ 5497 h 9747"/>
                  <a:gd name="connsiteX17" fmla="*/ 1052 w 10000"/>
                  <a:gd name="connsiteY17" fmla="*/ 4920 h 9747"/>
                  <a:gd name="connsiteX18" fmla="*/ 1445 w 10000"/>
                  <a:gd name="connsiteY18" fmla="*/ 4436 h 9747"/>
                  <a:gd name="connsiteX19" fmla="*/ 1445 w 10000"/>
                  <a:gd name="connsiteY19" fmla="*/ 4066 h 9747"/>
                  <a:gd name="connsiteX20" fmla="*/ 1126 w 10000"/>
                  <a:gd name="connsiteY20" fmla="*/ 4066 h 9747"/>
                  <a:gd name="connsiteX21" fmla="*/ 57 w 10000"/>
                  <a:gd name="connsiteY21" fmla="*/ 5382 h 9747"/>
                  <a:gd name="connsiteX22" fmla="*/ 57 w 10000"/>
                  <a:gd name="connsiteY22" fmla="*/ 5751 h 9747"/>
                  <a:gd name="connsiteX23" fmla="*/ 207 w 10000"/>
                  <a:gd name="connsiteY23" fmla="*/ 5822 h 9747"/>
                  <a:gd name="connsiteX24" fmla="*/ 377 w 10000"/>
                  <a:gd name="connsiteY24" fmla="*/ 5751 h 9747"/>
                  <a:gd name="connsiteX25" fmla="*/ 732 w 10000"/>
                  <a:gd name="connsiteY25" fmla="*/ 5289 h 9747"/>
                  <a:gd name="connsiteX26" fmla="*/ 1239 w 10000"/>
                  <a:gd name="connsiteY26" fmla="*/ 5890 h 9747"/>
                  <a:gd name="connsiteX27" fmla="*/ 8744 w 10000"/>
                  <a:gd name="connsiteY27" fmla="*/ 5890 h 9747"/>
                  <a:gd name="connsiteX28" fmla="*/ 9269 w 10000"/>
                  <a:gd name="connsiteY28" fmla="*/ 5289 h 9747"/>
                  <a:gd name="connsiteX29" fmla="*/ 9626 w 10000"/>
                  <a:gd name="connsiteY29" fmla="*/ 5751 h 9747"/>
                  <a:gd name="connsiteX30" fmla="*/ 9775 w 10000"/>
                  <a:gd name="connsiteY30" fmla="*/ 5822 h 9747"/>
                  <a:gd name="connsiteX31" fmla="*/ 9945 w 10000"/>
                  <a:gd name="connsiteY31" fmla="*/ 5751 h 9747"/>
                  <a:gd name="connsiteX32" fmla="*/ 9945 w 10000"/>
                  <a:gd name="connsiteY32" fmla="*/ 5382 h 9747"/>
                  <a:gd name="connsiteX33" fmla="*/ 4466 w 10000"/>
                  <a:gd name="connsiteY33" fmla="*/ 2865 h 9747"/>
                  <a:gd name="connsiteX34" fmla="*/ 4466 w 10000"/>
                  <a:gd name="connsiteY34" fmla="*/ 2865 h 9747"/>
                  <a:gd name="connsiteX35" fmla="*/ 5760 w 10000"/>
                  <a:gd name="connsiteY35" fmla="*/ 2865 h 9747"/>
                  <a:gd name="connsiteX36" fmla="*/ 5760 w 10000"/>
                  <a:gd name="connsiteY36" fmla="*/ 3697 h 9747"/>
                  <a:gd name="connsiteX37" fmla="*/ 5009 w 10000"/>
                  <a:gd name="connsiteY37" fmla="*/ 3628 h 9747"/>
                  <a:gd name="connsiteX38" fmla="*/ 4466 w 10000"/>
                  <a:gd name="connsiteY38" fmla="*/ 3650 h 9747"/>
                  <a:gd name="connsiteX39" fmla="*/ 4466 w 10000"/>
                  <a:gd name="connsiteY39" fmla="*/ 2865 h 9747"/>
                  <a:gd name="connsiteX40" fmla="*/ 7299 w 10000"/>
                  <a:gd name="connsiteY40" fmla="*/ 6399 h 9747"/>
                  <a:gd name="connsiteX41" fmla="*/ 7299 w 10000"/>
                  <a:gd name="connsiteY41" fmla="*/ 6399 h 9747"/>
                  <a:gd name="connsiteX42" fmla="*/ 5161 w 10000"/>
                  <a:gd name="connsiteY42" fmla="*/ 9655 h 9747"/>
                  <a:gd name="connsiteX43" fmla="*/ 5009 w 10000"/>
                  <a:gd name="connsiteY43" fmla="*/ 9747 h 9747"/>
                  <a:gd name="connsiteX44" fmla="*/ 4860 w 10000"/>
                  <a:gd name="connsiteY44" fmla="*/ 9700 h 9747"/>
                  <a:gd name="connsiteX45" fmla="*/ 4840 w 10000"/>
                  <a:gd name="connsiteY45" fmla="*/ 9331 h 9747"/>
                  <a:gd name="connsiteX46" fmla="*/ 6960 w 10000"/>
                  <a:gd name="connsiteY46" fmla="*/ 6074 h 9747"/>
                  <a:gd name="connsiteX47" fmla="*/ 7262 w 10000"/>
                  <a:gd name="connsiteY47" fmla="*/ 6051 h 9747"/>
                  <a:gd name="connsiteX48" fmla="*/ 7299 w 10000"/>
                  <a:gd name="connsiteY48" fmla="*/ 6399 h 9747"/>
                  <a:gd name="connsiteX0" fmla="*/ 9945 w 10000"/>
                  <a:gd name="connsiteY0" fmla="*/ 2876 h 7354"/>
                  <a:gd name="connsiteX1" fmla="*/ 9945 w 10000"/>
                  <a:gd name="connsiteY1" fmla="*/ 2876 h 7354"/>
                  <a:gd name="connsiteX2" fmla="*/ 8875 w 10000"/>
                  <a:gd name="connsiteY2" fmla="*/ 1526 h 7354"/>
                  <a:gd name="connsiteX3" fmla="*/ 8575 w 10000"/>
                  <a:gd name="connsiteY3" fmla="*/ 1526 h 7354"/>
                  <a:gd name="connsiteX4" fmla="*/ 8575 w 10000"/>
                  <a:gd name="connsiteY4" fmla="*/ 1905 h 7354"/>
                  <a:gd name="connsiteX5" fmla="*/ 8949 w 10000"/>
                  <a:gd name="connsiteY5" fmla="*/ 2402 h 7354"/>
                  <a:gd name="connsiteX6" fmla="*/ 8481 w 10000"/>
                  <a:gd name="connsiteY6" fmla="*/ 2994 h 7354"/>
                  <a:gd name="connsiteX7" fmla="*/ 6174 w 10000"/>
                  <a:gd name="connsiteY7" fmla="*/ 1241 h 7354"/>
                  <a:gd name="connsiteX8" fmla="*/ 6174 w 10000"/>
                  <a:gd name="connsiteY8" fmla="*/ 293 h 7354"/>
                  <a:gd name="connsiteX9" fmla="*/ 6399 w 10000"/>
                  <a:gd name="connsiteY9" fmla="*/ 293 h 7354"/>
                  <a:gd name="connsiteX10" fmla="*/ 6605 w 10000"/>
                  <a:gd name="connsiteY10" fmla="*/ 33 h 7354"/>
                  <a:gd name="connsiteX11" fmla="*/ 3621 w 10000"/>
                  <a:gd name="connsiteY11" fmla="*/ 33 h 7354"/>
                  <a:gd name="connsiteX12" fmla="*/ 3829 w 10000"/>
                  <a:gd name="connsiteY12" fmla="*/ 293 h 7354"/>
                  <a:gd name="connsiteX13" fmla="*/ 4034 w 10000"/>
                  <a:gd name="connsiteY13" fmla="*/ 293 h 7354"/>
                  <a:gd name="connsiteX14" fmla="*/ 4034 w 10000"/>
                  <a:gd name="connsiteY14" fmla="*/ 1171 h 7354"/>
                  <a:gd name="connsiteX15" fmla="*/ 1520 w 10000"/>
                  <a:gd name="connsiteY15" fmla="*/ 2994 h 7354"/>
                  <a:gd name="connsiteX16" fmla="*/ 1052 w 10000"/>
                  <a:gd name="connsiteY16" fmla="*/ 2402 h 7354"/>
                  <a:gd name="connsiteX17" fmla="*/ 1445 w 10000"/>
                  <a:gd name="connsiteY17" fmla="*/ 1905 h 7354"/>
                  <a:gd name="connsiteX18" fmla="*/ 1445 w 10000"/>
                  <a:gd name="connsiteY18" fmla="*/ 1526 h 7354"/>
                  <a:gd name="connsiteX19" fmla="*/ 1126 w 10000"/>
                  <a:gd name="connsiteY19" fmla="*/ 1526 h 7354"/>
                  <a:gd name="connsiteX20" fmla="*/ 57 w 10000"/>
                  <a:gd name="connsiteY20" fmla="*/ 2876 h 7354"/>
                  <a:gd name="connsiteX21" fmla="*/ 57 w 10000"/>
                  <a:gd name="connsiteY21" fmla="*/ 3254 h 7354"/>
                  <a:gd name="connsiteX22" fmla="*/ 207 w 10000"/>
                  <a:gd name="connsiteY22" fmla="*/ 3327 h 7354"/>
                  <a:gd name="connsiteX23" fmla="*/ 377 w 10000"/>
                  <a:gd name="connsiteY23" fmla="*/ 3254 h 7354"/>
                  <a:gd name="connsiteX24" fmla="*/ 732 w 10000"/>
                  <a:gd name="connsiteY24" fmla="*/ 2780 h 7354"/>
                  <a:gd name="connsiteX25" fmla="*/ 1239 w 10000"/>
                  <a:gd name="connsiteY25" fmla="*/ 3397 h 7354"/>
                  <a:gd name="connsiteX26" fmla="*/ 8744 w 10000"/>
                  <a:gd name="connsiteY26" fmla="*/ 3397 h 7354"/>
                  <a:gd name="connsiteX27" fmla="*/ 9269 w 10000"/>
                  <a:gd name="connsiteY27" fmla="*/ 2780 h 7354"/>
                  <a:gd name="connsiteX28" fmla="*/ 9626 w 10000"/>
                  <a:gd name="connsiteY28" fmla="*/ 3254 h 7354"/>
                  <a:gd name="connsiteX29" fmla="*/ 9775 w 10000"/>
                  <a:gd name="connsiteY29" fmla="*/ 3327 h 7354"/>
                  <a:gd name="connsiteX30" fmla="*/ 9945 w 10000"/>
                  <a:gd name="connsiteY30" fmla="*/ 3254 h 7354"/>
                  <a:gd name="connsiteX31" fmla="*/ 9945 w 10000"/>
                  <a:gd name="connsiteY31" fmla="*/ 2876 h 7354"/>
                  <a:gd name="connsiteX32" fmla="*/ 4466 w 10000"/>
                  <a:gd name="connsiteY32" fmla="*/ 293 h 7354"/>
                  <a:gd name="connsiteX33" fmla="*/ 4466 w 10000"/>
                  <a:gd name="connsiteY33" fmla="*/ 293 h 7354"/>
                  <a:gd name="connsiteX34" fmla="*/ 5760 w 10000"/>
                  <a:gd name="connsiteY34" fmla="*/ 293 h 7354"/>
                  <a:gd name="connsiteX35" fmla="*/ 5760 w 10000"/>
                  <a:gd name="connsiteY35" fmla="*/ 1147 h 7354"/>
                  <a:gd name="connsiteX36" fmla="*/ 5009 w 10000"/>
                  <a:gd name="connsiteY36" fmla="*/ 1076 h 7354"/>
                  <a:gd name="connsiteX37" fmla="*/ 4466 w 10000"/>
                  <a:gd name="connsiteY37" fmla="*/ 1099 h 7354"/>
                  <a:gd name="connsiteX38" fmla="*/ 4466 w 10000"/>
                  <a:gd name="connsiteY38" fmla="*/ 293 h 7354"/>
                  <a:gd name="connsiteX39" fmla="*/ 7299 w 10000"/>
                  <a:gd name="connsiteY39" fmla="*/ 3919 h 7354"/>
                  <a:gd name="connsiteX40" fmla="*/ 7299 w 10000"/>
                  <a:gd name="connsiteY40" fmla="*/ 3919 h 7354"/>
                  <a:gd name="connsiteX41" fmla="*/ 5161 w 10000"/>
                  <a:gd name="connsiteY41" fmla="*/ 7260 h 7354"/>
                  <a:gd name="connsiteX42" fmla="*/ 5009 w 10000"/>
                  <a:gd name="connsiteY42" fmla="*/ 7354 h 7354"/>
                  <a:gd name="connsiteX43" fmla="*/ 4860 w 10000"/>
                  <a:gd name="connsiteY43" fmla="*/ 7306 h 7354"/>
                  <a:gd name="connsiteX44" fmla="*/ 4840 w 10000"/>
                  <a:gd name="connsiteY44" fmla="*/ 6927 h 7354"/>
                  <a:gd name="connsiteX45" fmla="*/ 6960 w 10000"/>
                  <a:gd name="connsiteY45" fmla="*/ 3586 h 7354"/>
                  <a:gd name="connsiteX46" fmla="*/ 7262 w 10000"/>
                  <a:gd name="connsiteY46" fmla="*/ 3562 h 7354"/>
                  <a:gd name="connsiteX47" fmla="*/ 7299 w 10000"/>
                  <a:gd name="connsiteY47" fmla="*/ 3919 h 7354"/>
                  <a:gd name="connsiteX0" fmla="*/ 9945 w 10000"/>
                  <a:gd name="connsiteY0" fmla="*/ 3911 h 10000"/>
                  <a:gd name="connsiteX1" fmla="*/ 9945 w 10000"/>
                  <a:gd name="connsiteY1" fmla="*/ 3911 h 10000"/>
                  <a:gd name="connsiteX2" fmla="*/ 8875 w 10000"/>
                  <a:gd name="connsiteY2" fmla="*/ 2075 h 10000"/>
                  <a:gd name="connsiteX3" fmla="*/ 8575 w 10000"/>
                  <a:gd name="connsiteY3" fmla="*/ 2075 h 10000"/>
                  <a:gd name="connsiteX4" fmla="*/ 8575 w 10000"/>
                  <a:gd name="connsiteY4" fmla="*/ 2590 h 10000"/>
                  <a:gd name="connsiteX5" fmla="*/ 8949 w 10000"/>
                  <a:gd name="connsiteY5" fmla="*/ 3266 h 10000"/>
                  <a:gd name="connsiteX6" fmla="*/ 8481 w 10000"/>
                  <a:gd name="connsiteY6" fmla="*/ 4071 h 10000"/>
                  <a:gd name="connsiteX7" fmla="*/ 6174 w 10000"/>
                  <a:gd name="connsiteY7" fmla="*/ 1688 h 10000"/>
                  <a:gd name="connsiteX8" fmla="*/ 6174 w 10000"/>
                  <a:gd name="connsiteY8" fmla="*/ 398 h 10000"/>
                  <a:gd name="connsiteX9" fmla="*/ 6399 w 10000"/>
                  <a:gd name="connsiteY9" fmla="*/ 398 h 10000"/>
                  <a:gd name="connsiteX10" fmla="*/ 6605 w 10000"/>
                  <a:gd name="connsiteY10" fmla="*/ 45 h 10000"/>
                  <a:gd name="connsiteX11" fmla="*/ 3621 w 10000"/>
                  <a:gd name="connsiteY11" fmla="*/ 45 h 10000"/>
                  <a:gd name="connsiteX12" fmla="*/ 3829 w 10000"/>
                  <a:gd name="connsiteY12" fmla="*/ 398 h 10000"/>
                  <a:gd name="connsiteX13" fmla="*/ 4034 w 10000"/>
                  <a:gd name="connsiteY13" fmla="*/ 1592 h 10000"/>
                  <a:gd name="connsiteX14" fmla="*/ 1520 w 10000"/>
                  <a:gd name="connsiteY14" fmla="*/ 4071 h 10000"/>
                  <a:gd name="connsiteX15" fmla="*/ 1052 w 10000"/>
                  <a:gd name="connsiteY15" fmla="*/ 3266 h 10000"/>
                  <a:gd name="connsiteX16" fmla="*/ 1445 w 10000"/>
                  <a:gd name="connsiteY16" fmla="*/ 2590 h 10000"/>
                  <a:gd name="connsiteX17" fmla="*/ 1445 w 10000"/>
                  <a:gd name="connsiteY17" fmla="*/ 2075 h 10000"/>
                  <a:gd name="connsiteX18" fmla="*/ 1126 w 10000"/>
                  <a:gd name="connsiteY18" fmla="*/ 2075 h 10000"/>
                  <a:gd name="connsiteX19" fmla="*/ 57 w 10000"/>
                  <a:gd name="connsiteY19" fmla="*/ 3911 h 10000"/>
                  <a:gd name="connsiteX20" fmla="*/ 57 w 10000"/>
                  <a:gd name="connsiteY20" fmla="*/ 4425 h 10000"/>
                  <a:gd name="connsiteX21" fmla="*/ 207 w 10000"/>
                  <a:gd name="connsiteY21" fmla="*/ 4524 h 10000"/>
                  <a:gd name="connsiteX22" fmla="*/ 377 w 10000"/>
                  <a:gd name="connsiteY22" fmla="*/ 4425 h 10000"/>
                  <a:gd name="connsiteX23" fmla="*/ 732 w 10000"/>
                  <a:gd name="connsiteY23" fmla="*/ 3780 h 10000"/>
                  <a:gd name="connsiteX24" fmla="*/ 1239 w 10000"/>
                  <a:gd name="connsiteY24" fmla="*/ 4619 h 10000"/>
                  <a:gd name="connsiteX25" fmla="*/ 8744 w 10000"/>
                  <a:gd name="connsiteY25" fmla="*/ 4619 h 10000"/>
                  <a:gd name="connsiteX26" fmla="*/ 9269 w 10000"/>
                  <a:gd name="connsiteY26" fmla="*/ 3780 h 10000"/>
                  <a:gd name="connsiteX27" fmla="*/ 9626 w 10000"/>
                  <a:gd name="connsiteY27" fmla="*/ 4425 h 10000"/>
                  <a:gd name="connsiteX28" fmla="*/ 9775 w 10000"/>
                  <a:gd name="connsiteY28" fmla="*/ 4524 h 10000"/>
                  <a:gd name="connsiteX29" fmla="*/ 9945 w 10000"/>
                  <a:gd name="connsiteY29" fmla="*/ 4425 h 10000"/>
                  <a:gd name="connsiteX30" fmla="*/ 9945 w 10000"/>
                  <a:gd name="connsiteY30" fmla="*/ 3911 h 10000"/>
                  <a:gd name="connsiteX31" fmla="*/ 4466 w 10000"/>
                  <a:gd name="connsiteY31" fmla="*/ 398 h 10000"/>
                  <a:gd name="connsiteX32" fmla="*/ 4466 w 10000"/>
                  <a:gd name="connsiteY32" fmla="*/ 398 h 10000"/>
                  <a:gd name="connsiteX33" fmla="*/ 5760 w 10000"/>
                  <a:gd name="connsiteY33" fmla="*/ 398 h 10000"/>
                  <a:gd name="connsiteX34" fmla="*/ 5760 w 10000"/>
                  <a:gd name="connsiteY34" fmla="*/ 1560 h 10000"/>
                  <a:gd name="connsiteX35" fmla="*/ 5009 w 10000"/>
                  <a:gd name="connsiteY35" fmla="*/ 1463 h 10000"/>
                  <a:gd name="connsiteX36" fmla="*/ 4466 w 10000"/>
                  <a:gd name="connsiteY36" fmla="*/ 1494 h 10000"/>
                  <a:gd name="connsiteX37" fmla="*/ 4466 w 10000"/>
                  <a:gd name="connsiteY37" fmla="*/ 398 h 10000"/>
                  <a:gd name="connsiteX38" fmla="*/ 7299 w 10000"/>
                  <a:gd name="connsiteY38" fmla="*/ 5329 h 10000"/>
                  <a:gd name="connsiteX39" fmla="*/ 7299 w 10000"/>
                  <a:gd name="connsiteY39" fmla="*/ 5329 h 10000"/>
                  <a:gd name="connsiteX40" fmla="*/ 5161 w 10000"/>
                  <a:gd name="connsiteY40" fmla="*/ 9872 h 10000"/>
                  <a:gd name="connsiteX41" fmla="*/ 5009 w 10000"/>
                  <a:gd name="connsiteY41" fmla="*/ 10000 h 10000"/>
                  <a:gd name="connsiteX42" fmla="*/ 4860 w 10000"/>
                  <a:gd name="connsiteY42" fmla="*/ 9935 h 10000"/>
                  <a:gd name="connsiteX43" fmla="*/ 4840 w 10000"/>
                  <a:gd name="connsiteY43" fmla="*/ 9419 h 10000"/>
                  <a:gd name="connsiteX44" fmla="*/ 6960 w 10000"/>
                  <a:gd name="connsiteY44" fmla="*/ 4876 h 10000"/>
                  <a:gd name="connsiteX45" fmla="*/ 7262 w 10000"/>
                  <a:gd name="connsiteY45" fmla="*/ 4844 h 10000"/>
                  <a:gd name="connsiteX46" fmla="*/ 7299 w 10000"/>
                  <a:gd name="connsiteY46" fmla="*/ 5329 h 10000"/>
                  <a:gd name="connsiteX0" fmla="*/ 9945 w 10000"/>
                  <a:gd name="connsiteY0" fmla="*/ 3994 h 10083"/>
                  <a:gd name="connsiteX1" fmla="*/ 9945 w 10000"/>
                  <a:gd name="connsiteY1" fmla="*/ 3994 h 10083"/>
                  <a:gd name="connsiteX2" fmla="*/ 8875 w 10000"/>
                  <a:gd name="connsiteY2" fmla="*/ 2158 h 10083"/>
                  <a:gd name="connsiteX3" fmla="*/ 8575 w 10000"/>
                  <a:gd name="connsiteY3" fmla="*/ 2158 h 10083"/>
                  <a:gd name="connsiteX4" fmla="*/ 8575 w 10000"/>
                  <a:gd name="connsiteY4" fmla="*/ 2673 h 10083"/>
                  <a:gd name="connsiteX5" fmla="*/ 8949 w 10000"/>
                  <a:gd name="connsiteY5" fmla="*/ 3349 h 10083"/>
                  <a:gd name="connsiteX6" fmla="*/ 8481 w 10000"/>
                  <a:gd name="connsiteY6" fmla="*/ 4154 h 10083"/>
                  <a:gd name="connsiteX7" fmla="*/ 6174 w 10000"/>
                  <a:gd name="connsiteY7" fmla="*/ 1771 h 10083"/>
                  <a:gd name="connsiteX8" fmla="*/ 6174 w 10000"/>
                  <a:gd name="connsiteY8" fmla="*/ 481 h 10083"/>
                  <a:gd name="connsiteX9" fmla="*/ 6399 w 10000"/>
                  <a:gd name="connsiteY9" fmla="*/ 481 h 10083"/>
                  <a:gd name="connsiteX10" fmla="*/ 6605 w 10000"/>
                  <a:gd name="connsiteY10" fmla="*/ 128 h 10083"/>
                  <a:gd name="connsiteX11" fmla="*/ 3621 w 10000"/>
                  <a:gd name="connsiteY11" fmla="*/ 128 h 10083"/>
                  <a:gd name="connsiteX12" fmla="*/ 4034 w 10000"/>
                  <a:gd name="connsiteY12" fmla="*/ 1675 h 10083"/>
                  <a:gd name="connsiteX13" fmla="*/ 1520 w 10000"/>
                  <a:gd name="connsiteY13" fmla="*/ 4154 h 10083"/>
                  <a:gd name="connsiteX14" fmla="*/ 1052 w 10000"/>
                  <a:gd name="connsiteY14" fmla="*/ 3349 h 10083"/>
                  <a:gd name="connsiteX15" fmla="*/ 1445 w 10000"/>
                  <a:gd name="connsiteY15" fmla="*/ 2673 h 10083"/>
                  <a:gd name="connsiteX16" fmla="*/ 1445 w 10000"/>
                  <a:gd name="connsiteY16" fmla="*/ 2158 h 10083"/>
                  <a:gd name="connsiteX17" fmla="*/ 1126 w 10000"/>
                  <a:gd name="connsiteY17" fmla="*/ 2158 h 10083"/>
                  <a:gd name="connsiteX18" fmla="*/ 57 w 10000"/>
                  <a:gd name="connsiteY18" fmla="*/ 3994 h 10083"/>
                  <a:gd name="connsiteX19" fmla="*/ 57 w 10000"/>
                  <a:gd name="connsiteY19" fmla="*/ 4508 h 10083"/>
                  <a:gd name="connsiteX20" fmla="*/ 207 w 10000"/>
                  <a:gd name="connsiteY20" fmla="*/ 4607 h 10083"/>
                  <a:gd name="connsiteX21" fmla="*/ 377 w 10000"/>
                  <a:gd name="connsiteY21" fmla="*/ 4508 h 10083"/>
                  <a:gd name="connsiteX22" fmla="*/ 732 w 10000"/>
                  <a:gd name="connsiteY22" fmla="*/ 3863 h 10083"/>
                  <a:gd name="connsiteX23" fmla="*/ 1239 w 10000"/>
                  <a:gd name="connsiteY23" fmla="*/ 4702 h 10083"/>
                  <a:gd name="connsiteX24" fmla="*/ 8744 w 10000"/>
                  <a:gd name="connsiteY24" fmla="*/ 4702 h 10083"/>
                  <a:gd name="connsiteX25" fmla="*/ 9269 w 10000"/>
                  <a:gd name="connsiteY25" fmla="*/ 3863 h 10083"/>
                  <a:gd name="connsiteX26" fmla="*/ 9626 w 10000"/>
                  <a:gd name="connsiteY26" fmla="*/ 4508 h 10083"/>
                  <a:gd name="connsiteX27" fmla="*/ 9775 w 10000"/>
                  <a:gd name="connsiteY27" fmla="*/ 4607 h 10083"/>
                  <a:gd name="connsiteX28" fmla="*/ 9945 w 10000"/>
                  <a:gd name="connsiteY28" fmla="*/ 4508 h 10083"/>
                  <a:gd name="connsiteX29" fmla="*/ 9945 w 10000"/>
                  <a:gd name="connsiteY29" fmla="*/ 3994 h 10083"/>
                  <a:gd name="connsiteX30" fmla="*/ 4466 w 10000"/>
                  <a:gd name="connsiteY30" fmla="*/ 481 h 10083"/>
                  <a:gd name="connsiteX31" fmla="*/ 4466 w 10000"/>
                  <a:gd name="connsiteY31" fmla="*/ 481 h 10083"/>
                  <a:gd name="connsiteX32" fmla="*/ 5760 w 10000"/>
                  <a:gd name="connsiteY32" fmla="*/ 481 h 10083"/>
                  <a:gd name="connsiteX33" fmla="*/ 5760 w 10000"/>
                  <a:gd name="connsiteY33" fmla="*/ 1643 h 10083"/>
                  <a:gd name="connsiteX34" fmla="*/ 5009 w 10000"/>
                  <a:gd name="connsiteY34" fmla="*/ 1546 h 10083"/>
                  <a:gd name="connsiteX35" fmla="*/ 4466 w 10000"/>
                  <a:gd name="connsiteY35" fmla="*/ 1577 h 10083"/>
                  <a:gd name="connsiteX36" fmla="*/ 4466 w 10000"/>
                  <a:gd name="connsiteY36" fmla="*/ 481 h 10083"/>
                  <a:gd name="connsiteX37" fmla="*/ 7299 w 10000"/>
                  <a:gd name="connsiteY37" fmla="*/ 5412 h 10083"/>
                  <a:gd name="connsiteX38" fmla="*/ 7299 w 10000"/>
                  <a:gd name="connsiteY38" fmla="*/ 5412 h 10083"/>
                  <a:gd name="connsiteX39" fmla="*/ 5161 w 10000"/>
                  <a:gd name="connsiteY39" fmla="*/ 9955 h 10083"/>
                  <a:gd name="connsiteX40" fmla="*/ 5009 w 10000"/>
                  <a:gd name="connsiteY40" fmla="*/ 10083 h 10083"/>
                  <a:gd name="connsiteX41" fmla="*/ 4860 w 10000"/>
                  <a:gd name="connsiteY41" fmla="*/ 10018 h 10083"/>
                  <a:gd name="connsiteX42" fmla="*/ 4840 w 10000"/>
                  <a:gd name="connsiteY42" fmla="*/ 9502 h 10083"/>
                  <a:gd name="connsiteX43" fmla="*/ 6960 w 10000"/>
                  <a:gd name="connsiteY43" fmla="*/ 4959 h 10083"/>
                  <a:gd name="connsiteX44" fmla="*/ 7262 w 10000"/>
                  <a:gd name="connsiteY44" fmla="*/ 4927 h 10083"/>
                  <a:gd name="connsiteX45" fmla="*/ 7299 w 10000"/>
                  <a:gd name="connsiteY45" fmla="*/ 5412 h 10083"/>
                  <a:gd name="connsiteX0" fmla="*/ 9945 w 10000"/>
                  <a:gd name="connsiteY0" fmla="*/ 3910 h 9999"/>
                  <a:gd name="connsiteX1" fmla="*/ 9945 w 10000"/>
                  <a:gd name="connsiteY1" fmla="*/ 3910 h 9999"/>
                  <a:gd name="connsiteX2" fmla="*/ 8875 w 10000"/>
                  <a:gd name="connsiteY2" fmla="*/ 2074 h 9999"/>
                  <a:gd name="connsiteX3" fmla="*/ 8575 w 10000"/>
                  <a:gd name="connsiteY3" fmla="*/ 2074 h 9999"/>
                  <a:gd name="connsiteX4" fmla="*/ 8575 w 10000"/>
                  <a:gd name="connsiteY4" fmla="*/ 2589 h 9999"/>
                  <a:gd name="connsiteX5" fmla="*/ 8949 w 10000"/>
                  <a:gd name="connsiteY5" fmla="*/ 3265 h 9999"/>
                  <a:gd name="connsiteX6" fmla="*/ 8481 w 10000"/>
                  <a:gd name="connsiteY6" fmla="*/ 4070 h 9999"/>
                  <a:gd name="connsiteX7" fmla="*/ 6174 w 10000"/>
                  <a:gd name="connsiteY7" fmla="*/ 1687 h 9999"/>
                  <a:gd name="connsiteX8" fmla="*/ 6174 w 10000"/>
                  <a:gd name="connsiteY8" fmla="*/ 397 h 9999"/>
                  <a:gd name="connsiteX9" fmla="*/ 6399 w 10000"/>
                  <a:gd name="connsiteY9" fmla="*/ 397 h 9999"/>
                  <a:gd name="connsiteX10" fmla="*/ 6605 w 10000"/>
                  <a:gd name="connsiteY10" fmla="*/ 44 h 9999"/>
                  <a:gd name="connsiteX11" fmla="*/ 4034 w 10000"/>
                  <a:gd name="connsiteY11" fmla="*/ 1591 h 9999"/>
                  <a:gd name="connsiteX12" fmla="*/ 1520 w 10000"/>
                  <a:gd name="connsiteY12" fmla="*/ 4070 h 9999"/>
                  <a:gd name="connsiteX13" fmla="*/ 1052 w 10000"/>
                  <a:gd name="connsiteY13" fmla="*/ 3265 h 9999"/>
                  <a:gd name="connsiteX14" fmla="*/ 1445 w 10000"/>
                  <a:gd name="connsiteY14" fmla="*/ 2589 h 9999"/>
                  <a:gd name="connsiteX15" fmla="*/ 1445 w 10000"/>
                  <a:gd name="connsiteY15" fmla="*/ 2074 h 9999"/>
                  <a:gd name="connsiteX16" fmla="*/ 1126 w 10000"/>
                  <a:gd name="connsiteY16" fmla="*/ 2074 h 9999"/>
                  <a:gd name="connsiteX17" fmla="*/ 57 w 10000"/>
                  <a:gd name="connsiteY17" fmla="*/ 3910 h 9999"/>
                  <a:gd name="connsiteX18" fmla="*/ 57 w 10000"/>
                  <a:gd name="connsiteY18" fmla="*/ 4424 h 9999"/>
                  <a:gd name="connsiteX19" fmla="*/ 207 w 10000"/>
                  <a:gd name="connsiteY19" fmla="*/ 4523 h 9999"/>
                  <a:gd name="connsiteX20" fmla="*/ 377 w 10000"/>
                  <a:gd name="connsiteY20" fmla="*/ 4424 h 9999"/>
                  <a:gd name="connsiteX21" fmla="*/ 732 w 10000"/>
                  <a:gd name="connsiteY21" fmla="*/ 3779 h 9999"/>
                  <a:gd name="connsiteX22" fmla="*/ 1239 w 10000"/>
                  <a:gd name="connsiteY22" fmla="*/ 4618 h 9999"/>
                  <a:gd name="connsiteX23" fmla="*/ 8744 w 10000"/>
                  <a:gd name="connsiteY23" fmla="*/ 4618 h 9999"/>
                  <a:gd name="connsiteX24" fmla="*/ 9269 w 10000"/>
                  <a:gd name="connsiteY24" fmla="*/ 3779 h 9999"/>
                  <a:gd name="connsiteX25" fmla="*/ 9626 w 10000"/>
                  <a:gd name="connsiteY25" fmla="*/ 4424 h 9999"/>
                  <a:gd name="connsiteX26" fmla="*/ 9775 w 10000"/>
                  <a:gd name="connsiteY26" fmla="*/ 4523 h 9999"/>
                  <a:gd name="connsiteX27" fmla="*/ 9945 w 10000"/>
                  <a:gd name="connsiteY27" fmla="*/ 4424 h 9999"/>
                  <a:gd name="connsiteX28" fmla="*/ 9945 w 10000"/>
                  <a:gd name="connsiteY28" fmla="*/ 3910 h 9999"/>
                  <a:gd name="connsiteX29" fmla="*/ 4466 w 10000"/>
                  <a:gd name="connsiteY29" fmla="*/ 397 h 9999"/>
                  <a:gd name="connsiteX30" fmla="*/ 4466 w 10000"/>
                  <a:gd name="connsiteY30" fmla="*/ 397 h 9999"/>
                  <a:gd name="connsiteX31" fmla="*/ 5760 w 10000"/>
                  <a:gd name="connsiteY31" fmla="*/ 397 h 9999"/>
                  <a:gd name="connsiteX32" fmla="*/ 5760 w 10000"/>
                  <a:gd name="connsiteY32" fmla="*/ 1559 h 9999"/>
                  <a:gd name="connsiteX33" fmla="*/ 5009 w 10000"/>
                  <a:gd name="connsiteY33" fmla="*/ 1462 h 9999"/>
                  <a:gd name="connsiteX34" fmla="*/ 4466 w 10000"/>
                  <a:gd name="connsiteY34" fmla="*/ 1493 h 9999"/>
                  <a:gd name="connsiteX35" fmla="*/ 4466 w 10000"/>
                  <a:gd name="connsiteY35" fmla="*/ 397 h 9999"/>
                  <a:gd name="connsiteX36" fmla="*/ 7299 w 10000"/>
                  <a:gd name="connsiteY36" fmla="*/ 5328 h 9999"/>
                  <a:gd name="connsiteX37" fmla="*/ 7299 w 10000"/>
                  <a:gd name="connsiteY37" fmla="*/ 5328 h 9999"/>
                  <a:gd name="connsiteX38" fmla="*/ 5161 w 10000"/>
                  <a:gd name="connsiteY38" fmla="*/ 9871 h 9999"/>
                  <a:gd name="connsiteX39" fmla="*/ 5009 w 10000"/>
                  <a:gd name="connsiteY39" fmla="*/ 9999 h 9999"/>
                  <a:gd name="connsiteX40" fmla="*/ 4860 w 10000"/>
                  <a:gd name="connsiteY40" fmla="*/ 9934 h 9999"/>
                  <a:gd name="connsiteX41" fmla="*/ 4840 w 10000"/>
                  <a:gd name="connsiteY41" fmla="*/ 9418 h 9999"/>
                  <a:gd name="connsiteX42" fmla="*/ 6960 w 10000"/>
                  <a:gd name="connsiteY42" fmla="*/ 4875 h 9999"/>
                  <a:gd name="connsiteX43" fmla="*/ 7262 w 10000"/>
                  <a:gd name="connsiteY43" fmla="*/ 4843 h 9999"/>
                  <a:gd name="connsiteX44" fmla="*/ 7299 w 10000"/>
                  <a:gd name="connsiteY44" fmla="*/ 5328 h 9999"/>
                  <a:gd name="connsiteX0" fmla="*/ 9945 w 10000"/>
                  <a:gd name="connsiteY0" fmla="*/ 3910 h 10000"/>
                  <a:gd name="connsiteX1" fmla="*/ 9945 w 10000"/>
                  <a:gd name="connsiteY1" fmla="*/ 3910 h 10000"/>
                  <a:gd name="connsiteX2" fmla="*/ 8875 w 10000"/>
                  <a:gd name="connsiteY2" fmla="*/ 2074 h 10000"/>
                  <a:gd name="connsiteX3" fmla="*/ 8575 w 10000"/>
                  <a:gd name="connsiteY3" fmla="*/ 2074 h 10000"/>
                  <a:gd name="connsiteX4" fmla="*/ 8575 w 10000"/>
                  <a:gd name="connsiteY4" fmla="*/ 2589 h 10000"/>
                  <a:gd name="connsiteX5" fmla="*/ 8949 w 10000"/>
                  <a:gd name="connsiteY5" fmla="*/ 3265 h 10000"/>
                  <a:gd name="connsiteX6" fmla="*/ 8481 w 10000"/>
                  <a:gd name="connsiteY6" fmla="*/ 4070 h 10000"/>
                  <a:gd name="connsiteX7" fmla="*/ 6174 w 10000"/>
                  <a:gd name="connsiteY7" fmla="*/ 1687 h 10000"/>
                  <a:gd name="connsiteX8" fmla="*/ 6174 w 10000"/>
                  <a:gd name="connsiteY8" fmla="*/ 397 h 10000"/>
                  <a:gd name="connsiteX9" fmla="*/ 6399 w 10000"/>
                  <a:gd name="connsiteY9" fmla="*/ 397 h 10000"/>
                  <a:gd name="connsiteX10" fmla="*/ 6605 w 10000"/>
                  <a:gd name="connsiteY10" fmla="*/ 44 h 10000"/>
                  <a:gd name="connsiteX11" fmla="*/ 4034 w 10000"/>
                  <a:gd name="connsiteY11" fmla="*/ 1591 h 10000"/>
                  <a:gd name="connsiteX12" fmla="*/ 1520 w 10000"/>
                  <a:gd name="connsiteY12" fmla="*/ 4070 h 10000"/>
                  <a:gd name="connsiteX13" fmla="*/ 1052 w 10000"/>
                  <a:gd name="connsiteY13" fmla="*/ 3265 h 10000"/>
                  <a:gd name="connsiteX14" fmla="*/ 1445 w 10000"/>
                  <a:gd name="connsiteY14" fmla="*/ 2589 h 10000"/>
                  <a:gd name="connsiteX15" fmla="*/ 1445 w 10000"/>
                  <a:gd name="connsiteY15" fmla="*/ 2074 h 10000"/>
                  <a:gd name="connsiteX16" fmla="*/ 1126 w 10000"/>
                  <a:gd name="connsiteY16" fmla="*/ 2074 h 10000"/>
                  <a:gd name="connsiteX17" fmla="*/ 57 w 10000"/>
                  <a:gd name="connsiteY17" fmla="*/ 3910 h 10000"/>
                  <a:gd name="connsiteX18" fmla="*/ 57 w 10000"/>
                  <a:gd name="connsiteY18" fmla="*/ 4424 h 10000"/>
                  <a:gd name="connsiteX19" fmla="*/ 207 w 10000"/>
                  <a:gd name="connsiteY19" fmla="*/ 4523 h 10000"/>
                  <a:gd name="connsiteX20" fmla="*/ 377 w 10000"/>
                  <a:gd name="connsiteY20" fmla="*/ 4424 h 10000"/>
                  <a:gd name="connsiteX21" fmla="*/ 732 w 10000"/>
                  <a:gd name="connsiteY21" fmla="*/ 3779 h 10000"/>
                  <a:gd name="connsiteX22" fmla="*/ 1239 w 10000"/>
                  <a:gd name="connsiteY22" fmla="*/ 4618 h 10000"/>
                  <a:gd name="connsiteX23" fmla="*/ 8744 w 10000"/>
                  <a:gd name="connsiteY23" fmla="*/ 4618 h 10000"/>
                  <a:gd name="connsiteX24" fmla="*/ 9269 w 10000"/>
                  <a:gd name="connsiteY24" fmla="*/ 3779 h 10000"/>
                  <a:gd name="connsiteX25" fmla="*/ 9626 w 10000"/>
                  <a:gd name="connsiteY25" fmla="*/ 4424 h 10000"/>
                  <a:gd name="connsiteX26" fmla="*/ 9775 w 10000"/>
                  <a:gd name="connsiteY26" fmla="*/ 4523 h 10000"/>
                  <a:gd name="connsiteX27" fmla="*/ 9945 w 10000"/>
                  <a:gd name="connsiteY27" fmla="*/ 4424 h 10000"/>
                  <a:gd name="connsiteX28" fmla="*/ 9945 w 10000"/>
                  <a:gd name="connsiteY28" fmla="*/ 3910 h 10000"/>
                  <a:gd name="connsiteX29" fmla="*/ 4466 w 10000"/>
                  <a:gd name="connsiteY29" fmla="*/ 1493 h 10000"/>
                  <a:gd name="connsiteX30" fmla="*/ 4466 w 10000"/>
                  <a:gd name="connsiteY30" fmla="*/ 397 h 10000"/>
                  <a:gd name="connsiteX31" fmla="*/ 5760 w 10000"/>
                  <a:gd name="connsiteY31" fmla="*/ 397 h 10000"/>
                  <a:gd name="connsiteX32" fmla="*/ 5760 w 10000"/>
                  <a:gd name="connsiteY32" fmla="*/ 1559 h 10000"/>
                  <a:gd name="connsiteX33" fmla="*/ 5009 w 10000"/>
                  <a:gd name="connsiteY33" fmla="*/ 1462 h 10000"/>
                  <a:gd name="connsiteX34" fmla="*/ 4466 w 10000"/>
                  <a:gd name="connsiteY34" fmla="*/ 1493 h 10000"/>
                  <a:gd name="connsiteX35" fmla="*/ 7299 w 10000"/>
                  <a:gd name="connsiteY35" fmla="*/ 5329 h 10000"/>
                  <a:gd name="connsiteX36" fmla="*/ 7299 w 10000"/>
                  <a:gd name="connsiteY36" fmla="*/ 5329 h 10000"/>
                  <a:gd name="connsiteX37" fmla="*/ 5161 w 10000"/>
                  <a:gd name="connsiteY37" fmla="*/ 9872 h 10000"/>
                  <a:gd name="connsiteX38" fmla="*/ 5009 w 10000"/>
                  <a:gd name="connsiteY38" fmla="*/ 10000 h 10000"/>
                  <a:gd name="connsiteX39" fmla="*/ 4860 w 10000"/>
                  <a:gd name="connsiteY39" fmla="*/ 9935 h 10000"/>
                  <a:gd name="connsiteX40" fmla="*/ 4840 w 10000"/>
                  <a:gd name="connsiteY40" fmla="*/ 9419 h 10000"/>
                  <a:gd name="connsiteX41" fmla="*/ 6960 w 10000"/>
                  <a:gd name="connsiteY41" fmla="*/ 4875 h 10000"/>
                  <a:gd name="connsiteX42" fmla="*/ 7262 w 10000"/>
                  <a:gd name="connsiteY42" fmla="*/ 4843 h 10000"/>
                  <a:gd name="connsiteX43" fmla="*/ 7299 w 10000"/>
                  <a:gd name="connsiteY43" fmla="*/ 5329 h 10000"/>
                  <a:gd name="connsiteX0" fmla="*/ 9945 w 10000"/>
                  <a:gd name="connsiteY0" fmla="*/ 3602 h 9692"/>
                  <a:gd name="connsiteX1" fmla="*/ 9945 w 10000"/>
                  <a:gd name="connsiteY1" fmla="*/ 3602 h 9692"/>
                  <a:gd name="connsiteX2" fmla="*/ 8875 w 10000"/>
                  <a:gd name="connsiteY2" fmla="*/ 1766 h 9692"/>
                  <a:gd name="connsiteX3" fmla="*/ 8575 w 10000"/>
                  <a:gd name="connsiteY3" fmla="*/ 1766 h 9692"/>
                  <a:gd name="connsiteX4" fmla="*/ 8575 w 10000"/>
                  <a:gd name="connsiteY4" fmla="*/ 2281 h 9692"/>
                  <a:gd name="connsiteX5" fmla="*/ 8949 w 10000"/>
                  <a:gd name="connsiteY5" fmla="*/ 2957 h 9692"/>
                  <a:gd name="connsiteX6" fmla="*/ 8481 w 10000"/>
                  <a:gd name="connsiteY6" fmla="*/ 3762 h 9692"/>
                  <a:gd name="connsiteX7" fmla="*/ 6174 w 10000"/>
                  <a:gd name="connsiteY7" fmla="*/ 1379 h 9692"/>
                  <a:gd name="connsiteX8" fmla="*/ 6174 w 10000"/>
                  <a:gd name="connsiteY8" fmla="*/ 89 h 9692"/>
                  <a:gd name="connsiteX9" fmla="*/ 6399 w 10000"/>
                  <a:gd name="connsiteY9" fmla="*/ 89 h 9692"/>
                  <a:gd name="connsiteX10" fmla="*/ 4034 w 10000"/>
                  <a:gd name="connsiteY10" fmla="*/ 1283 h 9692"/>
                  <a:gd name="connsiteX11" fmla="*/ 1520 w 10000"/>
                  <a:gd name="connsiteY11" fmla="*/ 3762 h 9692"/>
                  <a:gd name="connsiteX12" fmla="*/ 1052 w 10000"/>
                  <a:gd name="connsiteY12" fmla="*/ 2957 h 9692"/>
                  <a:gd name="connsiteX13" fmla="*/ 1445 w 10000"/>
                  <a:gd name="connsiteY13" fmla="*/ 2281 h 9692"/>
                  <a:gd name="connsiteX14" fmla="*/ 1445 w 10000"/>
                  <a:gd name="connsiteY14" fmla="*/ 1766 h 9692"/>
                  <a:gd name="connsiteX15" fmla="*/ 1126 w 10000"/>
                  <a:gd name="connsiteY15" fmla="*/ 1766 h 9692"/>
                  <a:gd name="connsiteX16" fmla="*/ 57 w 10000"/>
                  <a:gd name="connsiteY16" fmla="*/ 3602 h 9692"/>
                  <a:gd name="connsiteX17" fmla="*/ 57 w 10000"/>
                  <a:gd name="connsiteY17" fmla="*/ 4116 h 9692"/>
                  <a:gd name="connsiteX18" fmla="*/ 207 w 10000"/>
                  <a:gd name="connsiteY18" fmla="*/ 4215 h 9692"/>
                  <a:gd name="connsiteX19" fmla="*/ 377 w 10000"/>
                  <a:gd name="connsiteY19" fmla="*/ 4116 h 9692"/>
                  <a:gd name="connsiteX20" fmla="*/ 732 w 10000"/>
                  <a:gd name="connsiteY20" fmla="*/ 3471 h 9692"/>
                  <a:gd name="connsiteX21" fmla="*/ 1239 w 10000"/>
                  <a:gd name="connsiteY21" fmla="*/ 4310 h 9692"/>
                  <a:gd name="connsiteX22" fmla="*/ 8744 w 10000"/>
                  <a:gd name="connsiteY22" fmla="*/ 4310 h 9692"/>
                  <a:gd name="connsiteX23" fmla="*/ 9269 w 10000"/>
                  <a:gd name="connsiteY23" fmla="*/ 3471 h 9692"/>
                  <a:gd name="connsiteX24" fmla="*/ 9626 w 10000"/>
                  <a:gd name="connsiteY24" fmla="*/ 4116 h 9692"/>
                  <a:gd name="connsiteX25" fmla="*/ 9775 w 10000"/>
                  <a:gd name="connsiteY25" fmla="*/ 4215 h 9692"/>
                  <a:gd name="connsiteX26" fmla="*/ 9945 w 10000"/>
                  <a:gd name="connsiteY26" fmla="*/ 4116 h 9692"/>
                  <a:gd name="connsiteX27" fmla="*/ 9945 w 10000"/>
                  <a:gd name="connsiteY27" fmla="*/ 3602 h 9692"/>
                  <a:gd name="connsiteX28" fmla="*/ 4466 w 10000"/>
                  <a:gd name="connsiteY28" fmla="*/ 1185 h 9692"/>
                  <a:gd name="connsiteX29" fmla="*/ 4466 w 10000"/>
                  <a:gd name="connsiteY29" fmla="*/ 89 h 9692"/>
                  <a:gd name="connsiteX30" fmla="*/ 5760 w 10000"/>
                  <a:gd name="connsiteY30" fmla="*/ 89 h 9692"/>
                  <a:gd name="connsiteX31" fmla="*/ 5760 w 10000"/>
                  <a:gd name="connsiteY31" fmla="*/ 1251 h 9692"/>
                  <a:gd name="connsiteX32" fmla="*/ 5009 w 10000"/>
                  <a:gd name="connsiteY32" fmla="*/ 1154 h 9692"/>
                  <a:gd name="connsiteX33" fmla="*/ 4466 w 10000"/>
                  <a:gd name="connsiteY33" fmla="*/ 1185 h 9692"/>
                  <a:gd name="connsiteX34" fmla="*/ 7299 w 10000"/>
                  <a:gd name="connsiteY34" fmla="*/ 5021 h 9692"/>
                  <a:gd name="connsiteX35" fmla="*/ 7299 w 10000"/>
                  <a:gd name="connsiteY35" fmla="*/ 5021 h 9692"/>
                  <a:gd name="connsiteX36" fmla="*/ 5161 w 10000"/>
                  <a:gd name="connsiteY36" fmla="*/ 9564 h 9692"/>
                  <a:gd name="connsiteX37" fmla="*/ 5009 w 10000"/>
                  <a:gd name="connsiteY37" fmla="*/ 9692 h 9692"/>
                  <a:gd name="connsiteX38" fmla="*/ 4860 w 10000"/>
                  <a:gd name="connsiteY38" fmla="*/ 9627 h 9692"/>
                  <a:gd name="connsiteX39" fmla="*/ 4840 w 10000"/>
                  <a:gd name="connsiteY39" fmla="*/ 9111 h 9692"/>
                  <a:gd name="connsiteX40" fmla="*/ 6960 w 10000"/>
                  <a:gd name="connsiteY40" fmla="*/ 4567 h 9692"/>
                  <a:gd name="connsiteX41" fmla="*/ 7262 w 10000"/>
                  <a:gd name="connsiteY41" fmla="*/ 4535 h 9692"/>
                  <a:gd name="connsiteX42" fmla="*/ 7299 w 10000"/>
                  <a:gd name="connsiteY42" fmla="*/ 5021 h 9692"/>
                  <a:gd name="connsiteX0" fmla="*/ 9945 w 10000"/>
                  <a:gd name="connsiteY0" fmla="*/ 3716 h 10000"/>
                  <a:gd name="connsiteX1" fmla="*/ 9945 w 10000"/>
                  <a:gd name="connsiteY1" fmla="*/ 3716 h 10000"/>
                  <a:gd name="connsiteX2" fmla="*/ 8875 w 10000"/>
                  <a:gd name="connsiteY2" fmla="*/ 1822 h 10000"/>
                  <a:gd name="connsiteX3" fmla="*/ 8575 w 10000"/>
                  <a:gd name="connsiteY3" fmla="*/ 1822 h 10000"/>
                  <a:gd name="connsiteX4" fmla="*/ 8575 w 10000"/>
                  <a:gd name="connsiteY4" fmla="*/ 2353 h 10000"/>
                  <a:gd name="connsiteX5" fmla="*/ 8949 w 10000"/>
                  <a:gd name="connsiteY5" fmla="*/ 3051 h 10000"/>
                  <a:gd name="connsiteX6" fmla="*/ 8481 w 10000"/>
                  <a:gd name="connsiteY6" fmla="*/ 3882 h 10000"/>
                  <a:gd name="connsiteX7" fmla="*/ 6174 w 10000"/>
                  <a:gd name="connsiteY7" fmla="*/ 1423 h 10000"/>
                  <a:gd name="connsiteX8" fmla="*/ 6174 w 10000"/>
                  <a:gd name="connsiteY8" fmla="*/ 92 h 10000"/>
                  <a:gd name="connsiteX9" fmla="*/ 6399 w 10000"/>
                  <a:gd name="connsiteY9" fmla="*/ 92 h 10000"/>
                  <a:gd name="connsiteX10" fmla="*/ 4034 w 10000"/>
                  <a:gd name="connsiteY10" fmla="*/ 1324 h 10000"/>
                  <a:gd name="connsiteX11" fmla="*/ 1520 w 10000"/>
                  <a:gd name="connsiteY11" fmla="*/ 3882 h 10000"/>
                  <a:gd name="connsiteX12" fmla="*/ 1052 w 10000"/>
                  <a:gd name="connsiteY12" fmla="*/ 3051 h 10000"/>
                  <a:gd name="connsiteX13" fmla="*/ 1445 w 10000"/>
                  <a:gd name="connsiteY13" fmla="*/ 2353 h 10000"/>
                  <a:gd name="connsiteX14" fmla="*/ 1445 w 10000"/>
                  <a:gd name="connsiteY14" fmla="*/ 1822 h 10000"/>
                  <a:gd name="connsiteX15" fmla="*/ 1126 w 10000"/>
                  <a:gd name="connsiteY15" fmla="*/ 1822 h 10000"/>
                  <a:gd name="connsiteX16" fmla="*/ 57 w 10000"/>
                  <a:gd name="connsiteY16" fmla="*/ 3716 h 10000"/>
                  <a:gd name="connsiteX17" fmla="*/ 57 w 10000"/>
                  <a:gd name="connsiteY17" fmla="*/ 4247 h 10000"/>
                  <a:gd name="connsiteX18" fmla="*/ 207 w 10000"/>
                  <a:gd name="connsiteY18" fmla="*/ 4349 h 10000"/>
                  <a:gd name="connsiteX19" fmla="*/ 377 w 10000"/>
                  <a:gd name="connsiteY19" fmla="*/ 4247 h 10000"/>
                  <a:gd name="connsiteX20" fmla="*/ 732 w 10000"/>
                  <a:gd name="connsiteY20" fmla="*/ 3581 h 10000"/>
                  <a:gd name="connsiteX21" fmla="*/ 1239 w 10000"/>
                  <a:gd name="connsiteY21" fmla="*/ 4447 h 10000"/>
                  <a:gd name="connsiteX22" fmla="*/ 8744 w 10000"/>
                  <a:gd name="connsiteY22" fmla="*/ 4447 h 10000"/>
                  <a:gd name="connsiteX23" fmla="*/ 9269 w 10000"/>
                  <a:gd name="connsiteY23" fmla="*/ 3581 h 10000"/>
                  <a:gd name="connsiteX24" fmla="*/ 9626 w 10000"/>
                  <a:gd name="connsiteY24" fmla="*/ 4247 h 10000"/>
                  <a:gd name="connsiteX25" fmla="*/ 9775 w 10000"/>
                  <a:gd name="connsiteY25" fmla="*/ 4349 h 10000"/>
                  <a:gd name="connsiteX26" fmla="*/ 9945 w 10000"/>
                  <a:gd name="connsiteY26" fmla="*/ 4247 h 10000"/>
                  <a:gd name="connsiteX27" fmla="*/ 9945 w 10000"/>
                  <a:gd name="connsiteY27" fmla="*/ 3716 h 10000"/>
                  <a:gd name="connsiteX28" fmla="*/ 4466 w 10000"/>
                  <a:gd name="connsiteY28" fmla="*/ 1223 h 10000"/>
                  <a:gd name="connsiteX29" fmla="*/ 4466 w 10000"/>
                  <a:gd name="connsiteY29" fmla="*/ 92 h 10000"/>
                  <a:gd name="connsiteX30" fmla="*/ 5760 w 10000"/>
                  <a:gd name="connsiteY30" fmla="*/ 1291 h 10000"/>
                  <a:gd name="connsiteX31" fmla="*/ 5009 w 10000"/>
                  <a:gd name="connsiteY31" fmla="*/ 1191 h 10000"/>
                  <a:gd name="connsiteX32" fmla="*/ 4466 w 10000"/>
                  <a:gd name="connsiteY32" fmla="*/ 1223 h 10000"/>
                  <a:gd name="connsiteX33" fmla="*/ 7299 w 10000"/>
                  <a:gd name="connsiteY33" fmla="*/ 5181 h 10000"/>
                  <a:gd name="connsiteX34" fmla="*/ 7299 w 10000"/>
                  <a:gd name="connsiteY34" fmla="*/ 5181 h 10000"/>
                  <a:gd name="connsiteX35" fmla="*/ 5161 w 10000"/>
                  <a:gd name="connsiteY35" fmla="*/ 9868 h 10000"/>
                  <a:gd name="connsiteX36" fmla="*/ 5009 w 10000"/>
                  <a:gd name="connsiteY36" fmla="*/ 10000 h 10000"/>
                  <a:gd name="connsiteX37" fmla="*/ 4860 w 10000"/>
                  <a:gd name="connsiteY37" fmla="*/ 9933 h 10000"/>
                  <a:gd name="connsiteX38" fmla="*/ 4840 w 10000"/>
                  <a:gd name="connsiteY38" fmla="*/ 9401 h 10000"/>
                  <a:gd name="connsiteX39" fmla="*/ 6960 w 10000"/>
                  <a:gd name="connsiteY39" fmla="*/ 4712 h 10000"/>
                  <a:gd name="connsiteX40" fmla="*/ 7262 w 10000"/>
                  <a:gd name="connsiteY40" fmla="*/ 4679 h 10000"/>
                  <a:gd name="connsiteX41" fmla="*/ 7299 w 10000"/>
                  <a:gd name="connsiteY41" fmla="*/ 5181 h 10000"/>
                  <a:gd name="connsiteX0" fmla="*/ 9945 w 10000"/>
                  <a:gd name="connsiteY0" fmla="*/ 3624 h 9908"/>
                  <a:gd name="connsiteX1" fmla="*/ 9945 w 10000"/>
                  <a:gd name="connsiteY1" fmla="*/ 3624 h 9908"/>
                  <a:gd name="connsiteX2" fmla="*/ 8875 w 10000"/>
                  <a:gd name="connsiteY2" fmla="*/ 1730 h 9908"/>
                  <a:gd name="connsiteX3" fmla="*/ 8575 w 10000"/>
                  <a:gd name="connsiteY3" fmla="*/ 1730 h 9908"/>
                  <a:gd name="connsiteX4" fmla="*/ 8575 w 10000"/>
                  <a:gd name="connsiteY4" fmla="*/ 2261 h 9908"/>
                  <a:gd name="connsiteX5" fmla="*/ 8949 w 10000"/>
                  <a:gd name="connsiteY5" fmla="*/ 2959 h 9908"/>
                  <a:gd name="connsiteX6" fmla="*/ 8481 w 10000"/>
                  <a:gd name="connsiteY6" fmla="*/ 3790 h 9908"/>
                  <a:gd name="connsiteX7" fmla="*/ 6174 w 10000"/>
                  <a:gd name="connsiteY7" fmla="*/ 1331 h 9908"/>
                  <a:gd name="connsiteX8" fmla="*/ 6399 w 10000"/>
                  <a:gd name="connsiteY8" fmla="*/ 0 h 9908"/>
                  <a:gd name="connsiteX9" fmla="*/ 4034 w 10000"/>
                  <a:gd name="connsiteY9" fmla="*/ 1232 h 9908"/>
                  <a:gd name="connsiteX10" fmla="*/ 1520 w 10000"/>
                  <a:gd name="connsiteY10" fmla="*/ 3790 h 9908"/>
                  <a:gd name="connsiteX11" fmla="*/ 1052 w 10000"/>
                  <a:gd name="connsiteY11" fmla="*/ 2959 h 9908"/>
                  <a:gd name="connsiteX12" fmla="*/ 1445 w 10000"/>
                  <a:gd name="connsiteY12" fmla="*/ 2261 h 9908"/>
                  <a:gd name="connsiteX13" fmla="*/ 1445 w 10000"/>
                  <a:gd name="connsiteY13" fmla="*/ 1730 h 9908"/>
                  <a:gd name="connsiteX14" fmla="*/ 1126 w 10000"/>
                  <a:gd name="connsiteY14" fmla="*/ 1730 h 9908"/>
                  <a:gd name="connsiteX15" fmla="*/ 57 w 10000"/>
                  <a:gd name="connsiteY15" fmla="*/ 3624 h 9908"/>
                  <a:gd name="connsiteX16" fmla="*/ 57 w 10000"/>
                  <a:gd name="connsiteY16" fmla="*/ 4155 h 9908"/>
                  <a:gd name="connsiteX17" fmla="*/ 207 w 10000"/>
                  <a:gd name="connsiteY17" fmla="*/ 4257 h 9908"/>
                  <a:gd name="connsiteX18" fmla="*/ 377 w 10000"/>
                  <a:gd name="connsiteY18" fmla="*/ 4155 h 9908"/>
                  <a:gd name="connsiteX19" fmla="*/ 732 w 10000"/>
                  <a:gd name="connsiteY19" fmla="*/ 3489 h 9908"/>
                  <a:gd name="connsiteX20" fmla="*/ 1239 w 10000"/>
                  <a:gd name="connsiteY20" fmla="*/ 4355 h 9908"/>
                  <a:gd name="connsiteX21" fmla="*/ 8744 w 10000"/>
                  <a:gd name="connsiteY21" fmla="*/ 4355 h 9908"/>
                  <a:gd name="connsiteX22" fmla="*/ 9269 w 10000"/>
                  <a:gd name="connsiteY22" fmla="*/ 3489 h 9908"/>
                  <a:gd name="connsiteX23" fmla="*/ 9626 w 10000"/>
                  <a:gd name="connsiteY23" fmla="*/ 4155 h 9908"/>
                  <a:gd name="connsiteX24" fmla="*/ 9775 w 10000"/>
                  <a:gd name="connsiteY24" fmla="*/ 4257 h 9908"/>
                  <a:gd name="connsiteX25" fmla="*/ 9945 w 10000"/>
                  <a:gd name="connsiteY25" fmla="*/ 4155 h 9908"/>
                  <a:gd name="connsiteX26" fmla="*/ 9945 w 10000"/>
                  <a:gd name="connsiteY26" fmla="*/ 3624 h 9908"/>
                  <a:gd name="connsiteX27" fmla="*/ 4466 w 10000"/>
                  <a:gd name="connsiteY27" fmla="*/ 1131 h 9908"/>
                  <a:gd name="connsiteX28" fmla="*/ 4466 w 10000"/>
                  <a:gd name="connsiteY28" fmla="*/ 0 h 9908"/>
                  <a:gd name="connsiteX29" fmla="*/ 5760 w 10000"/>
                  <a:gd name="connsiteY29" fmla="*/ 1199 h 9908"/>
                  <a:gd name="connsiteX30" fmla="*/ 5009 w 10000"/>
                  <a:gd name="connsiteY30" fmla="*/ 1099 h 9908"/>
                  <a:gd name="connsiteX31" fmla="*/ 4466 w 10000"/>
                  <a:gd name="connsiteY31" fmla="*/ 1131 h 9908"/>
                  <a:gd name="connsiteX32" fmla="*/ 7299 w 10000"/>
                  <a:gd name="connsiteY32" fmla="*/ 5089 h 9908"/>
                  <a:gd name="connsiteX33" fmla="*/ 7299 w 10000"/>
                  <a:gd name="connsiteY33" fmla="*/ 5089 h 9908"/>
                  <a:gd name="connsiteX34" fmla="*/ 5161 w 10000"/>
                  <a:gd name="connsiteY34" fmla="*/ 9776 h 9908"/>
                  <a:gd name="connsiteX35" fmla="*/ 5009 w 10000"/>
                  <a:gd name="connsiteY35" fmla="*/ 9908 h 9908"/>
                  <a:gd name="connsiteX36" fmla="*/ 4860 w 10000"/>
                  <a:gd name="connsiteY36" fmla="*/ 9841 h 9908"/>
                  <a:gd name="connsiteX37" fmla="*/ 4840 w 10000"/>
                  <a:gd name="connsiteY37" fmla="*/ 9309 h 9908"/>
                  <a:gd name="connsiteX38" fmla="*/ 6960 w 10000"/>
                  <a:gd name="connsiteY38" fmla="*/ 4620 h 9908"/>
                  <a:gd name="connsiteX39" fmla="*/ 7262 w 10000"/>
                  <a:gd name="connsiteY39" fmla="*/ 4587 h 9908"/>
                  <a:gd name="connsiteX40" fmla="*/ 7299 w 10000"/>
                  <a:gd name="connsiteY40" fmla="*/ 5089 h 9908"/>
                  <a:gd name="connsiteX0" fmla="*/ 9945 w 10000"/>
                  <a:gd name="connsiteY0" fmla="*/ 3658 h 10000"/>
                  <a:gd name="connsiteX1" fmla="*/ 9945 w 10000"/>
                  <a:gd name="connsiteY1" fmla="*/ 3658 h 10000"/>
                  <a:gd name="connsiteX2" fmla="*/ 8875 w 10000"/>
                  <a:gd name="connsiteY2" fmla="*/ 1746 h 10000"/>
                  <a:gd name="connsiteX3" fmla="*/ 8575 w 10000"/>
                  <a:gd name="connsiteY3" fmla="*/ 1746 h 10000"/>
                  <a:gd name="connsiteX4" fmla="*/ 8575 w 10000"/>
                  <a:gd name="connsiteY4" fmla="*/ 2282 h 10000"/>
                  <a:gd name="connsiteX5" fmla="*/ 8949 w 10000"/>
                  <a:gd name="connsiteY5" fmla="*/ 2986 h 10000"/>
                  <a:gd name="connsiteX6" fmla="*/ 8481 w 10000"/>
                  <a:gd name="connsiteY6" fmla="*/ 3825 h 10000"/>
                  <a:gd name="connsiteX7" fmla="*/ 6174 w 10000"/>
                  <a:gd name="connsiteY7" fmla="*/ 1343 h 10000"/>
                  <a:gd name="connsiteX8" fmla="*/ 4034 w 10000"/>
                  <a:gd name="connsiteY8" fmla="*/ 1243 h 10000"/>
                  <a:gd name="connsiteX9" fmla="*/ 1520 w 10000"/>
                  <a:gd name="connsiteY9" fmla="*/ 3825 h 10000"/>
                  <a:gd name="connsiteX10" fmla="*/ 1052 w 10000"/>
                  <a:gd name="connsiteY10" fmla="*/ 2986 h 10000"/>
                  <a:gd name="connsiteX11" fmla="*/ 1445 w 10000"/>
                  <a:gd name="connsiteY11" fmla="*/ 2282 h 10000"/>
                  <a:gd name="connsiteX12" fmla="*/ 1445 w 10000"/>
                  <a:gd name="connsiteY12" fmla="*/ 1746 h 10000"/>
                  <a:gd name="connsiteX13" fmla="*/ 1126 w 10000"/>
                  <a:gd name="connsiteY13" fmla="*/ 1746 h 10000"/>
                  <a:gd name="connsiteX14" fmla="*/ 57 w 10000"/>
                  <a:gd name="connsiteY14" fmla="*/ 3658 h 10000"/>
                  <a:gd name="connsiteX15" fmla="*/ 57 w 10000"/>
                  <a:gd name="connsiteY15" fmla="*/ 4194 h 10000"/>
                  <a:gd name="connsiteX16" fmla="*/ 207 w 10000"/>
                  <a:gd name="connsiteY16" fmla="*/ 4297 h 10000"/>
                  <a:gd name="connsiteX17" fmla="*/ 377 w 10000"/>
                  <a:gd name="connsiteY17" fmla="*/ 4194 h 10000"/>
                  <a:gd name="connsiteX18" fmla="*/ 732 w 10000"/>
                  <a:gd name="connsiteY18" fmla="*/ 3521 h 10000"/>
                  <a:gd name="connsiteX19" fmla="*/ 1239 w 10000"/>
                  <a:gd name="connsiteY19" fmla="*/ 4395 h 10000"/>
                  <a:gd name="connsiteX20" fmla="*/ 8744 w 10000"/>
                  <a:gd name="connsiteY20" fmla="*/ 4395 h 10000"/>
                  <a:gd name="connsiteX21" fmla="*/ 9269 w 10000"/>
                  <a:gd name="connsiteY21" fmla="*/ 3521 h 10000"/>
                  <a:gd name="connsiteX22" fmla="*/ 9626 w 10000"/>
                  <a:gd name="connsiteY22" fmla="*/ 4194 h 10000"/>
                  <a:gd name="connsiteX23" fmla="*/ 9775 w 10000"/>
                  <a:gd name="connsiteY23" fmla="*/ 4297 h 10000"/>
                  <a:gd name="connsiteX24" fmla="*/ 9945 w 10000"/>
                  <a:gd name="connsiteY24" fmla="*/ 4194 h 10000"/>
                  <a:gd name="connsiteX25" fmla="*/ 9945 w 10000"/>
                  <a:gd name="connsiteY25" fmla="*/ 3658 h 10000"/>
                  <a:gd name="connsiteX26" fmla="*/ 4466 w 10000"/>
                  <a:gd name="connsiteY26" fmla="*/ 1142 h 10000"/>
                  <a:gd name="connsiteX27" fmla="*/ 4466 w 10000"/>
                  <a:gd name="connsiteY27" fmla="*/ 0 h 10000"/>
                  <a:gd name="connsiteX28" fmla="*/ 5760 w 10000"/>
                  <a:gd name="connsiteY28" fmla="*/ 1210 h 10000"/>
                  <a:gd name="connsiteX29" fmla="*/ 5009 w 10000"/>
                  <a:gd name="connsiteY29" fmla="*/ 1109 h 10000"/>
                  <a:gd name="connsiteX30" fmla="*/ 4466 w 10000"/>
                  <a:gd name="connsiteY30" fmla="*/ 1142 h 10000"/>
                  <a:gd name="connsiteX31" fmla="*/ 7299 w 10000"/>
                  <a:gd name="connsiteY31" fmla="*/ 5136 h 10000"/>
                  <a:gd name="connsiteX32" fmla="*/ 7299 w 10000"/>
                  <a:gd name="connsiteY32" fmla="*/ 5136 h 10000"/>
                  <a:gd name="connsiteX33" fmla="*/ 5161 w 10000"/>
                  <a:gd name="connsiteY33" fmla="*/ 9867 h 10000"/>
                  <a:gd name="connsiteX34" fmla="*/ 5009 w 10000"/>
                  <a:gd name="connsiteY34" fmla="*/ 10000 h 10000"/>
                  <a:gd name="connsiteX35" fmla="*/ 4860 w 10000"/>
                  <a:gd name="connsiteY35" fmla="*/ 9932 h 10000"/>
                  <a:gd name="connsiteX36" fmla="*/ 4840 w 10000"/>
                  <a:gd name="connsiteY36" fmla="*/ 9395 h 10000"/>
                  <a:gd name="connsiteX37" fmla="*/ 6960 w 10000"/>
                  <a:gd name="connsiteY37" fmla="*/ 4663 h 10000"/>
                  <a:gd name="connsiteX38" fmla="*/ 7262 w 10000"/>
                  <a:gd name="connsiteY38" fmla="*/ 4630 h 10000"/>
                  <a:gd name="connsiteX39" fmla="*/ 7299 w 10000"/>
                  <a:gd name="connsiteY39" fmla="*/ 5136 h 10000"/>
                  <a:gd name="connsiteX0" fmla="*/ 9945 w 10000"/>
                  <a:gd name="connsiteY0" fmla="*/ 2549 h 8891"/>
                  <a:gd name="connsiteX1" fmla="*/ 9945 w 10000"/>
                  <a:gd name="connsiteY1" fmla="*/ 2549 h 8891"/>
                  <a:gd name="connsiteX2" fmla="*/ 8875 w 10000"/>
                  <a:gd name="connsiteY2" fmla="*/ 637 h 8891"/>
                  <a:gd name="connsiteX3" fmla="*/ 8575 w 10000"/>
                  <a:gd name="connsiteY3" fmla="*/ 637 h 8891"/>
                  <a:gd name="connsiteX4" fmla="*/ 8575 w 10000"/>
                  <a:gd name="connsiteY4" fmla="*/ 1173 h 8891"/>
                  <a:gd name="connsiteX5" fmla="*/ 8949 w 10000"/>
                  <a:gd name="connsiteY5" fmla="*/ 1877 h 8891"/>
                  <a:gd name="connsiteX6" fmla="*/ 8481 w 10000"/>
                  <a:gd name="connsiteY6" fmla="*/ 2716 h 8891"/>
                  <a:gd name="connsiteX7" fmla="*/ 6174 w 10000"/>
                  <a:gd name="connsiteY7" fmla="*/ 234 h 8891"/>
                  <a:gd name="connsiteX8" fmla="*/ 4034 w 10000"/>
                  <a:gd name="connsiteY8" fmla="*/ 134 h 8891"/>
                  <a:gd name="connsiteX9" fmla="*/ 1520 w 10000"/>
                  <a:gd name="connsiteY9" fmla="*/ 2716 h 8891"/>
                  <a:gd name="connsiteX10" fmla="*/ 1052 w 10000"/>
                  <a:gd name="connsiteY10" fmla="*/ 1877 h 8891"/>
                  <a:gd name="connsiteX11" fmla="*/ 1445 w 10000"/>
                  <a:gd name="connsiteY11" fmla="*/ 1173 h 8891"/>
                  <a:gd name="connsiteX12" fmla="*/ 1445 w 10000"/>
                  <a:gd name="connsiteY12" fmla="*/ 637 h 8891"/>
                  <a:gd name="connsiteX13" fmla="*/ 1126 w 10000"/>
                  <a:gd name="connsiteY13" fmla="*/ 637 h 8891"/>
                  <a:gd name="connsiteX14" fmla="*/ 57 w 10000"/>
                  <a:gd name="connsiteY14" fmla="*/ 2549 h 8891"/>
                  <a:gd name="connsiteX15" fmla="*/ 57 w 10000"/>
                  <a:gd name="connsiteY15" fmla="*/ 3085 h 8891"/>
                  <a:gd name="connsiteX16" fmla="*/ 207 w 10000"/>
                  <a:gd name="connsiteY16" fmla="*/ 3188 h 8891"/>
                  <a:gd name="connsiteX17" fmla="*/ 377 w 10000"/>
                  <a:gd name="connsiteY17" fmla="*/ 3085 h 8891"/>
                  <a:gd name="connsiteX18" fmla="*/ 732 w 10000"/>
                  <a:gd name="connsiteY18" fmla="*/ 2412 h 8891"/>
                  <a:gd name="connsiteX19" fmla="*/ 1239 w 10000"/>
                  <a:gd name="connsiteY19" fmla="*/ 3286 h 8891"/>
                  <a:gd name="connsiteX20" fmla="*/ 8744 w 10000"/>
                  <a:gd name="connsiteY20" fmla="*/ 3286 h 8891"/>
                  <a:gd name="connsiteX21" fmla="*/ 9269 w 10000"/>
                  <a:gd name="connsiteY21" fmla="*/ 2412 h 8891"/>
                  <a:gd name="connsiteX22" fmla="*/ 9626 w 10000"/>
                  <a:gd name="connsiteY22" fmla="*/ 3085 h 8891"/>
                  <a:gd name="connsiteX23" fmla="*/ 9775 w 10000"/>
                  <a:gd name="connsiteY23" fmla="*/ 3188 h 8891"/>
                  <a:gd name="connsiteX24" fmla="*/ 9945 w 10000"/>
                  <a:gd name="connsiteY24" fmla="*/ 3085 h 8891"/>
                  <a:gd name="connsiteX25" fmla="*/ 9945 w 10000"/>
                  <a:gd name="connsiteY25" fmla="*/ 2549 h 8891"/>
                  <a:gd name="connsiteX26" fmla="*/ 4466 w 10000"/>
                  <a:gd name="connsiteY26" fmla="*/ 33 h 8891"/>
                  <a:gd name="connsiteX27" fmla="*/ 5760 w 10000"/>
                  <a:gd name="connsiteY27" fmla="*/ 101 h 8891"/>
                  <a:gd name="connsiteX28" fmla="*/ 5009 w 10000"/>
                  <a:gd name="connsiteY28" fmla="*/ 0 h 8891"/>
                  <a:gd name="connsiteX29" fmla="*/ 4466 w 10000"/>
                  <a:gd name="connsiteY29" fmla="*/ 33 h 8891"/>
                  <a:gd name="connsiteX30" fmla="*/ 7299 w 10000"/>
                  <a:gd name="connsiteY30" fmla="*/ 4027 h 8891"/>
                  <a:gd name="connsiteX31" fmla="*/ 7299 w 10000"/>
                  <a:gd name="connsiteY31" fmla="*/ 4027 h 8891"/>
                  <a:gd name="connsiteX32" fmla="*/ 5161 w 10000"/>
                  <a:gd name="connsiteY32" fmla="*/ 8758 h 8891"/>
                  <a:gd name="connsiteX33" fmla="*/ 5009 w 10000"/>
                  <a:gd name="connsiteY33" fmla="*/ 8891 h 8891"/>
                  <a:gd name="connsiteX34" fmla="*/ 4860 w 10000"/>
                  <a:gd name="connsiteY34" fmla="*/ 8823 h 8891"/>
                  <a:gd name="connsiteX35" fmla="*/ 4840 w 10000"/>
                  <a:gd name="connsiteY35" fmla="*/ 8286 h 8891"/>
                  <a:gd name="connsiteX36" fmla="*/ 6960 w 10000"/>
                  <a:gd name="connsiteY36" fmla="*/ 3554 h 8891"/>
                  <a:gd name="connsiteX37" fmla="*/ 7262 w 10000"/>
                  <a:gd name="connsiteY37" fmla="*/ 3521 h 8891"/>
                  <a:gd name="connsiteX38" fmla="*/ 7299 w 10000"/>
                  <a:gd name="connsiteY38" fmla="*/ 4027 h 8891"/>
                  <a:gd name="connsiteX0" fmla="*/ 9945 w 10000"/>
                  <a:gd name="connsiteY0" fmla="*/ 2867 h 10000"/>
                  <a:gd name="connsiteX1" fmla="*/ 9945 w 10000"/>
                  <a:gd name="connsiteY1" fmla="*/ 2867 h 10000"/>
                  <a:gd name="connsiteX2" fmla="*/ 8875 w 10000"/>
                  <a:gd name="connsiteY2" fmla="*/ 716 h 10000"/>
                  <a:gd name="connsiteX3" fmla="*/ 8575 w 10000"/>
                  <a:gd name="connsiteY3" fmla="*/ 716 h 10000"/>
                  <a:gd name="connsiteX4" fmla="*/ 8575 w 10000"/>
                  <a:gd name="connsiteY4" fmla="*/ 1319 h 10000"/>
                  <a:gd name="connsiteX5" fmla="*/ 8949 w 10000"/>
                  <a:gd name="connsiteY5" fmla="*/ 2111 h 10000"/>
                  <a:gd name="connsiteX6" fmla="*/ 8481 w 10000"/>
                  <a:gd name="connsiteY6" fmla="*/ 3055 h 10000"/>
                  <a:gd name="connsiteX7" fmla="*/ 6174 w 10000"/>
                  <a:gd name="connsiteY7" fmla="*/ 263 h 10000"/>
                  <a:gd name="connsiteX8" fmla="*/ 4034 w 10000"/>
                  <a:gd name="connsiteY8" fmla="*/ 151 h 10000"/>
                  <a:gd name="connsiteX9" fmla="*/ 1520 w 10000"/>
                  <a:gd name="connsiteY9" fmla="*/ 3055 h 10000"/>
                  <a:gd name="connsiteX10" fmla="*/ 1052 w 10000"/>
                  <a:gd name="connsiteY10" fmla="*/ 2111 h 10000"/>
                  <a:gd name="connsiteX11" fmla="*/ 1445 w 10000"/>
                  <a:gd name="connsiteY11" fmla="*/ 1319 h 10000"/>
                  <a:gd name="connsiteX12" fmla="*/ 1445 w 10000"/>
                  <a:gd name="connsiteY12" fmla="*/ 716 h 10000"/>
                  <a:gd name="connsiteX13" fmla="*/ 1126 w 10000"/>
                  <a:gd name="connsiteY13" fmla="*/ 716 h 10000"/>
                  <a:gd name="connsiteX14" fmla="*/ 57 w 10000"/>
                  <a:gd name="connsiteY14" fmla="*/ 2867 h 10000"/>
                  <a:gd name="connsiteX15" fmla="*/ 57 w 10000"/>
                  <a:gd name="connsiteY15" fmla="*/ 3470 h 10000"/>
                  <a:gd name="connsiteX16" fmla="*/ 207 w 10000"/>
                  <a:gd name="connsiteY16" fmla="*/ 3586 h 10000"/>
                  <a:gd name="connsiteX17" fmla="*/ 377 w 10000"/>
                  <a:gd name="connsiteY17" fmla="*/ 3470 h 10000"/>
                  <a:gd name="connsiteX18" fmla="*/ 732 w 10000"/>
                  <a:gd name="connsiteY18" fmla="*/ 2713 h 10000"/>
                  <a:gd name="connsiteX19" fmla="*/ 1239 w 10000"/>
                  <a:gd name="connsiteY19" fmla="*/ 3696 h 10000"/>
                  <a:gd name="connsiteX20" fmla="*/ 8744 w 10000"/>
                  <a:gd name="connsiteY20" fmla="*/ 3696 h 10000"/>
                  <a:gd name="connsiteX21" fmla="*/ 9269 w 10000"/>
                  <a:gd name="connsiteY21" fmla="*/ 2713 h 10000"/>
                  <a:gd name="connsiteX22" fmla="*/ 9626 w 10000"/>
                  <a:gd name="connsiteY22" fmla="*/ 3470 h 10000"/>
                  <a:gd name="connsiteX23" fmla="*/ 9775 w 10000"/>
                  <a:gd name="connsiteY23" fmla="*/ 3586 h 10000"/>
                  <a:gd name="connsiteX24" fmla="*/ 9945 w 10000"/>
                  <a:gd name="connsiteY24" fmla="*/ 3470 h 10000"/>
                  <a:gd name="connsiteX25" fmla="*/ 9945 w 10000"/>
                  <a:gd name="connsiteY25" fmla="*/ 2867 h 10000"/>
                  <a:gd name="connsiteX26" fmla="*/ 5009 w 10000"/>
                  <a:gd name="connsiteY26" fmla="*/ 0 h 10000"/>
                  <a:gd name="connsiteX27" fmla="*/ 5760 w 10000"/>
                  <a:gd name="connsiteY27" fmla="*/ 114 h 10000"/>
                  <a:gd name="connsiteX28" fmla="*/ 5009 w 10000"/>
                  <a:gd name="connsiteY28" fmla="*/ 0 h 10000"/>
                  <a:gd name="connsiteX29" fmla="*/ 7299 w 10000"/>
                  <a:gd name="connsiteY29" fmla="*/ 4529 h 10000"/>
                  <a:gd name="connsiteX30" fmla="*/ 7299 w 10000"/>
                  <a:gd name="connsiteY30" fmla="*/ 4529 h 10000"/>
                  <a:gd name="connsiteX31" fmla="*/ 5161 w 10000"/>
                  <a:gd name="connsiteY31" fmla="*/ 9850 h 10000"/>
                  <a:gd name="connsiteX32" fmla="*/ 5009 w 10000"/>
                  <a:gd name="connsiteY32" fmla="*/ 10000 h 10000"/>
                  <a:gd name="connsiteX33" fmla="*/ 4860 w 10000"/>
                  <a:gd name="connsiteY33" fmla="*/ 9924 h 10000"/>
                  <a:gd name="connsiteX34" fmla="*/ 4840 w 10000"/>
                  <a:gd name="connsiteY34" fmla="*/ 9320 h 10000"/>
                  <a:gd name="connsiteX35" fmla="*/ 6960 w 10000"/>
                  <a:gd name="connsiteY35" fmla="*/ 3997 h 10000"/>
                  <a:gd name="connsiteX36" fmla="*/ 7262 w 10000"/>
                  <a:gd name="connsiteY36" fmla="*/ 3960 h 10000"/>
                  <a:gd name="connsiteX37" fmla="*/ 7299 w 10000"/>
                  <a:gd name="connsiteY37" fmla="*/ 4529 h 10000"/>
                  <a:gd name="connsiteX0" fmla="*/ 9945 w 10000"/>
                  <a:gd name="connsiteY0" fmla="*/ 2716 h 9849"/>
                  <a:gd name="connsiteX1" fmla="*/ 9945 w 10000"/>
                  <a:gd name="connsiteY1" fmla="*/ 2716 h 9849"/>
                  <a:gd name="connsiteX2" fmla="*/ 8875 w 10000"/>
                  <a:gd name="connsiteY2" fmla="*/ 565 h 9849"/>
                  <a:gd name="connsiteX3" fmla="*/ 8575 w 10000"/>
                  <a:gd name="connsiteY3" fmla="*/ 565 h 9849"/>
                  <a:gd name="connsiteX4" fmla="*/ 8575 w 10000"/>
                  <a:gd name="connsiteY4" fmla="*/ 1168 h 9849"/>
                  <a:gd name="connsiteX5" fmla="*/ 8949 w 10000"/>
                  <a:gd name="connsiteY5" fmla="*/ 1960 h 9849"/>
                  <a:gd name="connsiteX6" fmla="*/ 8481 w 10000"/>
                  <a:gd name="connsiteY6" fmla="*/ 2904 h 9849"/>
                  <a:gd name="connsiteX7" fmla="*/ 6174 w 10000"/>
                  <a:gd name="connsiteY7" fmla="*/ 112 h 9849"/>
                  <a:gd name="connsiteX8" fmla="*/ 4034 w 10000"/>
                  <a:gd name="connsiteY8" fmla="*/ 0 h 9849"/>
                  <a:gd name="connsiteX9" fmla="*/ 1520 w 10000"/>
                  <a:gd name="connsiteY9" fmla="*/ 2904 h 9849"/>
                  <a:gd name="connsiteX10" fmla="*/ 1052 w 10000"/>
                  <a:gd name="connsiteY10" fmla="*/ 1960 h 9849"/>
                  <a:gd name="connsiteX11" fmla="*/ 1445 w 10000"/>
                  <a:gd name="connsiteY11" fmla="*/ 1168 h 9849"/>
                  <a:gd name="connsiteX12" fmla="*/ 1445 w 10000"/>
                  <a:gd name="connsiteY12" fmla="*/ 565 h 9849"/>
                  <a:gd name="connsiteX13" fmla="*/ 1126 w 10000"/>
                  <a:gd name="connsiteY13" fmla="*/ 565 h 9849"/>
                  <a:gd name="connsiteX14" fmla="*/ 57 w 10000"/>
                  <a:gd name="connsiteY14" fmla="*/ 2716 h 9849"/>
                  <a:gd name="connsiteX15" fmla="*/ 57 w 10000"/>
                  <a:gd name="connsiteY15" fmla="*/ 3319 h 9849"/>
                  <a:gd name="connsiteX16" fmla="*/ 207 w 10000"/>
                  <a:gd name="connsiteY16" fmla="*/ 3435 h 9849"/>
                  <a:gd name="connsiteX17" fmla="*/ 377 w 10000"/>
                  <a:gd name="connsiteY17" fmla="*/ 3319 h 9849"/>
                  <a:gd name="connsiteX18" fmla="*/ 732 w 10000"/>
                  <a:gd name="connsiteY18" fmla="*/ 2562 h 9849"/>
                  <a:gd name="connsiteX19" fmla="*/ 1239 w 10000"/>
                  <a:gd name="connsiteY19" fmla="*/ 3545 h 9849"/>
                  <a:gd name="connsiteX20" fmla="*/ 8744 w 10000"/>
                  <a:gd name="connsiteY20" fmla="*/ 3545 h 9849"/>
                  <a:gd name="connsiteX21" fmla="*/ 9269 w 10000"/>
                  <a:gd name="connsiteY21" fmla="*/ 2562 h 9849"/>
                  <a:gd name="connsiteX22" fmla="*/ 9626 w 10000"/>
                  <a:gd name="connsiteY22" fmla="*/ 3319 h 9849"/>
                  <a:gd name="connsiteX23" fmla="*/ 9775 w 10000"/>
                  <a:gd name="connsiteY23" fmla="*/ 3435 h 9849"/>
                  <a:gd name="connsiteX24" fmla="*/ 9945 w 10000"/>
                  <a:gd name="connsiteY24" fmla="*/ 3319 h 9849"/>
                  <a:gd name="connsiteX25" fmla="*/ 9945 w 10000"/>
                  <a:gd name="connsiteY25" fmla="*/ 2716 h 9849"/>
                  <a:gd name="connsiteX26" fmla="*/ 7299 w 10000"/>
                  <a:gd name="connsiteY26" fmla="*/ 4378 h 9849"/>
                  <a:gd name="connsiteX27" fmla="*/ 7299 w 10000"/>
                  <a:gd name="connsiteY27" fmla="*/ 4378 h 9849"/>
                  <a:gd name="connsiteX28" fmla="*/ 5161 w 10000"/>
                  <a:gd name="connsiteY28" fmla="*/ 9699 h 9849"/>
                  <a:gd name="connsiteX29" fmla="*/ 5009 w 10000"/>
                  <a:gd name="connsiteY29" fmla="*/ 9849 h 9849"/>
                  <a:gd name="connsiteX30" fmla="*/ 4860 w 10000"/>
                  <a:gd name="connsiteY30" fmla="*/ 9773 h 9849"/>
                  <a:gd name="connsiteX31" fmla="*/ 4840 w 10000"/>
                  <a:gd name="connsiteY31" fmla="*/ 9169 h 9849"/>
                  <a:gd name="connsiteX32" fmla="*/ 6960 w 10000"/>
                  <a:gd name="connsiteY32" fmla="*/ 3846 h 9849"/>
                  <a:gd name="connsiteX33" fmla="*/ 7262 w 10000"/>
                  <a:gd name="connsiteY33" fmla="*/ 3809 h 9849"/>
                  <a:gd name="connsiteX34" fmla="*/ 7299 w 10000"/>
                  <a:gd name="connsiteY34" fmla="*/ 4378 h 9849"/>
                  <a:gd name="connsiteX0" fmla="*/ 9945 w 10000"/>
                  <a:gd name="connsiteY0" fmla="*/ 2644 h 9886"/>
                  <a:gd name="connsiteX1" fmla="*/ 9945 w 10000"/>
                  <a:gd name="connsiteY1" fmla="*/ 2644 h 9886"/>
                  <a:gd name="connsiteX2" fmla="*/ 8875 w 10000"/>
                  <a:gd name="connsiteY2" fmla="*/ 460 h 9886"/>
                  <a:gd name="connsiteX3" fmla="*/ 8575 w 10000"/>
                  <a:gd name="connsiteY3" fmla="*/ 460 h 9886"/>
                  <a:gd name="connsiteX4" fmla="*/ 8575 w 10000"/>
                  <a:gd name="connsiteY4" fmla="*/ 1072 h 9886"/>
                  <a:gd name="connsiteX5" fmla="*/ 8949 w 10000"/>
                  <a:gd name="connsiteY5" fmla="*/ 1876 h 9886"/>
                  <a:gd name="connsiteX6" fmla="*/ 8481 w 10000"/>
                  <a:gd name="connsiteY6" fmla="*/ 2835 h 9886"/>
                  <a:gd name="connsiteX7" fmla="*/ 6174 w 10000"/>
                  <a:gd name="connsiteY7" fmla="*/ 0 h 9886"/>
                  <a:gd name="connsiteX8" fmla="*/ 1520 w 10000"/>
                  <a:gd name="connsiteY8" fmla="*/ 2835 h 9886"/>
                  <a:gd name="connsiteX9" fmla="*/ 1052 w 10000"/>
                  <a:gd name="connsiteY9" fmla="*/ 1876 h 9886"/>
                  <a:gd name="connsiteX10" fmla="*/ 1445 w 10000"/>
                  <a:gd name="connsiteY10" fmla="*/ 1072 h 9886"/>
                  <a:gd name="connsiteX11" fmla="*/ 1445 w 10000"/>
                  <a:gd name="connsiteY11" fmla="*/ 460 h 9886"/>
                  <a:gd name="connsiteX12" fmla="*/ 1126 w 10000"/>
                  <a:gd name="connsiteY12" fmla="*/ 460 h 9886"/>
                  <a:gd name="connsiteX13" fmla="*/ 57 w 10000"/>
                  <a:gd name="connsiteY13" fmla="*/ 2644 h 9886"/>
                  <a:gd name="connsiteX14" fmla="*/ 57 w 10000"/>
                  <a:gd name="connsiteY14" fmla="*/ 3256 h 9886"/>
                  <a:gd name="connsiteX15" fmla="*/ 207 w 10000"/>
                  <a:gd name="connsiteY15" fmla="*/ 3374 h 9886"/>
                  <a:gd name="connsiteX16" fmla="*/ 377 w 10000"/>
                  <a:gd name="connsiteY16" fmla="*/ 3256 h 9886"/>
                  <a:gd name="connsiteX17" fmla="*/ 732 w 10000"/>
                  <a:gd name="connsiteY17" fmla="*/ 2487 h 9886"/>
                  <a:gd name="connsiteX18" fmla="*/ 1239 w 10000"/>
                  <a:gd name="connsiteY18" fmla="*/ 3485 h 9886"/>
                  <a:gd name="connsiteX19" fmla="*/ 8744 w 10000"/>
                  <a:gd name="connsiteY19" fmla="*/ 3485 h 9886"/>
                  <a:gd name="connsiteX20" fmla="*/ 9269 w 10000"/>
                  <a:gd name="connsiteY20" fmla="*/ 2487 h 9886"/>
                  <a:gd name="connsiteX21" fmla="*/ 9626 w 10000"/>
                  <a:gd name="connsiteY21" fmla="*/ 3256 h 9886"/>
                  <a:gd name="connsiteX22" fmla="*/ 9775 w 10000"/>
                  <a:gd name="connsiteY22" fmla="*/ 3374 h 9886"/>
                  <a:gd name="connsiteX23" fmla="*/ 9945 w 10000"/>
                  <a:gd name="connsiteY23" fmla="*/ 3256 h 9886"/>
                  <a:gd name="connsiteX24" fmla="*/ 9945 w 10000"/>
                  <a:gd name="connsiteY24" fmla="*/ 2644 h 9886"/>
                  <a:gd name="connsiteX25" fmla="*/ 7299 w 10000"/>
                  <a:gd name="connsiteY25" fmla="*/ 4331 h 9886"/>
                  <a:gd name="connsiteX26" fmla="*/ 7299 w 10000"/>
                  <a:gd name="connsiteY26" fmla="*/ 4331 h 9886"/>
                  <a:gd name="connsiteX27" fmla="*/ 5161 w 10000"/>
                  <a:gd name="connsiteY27" fmla="*/ 9734 h 9886"/>
                  <a:gd name="connsiteX28" fmla="*/ 5009 w 10000"/>
                  <a:gd name="connsiteY28" fmla="*/ 9886 h 9886"/>
                  <a:gd name="connsiteX29" fmla="*/ 4860 w 10000"/>
                  <a:gd name="connsiteY29" fmla="*/ 9809 h 9886"/>
                  <a:gd name="connsiteX30" fmla="*/ 4840 w 10000"/>
                  <a:gd name="connsiteY30" fmla="*/ 9196 h 9886"/>
                  <a:gd name="connsiteX31" fmla="*/ 6960 w 10000"/>
                  <a:gd name="connsiteY31" fmla="*/ 3791 h 9886"/>
                  <a:gd name="connsiteX32" fmla="*/ 7262 w 10000"/>
                  <a:gd name="connsiteY32" fmla="*/ 3753 h 9886"/>
                  <a:gd name="connsiteX33" fmla="*/ 7299 w 10000"/>
                  <a:gd name="connsiteY33" fmla="*/ 4331 h 9886"/>
                  <a:gd name="connsiteX0" fmla="*/ 9945 w 10000"/>
                  <a:gd name="connsiteY0" fmla="*/ 2326 h 9652"/>
                  <a:gd name="connsiteX1" fmla="*/ 9945 w 10000"/>
                  <a:gd name="connsiteY1" fmla="*/ 2326 h 9652"/>
                  <a:gd name="connsiteX2" fmla="*/ 8875 w 10000"/>
                  <a:gd name="connsiteY2" fmla="*/ 117 h 9652"/>
                  <a:gd name="connsiteX3" fmla="*/ 8575 w 10000"/>
                  <a:gd name="connsiteY3" fmla="*/ 117 h 9652"/>
                  <a:gd name="connsiteX4" fmla="*/ 8575 w 10000"/>
                  <a:gd name="connsiteY4" fmla="*/ 736 h 9652"/>
                  <a:gd name="connsiteX5" fmla="*/ 8949 w 10000"/>
                  <a:gd name="connsiteY5" fmla="*/ 1550 h 9652"/>
                  <a:gd name="connsiteX6" fmla="*/ 8481 w 10000"/>
                  <a:gd name="connsiteY6" fmla="*/ 2520 h 9652"/>
                  <a:gd name="connsiteX7" fmla="*/ 1520 w 10000"/>
                  <a:gd name="connsiteY7" fmla="*/ 2520 h 9652"/>
                  <a:gd name="connsiteX8" fmla="*/ 1052 w 10000"/>
                  <a:gd name="connsiteY8" fmla="*/ 1550 h 9652"/>
                  <a:gd name="connsiteX9" fmla="*/ 1445 w 10000"/>
                  <a:gd name="connsiteY9" fmla="*/ 736 h 9652"/>
                  <a:gd name="connsiteX10" fmla="*/ 1445 w 10000"/>
                  <a:gd name="connsiteY10" fmla="*/ 117 h 9652"/>
                  <a:gd name="connsiteX11" fmla="*/ 1126 w 10000"/>
                  <a:gd name="connsiteY11" fmla="*/ 117 h 9652"/>
                  <a:gd name="connsiteX12" fmla="*/ 57 w 10000"/>
                  <a:gd name="connsiteY12" fmla="*/ 2326 h 9652"/>
                  <a:gd name="connsiteX13" fmla="*/ 57 w 10000"/>
                  <a:gd name="connsiteY13" fmla="*/ 2946 h 9652"/>
                  <a:gd name="connsiteX14" fmla="*/ 207 w 10000"/>
                  <a:gd name="connsiteY14" fmla="*/ 3065 h 9652"/>
                  <a:gd name="connsiteX15" fmla="*/ 377 w 10000"/>
                  <a:gd name="connsiteY15" fmla="*/ 2946 h 9652"/>
                  <a:gd name="connsiteX16" fmla="*/ 732 w 10000"/>
                  <a:gd name="connsiteY16" fmla="*/ 2168 h 9652"/>
                  <a:gd name="connsiteX17" fmla="*/ 1239 w 10000"/>
                  <a:gd name="connsiteY17" fmla="*/ 3177 h 9652"/>
                  <a:gd name="connsiteX18" fmla="*/ 8744 w 10000"/>
                  <a:gd name="connsiteY18" fmla="*/ 3177 h 9652"/>
                  <a:gd name="connsiteX19" fmla="*/ 9269 w 10000"/>
                  <a:gd name="connsiteY19" fmla="*/ 2168 h 9652"/>
                  <a:gd name="connsiteX20" fmla="*/ 9626 w 10000"/>
                  <a:gd name="connsiteY20" fmla="*/ 2946 h 9652"/>
                  <a:gd name="connsiteX21" fmla="*/ 9775 w 10000"/>
                  <a:gd name="connsiteY21" fmla="*/ 3065 h 9652"/>
                  <a:gd name="connsiteX22" fmla="*/ 9945 w 10000"/>
                  <a:gd name="connsiteY22" fmla="*/ 2946 h 9652"/>
                  <a:gd name="connsiteX23" fmla="*/ 9945 w 10000"/>
                  <a:gd name="connsiteY23" fmla="*/ 2326 h 9652"/>
                  <a:gd name="connsiteX24" fmla="*/ 7299 w 10000"/>
                  <a:gd name="connsiteY24" fmla="*/ 4033 h 9652"/>
                  <a:gd name="connsiteX25" fmla="*/ 7299 w 10000"/>
                  <a:gd name="connsiteY25" fmla="*/ 4033 h 9652"/>
                  <a:gd name="connsiteX26" fmla="*/ 5161 w 10000"/>
                  <a:gd name="connsiteY26" fmla="*/ 9498 h 9652"/>
                  <a:gd name="connsiteX27" fmla="*/ 5009 w 10000"/>
                  <a:gd name="connsiteY27" fmla="*/ 9652 h 9652"/>
                  <a:gd name="connsiteX28" fmla="*/ 4860 w 10000"/>
                  <a:gd name="connsiteY28" fmla="*/ 9574 h 9652"/>
                  <a:gd name="connsiteX29" fmla="*/ 4840 w 10000"/>
                  <a:gd name="connsiteY29" fmla="*/ 8954 h 9652"/>
                  <a:gd name="connsiteX30" fmla="*/ 6960 w 10000"/>
                  <a:gd name="connsiteY30" fmla="*/ 3487 h 9652"/>
                  <a:gd name="connsiteX31" fmla="*/ 7262 w 10000"/>
                  <a:gd name="connsiteY31" fmla="*/ 3448 h 9652"/>
                  <a:gd name="connsiteX32" fmla="*/ 7299 w 10000"/>
                  <a:gd name="connsiteY32" fmla="*/ 4033 h 9652"/>
                  <a:gd name="connsiteX0" fmla="*/ 10009 w 10064"/>
                  <a:gd name="connsiteY0" fmla="*/ 2409 h 9999"/>
                  <a:gd name="connsiteX1" fmla="*/ 10009 w 10064"/>
                  <a:gd name="connsiteY1" fmla="*/ 2409 h 9999"/>
                  <a:gd name="connsiteX2" fmla="*/ 8939 w 10064"/>
                  <a:gd name="connsiteY2" fmla="*/ 120 h 9999"/>
                  <a:gd name="connsiteX3" fmla="*/ 8639 w 10064"/>
                  <a:gd name="connsiteY3" fmla="*/ 120 h 9999"/>
                  <a:gd name="connsiteX4" fmla="*/ 8639 w 10064"/>
                  <a:gd name="connsiteY4" fmla="*/ 762 h 9999"/>
                  <a:gd name="connsiteX5" fmla="*/ 9013 w 10064"/>
                  <a:gd name="connsiteY5" fmla="*/ 1605 h 9999"/>
                  <a:gd name="connsiteX6" fmla="*/ 8545 w 10064"/>
                  <a:gd name="connsiteY6" fmla="*/ 2610 h 9999"/>
                  <a:gd name="connsiteX7" fmla="*/ 1584 w 10064"/>
                  <a:gd name="connsiteY7" fmla="*/ 2610 h 9999"/>
                  <a:gd name="connsiteX8" fmla="*/ 1116 w 10064"/>
                  <a:gd name="connsiteY8" fmla="*/ 1605 h 9999"/>
                  <a:gd name="connsiteX9" fmla="*/ 1509 w 10064"/>
                  <a:gd name="connsiteY9" fmla="*/ 762 h 9999"/>
                  <a:gd name="connsiteX10" fmla="*/ 1509 w 10064"/>
                  <a:gd name="connsiteY10" fmla="*/ 120 h 9999"/>
                  <a:gd name="connsiteX11" fmla="*/ 121 w 10064"/>
                  <a:gd name="connsiteY11" fmla="*/ 2409 h 9999"/>
                  <a:gd name="connsiteX12" fmla="*/ 121 w 10064"/>
                  <a:gd name="connsiteY12" fmla="*/ 3051 h 9999"/>
                  <a:gd name="connsiteX13" fmla="*/ 271 w 10064"/>
                  <a:gd name="connsiteY13" fmla="*/ 3175 h 9999"/>
                  <a:gd name="connsiteX14" fmla="*/ 441 w 10064"/>
                  <a:gd name="connsiteY14" fmla="*/ 3051 h 9999"/>
                  <a:gd name="connsiteX15" fmla="*/ 796 w 10064"/>
                  <a:gd name="connsiteY15" fmla="*/ 2245 h 9999"/>
                  <a:gd name="connsiteX16" fmla="*/ 1303 w 10064"/>
                  <a:gd name="connsiteY16" fmla="*/ 3291 h 9999"/>
                  <a:gd name="connsiteX17" fmla="*/ 8808 w 10064"/>
                  <a:gd name="connsiteY17" fmla="*/ 3291 h 9999"/>
                  <a:gd name="connsiteX18" fmla="*/ 9333 w 10064"/>
                  <a:gd name="connsiteY18" fmla="*/ 2245 h 9999"/>
                  <a:gd name="connsiteX19" fmla="*/ 9690 w 10064"/>
                  <a:gd name="connsiteY19" fmla="*/ 3051 h 9999"/>
                  <a:gd name="connsiteX20" fmla="*/ 9839 w 10064"/>
                  <a:gd name="connsiteY20" fmla="*/ 3175 h 9999"/>
                  <a:gd name="connsiteX21" fmla="*/ 10009 w 10064"/>
                  <a:gd name="connsiteY21" fmla="*/ 3051 h 9999"/>
                  <a:gd name="connsiteX22" fmla="*/ 10009 w 10064"/>
                  <a:gd name="connsiteY22" fmla="*/ 2409 h 9999"/>
                  <a:gd name="connsiteX23" fmla="*/ 7363 w 10064"/>
                  <a:gd name="connsiteY23" fmla="*/ 4177 h 9999"/>
                  <a:gd name="connsiteX24" fmla="*/ 7363 w 10064"/>
                  <a:gd name="connsiteY24" fmla="*/ 4177 h 9999"/>
                  <a:gd name="connsiteX25" fmla="*/ 5225 w 10064"/>
                  <a:gd name="connsiteY25" fmla="*/ 9839 h 9999"/>
                  <a:gd name="connsiteX26" fmla="*/ 5073 w 10064"/>
                  <a:gd name="connsiteY26" fmla="*/ 9999 h 9999"/>
                  <a:gd name="connsiteX27" fmla="*/ 4924 w 10064"/>
                  <a:gd name="connsiteY27" fmla="*/ 9918 h 9999"/>
                  <a:gd name="connsiteX28" fmla="*/ 4904 w 10064"/>
                  <a:gd name="connsiteY28" fmla="*/ 9276 h 9999"/>
                  <a:gd name="connsiteX29" fmla="*/ 7024 w 10064"/>
                  <a:gd name="connsiteY29" fmla="*/ 3612 h 9999"/>
                  <a:gd name="connsiteX30" fmla="*/ 7326 w 10064"/>
                  <a:gd name="connsiteY30" fmla="*/ 3571 h 9999"/>
                  <a:gd name="connsiteX31" fmla="*/ 7363 w 10064"/>
                  <a:gd name="connsiteY31" fmla="*/ 4177 h 9999"/>
                  <a:gd name="connsiteX0" fmla="*/ 9945 w 10000"/>
                  <a:gd name="connsiteY0" fmla="*/ 2409 h 10000"/>
                  <a:gd name="connsiteX1" fmla="*/ 9945 w 10000"/>
                  <a:gd name="connsiteY1" fmla="*/ 2409 h 10000"/>
                  <a:gd name="connsiteX2" fmla="*/ 8882 w 10000"/>
                  <a:gd name="connsiteY2" fmla="*/ 120 h 10000"/>
                  <a:gd name="connsiteX3" fmla="*/ 8584 w 10000"/>
                  <a:gd name="connsiteY3" fmla="*/ 120 h 10000"/>
                  <a:gd name="connsiteX4" fmla="*/ 8584 w 10000"/>
                  <a:gd name="connsiteY4" fmla="*/ 762 h 10000"/>
                  <a:gd name="connsiteX5" fmla="*/ 8956 w 10000"/>
                  <a:gd name="connsiteY5" fmla="*/ 1605 h 10000"/>
                  <a:gd name="connsiteX6" fmla="*/ 8491 w 10000"/>
                  <a:gd name="connsiteY6" fmla="*/ 2610 h 10000"/>
                  <a:gd name="connsiteX7" fmla="*/ 1574 w 10000"/>
                  <a:gd name="connsiteY7" fmla="*/ 2610 h 10000"/>
                  <a:gd name="connsiteX8" fmla="*/ 1109 w 10000"/>
                  <a:gd name="connsiteY8" fmla="*/ 1605 h 10000"/>
                  <a:gd name="connsiteX9" fmla="*/ 1499 w 10000"/>
                  <a:gd name="connsiteY9" fmla="*/ 762 h 10000"/>
                  <a:gd name="connsiteX10" fmla="*/ 120 w 10000"/>
                  <a:gd name="connsiteY10" fmla="*/ 2409 h 10000"/>
                  <a:gd name="connsiteX11" fmla="*/ 120 w 10000"/>
                  <a:gd name="connsiteY11" fmla="*/ 3051 h 10000"/>
                  <a:gd name="connsiteX12" fmla="*/ 269 w 10000"/>
                  <a:gd name="connsiteY12" fmla="*/ 3175 h 10000"/>
                  <a:gd name="connsiteX13" fmla="*/ 438 w 10000"/>
                  <a:gd name="connsiteY13" fmla="*/ 3051 h 10000"/>
                  <a:gd name="connsiteX14" fmla="*/ 791 w 10000"/>
                  <a:gd name="connsiteY14" fmla="*/ 2245 h 10000"/>
                  <a:gd name="connsiteX15" fmla="*/ 1295 w 10000"/>
                  <a:gd name="connsiteY15" fmla="*/ 3291 h 10000"/>
                  <a:gd name="connsiteX16" fmla="*/ 8752 w 10000"/>
                  <a:gd name="connsiteY16" fmla="*/ 3291 h 10000"/>
                  <a:gd name="connsiteX17" fmla="*/ 9274 w 10000"/>
                  <a:gd name="connsiteY17" fmla="*/ 2245 h 10000"/>
                  <a:gd name="connsiteX18" fmla="*/ 9628 w 10000"/>
                  <a:gd name="connsiteY18" fmla="*/ 3051 h 10000"/>
                  <a:gd name="connsiteX19" fmla="*/ 9776 w 10000"/>
                  <a:gd name="connsiteY19" fmla="*/ 3175 h 10000"/>
                  <a:gd name="connsiteX20" fmla="*/ 9945 w 10000"/>
                  <a:gd name="connsiteY20" fmla="*/ 3051 h 10000"/>
                  <a:gd name="connsiteX21" fmla="*/ 9945 w 10000"/>
                  <a:gd name="connsiteY21" fmla="*/ 2409 h 10000"/>
                  <a:gd name="connsiteX22" fmla="*/ 7316 w 10000"/>
                  <a:gd name="connsiteY22" fmla="*/ 4177 h 10000"/>
                  <a:gd name="connsiteX23" fmla="*/ 7316 w 10000"/>
                  <a:gd name="connsiteY23" fmla="*/ 4177 h 10000"/>
                  <a:gd name="connsiteX24" fmla="*/ 5192 w 10000"/>
                  <a:gd name="connsiteY24" fmla="*/ 9840 h 10000"/>
                  <a:gd name="connsiteX25" fmla="*/ 5041 w 10000"/>
                  <a:gd name="connsiteY25" fmla="*/ 10000 h 10000"/>
                  <a:gd name="connsiteX26" fmla="*/ 4893 w 10000"/>
                  <a:gd name="connsiteY26" fmla="*/ 9919 h 10000"/>
                  <a:gd name="connsiteX27" fmla="*/ 4873 w 10000"/>
                  <a:gd name="connsiteY27" fmla="*/ 9277 h 10000"/>
                  <a:gd name="connsiteX28" fmla="*/ 6979 w 10000"/>
                  <a:gd name="connsiteY28" fmla="*/ 3612 h 10000"/>
                  <a:gd name="connsiteX29" fmla="*/ 7279 w 10000"/>
                  <a:gd name="connsiteY29" fmla="*/ 3571 h 10000"/>
                  <a:gd name="connsiteX30" fmla="*/ 7316 w 10000"/>
                  <a:gd name="connsiteY30" fmla="*/ 4177 h 10000"/>
                  <a:gd name="connsiteX0" fmla="*/ 9918 w 9973"/>
                  <a:gd name="connsiteY0" fmla="*/ 2409 h 10000"/>
                  <a:gd name="connsiteX1" fmla="*/ 9918 w 9973"/>
                  <a:gd name="connsiteY1" fmla="*/ 2409 h 10000"/>
                  <a:gd name="connsiteX2" fmla="*/ 8855 w 9973"/>
                  <a:gd name="connsiteY2" fmla="*/ 120 h 10000"/>
                  <a:gd name="connsiteX3" fmla="*/ 8557 w 9973"/>
                  <a:gd name="connsiteY3" fmla="*/ 120 h 10000"/>
                  <a:gd name="connsiteX4" fmla="*/ 8557 w 9973"/>
                  <a:gd name="connsiteY4" fmla="*/ 762 h 10000"/>
                  <a:gd name="connsiteX5" fmla="*/ 8929 w 9973"/>
                  <a:gd name="connsiteY5" fmla="*/ 1605 h 10000"/>
                  <a:gd name="connsiteX6" fmla="*/ 8464 w 9973"/>
                  <a:gd name="connsiteY6" fmla="*/ 2610 h 10000"/>
                  <a:gd name="connsiteX7" fmla="*/ 1547 w 9973"/>
                  <a:gd name="connsiteY7" fmla="*/ 2610 h 10000"/>
                  <a:gd name="connsiteX8" fmla="*/ 1082 w 9973"/>
                  <a:gd name="connsiteY8" fmla="*/ 1605 h 10000"/>
                  <a:gd name="connsiteX9" fmla="*/ 93 w 9973"/>
                  <a:gd name="connsiteY9" fmla="*/ 2409 h 10000"/>
                  <a:gd name="connsiteX10" fmla="*/ 93 w 9973"/>
                  <a:gd name="connsiteY10" fmla="*/ 3051 h 10000"/>
                  <a:gd name="connsiteX11" fmla="*/ 242 w 9973"/>
                  <a:gd name="connsiteY11" fmla="*/ 3175 h 10000"/>
                  <a:gd name="connsiteX12" fmla="*/ 411 w 9973"/>
                  <a:gd name="connsiteY12" fmla="*/ 3051 h 10000"/>
                  <a:gd name="connsiteX13" fmla="*/ 764 w 9973"/>
                  <a:gd name="connsiteY13" fmla="*/ 2245 h 10000"/>
                  <a:gd name="connsiteX14" fmla="*/ 1268 w 9973"/>
                  <a:gd name="connsiteY14" fmla="*/ 3291 h 10000"/>
                  <a:gd name="connsiteX15" fmla="*/ 8725 w 9973"/>
                  <a:gd name="connsiteY15" fmla="*/ 3291 h 10000"/>
                  <a:gd name="connsiteX16" fmla="*/ 9247 w 9973"/>
                  <a:gd name="connsiteY16" fmla="*/ 2245 h 10000"/>
                  <a:gd name="connsiteX17" fmla="*/ 9601 w 9973"/>
                  <a:gd name="connsiteY17" fmla="*/ 3051 h 10000"/>
                  <a:gd name="connsiteX18" fmla="*/ 9749 w 9973"/>
                  <a:gd name="connsiteY18" fmla="*/ 3175 h 10000"/>
                  <a:gd name="connsiteX19" fmla="*/ 9918 w 9973"/>
                  <a:gd name="connsiteY19" fmla="*/ 3051 h 10000"/>
                  <a:gd name="connsiteX20" fmla="*/ 9918 w 9973"/>
                  <a:gd name="connsiteY20" fmla="*/ 2409 h 10000"/>
                  <a:gd name="connsiteX21" fmla="*/ 7289 w 9973"/>
                  <a:gd name="connsiteY21" fmla="*/ 4177 h 10000"/>
                  <a:gd name="connsiteX22" fmla="*/ 7289 w 9973"/>
                  <a:gd name="connsiteY22" fmla="*/ 4177 h 10000"/>
                  <a:gd name="connsiteX23" fmla="*/ 5165 w 9973"/>
                  <a:gd name="connsiteY23" fmla="*/ 9840 h 10000"/>
                  <a:gd name="connsiteX24" fmla="*/ 5014 w 9973"/>
                  <a:gd name="connsiteY24" fmla="*/ 10000 h 10000"/>
                  <a:gd name="connsiteX25" fmla="*/ 4866 w 9973"/>
                  <a:gd name="connsiteY25" fmla="*/ 9919 h 10000"/>
                  <a:gd name="connsiteX26" fmla="*/ 4846 w 9973"/>
                  <a:gd name="connsiteY26" fmla="*/ 9277 h 10000"/>
                  <a:gd name="connsiteX27" fmla="*/ 6952 w 9973"/>
                  <a:gd name="connsiteY27" fmla="*/ 3612 h 10000"/>
                  <a:gd name="connsiteX28" fmla="*/ 7252 w 9973"/>
                  <a:gd name="connsiteY28" fmla="*/ 3571 h 10000"/>
                  <a:gd name="connsiteX29" fmla="*/ 7289 w 9973"/>
                  <a:gd name="connsiteY29" fmla="*/ 4177 h 10000"/>
                  <a:gd name="connsiteX0" fmla="*/ 9945 w 10000"/>
                  <a:gd name="connsiteY0" fmla="*/ 2409 h 10000"/>
                  <a:gd name="connsiteX1" fmla="*/ 9945 w 10000"/>
                  <a:gd name="connsiteY1" fmla="*/ 2409 h 10000"/>
                  <a:gd name="connsiteX2" fmla="*/ 8879 w 10000"/>
                  <a:gd name="connsiteY2" fmla="*/ 120 h 10000"/>
                  <a:gd name="connsiteX3" fmla="*/ 8580 w 10000"/>
                  <a:gd name="connsiteY3" fmla="*/ 120 h 10000"/>
                  <a:gd name="connsiteX4" fmla="*/ 8580 w 10000"/>
                  <a:gd name="connsiteY4" fmla="*/ 762 h 10000"/>
                  <a:gd name="connsiteX5" fmla="*/ 8953 w 10000"/>
                  <a:gd name="connsiteY5" fmla="*/ 1605 h 10000"/>
                  <a:gd name="connsiteX6" fmla="*/ 8487 w 10000"/>
                  <a:gd name="connsiteY6" fmla="*/ 2610 h 10000"/>
                  <a:gd name="connsiteX7" fmla="*/ 1551 w 10000"/>
                  <a:gd name="connsiteY7" fmla="*/ 2610 h 10000"/>
                  <a:gd name="connsiteX8" fmla="*/ 1085 w 10000"/>
                  <a:gd name="connsiteY8" fmla="*/ 1605 h 10000"/>
                  <a:gd name="connsiteX9" fmla="*/ 93 w 10000"/>
                  <a:gd name="connsiteY9" fmla="*/ 2409 h 10000"/>
                  <a:gd name="connsiteX10" fmla="*/ 93 w 10000"/>
                  <a:gd name="connsiteY10" fmla="*/ 3051 h 10000"/>
                  <a:gd name="connsiteX11" fmla="*/ 243 w 10000"/>
                  <a:gd name="connsiteY11" fmla="*/ 3175 h 10000"/>
                  <a:gd name="connsiteX12" fmla="*/ 412 w 10000"/>
                  <a:gd name="connsiteY12" fmla="*/ 3051 h 10000"/>
                  <a:gd name="connsiteX13" fmla="*/ 1271 w 10000"/>
                  <a:gd name="connsiteY13" fmla="*/ 3291 h 10000"/>
                  <a:gd name="connsiteX14" fmla="*/ 8749 w 10000"/>
                  <a:gd name="connsiteY14" fmla="*/ 3291 h 10000"/>
                  <a:gd name="connsiteX15" fmla="*/ 9272 w 10000"/>
                  <a:gd name="connsiteY15" fmla="*/ 2245 h 10000"/>
                  <a:gd name="connsiteX16" fmla="*/ 9627 w 10000"/>
                  <a:gd name="connsiteY16" fmla="*/ 3051 h 10000"/>
                  <a:gd name="connsiteX17" fmla="*/ 9775 w 10000"/>
                  <a:gd name="connsiteY17" fmla="*/ 3175 h 10000"/>
                  <a:gd name="connsiteX18" fmla="*/ 9945 w 10000"/>
                  <a:gd name="connsiteY18" fmla="*/ 3051 h 10000"/>
                  <a:gd name="connsiteX19" fmla="*/ 9945 w 10000"/>
                  <a:gd name="connsiteY19" fmla="*/ 2409 h 10000"/>
                  <a:gd name="connsiteX20" fmla="*/ 7309 w 10000"/>
                  <a:gd name="connsiteY20" fmla="*/ 4177 h 10000"/>
                  <a:gd name="connsiteX21" fmla="*/ 7309 w 10000"/>
                  <a:gd name="connsiteY21" fmla="*/ 4177 h 10000"/>
                  <a:gd name="connsiteX22" fmla="*/ 5179 w 10000"/>
                  <a:gd name="connsiteY22" fmla="*/ 9840 h 10000"/>
                  <a:gd name="connsiteX23" fmla="*/ 5028 w 10000"/>
                  <a:gd name="connsiteY23" fmla="*/ 10000 h 10000"/>
                  <a:gd name="connsiteX24" fmla="*/ 4879 w 10000"/>
                  <a:gd name="connsiteY24" fmla="*/ 9919 h 10000"/>
                  <a:gd name="connsiteX25" fmla="*/ 4859 w 10000"/>
                  <a:gd name="connsiteY25" fmla="*/ 9277 h 10000"/>
                  <a:gd name="connsiteX26" fmla="*/ 6971 w 10000"/>
                  <a:gd name="connsiteY26" fmla="*/ 3612 h 10000"/>
                  <a:gd name="connsiteX27" fmla="*/ 7272 w 10000"/>
                  <a:gd name="connsiteY27" fmla="*/ 3571 h 10000"/>
                  <a:gd name="connsiteX28" fmla="*/ 7309 w 10000"/>
                  <a:gd name="connsiteY28"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276 w 10033"/>
                  <a:gd name="connsiteY10" fmla="*/ 3175 h 10000"/>
                  <a:gd name="connsiteX11" fmla="*/ 445 w 10033"/>
                  <a:gd name="connsiteY11" fmla="*/ 3051 h 10000"/>
                  <a:gd name="connsiteX12" fmla="*/ 1304 w 10033"/>
                  <a:gd name="connsiteY12" fmla="*/ 3291 h 10000"/>
                  <a:gd name="connsiteX13" fmla="*/ 8782 w 10033"/>
                  <a:gd name="connsiteY13" fmla="*/ 3291 h 10000"/>
                  <a:gd name="connsiteX14" fmla="*/ 9305 w 10033"/>
                  <a:gd name="connsiteY14" fmla="*/ 2245 h 10000"/>
                  <a:gd name="connsiteX15" fmla="*/ 9660 w 10033"/>
                  <a:gd name="connsiteY15" fmla="*/ 3051 h 10000"/>
                  <a:gd name="connsiteX16" fmla="*/ 9808 w 10033"/>
                  <a:gd name="connsiteY16" fmla="*/ 3175 h 10000"/>
                  <a:gd name="connsiteX17" fmla="*/ 9978 w 10033"/>
                  <a:gd name="connsiteY17" fmla="*/ 3051 h 10000"/>
                  <a:gd name="connsiteX18" fmla="*/ 9978 w 10033"/>
                  <a:gd name="connsiteY18" fmla="*/ 2409 h 10000"/>
                  <a:gd name="connsiteX19" fmla="*/ 7342 w 10033"/>
                  <a:gd name="connsiteY19" fmla="*/ 4177 h 10000"/>
                  <a:gd name="connsiteX20" fmla="*/ 7342 w 10033"/>
                  <a:gd name="connsiteY20" fmla="*/ 4177 h 10000"/>
                  <a:gd name="connsiteX21" fmla="*/ 5212 w 10033"/>
                  <a:gd name="connsiteY21" fmla="*/ 9840 h 10000"/>
                  <a:gd name="connsiteX22" fmla="*/ 5061 w 10033"/>
                  <a:gd name="connsiteY22" fmla="*/ 10000 h 10000"/>
                  <a:gd name="connsiteX23" fmla="*/ 4912 w 10033"/>
                  <a:gd name="connsiteY23" fmla="*/ 9919 h 10000"/>
                  <a:gd name="connsiteX24" fmla="*/ 4892 w 10033"/>
                  <a:gd name="connsiteY24" fmla="*/ 9277 h 10000"/>
                  <a:gd name="connsiteX25" fmla="*/ 7004 w 10033"/>
                  <a:gd name="connsiteY25" fmla="*/ 3612 h 10000"/>
                  <a:gd name="connsiteX26" fmla="*/ 7305 w 10033"/>
                  <a:gd name="connsiteY26" fmla="*/ 3571 h 10000"/>
                  <a:gd name="connsiteX27" fmla="*/ 7342 w 10033"/>
                  <a:gd name="connsiteY27"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276 w 10033"/>
                  <a:gd name="connsiteY10" fmla="*/ 3175 h 10000"/>
                  <a:gd name="connsiteX11" fmla="*/ 1304 w 10033"/>
                  <a:gd name="connsiteY11" fmla="*/ 3291 h 10000"/>
                  <a:gd name="connsiteX12" fmla="*/ 8782 w 10033"/>
                  <a:gd name="connsiteY12" fmla="*/ 3291 h 10000"/>
                  <a:gd name="connsiteX13" fmla="*/ 9305 w 10033"/>
                  <a:gd name="connsiteY13" fmla="*/ 2245 h 10000"/>
                  <a:gd name="connsiteX14" fmla="*/ 9660 w 10033"/>
                  <a:gd name="connsiteY14" fmla="*/ 3051 h 10000"/>
                  <a:gd name="connsiteX15" fmla="*/ 9808 w 10033"/>
                  <a:gd name="connsiteY15" fmla="*/ 3175 h 10000"/>
                  <a:gd name="connsiteX16" fmla="*/ 9978 w 10033"/>
                  <a:gd name="connsiteY16" fmla="*/ 3051 h 10000"/>
                  <a:gd name="connsiteX17" fmla="*/ 9978 w 10033"/>
                  <a:gd name="connsiteY17" fmla="*/ 2409 h 10000"/>
                  <a:gd name="connsiteX18" fmla="*/ 7342 w 10033"/>
                  <a:gd name="connsiteY18" fmla="*/ 4177 h 10000"/>
                  <a:gd name="connsiteX19" fmla="*/ 7342 w 10033"/>
                  <a:gd name="connsiteY19" fmla="*/ 4177 h 10000"/>
                  <a:gd name="connsiteX20" fmla="*/ 5212 w 10033"/>
                  <a:gd name="connsiteY20" fmla="*/ 9840 h 10000"/>
                  <a:gd name="connsiteX21" fmla="*/ 5061 w 10033"/>
                  <a:gd name="connsiteY21" fmla="*/ 10000 h 10000"/>
                  <a:gd name="connsiteX22" fmla="*/ 4912 w 10033"/>
                  <a:gd name="connsiteY22" fmla="*/ 9919 h 10000"/>
                  <a:gd name="connsiteX23" fmla="*/ 4892 w 10033"/>
                  <a:gd name="connsiteY23" fmla="*/ 9277 h 10000"/>
                  <a:gd name="connsiteX24" fmla="*/ 7004 w 10033"/>
                  <a:gd name="connsiteY24" fmla="*/ 3612 h 10000"/>
                  <a:gd name="connsiteX25" fmla="*/ 7305 w 10033"/>
                  <a:gd name="connsiteY25" fmla="*/ 3571 h 10000"/>
                  <a:gd name="connsiteX26" fmla="*/ 7342 w 10033"/>
                  <a:gd name="connsiteY26" fmla="*/ 4177 h 10000"/>
                  <a:gd name="connsiteX0" fmla="*/ 9978 w 10033"/>
                  <a:gd name="connsiteY0" fmla="*/ 2409 h 10000"/>
                  <a:gd name="connsiteX1" fmla="*/ 9978 w 10033"/>
                  <a:gd name="connsiteY1" fmla="*/ 2409 h 10000"/>
                  <a:gd name="connsiteX2" fmla="*/ 8912 w 10033"/>
                  <a:gd name="connsiteY2" fmla="*/ 120 h 10000"/>
                  <a:gd name="connsiteX3" fmla="*/ 8613 w 10033"/>
                  <a:gd name="connsiteY3" fmla="*/ 120 h 10000"/>
                  <a:gd name="connsiteX4" fmla="*/ 8613 w 10033"/>
                  <a:gd name="connsiteY4" fmla="*/ 762 h 10000"/>
                  <a:gd name="connsiteX5" fmla="*/ 8986 w 10033"/>
                  <a:gd name="connsiteY5" fmla="*/ 1605 h 10000"/>
                  <a:gd name="connsiteX6" fmla="*/ 8520 w 10033"/>
                  <a:gd name="connsiteY6" fmla="*/ 2610 h 10000"/>
                  <a:gd name="connsiteX7" fmla="*/ 1584 w 10033"/>
                  <a:gd name="connsiteY7" fmla="*/ 2610 h 10000"/>
                  <a:gd name="connsiteX8" fmla="*/ 126 w 10033"/>
                  <a:gd name="connsiteY8" fmla="*/ 2409 h 10000"/>
                  <a:gd name="connsiteX9" fmla="*/ 126 w 10033"/>
                  <a:gd name="connsiteY9" fmla="*/ 3051 h 10000"/>
                  <a:gd name="connsiteX10" fmla="*/ 1304 w 10033"/>
                  <a:gd name="connsiteY10" fmla="*/ 3291 h 10000"/>
                  <a:gd name="connsiteX11" fmla="*/ 8782 w 10033"/>
                  <a:gd name="connsiteY11" fmla="*/ 3291 h 10000"/>
                  <a:gd name="connsiteX12" fmla="*/ 9305 w 10033"/>
                  <a:gd name="connsiteY12" fmla="*/ 2245 h 10000"/>
                  <a:gd name="connsiteX13" fmla="*/ 9660 w 10033"/>
                  <a:gd name="connsiteY13" fmla="*/ 3051 h 10000"/>
                  <a:gd name="connsiteX14" fmla="*/ 9808 w 10033"/>
                  <a:gd name="connsiteY14" fmla="*/ 3175 h 10000"/>
                  <a:gd name="connsiteX15" fmla="*/ 9978 w 10033"/>
                  <a:gd name="connsiteY15" fmla="*/ 3051 h 10000"/>
                  <a:gd name="connsiteX16" fmla="*/ 9978 w 10033"/>
                  <a:gd name="connsiteY16" fmla="*/ 2409 h 10000"/>
                  <a:gd name="connsiteX17" fmla="*/ 7342 w 10033"/>
                  <a:gd name="connsiteY17" fmla="*/ 4177 h 10000"/>
                  <a:gd name="connsiteX18" fmla="*/ 7342 w 10033"/>
                  <a:gd name="connsiteY18" fmla="*/ 4177 h 10000"/>
                  <a:gd name="connsiteX19" fmla="*/ 5212 w 10033"/>
                  <a:gd name="connsiteY19" fmla="*/ 9840 h 10000"/>
                  <a:gd name="connsiteX20" fmla="*/ 5061 w 10033"/>
                  <a:gd name="connsiteY20" fmla="*/ 10000 h 10000"/>
                  <a:gd name="connsiteX21" fmla="*/ 4912 w 10033"/>
                  <a:gd name="connsiteY21" fmla="*/ 9919 h 10000"/>
                  <a:gd name="connsiteX22" fmla="*/ 4892 w 10033"/>
                  <a:gd name="connsiteY22" fmla="*/ 9277 h 10000"/>
                  <a:gd name="connsiteX23" fmla="*/ 7004 w 10033"/>
                  <a:gd name="connsiteY23" fmla="*/ 3612 h 10000"/>
                  <a:gd name="connsiteX24" fmla="*/ 7305 w 10033"/>
                  <a:gd name="connsiteY24" fmla="*/ 3571 h 10000"/>
                  <a:gd name="connsiteX25" fmla="*/ 7342 w 10033"/>
                  <a:gd name="connsiteY25" fmla="*/ 4177 h 10000"/>
                  <a:gd name="connsiteX0" fmla="*/ 9892 w 9947"/>
                  <a:gd name="connsiteY0" fmla="*/ 2409 h 10000"/>
                  <a:gd name="connsiteX1" fmla="*/ 9892 w 9947"/>
                  <a:gd name="connsiteY1" fmla="*/ 2409 h 10000"/>
                  <a:gd name="connsiteX2" fmla="*/ 8826 w 9947"/>
                  <a:gd name="connsiteY2" fmla="*/ 120 h 10000"/>
                  <a:gd name="connsiteX3" fmla="*/ 8527 w 9947"/>
                  <a:gd name="connsiteY3" fmla="*/ 120 h 10000"/>
                  <a:gd name="connsiteX4" fmla="*/ 8527 w 9947"/>
                  <a:gd name="connsiteY4" fmla="*/ 762 h 10000"/>
                  <a:gd name="connsiteX5" fmla="*/ 8900 w 9947"/>
                  <a:gd name="connsiteY5" fmla="*/ 1605 h 10000"/>
                  <a:gd name="connsiteX6" fmla="*/ 8434 w 9947"/>
                  <a:gd name="connsiteY6" fmla="*/ 2610 h 10000"/>
                  <a:gd name="connsiteX7" fmla="*/ 1498 w 9947"/>
                  <a:gd name="connsiteY7" fmla="*/ 2610 h 10000"/>
                  <a:gd name="connsiteX8" fmla="*/ 40 w 9947"/>
                  <a:gd name="connsiteY8" fmla="*/ 2409 h 10000"/>
                  <a:gd name="connsiteX9" fmla="*/ 1218 w 9947"/>
                  <a:gd name="connsiteY9" fmla="*/ 3291 h 10000"/>
                  <a:gd name="connsiteX10" fmla="*/ 8696 w 9947"/>
                  <a:gd name="connsiteY10" fmla="*/ 3291 h 10000"/>
                  <a:gd name="connsiteX11" fmla="*/ 9219 w 9947"/>
                  <a:gd name="connsiteY11" fmla="*/ 2245 h 10000"/>
                  <a:gd name="connsiteX12" fmla="*/ 9574 w 9947"/>
                  <a:gd name="connsiteY12" fmla="*/ 3051 h 10000"/>
                  <a:gd name="connsiteX13" fmla="*/ 9722 w 9947"/>
                  <a:gd name="connsiteY13" fmla="*/ 3175 h 10000"/>
                  <a:gd name="connsiteX14" fmla="*/ 9892 w 9947"/>
                  <a:gd name="connsiteY14" fmla="*/ 3051 h 10000"/>
                  <a:gd name="connsiteX15" fmla="*/ 9892 w 9947"/>
                  <a:gd name="connsiteY15" fmla="*/ 2409 h 10000"/>
                  <a:gd name="connsiteX16" fmla="*/ 7256 w 9947"/>
                  <a:gd name="connsiteY16" fmla="*/ 4177 h 10000"/>
                  <a:gd name="connsiteX17" fmla="*/ 7256 w 9947"/>
                  <a:gd name="connsiteY17" fmla="*/ 4177 h 10000"/>
                  <a:gd name="connsiteX18" fmla="*/ 5126 w 9947"/>
                  <a:gd name="connsiteY18" fmla="*/ 9840 h 10000"/>
                  <a:gd name="connsiteX19" fmla="*/ 4975 w 9947"/>
                  <a:gd name="connsiteY19" fmla="*/ 10000 h 10000"/>
                  <a:gd name="connsiteX20" fmla="*/ 4826 w 9947"/>
                  <a:gd name="connsiteY20" fmla="*/ 9919 h 10000"/>
                  <a:gd name="connsiteX21" fmla="*/ 4806 w 9947"/>
                  <a:gd name="connsiteY21" fmla="*/ 9277 h 10000"/>
                  <a:gd name="connsiteX22" fmla="*/ 6918 w 9947"/>
                  <a:gd name="connsiteY22" fmla="*/ 3612 h 10000"/>
                  <a:gd name="connsiteX23" fmla="*/ 7219 w 9947"/>
                  <a:gd name="connsiteY23" fmla="*/ 3571 h 10000"/>
                  <a:gd name="connsiteX24" fmla="*/ 7256 w 9947"/>
                  <a:gd name="connsiteY24" fmla="*/ 4177 h 10000"/>
                  <a:gd name="connsiteX0" fmla="*/ 9498 w 9553"/>
                  <a:gd name="connsiteY0" fmla="*/ 2409 h 10000"/>
                  <a:gd name="connsiteX1" fmla="*/ 9498 w 9553"/>
                  <a:gd name="connsiteY1" fmla="*/ 2409 h 10000"/>
                  <a:gd name="connsiteX2" fmla="*/ 8426 w 9553"/>
                  <a:gd name="connsiteY2" fmla="*/ 120 h 10000"/>
                  <a:gd name="connsiteX3" fmla="*/ 8125 w 9553"/>
                  <a:gd name="connsiteY3" fmla="*/ 120 h 10000"/>
                  <a:gd name="connsiteX4" fmla="*/ 8125 w 9553"/>
                  <a:gd name="connsiteY4" fmla="*/ 762 h 10000"/>
                  <a:gd name="connsiteX5" fmla="*/ 8500 w 9553"/>
                  <a:gd name="connsiteY5" fmla="*/ 1605 h 10000"/>
                  <a:gd name="connsiteX6" fmla="*/ 8032 w 9553"/>
                  <a:gd name="connsiteY6" fmla="*/ 2610 h 10000"/>
                  <a:gd name="connsiteX7" fmla="*/ 1059 w 9553"/>
                  <a:gd name="connsiteY7" fmla="*/ 2610 h 10000"/>
                  <a:gd name="connsiteX8" fmla="*/ 777 w 9553"/>
                  <a:gd name="connsiteY8" fmla="*/ 3291 h 10000"/>
                  <a:gd name="connsiteX9" fmla="*/ 8295 w 9553"/>
                  <a:gd name="connsiteY9" fmla="*/ 3291 h 10000"/>
                  <a:gd name="connsiteX10" fmla="*/ 8821 w 9553"/>
                  <a:gd name="connsiteY10" fmla="*/ 2245 h 10000"/>
                  <a:gd name="connsiteX11" fmla="*/ 9178 w 9553"/>
                  <a:gd name="connsiteY11" fmla="*/ 3051 h 10000"/>
                  <a:gd name="connsiteX12" fmla="*/ 9327 w 9553"/>
                  <a:gd name="connsiteY12" fmla="*/ 3175 h 10000"/>
                  <a:gd name="connsiteX13" fmla="*/ 9498 w 9553"/>
                  <a:gd name="connsiteY13" fmla="*/ 3051 h 10000"/>
                  <a:gd name="connsiteX14" fmla="*/ 9498 w 9553"/>
                  <a:gd name="connsiteY14" fmla="*/ 2409 h 10000"/>
                  <a:gd name="connsiteX15" fmla="*/ 6848 w 9553"/>
                  <a:gd name="connsiteY15" fmla="*/ 4177 h 10000"/>
                  <a:gd name="connsiteX16" fmla="*/ 6848 w 9553"/>
                  <a:gd name="connsiteY16" fmla="*/ 4177 h 10000"/>
                  <a:gd name="connsiteX17" fmla="*/ 4706 w 9553"/>
                  <a:gd name="connsiteY17" fmla="*/ 9840 h 10000"/>
                  <a:gd name="connsiteX18" fmla="*/ 4555 w 9553"/>
                  <a:gd name="connsiteY18" fmla="*/ 10000 h 10000"/>
                  <a:gd name="connsiteX19" fmla="*/ 4405 w 9553"/>
                  <a:gd name="connsiteY19" fmla="*/ 9919 h 10000"/>
                  <a:gd name="connsiteX20" fmla="*/ 4385 w 9553"/>
                  <a:gd name="connsiteY20" fmla="*/ 9277 h 10000"/>
                  <a:gd name="connsiteX21" fmla="*/ 6508 w 9553"/>
                  <a:gd name="connsiteY21" fmla="*/ 3612 h 10000"/>
                  <a:gd name="connsiteX22" fmla="*/ 6810 w 9553"/>
                  <a:gd name="connsiteY22" fmla="*/ 3571 h 10000"/>
                  <a:gd name="connsiteX23" fmla="*/ 6848 w 9553"/>
                  <a:gd name="connsiteY23" fmla="*/ 4177 h 10000"/>
                  <a:gd name="connsiteX0" fmla="*/ 8833 w 8891"/>
                  <a:gd name="connsiteY0" fmla="*/ 2409 h 10000"/>
                  <a:gd name="connsiteX1" fmla="*/ 8833 w 8891"/>
                  <a:gd name="connsiteY1" fmla="*/ 2409 h 10000"/>
                  <a:gd name="connsiteX2" fmla="*/ 7711 w 8891"/>
                  <a:gd name="connsiteY2" fmla="*/ 120 h 10000"/>
                  <a:gd name="connsiteX3" fmla="*/ 7396 w 8891"/>
                  <a:gd name="connsiteY3" fmla="*/ 120 h 10000"/>
                  <a:gd name="connsiteX4" fmla="*/ 7396 w 8891"/>
                  <a:gd name="connsiteY4" fmla="*/ 762 h 10000"/>
                  <a:gd name="connsiteX5" fmla="*/ 7789 w 8891"/>
                  <a:gd name="connsiteY5" fmla="*/ 1605 h 10000"/>
                  <a:gd name="connsiteX6" fmla="*/ 7299 w 8891"/>
                  <a:gd name="connsiteY6" fmla="*/ 2610 h 10000"/>
                  <a:gd name="connsiteX7" fmla="*/ 0 w 8891"/>
                  <a:gd name="connsiteY7" fmla="*/ 2610 h 10000"/>
                  <a:gd name="connsiteX8" fmla="*/ 7574 w 8891"/>
                  <a:gd name="connsiteY8" fmla="*/ 3291 h 10000"/>
                  <a:gd name="connsiteX9" fmla="*/ 8125 w 8891"/>
                  <a:gd name="connsiteY9" fmla="*/ 2245 h 10000"/>
                  <a:gd name="connsiteX10" fmla="*/ 8498 w 8891"/>
                  <a:gd name="connsiteY10" fmla="*/ 3051 h 10000"/>
                  <a:gd name="connsiteX11" fmla="*/ 8654 w 8891"/>
                  <a:gd name="connsiteY11" fmla="*/ 3175 h 10000"/>
                  <a:gd name="connsiteX12" fmla="*/ 8833 w 8891"/>
                  <a:gd name="connsiteY12" fmla="*/ 3051 h 10000"/>
                  <a:gd name="connsiteX13" fmla="*/ 8833 w 8891"/>
                  <a:gd name="connsiteY13" fmla="*/ 2409 h 10000"/>
                  <a:gd name="connsiteX14" fmla="*/ 6059 w 8891"/>
                  <a:gd name="connsiteY14" fmla="*/ 4177 h 10000"/>
                  <a:gd name="connsiteX15" fmla="*/ 6059 w 8891"/>
                  <a:gd name="connsiteY15" fmla="*/ 4177 h 10000"/>
                  <a:gd name="connsiteX16" fmla="*/ 3817 w 8891"/>
                  <a:gd name="connsiteY16" fmla="*/ 9840 h 10000"/>
                  <a:gd name="connsiteX17" fmla="*/ 3659 w 8891"/>
                  <a:gd name="connsiteY17" fmla="*/ 10000 h 10000"/>
                  <a:gd name="connsiteX18" fmla="*/ 3502 w 8891"/>
                  <a:gd name="connsiteY18" fmla="*/ 9919 h 10000"/>
                  <a:gd name="connsiteX19" fmla="*/ 3481 w 8891"/>
                  <a:gd name="connsiteY19" fmla="*/ 9277 h 10000"/>
                  <a:gd name="connsiteX20" fmla="*/ 5704 w 8891"/>
                  <a:gd name="connsiteY20" fmla="*/ 3612 h 10000"/>
                  <a:gd name="connsiteX21" fmla="*/ 6020 w 8891"/>
                  <a:gd name="connsiteY21" fmla="*/ 3571 h 10000"/>
                  <a:gd name="connsiteX22" fmla="*/ 6059 w 8891"/>
                  <a:gd name="connsiteY22" fmla="*/ 4177 h 10000"/>
                  <a:gd name="connsiteX0" fmla="*/ 6076 w 6141"/>
                  <a:gd name="connsiteY0" fmla="*/ 2409 h 10000"/>
                  <a:gd name="connsiteX1" fmla="*/ 6076 w 6141"/>
                  <a:gd name="connsiteY1" fmla="*/ 2409 h 10000"/>
                  <a:gd name="connsiteX2" fmla="*/ 4814 w 6141"/>
                  <a:gd name="connsiteY2" fmla="*/ 120 h 10000"/>
                  <a:gd name="connsiteX3" fmla="*/ 4460 w 6141"/>
                  <a:gd name="connsiteY3" fmla="*/ 120 h 10000"/>
                  <a:gd name="connsiteX4" fmla="*/ 4460 w 6141"/>
                  <a:gd name="connsiteY4" fmla="*/ 762 h 10000"/>
                  <a:gd name="connsiteX5" fmla="*/ 4902 w 6141"/>
                  <a:gd name="connsiteY5" fmla="*/ 1605 h 10000"/>
                  <a:gd name="connsiteX6" fmla="*/ 4350 w 6141"/>
                  <a:gd name="connsiteY6" fmla="*/ 2610 h 10000"/>
                  <a:gd name="connsiteX7" fmla="*/ 4660 w 6141"/>
                  <a:gd name="connsiteY7" fmla="*/ 3291 h 10000"/>
                  <a:gd name="connsiteX8" fmla="*/ 5279 w 6141"/>
                  <a:gd name="connsiteY8" fmla="*/ 2245 h 10000"/>
                  <a:gd name="connsiteX9" fmla="*/ 5699 w 6141"/>
                  <a:gd name="connsiteY9" fmla="*/ 3051 h 10000"/>
                  <a:gd name="connsiteX10" fmla="*/ 5874 w 6141"/>
                  <a:gd name="connsiteY10" fmla="*/ 3175 h 10000"/>
                  <a:gd name="connsiteX11" fmla="*/ 6076 w 6141"/>
                  <a:gd name="connsiteY11" fmla="*/ 3051 h 10000"/>
                  <a:gd name="connsiteX12" fmla="*/ 6076 w 6141"/>
                  <a:gd name="connsiteY12" fmla="*/ 2409 h 10000"/>
                  <a:gd name="connsiteX13" fmla="*/ 2956 w 6141"/>
                  <a:gd name="connsiteY13" fmla="*/ 4177 h 10000"/>
                  <a:gd name="connsiteX14" fmla="*/ 2956 w 6141"/>
                  <a:gd name="connsiteY14" fmla="*/ 4177 h 10000"/>
                  <a:gd name="connsiteX15" fmla="*/ 434 w 6141"/>
                  <a:gd name="connsiteY15" fmla="*/ 9840 h 10000"/>
                  <a:gd name="connsiteX16" fmla="*/ 256 w 6141"/>
                  <a:gd name="connsiteY16" fmla="*/ 10000 h 10000"/>
                  <a:gd name="connsiteX17" fmla="*/ 80 w 6141"/>
                  <a:gd name="connsiteY17" fmla="*/ 9919 h 10000"/>
                  <a:gd name="connsiteX18" fmla="*/ 56 w 6141"/>
                  <a:gd name="connsiteY18" fmla="*/ 9277 h 10000"/>
                  <a:gd name="connsiteX19" fmla="*/ 2556 w 6141"/>
                  <a:gd name="connsiteY19" fmla="*/ 3612 h 10000"/>
                  <a:gd name="connsiteX20" fmla="*/ 2912 w 6141"/>
                  <a:gd name="connsiteY20" fmla="*/ 3571 h 10000"/>
                  <a:gd name="connsiteX21" fmla="*/ 2956 w 6141"/>
                  <a:gd name="connsiteY21" fmla="*/ 4177 h 10000"/>
                  <a:gd name="connsiteX0" fmla="*/ 9894 w 10000"/>
                  <a:gd name="connsiteY0" fmla="*/ 2409 h 10000"/>
                  <a:gd name="connsiteX1" fmla="*/ 9894 w 10000"/>
                  <a:gd name="connsiteY1" fmla="*/ 2409 h 10000"/>
                  <a:gd name="connsiteX2" fmla="*/ 7839 w 10000"/>
                  <a:gd name="connsiteY2" fmla="*/ 120 h 10000"/>
                  <a:gd name="connsiteX3" fmla="*/ 7263 w 10000"/>
                  <a:gd name="connsiteY3" fmla="*/ 120 h 10000"/>
                  <a:gd name="connsiteX4" fmla="*/ 7982 w 10000"/>
                  <a:gd name="connsiteY4" fmla="*/ 1605 h 10000"/>
                  <a:gd name="connsiteX5" fmla="*/ 7084 w 10000"/>
                  <a:gd name="connsiteY5" fmla="*/ 2610 h 10000"/>
                  <a:gd name="connsiteX6" fmla="*/ 7588 w 10000"/>
                  <a:gd name="connsiteY6" fmla="*/ 3291 h 10000"/>
                  <a:gd name="connsiteX7" fmla="*/ 8596 w 10000"/>
                  <a:gd name="connsiteY7" fmla="*/ 2245 h 10000"/>
                  <a:gd name="connsiteX8" fmla="*/ 9280 w 10000"/>
                  <a:gd name="connsiteY8" fmla="*/ 3051 h 10000"/>
                  <a:gd name="connsiteX9" fmla="*/ 9565 w 10000"/>
                  <a:gd name="connsiteY9" fmla="*/ 3175 h 10000"/>
                  <a:gd name="connsiteX10" fmla="*/ 9894 w 10000"/>
                  <a:gd name="connsiteY10" fmla="*/ 3051 h 10000"/>
                  <a:gd name="connsiteX11" fmla="*/ 9894 w 10000"/>
                  <a:gd name="connsiteY11" fmla="*/ 2409 h 10000"/>
                  <a:gd name="connsiteX12" fmla="*/ 4814 w 10000"/>
                  <a:gd name="connsiteY12" fmla="*/ 4177 h 10000"/>
                  <a:gd name="connsiteX13" fmla="*/ 4814 w 10000"/>
                  <a:gd name="connsiteY13" fmla="*/ 4177 h 10000"/>
                  <a:gd name="connsiteX14" fmla="*/ 707 w 10000"/>
                  <a:gd name="connsiteY14" fmla="*/ 9840 h 10000"/>
                  <a:gd name="connsiteX15" fmla="*/ 417 w 10000"/>
                  <a:gd name="connsiteY15" fmla="*/ 10000 h 10000"/>
                  <a:gd name="connsiteX16" fmla="*/ 130 w 10000"/>
                  <a:gd name="connsiteY16" fmla="*/ 9919 h 10000"/>
                  <a:gd name="connsiteX17" fmla="*/ 91 w 10000"/>
                  <a:gd name="connsiteY17" fmla="*/ 9277 h 10000"/>
                  <a:gd name="connsiteX18" fmla="*/ 4162 w 10000"/>
                  <a:gd name="connsiteY18" fmla="*/ 3612 h 10000"/>
                  <a:gd name="connsiteX19" fmla="*/ 4742 w 10000"/>
                  <a:gd name="connsiteY19" fmla="*/ 3571 h 10000"/>
                  <a:gd name="connsiteX20" fmla="*/ 4814 w 10000"/>
                  <a:gd name="connsiteY20" fmla="*/ 4177 h 10000"/>
                  <a:gd name="connsiteX0" fmla="*/ 9894 w 10000"/>
                  <a:gd name="connsiteY0" fmla="*/ 2300 h 9891"/>
                  <a:gd name="connsiteX1" fmla="*/ 9894 w 10000"/>
                  <a:gd name="connsiteY1" fmla="*/ 2300 h 9891"/>
                  <a:gd name="connsiteX2" fmla="*/ 7839 w 10000"/>
                  <a:gd name="connsiteY2" fmla="*/ 11 h 9891"/>
                  <a:gd name="connsiteX3" fmla="*/ 7982 w 10000"/>
                  <a:gd name="connsiteY3" fmla="*/ 1496 h 9891"/>
                  <a:gd name="connsiteX4" fmla="*/ 7084 w 10000"/>
                  <a:gd name="connsiteY4" fmla="*/ 2501 h 9891"/>
                  <a:gd name="connsiteX5" fmla="*/ 7588 w 10000"/>
                  <a:gd name="connsiteY5" fmla="*/ 3182 h 9891"/>
                  <a:gd name="connsiteX6" fmla="*/ 8596 w 10000"/>
                  <a:gd name="connsiteY6" fmla="*/ 2136 h 9891"/>
                  <a:gd name="connsiteX7" fmla="*/ 9280 w 10000"/>
                  <a:gd name="connsiteY7" fmla="*/ 2942 h 9891"/>
                  <a:gd name="connsiteX8" fmla="*/ 9565 w 10000"/>
                  <a:gd name="connsiteY8" fmla="*/ 3066 h 9891"/>
                  <a:gd name="connsiteX9" fmla="*/ 9894 w 10000"/>
                  <a:gd name="connsiteY9" fmla="*/ 2942 h 9891"/>
                  <a:gd name="connsiteX10" fmla="*/ 9894 w 10000"/>
                  <a:gd name="connsiteY10" fmla="*/ 2300 h 9891"/>
                  <a:gd name="connsiteX11" fmla="*/ 4814 w 10000"/>
                  <a:gd name="connsiteY11" fmla="*/ 4068 h 9891"/>
                  <a:gd name="connsiteX12" fmla="*/ 4814 w 10000"/>
                  <a:gd name="connsiteY12" fmla="*/ 4068 h 9891"/>
                  <a:gd name="connsiteX13" fmla="*/ 707 w 10000"/>
                  <a:gd name="connsiteY13" fmla="*/ 9731 h 9891"/>
                  <a:gd name="connsiteX14" fmla="*/ 417 w 10000"/>
                  <a:gd name="connsiteY14" fmla="*/ 9891 h 9891"/>
                  <a:gd name="connsiteX15" fmla="*/ 130 w 10000"/>
                  <a:gd name="connsiteY15" fmla="*/ 9810 h 9891"/>
                  <a:gd name="connsiteX16" fmla="*/ 91 w 10000"/>
                  <a:gd name="connsiteY16" fmla="*/ 9168 h 9891"/>
                  <a:gd name="connsiteX17" fmla="*/ 4162 w 10000"/>
                  <a:gd name="connsiteY17" fmla="*/ 3503 h 9891"/>
                  <a:gd name="connsiteX18" fmla="*/ 4742 w 10000"/>
                  <a:gd name="connsiteY18" fmla="*/ 3462 h 9891"/>
                  <a:gd name="connsiteX19" fmla="*/ 4814 w 10000"/>
                  <a:gd name="connsiteY19" fmla="*/ 4068 h 9891"/>
                  <a:gd name="connsiteX0" fmla="*/ 9894 w 10000"/>
                  <a:gd name="connsiteY0" fmla="*/ 815 h 8490"/>
                  <a:gd name="connsiteX1" fmla="*/ 9894 w 10000"/>
                  <a:gd name="connsiteY1" fmla="*/ 815 h 8490"/>
                  <a:gd name="connsiteX2" fmla="*/ 7982 w 10000"/>
                  <a:gd name="connsiteY2" fmla="*/ 2 h 8490"/>
                  <a:gd name="connsiteX3" fmla="*/ 7084 w 10000"/>
                  <a:gd name="connsiteY3" fmla="*/ 1019 h 8490"/>
                  <a:gd name="connsiteX4" fmla="*/ 7588 w 10000"/>
                  <a:gd name="connsiteY4" fmla="*/ 1707 h 8490"/>
                  <a:gd name="connsiteX5" fmla="*/ 8596 w 10000"/>
                  <a:gd name="connsiteY5" fmla="*/ 650 h 8490"/>
                  <a:gd name="connsiteX6" fmla="*/ 9280 w 10000"/>
                  <a:gd name="connsiteY6" fmla="*/ 1464 h 8490"/>
                  <a:gd name="connsiteX7" fmla="*/ 9565 w 10000"/>
                  <a:gd name="connsiteY7" fmla="*/ 1590 h 8490"/>
                  <a:gd name="connsiteX8" fmla="*/ 9894 w 10000"/>
                  <a:gd name="connsiteY8" fmla="*/ 1464 h 8490"/>
                  <a:gd name="connsiteX9" fmla="*/ 9894 w 10000"/>
                  <a:gd name="connsiteY9" fmla="*/ 815 h 8490"/>
                  <a:gd name="connsiteX10" fmla="*/ 4814 w 10000"/>
                  <a:gd name="connsiteY10" fmla="*/ 2603 h 8490"/>
                  <a:gd name="connsiteX11" fmla="*/ 4814 w 10000"/>
                  <a:gd name="connsiteY11" fmla="*/ 2603 h 8490"/>
                  <a:gd name="connsiteX12" fmla="*/ 707 w 10000"/>
                  <a:gd name="connsiteY12" fmla="*/ 8328 h 8490"/>
                  <a:gd name="connsiteX13" fmla="*/ 417 w 10000"/>
                  <a:gd name="connsiteY13" fmla="*/ 8490 h 8490"/>
                  <a:gd name="connsiteX14" fmla="*/ 130 w 10000"/>
                  <a:gd name="connsiteY14" fmla="*/ 8408 h 8490"/>
                  <a:gd name="connsiteX15" fmla="*/ 91 w 10000"/>
                  <a:gd name="connsiteY15" fmla="*/ 7759 h 8490"/>
                  <a:gd name="connsiteX16" fmla="*/ 4162 w 10000"/>
                  <a:gd name="connsiteY16" fmla="*/ 2032 h 8490"/>
                  <a:gd name="connsiteX17" fmla="*/ 4742 w 10000"/>
                  <a:gd name="connsiteY17" fmla="*/ 1990 h 8490"/>
                  <a:gd name="connsiteX18" fmla="*/ 4814 w 10000"/>
                  <a:gd name="connsiteY18" fmla="*/ 2603 h 8490"/>
                  <a:gd name="connsiteX0" fmla="*/ 9894 w 10000"/>
                  <a:gd name="connsiteY0" fmla="*/ 960 h 10000"/>
                  <a:gd name="connsiteX1" fmla="*/ 9894 w 10000"/>
                  <a:gd name="connsiteY1" fmla="*/ 960 h 10000"/>
                  <a:gd name="connsiteX2" fmla="*/ 7982 w 10000"/>
                  <a:gd name="connsiteY2" fmla="*/ 2 h 10000"/>
                  <a:gd name="connsiteX3" fmla="*/ 7084 w 10000"/>
                  <a:gd name="connsiteY3" fmla="*/ 1200 h 10000"/>
                  <a:gd name="connsiteX4" fmla="*/ 7588 w 10000"/>
                  <a:gd name="connsiteY4" fmla="*/ 2011 h 10000"/>
                  <a:gd name="connsiteX5" fmla="*/ 9280 w 10000"/>
                  <a:gd name="connsiteY5" fmla="*/ 1724 h 10000"/>
                  <a:gd name="connsiteX6" fmla="*/ 9565 w 10000"/>
                  <a:gd name="connsiteY6" fmla="*/ 1873 h 10000"/>
                  <a:gd name="connsiteX7" fmla="*/ 9894 w 10000"/>
                  <a:gd name="connsiteY7" fmla="*/ 1724 h 10000"/>
                  <a:gd name="connsiteX8" fmla="*/ 9894 w 10000"/>
                  <a:gd name="connsiteY8" fmla="*/ 960 h 10000"/>
                  <a:gd name="connsiteX9" fmla="*/ 4814 w 10000"/>
                  <a:gd name="connsiteY9" fmla="*/ 3066 h 10000"/>
                  <a:gd name="connsiteX10" fmla="*/ 4814 w 10000"/>
                  <a:gd name="connsiteY10" fmla="*/ 3066 h 10000"/>
                  <a:gd name="connsiteX11" fmla="*/ 707 w 10000"/>
                  <a:gd name="connsiteY11" fmla="*/ 9809 h 10000"/>
                  <a:gd name="connsiteX12" fmla="*/ 417 w 10000"/>
                  <a:gd name="connsiteY12" fmla="*/ 10000 h 10000"/>
                  <a:gd name="connsiteX13" fmla="*/ 130 w 10000"/>
                  <a:gd name="connsiteY13" fmla="*/ 9903 h 10000"/>
                  <a:gd name="connsiteX14" fmla="*/ 91 w 10000"/>
                  <a:gd name="connsiteY14" fmla="*/ 9139 h 10000"/>
                  <a:gd name="connsiteX15" fmla="*/ 4162 w 10000"/>
                  <a:gd name="connsiteY15" fmla="*/ 2393 h 10000"/>
                  <a:gd name="connsiteX16" fmla="*/ 4742 w 10000"/>
                  <a:gd name="connsiteY16" fmla="*/ 2344 h 10000"/>
                  <a:gd name="connsiteX17" fmla="*/ 4814 w 10000"/>
                  <a:gd name="connsiteY17" fmla="*/ 3066 h 10000"/>
                  <a:gd name="connsiteX0" fmla="*/ 9894 w 10000"/>
                  <a:gd name="connsiteY0" fmla="*/ 0 h 9040"/>
                  <a:gd name="connsiteX1" fmla="*/ 9894 w 10000"/>
                  <a:gd name="connsiteY1" fmla="*/ 0 h 9040"/>
                  <a:gd name="connsiteX2" fmla="*/ 7084 w 10000"/>
                  <a:gd name="connsiteY2" fmla="*/ 240 h 9040"/>
                  <a:gd name="connsiteX3" fmla="*/ 7588 w 10000"/>
                  <a:gd name="connsiteY3" fmla="*/ 1051 h 9040"/>
                  <a:gd name="connsiteX4" fmla="*/ 9280 w 10000"/>
                  <a:gd name="connsiteY4" fmla="*/ 764 h 9040"/>
                  <a:gd name="connsiteX5" fmla="*/ 9565 w 10000"/>
                  <a:gd name="connsiteY5" fmla="*/ 913 h 9040"/>
                  <a:gd name="connsiteX6" fmla="*/ 9894 w 10000"/>
                  <a:gd name="connsiteY6" fmla="*/ 764 h 9040"/>
                  <a:gd name="connsiteX7" fmla="*/ 9894 w 10000"/>
                  <a:gd name="connsiteY7" fmla="*/ 0 h 9040"/>
                  <a:gd name="connsiteX8" fmla="*/ 4814 w 10000"/>
                  <a:gd name="connsiteY8" fmla="*/ 2106 h 9040"/>
                  <a:gd name="connsiteX9" fmla="*/ 4814 w 10000"/>
                  <a:gd name="connsiteY9" fmla="*/ 2106 h 9040"/>
                  <a:gd name="connsiteX10" fmla="*/ 707 w 10000"/>
                  <a:gd name="connsiteY10" fmla="*/ 8849 h 9040"/>
                  <a:gd name="connsiteX11" fmla="*/ 417 w 10000"/>
                  <a:gd name="connsiteY11" fmla="*/ 9040 h 9040"/>
                  <a:gd name="connsiteX12" fmla="*/ 130 w 10000"/>
                  <a:gd name="connsiteY12" fmla="*/ 8943 h 9040"/>
                  <a:gd name="connsiteX13" fmla="*/ 91 w 10000"/>
                  <a:gd name="connsiteY13" fmla="*/ 8179 h 9040"/>
                  <a:gd name="connsiteX14" fmla="*/ 4162 w 10000"/>
                  <a:gd name="connsiteY14" fmla="*/ 1433 h 9040"/>
                  <a:gd name="connsiteX15" fmla="*/ 4742 w 10000"/>
                  <a:gd name="connsiteY15" fmla="*/ 1384 h 9040"/>
                  <a:gd name="connsiteX16" fmla="*/ 4814 w 10000"/>
                  <a:gd name="connsiteY16" fmla="*/ 2106 h 9040"/>
                  <a:gd name="connsiteX0" fmla="*/ 9894 w 10114"/>
                  <a:gd name="connsiteY0" fmla="*/ 873 h 10028"/>
                  <a:gd name="connsiteX1" fmla="*/ 9894 w 10114"/>
                  <a:gd name="connsiteY1" fmla="*/ 28 h 10028"/>
                  <a:gd name="connsiteX2" fmla="*/ 7084 w 10114"/>
                  <a:gd name="connsiteY2" fmla="*/ 293 h 10028"/>
                  <a:gd name="connsiteX3" fmla="*/ 7588 w 10114"/>
                  <a:gd name="connsiteY3" fmla="*/ 1191 h 10028"/>
                  <a:gd name="connsiteX4" fmla="*/ 9280 w 10114"/>
                  <a:gd name="connsiteY4" fmla="*/ 873 h 10028"/>
                  <a:gd name="connsiteX5" fmla="*/ 9565 w 10114"/>
                  <a:gd name="connsiteY5" fmla="*/ 1038 h 10028"/>
                  <a:gd name="connsiteX6" fmla="*/ 9894 w 10114"/>
                  <a:gd name="connsiteY6" fmla="*/ 873 h 10028"/>
                  <a:gd name="connsiteX7" fmla="*/ 4814 w 10114"/>
                  <a:gd name="connsiteY7" fmla="*/ 2358 h 10028"/>
                  <a:gd name="connsiteX8" fmla="*/ 4814 w 10114"/>
                  <a:gd name="connsiteY8" fmla="*/ 2358 h 10028"/>
                  <a:gd name="connsiteX9" fmla="*/ 707 w 10114"/>
                  <a:gd name="connsiteY9" fmla="*/ 9817 h 10028"/>
                  <a:gd name="connsiteX10" fmla="*/ 417 w 10114"/>
                  <a:gd name="connsiteY10" fmla="*/ 10028 h 10028"/>
                  <a:gd name="connsiteX11" fmla="*/ 130 w 10114"/>
                  <a:gd name="connsiteY11" fmla="*/ 9921 h 10028"/>
                  <a:gd name="connsiteX12" fmla="*/ 91 w 10114"/>
                  <a:gd name="connsiteY12" fmla="*/ 9076 h 10028"/>
                  <a:gd name="connsiteX13" fmla="*/ 4162 w 10114"/>
                  <a:gd name="connsiteY13" fmla="*/ 1613 h 10028"/>
                  <a:gd name="connsiteX14" fmla="*/ 4742 w 10114"/>
                  <a:gd name="connsiteY14" fmla="*/ 1559 h 10028"/>
                  <a:gd name="connsiteX15" fmla="*/ 4814 w 10114"/>
                  <a:gd name="connsiteY15" fmla="*/ 2358 h 10028"/>
                  <a:gd name="connsiteX0" fmla="*/ 9565 w 10031"/>
                  <a:gd name="connsiteY0" fmla="*/ 1048 h 10038"/>
                  <a:gd name="connsiteX1" fmla="*/ 9894 w 10031"/>
                  <a:gd name="connsiteY1" fmla="*/ 38 h 10038"/>
                  <a:gd name="connsiteX2" fmla="*/ 7084 w 10031"/>
                  <a:gd name="connsiteY2" fmla="*/ 303 h 10038"/>
                  <a:gd name="connsiteX3" fmla="*/ 7588 w 10031"/>
                  <a:gd name="connsiteY3" fmla="*/ 1201 h 10038"/>
                  <a:gd name="connsiteX4" fmla="*/ 9280 w 10031"/>
                  <a:gd name="connsiteY4" fmla="*/ 883 h 10038"/>
                  <a:gd name="connsiteX5" fmla="*/ 9565 w 10031"/>
                  <a:gd name="connsiteY5" fmla="*/ 1048 h 10038"/>
                  <a:gd name="connsiteX6" fmla="*/ 4814 w 10031"/>
                  <a:gd name="connsiteY6" fmla="*/ 2368 h 10038"/>
                  <a:gd name="connsiteX7" fmla="*/ 4814 w 10031"/>
                  <a:gd name="connsiteY7" fmla="*/ 2368 h 10038"/>
                  <a:gd name="connsiteX8" fmla="*/ 707 w 10031"/>
                  <a:gd name="connsiteY8" fmla="*/ 9827 h 10038"/>
                  <a:gd name="connsiteX9" fmla="*/ 417 w 10031"/>
                  <a:gd name="connsiteY9" fmla="*/ 10038 h 10038"/>
                  <a:gd name="connsiteX10" fmla="*/ 130 w 10031"/>
                  <a:gd name="connsiteY10" fmla="*/ 9931 h 10038"/>
                  <a:gd name="connsiteX11" fmla="*/ 91 w 10031"/>
                  <a:gd name="connsiteY11" fmla="*/ 9086 h 10038"/>
                  <a:gd name="connsiteX12" fmla="*/ 4162 w 10031"/>
                  <a:gd name="connsiteY12" fmla="*/ 1623 h 10038"/>
                  <a:gd name="connsiteX13" fmla="*/ 4742 w 10031"/>
                  <a:gd name="connsiteY13" fmla="*/ 1569 h 10038"/>
                  <a:gd name="connsiteX14" fmla="*/ 4814 w 10031"/>
                  <a:gd name="connsiteY14" fmla="*/ 2368 h 10038"/>
                  <a:gd name="connsiteX0" fmla="*/ 9280 w 10008"/>
                  <a:gd name="connsiteY0" fmla="*/ 874 h 10029"/>
                  <a:gd name="connsiteX1" fmla="*/ 9894 w 10008"/>
                  <a:gd name="connsiteY1" fmla="*/ 29 h 10029"/>
                  <a:gd name="connsiteX2" fmla="*/ 7084 w 10008"/>
                  <a:gd name="connsiteY2" fmla="*/ 294 h 10029"/>
                  <a:gd name="connsiteX3" fmla="*/ 7588 w 10008"/>
                  <a:gd name="connsiteY3" fmla="*/ 1192 h 10029"/>
                  <a:gd name="connsiteX4" fmla="*/ 9280 w 10008"/>
                  <a:gd name="connsiteY4" fmla="*/ 874 h 10029"/>
                  <a:gd name="connsiteX5" fmla="*/ 4814 w 10008"/>
                  <a:gd name="connsiteY5" fmla="*/ 2359 h 10029"/>
                  <a:gd name="connsiteX6" fmla="*/ 4814 w 10008"/>
                  <a:gd name="connsiteY6" fmla="*/ 2359 h 10029"/>
                  <a:gd name="connsiteX7" fmla="*/ 707 w 10008"/>
                  <a:gd name="connsiteY7" fmla="*/ 9818 h 10029"/>
                  <a:gd name="connsiteX8" fmla="*/ 417 w 10008"/>
                  <a:gd name="connsiteY8" fmla="*/ 10029 h 10029"/>
                  <a:gd name="connsiteX9" fmla="*/ 130 w 10008"/>
                  <a:gd name="connsiteY9" fmla="*/ 9922 h 10029"/>
                  <a:gd name="connsiteX10" fmla="*/ 91 w 10008"/>
                  <a:gd name="connsiteY10" fmla="*/ 9077 h 10029"/>
                  <a:gd name="connsiteX11" fmla="*/ 4162 w 10008"/>
                  <a:gd name="connsiteY11" fmla="*/ 1614 h 10029"/>
                  <a:gd name="connsiteX12" fmla="*/ 4742 w 10008"/>
                  <a:gd name="connsiteY12" fmla="*/ 1560 h 10029"/>
                  <a:gd name="connsiteX13" fmla="*/ 4814 w 10008"/>
                  <a:gd name="connsiteY13" fmla="*/ 2359 h 10029"/>
                  <a:gd name="connsiteX0" fmla="*/ 7588 w 9894"/>
                  <a:gd name="connsiteY0" fmla="*/ 1192 h 10029"/>
                  <a:gd name="connsiteX1" fmla="*/ 9894 w 9894"/>
                  <a:gd name="connsiteY1" fmla="*/ 29 h 10029"/>
                  <a:gd name="connsiteX2" fmla="*/ 7084 w 9894"/>
                  <a:gd name="connsiteY2" fmla="*/ 294 h 10029"/>
                  <a:gd name="connsiteX3" fmla="*/ 7588 w 9894"/>
                  <a:gd name="connsiteY3" fmla="*/ 1192 h 10029"/>
                  <a:gd name="connsiteX4" fmla="*/ 4814 w 9894"/>
                  <a:gd name="connsiteY4" fmla="*/ 2359 h 10029"/>
                  <a:gd name="connsiteX5" fmla="*/ 4814 w 9894"/>
                  <a:gd name="connsiteY5" fmla="*/ 2359 h 10029"/>
                  <a:gd name="connsiteX6" fmla="*/ 707 w 9894"/>
                  <a:gd name="connsiteY6" fmla="*/ 9818 h 10029"/>
                  <a:gd name="connsiteX7" fmla="*/ 417 w 9894"/>
                  <a:gd name="connsiteY7" fmla="*/ 10029 h 10029"/>
                  <a:gd name="connsiteX8" fmla="*/ 130 w 9894"/>
                  <a:gd name="connsiteY8" fmla="*/ 9922 h 10029"/>
                  <a:gd name="connsiteX9" fmla="*/ 91 w 9894"/>
                  <a:gd name="connsiteY9" fmla="*/ 9077 h 10029"/>
                  <a:gd name="connsiteX10" fmla="*/ 4162 w 9894"/>
                  <a:gd name="connsiteY10" fmla="*/ 1614 h 10029"/>
                  <a:gd name="connsiteX11" fmla="*/ 4742 w 9894"/>
                  <a:gd name="connsiteY11" fmla="*/ 1560 h 10029"/>
                  <a:gd name="connsiteX12" fmla="*/ 4814 w 9894"/>
                  <a:gd name="connsiteY12" fmla="*/ 2359 h 10029"/>
                  <a:gd name="connsiteX0" fmla="*/ 7669 w 7669"/>
                  <a:gd name="connsiteY0" fmla="*/ 896 h 9707"/>
                  <a:gd name="connsiteX1" fmla="*/ 7160 w 7669"/>
                  <a:gd name="connsiteY1" fmla="*/ 0 h 9707"/>
                  <a:gd name="connsiteX2" fmla="*/ 7669 w 7669"/>
                  <a:gd name="connsiteY2" fmla="*/ 896 h 9707"/>
                  <a:gd name="connsiteX3" fmla="*/ 4866 w 7669"/>
                  <a:gd name="connsiteY3" fmla="*/ 2059 h 9707"/>
                  <a:gd name="connsiteX4" fmla="*/ 4866 w 7669"/>
                  <a:gd name="connsiteY4" fmla="*/ 2059 h 9707"/>
                  <a:gd name="connsiteX5" fmla="*/ 715 w 7669"/>
                  <a:gd name="connsiteY5" fmla="*/ 9497 h 9707"/>
                  <a:gd name="connsiteX6" fmla="*/ 421 w 7669"/>
                  <a:gd name="connsiteY6" fmla="*/ 9707 h 9707"/>
                  <a:gd name="connsiteX7" fmla="*/ 131 w 7669"/>
                  <a:gd name="connsiteY7" fmla="*/ 9600 h 9707"/>
                  <a:gd name="connsiteX8" fmla="*/ 92 w 7669"/>
                  <a:gd name="connsiteY8" fmla="*/ 8758 h 9707"/>
                  <a:gd name="connsiteX9" fmla="*/ 4207 w 7669"/>
                  <a:gd name="connsiteY9" fmla="*/ 1316 h 9707"/>
                  <a:gd name="connsiteX10" fmla="*/ 4793 w 7669"/>
                  <a:gd name="connsiteY10" fmla="*/ 1262 h 9707"/>
                  <a:gd name="connsiteX11" fmla="*/ 4866 w 7669"/>
                  <a:gd name="connsiteY11" fmla="*/ 2059 h 9707"/>
                  <a:gd name="connsiteX0" fmla="*/ 6345 w 6441"/>
                  <a:gd name="connsiteY0" fmla="*/ 998 h 8877"/>
                  <a:gd name="connsiteX1" fmla="*/ 6345 w 6441"/>
                  <a:gd name="connsiteY1" fmla="*/ 998 h 8877"/>
                  <a:gd name="connsiteX2" fmla="*/ 932 w 6441"/>
                  <a:gd name="connsiteY2" fmla="*/ 8661 h 8877"/>
                  <a:gd name="connsiteX3" fmla="*/ 549 w 6441"/>
                  <a:gd name="connsiteY3" fmla="*/ 8877 h 8877"/>
                  <a:gd name="connsiteX4" fmla="*/ 171 w 6441"/>
                  <a:gd name="connsiteY4" fmla="*/ 8767 h 8877"/>
                  <a:gd name="connsiteX5" fmla="*/ 120 w 6441"/>
                  <a:gd name="connsiteY5" fmla="*/ 7899 h 8877"/>
                  <a:gd name="connsiteX6" fmla="*/ 5486 w 6441"/>
                  <a:gd name="connsiteY6" fmla="*/ 233 h 8877"/>
                  <a:gd name="connsiteX7" fmla="*/ 6250 w 6441"/>
                  <a:gd name="connsiteY7" fmla="*/ 177 h 8877"/>
                  <a:gd name="connsiteX8" fmla="*/ 6345 w 6441"/>
                  <a:gd name="connsiteY8" fmla="*/ 998 h 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1" h="8877">
                    <a:moveTo>
                      <a:pt x="6345" y="998"/>
                    </a:moveTo>
                    <a:lnTo>
                      <a:pt x="6345" y="998"/>
                    </a:lnTo>
                    <a:lnTo>
                      <a:pt x="932" y="8661"/>
                    </a:lnTo>
                    <a:cubicBezTo>
                      <a:pt x="835" y="8823"/>
                      <a:pt x="696" y="8877"/>
                      <a:pt x="549" y="8877"/>
                    </a:cubicBezTo>
                    <a:cubicBezTo>
                      <a:pt x="403" y="8877"/>
                      <a:pt x="263" y="8823"/>
                      <a:pt x="171" y="8767"/>
                    </a:cubicBezTo>
                    <a:cubicBezTo>
                      <a:pt x="-21" y="8551"/>
                      <a:pt x="-69" y="8121"/>
                      <a:pt x="120" y="7899"/>
                    </a:cubicBezTo>
                    <a:lnTo>
                      <a:pt x="5486" y="233"/>
                    </a:lnTo>
                    <a:cubicBezTo>
                      <a:pt x="5676" y="-38"/>
                      <a:pt x="6011" y="-91"/>
                      <a:pt x="6250" y="177"/>
                    </a:cubicBezTo>
                    <a:cubicBezTo>
                      <a:pt x="6486" y="346"/>
                      <a:pt x="6486" y="780"/>
                      <a:pt x="6345" y="998"/>
                    </a:cubicBezTo>
                    <a:close/>
                  </a:path>
                </a:pathLst>
              </a:custGeom>
              <a:solidFill>
                <a:schemeClr val="accent1"/>
              </a:solidFill>
              <a:ln w="15240" cap="rnd">
                <a:noFill/>
              </a:ln>
              <a:extLst/>
            </p:spPr>
            <p:txBody>
              <a:bodyPr wrap="none" anchor="ctr"/>
              <a:lstStyle/>
              <a:p>
                <a:endParaRPr lang="en-US"/>
              </a:p>
            </p:txBody>
          </p:sp>
        </p:grpSp>
      </p:grpSp>
      <p:grpSp>
        <p:nvGrpSpPr>
          <p:cNvPr id="124" name="Group 123"/>
          <p:cNvGrpSpPr/>
          <p:nvPr/>
        </p:nvGrpSpPr>
        <p:grpSpPr>
          <a:xfrm>
            <a:off x="5107737" y="3281744"/>
            <a:ext cx="595066" cy="374089"/>
            <a:chOff x="3279665" y="3148265"/>
            <a:chExt cx="595066" cy="374089"/>
          </a:xfrm>
        </p:grpSpPr>
        <p:grpSp>
          <p:nvGrpSpPr>
            <p:cNvPr id="437" name="Group 436"/>
            <p:cNvGrpSpPr/>
            <p:nvPr/>
          </p:nvGrpSpPr>
          <p:grpSpPr>
            <a:xfrm>
              <a:off x="3279665" y="3148265"/>
              <a:ext cx="290463" cy="186708"/>
              <a:chOff x="2548604" y="3605544"/>
              <a:chExt cx="290463" cy="186708"/>
            </a:xfrm>
          </p:grpSpPr>
          <p:sp>
            <p:nvSpPr>
              <p:cNvPr id="438" name="Freeform 53"/>
              <p:cNvSpPr>
                <a:spLocks noChangeArrowheads="1"/>
              </p:cNvSpPr>
              <p:nvPr/>
            </p:nvSpPr>
            <p:spPr bwMode="auto">
              <a:xfrm>
                <a:off x="2548604" y="3605544"/>
                <a:ext cx="290463" cy="186708"/>
              </a:xfrm>
              <a:custGeom>
                <a:avLst/>
                <a:gdLst>
                  <a:gd name="T0" fmla="*/ 557 w 693"/>
                  <a:gd name="T1" fmla="*/ 223 h 447"/>
                  <a:gd name="T2" fmla="*/ 557 w 693"/>
                  <a:gd name="T3" fmla="*/ 223 h 447"/>
                  <a:gd name="T4" fmla="*/ 508 w 693"/>
                  <a:gd name="T5" fmla="*/ 272 h 447"/>
                  <a:gd name="T6" fmla="*/ 459 w 693"/>
                  <a:gd name="T7" fmla="*/ 223 h 447"/>
                  <a:gd name="T8" fmla="*/ 508 w 693"/>
                  <a:gd name="T9" fmla="*/ 174 h 447"/>
                  <a:gd name="T10" fmla="*/ 557 w 693"/>
                  <a:gd name="T11" fmla="*/ 223 h 447"/>
                  <a:gd name="T12" fmla="*/ 185 w 693"/>
                  <a:gd name="T13" fmla="*/ 174 h 447"/>
                  <a:gd name="T14" fmla="*/ 185 w 693"/>
                  <a:gd name="T15" fmla="*/ 174 h 447"/>
                  <a:gd name="T16" fmla="*/ 136 w 693"/>
                  <a:gd name="T17" fmla="*/ 223 h 447"/>
                  <a:gd name="T18" fmla="*/ 185 w 693"/>
                  <a:gd name="T19" fmla="*/ 272 h 447"/>
                  <a:gd name="T20" fmla="*/ 234 w 693"/>
                  <a:gd name="T21" fmla="*/ 223 h 447"/>
                  <a:gd name="T22" fmla="*/ 185 w 693"/>
                  <a:gd name="T23" fmla="*/ 174 h 447"/>
                  <a:gd name="T24" fmla="*/ 692 w 693"/>
                  <a:gd name="T25" fmla="*/ 11 h 447"/>
                  <a:gd name="T26" fmla="*/ 692 w 693"/>
                  <a:gd name="T27" fmla="*/ 11 h 447"/>
                  <a:gd name="T28" fmla="*/ 692 w 693"/>
                  <a:gd name="T29" fmla="*/ 436 h 447"/>
                  <a:gd name="T30" fmla="*/ 682 w 693"/>
                  <a:gd name="T31" fmla="*/ 446 h 447"/>
                  <a:gd name="T32" fmla="*/ 11 w 693"/>
                  <a:gd name="T33" fmla="*/ 446 h 447"/>
                  <a:gd name="T34" fmla="*/ 0 w 693"/>
                  <a:gd name="T35" fmla="*/ 436 h 447"/>
                  <a:gd name="T36" fmla="*/ 0 w 693"/>
                  <a:gd name="T37" fmla="*/ 11 h 447"/>
                  <a:gd name="T38" fmla="*/ 11 w 693"/>
                  <a:gd name="T39" fmla="*/ 0 h 447"/>
                  <a:gd name="T40" fmla="*/ 682 w 693"/>
                  <a:gd name="T41" fmla="*/ 0 h 447"/>
                  <a:gd name="T42" fmla="*/ 692 w 693"/>
                  <a:gd name="T43" fmla="*/ 11 h 447"/>
                  <a:gd name="T44" fmla="*/ 578 w 693"/>
                  <a:gd name="T45" fmla="*/ 223 h 447"/>
                  <a:gd name="T46" fmla="*/ 578 w 693"/>
                  <a:gd name="T47" fmla="*/ 223 h 447"/>
                  <a:gd name="T48" fmla="*/ 508 w 693"/>
                  <a:gd name="T49" fmla="*/ 152 h 447"/>
                  <a:gd name="T50" fmla="*/ 508 w 693"/>
                  <a:gd name="T51" fmla="*/ 152 h 447"/>
                  <a:gd name="T52" fmla="*/ 185 w 693"/>
                  <a:gd name="T53" fmla="*/ 152 h 447"/>
                  <a:gd name="T54" fmla="*/ 115 w 693"/>
                  <a:gd name="T55" fmla="*/ 223 h 447"/>
                  <a:gd name="T56" fmla="*/ 185 w 693"/>
                  <a:gd name="T57" fmla="*/ 293 h 447"/>
                  <a:gd name="T58" fmla="*/ 255 w 693"/>
                  <a:gd name="T59" fmla="*/ 223 h 447"/>
                  <a:gd name="T60" fmla="*/ 235 w 693"/>
                  <a:gd name="T61" fmla="*/ 174 h 447"/>
                  <a:gd name="T62" fmla="*/ 457 w 693"/>
                  <a:gd name="T63" fmla="*/ 174 h 447"/>
                  <a:gd name="T64" fmla="*/ 437 w 693"/>
                  <a:gd name="T65" fmla="*/ 223 h 447"/>
                  <a:gd name="T66" fmla="*/ 508 w 693"/>
                  <a:gd name="T67" fmla="*/ 293 h 447"/>
                  <a:gd name="T68" fmla="*/ 578 w 693"/>
                  <a:gd name="T69" fmla="*/ 223 h 447"/>
                  <a:gd name="connsiteX0" fmla="*/ 8038 w 9986"/>
                  <a:gd name="connsiteY0" fmla="*/ 4989 h 9978"/>
                  <a:gd name="connsiteX1" fmla="*/ 8038 w 9986"/>
                  <a:gd name="connsiteY1" fmla="*/ 4989 h 9978"/>
                  <a:gd name="connsiteX2" fmla="*/ 7330 w 9986"/>
                  <a:gd name="connsiteY2" fmla="*/ 6085 h 9978"/>
                  <a:gd name="connsiteX3" fmla="*/ 6623 w 9986"/>
                  <a:gd name="connsiteY3" fmla="*/ 4989 h 9978"/>
                  <a:gd name="connsiteX4" fmla="*/ 7330 w 9986"/>
                  <a:gd name="connsiteY4" fmla="*/ 3893 h 9978"/>
                  <a:gd name="connsiteX5" fmla="*/ 8038 w 9986"/>
                  <a:gd name="connsiteY5" fmla="*/ 4989 h 9978"/>
                  <a:gd name="connsiteX6" fmla="*/ 2670 w 9986"/>
                  <a:gd name="connsiteY6" fmla="*/ 3893 h 9978"/>
                  <a:gd name="connsiteX7" fmla="*/ 2670 w 9986"/>
                  <a:gd name="connsiteY7" fmla="*/ 3893 h 9978"/>
                  <a:gd name="connsiteX8" fmla="*/ 1962 w 9986"/>
                  <a:gd name="connsiteY8" fmla="*/ 4989 h 9978"/>
                  <a:gd name="connsiteX9" fmla="*/ 2670 w 9986"/>
                  <a:gd name="connsiteY9" fmla="*/ 6085 h 9978"/>
                  <a:gd name="connsiteX10" fmla="*/ 3377 w 9986"/>
                  <a:gd name="connsiteY10" fmla="*/ 4989 h 9978"/>
                  <a:gd name="connsiteX11" fmla="*/ 2670 w 9986"/>
                  <a:gd name="connsiteY11" fmla="*/ 3893 h 9978"/>
                  <a:gd name="connsiteX12" fmla="*/ 9986 w 9986"/>
                  <a:gd name="connsiteY12" fmla="*/ 246 h 9978"/>
                  <a:gd name="connsiteX13" fmla="*/ 9986 w 9986"/>
                  <a:gd name="connsiteY13" fmla="*/ 246 h 9978"/>
                  <a:gd name="connsiteX14" fmla="*/ 9986 w 9986"/>
                  <a:gd name="connsiteY14" fmla="*/ 9754 h 9978"/>
                  <a:gd name="connsiteX15" fmla="*/ 9841 w 9986"/>
                  <a:gd name="connsiteY15" fmla="*/ 9978 h 9978"/>
                  <a:gd name="connsiteX16" fmla="*/ 159 w 9986"/>
                  <a:gd name="connsiteY16" fmla="*/ 9978 h 9978"/>
                  <a:gd name="connsiteX17" fmla="*/ 0 w 9986"/>
                  <a:gd name="connsiteY17" fmla="*/ 9754 h 9978"/>
                  <a:gd name="connsiteX18" fmla="*/ 0 w 9986"/>
                  <a:gd name="connsiteY18" fmla="*/ 246 h 9978"/>
                  <a:gd name="connsiteX19" fmla="*/ 159 w 9986"/>
                  <a:gd name="connsiteY19" fmla="*/ 0 h 9978"/>
                  <a:gd name="connsiteX20" fmla="*/ 9841 w 9986"/>
                  <a:gd name="connsiteY20" fmla="*/ 0 h 9978"/>
                  <a:gd name="connsiteX21" fmla="*/ 9986 w 9986"/>
                  <a:gd name="connsiteY21" fmla="*/ 246 h 9978"/>
                  <a:gd name="connsiteX22" fmla="*/ 8341 w 9986"/>
                  <a:gd name="connsiteY22" fmla="*/ 4989 h 9978"/>
                  <a:gd name="connsiteX23" fmla="*/ 8341 w 9986"/>
                  <a:gd name="connsiteY23" fmla="*/ 4989 h 9978"/>
                  <a:gd name="connsiteX24" fmla="*/ 7330 w 9986"/>
                  <a:gd name="connsiteY24" fmla="*/ 3400 h 9978"/>
                  <a:gd name="connsiteX25" fmla="*/ 7330 w 9986"/>
                  <a:gd name="connsiteY25" fmla="*/ 3400 h 9978"/>
                  <a:gd name="connsiteX26" fmla="*/ 2670 w 9986"/>
                  <a:gd name="connsiteY26" fmla="*/ 3400 h 9978"/>
                  <a:gd name="connsiteX27" fmla="*/ 1659 w 9986"/>
                  <a:gd name="connsiteY27" fmla="*/ 4989 h 9978"/>
                  <a:gd name="connsiteX28" fmla="*/ 2670 w 9986"/>
                  <a:gd name="connsiteY28" fmla="*/ 6555 h 9978"/>
                  <a:gd name="connsiteX29" fmla="*/ 3680 w 9986"/>
                  <a:gd name="connsiteY29" fmla="*/ 4989 h 9978"/>
                  <a:gd name="connsiteX30" fmla="*/ 3391 w 9986"/>
                  <a:gd name="connsiteY30" fmla="*/ 3893 h 9978"/>
                  <a:gd name="connsiteX31" fmla="*/ 6306 w 9986"/>
                  <a:gd name="connsiteY31" fmla="*/ 4989 h 9978"/>
                  <a:gd name="connsiteX32" fmla="*/ 7330 w 9986"/>
                  <a:gd name="connsiteY32" fmla="*/ 6555 h 9978"/>
                  <a:gd name="connsiteX33" fmla="*/ 8341 w 9986"/>
                  <a:gd name="connsiteY33" fmla="*/ 4989 h 9978"/>
                  <a:gd name="connsiteX0" fmla="*/ 8049 w 10000"/>
                  <a:gd name="connsiteY0" fmla="*/ 5000 h 10000"/>
                  <a:gd name="connsiteX1" fmla="*/ 8049 w 10000"/>
                  <a:gd name="connsiteY1" fmla="*/ 5000 h 10000"/>
                  <a:gd name="connsiteX2" fmla="*/ 7340 w 10000"/>
                  <a:gd name="connsiteY2" fmla="*/ 6098 h 10000"/>
                  <a:gd name="connsiteX3" fmla="*/ 6632 w 10000"/>
                  <a:gd name="connsiteY3" fmla="*/ 5000 h 10000"/>
                  <a:gd name="connsiteX4" fmla="*/ 7340 w 10000"/>
                  <a:gd name="connsiteY4" fmla="*/ 3902 h 10000"/>
                  <a:gd name="connsiteX5" fmla="*/ 8049 w 10000"/>
                  <a:gd name="connsiteY5" fmla="*/ 5000 h 10000"/>
                  <a:gd name="connsiteX6" fmla="*/ 2674 w 10000"/>
                  <a:gd name="connsiteY6" fmla="*/ 3902 h 10000"/>
                  <a:gd name="connsiteX7" fmla="*/ 2674 w 10000"/>
                  <a:gd name="connsiteY7" fmla="*/ 3902 h 10000"/>
                  <a:gd name="connsiteX8" fmla="*/ 1965 w 10000"/>
                  <a:gd name="connsiteY8" fmla="*/ 5000 h 10000"/>
                  <a:gd name="connsiteX9" fmla="*/ 2674 w 10000"/>
                  <a:gd name="connsiteY9" fmla="*/ 6098 h 10000"/>
                  <a:gd name="connsiteX10" fmla="*/ 3382 w 10000"/>
                  <a:gd name="connsiteY10" fmla="*/ 5000 h 10000"/>
                  <a:gd name="connsiteX11" fmla="*/ 2674 w 10000"/>
                  <a:gd name="connsiteY11" fmla="*/ 3902 h 10000"/>
                  <a:gd name="connsiteX12" fmla="*/ 10000 w 10000"/>
                  <a:gd name="connsiteY12" fmla="*/ 247 h 10000"/>
                  <a:gd name="connsiteX13" fmla="*/ 10000 w 10000"/>
                  <a:gd name="connsiteY13" fmla="*/ 247 h 10000"/>
                  <a:gd name="connsiteX14" fmla="*/ 10000 w 10000"/>
                  <a:gd name="connsiteY14" fmla="*/ 9776 h 10000"/>
                  <a:gd name="connsiteX15" fmla="*/ 9855 w 10000"/>
                  <a:gd name="connsiteY15" fmla="*/ 10000 h 10000"/>
                  <a:gd name="connsiteX16" fmla="*/ 159 w 10000"/>
                  <a:gd name="connsiteY16" fmla="*/ 10000 h 10000"/>
                  <a:gd name="connsiteX17" fmla="*/ 0 w 10000"/>
                  <a:gd name="connsiteY17" fmla="*/ 9776 h 10000"/>
                  <a:gd name="connsiteX18" fmla="*/ 0 w 10000"/>
                  <a:gd name="connsiteY18" fmla="*/ 247 h 10000"/>
                  <a:gd name="connsiteX19" fmla="*/ 159 w 10000"/>
                  <a:gd name="connsiteY19" fmla="*/ 0 h 10000"/>
                  <a:gd name="connsiteX20" fmla="*/ 9855 w 10000"/>
                  <a:gd name="connsiteY20" fmla="*/ 0 h 10000"/>
                  <a:gd name="connsiteX21" fmla="*/ 10000 w 10000"/>
                  <a:gd name="connsiteY21" fmla="*/ 247 h 10000"/>
                  <a:gd name="connsiteX22" fmla="*/ 8353 w 10000"/>
                  <a:gd name="connsiteY22" fmla="*/ 5000 h 10000"/>
                  <a:gd name="connsiteX23" fmla="*/ 8353 w 10000"/>
                  <a:gd name="connsiteY23" fmla="*/ 5000 h 10000"/>
                  <a:gd name="connsiteX24" fmla="*/ 7340 w 10000"/>
                  <a:gd name="connsiteY24" fmla="*/ 3407 h 10000"/>
                  <a:gd name="connsiteX25" fmla="*/ 7340 w 10000"/>
                  <a:gd name="connsiteY25" fmla="*/ 3407 h 10000"/>
                  <a:gd name="connsiteX26" fmla="*/ 2674 w 10000"/>
                  <a:gd name="connsiteY26" fmla="*/ 3407 h 10000"/>
                  <a:gd name="connsiteX27" fmla="*/ 1661 w 10000"/>
                  <a:gd name="connsiteY27" fmla="*/ 5000 h 10000"/>
                  <a:gd name="connsiteX28" fmla="*/ 2674 w 10000"/>
                  <a:gd name="connsiteY28" fmla="*/ 6569 h 10000"/>
                  <a:gd name="connsiteX29" fmla="*/ 3685 w 10000"/>
                  <a:gd name="connsiteY29" fmla="*/ 5000 h 10000"/>
                  <a:gd name="connsiteX30" fmla="*/ 3396 w 10000"/>
                  <a:gd name="connsiteY30" fmla="*/ 3902 h 10000"/>
                  <a:gd name="connsiteX31" fmla="*/ 7340 w 10000"/>
                  <a:gd name="connsiteY31" fmla="*/ 6569 h 10000"/>
                  <a:gd name="connsiteX32" fmla="*/ 8353 w 10000"/>
                  <a:gd name="connsiteY32" fmla="*/ 5000 h 10000"/>
                  <a:gd name="connsiteX0" fmla="*/ 8049 w 10000"/>
                  <a:gd name="connsiteY0" fmla="*/ 5000 h 10000"/>
                  <a:gd name="connsiteX1" fmla="*/ 8049 w 10000"/>
                  <a:gd name="connsiteY1" fmla="*/ 5000 h 10000"/>
                  <a:gd name="connsiteX2" fmla="*/ 7340 w 10000"/>
                  <a:gd name="connsiteY2" fmla="*/ 6098 h 10000"/>
                  <a:gd name="connsiteX3" fmla="*/ 7340 w 10000"/>
                  <a:gd name="connsiteY3" fmla="*/ 3902 h 10000"/>
                  <a:gd name="connsiteX4" fmla="*/ 8049 w 10000"/>
                  <a:gd name="connsiteY4" fmla="*/ 5000 h 10000"/>
                  <a:gd name="connsiteX5" fmla="*/ 2674 w 10000"/>
                  <a:gd name="connsiteY5" fmla="*/ 3902 h 10000"/>
                  <a:gd name="connsiteX6" fmla="*/ 2674 w 10000"/>
                  <a:gd name="connsiteY6" fmla="*/ 3902 h 10000"/>
                  <a:gd name="connsiteX7" fmla="*/ 1965 w 10000"/>
                  <a:gd name="connsiteY7" fmla="*/ 5000 h 10000"/>
                  <a:gd name="connsiteX8" fmla="*/ 2674 w 10000"/>
                  <a:gd name="connsiteY8" fmla="*/ 6098 h 10000"/>
                  <a:gd name="connsiteX9" fmla="*/ 3382 w 10000"/>
                  <a:gd name="connsiteY9" fmla="*/ 5000 h 10000"/>
                  <a:gd name="connsiteX10" fmla="*/ 2674 w 10000"/>
                  <a:gd name="connsiteY10" fmla="*/ 3902 h 10000"/>
                  <a:gd name="connsiteX11" fmla="*/ 10000 w 10000"/>
                  <a:gd name="connsiteY11" fmla="*/ 247 h 10000"/>
                  <a:gd name="connsiteX12" fmla="*/ 10000 w 10000"/>
                  <a:gd name="connsiteY12" fmla="*/ 247 h 10000"/>
                  <a:gd name="connsiteX13" fmla="*/ 10000 w 10000"/>
                  <a:gd name="connsiteY13" fmla="*/ 9776 h 10000"/>
                  <a:gd name="connsiteX14" fmla="*/ 9855 w 10000"/>
                  <a:gd name="connsiteY14" fmla="*/ 10000 h 10000"/>
                  <a:gd name="connsiteX15" fmla="*/ 159 w 10000"/>
                  <a:gd name="connsiteY15" fmla="*/ 10000 h 10000"/>
                  <a:gd name="connsiteX16" fmla="*/ 0 w 10000"/>
                  <a:gd name="connsiteY16" fmla="*/ 9776 h 10000"/>
                  <a:gd name="connsiteX17" fmla="*/ 0 w 10000"/>
                  <a:gd name="connsiteY17" fmla="*/ 247 h 10000"/>
                  <a:gd name="connsiteX18" fmla="*/ 159 w 10000"/>
                  <a:gd name="connsiteY18" fmla="*/ 0 h 10000"/>
                  <a:gd name="connsiteX19" fmla="*/ 9855 w 10000"/>
                  <a:gd name="connsiteY19" fmla="*/ 0 h 10000"/>
                  <a:gd name="connsiteX20" fmla="*/ 10000 w 10000"/>
                  <a:gd name="connsiteY20" fmla="*/ 247 h 10000"/>
                  <a:gd name="connsiteX21" fmla="*/ 8353 w 10000"/>
                  <a:gd name="connsiteY21" fmla="*/ 5000 h 10000"/>
                  <a:gd name="connsiteX22" fmla="*/ 8353 w 10000"/>
                  <a:gd name="connsiteY22" fmla="*/ 5000 h 10000"/>
                  <a:gd name="connsiteX23" fmla="*/ 7340 w 10000"/>
                  <a:gd name="connsiteY23" fmla="*/ 3407 h 10000"/>
                  <a:gd name="connsiteX24" fmla="*/ 7340 w 10000"/>
                  <a:gd name="connsiteY24" fmla="*/ 3407 h 10000"/>
                  <a:gd name="connsiteX25" fmla="*/ 2674 w 10000"/>
                  <a:gd name="connsiteY25" fmla="*/ 3407 h 10000"/>
                  <a:gd name="connsiteX26" fmla="*/ 1661 w 10000"/>
                  <a:gd name="connsiteY26" fmla="*/ 5000 h 10000"/>
                  <a:gd name="connsiteX27" fmla="*/ 2674 w 10000"/>
                  <a:gd name="connsiteY27" fmla="*/ 6569 h 10000"/>
                  <a:gd name="connsiteX28" fmla="*/ 3685 w 10000"/>
                  <a:gd name="connsiteY28" fmla="*/ 5000 h 10000"/>
                  <a:gd name="connsiteX29" fmla="*/ 3396 w 10000"/>
                  <a:gd name="connsiteY29" fmla="*/ 3902 h 10000"/>
                  <a:gd name="connsiteX30" fmla="*/ 7340 w 10000"/>
                  <a:gd name="connsiteY30" fmla="*/ 6569 h 10000"/>
                  <a:gd name="connsiteX31" fmla="*/ 8353 w 10000"/>
                  <a:gd name="connsiteY31" fmla="*/ 5000 h 10000"/>
                  <a:gd name="connsiteX0" fmla="*/ 8049 w 10000"/>
                  <a:gd name="connsiteY0" fmla="*/ 5000 h 10000"/>
                  <a:gd name="connsiteX1" fmla="*/ 8049 w 10000"/>
                  <a:gd name="connsiteY1" fmla="*/ 5000 h 10000"/>
                  <a:gd name="connsiteX2" fmla="*/ 7340 w 10000"/>
                  <a:gd name="connsiteY2" fmla="*/ 6098 h 10000"/>
                  <a:gd name="connsiteX3" fmla="*/ 7340 w 10000"/>
                  <a:gd name="connsiteY3" fmla="*/ 3902 h 10000"/>
                  <a:gd name="connsiteX4" fmla="*/ 8049 w 10000"/>
                  <a:gd name="connsiteY4" fmla="*/ 5000 h 10000"/>
                  <a:gd name="connsiteX5" fmla="*/ 2674 w 10000"/>
                  <a:gd name="connsiteY5" fmla="*/ 3902 h 10000"/>
                  <a:gd name="connsiteX6" fmla="*/ 2674 w 10000"/>
                  <a:gd name="connsiteY6" fmla="*/ 3902 h 10000"/>
                  <a:gd name="connsiteX7" fmla="*/ 1965 w 10000"/>
                  <a:gd name="connsiteY7" fmla="*/ 5000 h 10000"/>
                  <a:gd name="connsiteX8" fmla="*/ 2674 w 10000"/>
                  <a:gd name="connsiteY8" fmla="*/ 6098 h 10000"/>
                  <a:gd name="connsiteX9" fmla="*/ 3382 w 10000"/>
                  <a:gd name="connsiteY9" fmla="*/ 5000 h 10000"/>
                  <a:gd name="connsiteX10" fmla="*/ 2674 w 10000"/>
                  <a:gd name="connsiteY10" fmla="*/ 3902 h 10000"/>
                  <a:gd name="connsiteX11" fmla="*/ 10000 w 10000"/>
                  <a:gd name="connsiteY11" fmla="*/ 247 h 10000"/>
                  <a:gd name="connsiteX12" fmla="*/ 10000 w 10000"/>
                  <a:gd name="connsiteY12" fmla="*/ 247 h 10000"/>
                  <a:gd name="connsiteX13" fmla="*/ 10000 w 10000"/>
                  <a:gd name="connsiteY13" fmla="*/ 9776 h 10000"/>
                  <a:gd name="connsiteX14" fmla="*/ 9855 w 10000"/>
                  <a:gd name="connsiteY14" fmla="*/ 10000 h 10000"/>
                  <a:gd name="connsiteX15" fmla="*/ 159 w 10000"/>
                  <a:gd name="connsiteY15" fmla="*/ 10000 h 10000"/>
                  <a:gd name="connsiteX16" fmla="*/ 0 w 10000"/>
                  <a:gd name="connsiteY16" fmla="*/ 9776 h 10000"/>
                  <a:gd name="connsiteX17" fmla="*/ 0 w 10000"/>
                  <a:gd name="connsiteY17" fmla="*/ 247 h 10000"/>
                  <a:gd name="connsiteX18" fmla="*/ 159 w 10000"/>
                  <a:gd name="connsiteY18" fmla="*/ 0 h 10000"/>
                  <a:gd name="connsiteX19" fmla="*/ 9855 w 10000"/>
                  <a:gd name="connsiteY19" fmla="*/ 0 h 10000"/>
                  <a:gd name="connsiteX20" fmla="*/ 10000 w 10000"/>
                  <a:gd name="connsiteY20" fmla="*/ 247 h 10000"/>
                  <a:gd name="connsiteX21" fmla="*/ 8353 w 10000"/>
                  <a:gd name="connsiteY21" fmla="*/ 5000 h 10000"/>
                  <a:gd name="connsiteX22" fmla="*/ 8353 w 10000"/>
                  <a:gd name="connsiteY22" fmla="*/ 5000 h 10000"/>
                  <a:gd name="connsiteX23" fmla="*/ 7340 w 10000"/>
                  <a:gd name="connsiteY23" fmla="*/ 3407 h 10000"/>
                  <a:gd name="connsiteX24" fmla="*/ 7340 w 10000"/>
                  <a:gd name="connsiteY24" fmla="*/ 3407 h 10000"/>
                  <a:gd name="connsiteX25" fmla="*/ 2674 w 10000"/>
                  <a:gd name="connsiteY25" fmla="*/ 3407 h 10000"/>
                  <a:gd name="connsiteX26" fmla="*/ 1661 w 10000"/>
                  <a:gd name="connsiteY26" fmla="*/ 5000 h 10000"/>
                  <a:gd name="connsiteX27" fmla="*/ 2674 w 10000"/>
                  <a:gd name="connsiteY27" fmla="*/ 6569 h 10000"/>
                  <a:gd name="connsiteX28" fmla="*/ 3685 w 10000"/>
                  <a:gd name="connsiteY28" fmla="*/ 5000 h 10000"/>
                  <a:gd name="connsiteX29" fmla="*/ 3396 w 10000"/>
                  <a:gd name="connsiteY29" fmla="*/ 3902 h 10000"/>
                  <a:gd name="connsiteX30" fmla="*/ 8353 w 10000"/>
                  <a:gd name="connsiteY30" fmla="*/ 5000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8353 w 10000"/>
                  <a:gd name="connsiteY20" fmla="*/ 5000 h 10000"/>
                  <a:gd name="connsiteX21" fmla="*/ 8353 w 10000"/>
                  <a:gd name="connsiteY21" fmla="*/ 5000 h 10000"/>
                  <a:gd name="connsiteX22" fmla="*/ 7340 w 10000"/>
                  <a:gd name="connsiteY22" fmla="*/ 3407 h 10000"/>
                  <a:gd name="connsiteX23" fmla="*/ 7340 w 10000"/>
                  <a:gd name="connsiteY23" fmla="*/ 3407 h 10000"/>
                  <a:gd name="connsiteX24" fmla="*/ 2674 w 10000"/>
                  <a:gd name="connsiteY24" fmla="*/ 3407 h 10000"/>
                  <a:gd name="connsiteX25" fmla="*/ 1661 w 10000"/>
                  <a:gd name="connsiteY25" fmla="*/ 5000 h 10000"/>
                  <a:gd name="connsiteX26" fmla="*/ 2674 w 10000"/>
                  <a:gd name="connsiteY26" fmla="*/ 6569 h 10000"/>
                  <a:gd name="connsiteX27" fmla="*/ 3685 w 10000"/>
                  <a:gd name="connsiteY27" fmla="*/ 5000 h 10000"/>
                  <a:gd name="connsiteX28" fmla="*/ 3396 w 10000"/>
                  <a:gd name="connsiteY28" fmla="*/ 3902 h 10000"/>
                  <a:gd name="connsiteX29" fmla="*/ 8353 w 10000"/>
                  <a:gd name="connsiteY29" fmla="*/ 5000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3396 w 10000"/>
                  <a:gd name="connsiteY20" fmla="*/ 3902 h 10000"/>
                  <a:gd name="connsiteX21" fmla="*/ 8353 w 10000"/>
                  <a:gd name="connsiteY21" fmla="*/ 5000 h 10000"/>
                  <a:gd name="connsiteX22" fmla="*/ 7340 w 10000"/>
                  <a:gd name="connsiteY22" fmla="*/ 3407 h 10000"/>
                  <a:gd name="connsiteX23" fmla="*/ 7340 w 10000"/>
                  <a:gd name="connsiteY23" fmla="*/ 3407 h 10000"/>
                  <a:gd name="connsiteX24" fmla="*/ 2674 w 10000"/>
                  <a:gd name="connsiteY24" fmla="*/ 3407 h 10000"/>
                  <a:gd name="connsiteX25" fmla="*/ 1661 w 10000"/>
                  <a:gd name="connsiteY25" fmla="*/ 5000 h 10000"/>
                  <a:gd name="connsiteX26" fmla="*/ 2674 w 10000"/>
                  <a:gd name="connsiteY26" fmla="*/ 6569 h 10000"/>
                  <a:gd name="connsiteX27" fmla="*/ 3685 w 10000"/>
                  <a:gd name="connsiteY27" fmla="*/ 5000 h 10000"/>
                  <a:gd name="connsiteX28" fmla="*/ 3396 w 10000"/>
                  <a:gd name="connsiteY28" fmla="*/ 3902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3396 w 10000"/>
                  <a:gd name="connsiteY20" fmla="*/ 3902 h 10000"/>
                  <a:gd name="connsiteX21" fmla="*/ 7340 w 10000"/>
                  <a:gd name="connsiteY21" fmla="*/ 3407 h 10000"/>
                  <a:gd name="connsiteX22" fmla="*/ 7340 w 10000"/>
                  <a:gd name="connsiteY22" fmla="*/ 3407 h 10000"/>
                  <a:gd name="connsiteX23" fmla="*/ 2674 w 10000"/>
                  <a:gd name="connsiteY23" fmla="*/ 3407 h 10000"/>
                  <a:gd name="connsiteX24" fmla="*/ 1661 w 10000"/>
                  <a:gd name="connsiteY24" fmla="*/ 5000 h 10000"/>
                  <a:gd name="connsiteX25" fmla="*/ 2674 w 10000"/>
                  <a:gd name="connsiteY25" fmla="*/ 6569 h 10000"/>
                  <a:gd name="connsiteX26" fmla="*/ 3685 w 10000"/>
                  <a:gd name="connsiteY26" fmla="*/ 5000 h 10000"/>
                  <a:gd name="connsiteX27" fmla="*/ 3396 w 10000"/>
                  <a:gd name="connsiteY27" fmla="*/ 3902 h 10000"/>
                  <a:gd name="connsiteX0" fmla="*/ 7340 w 10000"/>
                  <a:gd name="connsiteY0" fmla="*/ 3902 h 10000"/>
                  <a:gd name="connsiteX1" fmla="*/ 8049 w 10000"/>
                  <a:gd name="connsiteY1" fmla="*/ 5000 h 10000"/>
                  <a:gd name="connsiteX2" fmla="*/ 7340 w 10000"/>
                  <a:gd name="connsiteY2" fmla="*/ 3902 h 10000"/>
                  <a:gd name="connsiteX3" fmla="*/ 2674 w 10000"/>
                  <a:gd name="connsiteY3" fmla="*/ 3902 h 10000"/>
                  <a:gd name="connsiteX4" fmla="*/ 2674 w 10000"/>
                  <a:gd name="connsiteY4" fmla="*/ 3902 h 10000"/>
                  <a:gd name="connsiteX5" fmla="*/ 1965 w 10000"/>
                  <a:gd name="connsiteY5" fmla="*/ 5000 h 10000"/>
                  <a:gd name="connsiteX6" fmla="*/ 2674 w 10000"/>
                  <a:gd name="connsiteY6" fmla="*/ 6098 h 10000"/>
                  <a:gd name="connsiteX7" fmla="*/ 3382 w 10000"/>
                  <a:gd name="connsiteY7" fmla="*/ 5000 h 10000"/>
                  <a:gd name="connsiteX8" fmla="*/ 2674 w 10000"/>
                  <a:gd name="connsiteY8" fmla="*/ 3902 h 10000"/>
                  <a:gd name="connsiteX9" fmla="*/ 10000 w 10000"/>
                  <a:gd name="connsiteY9" fmla="*/ 247 h 10000"/>
                  <a:gd name="connsiteX10" fmla="*/ 10000 w 10000"/>
                  <a:gd name="connsiteY10" fmla="*/ 247 h 10000"/>
                  <a:gd name="connsiteX11" fmla="*/ 10000 w 10000"/>
                  <a:gd name="connsiteY11" fmla="*/ 9776 h 10000"/>
                  <a:gd name="connsiteX12" fmla="*/ 9855 w 10000"/>
                  <a:gd name="connsiteY12" fmla="*/ 10000 h 10000"/>
                  <a:gd name="connsiteX13" fmla="*/ 159 w 10000"/>
                  <a:gd name="connsiteY13" fmla="*/ 10000 h 10000"/>
                  <a:gd name="connsiteX14" fmla="*/ 0 w 10000"/>
                  <a:gd name="connsiteY14" fmla="*/ 9776 h 10000"/>
                  <a:gd name="connsiteX15" fmla="*/ 0 w 10000"/>
                  <a:gd name="connsiteY15" fmla="*/ 247 h 10000"/>
                  <a:gd name="connsiteX16" fmla="*/ 159 w 10000"/>
                  <a:gd name="connsiteY16" fmla="*/ 0 h 10000"/>
                  <a:gd name="connsiteX17" fmla="*/ 9855 w 10000"/>
                  <a:gd name="connsiteY17" fmla="*/ 0 h 10000"/>
                  <a:gd name="connsiteX18" fmla="*/ 10000 w 10000"/>
                  <a:gd name="connsiteY18" fmla="*/ 247 h 10000"/>
                  <a:gd name="connsiteX19" fmla="*/ 3396 w 10000"/>
                  <a:gd name="connsiteY19" fmla="*/ 3902 h 10000"/>
                  <a:gd name="connsiteX20" fmla="*/ 7340 w 10000"/>
                  <a:gd name="connsiteY20" fmla="*/ 3407 h 10000"/>
                  <a:gd name="connsiteX21" fmla="*/ 7340 w 10000"/>
                  <a:gd name="connsiteY21" fmla="*/ 3407 h 10000"/>
                  <a:gd name="connsiteX22" fmla="*/ 2674 w 10000"/>
                  <a:gd name="connsiteY22" fmla="*/ 3407 h 10000"/>
                  <a:gd name="connsiteX23" fmla="*/ 1661 w 10000"/>
                  <a:gd name="connsiteY23" fmla="*/ 5000 h 10000"/>
                  <a:gd name="connsiteX24" fmla="*/ 2674 w 10000"/>
                  <a:gd name="connsiteY24" fmla="*/ 6569 h 10000"/>
                  <a:gd name="connsiteX25" fmla="*/ 3685 w 10000"/>
                  <a:gd name="connsiteY25" fmla="*/ 5000 h 10000"/>
                  <a:gd name="connsiteX26" fmla="*/ 3396 w 10000"/>
                  <a:gd name="connsiteY26"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7340 w 10000"/>
                  <a:gd name="connsiteY17" fmla="*/ 3407 h 10000"/>
                  <a:gd name="connsiteX18" fmla="*/ 7340 w 10000"/>
                  <a:gd name="connsiteY18" fmla="*/ 3407 h 10000"/>
                  <a:gd name="connsiteX19" fmla="*/ 2674 w 10000"/>
                  <a:gd name="connsiteY19" fmla="*/ 3407 h 10000"/>
                  <a:gd name="connsiteX20" fmla="*/ 1661 w 10000"/>
                  <a:gd name="connsiteY20" fmla="*/ 5000 h 10000"/>
                  <a:gd name="connsiteX21" fmla="*/ 2674 w 10000"/>
                  <a:gd name="connsiteY21" fmla="*/ 6569 h 10000"/>
                  <a:gd name="connsiteX22" fmla="*/ 3685 w 10000"/>
                  <a:gd name="connsiteY22" fmla="*/ 5000 h 10000"/>
                  <a:gd name="connsiteX23" fmla="*/ 3396 w 10000"/>
                  <a:gd name="connsiteY23"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7340 w 10000"/>
                  <a:gd name="connsiteY17" fmla="*/ 3407 h 10000"/>
                  <a:gd name="connsiteX18" fmla="*/ 2674 w 10000"/>
                  <a:gd name="connsiteY18" fmla="*/ 3407 h 10000"/>
                  <a:gd name="connsiteX19" fmla="*/ 1661 w 10000"/>
                  <a:gd name="connsiteY19" fmla="*/ 5000 h 10000"/>
                  <a:gd name="connsiteX20" fmla="*/ 2674 w 10000"/>
                  <a:gd name="connsiteY20" fmla="*/ 6569 h 10000"/>
                  <a:gd name="connsiteX21" fmla="*/ 3685 w 10000"/>
                  <a:gd name="connsiteY21" fmla="*/ 5000 h 10000"/>
                  <a:gd name="connsiteX22" fmla="*/ 3396 w 10000"/>
                  <a:gd name="connsiteY22"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2674 w 10000"/>
                  <a:gd name="connsiteY17" fmla="*/ 3407 h 10000"/>
                  <a:gd name="connsiteX18" fmla="*/ 1661 w 10000"/>
                  <a:gd name="connsiteY18" fmla="*/ 5000 h 10000"/>
                  <a:gd name="connsiteX19" fmla="*/ 2674 w 10000"/>
                  <a:gd name="connsiteY19" fmla="*/ 6569 h 10000"/>
                  <a:gd name="connsiteX20" fmla="*/ 3685 w 10000"/>
                  <a:gd name="connsiteY20" fmla="*/ 5000 h 10000"/>
                  <a:gd name="connsiteX21" fmla="*/ 3396 w 10000"/>
                  <a:gd name="connsiteY21"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685 w 10000"/>
                  <a:gd name="connsiteY16" fmla="*/ 5000 h 10000"/>
                  <a:gd name="connsiteX17" fmla="*/ 2674 w 10000"/>
                  <a:gd name="connsiteY17" fmla="*/ 3407 h 10000"/>
                  <a:gd name="connsiteX18" fmla="*/ 1661 w 10000"/>
                  <a:gd name="connsiteY18" fmla="*/ 5000 h 10000"/>
                  <a:gd name="connsiteX19" fmla="*/ 2674 w 10000"/>
                  <a:gd name="connsiteY19" fmla="*/ 6569 h 10000"/>
                  <a:gd name="connsiteX20" fmla="*/ 3685 w 10000"/>
                  <a:gd name="connsiteY20"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2674 w 10000"/>
                  <a:gd name="connsiteY16" fmla="*/ 6569 h 10000"/>
                  <a:gd name="connsiteX17" fmla="*/ 2674 w 10000"/>
                  <a:gd name="connsiteY17" fmla="*/ 3407 h 10000"/>
                  <a:gd name="connsiteX18" fmla="*/ 1661 w 10000"/>
                  <a:gd name="connsiteY18" fmla="*/ 5000 h 10000"/>
                  <a:gd name="connsiteX19" fmla="*/ 2674 w 10000"/>
                  <a:gd name="connsiteY19" fmla="*/ 6569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2674 w 10000"/>
                  <a:gd name="connsiteY4" fmla="*/ 3902 h 10000"/>
                  <a:gd name="connsiteX5" fmla="*/ 10000 w 10000"/>
                  <a:gd name="connsiteY5" fmla="*/ 247 h 10000"/>
                  <a:gd name="connsiteX6" fmla="*/ 10000 w 10000"/>
                  <a:gd name="connsiteY6" fmla="*/ 247 h 10000"/>
                  <a:gd name="connsiteX7" fmla="*/ 10000 w 10000"/>
                  <a:gd name="connsiteY7" fmla="*/ 9776 h 10000"/>
                  <a:gd name="connsiteX8" fmla="*/ 9855 w 10000"/>
                  <a:gd name="connsiteY8" fmla="*/ 10000 h 10000"/>
                  <a:gd name="connsiteX9" fmla="*/ 159 w 10000"/>
                  <a:gd name="connsiteY9" fmla="*/ 10000 h 10000"/>
                  <a:gd name="connsiteX10" fmla="*/ 0 w 10000"/>
                  <a:gd name="connsiteY10" fmla="*/ 9776 h 10000"/>
                  <a:gd name="connsiteX11" fmla="*/ 0 w 10000"/>
                  <a:gd name="connsiteY11" fmla="*/ 247 h 10000"/>
                  <a:gd name="connsiteX12" fmla="*/ 159 w 10000"/>
                  <a:gd name="connsiteY12" fmla="*/ 0 h 10000"/>
                  <a:gd name="connsiteX13" fmla="*/ 9855 w 10000"/>
                  <a:gd name="connsiteY13" fmla="*/ 0 h 10000"/>
                  <a:gd name="connsiteX14" fmla="*/ 10000 w 10000"/>
                  <a:gd name="connsiteY14" fmla="*/ 247 h 10000"/>
                  <a:gd name="connsiteX15" fmla="*/ 2674 w 10000"/>
                  <a:gd name="connsiteY15" fmla="*/ 6569 h 10000"/>
                  <a:gd name="connsiteX16" fmla="*/ 2674 w 10000"/>
                  <a:gd name="connsiteY16" fmla="*/ 3407 h 10000"/>
                  <a:gd name="connsiteX17" fmla="*/ 1661 w 10000"/>
                  <a:gd name="connsiteY17" fmla="*/ 5000 h 10000"/>
                  <a:gd name="connsiteX18" fmla="*/ 2674 w 10000"/>
                  <a:gd name="connsiteY18" fmla="*/ 6569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2674 w 10000"/>
                  <a:gd name="connsiteY4" fmla="*/ 3902 h 10000"/>
                  <a:gd name="connsiteX5" fmla="*/ 10000 w 10000"/>
                  <a:gd name="connsiteY5" fmla="*/ 247 h 10000"/>
                  <a:gd name="connsiteX6" fmla="*/ 10000 w 10000"/>
                  <a:gd name="connsiteY6" fmla="*/ 247 h 10000"/>
                  <a:gd name="connsiteX7" fmla="*/ 10000 w 10000"/>
                  <a:gd name="connsiteY7" fmla="*/ 9776 h 10000"/>
                  <a:gd name="connsiteX8" fmla="*/ 9855 w 10000"/>
                  <a:gd name="connsiteY8" fmla="*/ 10000 h 10000"/>
                  <a:gd name="connsiteX9" fmla="*/ 159 w 10000"/>
                  <a:gd name="connsiteY9" fmla="*/ 10000 h 10000"/>
                  <a:gd name="connsiteX10" fmla="*/ 0 w 10000"/>
                  <a:gd name="connsiteY10" fmla="*/ 9776 h 10000"/>
                  <a:gd name="connsiteX11" fmla="*/ 0 w 10000"/>
                  <a:gd name="connsiteY11" fmla="*/ 247 h 10000"/>
                  <a:gd name="connsiteX12" fmla="*/ 159 w 10000"/>
                  <a:gd name="connsiteY12" fmla="*/ 0 h 10000"/>
                  <a:gd name="connsiteX13" fmla="*/ 9855 w 10000"/>
                  <a:gd name="connsiteY13" fmla="*/ 0 h 10000"/>
                  <a:gd name="connsiteX14" fmla="*/ 10000 w 10000"/>
                  <a:gd name="connsiteY14" fmla="*/ 247 h 10000"/>
                  <a:gd name="connsiteX15" fmla="*/ 1661 w 10000"/>
                  <a:gd name="connsiteY15" fmla="*/ 5000 h 10000"/>
                  <a:gd name="connsiteX16" fmla="*/ 2674 w 10000"/>
                  <a:gd name="connsiteY16" fmla="*/ 3407 h 10000"/>
                  <a:gd name="connsiteX17" fmla="*/ 1661 w 10000"/>
                  <a:gd name="connsiteY17"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3902 h 10000"/>
                  <a:gd name="connsiteX4" fmla="*/ 10000 w 10000"/>
                  <a:gd name="connsiteY4" fmla="*/ 247 h 10000"/>
                  <a:gd name="connsiteX5" fmla="*/ 10000 w 10000"/>
                  <a:gd name="connsiteY5" fmla="*/ 247 h 10000"/>
                  <a:gd name="connsiteX6" fmla="*/ 10000 w 10000"/>
                  <a:gd name="connsiteY6" fmla="*/ 9776 h 10000"/>
                  <a:gd name="connsiteX7" fmla="*/ 9855 w 10000"/>
                  <a:gd name="connsiteY7" fmla="*/ 10000 h 10000"/>
                  <a:gd name="connsiteX8" fmla="*/ 159 w 10000"/>
                  <a:gd name="connsiteY8" fmla="*/ 10000 h 10000"/>
                  <a:gd name="connsiteX9" fmla="*/ 0 w 10000"/>
                  <a:gd name="connsiteY9" fmla="*/ 9776 h 10000"/>
                  <a:gd name="connsiteX10" fmla="*/ 0 w 10000"/>
                  <a:gd name="connsiteY10" fmla="*/ 247 h 10000"/>
                  <a:gd name="connsiteX11" fmla="*/ 159 w 10000"/>
                  <a:gd name="connsiteY11" fmla="*/ 0 h 10000"/>
                  <a:gd name="connsiteX12" fmla="*/ 9855 w 10000"/>
                  <a:gd name="connsiteY12" fmla="*/ 0 h 10000"/>
                  <a:gd name="connsiteX13" fmla="*/ 10000 w 10000"/>
                  <a:gd name="connsiteY13" fmla="*/ 247 h 10000"/>
                  <a:gd name="connsiteX14" fmla="*/ 1661 w 10000"/>
                  <a:gd name="connsiteY14" fmla="*/ 5000 h 10000"/>
                  <a:gd name="connsiteX15" fmla="*/ 2674 w 10000"/>
                  <a:gd name="connsiteY15" fmla="*/ 3407 h 10000"/>
                  <a:gd name="connsiteX16" fmla="*/ 1661 w 10000"/>
                  <a:gd name="connsiteY16"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3902 h 10000"/>
                  <a:gd name="connsiteX4" fmla="*/ 10000 w 10000"/>
                  <a:gd name="connsiteY4" fmla="*/ 247 h 10000"/>
                  <a:gd name="connsiteX5" fmla="*/ 10000 w 10000"/>
                  <a:gd name="connsiteY5" fmla="*/ 247 h 10000"/>
                  <a:gd name="connsiteX6" fmla="*/ 10000 w 10000"/>
                  <a:gd name="connsiteY6" fmla="*/ 9776 h 10000"/>
                  <a:gd name="connsiteX7" fmla="*/ 9855 w 10000"/>
                  <a:gd name="connsiteY7" fmla="*/ 10000 h 10000"/>
                  <a:gd name="connsiteX8" fmla="*/ 159 w 10000"/>
                  <a:gd name="connsiteY8" fmla="*/ 10000 h 10000"/>
                  <a:gd name="connsiteX9" fmla="*/ 0 w 10000"/>
                  <a:gd name="connsiteY9" fmla="*/ 9776 h 10000"/>
                  <a:gd name="connsiteX10" fmla="*/ 0 w 10000"/>
                  <a:gd name="connsiteY10" fmla="*/ 247 h 10000"/>
                  <a:gd name="connsiteX11" fmla="*/ 159 w 10000"/>
                  <a:gd name="connsiteY11" fmla="*/ 0 h 10000"/>
                  <a:gd name="connsiteX12" fmla="*/ 9855 w 10000"/>
                  <a:gd name="connsiteY12" fmla="*/ 0 h 10000"/>
                  <a:gd name="connsiteX13" fmla="*/ 10000 w 10000"/>
                  <a:gd name="connsiteY13" fmla="*/ 247 h 10000"/>
                  <a:gd name="connsiteX0" fmla="*/ 1965 w 10000"/>
                  <a:gd name="connsiteY0" fmla="*/ 5000 h 10000"/>
                  <a:gd name="connsiteX1" fmla="*/ 2674 w 10000"/>
                  <a:gd name="connsiteY1" fmla="*/ 3902 h 10000"/>
                  <a:gd name="connsiteX2" fmla="*/ 1965 w 10000"/>
                  <a:gd name="connsiteY2" fmla="*/ 5000 h 10000"/>
                  <a:gd name="connsiteX3" fmla="*/ 10000 w 10000"/>
                  <a:gd name="connsiteY3" fmla="*/ 247 h 10000"/>
                  <a:gd name="connsiteX4" fmla="*/ 10000 w 10000"/>
                  <a:gd name="connsiteY4" fmla="*/ 247 h 10000"/>
                  <a:gd name="connsiteX5" fmla="*/ 10000 w 10000"/>
                  <a:gd name="connsiteY5" fmla="*/ 9776 h 10000"/>
                  <a:gd name="connsiteX6" fmla="*/ 9855 w 10000"/>
                  <a:gd name="connsiteY6" fmla="*/ 10000 h 10000"/>
                  <a:gd name="connsiteX7" fmla="*/ 159 w 10000"/>
                  <a:gd name="connsiteY7" fmla="*/ 10000 h 10000"/>
                  <a:gd name="connsiteX8" fmla="*/ 0 w 10000"/>
                  <a:gd name="connsiteY8" fmla="*/ 9776 h 10000"/>
                  <a:gd name="connsiteX9" fmla="*/ 0 w 10000"/>
                  <a:gd name="connsiteY9" fmla="*/ 247 h 10000"/>
                  <a:gd name="connsiteX10" fmla="*/ 159 w 10000"/>
                  <a:gd name="connsiteY10" fmla="*/ 0 h 10000"/>
                  <a:gd name="connsiteX11" fmla="*/ 9855 w 10000"/>
                  <a:gd name="connsiteY11" fmla="*/ 0 h 10000"/>
                  <a:gd name="connsiteX12" fmla="*/ 10000 w 10000"/>
                  <a:gd name="connsiteY12" fmla="*/ 247 h 10000"/>
                  <a:gd name="connsiteX0" fmla="*/ 10000 w 10000"/>
                  <a:gd name="connsiteY0" fmla="*/ 247 h 10000"/>
                  <a:gd name="connsiteX1" fmla="*/ 10000 w 10000"/>
                  <a:gd name="connsiteY1" fmla="*/ 247 h 10000"/>
                  <a:gd name="connsiteX2" fmla="*/ 10000 w 10000"/>
                  <a:gd name="connsiteY2" fmla="*/ 9776 h 10000"/>
                  <a:gd name="connsiteX3" fmla="*/ 9855 w 10000"/>
                  <a:gd name="connsiteY3" fmla="*/ 10000 h 10000"/>
                  <a:gd name="connsiteX4" fmla="*/ 159 w 10000"/>
                  <a:gd name="connsiteY4" fmla="*/ 10000 h 10000"/>
                  <a:gd name="connsiteX5" fmla="*/ 0 w 10000"/>
                  <a:gd name="connsiteY5" fmla="*/ 9776 h 10000"/>
                  <a:gd name="connsiteX6" fmla="*/ 0 w 10000"/>
                  <a:gd name="connsiteY6" fmla="*/ 247 h 10000"/>
                  <a:gd name="connsiteX7" fmla="*/ 159 w 10000"/>
                  <a:gd name="connsiteY7" fmla="*/ 0 h 10000"/>
                  <a:gd name="connsiteX8" fmla="*/ 9855 w 10000"/>
                  <a:gd name="connsiteY8" fmla="*/ 0 h 10000"/>
                  <a:gd name="connsiteX9" fmla="*/ 10000 w 10000"/>
                  <a:gd name="connsiteY9" fmla="*/ 24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10000" y="247"/>
                    </a:moveTo>
                    <a:lnTo>
                      <a:pt x="10000" y="247"/>
                    </a:lnTo>
                    <a:lnTo>
                      <a:pt x="10000" y="9776"/>
                    </a:lnTo>
                    <a:cubicBezTo>
                      <a:pt x="10000" y="9888"/>
                      <a:pt x="9942" y="10000"/>
                      <a:pt x="9855" y="10000"/>
                    </a:cubicBezTo>
                    <a:lnTo>
                      <a:pt x="159" y="10000"/>
                    </a:lnTo>
                    <a:cubicBezTo>
                      <a:pt x="72" y="10000"/>
                      <a:pt x="0" y="9888"/>
                      <a:pt x="0" y="9776"/>
                    </a:cubicBezTo>
                    <a:lnTo>
                      <a:pt x="0" y="247"/>
                    </a:lnTo>
                    <a:cubicBezTo>
                      <a:pt x="0" y="112"/>
                      <a:pt x="72" y="0"/>
                      <a:pt x="159" y="0"/>
                    </a:cubicBezTo>
                    <a:lnTo>
                      <a:pt x="9855" y="0"/>
                    </a:lnTo>
                    <a:cubicBezTo>
                      <a:pt x="9942" y="0"/>
                      <a:pt x="10000" y="112"/>
                      <a:pt x="10000" y="247"/>
                    </a:cubicBezTo>
                    <a:close/>
                  </a:path>
                </a:pathLst>
              </a:custGeom>
              <a:solidFill>
                <a:schemeClr val="bg1"/>
              </a:solidFill>
              <a:ln w="15875" cap="rnd">
                <a:solidFill>
                  <a:schemeClr val="accent1"/>
                </a:solidFill>
              </a:ln>
              <a:effectLst/>
            </p:spPr>
            <p:txBody>
              <a:bodyPr wrap="none" anchor="ctr"/>
              <a:lstStyle/>
              <a:p>
                <a:endParaRPr lang="en-US"/>
              </a:p>
            </p:txBody>
          </p:sp>
          <p:sp>
            <p:nvSpPr>
              <p:cNvPr id="439" name="Freeform 53"/>
              <p:cNvSpPr>
                <a:spLocks noChangeArrowheads="1"/>
              </p:cNvSpPr>
              <p:nvPr/>
            </p:nvSpPr>
            <p:spPr bwMode="auto">
              <a:xfrm>
                <a:off x="2596661" y="3669383"/>
                <a:ext cx="194348" cy="59030"/>
              </a:xfrm>
              <a:custGeom>
                <a:avLst/>
                <a:gdLst>
                  <a:gd name="T0" fmla="*/ 557 w 693"/>
                  <a:gd name="T1" fmla="*/ 223 h 447"/>
                  <a:gd name="T2" fmla="*/ 557 w 693"/>
                  <a:gd name="T3" fmla="*/ 223 h 447"/>
                  <a:gd name="T4" fmla="*/ 508 w 693"/>
                  <a:gd name="T5" fmla="*/ 272 h 447"/>
                  <a:gd name="T6" fmla="*/ 459 w 693"/>
                  <a:gd name="T7" fmla="*/ 223 h 447"/>
                  <a:gd name="T8" fmla="*/ 508 w 693"/>
                  <a:gd name="T9" fmla="*/ 174 h 447"/>
                  <a:gd name="T10" fmla="*/ 557 w 693"/>
                  <a:gd name="T11" fmla="*/ 223 h 447"/>
                  <a:gd name="T12" fmla="*/ 185 w 693"/>
                  <a:gd name="T13" fmla="*/ 174 h 447"/>
                  <a:gd name="T14" fmla="*/ 185 w 693"/>
                  <a:gd name="T15" fmla="*/ 174 h 447"/>
                  <a:gd name="T16" fmla="*/ 136 w 693"/>
                  <a:gd name="T17" fmla="*/ 223 h 447"/>
                  <a:gd name="T18" fmla="*/ 185 w 693"/>
                  <a:gd name="T19" fmla="*/ 272 h 447"/>
                  <a:gd name="T20" fmla="*/ 234 w 693"/>
                  <a:gd name="T21" fmla="*/ 223 h 447"/>
                  <a:gd name="T22" fmla="*/ 185 w 693"/>
                  <a:gd name="T23" fmla="*/ 174 h 447"/>
                  <a:gd name="T24" fmla="*/ 692 w 693"/>
                  <a:gd name="T25" fmla="*/ 11 h 447"/>
                  <a:gd name="T26" fmla="*/ 692 w 693"/>
                  <a:gd name="T27" fmla="*/ 11 h 447"/>
                  <a:gd name="T28" fmla="*/ 692 w 693"/>
                  <a:gd name="T29" fmla="*/ 436 h 447"/>
                  <a:gd name="T30" fmla="*/ 682 w 693"/>
                  <a:gd name="T31" fmla="*/ 446 h 447"/>
                  <a:gd name="T32" fmla="*/ 11 w 693"/>
                  <a:gd name="T33" fmla="*/ 446 h 447"/>
                  <a:gd name="T34" fmla="*/ 0 w 693"/>
                  <a:gd name="T35" fmla="*/ 436 h 447"/>
                  <a:gd name="T36" fmla="*/ 0 w 693"/>
                  <a:gd name="T37" fmla="*/ 11 h 447"/>
                  <a:gd name="T38" fmla="*/ 11 w 693"/>
                  <a:gd name="T39" fmla="*/ 0 h 447"/>
                  <a:gd name="T40" fmla="*/ 682 w 693"/>
                  <a:gd name="T41" fmla="*/ 0 h 447"/>
                  <a:gd name="T42" fmla="*/ 692 w 693"/>
                  <a:gd name="T43" fmla="*/ 11 h 447"/>
                  <a:gd name="T44" fmla="*/ 578 w 693"/>
                  <a:gd name="T45" fmla="*/ 223 h 447"/>
                  <a:gd name="T46" fmla="*/ 578 w 693"/>
                  <a:gd name="T47" fmla="*/ 223 h 447"/>
                  <a:gd name="T48" fmla="*/ 508 w 693"/>
                  <a:gd name="T49" fmla="*/ 152 h 447"/>
                  <a:gd name="T50" fmla="*/ 508 w 693"/>
                  <a:gd name="T51" fmla="*/ 152 h 447"/>
                  <a:gd name="T52" fmla="*/ 185 w 693"/>
                  <a:gd name="T53" fmla="*/ 152 h 447"/>
                  <a:gd name="T54" fmla="*/ 115 w 693"/>
                  <a:gd name="T55" fmla="*/ 223 h 447"/>
                  <a:gd name="T56" fmla="*/ 185 w 693"/>
                  <a:gd name="T57" fmla="*/ 293 h 447"/>
                  <a:gd name="T58" fmla="*/ 255 w 693"/>
                  <a:gd name="T59" fmla="*/ 223 h 447"/>
                  <a:gd name="T60" fmla="*/ 235 w 693"/>
                  <a:gd name="T61" fmla="*/ 174 h 447"/>
                  <a:gd name="T62" fmla="*/ 457 w 693"/>
                  <a:gd name="T63" fmla="*/ 174 h 447"/>
                  <a:gd name="T64" fmla="*/ 437 w 693"/>
                  <a:gd name="T65" fmla="*/ 223 h 447"/>
                  <a:gd name="T66" fmla="*/ 508 w 693"/>
                  <a:gd name="T67" fmla="*/ 293 h 447"/>
                  <a:gd name="T68" fmla="*/ 578 w 693"/>
                  <a:gd name="T69" fmla="*/ 223 h 447"/>
                  <a:gd name="connsiteX0" fmla="*/ 8651 w 10599"/>
                  <a:gd name="connsiteY0" fmla="*/ 5551 h 11260"/>
                  <a:gd name="connsiteX1" fmla="*/ 8651 w 10599"/>
                  <a:gd name="connsiteY1" fmla="*/ 5551 h 11260"/>
                  <a:gd name="connsiteX2" fmla="*/ 7943 w 10599"/>
                  <a:gd name="connsiteY2" fmla="*/ 6647 h 11260"/>
                  <a:gd name="connsiteX3" fmla="*/ 7236 w 10599"/>
                  <a:gd name="connsiteY3" fmla="*/ 5551 h 11260"/>
                  <a:gd name="connsiteX4" fmla="*/ 7943 w 10599"/>
                  <a:gd name="connsiteY4" fmla="*/ 4455 h 11260"/>
                  <a:gd name="connsiteX5" fmla="*/ 8651 w 10599"/>
                  <a:gd name="connsiteY5" fmla="*/ 5551 h 11260"/>
                  <a:gd name="connsiteX6" fmla="*/ 3283 w 10599"/>
                  <a:gd name="connsiteY6" fmla="*/ 4455 h 11260"/>
                  <a:gd name="connsiteX7" fmla="*/ 3283 w 10599"/>
                  <a:gd name="connsiteY7" fmla="*/ 4455 h 11260"/>
                  <a:gd name="connsiteX8" fmla="*/ 2575 w 10599"/>
                  <a:gd name="connsiteY8" fmla="*/ 5551 h 11260"/>
                  <a:gd name="connsiteX9" fmla="*/ 3283 w 10599"/>
                  <a:gd name="connsiteY9" fmla="*/ 6647 h 11260"/>
                  <a:gd name="connsiteX10" fmla="*/ 3990 w 10599"/>
                  <a:gd name="connsiteY10" fmla="*/ 5551 h 11260"/>
                  <a:gd name="connsiteX11" fmla="*/ 3283 w 10599"/>
                  <a:gd name="connsiteY11" fmla="*/ 4455 h 11260"/>
                  <a:gd name="connsiteX12" fmla="*/ 10599 w 10599"/>
                  <a:gd name="connsiteY12" fmla="*/ 808 h 11260"/>
                  <a:gd name="connsiteX13" fmla="*/ 10599 w 10599"/>
                  <a:gd name="connsiteY13" fmla="*/ 808 h 11260"/>
                  <a:gd name="connsiteX14" fmla="*/ 10599 w 10599"/>
                  <a:gd name="connsiteY14" fmla="*/ 10316 h 11260"/>
                  <a:gd name="connsiteX15" fmla="*/ 10454 w 10599"/>
                  <a:gd name="connsiteY15" fmla="*/ 10540 h 11260"/>
                  <a:gd name="connsiteX16" fmla="*/ 772 w 10599"/>
                  <a:gd name="connsiteY16" fmla="*/ 10540 h 11260"/>
                  <a:gd name="connsiteX17" fmla="*/ 613 w 10599"/>
                  <a:gd name="connsiteY17" fmla="*/ 808 h 11260"/>
                  <a:gd name="connsiteX18" fmla="*/ 772 w 10599"/>
                  <a:gd name="connsiteY18" fmla="*/ 562 h 11260"/>
                  <a:gd name="connsiteX19" fmla="*/ 10454 w 10599"/>
                  <a:gd name="connsiteY19" fmla="*/ 562 h 11260"/>
                  <a:gd name="connsiteX20" fmla="*/ 10599 w 10599"/>
                  <a:gd name="connsiteY20" fmla="*/ 808 h 11260"/>
                  <a:gd name="connsiteX21" fmla="*/ 8954 w 10599"/>
                  <a:gd name="connsiteY21" fmla="*/ 5551 h 11260"/>
                  <a:gd name="connsiteX22" fmla="*/ 8954 w 10599"/>
                  <a:gd name="connsiteY22" fmla="*/ 5551 h 11260"/>
                  <a:gd name="connsiteX23" fmla="*/ 7943 w 10599"/>
                  <a:gd name="connsiteY23" fmla="*/ 3962 h 11260"/>
                  <a:gd name="connsiteX24" fmla="*/ 7943 w 10599"/>
                  <a:gd name="connsiteY24" fmla="*/ 3962 h 11260"/>
                  <a:gd name="connsiteX25" fmla="*/ 3283 w 10599"/>
                  <a:gd name="connsiteY25" fmla="*/ 3962 h 11260"/>
                  <a:gd name="connsiteX26" fmla="*/ 2272 w 10599"/>
                  <a:gd name="connsiteY26" fmla="*/ 5551 h 11260"/>
                  <a:gd name="connsiteX27" fmla="*/ 3283 w 10599"/>
                  <a:gd name="connsiteY27" fmla="*/ 7117 h 11260"/>
                  <a:gd name="connsiteX28" fmla="*/ 4293 w 10599"/>
                  <a:gd name="connsiteY28" fmla="*/ 5551 h 11260"/>
                  <a:gd name="connsiteX29" fmla="*/ 4004 w 10599"/>
                  <a:gd name="connsiteY29" fmla="*/ 4455 h 11260"/>
                  <a:gd name="connsiteX30" fmla="*/ 7208 w 10599"/>
                  <a:gd name="connsiteY30" fmla="*/ 4455 h 11260"/>
                  <a:gd name="connsiteX31" fmla="*/ 6919 w 10599"/>
                  <a:gd name="connsiteY31" fmla="*/ 5551 h 11260"/>
                  <a:gd name="connsiteX32" fmla="*/ 7943 w 10599"/>
                  <a:gd name="connsiteY32" fmla="*/ 7117 h 11260"/>
                  <a:gd name="connsiteX33" fmla="*/ 8954 w 10599"/>
                  <a:gd name="connsiteY33" fmla="*/ 5551 h 11260"/>
                  <a:gd name="connsiteX0" fmla="*/ 8734 w 11316"/>
                  <a:gd name="connsiteY0" fmla="*/ 5551 h 11212"/>
                  <a:gd name="connsiteX1" fmla="*/ 8734 w 11316"/>
                  <a:gd name="connsiteY1" fmla="*/ 5551 h 11212"/>
                  <a:gd name="connsiteX2" fmla="*/ 8026 w 11316"/>
                  <a:gd name="connsiteY2" fmla="*/ 6647 h 11212"/>
                  <a:gd name="connsiteX3" fmla="*/ 7319 w 11316"/>
                  <a:gd name="connsiteY3" fmla="*/ 5551 h 11212"/>
                  <a:gd name="connsiteX4" fmla="*/ 8026 w 11316"/>
                  <a:gd name="connsiteY4" fmla="*/ 4455 h 11212"/>
                  <a:gd name="connsiteX5" fmla="*/ 8734 w 11316"/>
                  <a:gd name="connsiteY5" fmla="*/ 5551 h 11212"/>
                  <a:gd name="connsiteX6" fmla="*/ 3366 w 11316"/>
                  <a:gd name="connsiteY6" fmla="*/ 4455 h 11212"/>
                  <a:gd name="connsiteX7" fmla="*/ 3366 w 11316"/>
                  <a:gd name="connsiteY7" fmla="*/ 4455 h 11212"/>
                  <a:gd name="connsiteX8" fmla="*/ 2658 w 11316"/>
                  <a:gd name="connsiteY8" fmla="*/ 5551 h 11212"/>
                  <a:gd name="connsiteX9" fmla="*/ 3366 w 11316"/>
                  <a:gd name="connsiteY9" fmla="*/ 6647 h 11212"/>
                  <a:gd name="connsiteX10" fmla="*/ 4073 w 11316"/>
                  <a:gd name="connsiteY10" fmla="*/ 5551 h 11212"/>
                  <a:gd name="connsiteX11" fmla="*/ 3366 w 11316"/>
                  <a:gd name="connsiteY11" fmla="*/ 4455 h 11212"/>
                  <a:gd name="connsiteX12" fmla="*/ 10682 w 11316"/>
                  <a:gd name="connsiteY12" fmla="*/ 808 h 11212"/>
                  <a:gd name="connsiteX13" fmla="*/ 10682 w 11316"/>
                  <a:gd name="connsiteY13" fmla="*/ 808 h 11212"/>
                  <a:gd name="connsiteX14" fmla="*/ 10682 w 11316"/>
                  <a:gd name="connsiteY14" fmla="*/ 10316 h 11212"/>
                  <a:gd name="connsiteX15" fmla="*/ 10537 w 11316"/>
                  <a:gd name="connsiteY15" fmla="*/ 10540 h 11212"/>
                  <a:gd name="connsiteX16" fmla="*/ 696 w 11316"/>
                  <a:gd name="connsiteY16" fmla="*/ 808 h 11212"/>
                  <a:gd name="connsiteX17" fmla="*/ 855 w 11316"/>
                  <a:gd name="connsiteY17" fmla="*/ 562 h 11212"/>
                  <a:gd name="connsiteX18" fmla="*/ 10537 w 11316"/>
                  <a:gd name="connsiteY18" fmla="*/ 562 h 11212"/>
                  <a:gd name="connsiteX19" fmla="*/ 10682 w 11316"/>
                  <a:gd name="connsiteY19" fmla="*/ 808 h 11212"/>
                  <a:gd name="connsiteX20" fmla="*/ 9037 w 11316"/>
                  <a:gd name="connsiteY20" fmla="*/ 5551 h 11212"/>
                  <a:gd name="connsiteX21" fmla="*/ 9037 w 11316"/>
                  <a:gd name="connsiteY21" fmla="*/ 5551 h 11212"/>
                  <a:gd name="connsiteX22" fmla="*/ 8026 w 11316"/>
                  <a:gd name="connsiteY22" fmla="*/ 3962 h 11212"/>
                  <a:gd name="connsiteX23" fmla="*/ 8026 w 11316"/>
                  <a:gd name="connsiteY23" fmla="*/ 3962 h 11212"/>
                  <a:gd name="connsiteX24" fmla="*/ 3366 w 11316"/>
                  <a:gd name="connsiteY24" fmla="*/ 3962 h 11212"/>
                  <a:gd name="connsiteX25" fmla="*/ 2355 w 11316"/>
                  <a:gd name="connsiteY25" fmla="*/ 5551 h 11212"/>
                  <a:gd name="connsiteX26" fmla="*/ 3366 w 11316"/>
                  <a:gd name="connsiteY26" fmla="*/ 7117 h 11212"/>
                  <a:gd name="connsiteX27" fmla="*/ 4376 w 11316"/>
                  <a:gd name="connsiteY27" fmla="*/ 5551 h 11212"/>
                  <a:gd name="connsiteX28" fmla="*/ 4087 w 11316"/>
                  <a:gd name="connsiteY28" fmla="*/ 4455 h 11212"/>
                  <a:gd name="connsiteX29" fmla="*/ 7291 w 11316"/>
                  <a:gd name="connsiteY29" fmla="*/ 4455 h 11212"/>
                  <a:gd name="connsiteX30" fmla="*/ 7002 w 11316"/>
                  <a:gd name="connsiteY30" fmla="*/ 5551 h 11212"/>
                  <a:gd name="connsiteX31" fmla="*/ 8026 w 11316"/>
                  <a:gd name="connsiteY31" fmla="*/ 7117 h 11212"/>
                  <a:gd name="connsiteX32" fmla="*/ 9037 w 11316"/>
                  <a:gd name="connsiteY32" fmla="*/ 5551 h 11212"/>
                  <a:gd name="connsiteX0" fmla="*/ 7879 w 10449"/>
                  <a:gd name="connsiteY0" fmla="*/ 5728 h 11408"/>
                  <a:gd name="connsiteX1" fmla="*/ 7879 w 10449"/>
                  <a:gd name="connsiteY1" fmla="*/ 5728 h 11408"/>
                  <a:gd name="connsiteX2" fmla="*/ 7171 w 10449"/>
                  <a:gd name="connsiteY2" fmla="*/ 6824 h 11408"/>
                  <a:gd name="connsiteX3" fmla="*/ 6464 w 10449"/>
                  <a:gd name="connsiteY3" fmla="*/ 5728 h 11408"/>
                  <a:gd name="connsiteX4" fmla="*/ 7171 w 10449"/>
                  <a:gd name="connsiteY4" fmla="*/ 4632 h 11408"/>
                  <a:gd name="connsiteX5" fmla="*/ 7879 w 10449"/>
                  <a:gd name="connsiteY5" fmla="*/ 5728 h 11408"/>
                  <a:gd name="connsiteX6" fmla="*/ 2511 w 10449"/>
                  <a:gd name="connsiteY6" fmla="*/ 4632 h 11408"/>
                  <a:gd name="connsiteX7" fmla="*/ 2511 w 10449"/>
                  <a:gd name="connsiteY7" fmla="*/ 4632 h 11408"/>
                  <a:gd name="connsiteX8" fmla="*/ 1803 w 10449"/>
                  <a:gd name="connsiteY8" fmla="*/ 5728 h 11408"/>
                  <a:gd name="connsiteX9" fmla="*/ 2511 w 10449"/>
                  <a:gd name="connsiteY9" fmla="*/ 6824 h 11408"/>
                  <a:gd name="connsiteX10" fmla="*/ 3218 w 10449"/>
                  <a:gd name="connsiteY10" fmla="*/ 5728 h 11408"/>
                  <a:gd name="connsiteX11" fmla="*/ 2511 w 10449"/>
                  <a:gd name="connsiteY11" fmla="*/ 4632 h 11408"/>
                  <a:gd name="connsiteX12" fmla="*/ 9827 w 10449"/>
                  <a:gd name="connsiteY12" fmla="*/ 985 h 11408"/>
                  <a:gd name="connsiteX13" fmla="*/ 9827 w 10449"/>
                  <a:gd name="connsiteY13" fmla="*/ 985 h 11408"/>
                  <a:gd name="connsiteX14" fmla="*/ 9827 w 10449"/>
                  <a:gd name="connsiteY14" fmla="*/ 10493 h 11408"/>
                  <a:gd name="connsiteX15" fmla="*/ 9682 w 10449"/>
                  <a:gd name="connsiteY15" fmla="*/ 10717 h 11408"/>
                  <a:gd name="connsiteX16" fmla="*/ 0 w 10449"/>
                  <a:gd name="connsiteY16" fmla="*/ 739 h 11408"/>
                  <a:gd name="connsiteX17" fmla="*/ 9682 w 10449"/>
                  <a:gd name="connsiteY17" fmla="*/ 739 h 11408"/>
                  <a:gd name="connsiteX18" fmla="*/ 9827 w 10449"/>
                  <a:gd name="connsiteY18" fmla="*/ 985 h 11408"/>
                  <a:gd name="connsiteX19" fmla="*/ 8182 w 10449"/>
                  <a:gd name="connsiteY19" fmla="*/ 5728 h 11408"/>
                  <a:gd name="connsiteX20" fmla="*/ 8182 w 10449"/>
                  <a:gd name="connsiteY20" fmla="*/ 5728 h 11408"/>
                  <a:gd name="connsiteX21" fmla="*/ 7171 w 10449"/>
                  <a:gd name="connsiteY21" fmla="*/ 4139 h 11408"/>
                  <a:gd name="connsiteX22" fmla="*/ 7171 w 10449"/>
                  <a:gd name="connsiteY22" fmla="*/ 4139 h 11408"/>
                  <a:gd name="connsiteX23" fmla="*/ 2511 w 10449"/>
                  <a:gd name="connsiteY23" fmla="*/ 4139 h 11408"/>
                  <a:gd name="connsiteX24" fmla="*/ 1500 w 10449"/>
                  <a:gd name="connsiteY24" fmla="*/ 5728 h 11408"/>
                  <a:gd name="connsiteX25" fmla="*/ 2511 w 10449"/>
                  <a:gd name="connsiteY25" fmla="*/ 7294 h 11408"/>
                  <a:gd name="connsiteX26" fmla="*/ 3521 w 10449"/>
                  <a:gd name="connsiteY26" fmla="*/ 5728 h 11408"/>
                  <a:gd name="connsiteX27" fmla="*/ 3232 w 10449"/>
                  <a:gd name="connsiteY27" fmla="*/ 4632 h 11408"/>
                  <a:gd name="connsiteX28" fmla="*/ 6436 w 10449"/>
                  <a:gd name="connsiteY28" fmla="*/ 4632 h 11408"/>
                  <a:gd name="connsiteX29" fmla="*/ 6147 w 10449"/>
                  <a:gd name="connsiteY29" fmla="*/ 5728 h 11408"/>
                  <a:gd name="connsiteX30" fmla="*/ 7171 w 10449"/>
                  <a:gd name="connsiteY30" fmla="*/ 7294 h 11408"/>
                  <a:gd name="connsiteX31" fmla="*/ 8182 w 10449"/>
                  <a:gd name="connsiteY31" fmla="*/ 5728 h 11408"/>
                  <a:gd name="connsiteX0" fmla="*/ 6379 w 8327"/>
                  <a:gd name="connsiteY0" fmla="*/ 5678 h 11358"/>
                  <a:gd name="connsiteX1" fmla="*/ 6379 w 8327"/>
                  <a:gd name="connsiteY1" fmla="*/ 5678 h 11358"/>
                  <a:gd name="connsiteX2" fmla="*/ 5671 w 8327"/>
                  <a:gd name="connsiteY2" fmla="*/ 6774 h 11358"/>
                  <a:gd name="connsiteX3" fmla="*/ 4964 w 8327"/>
                  <a:gd name="connsiteY3" fmla="*/ 5678 h 11358"/>
                  <a:gd name="connsiteX4" fmla="*/ 5671 w 8327"/>
                  <a:gd name="connsiteY4" fmla="*/ 4582 h 11358"/>
                  <a:gd name="connsiteX5" fmla="*/ 6379 w 8327"/>
                  <a:gd name="connsiteY5" fmla="*/ 5678 h 11358"/>
                  <a:gd name="connsiteX6" fmla="*/ 1011 w 8327"/>
                  <a:gd name="connsiteY6" fmla="*/ 4582 h 11358"/>
                  <a:gd name="connsiteX7" fmla="*/ 1011 w 8327"/>
                  <a:gd name="connsiteY7" fmla="*/ 4582 h 11358"/>
                  <a:gd name="connsiteX8" fmla="*/ 303 w 8327"/>
                  <a:gd name="connsiteY8" fmla="*/ 5678 h 11358"/>
                  <a:gd name="connsiteX9" fmla="*/ 1011 w 8327"/>
                  <a:gd name="connsiteY9" fmla="*/ 6774 h 11358"/>
                  <a:gd name="connsiteX10" fmla="*/ 1718 w 8327"/>
                  <a:gd name="connsiteY10" fmla="*/ 5678 h 11358"/>
                  <a:gd name="connsiteX11" fmla="*/ 1011 w 8327"/>
                  <a:gd name="connsiteY11" fmla="*/ 4582 h 11358"/>
                  <a:gd name="connsiteX12" fmla="*/ 8327 w 8327"/>
                  <a:gd name="connsiteY12" fmla="*/ 935 h 11358"/>
                  <a:gd name="connsiteX13" fmla="*/ 8327 w 8327"/>
                  <a:gd name="connsiteY13" fmla="*/ 935 h 11358"/>
                  <a:gd name="connsiteX14" fmla="*/ 8327 w 8327"/>
                  <a:gd name="connsiteY14" fmla="*/ 10443 h 11358"/>
                  <a:gd name="connsiteX15" fmla="*/ 8182 w 8327"/>
                  <a:gd name="connsiteY15" fmla="*/ 10667 h 11358"/>
                  <a:gd name="connsiteX16" fmla="*/ 8182 w 8327"/>
                  <a:gd name="connsiteY16" fmla="*/ 689 h 11358"/>
                  <a:gd name="connsiteX17" fmla="*/ 8327 w 8327"/>
                  <a:gd name="connsiteY17" fmla="*/ 935 h 11358"/>
                  <a:gd name="connsiteX18" fmla="*/ 6682 w 8327"/>
                  <a:gd name="connsiteY18" fmla="*/ 5678 h 11358"/>
                  <a:gd name="connsiteX19" fmla="*/ 6682 w 8327"/>
                  <a:gd name="connsiteY19" fmla="*/ 5678 h 11358"/>
                  <a:gd name="connsiteX20" fmla="*/ 5671 w 8327"/>
                  <a:gd name="connsiteY20" fmla="*/ 4089 h 11358"/>
                  <a:gd name="connsiteX21" fmla="*/ 5671 w 8327"/>
                  <a:gd name="connsiteY21" fmla="*/ 4089 h 11358"/>
                  <a:gd name="connsiteX22" fmla="*/ 1011 w 8327"/>
                  <a:gd name="connsiteY22" fmla="*/ 4089 h 11358"/>
                  <a:gd name="connsiteX23" fmla="*/ 0 w 8327"/>
                  <a:gd name="connsiteY23" fmla="*/ 5678 h 11358"/>
                  <a:gd name="connsiteX24" fmla="*/ 1011 w 8327"/>
                  <a:gd name="connsiteY24" fmla="*/ 7244 h 11358"/>
                  <a:gd name="connsiteX25" fmla="*/ 2021 w 8327"/>
                  <a:gd name="connsiteY25" fmla="*/ 5678 h 11358"/>
                  <a:gd name="connsiteX26" fmla="*/ 1732 w 8327"/>
                  <a:gd name="connsiteY26" fmla="*/ 4582 h 11358"/>
                  <a:gd name="connsiteX27" fmla="*/ 4936 w 8327"/>
                  <a:gd name="connsiteY27" fmla="*/ 4582 h 11358"/>
                  <a:gd name="connsiteX28" fmla="*/ 4647 w 8327"/>
                  <a:gd name="connsiteY28" fmla="*/ 5678 h 11358"/>
                  <a:gd name="connsiteX29" fmla="*/ 5671 w 8327"/>
                  <a:gd name="connsiteY29" fmla="*/ 7244 h 11358"/>
                  <a:gd name="connsiteX30" fmla="*/ 6682 w 8327"/>
                  <a:gd name="connsiteY30" fmla="*/ 5678 h 11358"/>
                  <a:gd name="connsiteX0" fmla="*/ 7661 w 10012"/>
                  <a:gd name="connsiteY0" fmla="*/ 4984 h 9179"/>
                  <a:gd name="connsiteX1" fmla="*/ 7661 w 10012"/>
                  <a:gd name="connsiteY1" fmla="*/ 4984 h 9179"/>
                  <a:gd name="connsiteX2" fmla="*/ 6810 w 10012"/>
                  <a:gd name="connsiteY2" fmla="*/ 5949 h 9179"/>
                  <a:gd name="connsiteX3" fmla="*/ 5961 w 10012"/>
                  <a:gd name="connsiteY3" fmla="*/ 4984 h 9179"/>
                  <a:gd name="connsiteX4" fmla="*/ 6810 w 10012"/>
                  <a:gd name="connsiteY4" fmla="*/ 4019 h 9179"/>
                  <a:gd name="connsiteX5" fmla="*/ 7661 w 10012"/>
                  <a:gd name="connsiteY5" fmla="*/ 4984 h 9179"/>
                  <a:gd name="connsiteX6" fmla="*/ 1214 w 10012"/>
                  <a:gd name="connsiteY6" fmla="*/ 4019 h 9179"/>
                  <a:gd name="connsiteX7" fmla="*/ 1214 w 10012"/>
                  <a:gd name="connsiteY7" fmla="*/ 4019 h 9179"/>
                  <a:gd name="connsiteX8" fmla="*/ 364 w 10012"/>
                  <a:gd name="connsiteY8" fmla="*/ 4984 h 9179"/>
                  <a:gd name="connsiteX9" fmla="*/ 1214 w 10012"/>
                  <a:gd name="connsiteY9" fmla="*/ 5949 h 9179"/>
                  <a:gd name="connsiteX10" fmla="*/ 2063 w 10012"/>
                  <a:gd name="connsiteY10" fmla="*/ 4984 h 9179"/>
                  <a:gd name="connsiteX11" fmla="*/ 1214 w 10012"/>
                  <a:gd name="connsiteY11" fmla="*/ 4019 h 9179"/>
                  <a:gd name="connsiteX12" fmla="*/ 10000 w 10012"/>
                  <a:gd name="connsiteY12" fmla="*/ 808 h 9179"/>
                  <a:gd name="connsiteX13" fmla="*/ 10000 w 10012"/>
                  <a:gd name="connsiteY13" fmla="*/ 808 h 9179"/>
                  <a:gd name="connsiteX14" fmla="*/ 10000 w 10012"/>
                  <a:gd name="connsiteY14" fmla="*/ 9179 h 9179"/>
                  <a:gd name="connsiteX15" fmla="*/ 9826 w 10012"/>
                  <a:gd name="connsiteY15" fmla="*/ 592 h 9179"/>
                  <a:gd name="connsiteX16" fmla="*/ 10000 w 10012"/>
                  <a:gd name="connsiteY16" fmla="*/ 808 h 9179"/>
                  <a:gd name="connsiteX17" fmla="*/ 8024 w 10012"/>
                  <a:gd name="connsiteY17" fmla="*/ 4984 h 9179"/>
                  <a:gd name="connsiteX18" fmla="*/ 8024 w 10012"/>
                  <a:gd name="connsiteY18" fmla="*/ 4984 h 9179"/>
                  <a:gd name="connsiteX19" fmla="*/ 6810 w 10012"/>
                  <a:gd name="connsiteY19" fmla="*/ 3585 h 9179"/>
                  <a:gd name="connsiteX20" fmla="*/ 6810 w 10012"/>
                  <a:gd name="connsiteY20" fmla="*/ 3585 h 9179"/>
                  <a:gd name="connsiteX21" fmla="*/ 1214 w 10012"/>
                  <a:gd name="connsiteY21" fmla="*/ 3585 h 9179"/>
                  <a:gd name="connsiteX22" fmla="*/ 0 w 10012"/>
                  <a:gd name="connsiteY22" fmla="*/ 4984 h 9179"/>
                  <a:gd name="connsiteX23" fmla="*/ 1214 w 10012"/>
                  <a:gd name="connsiteY23" fmla="*/ 6363 h 9179"/>
                  <a:gd name="connsiteX24" fmla="*/ 2427 w 10012"/>
                  <a:gd name="connsiteY24" fmla="*/ 4984 h 9179"/>
                  <a:gd name="connsiteX25" fmla="*/ 2080 w 10012"/>
                  <a:gd name="connsiteY25" fmla="*/ 4019 h 9179"/>
                  <a:gd name="connsiteX26" fmla="*/ 5928 w 10012"/>
                  <a:gd name="connsiteY26" fmla="*/ 4019 h 9179"/>
                  <a:gd name="connsiteX27" fmla="*/ 5581 w 10012"/>
                  <a:gd name="connsiteY27" fmla="*/ 4984 h 9179"/>
                  <a:gd name="connsiteX28" fmla="*/ 6810 w 10012"/>
                  <a:gd name="connsiteY28" fmla="*/ 6363 h 9179"/>
                  <a:gd name="connsiteX29" fmla="*/ 8024 w 10012"/>
                  <a:gd name="connsiteY29" fmla="*/ 4984 h 9179"/>
                  <a:gd name="connsiteX0" fmla="*/ 7652 w 9988"/>
                  <a:gd name="connsiteY0" fmla="*/ 4785 h 6287"/>
                  <a:gd name="connsiteX1" fmla="*/ 7652 w 9988"/>
                  <a:gd name="connsiteY1" fmla="*/ 4785 h 6287"/>
                  <a:gd name="connsiteX2" fmla="*/ 6802 w 9988"/>
                  <a:gd name="connsiteY2" fmla="*/ 5836 h 6287"/>
                  <a:gd name="connsiteX3" fmla="*/ 5954 w 9988"/>
                  <a:gd name="connsiteY3" fmla="*/ 4785 h 6287"/>
                  <a:gd name="connsiteX4" fmla="*/ 6802 w 9988"/>
                  <a:gd name="connsiteY4" fmla="*/ 3733 h 6287"/>
                  <a:gd name="connsiteX5" fmla="*/ 7652 w 9988"/>
                  <a:gd name="connsiteY5" fmla="*/ 4785 h 6287"/>
                  <a:gd name="connsiteX6" fmla="*/ 1213 w 9988"/>
                  <a:gd name="connsiteY6" fmla="*/ 3733 h 6287"/>
                  <a:gd name="connsiteX7" fmla="*/ 1213 w 9988"/>
                  <a:gd name="connsiteY7" fmla="*/ 3733 h 6287"/>
                  <a:gd name="connsiteX8" fmla="*/ 364 w 9988"/>
                  <a:gd name="connsiteY8" fmla="*/ 4785 h 6287"/>
                  <a:gd name="connsiteX9" fmla="*/ 1213 w 9988"/>
                  <a:gd name="connsiteY9" fmla="*/ 5836 h 6287"/>
                  <a:gd name="connsiteX10" fmla="*/ 2061 w 9988"/>
                  <a:gd name="connsiteY10" fmla="*/ 4785 h 6287"/>
                  <a:gd name="connsiteX11" fmla="*/ 1213 w 9988"/>
                  <a:gd name="connsiteY11" fmla="*/ 3733 h 6287"/>
                  <a:gd name="connsiteX12" fmla="*/ 9988 w 9988"/>
                  <a:gd name="connsiteY12" fmla="*/ 235 h 6287"/>
                  <a:gd name="connsiteX13" fmla="*/ 9988 w 9988"/>
                  <a:gd name="connsiteY13" fmla="*/ 235 h 6287"/>
                  <a:gd name="connsiteX14" fmla="*/ 9814 w 9988"/>
                  <a:gd name="connsiteY14" fmla="*/ 0 h 6287"/>
                  <a:gd name="connsiteX15" fmla="*/ 9988 w 9988"/>
                  <a:gd name="connsiteY15" fmla="*/ 235 h 6287"/>
                  <a:gd name="connsiteX16" fmla="*/ 8014 w 9988"/>
                  <a:gd name="connsiteY16" fmla="*/ 4785 h 6287"/>
                  <a:gd name="connsiteX17" fmla="*/ 8014 w 9988"/>
                  <a:gd name="connsiteY17" fmla="*/ 4785 h 6287"/>
                  <a:gd name="connsiteX18" fmla="*/ 6802 w 9988"/>
                  <a:gd name="connsiteY18" fmla="*/ 3261 h 6287"/>
                  <a:gd name="connsiteX19" fmla="*/ 6802 w 9988"/>
                  <a:gd name="connsiteY19" fmla="*/ 3261 h 6287"/>
                  <a:gd name="connsiteX20" fmla="*/ 1213 w 9988"/>
                  <a:gd name="connsiteY20" fmla="*/ 3261 h 6287"/>
                  <a:gd name="connsiteX21" fmla="*/ 0 w 9988"/>
                  <a:gd name="connsiteY21" fmla="*/ 4785 h 6287"/>
                  <a:gd name="connsiteX22" fmla="*/ 1213 w 9988"/>
                  <a:gd name="connsiteY22" fmla="*/ 6287 h 6287"/>
                  <a:gd name="connsiteX23" fmla="*/ 2424 w 9988"/>
                  <a:gd name="connsiteY23" fmla="*/ 4785 h 6287"/>
                  <a:gd name="connsiteX24" fmla="*/ 2078 w 9988"/>
                  <a:gd name="connsiteY24" fmla="*/ 3733 h 6287"/>
                  <a:gd name="connsiteX25" fmla="*/ 5921 w 9988"/>
                  <a:gd name="connsiteY25" fmla="*/ 3733 h 6287"/>
                  <a:gd name="connsiteX26" fmla="*/ 5574 w 9988"/>
                  <a:gd name="connsiteY26" fmla="*/ 4785 h 6287"/>
                  <a:gd name="connsiteX27" fmla="*/ 6802 w 9988"/>
                  <a:gd name="connsiteY27" fmla="*/ 6287 h 6287"/>
                  <a:gd name="connsiteX28" fmla="*/ 8014 w 9988"/>
                  <a:gd name="connsiteY28" fmla="*/ 4785 h 6287"/>
                  <a:gd name="connsiteX0" fmla="*/ 7661 w 10000"/>
                  <a:gd name="connsiteY0" fmla="*/ 7611 h 10000"/>
                  <a:gd name="connsiteX1" fmla="*/ 7661 w 10000"/>
                  <a:gd name="connsiteY1" fmla="*/ 7611 h 10000"/>
                  <a:gd name="connsiteX2" fmla="*/ 6810 w 10000"/>
                  <a:gd name="connsiteY2" fmla="*/ 9283 h 10000"/>
                  <a:gd name="connsiteX3" fmla="*/ 5961 w 10000"/>
                  <a:gd name="connsiteY3" fmla="*/ 7611 h 10000"/>
                  <a:gd name="connsiteX4" fmla="*/ 6810 w 10000"/>
                  <a:gd name="connsiteY4" fmla="*/ 5938 h 10000"/>
                  <a:gd name="connsiteX5" fmla="*/ 7661 w 10000"/>
                  <a:gd name="connsiteY5" fmla="*/ 7611 h 10000"/>
                  <a:gd name="connsiteX6" fmla="*/ 1214 w 10000"/>
                  <a:gd name="connsiteY6" fmla="*/ 5938 h 10000"/>
                  <a:gd name="connsiteX7" fmla="*/ 1214 w 10000"/>
                  <a:gd name="connsiteY7" fmla="*/ 5938 h 10000"/>
                  <a:gd name="connsiteX8" fmla="*/ 364 w 10000"/>
                  <a:gd name="connsiteY8" fmla="*/ 7611 h 10000"/>
                  <a:gd name="connsiteX9" fmla="*/ 1214 w 10000"/>
                  <a:gd name="connsiteY9" fmla="*/ 9283 h 10000"/>
                  <a:gd name="connsiteX10" fmla="*/ 2063 w 10000"/>
                  <a:gd name="connsiteY10" fmla="*/ 7611 h 10000"/>
                  <a:gd name="connsiteX11" fmla="*/ 1214 w 10000"/>
                  <a:gd name="connsiteY11" fmla="*/ 5938 h 10000"/>
                  <a:gd name="connsiteX12" fmla="*/ 9826 w 10000"/>
                  <a:gd name="connsiteY12" fmla="*/ 0 h 10000"/>
                  <a:gd name="connsiteX13" fmla="*/ 10000 w 10000"/>
                  <a:gd name="connsiteY13" fmla="*/ 374 h 10000"/>
                  <a:gd name="connsiteX14" fmla="*/ 9826 w 10000"/>
                  <a:gd name="connsiteY14" fmla="*/ 0 h 10000"/>
                  <a:gd name="connsiteX15" fmla="*/ 8024 w 10000"/>
                  <a:gd name="connsiteY15" fmla="*/ 7611 h 10000"/>
                  <a:gd name="connsiteX16" fmla="*/ 8024 w 10000"/>
                  <a:gd name="connsiteY16" fmla="*/ 7611 h 10000"/>
                  <a:gd name="connsiteX17" fmla="*/ 6810 w 10000"/>
                  <a:gd name="connsiteY17" fmla="*/ 5187 h 10000"/>
                  <a:gd name="connsiteX18" fmla="*/ 6810 w 10000"/>
                  <a:gd name="connsiteY18" fmla="*/ 5187 h 10000"/>
                  <a:gd name="connsiteX19" fmla="*/ 1214 w 10000"/>
                  <a:gd name="connsiteY19" fmla="*/ 5187 h 10000"/>
                  <a:gd name="connsiteX20" fmla="*/ 0 w 10000"/>
                  <a:gd name="connsiteY20" fmla="*/ 7611 h 10000"/>
                  <a:gd name="connsiteX21" fmla="*/ 1214 w 10000"/>
                  <a:gd name="connsiteY21" fmla="*/ 10000 h 10000"/>
                  <a:gd name="connsiteX22" fmla="*/ 2427 w 10000"/>
                  <a:gd name="connsiteY22" fmla="*/ 7611 h 10000"/>
                  <a:gd name="connsiteX23" fmla="*/ 2080 w 10000"/>
                  <a:gd name="connsiteY23" fmla="*/ 5938 h 10000"/>
                  <a:gd name="connsiteX24" fmla="*/ 5928 w 10000"/>
                  <a:gd name="connsiteY24" fmla="*/ 5938 h 10000"/>
                  <a:gd name="connsiteX25" fmla="*/ 5581 w 10000"/>
                  <a:gd name="connsiteY25" fmla="*/ 7611 h 10000"/>
                  <a:gd name="connsiteX26" fmla="*/ 6810 w 10000"/>
                  <a:gd name="connsiteY26" fmla="*/ 10000 h 10000"/>
                  <a:gd name="connsiteX27" fmla="*/ 8024 w 10000"/>
                  <a:gd name="connsiteY27" fmla="*/ 7611 h 10000"/>
                  <a:gd name="connsiteX0" fmla="*/ 7661 w 8024"/>
                  <a:gd name="connsiteY0" fmla="*/ 2424 h 4813"/>
                  <a:gd name="connsiteX1" fmla="*/ 7661 w 8024"/>
                  <a:gd name="connsiteY1" fmla="*/ 2424 h 4813"/>
                  <a:gd name="connsiteX2" fmla="*/ 6810 w 8024"/>
                  <a:gd name="connsiteY2" fmla="*/ 4096 h 4813"/>
                  <a:gd name="connsiteX3" fmla="*/ 5961 w 8024"/>
                  <a:gd name="connsiteY3" fmla="*/ 2424 h 4813"/>
                  <a:gd name="connsiteX4" fmla="*/ 6810 w 8024"/>
                  <a:gd name="connsiteY4" fmla="*/ 751 h 4813"/>
                  <a:gd name="connsiteX5" fmla="*/ 7661 w 8024"/>
                  <a:gd name="connsiteY5" fmla="*/ 2424 h 4813"/>
                  <a:gd name="connsiteX6" fmla="*/ 1214 w 8024"/>
                  <a:gd name="connsiteY6" fmla="*/ 751 h 4813"/>
                  <a:gd name="connsiteX7" fmla="*/ 1214 w 8024"/>
                  <a:gd name="connsiteY7" fmla="*/ 751 h 4813"/>
                  <a:gd name="connsiteX8" fmla="*/ 364 w 8024"/>
                  <a:gd name="connsiteY8" fmla="*/ 2424 h 4813"/>
                  <a:gd name="connsiteX9" fmla="*/ 1214 w 8024"/>
                  <a:gd name="connsiteY9" fmla="*/ 4096 h 4813"/>
                  <a:gd name="connsiteX10" fmla="*/ 2063 w 8024"/>
                  <a:gd name="connsiteY10" fmla="*/ 2424 h 4813"/>
                  <a:gd name="connsiteX11" fmla="*/ 1214 w 8024"/>
                  <a:gd name="connsiteY11" fmla="*/ 751 h 4813"/>
                  <a:gd name="connsiteX12" fmla="*/ 8024 w 8024"/>
                  <a:gd name="connsiteY12" fmla="*/ 2424 h 4813"/>
                  <a:gd name="connsiteX13" fmla="*/ 8024 w 8024"/>
                  <a:gd name="connsiteY13" fmla="*/ 2424 h 4813"/>
                  <a:gd name="connsiteX14" fmla="*/ 6810 w 8024"/>
                  <a:gd name="connsiteY14" fmla="*/ 0 h 4813"/>
                  <a:gd name="connsiteX15" fmla="*/ 6810 w 8024"/>
                  <a:gd name="connsiteY15" fmla="*/ 0 h 4813"/>
                  <a:gd name="connsiteX16" fmla="*/ 1214 w 8024"/>
                  <a:gd name="connsiteY16" fmla="*/ 0 h 4813"/>
                  <a:gd name="connsiteX17" fmla="*/ 0 w 8024"/>
                  <a:gd name="connsiteY17" fmla="*/ 2424 h 4813"/>
                  <a:gd name="connsiteX18" fmla="*/ 1214 w 8024"/>
                  <a:gd name="connsiteY18" fmla="*/ 4813 h 4813"/>
                  <a:gd name="connsiteX19" fmla="*/ 2427 w 8024"/>
                  <a:gd name="connsiteY19" fmla="*/ 2424 h 4813"/>
                  <a:gd name="connsiteX20" fmla="*/ 2080 w 8024"/>
                  <a:gd name="connsiteY20" fmla="*/ 751 h 4813"/>
                  <a:gd name="connsiteX21" fmla="*/ 5928 w 8024"/>
                  <a:gd name="connsiteY21" fmla="*/ 751 h 4813"/>
                  <a:gd name="connsiteX22" fmla="*/ 5581 w 8024"/>
                  <a:gd name="connsiteY22" fmla="*/ 2424 h 4813"/>
                  <a:gd name="connsiteX23" fmla="*/ 6810 w 8024"/>
                  <a:gd name="connsiteY23" fmla="*/ 4813 h 4813"/>
                  <a:gd name="connsiteX24" fmla="*/ 8024 w 8024"/>
                  <a:gd name="connsiteY24" fmla="*/ 2424 h 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4" h="4813">
                    <a:moveTo>
                      <a:pt x="7661" y="2424"/>
                    </a:moveTo>
                    <a:lnTo>
                      <a:pt x="7661" y="2424"/>
                    </a:lnTo>
                    <a:cubicBezTo>
                      <a:pt x="7661" y="3345"/>
                      <a:pt x="7279" y="4096"/>
                      <a:pt x="6810" y="4096"/>
                    </a:cubicBezTo>
                    <a:cubicBezTo>
                      <a:pt x="6343" y="4096"/>
                      <a:pt x="5961" y="3345"/>
                      <a:pt x="5961" y="2424"/>
                    </a:cubicBezTo>
                    <a:cubicBezTo>
                      <a:pt x="5961" y="1501"/>
                      <a:pt x="6343" y="751"/>
                      <a:pt x="6810" y="751"/>
                    </a:cubicBezTo>
                    <a:cubicBezTo>
                      <a:pt x="7279" y="751"/>
                      <a:pt x="7661" y="1501"/>
                      <a:pt x="7661" y="2424"/>
                    </a:cubicBezTo>
                    <a:close/>
                    <a:moveTo>
                      <a:pt x="1214" y="751"/>
                    </a:moveTo>
                    <a:lnTo>
                      <a:pt x="1214" y="751"/>
                    </a:lnTo>
                    <a:cubicBezTo>
                      <a:pt x="746" y="751"/>
                      <a:pt x="364" y="1501"/>
                      <a:pt x="364" y="2424"/>
                    </a:cubicBezTo>
                    <a:cubicBezTo>
                      <a:pt x="364" y="3345"/>
                      <a:pt x="746" y="4096"/>
                      <a:pt x="1214" y="4096"/>
                    </a:cubicBezTo>
                    <a:cubicBezTo>
                      <a:pt x="1681" y="4096"/>
                      <a:pt x="2063" y="3345"/>
                      <a:pt x="2063" y="2424"/>
                    </a:cubicBezTo>
                    <a:cubicBezTo>
                      <a:pt x="2063" y="1501"/>
                      <a:pt x="1681" y="751"/>
                      <a:pt x="1214" y="751"/>
                    </a:cubicBezTo>
                    <a:close/>
                    <a:moveTo>
                      <a:pt x="8024" y="2424"/>
                    </a:moveTo>
                    <a:lnTo>
                      <a:pt x="8024" y="2424"/>
                    </a:lnTo>
                    <a:cubicBezTo>
                      <a:pt x="8024" y="1128"/>
                      <a:pt x="7486" y="33"/>
                      <a:pt x="6810" y="0"/>
                    </a:cubicBezTo>
                    <a:lnTo>
                      <a:pt x="6810" y="0"/>
                    </a:lnTo>
                    <a:lnTo>
                      <a:pt x="1214" y="0"/>
                    </a:lnTo>
                    <a:cubicBezTo>
                      <a:pt x="555" y="0"/>
                      <a:pt x="0" y="1128"/>
                      <a:pt x="0" y="2424"/>
                    </a:cubicBezTo>
                    <a:cubicBezTo>
                      <a:pt x="0" y="3754"/>
                      <a:pt x="555" y="4813"/>
                      <a:pt x="1214" y="4813"/>
                    </a:cubicBezTo>
                    <a:cubicBezTo>
                      <a:pt x="1889" y="4813"/>
                      <a:pt x="2427" y="3754"/>
                      <a:pt x="2427" y="2424"/>
                    </a:cubicBezTo>
                    <a:cubicBezTo>
                      <a:pt x="2427" y="1775"/>
                      <a:pt x="2306" y="1193"/>
                      <a:pt x="2080" y="751"/>
                    </a:cubicBezTo>
                    <a:lnTo>
                      <a:pt x="5928" y="751"/>
                    </a:lnTo>
                    <a:cubicBezTo>
                      <a:pt x="5737" y="1193"/>
                      <a:pt x="5581" y="1775"/>
                      <a:pt x="5581" y="2424"/>
                    </a:cubicBezTo>
                    <a:cubicBezTo>
                      <a:pt x="5581" y="3754"/>
                      <a:pt x="6152" y="4813"/>
                      <a:pt x="6810" y="4813"/>
                    </a:cubicBezTo>
                    <a:cubicBezTo>
                      <a:pt x="7486" y="4813"/>
                      <a:pt x="8024" y="3754"/>
                      <a:pt x="8024" y="2424"/>
                    </a:cubicBezTo>
                    <a:close/>
                  </a:path>
                </a:pathLst>
              </a:custGeom>
              <a:solidFill>
                <a:schemeClr val="accent1"/>
              </a:solidFill>
              <a:ln w="3175" cap="rnd">
                <a:solidFill>
                  <a:schemeClr val="accent1"/>
                </a:solidFill>
              </a:ln>
              <a:effectLst/>
            </p:spPr>
            <p:txBody>
              <a:bodyPr wrap="none" anchor="ctr"/>
              <a:lstStyle/>
              <a:p>
                <a:endParaRPr lang="en-US"/>
              </a:p>
            </p:txBody>
          </p:sp>
        </p:grpSp>
        <p:grpSp>
          <p:nvGrpSpPr>
            <p:cNvPr id="440" name="Group 439"/>
            <p:cNvGrpSpPr/>
            <p:nvPr/>
          </p:nvGrpSpPr>
          <p:grpSpPr>
            <a:xfrm>
              <a:off x="3432167" y="3241955"/>
              <a:ext cx="290463" cy="186708"/>
              <a:chOff x="2548604" y="3605544"/>
              <a:chExt cx="290463" cy="186708"/>
            </a:xfrm>
          </p:grpSpPr>
          <p:sp>
            <p:nvSpPr>
              <p:cNvPr id="441" name="Freeform 53"/>
              <p:cNvSpPr>
                <a:spLocks noChangeArrowheads="1"/>
              </p:cNvSpPr>
              <p:nvPr/>
            </p:nvSpPr>
            <p:spPr bwMode="auto">
              <a:xfrm>
                <a:off x="2548604" y="3605544"/>
                <a:ext cx="290463" cy="186708"/>
              </a:xfrm>
              <a:custGeom>
                <a:avLst/>
                <a:gdLst>
                  <a:gd name="T0" fmla="*/ 557 w 693"/>
                  <a:gd name="T1" fmla="*/ 223 h 447"/>
                  <a:gd name="T2" fmla="*/ 557 w 693"/>
                  <a:gd name="T3" fmla="*/ 223 h 447"/>
                  <a:gd name="T4" fmla="*/ 508 w 693"/>
                  <a:gd name="T5" fmla="*/ 272 h 447"/>
                  <a:gd name="T6" fmla="*/ 459 w 693"/>
                  <a:gd name="T7" fmla="*/ 223 h 447"/>
                  <a:gd name="T8" fmla="*/ 508 w 693"/>
                  <a:gd name="T9" fmla="*/ 174 h 447"/>
                  <a:gd name="T10" fmla="*/ 557 w 693"/>
                  <a:gd name="T11" fmla="*/ 223 h 447"/>
                  <a:gd name="T12" fmla="*/ 185 w 693"/>
                  <a:gd name="T13" fmla="*/ 174 h 447"/>
                  <a:gd name="T14" fmla="*/ 185 w 693"/>
                  <a:gd name="T15" fmla="*/ 174 h 447"/>
                  <a:gd name="T16" fmla="*/ 136 w 693"/>
                  <a:gd name="T17" fmla="*/ 223 h 447"/>
                  <a:gd name="T18" fmla="*/ 185 w 693"/>
                  <a:gd name="T19" fmla="*/ 272 h 447"/>
                  <a:gd name="T20" fmla="*/ 234 w 693"/>
                  <a:gd name="T21" fmla="*/ 223 h 447"/>
                  <a:gd name="T22" fmla="*/ 185 w 693"/>
                  <a:gd name="T23" fmla="*/ 174 h 447"/>
                  <a:gd name="T24" fmla="*/ 692 w 693"/>
                  <a:gd name="T25" fmla="*/ 11 h 447"/>
                  <a:gd name="T26" fmla="*/ 692 w 693"/>
                  <a:gd name="T27" fmla="*/ 11 h 447"/>
                  <a:gd name="T28" fmla="*/ 692 w 693"/>
                  <a:gd name="T29" fmla="*/ 436 h 447"/>
                  <a:gd name="T30" fmla="*/ 682 w 693"/>
                  <a:gd name="T31" fmla="*/ 446 h 447"/>
                  <a:gd name="T32" fmla="*/ 11 w 693"/>
                  <a:gd name="T33" fmla="*/ 446 h 447"/>
                  <a:gd name="T34" fmla="*/ 0 w 693"/>
                  <a:gd name="T35" fmla="*/ 436 h 447"/>
                  <a:gd name="T36" fmla="*/ 0 w 693"/>
                  <a:gd name="T37" fmla="*/ 11 h 447"/>
                  <a:gd name="T38" fmla="*/ 11 w 693"/>
                  <a:gd name="T39" fmla="*/ 0 h 447"/>
                  <a:gd name="T40" fmla="*/ 682 w 693"/>
                  <a:gd name="T41" fmla="*/ 0 h 447"/>
                  <a:gd name="T42" fmla="*/ 692 w 693"/>
                  <a:gd name="T43" fmla="*/ 11 h 447"/>
                  <a:gd name="T44" fmla="*/ 578 w 693"/>
                  <a:gd name="T45" fmla="*/ 223 h 447"/>
                  <a:gd name="T46" fmla="*/ 578 w 693"/>
                  <a:gd name="T47" fmla="*/ 223 h 447"/>
                  <a:gd name="T48" fmla="*/ 508 w 693"/>
                  <a:gd name="T49" fmla="*/ 152 h 447"/>
                  <a:gd name="T50" fmla="*/ 508 w 693"/>
                  <a:gd name="T51" fmla="*/ 152 h 447"/>
                  <a:gd name="T52" fmla="*/ 185 w 693"/>
                  <a:gd name="T53" fmla="*/ 152 h 447"/>
                  <a:gd name="T54" fmla="*/ 115 w 693"/>
                  <a:gd name="T55" fmla="*/ 223 h 447"/>
                  <a:gd name="T56" fmla="*/ 185 w 693"/>
                  <a:gd name="T57" fmla="*/ 293 h 447"/>
                  <a:gd name="T58" fmla="*/ 255 w 693"/>
                  <a:gd name="T59" fmla="*/ 223 h 447"/>
                  <a:gd name="T60" fmla="*/ 235 w 693"/>
                  <a:gd name="T61" fmla="*/ 174 h 447"/>
                  <a:gd name="T62" fmla="*/ 457 w 693"/>
                  <a:gd name="T63" fmla="*/ 174 h 447"/>
                  <a:gd name="T64" fmla="*/ 437 w 693"/>
                  <a:gd name="T65" fmla="*/ 223 h 447"/>
                  <a:gd name="T66" fmla="*/ 508 w 693"/>
                  <a:gd name="T67" fmla="*/ 293 h 447"/>
                  <a:gd name="T68" fmla="*/ 578 w 693"/>
                  <a:gd name="T69" fmla="*/ 223 h 447"/>
                  <a:gd name="connsiteX0" fmla="*/ 8038 w 9986"/>
                  <a:gd name="connsiteY0" fmla="*/ 4989 h 9978"/>
                  <a:gd name="connsiteX1" fmla="*/ 8038 w 9986"/>
                  <a:gd name="connsiteY1" fmla="*/ 4989 h 9978"/>
                  <a:gd name="connsiteX2" fmla="*/ 7330 w 9986"/>
                  <a:gd name="connsiteY2" fmla="*/ 6085 h 9978"/>
                  <a:gd name="connsiteX3" fmla="*/ 6623 w 9986"/>
                  <a:gd name="connsiteY3" fmla="*/ 4989 h 9978"/>
                  <a:gd name="connsiteX4" fmla="*/ 7330 w 9986"/>
                  <a:gd name="connsiteY4" fmla="*/ 3893 h 9978"/>
                  <a:gd name="connsiteX5" fmla="*/ 8038 w 9986"/>
                  <a:gd name="connsiteY5" fmla="*/ 4989 h 9978"/>
                  <a:gd name="connsiteX6" fmla="*/ 2670 w 9986"/>
                  <a:gd name="connsiteY6" fmla="*/ 3893 h 9978"/>
                  <a:gd name="connsiteX7" fmla="*/ 2670 w 9986"/>
                  <a:gd name="connsiteY7" fmla="*/ 3893 h 9978"/>
                  <a:gd name="connsiteX8" fmla="*/ 1962 w 9986"/>
                  <a:gd name="connsiteY8" fmla="*/ 4989 h 9978"/>
                  <a:gd name="connsiteX9" fmla="*/ 2670 w 9986"/>
                  <a:gd name="connsiteY9" fmla="*/ 6085 h 9978"/>
                  <a:gd name="connsiteX10" fmla="*/ 3377 w 9986"/>
                  <a:gd name="connsiteY10" fmla="*/ 4989 h 9978"/>
                  <a:gd name="connsiteX11" fmla="*/ 2670 w 9986"/>
                  <a:gd name="connsiteY11" fmla="*/ 3893 h 9978"/>
                  <a:gd name="connsiteX12" fmla="*/ 9986 w 9986"/>
                  <a:gd name="connsiteY12" fmla="*/ 246 h 9978"/>
                  <a:gd name="connsiteX13" fmla="*/ 9986 w 9986"/>
                  <a:gd name="connsiteY13" fmla="*/ 246 h 9978"/>
                  <a:gd name="connsiteX14" fmla="*/ 9986 w 9986"/>
                  <a:gd name="connsiteY14" fmla="*/ 9754 h 9978"/>
                  <a:gd name="connsiteX15" fmla="*/ 9841 w 9986"/>
                  <a:gd name="connsiteY15" fmla="*/ 9978 h 9978"/>
                  <a:gd name="connsiteX16" fmla="*/ 159 w 9986"/>
                  <a:gd name="connsiteY16" fmla="*/ 9978 h 9978"/>
                  <a:gd name="connsiteX17" fmla="*/ 0 w 9986"/>
                  <a:gd name="connsiteY17" fmla="*/ 9754 h 9978"/>
                  <a:gd name="connsiteX18" fmla="*/ 0 w 9986"/>
                  <a:gd name="connsiteY18" fmla="*/ 246 h 9978"/>
                  <a:gd name="connsiteX19" fmla="*/ 159 w 9986"/>
                  <a:gd name="connsiteY19" fmla="*/ 0 h 9978"/>
                  <a:gd name="connsiteX20" fmla="*/ 9841 w 9986"/>
                  <a:gd name="connsiteY20" fmla="*/ 0 h 9978"/>
                  <a:gd name="connsiteX21" fmla="*/ 9986 w 9986"/>
                  <a:gd name="connsiteY21" fmla="*/ 246 h 9978"/>
                  <a:gd name="connsiteX22" fmla="*/ 8341 w 9986"/>
                  <a:gd name="connsiteY22" fmla="*/ 4989 h 9978"/>
                  <a:gd name="connsiteX23" fmla="*/ 8341 w 9986"/>
                  <a:gd name="connsiteY23" fmla="*/ 4989 h 9978"/>
                  <a:gd name="connsiteX24" fmla="*/ 7330 w 9986"/>
                  <a:gd name="connsiteY24" fmla="*/ 3400 h 9978"/>
                  <a:gd name="connsiteX25" fmla="*/ 7330 w 9986"/>
                  <a:gd name="connsiteY25" fmla="*/ 3400 h 9978"/>
                  <a:gd name="connsiteX26" fmla="*/ 2670 w 9986"/>
                  <a:gd name="connsiteY26" fmla="*/ 3400 h 9978"/>
                  <a:gd name="connsiteX27" fmla="*/ 1659 w 9986"/>
                  <a:gd name="connsiteY27" fmla="*/ 4989 h 9978"/>
                  <a:gd name="connsiteX28" fmla="*/ 2670 w 9986"/>
                  <a:gd name="connsiteY28" fmla="*/ 6555 h 9978"/>
                  <a:gd name="connsiteX29" fmla="*/ 3680 w 9986"/>
                  <a:gd name="connsiteY29" fmla="*/ 4989 h 9978"/>
                  <a:gd name="connsiteX30" fmla="*/ 3391 w 9986"/>
                  <a:gd name="connsiteY30" fmla="*/ 3893 h 9978"/>
                  <a:gd name="connsiteX31" fmla="*/ 6306 w 9986"/>
                  <a:gd name="connsiteY31" fmla="*/ 4989 h 9978"/>
                  <a:gd name="connsiteX32" fmla="*/ 7330 w 9986"/>
                  <a:gd name="connsiteY32" fmla="*/ 6555 h 9978"/>
                  <a:gd name="connsiteX33" fmla="*/ 8341 w 9986"/>
                  <a:gd name="connsiteY33" fmla="*/ 4989 h 9978"/>
                  <a:gd name="connsiteX0" fmla="*/ 8049 w 10000"/>
                  <a:gd name="connsiteY0" fmla="*/ 5000 h 10000"/>
                  <a:gd name="connsiteX1" fmla="*/ 8049 w 10000"/>
                  <a:gd name="connsiteY1" fmla="*/ 5000 h 10000"/>
                  <a:gd name="connsiteX2" fmla="*/ 7340 w 10000"/>
                  <a:gd name="connsiteY2" fmla="*/ 6098 h 10000"/>
                  <a:gd name="connsiteX3" fmla="*/ 6632 w 10000"/>
                  <a:gd name="connsiteY3" fmla="*/ 5000 h 10000"/>
                  <a:gd name="connsiteX4" fmla="*/ 7340 w 10000"/>
                  <a:gd name="connsiteY4" fmla="*/ 3902 h 10000"/>
                  <a:gd name="connsiteX5" fmla="*/ 8049 w 10000"/>
                  <a:gd name="connsiteY5" fmla="*/ 5000 h 10000"/>
                  <a:gd name="connsiteX6" fmla="*/ 2674 w 10000"/>
                  <a:gd name="connsiteY6" fmla="*/ 3902 h 10000"/>
                  <a:gd name="connsiteX7" fmla="*/ 2674 w 10000"/>
                  <a:gd name="connsiteY7" fmla="*/ 3902 h 10000"/>
                  <a:gd name="connsiteX8" fmla="*/ 1965 w 10000"/>
                  <a:gd name="connsiteY8" fmla="*/ 5000 h 10000"/>
                  <a:gd name="connsiteX9" fmla="*/ 2674 w 10000"/>
                  <a:gd name="connsiteY9" fmla="*/ 6098 h 10000"/>
                  <a:gd name="connsiteX10" fmla="*/ 3382 w 10000"/>
                  <a:gd name="connsiteY10" fmla="*/ 5000 h 10000"/>
                  <a:gd name="connsiteX11" fmla="*/ 2674 w 10000"/>
                  <a:gd name="connsiteY11" fmla="*/ 3902 h 10000"/>
                  <a:gd name="connsiteX12" fmla="*/ 10000 w 10000"/>
                  <a:gd name="connsiteY12" fmla="*/ 247 h 10000"/>
                  <a:gd name="connsiteX13" fmla="*/ 10000 w 10000"/>
                  <a:gd name="connsiteY13" fmla="*/ 247 h 10000"/>
                  <a:gd name="connsiteX14" fmla="*/ 10000 w 10000"/>
                  <a:gd name="connsiteY14" fmla="*/ 9776 h 10000"/>
                  <a:gd name="connsiteX15" fmla="*/ 9855 w 10000"/>
                  <a:gd name="connsiteY15" fmla="*/ 10000 h 10000"/>
                  <a:gd name="connsiteX16" fmla="*/ 159 w 10000"/>
                  <a:gd name="connsiteY16" fmla="*/ 10000 h 10000"/>
                  <a:gd name="connsiteX17" fmla="*/ 0 w 10000"/>
                  <a:gd name="connsiteY17" fmla="*/ 9776 h 10000"/>
                  <a:gd name="connsiteX18" fmla="*/ 0 w 10000"/>
                  <a:gd name="connsiteY18" fmla="*/ 247 h 10000"/>
                  <a:gd name="connsiteX19" fmla="*/ 159 w 10000"/>
                  <a:gd name="connsiteY19" fmla="*/ 0 h 10000"/>
                  <a:gd name="connsiteX20" fmla="*/ 9855 w 10000"/>
                  <a:gd name="connsiteY20" fmla="*/ 0 h 10000"/>
                  <a:gd name="connsiteX21" fmla="*/ 10000 w 10000"/>
                  <a:gd name="connsiteY21" fmla="*/ 247 h 10000"/>
                  <a:gd name="connsiteX22" fmla="*/ 8353 w 10000"/>
                  <a:gd name="connsiteY22" fmla="*/ 5000 h 10000"/>
                  <a:gd name="connsiteX23" fmla="*/ 8353 w 10000"/>
                  <a:gd name="connsiteY23" fmla="*/ 5000 h 10000"/>
                  <a:gd name="connsiteX24" fmla="*/ 7340 w 10000"/>
                  <a:gd name="connsiteY24" fmla="*/ 3407 h 10000"/>
                  <a:gd name="connsiteX25" fmla="*/ 7340 w 10000"/>
                  <a:gd name="connsiteY25" fmla="*/ 3407 h 10000"/>
                  <a:gd name="connsiteX26" fmla="*/ 2674 w 10000"/>
                  <a:gd name="connsiteY26" fmla="*/ 3407 h 10000"/>
                  <a:gd name="connsiteX27" fmla="*/ 1661 w 10000"/>
                  <a:gd name="connsiteY27" fmla="*/ 5000 h 10000"/>
                  <a:gd name="connsiteX28" fmla="*/ 2674 w 10000"/>
                  <a:gd name="connsiteY28" fmla="*/ 6569 h 10000"/>
                  <a:gd name="connsiteX29" fmla="*/ 3685 w 10000"/>
                  <a:gd name="connsiteY29" fmla="*/ 5000 h 10000"/>
                  <a:gd name="connsiteX30" fmla="*/ 3396 w 10000"/>
                  <a:gd name="connsiteY30" fmla="*/ 3902 h 10000"/>
                  <a:gd name="connsiteX31" fmla="*/ 7340 w 10000"/>
                  <a:gd name="connsiteY31" fmla="*/ 6569 h 10000"/>
                  <a:gd name="connsiteX32" fmla="*/ 8353 w 10000"/>
                  <a:gd name="connsiteY32" fmla="*/ 5000 h 10000"/>
                  <a:gd name="connsiteX0" fmla="*/ 8049 w 10000"/>
                  <a:gd name="connsiteY0" fmla="*/ 5000 h 10000"/>
                  <a:gd name="connsiteX1" fmla="*/ 8049 w 10000"/>
                  <a:gd name="connsiteY1" fmla="*/ 5000 h 10000"/>
                  <a:gd name="connsiteX2" fmla="*/ 7340 w 10000"/>
                  <a:gd name="connsiteY2" fmla="*/ 6098 h 10000"/>
                  <a:gd name="connsiteX3" fmla="*/ 7340 w 10000"/>
                  <a:gd name="connsiteY3" fmla="*/ 3902 h 10000"/>
                  <a:gd name="connsiteX4" fmla="*/ 8049 w 10000"/>
                  <a:gd name="connsiteY4" fmla="*/ 5000 h 10000"/>
                  <a:gd name="connsiteX5" fmla="*/ 2674 w 10000"/>
                  <a:gd name="connsiteY5" fmla="*/ 3902 h 10000"/>
                  <a:gd name="connsiteX6" fmla="*/ 2674 w 10000"/>
                  <a:gd name="connsiteY6" fmla="*/ 3902 h 10000"/>
                  <a:gd name="connsiteX7" fmla="*/ 1965 w 10000"/>
                  <a:gd name="connsiteY7" fmla="*/ 5000 h 10000"/>
                  <a:gd name="connsiteX8" fmla="*/ 2674 w 10000"/>
                  <a:gd name="connsiteY8" fmla="*/ 6098 h 10000"/>
                  <a:gd name="connsiteX9" fmla="*/ 3382 w 10000"/>
                  <a:gd name="connsiteY9" fmla="*/ 5000 h 10000"/>
                  <a:gd name="connsiteX10" fmla="*/ 2674 w 10000"/>
                  <a:gd name="connsiteY10" fmla="*/ 3902 h 10000"/>
                  <a:gd name="connsiteX11" fmla="*/ 10000 w 10000"/>
                  <a:gd name="connsiteY11" fmla="*/ 247 h 10000"/>
                  <a:gd name="connsiteX12" fmla="*/ 10000 w 10000"/>
                  <a:gd name="connsiteY12" fmla="*/ 247 h 10000"/>
                  <a:gd name="connsiteX13" fmla="*/ 10000 w 10000"/>
                  <a:gd name="connsiteY13" fmla="*/ 9776 h 10000"/>
                  <a:gd name="connsiteX14" fmla="*/ 9855 w 10000"/>
                  <a:gd name="connsiteY14" fmla="*/ 10000 h 10000"/>
                  <a:gd name="connsiteX15" fmla="*/ 159 w 10000"/>
                  <a:gd name="connsiteY15" fmla="*/ 10000 h 10000"/>
                  <a:gd name="connsiteX16" fmla="*/ 0 w 10000"/>
                  <a:gd name="connsiteY16" fmla="*/ 9776 h 10000"/>
                  <a:gd name="connsiteX17" fmla="*/ 0 w 10000"/>
                  <a:gd name="connsiteY17" fmla="*/ 247 h 10000"/>
                  <a:gd name="connsiteX18" fmla="*/ 159 w 10000"/>
                  <a:gd name="connsiteY18" fmla="*/ 0 h 10000"/>
                  <a:gd name="connsiteX19" fmla="*/ 9855 w 10000"/>
                  <a:gd name="connsiteY19" fmla="*/ 0 h 10000"/>
                  <a:gd name="connsiteX20" fmla="*/ 10000 w 10000"/>
                  <a:gd name="connsiteY20" fmla="*/ 247 h 10000"/>
                  <a:gd name="connsiteX21" fmla="*/ 8353 w 10000"/>
                  <a:gd name="connsiteY21" fmla="*/ 5000 h 10000"/>
                  <a:gd name="connsiteX22" fmla="*/ 8353 w 10000"/>
                  <a:gd name="connsiteY22" fmla="*/ 5000 h 10000"/>
                  <a:gd name="connsiteX23" fmla="*/ 7340 w 10000"/>
                  <a:gd name="connsiteY23" fmla="*/ 3407 h 10000"/>
                  <a:gd name="connsiteX24" fmla="*/ 7340 w 10000"/>
                  <a:gd name="connsiteY24" fmla="*/ 3407 h 10000"/>
                  <a:gd name="connsiteX25" fmla="*/ 2674 w 10000"/>
                  <a:gd name="connsiteY25" fmla="*/ 3407 h 10000"/>
                  <a:gd name="connsiteX26" fmla="*/ 1661 w 10000"/>
                  <a:gd name="connsiteY26" fmla="*/ 5000 h 10000"/>
                  <a:gd name="connsiteX27" fmla="*/ 2674 w 10000"/>
                  <a:gd name="connsiteY27" fmla="*/ 6569 h 10000"/>
                  <a:gd name="connsiteX28" fmla="*/ 3685 w 10000"/>
                  <a:gd name="connsiteY28" fmla="*/ 5000 h 10000"/>
                  <a:gd name="connsiteX29" fmla="*/ 3396 w 10000"/>
                  <a:gd name="connsiteY29" fmla="*/ 3902 h 10000"/>
                  <a:gd name="connsiteX30" fmla="*/ 7340 w 10000"/>
                  <a:gd name="connsiteY30" fmla="*/ 6569 h 10000"/>
                  <a:gd name="connsiteX31" fmla="*/ 8353 w 10000"/>
                  <a:gd name="connsiteY31" fmla="*/ 5000 h 10000"/>
                  <a:gd name="connsiteX0" fmla="*/ 8049 w 10000"/>
                  <a:gd name="connsiteY0" fmla="*/ 5000 h 10000"/>
                  <a:gd name="connsiteX1" fmla="*/ 8049 w 10000"/>
                  <a:gd name="connsiteY1" fmla="*/ 5000 h 10000"/>
                  <a:gd name="connsiteX2" fmla="*/ 7340 w 10000"/>
                  <a:gd name="connsiteY2" fmla="*/ 6098 h 10000"/>
                  <a:gd name="connsiteX3" fmla="*/ 7340 w 10000"/>
                  <a:gd name="connsiteY3" fmla="*/ 3902 h 10000"/>
                  <a:gd name="connsiteX4" fmla="*/ 8049 w 10000"/>
                  <a:gd name="connsiteY4" fmla="*/ 5000 h 10000"/>
                  <a:gd name="connsiteX5" fmla="*/ 2674 w 10000"/>
                  <a:gd name="connsiteY5" fmla="*/ 3902 h 10000"/>
                  <a:gd name="connsiteX6" fmla="*/ 2674 w 10000"/>
                  <a:gd name="connsiteY6" fmla="*/ 3902 h 10000"/>
                  <a:gd name="connsiteX7" fmla="*/ 1965 w 10000"/>
                  <a:gd name="connsiteY7" fmla="*/ 5000 h 10000"/>
                  <a:gd name="connsiteX8" fmla="*/ 2674 w 10000"/>
                  <a:gd name="connsiteY8" fmla="*/ 6098 h 10000"/>
                  <a:gd name="connsiteX9" fmla="*/ 3382 w 10000"/>
                  <a:gd name="connsiteY9" fmla="*/ 5000 h 10000"/>
                  <a:gd name="connsiteX10" fmla="*/ 2674 w 10000"/>
                  <a:gd name="connsiteY10" fmla="*/ 3902 h 10000"/>
                  <a:gd name="connsiteX11" fmla="*/ 10000 w 10000"/>
                  <a:gd name="connsiteY11" fmla="*/ 247 h 10000"/>
                  <a:gd name="connsiteX12" fmla="*/ 10000 w 10000"/>
                  <a:gd name="connsiteY12" fmla="*/ 247 h 10000"/>
                  <a:gd name="connsiteX13" fmla="*/ 10000 w 10000"/>
                  <a:gd name="connsiteY13" fmla="*/ 9776 h 10000"/>
                  <a:gd name="connsiteX14" fmla="*/ 9855 w 10000"/>
                  <a:gd name="connsiteY14" fmla="*/ 10000 h 10000"/>
                  <a:gd name="connsiteX15" fmla="*/ 159 w 10000"/>
                  <a:gd name="connsiteY15" fmla="*/ 10000 h 10000"/>
                  <a:gd name="connsiteX16" fmla="*/ 0 w 10000"/>
                  <a:gd name="connsiteY16" fmla="*/ 9776 h 10000"/>
                  <a:gd name="connsiteX17" fmla="*/ 0 w 10000"/>
                  <a:gd name="connsiteY17" fmla="*/ 247 h 10000"/>
                  <a:gd name="connsiteX18" fmla="*/ 159 w 10000"/>
                  <a:gd name="connsiteY18" fmla="*/ 0 h 10000"/>
                  <a:gd name="connsiteX19" fmla="*/ 9855 w 10000"/>
                  <a:gd name="connsiteY19" fmla="*/ 0 h 10000"/>
                  <a:gd name="connsiteX20" fmla="*/ 10000 w 10000"/>
                  <a:gd name="connsiteY20" fmla="*/ 247 h 10000"/>
                  <a:gd name="connsiteX21" fmla="*/ 8353 w 10000"/>
                  <a:gd name="connsiteY21" fmla="*/ 5000 h 10000"/>
                  <a:gd name="connsiteX22" fmla="*/ 8353 w 10000"/>
                  <a:gd name="connsiteY22" fmla="*/ 5000 h 10000"/>
                  <a:gd name="connsiteX23" fmla="*/ 7340 w 10000"/>
                  <a:gd name="connsiteY23" fmla="*/ 3407 h 10000"/>
                  <a:gd name="connsiteX24" fmla="*/ 7340 w 10000"/>
                  <a:gd name="connsiteY24" fmla="*/ 3407 h 10000"/>
                  <a:gd name="connsiteX25" fmla="*/ 2674 w 10000"/>
                  <a:gd name="connsiteY25" fmla="*/ 3407 h 10000"/>
                  <a:gd name="connsiteX26" fmla="*/ 1661 w 10000"/>
                  <a:gd name="connsiteY26" fmla="*/ 5000 h 10000"/>
                  <a:gd name="connsiteX27" fmla="*/ 2674 w 10000"/>
                  <a:gd name="connsiteY27" fmla="*/ 6569 h 10000"/>
                  <a:gd name="connsiteX28" fmla="*/ 3685 w 10000"/>
                  <a:gd name="connsiteY28" fmla="*/ 5000 h 10000"/>
                  <a:gd name="connsiteX29" fmla="*/ 3396 w 10000"/>
                  <a:gd name="connsiteY29" fmla="*/ 3902 h 10000"/>
                  <a:gd name="connsiteX30" fmla="*/ 8353 w 10000"/>
                  <a:gd name="connsiteY30" fmla="*/ 5000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8353 w 10000"/>
                  <a:gd name="connsiteY20" fmla="*/ 5000 h 10000"/>
                  <a:gd name="connsiteX21" fmla="*/ 8353 w 10000"/>
                  <a:gd name="connsiteY21" fmla="*/ 5000 h 10000"/>
                  <a:gd name="connsiteX22" fmla="*/ 7340 w 10000"/>
                  <a:gd name="connsiteY22" fmla="*/ 3407 h 10000"/>
                  <a:gd name="connsiteX23" fmla="*/ 7340 w 10000"/>
                  <a:gd name="connsiteY23" fmla="*/ 3407 h 10000"/>
                  <a:gd name="connsiteX24" fmla="*/ 2674 w 10000"/>
                  <a:gd name="connsiteY24" fmla="*/ 3407 h 10000"/>
                  <a:gd name="connsiteX25" fmla="*/ 1661 w 10000"/>
                  <a:gd name="connsiteY25" fmla="*/ 5000 h 10000"/>
                  <a:gd name="connsiteX26" fmla="*/ 2674 w 10000"/>
                  <a:gd name="connsiteY26" fmla="*/ 6569 h 10000"/>
                  <a:gd name="connsiteX27" fmla="*/ 3685 w 10000"/>
                  <a:gd name="connsiteY27" fmla="*/ 5000 h 10000"/>
                  <a:gd name="connsiteX28" fmla="*/ 3396 w 10000"/>
                  <a:gd name="connsiteY28" fmla="*/ 3902 h 10000"/>
                  <a:gd name="connsiteX29" fmla="*/ 8353 w 10000"/>
                  <a:gd name="connsiteY29" fmla="*/ 5000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3396 w 10000"/>
                  <a:gd name="connsiteY20" fmla="*/ 3902 h 10000"/>
                  <a:gd name="connsiteX21" fmla="*/ 8353 w 10000"/>
                  <a:gd name="connsiteY21" fmla="*/ 5000 h 10000"/>
                  <a:gd name="connsiteX22" fmla="*/ 7340 w 10000"/>
                  <a:gd name="connsiteY22" fmla="*/ 3407 h 10000"/>
                  <a:gd name="connsiteX23" fmla="*/ 7340 w 10000"/>
                  <a:gd name="connsiteY23" fmla="*/ 3407 h 10000"/>
                  <a:gd name="connsiteX24" fmla="*/ 2674 w 10000"/>
                  <a:gd name="connsiteY24" fmla="*/ 3407 h 10000"/>
                  <a:gd name="connsiteX25" fmla="*/ 1661 w 10000"/>
                  <a:gd name="connsiteY25" fmla="*/ 5000 h 10000"/>
                  <a:gd name="connsiteX26" fmla="*/ 2674 w 10000"/>
                  <a:gd name="connsiteY26" fmla="*/ 6569 h 10000"/>
                  <a:gd name="connsiteX27" fmla="*/ 3685 w 10000"/>
                  <a:gd name="connsiteY27" fmla="*/ 5000 h 10000"/>
                  <a:gd name="connsiteX28" fmla="*/ 3396 w 10000"/>
                  <a:gd name="connsiteY28" fmla="*/ 3902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3396 w 10000"/>
                  <a:gd name="connsiteY20" fmla="*/ 3902 h 10000"/>
                  <a:gd name="connsiteX21" fmla="*/ 7340 w 10000"/>
                  <a:gd name="connsiteY21" fmla="*/ 3407 h 10000"/>
                  <a:gd name="connsiteX22" fmla="*/ 7340 w 10000"/>
                  <a:gd name="connsiteY22" fmla="*/ 3407 h 10000"/>
                  <a:gd name="connsiteX23" fmla="*/ 2674 w 10000"/>
                  <a:gd name="connsiteY23" fmla="*/ 3407 h 10000"/>
                  <a:gd name="connsiteX24" fmla="*/ 1661 w 10000"/>
                  <a:gd name="connsiteY24" fmla="*/ 5000 h 10000"/>
                  <a:gd name="connsiteX25" fmla="*/ 2674 w 10000"/>
                  <a:gd name="connsiteY25" fmla="*/ 6569 h 10000"/>
                  <a:gd name="connsiteX26" fmla="*/ 3685 w 10000"/>
                  <a:gd name="connsiteY26" fmla="*/ 5000 h 10000"/>
                  <a:gd name="connsiteX27" fmla="*/ 3396 w 10000"/>
                  <a:gd name="connsiteY27" fmla="*/ 3902 h 10000"/>
                  <a:gd name="connsiteX0" fmla="*/ 7340 w 10000"/>
                  <a:gd name="connsiteY0" fmla="*/ 3902 h 10000"/>
                  <a:gd name="connsiteX1" fmla="*/ 8049 w 10000"/>
                  <a:gd name="connsiteY1" fmla="*/ 5000 h 10000"/>
                  <a:gd name="connsiteX2" fmla="*/ 7340 w 10000"/>
                  <a:gd name="connsiteY2" fmla="*/ 3902 h 10000"/>
                  <a:gd name="connsiteX3" fmla="*/ 2674 w 10000"/>
                  <a:gd name="connsiteY3" fmla="*/ 3902 h 10000"/>
                  <a:gd name="connsiteX4" fmla="*/ 2674 w 10000"/>
                  <a:gd name="connsiteY4" fmla="*/ 3902 h 10000"/>
                  <a:gd name="connsiteX5" fmla="*/ 1965 w 10000"/>
                  <a:gd name="connsiteY5" fmla="*/ 5000 h 10000"/>
                  <a:gd name="connsiteX6" fmla="*/ 2674 w 10000"/>
                  <a:gd name="connsiteY6" fmla="*/ 6098 h 10000"/>
                  <a:gd name="connsiteX7" fmla="*/ 3382 w 10000"/>
                  <a:gd name="connsiteY7" fmla="*/ 5000 h 10000"/>
                  <a:gd name="connsiteX8" fmla="*/ 2674 w 10000"/>
                  <a:gd name="connsiteY8" fmla="*/ 3902 h 10000"/>
                  <a:gd name="connsiteX9" fmla="*/ 10000 w 10000"/>
                  <a:gd name="connsiteY9" fmla="*/ 247 h 10000"/>
                  <a:gd name="connsiteX10" fmla="*/ 10000 w 10000"/>
                  <a:gd name="connsiteY10" fmla="*/ 247 h 10000"/>
                  <a:gd name="connsiteX11" fmla="*/ 10000 w 10000"/>
                  <a:gd name="connsiteY11" fmla="*/ 9776 h 10000"/>
                  <a:gd name="connsiteX12" fmla="*/ 9855 w 10000"/>
                  <a:gd name="connsiteY12" fmla="*/ 10000 h 10000"/>
                  <a:gd name="connsiteX13" fmla="*/ 159 w 10000"/>
                  <a:gd name="connsiteY13" fmla="*/ 10000 h 10000"/>
                  <a:gd name="connsiteX14" fmla="*/ 0 w 10000"/>
                  <a:gd name="connsiteY14" fmla="*/ 9776 h 10000"/>
                  <a:gd name="connsiteX15" fmla="*/ 0 w 10000"/>
                  <a:gd name="connsiteY15" fmla="*/ 247 h 10000"/>
                  <a:gd name="connsiteX16" fmla="*/ 159 w 10000"/>
                  <a:gd name="connsiteY16" fmla="*/ 0 h 10000"/>
                  <a:gd name="connsiteX17" fmla="*/ 9855 w 10000"/>
                  <a:gd name="connsiteY17" fmla="*/ 0 h 10000"/>
                  <a:gd name="connsiteX18" fmla="*/ 10000 w 10000"/>
                  <a:gd name="connsiteY18" fmla="*/ 247 h 10000"/>
                  <a:gd name="connsiteX19" fmla="*/ 3396 w 10000"/>
                  <a:gd name="connsiteY19" fmla="*/ 3902 h 10000"/>
                  <a:gd name="connsiteX20" fmla="*/ 7340 w 10000"/>
                  <a:gd name="connsiteY20" fmla="*/ 3407 h 10000"/>
                  <a:gd name="connsiteX21" fmla="*/ 7340 w 10000"/>
                  <a:gd name="connsiteY21" fmla="*/ 3407 h 10000"/>
                  <a:gd name="connsiteX22" fmla="*/ 2674 w 10000"/>
                  <a:gd name="connsiteY22" fmla="*/ 3407 h 10000"/>
                  <a:gd name="connsiteX23" fmla="*/ 1661 w 10000"/>
                  <a:gd name="connsiteY23" fmla="*/ 5000 h 10000"/>
                  <a:gd name="connsiteX24" fmla="*/ 2674 w 10000"/>
                  <a:gd name="connsiteY24" fmla="*/ 6569 h 10000"/>
                  <a:gd name="connsiteX25" fmla="*/ 3685 w 10000"/>
                  <a:gd name="connsiteY25" fmla="*/ 5000 h 10000"/>
                  <a:gd name="connsiteX26" fmla="*/ 3396 w 10000"/>
                  <a:gd name="connsiteY26"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7340 w 10000"/>
                  <a:gd name="connsiteY17" fmla="*/ 3407 h 10000"/>
                  <a:gd name="connsiteX18" fmla="*/ 7340 w 10000"/>
                  <a:gd name="connsiteY18" fmla="*/ 3407 h 10000"/>
                  <a:gd name="connsiteX19" fmla="*/ 2674 w 10000"/>
                  <a:gd name="connsiteY19" fmla="*/ 3407 h 10000"/>
                  <a:gd name="connsiteX20" fmla="*/ 1661 w 10000"/>
                  <a:gd name="connsiteY20" fmla="*/ 5000 h 10000"/>
                  <a:gd name="connsiteX21" fmla="*/ 2674 w 10000"/>
                  <a:gd name="connsiteY21" fmla="*/ 6569 h 10000"/>
                  <a:gd name="connsiteX22" fmla="*/ 3685 w 10000"/>
                  <a:gd name="connsiteY22" fmla="*/ 5000 h 10000"/>
                  <a:gd name="connsiteX23" fmla="*/ 3396 w 10000"/>
                  <a:gd name="connsiteY23"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7340 w 10000"/>
                  <a:gd name="connsiteY17" fmla="*/ 3407 h 10000"/>
                  <a:gd name="connsiteX18" fmla="*/ 2674 w 10000"/>
                  <a:gd name="connsiteY18" fmla="*/ 3407 h 10000"/>
                  <a:gd name="connsiteX19" fmla="*/ 1661 w 10000"/>
                  <a:gd name="connsiteY19" fmla="*/ 5000 h 10000"/>
                  <a:gd name="connsiteX20" fmla="*/ 2674 w 10000"/>
                  <a:gd name="connsiteY20" fmla="*/ 6569 h 10000"/>
                  <a:gd name="connsiteX21" fmla="*/ 3685 w 10000"/>
                  <a:gd name="connsiteY21" fmla="*/ 5000 h 10000"/>
                  <a:gd name="connsiteX22" fmla="*/ 3396 w 10000"/>
                  <a:gd name="connsiteY22"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2674 w 10000"/>
                  <a:gd name="connsiteY17" fmla="*/ 3407 h 10000"/>
                  <a:gd name="connsiteX18" fmla="*/ 1661 w 10000"/>
                  <a:gd name="connsiteY18" fmla="*/ 5000 h 10000"/>
                  <a:gd name="connsiteX19" fmla="*/ 2674 w 10000"/>
                  <a:gd name="connsiteY19" fmla="*/ 6569 h 10000"/>
                  <a:gd name="connsiteX20" fmla="*/ 3685 w 10000"/>
                  <a:gd name="connsiteY20" fmla="*/ 5000 h 10000"/>
                  <a:gd name="connsiteX21" fmla="*/ 3396 w 10000"/>
                  <a:gd name="connsiteY21"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685 w 10000"/>
                  <a:gd name="connsiteY16" fmla="*/ 5000 h 10000"/>
                  <a:gd name="connsiteX17" fmla="*/ 2674 w 10000"/>
                  <a:gd name="connsiteY17" fmla="*/ 3407 h 10000"/>
                  <a:gd name="connsiteX18" fmla="*/ 1661 w 10000"/>
                  <a:gd name="connsiteY18" fmla="*/ 5000 h 10000"/>
                  <a:gd name="connsiteX19" fmla="*/ 2674 w 10000"/>
                  <a:gd name="connsiteY19" fmla="*/ 6569 h 10000"/>
                  <a:gd name="connsiteX20" fmla="*/ 3685 w 10000"/>
                  <a:gd name="connsiteY20"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2674 w 10000"/>
                  <a:gd name="connsiteY16" fmla="*/ 6569 h 10000"/>
                  <a:gd name="connsiteX17" fmla="*/ 2674 w 10000"/>
                  <a:gd name="connsiteY17" fmla="*/ 3407 h 10000"/>
                  <a:gd name="connsiteX18" fmla="*/ 1661 w 10000"/>
                  <a:gd name="connsiteY18" fmla="*/ 5000 h 10000"/>
                  <a:gd name="connsiteX19" fmla="*/ 2674 w 10000"/>
                  <a:gd name="connsiteY19" fmla="*/ 6569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2674 w 10000"/>
                  <a:gd name="connsiteY4" fmla="*/ 3902 h 10000"/>
                  <a:gd name="connsiteX5" fmla="*/ 10000 w 10000"/>
                  <a:gd name="connsiteY5" fmla="*/ 247 h 10000"/>
                  <a:gd name="connsiteX6" fmla="*/ 10000 w 10000"/>
                  <a:gd name="connsiteY6" fmla="*/ 247 h 10000"/>
                  <a:gd name="connsiteX7" fmla="*/ 10000 w 10000"/>
                  <a:gd name="connsiteY7" fmla="*/ 9776 h 10000"/>
                  <a:gd name="connsiteX8" fmla="*/ 9855 w 10000"/>
                  <a:gd name="connsiteY8" fmla="*/ 10000 h 10000"/>
                  <a:gd name="connsiteX9" fmla="*/ 159 w 10000"/>
                  <a:gd name="connsiteY9" fmla="*/ 10000 h 10000"/>
                  <a:gd name="connsiteX10" fmla="*/ 0 w 10000"/>
                  <a:gd name="connsiteY10" fmla="*/ 9776 h 10000"/>
                  <a:gd name="connsiteX11" fmla="*/ 0 w 10000"/>
                  <a:gd name="connsiteY11" fmla="*/ 247 h 10000"/>
                  <a:gd name="connsiteX12" fmla="*/ 159 w 10000"/>
                  <a:gd name="connsiteY12" fmla="*/ 0 h 10000"/>
                  <a:gd name="connsiteX13" fmla="*/ 9855 w 10000"/>
                  <a:gd name="connsiteY13" fmla="*/ 0 h 10000"/>
                  <a:gd name="connsiteX14" fmla="*/ 10000 w 10000"/>
                  <a:gd name="connsiteY14" fmla="*/ 247 h 10000"/>
                  <a:gd name="connsiteX15" fmla="*/ 2674 w 10000"/>
                  <a:gd name="connsiteY15" fmla="*/ 6569 h 10000"/>
                  <a:gd name="connsiteX16" fmla="*/ 2674 w 10000"/>
                  <a:gd name="connsiteY16" fmla="*/ 3407 h 10000"/>
                  <a:gd name="connsiteX17" fmla="*/ 1661 w 10000"/>
                  <a:gd name="connsiteY17" fmla="*/ 5000 h 10000"/>
                  <a:gd name="connsiteX18" fmla="*/ 2674 w 10000"/>
                  <a:gd name="connsiteY18" fmla="*/ 6569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2674 w 10000"/>
                  <a:gd name="connsiteY4" fmla="*/ 3902 h 10000"/>
                  <a:gd name="connsiteX5" fmla="*/ 10000 w 10000"/>
                  <a:gd name="connsiteY5" fmla="*/ 247 h 10000"/>
                  <a:gd name="connsiteX6" fmla="*/ 10000 w 10000"/>
                  <a:gd name="connsiteY6" fmla="*/ 247 h 10000"/>
                  <a:gd name="connsiteX7" fmla="*/ 10000 w 10000"/>
                  <a:gd name="connsiteY7" fmla="*/ 9776 h 10000"/>
                  <a:gd name="connsiteX8" fmla="*/ 9855 w 10000"/>
                  <a:gd name="connsiteY8" fmla="*/ 10000 h 10000"/>
                  <a:gd name="connsiteX9" fmla="*/ 159 w 10000"/>
                  <a:gd name="connsiteY9" fmla="*/ 10000 h 10000"/>
                  <a:gd name="connsiteX10" fmla="*/ 0 w 10000"/>
                  <a:gd name="connsiteY10" fmla="*/ 9776 h 10000"/>
                  <a:gd name="connsiteX11" fmla="*/ 0 w 10000"/>
                  <a:gd name="connsiteY11" fmla="*/ 247 h 10000"/>
                  <a:gd name="connsiteX12" fmla="*/ 159 w 10000"/>
                  <a:gd name="connsiteY12" fmla="*/ 0 h 10000"/>
                  <a:gd name="connsiteX13" fmla="*/ 9855 w 10000"/>
                  <a:gd name="connsiteY13" fmla="*/ 0 h 10000"/>
                  <a:gd name="connsiteX14" fmla="*/ 10000 w 10000"/>
                  <a:gd name="connsiteY14" fmla="*/ 247 h 10000"/>
                  <a:gd name="connsiteX15" fmla="*/ 1661 w 10000"/>
                  <a:gd name="connsiteY15" fmla="*/ 5000 h 10000"/>
                  <a:gd name="connsiteX16" fmla="*/ 2674 w 10000"/>
                  <a:gd name="connsiteY16" fmla="*/ 3407 h 10000"/>
                  <a:gd name="connsiteX17" fmla="*/ 1661 w 10000"/>
                  <a:gd name="connsiteY17"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3902 h 10000"/>
                  <a:gd name="connsiteX4" fmla="*/ 10000 w 10000"/>
                  <a:gd name="connsiteY4" fmla="*/ 247 h 10000"/>
                  <a:gd name="connsiteX5" fmla="*/ 10000 w 10000"/>
                  <a:gd name="connsiteY5" fmla="*/ 247 h 10000"/>
                  <a:gd name="connsiteX6" fmla="*/ 10000 w 10000"/>
                  <a:gd name="connsiteY6" fmla="*/ 9776 h 10000"/>
                  <a:gd name="connsiteX7" fmla="*/ 9855 w 10000"/>
                  <a:gd name="connsiteY7" fmla="*/ 10000 h 10000"/>
                  <a:gd name="connsiteX8" fmla="*/ 159 w 10000"/>
                  <a:gd name="connsiteY8" fmla="*/ 10000 h 10000"/>
                  <a:gd name="connsiteX9" fmla="*/ 0 w 10000"/>
                  <a:gd name="connsiteY9" fmla="*/ 9776 h 10000"/>
                  <a:gd name="connsiteX10" fmla="*/ 0 w 10000"/>
                  <a:gd name="connsiteY10" fmla="*/ 247 h 10000"/>
                  <a:gd name="connsiteX11" fmla="*/ 159 w 10000"/>
                  <a:gd name="connsiteY11" fmla="*/ 0 h 10000"/>
                  <a:gd name="connsiteX12" fmla="*/ 9855 w 10000"/>
                  <a:gd name="connsiteY12" fmla="*/ 0 h 10000"/>
                  <a:gd name="connsiteX13" fmla="*/ 10000 w 10000"/>
                  <a:gd name="connsiteY13" fmla="*/ 247 h 10000"/>
                  <a:gd name="connsiteX14" fmla="*/ 1661 w 10000"/>
                  <a:gd name="connsiteY14" fmla="*/ 5000 h 10000"/>
                  <a:gd name="connsiteX15" fmla="*/ 2674 w 10000"/>
                  <a:gd name="connsiteY15" fmla="*/ 3407 h 10000"/>
                  <a:gd name="connsiteX16" fmla="*/ 1661 w 10000"/>
                  <a:gd name="connsiteY16"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3902 h 10000"/>
                  <a:gd name="connsiteX4" fmla="*/ 10000 w 10000"/>
                  <a:gd name="connsiteY4" fmla="*/ 247 h 10000"/>
                  <a:gd name="connsiteX5" fmla="*/ 10000 w 10000"/>
                  <a:gd name="connsiteY5" fmla="*/ 247 h 10000"/>
                  <a:gd name="connsiteX6" fmla="*/ 10000 w 10000"/>
                  <a:gd name="connsiteY6" fmla="*/ 9776 h 10000"/>
                  <a:gd name="connsiteX7" fmla="*/ 9855 w 10000"/>
                  <a:gd name="connsiteY7" fmla="*/ 10000 h 10000"/>
                  <a:gd name="connsiteX8" fmla="*/ 159 w 10000"/>
                  <a:gd name="connsiteY8" fmla="*/ 10000 h 10000"/>
                  <a:gd name="connsiteX9" fmla="*/ 0 w 10000"/>
                  <a:gd name="connsiteY9" fmla="*/ 9776 h 10000"/>
                  <a:gd name="connsiteX10" fmla="*/ 0 w 10000"/>
                  <a:gd name="connsiteY10" fmla="*/ 247 h 10000"/>
                  <a:gd name="connsiteX11" fmla="*/ 159 w 10000"/>
                  <a:gd name="connsiteY11" fmla="*/ 0 h 10000"/>
                  <a:gd name="connsiteX12" fmla="*/ 9855 w 10000"/>
                  <a:gd name="connsiteY12" fmla="*/ 0 h 10000"/>
                  <a:gd name="connsiteX13" fmla="*/ 10000 w 10000"/>
                  <a:gd name="connsiteY13" fmla="*/ 247 h 10000"/>
                  <a:gd name="connsiteX0" fmla="*/ 1965 w 10000"/>
                  <a:gd name="connsiteY0" fmla="*/ 5000 h 10000"/>
                  <a:gd name="connsiteX1" fmla="*/ 2674 w 10000"/>
                  <a:gd name="connsiteY1" fmla="*/ 3902 h 10000"/>
                  <a:gd name="connsiteX2" fmla="*/ 1965 w 10000"/>
                  <a:gd name="connsiteY2" fmla="*/ 5000 h 10000"/>
                  <a:gd name="connsiteX3" fmla="*/ 10000 w 10000"/>
                  <a:gd name="connsiteY3" fmla="*/ 247 h 10000"/>
                  <a:gd name="connsiteX4" fmla="*/ 10000 w 10000"/>
                  <a:gd name="connsiteY4" fmla="*/ 247 h 10000"/>
                  <a:gd name="connsiteX5" fmla="*/ 10000 w 10000"/>
                  <a:gd name="connsiteY5" fmla="*/ 9776 h 10000"/>
                  <a:gd name="connsiteX6" fmla="*/ 9855 w 10000"/>
                  <a:gd name="connsiteY6" fmla="*/ 10000 h 10000"/>
                  <a:gd name="connsiteX7" fmla="*/ 159 w 10000"/>
                  <a:gd name="connsiteY7" fmla="*/ 10000 h 10000"/>
                  <a:gd name="connsiteX8" fmla="*/ 0 w 10000"/>
                  <a:gd name="connsiteY8" fmla="*/ 9776 h 10000"/>
                  <a:gd name="connsiteX9" fmla="*/ 0 w 10000"/>
                  <a:gd name="connsiteY9" fmla="*/ 247 h 10000"/>
                  <a:gd name="connsiteX10" fmla="*/ 159 w 10000"/>
                  <a:gd name="connsiteY10" fmla="*/ 0 h 10000"/>
                  <a:gd name="connsiteX11" fmla="*/ 9855 w 10000"/>
                  <a:gd name="connsiteY11" fmla="*/ 0 h 10000"/>
                  <a:gd name="connsiteX12" fmla="*/ 10000 w 10000"/>
                  <a:gd name="connsiteY12" fmla="*/ 247 h 10000"/>
                  <a:gd name="connsiteX0" fmla="*/ 10000 w 10000"/>
                  <a:gd name="connsiteY0" fmla="*/ 247 h 10000"/>
                  <a:gd name="connsiteX1" fmla="*/ 10000 w 10000"/>
                  <a:gd name="connsiteY1" fmla="*/ 247 h 10000"/>
                  <a:gd name="connsiteX2" fmla="*/ 10000 w 10000"/>
                  <a:gd name="connsiteY2" fmla="*/ 9776 h 10000"/>
                  <a:gd name="connsiteX3" fmla="*/ 9855 w 10000"/>
                  <a:gd name="connsiteY3" fmla="*/ 10000 h 10000"/>
                  <a:gd name="connsiteX4" fmla="*/ 159 w 10000"/>
                  <a:gd name="connsiteY4" fmla="*/ 10000 h 10000"/>
                  <a:gd name="connsiteX5" fmla="*/ 0 w 10000"/>
                  <a:gd name="connsiteY5" fmla="*/ 9776 h 10000"/>
                  <a:gd name="connsiteX6" fmla="*/ 0 w 10000"/>
                  <a:gd name="connsiteY6" fmla="*/ 247 h 10000"/>
                  <a:gd name="connsiteX7" fmla="*/ 159 w 10000"/>
                  <a:gd name="connsiteY7" fmla="*/ 0 h 10000"/>
                  <a:gd name="connsiteX8" fmla="*/ 9855 w 10000"/>
                  <a:gd name="connsiteY8" fmla="*/ 0 h 10000"/>
                  <a:gd name="connsiteX9" fmla="*/ 10000 w 10000"/>
                  <a:gd name="connsiteY9" fmla="*/ 24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10000" y="247"/>
                    </a:moveTo>
                    <a:lnTo>
                      <a:pt x="10000" y="247"/>
                    </a:lnTo>
                    <a:lnTo>
                      <a:pt x="10000" y="9776"/>
                    </a:lnTo>
                    <a:cubicBezTo>
                      <a:pt x="10000" y="9888"/>
                      <a:pt x="9942" y="10000"/>
                      <a:pt x="9855" y="10000"/>
                    </a:cubicBezTo>
                    <a:lnTo>
                      <a:pt x="159" y="10000"/>
                    </a:lnTo>
                    <a:cubicBezTo>
                      <a:pt x="72" y="10000"/>
                      <a:pt x="0" y="9888"/>
                      <a:pt x="0" y="9776"/>
                    </a:cubicBezTo>
                    <a:lnTo>
                      <a:pt x="0" y="247"/>
                    </a:lnTo>
                    <a:cubicBezTo>
                      <a:pt x="0" y="112"/>
                      <a:pt x="72" y="0"/>
                      <a:pt x="159" y="0"/>
                    </a:cubicBezTo>
                    <a:lnTo>
                      <a:pt x="9855" y="0"/>
                    </a:lnTo>
                    <a:cubicBezTo>
                      <a:pt x="9942" y="0"/>
                      <a:pt x="10000" y="112"/>
                      <a:pt x="10000" y="247"/>
                    </a:cubicBezTo>
                    <a:close/>
                  </a:path>
                </a:pathLst>
              </a:custGeom>
              <a:solidFill>
                <a:schemeClr val="bg1"/>
              </a:solidFill>
              <a:ln w="15875" cap="rnd">
                <a:solidFill>
                  <a:schemeClr val="accent1"/>
                </a:solidFill>
              </a:ln>
              <a:effectLst/>
            </p:spPr>
            <p:txBody>
              <a:bodyPr wrap="none" anchor="ctr"/>
              <a:lstStyle/>
              <a:p>
                <a:endParaRPr lang="en-US"/>
              </a:p>
            </p:txBody>
          </p:sp>
          <p:sp>
            <p:nvSpPr>
              <p:cNvPr id="442" name="Freeform 53"/>
              <p:cNvSpPr>
                <a:spLocks noChangeArrowheads="1"/>
              </p:cNvSpPr>
              <p:nvPr/>
            </p:nvSpPr>
            <p:spPr bwMode="auto">
              <a:xfrm>
                <a:off x="2596661" y="3669383"/>
                <a:ext cx="194348" cy="59030"/>
              </a:xfrm>
              <a:custGeom>
                <a:avLst/>
                <a:gdLst>
                  <a:gd name="T0" fmla="*/ 557 w 693"/>
                  <a:gd name="T1" fmla="*/ 223 h 447"/>
                  <a:gd name="T2" fmla="*/ 557 w 693"/>
                  <a:gd name="T3" fmla="*/ 223 h 447"/>
                  <a:gd name="T4" fmla="*/ 508 w 693"/>
                  <a:gd name="T5" fmla="*/ 272 h 447"/>
                  <a:gd name="T6" fmla="*/ 459 w 693"/>
                  <a:gd name="T7" fmla="*/ 223 h 447"/>
                  <a:gd name="T8" fmla="*/ 508 w 693"/>
                  <a:gd name="T9" fmla="*/ 174 h 447"/>
                  <a:gd name="T10" fmla="*/ 557 w 693"/>
                  <a:gd name="T11" fmla="*/ 223 h 447"/>
                  <a:gd name="T12" fmla="*/ 185 w 693"/>
                  <a:gd name="T13" fmla="*/ 174 h 447"/>
                  <a:gd name="T14" fmla="*/ 185 w 693"/>
                  <a:gd name="T15" fmla="*/ 174 h 447"/>
                  <a:gd name="T16" fmla="*/ 136 w 693"/>
                  <a:gd name="T17" fmla="*/ 223 h 447"/>
                  <a:gd name="T18" fmla="*/ 185 w 693"/>
                  <a:gd name="T19" fmla="*/ 272 h 447"/>
                  <a:gd name="T20" fmla="*/ 234 w 693"/>
                  <a:gd name="T21" fmla="*/ 223 h 447"/>
                  <a:gd name="T22" fmla="*/ 185 w 693"/>
                  <a:gd name="T23" fmla="*/ 174 h 447"/>
                  <a:gd name="T24" fmla="*/ 692 w 693"/>
                  <a:gd name="T25" fmla="*/ 11 h 447"/>
                  <a:gd name="T26" fmla="*/ 692 w 693"/>
                  <a:gd name="T27" fmla="*/ 11 h 447"/>
                  <a:gd name="T28" fmla="*/ 692 w 693"/>
                  <a:gd name="T29" fmla="*/ 436 h 447"/>
                  <a:gd name="T30" fmla="*/ 682 w 693"/>
                  <a:gd name="T31" fmla="*/ 446 h 447"/>
                  <a:gd name="T32" fmla="*/ 11 w 693"/>
                  <a:gd name="T33" fmla="*/ 446 h 447"/>
                  <a:gd name="T34" fmla="*/ 0 w 693"/>
                  <a:gd name="T35" fmla="*/ 436 h 447"/>
                  <a:gd name="T36" fmla="*/ 0 w 693"/>
                  <a:gd name="T37" fmla="*/ 11 h 447"/>
                  <a:gd name="T38" fmla="*/ 11 w 693"/>
                  <a:gd name="T39" fmla="*/ 0 h 447"/>
                  <a:gd name="T40" fmla="*/ 682 w 693"/>
                  <a:gd name="T41" fmla="*/ 0 h 447"/>
                  <a:gd name="T42" fmla="*/ 692 w 693"/>
                  <a:gd name="T43" fmla="*/ 11 h 447"/>
                  <a:gd name="T44" fmla="*/ 578 w 693"/>
                  <a:gd name="T45" fmla="*/ 223 h 447"/>
                  <a:gd name="T46" fmla="*/ 578 w 693"/>
                  <a:gd name="T47" fmla="*/ 223 h 447"/>
                  <a:gd name="T48" fmla="*/ 508 w 693"/>
                  <a:gd name="T49" fmla="*/ 152 h 447"/>
                  <a:gd name="T50" fmla="*/ 508 w 693"/>
                  <a:gd name="T51" fmla="*/ 152 h 447"/>
                  <a:gd name="T52" fmla="*/ 185 w 693"/>
                  <a:gd name="T53" fmla="*/ 152 h 447"/>
                  <a:gd name="T54" fmla="*/ 115 w 693"/>
                  <a:gd name="T55" fmla="*/ 223 h 447"/>
                  <a:gd name="T56" fmla="*/ 185 w 693"/>
                  <a:gd name="T57" fmla="*/ 293 h 447"/>
                  <a:gd name="T58" fmla="*/ 255 w 693"/>
                  <a:gd name="T59" fmla="*/ 223 h 447"/>
                  <a:gd name="T60" fmla="*/ 235 w 693"/>
                  <a:gd name="T61" fmla="*/ 174 h 447"/>
                  <a:gd name="T62" fmla="*/ 457 w 693"/>
                  <a:gd name="T63" fmla="*/ 174 h 447"/>
                  <a:gd name="T64" fmla="*/ 437 w 693"/>
                  <a:gd name="T65" fmla="*/ 223 h 447"/>
                  <a:gd name="T66" fmla="*/ 508 w 693"/>
                  <a:gd name="T67" fmla="*/ 293 h 447"/>
                  <a:gd name="T68" fmla="*/ 578 w 693"/>
                  <a:gd name="T69" fmla="*/ 223 h 447"/>
                  <a:gd name="connsiteX0" fmla="*/ 8651 w 10599"/>
                  <a:gd name="connsiteY0" fmla="*/ 5551 h 11260"/>
                  <a:gd name="connsiteX1" fmla="*/ 8651 w 10599"/>
                  <a:gd name="connsiteY1" fmla="*/ 5551 h 11260"/>
                  <a:gd name="connsiteX2" fmla="*/ 7943 w 10599"/>
                  <a:gd name="connsiteY2" fmla="*/ 6647 h 11260"/>
                  <a:gd name="connsiteX3" fmla="*/ 7236 w 10599"/>
                  <a:gd name="connsiteY3" fmla="*/ 5551 h 11260"/>
                  <a:gd name="connsiteX4" fmla="*/ 7943 w 10599"/>
                  <a:gd name="connsiteY4" fmla="*/ 4455 h 11260"/>
                  <a:gd name="connsiteX5" fmla="*/ 8651 w 10599"/>
                  <a:gd name="connsiteY5" fmla="*/ 5551 h 11260"/>
                  <a:gd name="connsiteX6" fmla="*/ 3283 w 10599"/>
                  <a:gd name="connsiteY6" fmla="*/ 4455 h 11260"/>
                  <a:gd name="connsiteX7" fmla="*/ 3283 w 10599"/>
                  <a:gd name="connsiteY7" fmla="*/ 4455 h 11260"/>
                  <a:gd name="connsiteX8" fmla="*/ 2575 w 10599"/>
                  <a:gd name="connsiteY8" fmla="*/ 5551 h 11260"/>
                  <a:gd name="connsiteX9" fmla="*/ 3283 w 10599"/>
                  <a:gd name="connsiteY9" fmla="*/ 6647 h 11260"/>
                  <a:gd name="connsiteX10" fmla="*/ 3990 w 10599"/>
                  <a:gd name="connsiteY10" fmla="*/ 5551 h 11260"/>
                  <a:gd name="connsiteX11" fmla="*/ 3283 w 10599"/>
                  <a:gd name="connsiteY11" fmla="*/ 4455 h 11260"/>
                  <a:gd name="connsiteX12" fmla="*/ 10599 w 10599"/>
                  <a:gd name="connsiteY12" fmla="*/ 808 h 11260"/>
                  <a:gd name="connsiteX13" fmla="*/ 10599 w 10599"/>
                  <a:gd name="connsiteY13" fmla="*/ 808 h 11260"/>
                  <a:gd name="connsiteX14" fmla="*/ 10599 w 10599"/>
                  <a:gd name="connsiteY14" fmla="*/ 10316 h 11260"/>
                  <a:gd name="connsiteX15" fmla="*/ 10454 w 10599"/>
                  <a:gd name="connsiteY15" fmla="*/ 10540 h 11260"/>
                  <a:gd name="connsiteX16" fmla="*/ 772 w 10599"/>
                  <a:gd name="connsiteY16" fmla="*/ 10540 h 11260"/>
                  <a:gd name="connsiteX17" fmla="*/ 613 w 10599"/>
                  <a:gd name="connsiteY17" fmla="*/ 808 h 11260"/>
                  <a:gd name="connsiteX18" fmla="*/ 772 w 10599"/>
                  <a:gd name="connsiteY18" fmla="*/ 562 h 11260"/>
                  <a:gd name="connsiteX19" fmla="*/ 10454 w 10599"/>
                  <a:gd name="connsiteY19" fmla="*/ 562 h 11260"/>
                  <a:gd name="connsiteX20" fmla="*/ 10599 w 10599"/>
                  <a:gd name="connsiteY20" fmla="*/ 808 h 11260"/>
                  <a:gd name="connsiteX21" fmla="*/ 8954 w 10599"/>
                  <a:gd name="connsiteY21" fmla="*/ 5551 h 11260"/>
                  <a:gd name="connsiteX22" fmla="*/ 8954 w 10599"/>
                  <a:gd name="connsiteY22" fmla="*/ 5551 h 11260"/>
                  <a:gd name="connsiteX23" fmla="*/ 7943 w 10599"/>
                  <a:gd name="connsiteY23" fmla="*/ 3962 h 11260"/>
                  <a:gd name="connsiteX24" fmla="*/ 7943 w 10599"/>
                  <a:gd name="connsiteY24" fmla="*/ 3962 h 11260"/>
                  <a:gd name="connsiteX25" fmla="*/ 3283 w 10599"/>
                  <a:gd name="connsiteY25" fmla="*/ 3962 h 11260"/>
                  <a:gd name="connsiteX26" fmla="*/ 2272 w 10599"/>
                  <a:gd name="connsiteY26" fmla="*/ 5551 h 11260"/>
                  <a:gd name="connsiteX27" fmla="*/ 3283 w 10599"/>
                  <a:gd name="connsiteY27" fmla="*/ 7117 h 11260"/>
                  <a:gd name="connsiteX28" fmla="*/ 4293 w 10599"/>
                  <a:gd name="connsiteY28" fmla="*/ 5551 h 11260"/>
                  <a:gd name="connsiteX29" fmla="*/ 4004 w 10599"/>
                  <a:gd name="connsiteY29" fmla="*/ 4455 h 11260"/>
                  <a:gd name="connsiteX30" fmla="*/ 7208 w 10599"/>
                  <a:gd name="connsiteY30" fmla="*/ 4455 h 11260"/>
                  <a:gd name="connsiteX31" fmla="*/ 6919 w 10599"/>
                  <a:gd name="connsiteY31" fmla="*/ 5551 h 11260"/>
                  <a:gd name="connsiteX32" fmla="*/ 7943 w 10599"/>
                  <a:gd name="connsiteY32" fmla="*/ 7117 h 11260"/>
                  <a:gd name="connsiteX33" fmla="*/ 8954 w 10599"/>
                  <a:gd name="connsiteY33" fmla="*/ 5551 h 11260"/>
                  <a:gd name="connsiteX0" fmla="*/ 8734 w 11316"/>
                  <a:gd name="connsiteY0" fmla="*/ 5551 h 11212"/>
                  <a:gd name="connsiteX1" fmla="*/ 8734 w 11316"/>
                  <a:gd name="connsiteY1" fmla="*/ 5551 h 11212"/>
                  <a:gd name="connsiteX2" fmla="*/ 8026 w 11316"/>
                  <a:gd name="connsiteY2" fmla="*/ 6647 h 11212"/>
                  <a:gd name="connsiteX3" fmla="*/ 7319 w 11316"/>
                  <a:gd name="connsiteY3" fmla="*/ 5551 h 11212"/>
                  <a:gd name="connsiteX4" fmla="*/ 8026 w 11316"/>
                  <a:gd name="connsiteY4" fmla="*/ 4455 h 11212"/>
                  <a:gd name="connsiteX5" fmla="*/ 8734 w 11316"/>
                  <a:gd name="connsiteY5" fmla="*/ 5551 h 11212"/>
                  <a:gd name="connsiteX6" fmla="*/ 3366 w 11316"/>
                  <a:gd name="connsiteY6" fmla="*/ 4455 h 11212"/>
                  <a:gd name="connsiteX7" fmla="*/ 3366 w 11316"/>
                  <a:gd name="connsiteY7" fmla="*/ 4455 h 11212"/>
                  <a:gd name="connsiteX8" fmla="*/ 2658 w 11316"/>
                  <a:gd name="connsiteY8" fmla="*/ 5551 h 11212"/>
                  <a:gd name="connsiteX9" fmla="*/ 3366 w 11316"/>
                  <a:gd name="connsiteY9" fmla="*/ 6647 h 11212"/>
                  <a:gd name="connsiteX10" fmla="*/ 4073 w 11316"/>
                  <a:gd name="connsiteY10" fmla="*/ 5551 h 11212"/>
                  <a:gd name="connsiteX11" fmla="*/ 3366 w 11316"/>
                  <a:gd name="connsiteY11" fmla="*/ 4455 h 11212"/>
                  <a:gd name="connsiteX12" fmla="*/ 10682 w 11316"/>
                  <a:gd name="connsiteY12" fmla="*/ 808 h 11212"/>
                  <a:gd name="connsiteX13" fmla="*/ 10682 w 11316"/>
                  <a:gd name="connsiteY13" fmla="*/ 808 h 11212"/>
                  <a:gd name="connsiteX14" fmla="*/ 10682 w 11316"/>
                  <a:gd name="connsiteY14" fmla="*/ 10316 h 11212"/>
                  <a:gd name="connsiteX15" fmla="*/ 10537 w 11316"/>
                  <a:gd name="connsiteY15" fmla="*/ 10540 h 11212"/>
                  <a:gd name="connsiteX16" fmla="*/ 696 w 11316"/>
                  <a:gd name="connsiteY16" fmla="*/ 808 h 11212"/>
                  <a:gd name="connsiteX17" fmla="*/ 855 w 11316"/>
                  <a:gd name="connsiteY17" fmla="*/ 562 h 11212"/>
                  <a:gd name="connsiteX18" fmla="*/ 10537 w 11316"/>
                  <a:gd name="connsiteY18" fmla="*/ 562 h 11212"/>
                  <a:gd name="connsiteX19" fmla="*/ 10682 w 11316"/>
                  <a:gd name="connsiteY19" fmla="*/ 808 h 11212"/>
                  <a:gd name="connsiteX20" fmla="*/ 9037 w 11316"/>
                  <a:gd name="connsiteY20" fmla="*/ 5551 h 11212"/>
                  <a:gd name="connsiteX21" fmla="*/ 9037 w 11316"/>
                  <a:gd name="connsiteY21" fmla="*/ 5551 h 11212"/>
                  <a:gd name="connsiteX22" fmla="*/ 8026 w 11316"/>
                  <a:gd name="connsiteY22" fmla="*/ 3962 h 11212"/>
                  <a:gd name="connsiteX23" fmla="*/ 8026 w 11316"/>
                  <a:gd name="connsiteY23" fmla="*/ 3962 h 11212"/>
                  <a:gd name="connsiteX24" fmla="*/ 3366 w 11316"/>
                  <a:gd name="connsiteY24" fmla="*/ 3962 h 11212"/>
                  <a:gd name="connsiteX25" fmla="*/ 2355 w 11316"/>
                  <a:gd name="connsiteY25" fmla="*/ 5551 h 11212"/>
                  <a:gd name="connsiteX26" fmla="*/ 3366 w 11316"/>
                  <a:gd name="connsiteY26" fmla="*/ 7117 h 11212"/>
                  <a:gd name="connsiteX27" fmla="*/ 4376 w 11316"/>
                  <a:gd name="connsiteY27" fmla="*/ 5551 h 11212"/>
                  <a:gd name="connsiteX28" fmla="*/ 4087 w 11316"/>
                  <a:gd name="connsiteY28" fmla="*/ 4455 h 11212"/>
                  <a:gd name="connsiteX29" fmla="*/ 7291 w 11316"/>
                  <a:gd name="connsiteY29" fmla="*/ 4455 h 11212"/>
                  <a:gd name="connsiteX30" fmla="*/ 7002 w 11316"/>
                  <a:gd name="connsiteY30" fmla="*/ 5551 h 11212"/>
                  <a:gd name="connsiteX31" fmla="*/ 8026 w 11316"/>
                  <a:gd name="connsiteY31" fmla="*/ 7117 h 11212"/>
                  <a:gd name="connsiteX32" fmla="*/ 9037 w 11316"/>
                  <a:gd name="connsiteY32" fmla="*/ 5551 h 11212"/>
                  <a:gd name="connsiteX0" fmla="*/ 7879 w 10449"/>
                  <a:gd name="connsiteY0" fmla="*/ 5728 h 11408"/>
                  <a:gd name="connsiteX1" fmla="*/ 7879 w 10449"/>
                  <a:gd name="connsiteY1" fmla="*/ 5728 h 11408"/>
                  <a:gd name="connsiteX2" fmla="*/ 7171 w 10449"/>
                  <a:gd name="connsiteY2" fmla="*/ 6824 h 11408"/>
                  <a:gd name="connsiteX3" fmla="*/ 6464 w 10449"/>
                  <a:gd name="connsiteY3" fmla="*/ 5728 h 11408"/>
                  <a:gd name="connsiteX4" fmla="*/ 7171 w 10449"/>
                  <a:gd name="connsiteY4" fmla="*/ 4632 h 11408"/>
                  <a:gd name="connsiteX5" fmla="*/ 7879 w 10449"/>
                  <a:gd name="connsiteY5" fmla="*/ 5728 h 11408"/>
                  <a:gd name="connsiteX6" fmla="*/ 2511 w 10449"/>
                  <a:gd name="connsiteY6" fmla="*/ 4632 h 11408"/>
                  <a:gd name="connsiteX7" fmla="*/ 2511 w 10449"/>
                  <a:gd name="connsiteY7" fmla="*/ 4632 h 11408"/>
                  <a:gd name="connsiteX8" fmla="*/ 1803 w 10449"/>
                  <a:gd name="connsiteY8" fmla="*/ 5728 h 11408"/>
                  <a:gd name="connsiteX9" fmla="*/ 2511 w 10449"/>
                  <a:gd name="connsiteY9" fmla="*/ 6824 h 11408"/>
                  <a:gd name="connsiteX10" fmla="*/ 3218 w 10449"/>
                  <a:gd name="connsiteY10" fmla="*/ 5728 h 11408"/>
                  <a:gd name="connsiteX11" fmla="*/ 2511 w 10449"/>
                  <a:gd name="connsiteY11" fmla="*/ 4632 h 11408"/>
                  <a:gd name="connsiteX12" fmla="*/ 9827 w 10449"/>
                  <a:gd name="connsiteY12" fmla="*/ 985 h 11408"/>
                  <a:gd name="connsiteX13" fmla="*/ 9827 w 10449"/>
                  <a:gd name="connsiteY13" fmla="*/ 985 h 11408"/>
                  <a:gd name="connsiteX14" fmla="*/ 9827 w 10449"/>
                  <a:gd name="connsiteY14" fmla="*/ 10493 h 11408"/>
                  <a:gd name="connsiteX15" fmla="*/ 9682 w 10449"/>
                  <a:gd name="connsiteY15" fmla="*/ 10717 h 11408"/>
                  <a:gd name="connsiteX16" fmla="*/ 0 w 10449"/>
                  <a:gd name="connsiteY16" fmla="*/ 739 h 11408"/>
                  <a:gd name="connsiteX17" fmla="*/ 9682 w 10449"/>
                  <a:gd name="connsiteY17" fmla="*/ 739 h 11408"/>
                  <a:gd name="connsiteX18" fmla="*/ 9827 w 10449"/>
                  <a:gd name="connsiteY18" fmla="*/ 985 h 11408"/>
                  <a:gd name="connsiteX19" fmla="*/ 8182 w 10449"/>
                  <a:gd name="connsiteY19" fmla="*/ 5728 h 11408"/>
                  <a:gd name="connsiteX20" fmla="*/ 8182 w 10449"/>
                  <a:gd name="connsiteY20" fmla="*/ 5728 h 11408"/>
                  <a:gd name="connsiteX21" fmla="*/ 7171 w 10449"/>
                  <a:gd name="connsiteY21" fmla="*/ 4139 h 11408"/>
                  <a:gd name="connsiteX22" fmla="*/ 7171 w 10449"/>
                  <a:gd name="connsiteY22" fmla="*/ 4139 h 11408"/>
                  <a:gd name="connsiteX23" fmla="*/ 2511 w 10449"/>
                  <a:gd name="connsiteY23" fmla="*/ 4139 h 11408"/>
                  <a:gd name="connsiteX24" fmla="*/ 1500 w 10449"/>
                  <a:gd name="connsiteY24" fmla="*/ 5728 h 11408"/>
                  <a:gd name="connsiteX25" fmla="*/ 2511 w 10449"/>
                  <a:gd name="connsiteY25" fmla="*/ 7294 h 11408"/>
                  <a:gd name="connsiteX26" fmla="*/ 3521 w 10449"/>
                  <a:gd name="connsiteY26" fmla="*/ 5728 h 11408"/>
                  <a:gd name="connsiteX27" fmla="*/ 3232 w 10449"/>
                  <a:gd name="connsiteY27" fmla="*/ 4632 h 11408"/>
                  <a:gd name="connsiteX28" fmla="*/ 6436 w 10449"/>
                  <a:gd name="connsiteY28" fmla="*/ 4632 h 11408"/>
                  <a:gd name="connsiteX29" fmla="*/ 6147 w 10449"/>
                  <a:gd name="connsiteY29" fmla="*/ 5728 h 11408"/>
                  <a:gd name="connsiteX30" fmla="*/ 7171 w 10449"/>
                  <a:gd name="connsiteY30" fmla="*/ 7294 h 11408"/>
                  <a:gd name="connsiteX31" fmla="*/ 8182 w 10449"/>
                  <a:gd name="connsiteY31" fmla="*/ 5728 h 11408"/>
                  <a:gd name="connsiteX0" fmla="*/ 6379 w 8327"/>
                  <a:gd name="connsiteY0" fmla="*/ 5678 h 11358"/>
                  <a:gd name="connsiteX1" fmla="*/ 6379 w 8327"/>
                  <a:gd name="connsiteY1" fmla="*/ 5678 h 11358"/>
                  <a:gd name="connsiteX2" fmla="*/ 5671 w 8327"/>
                  <a:gd name="connsiteY2" fmla="*/ 6774 h 11358"/>
                  <a:gd name="connsiteX3" fmla="*/ 4964 w 8327"/>
                  <a:gd name="connsiteY3" fmla="*/ 5678 h 11358"/>
                  <a:gd name="connsiteX4" fmla="*/ 5671 w 8327"/>
                  <a:gd name="connsiteY4" fmla="*/ 4582 h 11358"/>
                  <a:gd name="connsiteX5" fmla="*/ 6379 w 8327"/>
                  <a:gd name="connsiteY5" fmla="*/ 5678 h 11358"/>
                  <a:gd name="connsiteX6" fmla="*/ 1011 w 8327"/>
                  <a:gd name="connsiteY6" fmla="*/ 4582 h 11358"/>
                  <a:gd name="connsiteX7" fmla="*/ 1011 w 8327"/>
                  <a:gd name="connsiteY7" fmla="*/ 4582 h 11358"/>
                  <a:gd name="connsiteX8" fmla="*/ 303 w 8327"/>
                  <a:gd name="connsiteY8" fmla="*/ 5678 h 11358"/>
                  <a:gd name="connsiteX9" fmla="*/ 1011 w 8327"/>
                  <a:gd name="connsiteY9" fmla="*/ 6774 h 11358"/>
                  <a:gd name="connsiteX10" fmla="*/ 1718 w 8327"/>
                  <a:gd name="connsiteY10" fmla="*/ 5678 h 11358"/>
                  <a:gd name="connsiteX11" fmla="*/ 1011 w 8327"/>
                  <a:gd name="connsiteY11" fmla="*/ 4582 h 11358"/>
                  <a:gd name="connsiteX12" fmla="*/ 8327 w 8327"/>
                  <a:gd name="connsiteY12" fmla="*/ 935 h 11358"/>
                  <a:gd name="connsiteX13" fmla="*/ 8327 w 8327"/>
                  <a:gd name="connsiteY13" fmla="*/ 935 h 11358"/>
                  <a:gd name="connsiteX14" fmla="*/ 8327 w 8327"/>
                  <a:gd name="connsiteY14" fmla="*/ 10443 h 11358"/>
                  <a:gd name="connsiteX15" fmla="*/ 8182 w 8327"/>
                  <a:gd name="connsiteY15" fmla="*/ 10667 h 11358"/>
                  <a:gd name="connsiteX16" fmla="*/ 8182 w 8327"/>
                  <a:gd name="connsiteY16" fmla="*/ 689 h 11358"/>
                  <a:gd name="connsiteX17" fmla="*/ 8327 w 8327"/>
                  <a:gd name="connsiteY17" fmla="*/ 935 h 11358"/>
                  <a:gd name="connsiteX18" fmla="*/ 6682 w 8327"/>
                  <a:gd name="connsiteY18" fmla="*/ 5678 h 11358"/>
                  <a:gd name="connsiteX19" fmla="*/ 6682 w 8327"/>
                  <a:gd name="connsiteY19" fmla="*/ 5678 h 11358"/>
                  <a:gd name="connsiteX20" fmla="*/ 5671 w 8327"/>
                  <a:gd name="connsiteY20" fmla="*/ 4089 h 11358"/>
                  <a:gd name="connsiteX21" fmla="*/ 5671 w 8327"/>
                  <a:gd name="connsiteY21" fmla="*/ 4089 h 11358"/>
                  <a:gd name="connsiteX22" fmla="*/ 1011 w 8327"/>
                  <a:gd name="connsiteY22" fmla="*/ 4089 h 11358"/>
                  <a:gd name="connsiteX23" fmla="*/ 0 w 8327"/>
                  <a:gd name="connsiteY23" fmla="*/ 5678 h 11358"/>
                  <a:gd name="connsiteX24" fmla="*/ 1011 w 8327"/>
                  <a:gd name="connsiteY24" fmla="*/ 7244 h 11358"/>
                  <a:gd name="connsiteX25" fmla="*/ 2021 w 8327"/>
                  <a:gd name="connsiteY25" fmla="*/ 5678 h 11358"/>
                  <a:gd name="connsiteX26" fmla="*/ 1732 w 8327"/>
                  <a:gd name="connsiteY26" fmla="*/ 4582 h 11358"/>
                  <a:gd name="connsiteX27" fmla="*/ 4936 w 8327"/>
                  <a:gd name="connsiteY27" fmla="*/ 4582 h 11358"/>
                  <a:gd name="connsiteX28" fmla="*/ 4647 w 8327"/>
                  <a:gd name="connsiteY28" fmla="*/ 5678 h 11358"/>
                  <a:gd name="connsiteX29" fmla="*/ 5671 w 8327"/>
                  <a:gd name="connsiteY29" fmla="*/ 7244 h 11358"/>
                  <a:gd name="connsiteX30" fmla="*/ 6682 w 8327"/>
                  <a:gd name="connsiteY30" fmla="*/ 5678 h 11358"/>
                  <a:gd name="connsiteX0" fmla="*/ 7661 w 10012"/>
                  <a:gd name="connsiteY0" fmla="*/ 4984 h 9179"/>
                  <a:gd name="connsiteX1" fmla="*/ 7661 w 10012"/>
                  <a:gd name="connsiteY1" fmla="*/ 4984 h 9179"/>
                  <a:gd name="connsiteX2" fmla="*/ 6810 w 10012"/>
                  <a:gd name="connsiteY2" fmla="*/ 5949 h 9179"/>
                  <a:gd name="connsiteX3" fmla="*/ 5961 w 10012"/>
                  <a:gd name="connsiteY3" fmla="*/ 4984 h 9179"/>
                  <a:gd name="connsiteX4" fmla="*/ 6810 w 10012"/>
                  <a:gd name="connsiteY4" fmla="*/ 4019 h 9179"/>
                  <a:gd name="connsiteX5" fmla="*/ 7661 w 10012"/>
                  <a:gd name="connsiteY5" fmla="*/ 4984 h 9179"/>
                  <a:gd name="connsiteX6" fmla="*/ 1214 w 10012"/>
                  <a:gd name="connsiteY6" fmla="*/ 4019 h 9179"/>
                  <a:gd name="connsiteX7" fmla="*/ 1214 w 10012"/>
                  <a:gd name="connsiteY7" fmla="*/ 4019 h 9179"/>
                  <a:gd name="connsiteX8" fmla="*/ 364 w 10012"/>
                  <a:gd name="connsiteY8" fmla="*/ 4984 h 9179"/>
                  <a:gd name="connsiteX9" fmla="*/ 1214 w 10012"/>
                  <a:gd name="connsiteY9" fmla="*/ 5949 h 9179"/>
                  <a:gd name="connsiteX10" fmla="*/ 2063 w 10012"/>
                  <a:gd name="connsiteY10" fmla="*/ 4984 h 9179"/>
                  <a:gd name="connsiteX11" fmla="*/ 1214 w 10012"/>
                  <a:gd name="connsiteY11" fmla="*/ 4019 h 9179"/>
                  <a:gd name="connsiteX12" fmla="*/ 10000 w 10012"/>
                  <a:gd name="connsiteY12" fmla="*/ 808 h 9179"/>
                  <a:gd name="connsiteX13" fmla="*/ 10000 w 10012"/>
                  <a:gd name="connsiteY13" fmla="*/ 808 h 9179"/>
                  <a:gd name="connsiteX14" fmla="*/ 10000 w 10012"/>
                  <a:gd name="connsiteY14" fmla="*/ 9179 h 9179"/>
                  <a:gd name="connsiteX15" fmla="*/ 9826 w 10012"/>
                  <a:gd name="connsiteY15" fmla="*/ 592 h 9179"/>
                  <a:gd name="connsiteX16" fmla="*/ 10000 w 10012"/>
                  <a:gd name="connsiteY16" fmla="*/ 808 h 9179"/>
                  <a:gd name="connsiteX17" fmla="*/ 8024 w 10012"/>
                  <a:gd name="connsiteY17" fmla="*/ 4984 h 9179"/>
                  <a:gd name="connsiteX18" fmla="*/ 8024 w 10012"/>
                  <a:gd name="connsiteY18" fmla="*/ 4984 h 9179"/>
                  <a:gd name="connsiteX19" fmla="*/ 6810 w 10012"/>
                  <a:gd name="connsiteY19" fmla="*/ 3585 h 9179"/>
                  <a:gd name="connsiteX20" fmla="*/ 6810 w 10012"/>
                  <a:gd name="connsiteY20" fmla="*/ 3585 h 9179"/>
                  <a:gd name="connsiteX21" fmla="*/ 1214 w 10012"/>
                  <a:gd name="connsiteY21" fmla="*/ 3585 h 9179"/>
                  <a:gd name="connsiteX22" fmla="*/ 0 w 10012"/>
                  <a:gd name="connsiteY22" fmla="*/ 4984 h 9179"/>
                  <a:gd name="connsiteX23" fmla="*/ 1214 w 10012"/>
                  <a:gd name="connsiteY23" fmla="*/ 6363 h 9179"/>
                  <a:gd name="connsiteX24" fmla="*/ 2427 w 10012"/>
                  <a:gd name="connsiteY24" fmla="*/ 4984 h 9179"/>
                  <a:gd name="connsiteX25" fmla="*/ 2080 w 10012"/>
                  <a:gd name="connsiteY25" fmla="*/ 4019 h 9179"/>
                  <a:gd name="connsiteX26" fmla="*/ 5928 w 10012"/>
                  <a:gd name="connsiteY26" fmla="*/ 4019 h 9179"/>
                  <a:gd name="connsiteX27" fmla="*/ 5581 w 10012"/>
                  <a:gd name="connsiteY27" fmla="*/ 4984 h 9179"/>
                  <a:gd name="connsiteX28" fmla="*/ 6810 w 10012"/>
                  <a:gd name="connsiteY28" fmla="*/ 6363 h 9179"/>
                  <a:gd name="connsiteX29" fmla="*/ 8024 w 10012"/>
                  <a:gd name="connsiteY29" fmla="*/ 4984 h 9179"/>
                  <a:gd name="connsiteX0" fmla="*/ 7652 w 9988"/>
                  <a:gd name="connsiteY0" fmla="*/ 4785 h 6287"/>
                  <a:gd name="connsiteX1" fmla="*/ 7652 w 9988"/>
                  <a:gd name="connsiteY1" fmla="*/ 4785 h 6287"/>
                  <a:gd name="connsiteX2" fmla="*/ 6802 w 9988"/>
                  <a:gd name="connsiteY2" fmla="*/ 5836 h 6287"/>
                  <a:gd name="connsiteX3" fmla="*/ 5954 w 9988"/>
                  <a:gd name="connsiteY3" fmla="*/ 4785 h 6287"/>
                  <a:gd name="connsiteX4" fmla="*/ 6802 w 9988"/>
                  <a:gd name="connsiteY4" fmla="*/ 3733 h 6287"/>
                  <a:gd name="connsiteX5" fmla="*/ 7652 w 9988"/>
                  <a:gd name="connsiteY5" fmla="*/ 4785 h 6287"/>
                  <a:gd name="connsiteX6" fmla="*/ 1213 w 9988"/>
                  <a:gd name="connsiteY6" fmla="*/ 3733 h 6287"/>
                  <a:gd name="connsiteX7" fmla="*/ 1213 w 9988"/>
                  <a:gd name="connsiteY7" fmla="*/ 3733 h 6287"/>
                  <a:gd name="connsiteX8" fmla="*/ 364 w 9988"/>
                  <a:gd name="connsiteY8" fmla="*/ 4785 h 6287"/>
                  <a:gd name="connsiteX9" fmla="*/ 1213 w 9988"/>
                  <a:gd name="connsiteY9" fmla="*/ 5836 h 6287"/>
                  <a:gd name="connsiteX10" fmla="*/ 2061 w 9988"/>
                  <a:gd name="connsiteY10" fmla="*/ 4785 h 6287"/>
                  <a:gd name="connsiteX11" fmla="*/ 1213 w 9988"/>
                  <a:gd name="connsiteY11" fmla="*/ 3733 h 6287"/>
                  <a:gd name="connsiteX12" fmla="*/ 9988 w 9988"/>
                  <a:gd name="connsiteY12" fmla="*/ 235 h 6287"/>
                  <a:gd name="connsiteX13" fmla="*/ 9988 w 9988"/>
                  <a:gd name="connsiteY13" fmla="*/ 235 h 6287"/>
                  <a:gd name="connsiteX14" fmla="*/ 9814 w 9988"/>
                  <a:gd name="connsiteY14" fmla="*/ 0 h 6287"/>
                  <a:gd name="connsiteX15" fmla="*/ 9988 w 9988"/>
                  <a:gd name="connsiteY15" fmla="*/ 235 h 6287"/>
                  <a:gd name="connsiteX16" fmla="*/ 8014 w 9988"/>
                  <a:gd name="connsiteY16" fmla="*/ 4785 h 6287"/>
                  <a:gd name="connsiteX17" fmla="*/ 8014 w 9988"/>
                  <a:gd name="connsiteY17" fmla="*/ 4785 h 6287"/>
                  <a:gd name="connsiteX18" fmla="*/ 6802 w 9988"/>
                  <a:gd name="connsiteY18" fmla="*/ 3261 h 6287"/>
                  <a:gd name="connsiteX19" fmla="*/ 6802 w 9988"/>
                  <a:gd name="connsiteY19" fmla="*/ 3261 h 6287"/>
                  <a:gd name="connsiteX20" fmla="*/ 1213 w 9988"/>
                  <a:gd name="connsiteY20" fmla="*/ 3261 h 6287"/>
                  <a:gd name="connsiteX21" fmla="*/ 0 w 9988"/>
                  <a:gd name="connsiteY21" fmla="*/ 4785 h 6287"/>
                  <a:gd name="connsiteX22" fmla="*/ 1213 w 9988"/>
                  <a:gd name="connsiteY22" fmla="*/ 6287 h 6287"/>
                  <a:gd name="connsiteX23" fmla="*/ 2424 w 9988"/>
                  <a:gd name="connsiteY23" fmla="*/ 4785 h 6287"/>
                  <a:gd name="connsiteX24" fmla="*/ 2078 w 9988"/>
                  <a:gd name="connsiteY24" fmla="*/ 3733 h 6287"/>
                  <a:gd name="connsiteX25" fmla="*/ 5921 w 9988"/>
                  <a:gd name="connsiteY25" fmla="*/ 3733 h 6287"/>
                  <a:gd name="connsiteX26" fmla="*/ 5574 w 9988"/>
                  <a:gd name="connsiteY26" fmla="*/ 4785 h 6287"/>
                  <a:gd name="connsiteX27" fmla="*/ 6802 w 9988"/>
                  <a:gd name="connsiteY27" fmla="*/ 6287 h 6287"/>
                  <a:gd name="connsiteX28" fmla="*/ 8014 w 9988"/>
                  <a:gd name="connsiteY28" fmla="*/ 4785 h 6287"/>
                  <a:gd name="connsiteX0" fmla="*/ 7661 w 10000"/>
                  <a:gd name="connsiteY0" fmla="*/ 7611 h 10000"/>
                  <a:gd name="connsiteX1" fmla="*/ 7661 w 10000"/>
                  <a:gd name="connsiteY1" fmla="*/ 7611 h 10000"/>
                  <a:gd name="connsiteX2" fmla="*/ 6810 w 10000"/>
                  <a:gd name="connsiteY2" fmla="*/ 9283 h 10000"/>
                  <a:gd name="connsiteX3" fmla="*/ 5961 w 10000"/>
                  <a:gd name="connsiteY3" fmla="*/ 7611 h 10000"/>
                  <a:gd name="connsiteX4" fmla="*/ 6810 w 10000"/>
                  <a:gd name="connsiteY4" fmla="*/ 5938 h 10000"/>
                  <a:gd name="connsiteX5" fmla="*/ 7661 w 10000"/>
                  <a:gd name="connsiteY5" fmla="*/ 7611 h 10000"/>
                  <a:gd name="connsiteX6" fmla="*/ 1214 w 10000"/>
                  <a:gd name="connsiteY6" fmla="*/ 5938 h 10000"/>
                  <a:gd name="connsiteX7" fmla="*/ 1214 w 10000"/>
                  <a:gd name="connsiteY7" fmla="*/ 5938 h 10000"/>
                  <a:gd name="connsiteX8" fmla="*/ 364 w 10000"/>
                  <a:gd name="connsiteY8" fmla="*/ 7611 h 10000"/>
                  <a:gd name="connsiteX9" fmla="*/ 1214 w 10000"/>
                  <a:gd name="connsiteY9" fmla="*/ 9283 h 10000"/>
                  <a:gd name="connsiteX10" fmla="*/ 2063 w 10000"/>
                  <a:gd name="connsiteY10" fmla="*/ 7611 h 10000"/>
                  <a:gd name="connsiteX11" fmla="*/ 1214 w 10000"/>
                  <a:gd name="connsiteY11" fmla="*/ 5938 h 10000"/>
                  <a:gd name="connsiteX12" fmla="*/ 9826 w 10000"/>
                  <a:gd name="connsiteY12" fmla="*/ 0 h 10000"/>
                  <a:gd name="connsiteX13" fmla="*/ 10000 w 10000"/>
                  <a:gd name="connsiteY13" fmla="*/ 374 h 10000"/>
                  <a:gd name="connsiteX14" fmla="*/ 9826 w 10000"/>
                  <a:gd name="connsiteY14" fmla="*/ 0 h 10000"/>
                  <a:gd name="connsiteX15" fmla="*/ 8024 w 10000"/>
                  <a:gd name="connsiteY15" fmla="*/ 7611 h 10000"/>
                  <a:gd name="connsiteX16" fmla="*/ 8024 w 10000"/>
                  <a:gd name="connsiteY16" fmla="*/ 7611 h 10000"/>
                  <a:gd name="connsiteX17" fmla="*/ 6810 w 10000"/>
                  <a:gd name="connsiteY17" fmla="*/ 5187 h 10000"/>
                  <a:gd name="connsiteX18" fmla="*/ 6810 w 10000"/>
                  <a:gd name="connsiteY18" fmla="*/ 5187 h 10000"/>
                  <a:gd name="connsiteX19" fmla="*/ 1214 w 10000"/>
                  <a:gd name="connsiteY19" fmla="*/ 5187 h 10000"/>
                  <a:gd name="connsiteX20" fmla="*/ 0 w 10000"/>
                  <a:gd name="connsiteY20" fmla="*/ 7611 h 10000"/>
                  <a:gd name="connsiteX21" fmla="*/ 1214 w 10000"/>
                  <a:gd name="connsiteY21" fmla="*/ 10000 h 10000"/>
                  <a:gd name="connsiteX22" fmla="*/ 2427 w 10000"/>
                  <a:gd name="connsiteY22" fmla="*/ 7611 h 10000"/>
                  <a:gd name="connsiteX23" fmla="*/ 2080 w 10000"/>
                  <a:gd name="connsiteY23" fmla="*/ 5938 h 10000"/>
                  <a:gd name="connsiteX24" fmla="*/ 5928 w 10000"/>
                  <a:gd name="connsiteY24" fmla="*/ 5938 h 10000"/>
                  <a:gd name="connsiteX25" fmla="*/ 5581 w 10000"/>
                  <a:gd name="connsiteY25" fmla="*/ 7611 h 10000"/>
                  <a:gd name="connsiteX26" fmla="*/ 6810 w 10000"/>
                  <a:gd name="connsiteY26" fmla="*/ 10000 h 10000"/>
                  <a:gd name="connsiteX27" fmla="*/ 8024 w 10000"/>
                  <a:gd name="connsiteY27" fmla="*/ 7611 h 10000"/>
                  <a:gd name="connsiteX0" fmla="*/ 7661 w 8024"/>
                  <a:gd name="connsiteY0" fmla="*/ 2424 h 4813"/>
                  <a:gd name="connsiteX1" fmla="*/ 7661 w 8024"/>
                  <a:gd name="connsiteY1" fmla="*/ 2424 h 4813"/>
                  <a:gd name="connsiteX2" fmla="*/ 6810 w 8024"/>
                  <a:gd name="connsiteY2" fmla="*/ 4096 h 4813"/>
                  <a:gd name="connsiteX3" fmla="*/ 5961 w 8024"/>
                  <a:gd name="connsiteY3" fmla="*/ 2424 h 4813"/>
                  <a:gd name="connsiteX4" fmla="*/ 6810 w 8024"/>
                  <a:gd name="connsiteY4" fmla="*/ 751 h 4813"/>
                  <a:gd name="connsiteX5" fmla="*/ 7661 w 8024"/>
                  <a:gd name="connsiteY5" fmla="*/ 2424 h 4813"/>
                  <a:gd name="connsiteX6" fmla="*/ 1214 w 8024"/>
                  <a:gd name="connsiteY6" fmla="*/ 751 h 4813"/>
                  <a:gd name="connsiteX7" fmla="*/ 1214 w 8024"/>
                  <a:gd name="connsiteY7" fmla="*/ 751 h 4813"/>
                  <a:gd name="connsiteX8" fmla="*/ 364 w 8024"/>
                  <a:gd name="connsiteY8" fmla="*/ 2424 h 4813"/>
                  <a:gd name="connsiteX9" fmla="*/ 1214 w 8024"/>
                  <a:gd name="connsiteY9" fmla="*/ 4096 h 4813"/>
                  <a:gd name="connsiteX10" fmla="*/ 2063 w 8024"/>
                  <a:gd name="connsiteY10" fmla="*/ 2424 h 4813"/>
                  <a:gd name="connsiteX11" fmla="*/ 1214 w 8024"/>
                  <a:gd name="connsiteY11" fmla="*/ 751 h 4813"/>
                  <a:gd name="connsiteX12" fmla="*/ 8024 w 8024"/>
                  <a:gd name="connsiteY12" fmla="*/ 2424 h 4813"/>
                  <a:gd name="connsiteX13" fmla="*/ 8024 w 8024"/>
                  <a:gd name="connsiteY13" fmla="*/ 2424 h 4813"/>
                  <a:gd name="connsiteX14" fmla="*/ 6810 w 8024"/>
                  <a:gd name="connsiteY14" fmla="*/ 0 h 4813"/>
                  <a:gd name="connsiteX15" fmla="*/ 6810 w 8024"/>
                  <a:gd name="connsiteY15" fmla="*/ 0 h 4813"/>
                  <a:gd name="connsiteX16" fmla="*/ 1214 w 8024"/>
                  <a:gd name="connsiteY16" fmla="*/ 0 h 4813"/>
                  <a:gd name="connsiteX17" fmla="*/ 0 w 8024"/>
                  <a:gd name="connsiteY17" fmla="*/ 2424 h 4813"/>
                  <a:gd name="connsiteX18" fmla="*/ 1214 w 8024"/>
                  <a:gd name="connsiteY18" fmla="*/ 4813 h 4813"/>
                  <a:gd name="connsiteX19" fmla="*/ 2427 w 8024"/>
                  <a:gd name="connsiteY19" fmla="*/ 2424 h 4813"/>
                  <a:gd name="connsiteX20" fmla="*/ 2080 w 8024"/>
                  <a:gd name="connsiteY20" fmla="*/ 751 h 4813"/>
                  <a:gd name="connsiteX21" fmla="*/ 5928 w 8024"/>
                  <a:gd name="connsiteY21" fmla="*/ 751 h 4813"/>
                  <a:gd name="connsiteX22" fmla="*/ 5581 w 8024"/>
                  <a:gd name="connsiteY22" fmla="*/ 2424 h 4813"/>
                  <a:gd name="connsiteX23" fmla="*/ 6810 w 8024"/>
                  <a:gd name="connsiteY23" fmla="*/ 4813 h 4813"/>
                  <a:gd name="connsiteX24" fmla="*/ 8024 w 8024"/>
                  <a:gd name="connsiteY24" fmla="*/ 2424 h 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4" h="4813">
                    <a:moveTo>
                      <a:pt x="7661" y="2424"/>
                    </a:moveTo>
                    <a:lnTo>
                      <a:pt x="7661" y="2424"/>
                    </a:lnTo>
                    <a:cubicBezTo>
                      <a:pt x="7661" y="3345"/>
                      <a:pt x="7279" y="4096"/>
                      <a:pt x="6810" y="4096"/>
                    </a:cubicBezTo>
                    <a:cubicBezTo>
                      <a:pt x="6343" y="4096"/>
                      <a:pt x="5961" y="3345"/>
                      <a:pt x="5961" y="2424"/>
                    </a:cubicBezTo>
                    <a:cubicBezTo>
                      <a:pt x="5961" y="1501"/>
                      <a:pt x="6343" y="751"/>
                      <a:pt x="6810" y="751"/>
                    </a:cubicBezTo>
                    <a:cubicBezTo>
                      <a:pt x="7279" y="751"/>
                      <a:pt x="7661" y="1501"/>
                      <a:pt x="7661" y="2424"/>
                    </a:cubicBezTo>
                    <a:close/>
                    <a:moveTo>
                      <a:pt x="1214" y="751"/>
                    </a:moveTo>
                    <a:lnTo>
                      <a:pt x="1214" y="751"/>
                    </a:lnTo>
                    <a:cubicBezTo>
                      <a:pt x="746" y="751"/>
                      <a:pt x="364" y="1501"/>
                      <a:pt x="364" y="2424"/>
                    </a:cubicBezTo>
                    <a:cubicBezTo>
                      <a:pt x="364" y="3345"/>
                      <a:pt x="746" y="4096"/>
                      <a:pt x="1214" y="4096"/>
                    </a:cubicBezTo>
                    <a:cubicBezTo>
                      <a:pt x="1681" y="4096"/>
                      <a:pt x="2063" y="3345"/>
                      <a:pt x="2063" y="2424"/>
                    </a:cubicBezTo>
                    <a:cubicBezTo>
                      <a:pt x="2063" y="1501"/>
                      <a:pt x="1681" y="751"/>
                      <a:pt x="1214" y="751"/>
                    </a:cubicBezTo>
                    <a:close/>
                    <a:moveTo>
                      <a:pt x="8024" y="2424"/>
                    </a:moveTo>
                    <a:lnTo>
                      <a:pt x="8024" y="2424"/>
                    </a:lnTo>
                    <a:cubicBezTo>
                      <a:pt x="8024" y="1128"/>
                      <a:pt x="7486" y="33"/>
                      <a:pt x="6810" y="0"/>
                    </a:cubicBezTo>
                    <a:lnTo>
                      <a:pt x="6810" y="0"/>
                    </a:lnTo>
                    <a:lnTo>
                      <a:pt x="1214" y="0"/>
                    </a:lnTo>
                    <a:cubicBezTo>
                      <a:pt x="555" y="0"/>
                      <a:pt x="0" y="1128"/>
                      <a:pt x="0" y="2424"/>
                    </a:cubicBezTo>
                    <a:cubicBezTo>
                      <a:pt x="0" y="3754"/>
                      <a:pt x="555" y="4813"/>
                      <a:pt x="1214" y="4813"/>
                    </a:cubicBezTo>
                    <a:cubicBezTo>
                      <a:pt x="1889" y="4813"/>
                      <a:pt x="2427" y="3754"/>
                      <a:pt x="2427" y="2424"/>
                    </a:cubicBezTo>
                    <a:cubicBezTo>
                      <a:pt x="2427" y="1775"/>
                      <a:pt x="2306" y="1193"/>
                      <a:pt x="2080" y="751"/>
                    </a:cubicBezTo>
                    <a:lnTo>
                      <a:pt x="5928" y="751"/>
                    </a:lnTo>
                    <a:cubicBezTo>
                      <a:pt x="5737" y="1193"/>
                      <a:pt x="5581" y="1775"/>
                      <a:pt x="5581" y="2424"/>
                    </a:cubicBezTo>
                    <a:cubicBezTo>
                      <a:pt x="5581" y="3754"/>
                      <a:pt x="6152" y="4813"/>
                      <a:pt x="6810" y="4813"/>
                    </a:cubicBezTo>
                    <a:cubicBezTo>
                      <a:pt x="7486" y="4813"/>
                      <a:pt x="8024" y="3754"/>
                      <a:pt x="8024" y="2424"/>
                    </a:cubicBezTo>
                    <a:close/>
                  </a:path>
                </a:pathLst>
              </a:custGeom>
              <a:solidFill>
                <a:schemeClr val="accent1"/>
              </a:solidFill>
              <a:ln w="3175" cap="rnd">
                <a:solidFill>
                  <a:schemeClr val="accent1"/>
                </a:solidFill>
              </a:ln>
              <a:effectLst/>
            </p:spPr>
            <p:txBody>
              <a:bodyPr wrap="none" anchor="ctr"/>
              <a:lstStyle/>
              <a:p>
                <a:endParaRPr lang="en-US"/>
              </a:p>
            </p:txBody>
          </p:sp>
        </p:grpSp>
        <p:grpSp>
          <p:nvGrpSpPr>
            <p:cNvPr id="443" name="Group 442"/>
            <p:cNvGrpSpPr/>
            <p:nvPr/>
          </p:nvGrpSpPr>
          <p:grpSpPr>
            <a:xfrm>
              <a:off x="3584268" y="3335646"/>
              <a:ext cx="290463" cy="186708"/>
              <a:chOff x="2548604" y="3605544"/>
              <a:chExt cx="290463" cy="186708"/>
            </a:xfrm>
          </p:grpSpPr>
          <p:sp>
            <p:nvSpPr>
              <p:cNvPr id="444" name="Freeform 53"/>
              <p:cNvSpPr>
                <a:spLocks noChangeArrowheads="1"/>
              </p:cNvSpPr>
              <p:nvPr/>
            </p:nvSpPr>
            <p:spPr bwMode="auto">
              <a:xfrm>
                <a:off x="2548604" y="3605544"/>
                <a:ext cx="290463" cy="186708"/>
              </a:xfrm>
              <a:custGeom>
                <a:avLst/>
                <a:gdLst>
                  <a:gd name="T0" fmla="*/ 557 w 693"/>
                  <a:gd name="T1" fmla="*/ 223 h 447"/>
                  <a:gd name="T2" fmla="*/ 557 w 693"/>
                  <a:gd name="T3" fmla="*/ 223 h 447"/>
                  <a:gd name="T4" fmla="*/ 508 w 693"/>
                  <a:gd name="T5" fmla="*/ 272 h 447"/>
                  <a:gd name="T6" fmla="*/ 459 w 693"/>
                  <a:gd name="T7" fmla="*/ 223 h 447"/>
                  <a:gd name="T8" fmla="*/ 508 w 693"/>
                  <a:gd name="T9" fmla="*/ 174 h 447"/>
                  <a:gd name="T10" fmla="*/ 557 w 693"/>
                  <a:gd name="T11" fmla="*/ 223 h 447"/>
                  <a:gd name="T12" fmla="*/ 185 w 693"/>
                  <a:gd name="T13" fmla="*/ 174 h 447"/>
                  <a:gd name="T14" fmla="*/ 185 w 693"/>
                  <a:gd name="T15" fmla="*/ 174 h 447"/>
                  <a:gd name="T16" fmla="*/ 136 w 693"/>
                  <a:gd name="T17" fmla="*/ 223 h 447"/>
                  <a:gd name="T18" fmla="*/ 185 w 693"/>
                  <a:gd name="T19" fmla="*/ 272 h 447"/>
                  <a:gd name="T20" fmla="*/ 234 w 693"/>
                  <a:gd name="T21" fmla="*/ 223 h 447"/>
                  <a:gd name="T22" fmla="*/ 185 w 693"/>
                  <a:gd name="T23" fmla="*/ 174 h 447"/>
                  <a:gd name="T24" fmla="*/ 692 w 693"/>
                  <a:gd name="T25" fmla="*/ 11 h 447"/>
                  <a:gd name="T26" fmla="*/ 692 w 693"/>
                  <a:gd name="T27" fmla="*/ 11 h 447"/>
                  <a:gd name="T28" fmla="*/ 692 w 693"/>
                  <a:gd name="T29" fmla="*/ 436 h 447"/>
                  <a:gd name="T30" fmla="*/ 682 w 693"/>
                  <a:gd name="T31" fmla="*/ 446 h 447"/>
                  <a:gd name="T32" fmla="*/ 11 w 693"/>
                  <a:gd name="T33" fmla="*/ 446 h 447"/>
                  <a:gd name="T34" fmla="*/ 0 w 693"/>
                  <a:gd name="T35" fmla="*/ 436 h 447"/>
                  <a:gd name="T36" fmla="*/ 0 w 693"/>
                  <a:gd name="T37" fmla="*/ 11 h 447"/>
                  <a:gd name="T38" fmla="*/ 11 w 693"/>
                  <a:gd name="T39" fmla="*/ 0 h 447"/>
                  <a:gd name="T40" fmla="*/ 682 w 693"/>
                  <a:gd name="T41" fmla="*/ 0 h 447"/>
                  <a:gd name="T42" fmla="*/ 692 w 693"/>
                  <a:gd name="T43" fmla="*/ 11 h 447"/>
                  <a:gd name="T44" fmla="*/ 578 w 693"/>
                  <a:gd name="T45" fmla="*/ 223 h 447"/>
                  <a:gd name="T46" fmla="*/ 578 w 693"/>
                  <a:gd name="T47" fmla="*/ 223 h 447"/>
                  <a:gd name="T48" fmla="*/ 508 w 693"/>
                  <a:gd name="T49" fmla="*/ 152 h 447"/>
                  <a:gd name="T50" fmla="*/ 508 w 693"/>
                  <a:gd name="T51" fmla="*/ 152 h 447"/>
                  <a:gd name="T52" fmla="*/ 185 w 693"/>
                  <a:gd name="T53" fmla="*/ 152 h 447"/>
                  <a:gd name="T54" fmla="*/ 115 w 693"/>
                  <a:gd name="T55" fmla="*/ 223 h 447"/>
                  <a:gd name="T56" fmla="*/ 185 w 693"/>
                  <a:gd name="T57" fmla="*/ 293 h 447"/>
                  <a:gd name="T58" fmla="*/ 255 w 693"/>
                  <a:gd name="T59" fmla="*/ 223 h 447"/>
                  <a:gd name="T60" fmla="*/ 235 w 693"/>
                  <a:gd name="T61" fmla="*/ 174 h 447"/>
                  <a:gd name="T62" fmla="*/ 457 w 693"/>
                  <a:gd name="T63" fmla="*/ 174 h 447"/>
                  <a:gd name="T64" fmla="*/ 437 w 693"/>
                  <a:gd name="T65" fmla="*/ 223 h 447"/>
                  <a:gd name="T66" fmla="*/ 508 w 693"/>
                  <a:gd name="T67" fmla="*/ 293 h 447"/>
                  <a:gd name="T68" fmla="*/ 578 w 693"/>
                  <a:gd name="T69" fmla="*/ 223 h 447"/>
                  <a:gd name="connsiteX0" fmla="*/ 8038 w 9986"/>
                  <a:gd name="connsiteY0" fmla="*/ 4989 h 9978"/>
                  <a:gd name="connsiteX1" fmla="*/ 8038 w 9986"/>
                  <a:gd name="connsiteY1" fmla="*/ 4989 h 9978"/>
                  <a:gd name="connsiteX2" fmla="*/ 7330 w 9986"/>
                  <a:gd name="connsiteY2" fmla="*/ 6085 h 9978"/>
                  <a:gd name="connsiteX3" fmla="*/ 6623 w 9986"/>
                  <a:gd name="connsiteY3" fmla="*/ 4989 h 9978"/>
                  <a:gd name="connsiteX4" fmla="*/ 7330 w 9986"/>
                  <a:gd name="connsiteY4" fmla="*/ 3893 h 9978"/>
                  <a:gd name="connsiteX5" fmla="*/ 8038 w 9986"/>
                  <a:gd name="connsiteY5" fmla="*/ 4989 h 9978"/>
                  <a:gd name="connsiteX6" fmla="*/ 2670 w 9986"/>
                  <a:gd name="connsiteY6" fmla="*/ 3893 h 9978"/>
                  <a:gd name="connsiteX7" fmla="*/ 2670 w 9986"/>
                  <a:gd name="connsiteY7" fmla="*/ 3893 h 9978"/>
                  <a:gd name="connsiteX8" fmla="*/ 1962 w 9986"/>
                  <a:gd name="connsiteY8" fmla="*/ 4989 h 9978"/>
                  <a:gd name="connsiteX9" fmla="*/ 2670 w 9986"/>
                  <a:gd name="connsiteY9" fmla="*/ 6085 h 9978"/>
                  <a:gd name="connsiteX10" fmla="*/ 3377 w 9986"/>
                  <a:gd name="connsiteY10" fmla="*/ 4989 h 9978"/>
                  <a:gd name="connsiteX11" fmla="*/ 2670 w 9986"/>
                  <a:gd name="connsiteY11" fmla="*/ 3893 h 9978"/>
                  <a:gd name="connsiteX12" fmla="*/ 9986 w 9986"/>
                  <a:gd name="connsiteY12" fmla="*/ 246 h 9978"/>
                  <a:gd name="connsiteX13" fmla="*/ 9986 w 9986"/>
                  <a:gd name="connsiteY13" fmla="*/ 246 h 9978"/>
                  <a:gd name="connsiteX14" fmla="*/ 9986 w 9986"/>
                  <a:gd name="connsiteY14" fmla="*/ 9754 h 9978"/>
                  <a:gd name="connsiteX15" fmla="*/ 9841 w 9986"/>
                  <a:gd name="connsiteY15" fmla="*/ 9978 h 9978"/>
                  <a:gd name="connsiteX16" fmla="*/ 159 w 9986"/>
                  <a:gd name="connsiteY16" fmla="*/ 9978 h 9978"/>
                  <a:gd name="connsiteX17" fmla="*/ 0 w 9986"/>
                  <a:gd name="connsiteY17" fmla="*/ 9754 h 9978"/>
                  <a:gd name="connsiteX18" fmla="*/ 0 w 9986"/>
                  <a:gd name="connsiteY18" fmla="*/ 246 h 9978"/>
                  <a:gd name="connsiteX19" fmla="*/ 159 w 9986"/>
                  <a:gd name="connsiteY19" fmla="*/ 0 h 9978"/>
                  <a:gd name="connsiteX20" fmla="*/ 9841 w 9986"/>
                  <a:gd name="connsiteY20" fmla="*/ 0 h 9978"/>
                  <a:gd name="connsiteX21" fmla="*/ 9986 w 9986"/>
                  <a:gd name="connsiteY21" fmla="*/ 246 h 9978"/>
                  <a:gd name="connsiteX22" fmla="*/ 8341 w 9986"/>
                  <a:gd name="connsiteY22" fmla="*/ 4989 h 9978"/>
                  <a:gd name="connsiteX23" fmla="*/ 8341 w 9986"/>
                  <a:gd name="connsiteY23" fmla="*/ 4989 h 9978"/>
                  <a:gd name="connsiteX24" fmla="*/ 7330 w 9986"/>
                  <a:gd name="connsiteY24" fmla="*/ 3400 h 9978"/>
                  <a:gd name="connsiteX25" fmla="*/ 7330 w 9986"/>
                  <a:gd name="connsiteY25" fmla="*/ 3400 h 9978"/>
                  <a:gd name="connsiteX26" fmla="*/ 2670 w 9986"/>
                  <a:gd name="connsiteY26" fmla="*/ 3400 h 9978"/>
                  <a:gd name="connsiteX27" fmla="*/ 1659 w 9986"/>
                  <a:gd name="connsiteY27" fmla="*/ 4989 h 9978"/>
                  <a:gd name="connsiteX28" fmla="*/ 2670 w 9986"/>
                  <a:gd name="connsiteY28" fmla="*/ 6555 h 9978"/>
                  <a:gd name="connsiteX29" fmla="*/ 3680 w 9986"/>
                  <a:gd name="connsiteY29" fmla="*/ 4989 h 9978"/>
                  <a:gd name="connsiteX30" fmla="*/ 3391 w 9986"/>
                  <a:gd name="connsiteY30" fmla="*/ 3893 h 9978"/>
                  <a:gd name="connsiteX31" fmla="*/ 6306 w 9986"/>
                  <a:gd name="connsiteY31" fmla="*/ 4989 h 9978"/>
                  <a:gd name="connsiteX32" fmla="*/ 7330 w 9986"/>
                  <a:gd name="connsiteY32" fmla="*/ 6555 h 9978"/>
                  <a:gd name="connsiteX33" fmla="*/ 8341 w 9986"/>
                  <a:gd name="connsiteY33" fmla="*/ 4989 h 9978"/>
                  <a:gd name="connsiteX0" fmla="*/ 8049 w 10000"/>
                  <a:gd name="connsiteY0" fmla="*/ 5000 h 10000"/>
                  <a:gd name="connsiteX1" fmla="*/ 8049 w 10000"/>
                  <a:gd name="connsiteY1" fmla="*/ 5000 h 10000"/>
                  <a:gd name="connsiteX2" fmla="*/ 7340 w 10000"/>
                  <a:gd name="connsiteY2" fmla="*/ 6098 h 10000"/>
                  <a:gd name="connsiteX3" fmla="*/ 6632 w 10000"/>
                  <a:gd name="connsiteY3" fmla="*/ 5000 h 10000"/>
                  <a:gd name="connsiteX4" fmla="*/ 7340 w 10000"/>
                  <a:gd name="connsiteY4" fmla="*/ 3902 h 10000"/>
                  <a:gd name="connsiteX5" fmla="*/ 8049 w 10000"/>
                  <a:gd name="connsiteY5" fmla="*/ 5000 h 10000"/>
                  <a:gd name="connsiteX6" fmla="*/ 2674 w 10000"/>
                  <a:gd name="connsiteY6" fmla="*/ 3902 h 10000"/>
                  <a:gd name="connsiteX7" fmla="*/ 2674 w 10000"/>
                  <a:gd name="connsiteY7" fmla="*/ 3902 h 10000"/>
                  <a:gd name="connsiteX8" fmla="*/ 1965 w 10000"/>
                  <a:gd name="connsiteY8" fmla="*/ 5000 h 10000"/>
                  <a:gd name="connsiteX9" fmla="*/ 2674 w 10000"/>
                  <a:gd name="connsiteY9" fmla="*/ 6098 h 10000"/>
                  <a:gd name="connsiteX10" fmla="*/ 3382 w 10000"/>
                  <a:gd name="connsiteY10" fmla="*/ 5000 h 10000"/>
                  <a:gd name="connsiteX11" fmla="*/ 2674 w 10000"/>
                  <a:gd name="connsiteY11" fmla="*/ 3902 h 10000"/>
                  <a:gd name="connsiteX12" fmla="*/ 10000 w 10000"/>
                  <a:gd name="connsiteY12" fmla="*/ 247 h 10000"/>
                  <a:gd name="connsiteX13" fmla="*/ 10000 w 10000"/>
                  <a:gd name="connsiteY13" fmla="*/ 247 h 10000"/>
                  <a:gd name="connsiteX14" fmla="*/ 10000 w 10000"/>
                  <a:gd name="connsiteY14" fmla="*/ 9776 h 10000"/>
                  <a:gd name="connsiteX15" fmla="*/ 9855 w 10000"/>
                  <a:gd name="connsiteY15" fmla="*/ 10000 h 10000"/>
                  <a:gd name="connsiteX16" fmla="*/ 159 w 10000"/>
                  <a:gd name="connsiteY16" fmla="*/ 10000 h 10000"/>
                  <a:gd name="connsiteX17" fmla="*/ 0 w 10000"/>
                  <a:gd name="connsiteY17" fmla="*/ 9776 h 10000"/>
                  <a:gd name="connsiteX18" fmla="*/ 0 w 10000"/>
                  <a:gd name="connsiteY18" fmla="*/ 247 h 10000"/>
                  <a:gd name="connsiteX19" fmla="*/ 159 w 10000"/>
                  <a:gd name="connsiteY19" fmla="*/ 0 h 10000"/>
                  <a:gd name="connsiteX20" fmla="*/ 9855 w 10000"/>
                  <a:gd name="connsiteY20" fmla="*/ 0 h 10000"/>
                  <a:gd name="connsiteX21" fmla="*/ 10000 w 10000"/>
                  <a:gd name="connsiteY21" fmla="*/ 247 h 10000"/>
                  <a:gd name="connsiteX22" fmla="*/ 8353 w 10000"/>
                  <a:gd name="connsiteY22" fmla="*/ 5000 h 10000"/>
                  <a:gd name="connsiteX23" fmla="*/ 8353 w 10000"/>
                  <a:gd name="connsiteY23" fmla="*/ 5000 h 10000"/>
                  <a:gd name="connsiteX24" fmla="*/ 7340 w 10000"/>
                  <a:gd name="connsiteY24" fmla="*/ 3407 h 10000"/>
                  <a:gd name="connsiteX25" fmla="*/ 7340 w 10000"/>
                  <a:gd name="connsiteY25" fmla="*/ 3407 h 10000"/>
                  <a:gd name="connsiteX26" fmla="*/ 2674 w 10000"/>
                  <a:gd name="connsiteY26" fmla="*/ 3407 h 10000"/>
                  <a:gd name="connsiteX27" fmla="*/ 1661 w 10000"/>
                  <a:gd name="connsiteY27" fmla="*/ 5000 h 10000"/>
                  <a:gd name="connsiteX28" fmla="*/ 2674 w 10000"/>
                  <a:gd name="connsiteY28" fmla="*/ 6569 h 10000"/>
                  <a:gd name="connsiteX29" fmla="*/ 3685 w 10000"/>
                  <a:gd name="connsiteY29" fmla="*/ 5000 h 10000"/>
                  <a:gd name="connsiteX30" fmla="*/ 3396 w 10000"/>
                  <a:gd name="connsiteY30" fmla="*/ 3902 h 10000"/>
                  <a:gd name="connsiteX31" fmla="*/ 7340 w 10000"/>
                  <a:gd name="connsiteY31" fmla="*/ 6569 h 10000"/>
                  <a:gd name="connsiteX32" fmla="*/ 8353 w 10000"/>
                  <a:gd name="connsiteY32" fmla="*/ 5000 h 10000"/>
                  <a:gd name="connsiteX0" fmla="*/ 8049 w 10000"/>
                  <a:gd name="connsiteY0" fmla="*/ 5000 h 10000"/>
                  <a:gd name="connsiteX1" fmla="*/ 8049 w 10000"/>
                  <a:gd name="connsiteY1" fmla="*/ 5000 h 10000"/>
                  <a:gd name="connsiteX2" fmla="*/ 7340 w 10000"/>
                  <a:gd name="connsiteY2" fmla="*/ 6098 h 10000"/>
                  <a:gd name="connsiteX3" fmla="*/ 7340 w 10000"/>
                  <a:gd name="connsiteY3" fmla="*/ 3902 h 10000"/>
                  <a:gd name="connsiteX4" fmla="*/ 8049 w 10000"/>
                  <a:gd name="connsiteY4" fmla="*/ 5000 h 10000"/>
                  <a:gd name="connsiteX5" fmla="*/ 2674 w 10000"/>
                  <a:gd name="connsiteY5" fmla="*/ 3902 h 10000"/>
                  <a:gd name="connsiteX6" fmla="*/ 2674 w 10000"/>
                  <a:gd name="connsiteY6" fmla="*/ 3902 h 10000"/>
                  <a:gd name="connsiteX7" fmla="*/ 1965 w 10000"/>
                  <a:gd name="connsiteY7" fmla="*/ 5000 h 10000"/>
                  <a:gd name="connsiteX8" fmla="*/ 2674 w 10000"/>
                  <a:gd name="connsiteY8" fmla="*/ 6098 h 10000"/>
                  <a:gd name="connsiteX9" fmla="*/ 3382 w 10000"/>
                  <a:gd name="connsiteY9" fmla="*/ 5000 h 10000"/>
                  <a:gd name="connsiteX10" fmla="*/ 2674 w 10000"/>
                  <a:gd name="connsiteY10" fmla="*/ 3902 h 10000"/>
                  <a:gd name="connsiteX11" fmla="*/ 10000 w 10000"/>
                  <a:gd name="connsiteY11" fmla="*/ 247 h 10000"/>
                  <a:gd name="connsiteX12" fmla="*/ 10000 w 10000"/>
                  <a:gd name="connsiteY12" fmla="*/ 247 h 10000"/>
                  <a:gd name="connsiteX13" fmla="*/ 10000 w 10000"/>
                  <a:gd name="connsiteY13" fmla="*/ 9776 h 10000"/>
                  <a:gd name="connsiteX14" fmla="*/ 9855 w 10000"/>
                  <a:gd name="connsiteY14" fmla="*/ 10000 h 10000"/>
                  <a:gd name="connsiteX15" fmla="*/ 159 w 10000"/>
                  <a:gd name="connsiteY15" fmla="*/ 10000 h 10000"/>
                  <a:gd name="connsiteX16" fmla="*/ 0 w 10000"/>
                  <a:gd name="connsiteY16" fmla="*/ 9776 h 10000"/>
                  <a:gd name="connsiteX17" fmla="*/ 0 w 10000"/>
                  <a:gd name="connsiteY17" fmla="*/ 247 h 10000"/>
                  <a:gd name="connsiteX18" fmla="*/ 159 w 10000"/>
                  <a:gd name="connsiteY18" fmla="*/ 0 h 10000"/>
                  <a:gd name="connsiteX19" fmla="*/ 9855 w 10000"/>
                  <a:gd name="connsiteY19" fmla="*/ 0 h 10000"/>
                  <a:gd name="connsiteX20" fmla="*/ 10000 w 10000"/>
                  <a:gd name="connsiteY20" fmla="*/ 247 h 10000"/>
                  <a:gd name="connsiteX21" fmla="*/ 8353 w 10000"/>
                  <a:gd name="connsiteY21" fmla="*/ 5000 h 10000"/>
                  <a:gd name="connsiteX22" fmla="*/ 8353 w 10000"/>
                  <a:gd name="connsiteY22" fmla="*/ 5000 h 10000"/>
                  <a:gd name="connsiteX23" fmla="*/ 7340 w 10000"/>
                  <a:gd name="connsiteY23" fmla="*/ 3407 h 10000"/>
                  <a:gd name="connsiteX24" fmla="*/ 7340 w 10000"/>
                  <a:gd name="connsiteY24" fmla="*/ 3407 h 10000"/>
                  <a:gd name="connsiteX25" fmla="*/ 2674 w 10000"/>
                  <a:gd name="connsiteY25" fmla="*/ 3407 h 10000"/>
                  <a:gd name="connsiteX26" fmla="*/ 1661 w 10000"/>
                  <a:gd name="connsiteY26" fmla="*/ 5000 h 10000"/>
                  <a:gd name="connsiteX27" fmla="*/ 2674 w 10000"/>
                  <a:gd name="connsiteY27" fmla="*/ 6569 h 10000"/>
                  <a:gd name="connsiteX28" fmla="*/ 3685 w 10000"/>
                  <a:gd name="connsiteY28" fmla="*/ 5000 h 10000"/>
                  <a:gd name="connsiteX29" fmla="*/ 3396 w 10000"/>
                  <a:gd name="connsiteY29" fmla="*/ 3902 h 10000"/>
                  <a:gd name="connsiteX30" fmla="*/ 7340 w 10000"/>
                  <a:gd name="connsiteY30" fmla="*/ 6569 h 10000"/>
                  <a:gd name="connsiteX31" fmla="*/ 8353 w 10000"/>
                  <a:gd name="connsiteY31" fmla="*/ 5000 h 10000"/>
                  <a:gd name="connsiteX0" fmla="*/ 8049 w 10000"/>
                  <a:gd name="connsiteY0" fmla="*/ 5000 h 10000"/>
                  <a:gd name="connsiteX1" fmla="*/ 8049 w 10000"/>
                  <a:gd name="connsiteY1" fmla="*/ 5000 h 10000"/>
                  <a:gd name="connsiteX2" fmla="*/ 7340 w 10000"/>
                  <a:gd name="connsiteY2" fmla="*/ 6098 h 10000"/>
                  <a:gd name="connsiteX3" fmla="*/ 7340 w 10000"/>
                  <a:gd name="connsiteY3" fmla="*/ 3902 h 10000"/>
                  <a:gd name="connsiteX4" fmla="*/ 8049 w 10000"/>
                  <a:gd name="connsiteY4" fmla="*/ 5000 h 10000"/>
                  <a:gd name="connsiteX5" fmla="*/ 2674 w 10000"/>
                  <a:gd name="connsiteY5" fmla="*/ 3902 h 10000"/>
                  <a:gd name="connsiteX6" fmla="*/ 2674 w 10000"/>
                  <a:gd name="connsiteY6" fmla="*/ 3902 h 10000"/>
                  <a:gd name="connsiteX7" fmla="*/ 1965 w 10000"/>
                  <a:gd name="connsiteY7" fmla="*/ 5000 h 10000"/>
                  <a:gd name="connsiteX8" fmla="*/ 2674 w 10000"/>
                  <a:gd name="connsiteY8" fmla="*/ 6098 h 10000"/>
                  <a:gd name="connsiteX9" fmla="*/ 3382 w 10000"/>
                  <a:gd name="connsiteY9" fmla="*/ 5000 h 10000"/>
                  <a:gd name="connsiteX10" fmla="*/ 2674 w 10000"/>
                  <a:gd name="connsiteY10" fmla="*/ 3902 h 10000"/>
                  <a:gd name="connsiteX11" fmla="*/ 10000 w 10000"/>
                  <a:gd name="connsiteY11" fmla="*/ 247 h 10000"/>
                  <a:gd name="connsiteX12" fmla="*/ 10000 w 10000"/>
                  <a:gd name="connsiteY12" fmla="*/ 247 h 10000"/>
                  <a:gd name="connsiteX13" fmla="*/ 10000 w 10000"/>
                  <a:gd name="connsiteY13" fmla="*/ 9776 h 10000"/>
                  <a:gd name="connsiteX14" fmla="*/ 9855 w 10000"/>
                  <a:gd name="connsiteY14" fmla="*/ 10000 h 10000"/>
                  <a:gd name="connsiteX15" fmla="*/ 159 w 10000"/>
                  <a:gd name="connsiteY15" fmla="*/ 10000 h 10000"/>
                  <a:gd name="connsiteX16" fmla="*/ 0 w 10000"/>
                  <a:gd name="connsiteY16" fmla="*/ 9776 h 10000"/>
                  <a:gd name="connsiteX17" fmla="*/ 0 w 10000"/>
                  <a:gd name="connsiteY17" fmla="*/ 247 h 10000"/>
                  <a:gd name="connsiteX18" fmla="*/ 159 w 10000"/>
                  <a:gd name="connsiteY18" fmla="*/ 0 h 10000"/>
                  <a:gd name="connsiteX19" fmla="*/ 9855 w 10000"/>
                  <a:gd name="connsiteY19" fmla="*/ 0 h 10000"/>
                  <a:gd name="connsiteX20" fmla="*/ 10000 w 10000"/>
                  <a:gd name="connsiteY20" fmla="*/ 247 h 10000"/>
                  <a:gd name="connsiteX21" fmla="*/ 8353 w 10000"/>
                  <a:gd name="connsiteY21" fmla="*/ 5000 h 10000"/>
                  <a:gd name="connsiteX22" fmla="*/ 8353 w 10000"/>
                  <a:gd name="connsiteY22" fmla="*/ 5000 h 10000"/>
                  <a:gd name="connsiteX23" fmla="*/ 7340 w 10000"/>
                  <a:gd name="connsiteY23" fmla="*/ 3407 h 10000"/>
                  <a:gd name="connsiteX24" fmla="*/ 7340 w 10000"/>
                  <a:gd name="connsiteY24" fmla="*/ 3407 h 10000"/>
                  <a:gd name="connsiteX25" fmla="*/ 2674 w 10000"/>
                  <a:gd name="connsiteY25" fmla="*/ 3407 h 10000"/>
                  <a:gd name="connsiteX26" fmla="*/ 1661 w 10000"/>
                  <a:gd name="connsiteY26" fmla="*/ 5000 h 10000"/>
                  <a:gd name="connsiteX27" fmla="*/ 2674 w 10000"/>
                  <a:gd name="connsiteY27" fmla="*/ 6569 h 10000"/>
                  <a:gd name="connsiteX28" fmla="*/ 3685 w 10000"/>
                  <a:gd name="connsiteY28" fmla="*/ 5000 h 10000"/>
                  <a:gd name="connsiteX29" fmla="*/ 3396 w 10000"/>
                  <a:gd name="connsiteY29" fmla="*/ 3902 h 10000"/>
                  <a:gd name="connsiteX30" fmla="*/ 8353 w 10000"/>
                  <a:gd name="connsiteY30" fmla="*/ 5000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8353 w 10000"/>
                  <a:gd name="connsiteY20" fmla="*/ 5000 h 10000"/>
                  <a:gd name="connsiteX21" fmla="*/ 8353 w 10000"/>
                  <a:gd name="connsiteY21" fmla="*/ 5000 h 10000"/>
                  <a:gd name="connsiteX22" fmla="*/ 7340 w 10000"/>
                  <a:gd name="connsiteY22" fmla="*/ 3407 h 10000"/>
                  <a:gd name="connsiteX23" fmla="*/ 7340 w 10000"/>
                  <a:gd name="connsiteY23" fmla="*/ 3407 h 10000"/>
                  <a:gd name="connsiteX24" fmla="*/ 2674 w 10000"/>
                  <a:gd name="connsiteY24" fmla="*/ 3407 h 10000"/>
                  <a:gd name="connsiteX25" fmla="*/ 1661 w 10000"/>
                  <a:gd name="connsiteY25" fmla="*/ 5000 h 10000"/>
                  <a:gd name="connsiteX26" fmla="*/ 2674 w 10000"/>
                  <a:gd name="connsiteY26" fmla="*/ 6569 h 10000"/>
                  <a:gd name="connsiteX27" fmla="*/ 3685 w 10000"/>
                  <a:gd name="connsiteY27" fmla="*/ 5000 h 10000"/>
                  <a:gd name="connsiteX28" fmla="*/ 3396 w 10000"/>
                  <a:gd name="connsiteY28" fmla="*/ 3902 h 10000"/>
                  <a:gd name="connsiteX29" fmla="*/ 8353 w 10000"/>
                  <a:gd name="connsiteY29" fmla="*/ 5000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3396 w 10000"/>
                  <a:gd name="connsiteY20" fmla="*/ 3902 h 10000"/>
                  <a:gd name="connsiteX21" fmla="*/ 8353 w 10000"/>
                  <a:gd name="connsiteY21" fmla="*/ 5000 h 10000"/>
                  <a:gd name="connsiteX22" fmla="*/ 7340 w 10000"/>
                  <a:gd name="connsiteY22" fmla="*/ 3407 h 10000"/>
                  <a:gd name="connsiteX23" fmla="*/ 7340 w 10000"/>
                  <a:gd name="connsiteY23" fmla="*/ 3407 h 10000"/>
                  <a:gd name="connsiteX24" fmla="*/ 2674 w 10000"/>
                  <a:gd name="connsiteY24" fmla="*/ 3407 h 10000"/>
                  <a:gd name="connsiteX25" fmla="*/ 1661 w 10000"/>
                  <a:gd name="connsiteY25" fmla="*/ 5000 h 10000"/>
                  <a:gd name="connsiteX26" fmla="*/ 2674 w 10000"/>
                  <a:gd name="connsiteY26" fmla="*/ 6569 h 10000"/>
                  <a:gd name="connsiteX27" fmla="*/ 3685 w 10000"/>
                  <a:gd name="connsiteY27" fmla="*/ 5000 h 10000"/>
                  <a:gd name="connsiteX28" fmla="*/ 3396 w 10000"/>
                  <a:gd name="connsiteY28" fmla="*/ 3902 h 10000"/>
                  <a:gd name="connsiteX0" fmla="*/ 8049 w 10000"/>
                  <a:gd name="connsiteY0" fmla="*/ 5000 h 10000"/>
                  <a:gd name="connsiteX1" fmla="*/ 8049 w 10000"/>
                  <a:gd name="connsiteY1" fmla="*/ 5000 h 10000"/>
                  <a:gd name="connsiteX2" fmla="*/ 7340 w 10000"/>
                  <a:gd name="connsiteY2" fmla="*/ 3902 h 10000"/>
                  <a:gd name="connsiteX3" fmla="*/ 8049 w 10000"/>
                  <a:gd name="connsiteY3" fmla="*/ 5000 h 10000"/>
                  <a:gd name="connsiteX4" fmla="*/ 2674 w 10000"/>
                  <a:gd name="connsiteY4" fmla="*/ 3902 h 10000"/>
                  <a:gd name="connsiteX5" fmla="*/ 2674 w 10000"/>
                  <a:gd name="connsiteY5" fmla="*/ 3902 h 10000"/>
                  <a:gd name="connsiteX6" fmla="*/ 1965 w 10000"/>
                  <a:gd name="connsiteY6" fmla="*/ 5000 h 10000"/>
                  <a:gd name="connsiteX7" fmla="*/ 2674 w 10000"/>
                  <a:gd name="connsiteY7" fmla="*/ 6098 h 10000"/>
                  <a:gd name="connsiteX8" fmla="*/ 3382 w 10000"/>
                  <a:gd name="connsiteY8" fmla="*/ 5000 h 10000"/>
                  <a:gd name="connsiteX9" fmla="*/ 2674 w 10000"/>
                  <a:gd name="connsiteY9" fmla="*/ 3902 h 10000"/>
                  <a:gd name="connsiteX10" fmla="*/ 10000 w 10000"/>
                  <a:gd name="connsiteY10" fmla="*/ 247 h 10000"/>
                  <a:gd name="connsiteX11" fmla="*/ 10000 w 10000"/>
                  <a:gd name="connsiteY11" fmla="*/ 247 h 10000"/>
                  <a:gd name="connsiteX12" fmla="*/ 10000 w 10000"/>
                  <a:gd name="connsiteY12" fmla="*/ 9776 h 10000"/>
                  <a:gd name="connsiteX13" fmla="*/ 9855 w 10000"/>
                  <a:gd name="connsiteY13" fmla="*/ 10000 h 10000"/>
                  <a:gd name="connsiteX14" fmla="*/ 159 w 10000"/>
                  <a:gd name="connsiteY14" fmla="*/ 10000 h 10000"/>
                  <a:gd name="connsiteX15" fmla="*/ 0 w 10000"/>
                  <a:gd name="connsiteY15" fmla="*/ 9776 h 10000"/>
                  <a:gd name="connsiteX16" fmla="*/ 0 w 10000"/>
                  <a:gd name="connsiteY16" fmla="*/ 247 h 10000"/>
                  <a:gd name="connsiteX17" fmla="*/ 159 w 10000"/>
                  <a:gd name="connsiteY17" fmla="*/ 0 h 10000"/>
                  <a:gd name="connsiteX18" fmla="*/ 9855 w 10000"/>
                  <a:gd name="connsiteY18" fmla="*/ 0 h 10000"/>
                  <a:gd name="connsiteX19" fmla="*/ 10000 w 10000"/>
                  <a:gd name="connsiteY19" fmla="*/ 247 h 10000"/>
                  <a:gd name="connsiteX20" fmla="*/ 3396 w 10000"/>
                  <a:gd name="connsiteY20" fmla="*/ 3902 h 10000"/>
                  <a:gd name="connsiteX21" fmla="*/ 7340 w 10000"/>
                  <a:gd name="connsiteY21" fmla="*/ 3407 h 10000"/>
                  <a:gd name="connsiteX22" fmla="*/ 7340 w 10000"/>
                  <a:gd name="connsiteY22" fmla="*/ 3407 h 10000"/>
                  <a:gd name="connsiteX23" fmla="*/ 2674 w 10000"/>
                  <a:gd name="connsiteY23" fmla="*/ 3407 h 10000"/>
                  <a:gd name="connsiteX24" fmla="*/ 1661 w 10000"/>
                  <a:gd name="connsiteY24" fmla="*/ 5000 h 10000"/>
                  <a:gd name="connsiteX25" fmla="*/ 2674 w 10000"/>
                  <a:gd name="connsiteY25" fmla="*/ 6569 h 10000"/>
                  <a:gd name="connsiteX26" fmla="*/ 3685 w 10000"/>
                  <a:gd name="connsiteY26" fmla="*/ 5000 h 10000"/>
                  <a:gd name="connsiteX27" fmla="*/ 3396 w 10000"/>
                  <a:gd name="connsiteY27" fmla="*/ 3902 h 10000"/>
                  <a:gd name="connsiteX0" fmla="*/ 7340 w 10000"/>
                  <a:gd name="connsiteY0" fmla="*/ 3902 h 10000"/>
                  <a:gd name="connsiteX1" fmla="*/ 8049 w 10000"/>
                  <a:gd name="connsiteY1" fmla="*/ 5000 h 10000"/>
                  <a:gd name="connsiteX2" fmla="*/ 7340 w 10000"/>
                  <a:gd name="connsiteY2" fmla="*/ 3902 h 10000"/>
                  <a:gd name="connsiteX3" fmla="*/ 2674 w 10000"/>
                  <a:gd name="connsiteY3" fmla="*/ 3902 h 10000"/>
                  <a:gd name="connsiteX4" fmla="*/ 2674 w 10000"/>
                  <a:gd name="connsiteY4" fmla="*/ 3902 h 10000"/>
                  <a:gd name="connsiteX5" fmla="*/ 1965 w 10000"/>
                  <a:gd name="connsiteY5" fmla="*/ 5000 h 10000"/>
                  <a:gd name="connsiteX6" fmla="*/ 2674 w 10000"/>
                  <a:gd name="connsiteY6" fmla="*/ 6098 h 10000"/>
                  <a:gd name="connsiteX7" fmla="*/ 3382 w 10000"/>
                  <a:gd name="connsiteY7" fmla="*/ 5000 h 10000"/>
                  <a:gd name="connsiteX8" fmla="*/ 2674 w 10000"/>
                  <a:gd name="connsiteY8" fmla="*/ 3902 h 10000"/>
                  <a:gd name="connsiteX9" fmla="*/ 10000 w 10000"/>
                  <a:gd name="connsiteY9" fmla="*/ 247 h 10000"/>
                  <a:gd name="connsiteX10" fmla="*/ 10000 w 10000"/>
                  <a:gd name="connsiteY10" fmla="*/ 247 h 10000"/>
                  <a:gd name="connsiteX11" fmla="*/ 10000 w 10000"/>
                  <a:gd name="connsiteY11" fmla="*/ 9776 h 10000"/>
                  <a:gd name="connsiteX12" fmla="*/ 9855 w 10000"/>
                  <a:gd name="connsiteY12" fmla="*/ 10000 h 10000"/>
                  <a:gd name="connsiteX13" fmla="*/ 159 w 10000"/>
                  <a:gd name="connsiteY13" fmla="*/ 10000 h 10000"/>
                  <a:gd name="connsiteX14" fmla="*/ 0 w 10000"/>
                  <a:gd name="connsiteY14" fmla="*/ 9776 h 10000"/>
                  <a:gd name="connsiteX15" fmla="*/ 0 w 10000"/>
                  <a:gd name="connsiteY15" fmla="*/ 247 h 10000"/>
                  <a:gd name="connsiteX16" fmla="*/ 159 w 10000"/>
                  <a:gd name="connsiteY16" fmla="*/ 0 h 10000"/>
                  <a:gd name="connsiteX17" fmla="*/ 9855 w 10000"/>
                  <a:gd name="connsiteY17" fmla="*/ 0 h 10000"/>
                  <a:gd name="connsiteX18" fmla="*/ 10000 w 10000"/>
                  <a:gd name="connsiteY18" fmla="*/ 247 h 10000"/>
                  <a:gd name="connsiteX19" fmla="*/ 3396 w 10000"/>
                  <a:gd name="connsiteY19" fmla="*/ 3902 h 10000"/>
                  <a:gd name="connsiteX20" fmla="*/ 7340 w 10000"/>
                  <a:gd name="connsiteY20" fmla="*/ 3407 h 10000"/>
                  <a:gd name="connsiteX21" fmla="*/ 7340 w 10000"/>
                  <a:gd name="connsiteY21" fmla="*/ 3407 h 10000"/>
                  <a:gd name="connsiteX22" fmla="*/ 2674 w 10000"/>
                  <a:gd name="connsiteY22" fmla="*/ 3407 h 10000"/>
                  <a:gd name="connsiteX23" fmla="*/ 1661 w 10000"/>
                  <a:gd name="connsiteY23" fmla="*/ 5000 h 10000"/>
                  <a:gd name="connsiteX24" fmla="*/ 2674 w 10000"/>
                  <a:gd name="connsiteY24" fmla="*/ 6569 h 10000"/>
                  <a:gd name="connsiteX25" fmla="*/ 3685 w 10000"/>
                  <a:gd name="connsiteY25" fmla="*/ 5000 h 10000"/>
                  <a:gd name="connsiteX26" fmla="*/ 3396 w 10000"/>
                  <a:gd name="connsiteY26"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7340 w 10000"/>
                  <a:gd name="connsiteY17" fmla="*/ 3407 h 10000"/>
                  <a:gd name="connsiteX18" fmla="*/ 7340 w 10000"/>
                  <a:gd name="connsiteY18" fmla="*/ 3407 h 10000"/>
                  <a:gd name="connsiteX19" fmla="*/ 2674 w 10000"/>
                  <a:gd name="connsiteY19" fmla="*/ 3407 h 10000"/>
                  <a:gd name="connsiteX20" fmla="*/ 1661 w 10000"/>
                  <a:gd name="connsiteY20" fmla="*/ 5000 h 10000"/>
                  <a:gd name="connsiteX21" fmla="*/ 2674 w 10000"/>
                  <a:gd name="connsiteY21" fmla="*/ 6569 h 10000"/>
                  <a:gd name="connsiteX22" fmla="*/ 3685 w 10000"/>
                  <a:gd name="connsiteY22" fmla="*/ 5000 h 10000"/>
                  <a:gd name="connsiteX23" fmla="*/ 3396 w 10000"/>
                  <a:gd name="connsiteY23"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7340 w 10000"/>
                  <a:gd name="connsiteY17" fmla="*/ 3407 h 10000"/>
                  <a:gd name="connsiteX18" fmla="*/ 2674 w 10000"/>
                  <a:gd name="connsiteY18" fmla="*/ 3407 h 10000"/>
                  <a:gd name="connsiteX19" fmla="*/ 1661 w 10000"/>
                  <a:gd name="connsiteY19" fmla="*/ 5000 h 10000"/>
                  <a:gd name="connsiteX20" fmla="*/ 2674 w 10000"/>
                  <a:gd name="connsiteY20" fmla="*/ 6569 h 10000"/>
                  <a:gd name="connsiteX21" fmla="*/ 3685 w 10000"/>
                  <a:gd name="connsiteY21" fmla="*/ 5000 h 10000"/>
                  <a:gd name="connsiteX22" fmla="*/ 3396 w 10000"/>
                  <a:gd name="connsiteY22"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396 w 10000"/>
                  <a:gd name="connsiteY16" fmla="*/ 3902 h 10000"/>
                  <a:gd name="connsiteX17" fmla="*/ 2674 w 10000"/>
                  <a:gd name="connsiteY17" fmla="*/ 3407 h 10000"/>
                  <a:gd name="connsiteX18" fmla="*/ 1661 w 10000"/>
                  <a:gd name="connsiteY18" fmla="*/ 5000 h 10000"/>
                  <a:gd name="connsiteX19" fmla="*/ 2674 w 10000"/>
                  <a:gd name="connsiteY19" fmla="*/ 6569 h 10000"/>
                  <a:gd name="connsiteX20" fmla="*/ 3685 w 10000"/>
                  <a:gd name="connsiteY20" fmla="*/ 5000 h 10000"/>
                  <a:gd name="connsiteX21" fmla="*/ 3396 w 10000"/>
                  <a:gd name="connsiteY21" fmla="*/ 3902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3685 w 10000"/>
                  <a:gd name="connsiteY16" fmla="*/ 5000 h 10000"/>
                  <a:gd name="connsiteX17" fmla="*/ 2674 w 10000"/>
                  <a:gd name="connsiteY17" fmla="*/ 3407 h 10000"/>
                  <a:gd name="connsiteX18" fmla="*/ 1661 w 10000"/>
                  <a:gd name="connsiteY18" fmla="*/ 5000 h 10000"/>
                  <a:gd name="connsiteX19" fmla="*/ 2674 w 10000"/>
                  <a:gd name="connsiteY19" fmla="*/ 6569 h 10000"/>
                  <a:gd name="connsiteX20" fmla="*/ 3685 w 10000"/>
                  <a:gd name="connsiteY20"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3382 w 10000"/>
                  <a:gd name="connsiteY4" fmla="*/ 5000 h 10000"/>
                  <a:gd name="connsiteX5" fmla="*/ 2674 w 10000"/>
                  <a:gd name="connsiteY5" fmla="*/ 3902 h 10000"/>
                  <a:gd name="connsiteX6" fmla="*/ 10000 w 10000"/>
                  <a:gd name="connsiteY6" fmla="*/ 247 h 10000"/>
                  <a:gd name="connsiteX7" fmla="*/ 10000 w 10000"/>
                  <a:gd name="connsiteY7" fmla="*/ 247 h 10000"/>
                  <a:gd name="connsiteX8" fmla="*/ 10000 w 10000"/>
                  <a:gd name="connsiteY8" fmla="*/ 9776 h 10000"/>
                  <a:gd name="connsiteX9" fmla="*/ 9855 w 10000"/>
                  <a:gd name="connsiteY9" fmla="*/ 10000 h 10000"/>
                  <a:gd name="connsiteX10" fmla="*/ 159 w 10000"/>
                  <a:gd name="connsiteY10" fmla="*/ 10000 h 10000"/>
                  <a:gd name="connsiteX11" fmla="*/ 0 w 10000"/>
                  <a:gd name="connsiteY11" fmla="*/ 9776 h 10000"/>
                  <a:gd name="connsiteX12" fmla="*/ 0 w 10000"/>
                  <a:gd name="connsiteY12" fmla="*/ 247 h 10000"/>
                  <a:gd name="connsiteX13" fmla="*/ 159 w 10000"/>
                  <a:gd name="connsiteY13" fmla="*/ 0 h 10000"/>
                  <a:gd name="connsiteX14" fmla="*/ 9855 w 10000"/>
                  <a:gd name="connsiteY14" fmla="*/ 0 h 10000"/>
                  <a:gd name="connsiteX15" fmla="*/ 10000 w 10000"/>
                  <a:gd name="connsiteY15" fmla="*/ 247 h 10000"/>
                  <a:gd name="connsiteX16" fmla="*/ 2674 w 10000"/>
                  <a:gd name="connsiteY16" fmla="*/ 6569 h 10000"/>
                  <a:gd name="connsiteX17" fmla="*/ 2674 w 10000"/>
                  <a:gd name="connsiteY17" fmla="*/ 3407 h 10000"/>
                  <a:gd name="connsiteX18" fmla="*/ 1661 w 10000"/>
                  <a:gd name="connsiteY18" fmla="*/ 5000 h 10000"/>
                  <a:gd name="connsiteX19" fmla="*/ 2674 w 10000"/>
                  <a:gd name="connsiteY19" fmla="*/ 6569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2674 w 10000"/>
                  <a:gd name="connsiteY4" fmla="*/ 3902 h 10000"/>
                  <a:gd name="connsiteX5" fmla="*/ 10000 w 10000"/>
                  <a:gd name="connsiteY5" fmla="*/ 247 h 10000"/>
                  <a:gd name="connsiteX6" fmla="*/ 10000 w 10000"/>
                  <a:gd name="connsiteY6" fmla="*/ 247 h 10000"/>
                  <a:gd name="connsiteX7" fmla="*/ 10000 w 10000"/>
                  <a:gd name="connsiteY7" fmla="*/ 9776 h 10000"/>
                  <a:gd name="connsiteX8" fmla="*/ 9855 w 10000"/>
                  <a:gd name="connsiteY8" fmla="*/ 10000 h 10000"/>
                  <a:gd name="connsiteX9" fmla="*/ 159 w 10000"/>
                  <a:gd name="connsiteY9" fmla="*/ 10000 h 10000"/>
                  <a:gd name="connsiteX10" fmla="*/ 0 w 10000"/>
                  <a:gd name="connsiteY10" fmla="*/ 9776 h 10000"/>
                  <a:gd name="connsiteX11" fmla="*/ 0 w 10000"/>
                  <a:gd name="connsiteY11" fmla="*/ 247 h 10000"/>
                  <a:gd name="connsiteX12" fmla="*/ 159 w 10000"/>
                  <a:gd name="connsiteY12" fmla="*/ 0 h 10000"/>
                  <a:gd name="connsiteX13" fmla="*/ 9855 w 10000"/>
                  <a:gd name="connsiteY13" fmla="*/ 0 h 10000"/>
                  <a:gd name="connsiteX14" fmla="*/ 10000 w 10000"/>
                  <a:gd name="connsiteY14" fmla="*/ 247 h 10000"/>
                  <a:gd name="connsiteX15" fmla="*/ 2674 w 10000"/>
                  <a:gd name="connsiteY15" fmla="*/ 6569 h 10000"/>
                  <a:gd name="connsiteX16" fmla="*/ 2674 w 10000"/>
                  <a:gd name="connsiteY16" fmla="*/ 3407 h 10000"/>
                  <a:gd name="connsiteX17" fmla="*/ 1661 w 10000"/>
                  <a:gd name="connsiteY17" fmla="*/ 5000 h 10000"/>
                  <a:gd name="connsiteX18" fmla="*/ 2674 w 10000"/>
                  <a:gd name="connsiteY18" fmla="*/ 6569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6098 h 10000"/>
                  <a:gd name="connsiteX4" fmla="*/ 2674 w 10000"/>
                  <a:gd name="connsiteY4" fmla="*/ 3902 h 10000"/>
                  <a:gd name="connsiteX5" fmla="*/ 10000 w 10000"/>
                  <a:gd name="connsiteY5" fmla="*/ 247 h 10000"/>
                  <a:gd name="connsiteX6" fmla="*/ 10000 w 10000"/>
                  <a:gd name="connsiteY6" fmla="*/ 247 h 10000"/>
                  <a:gd name="connsiteX7" fmla="*/ 10000 w 10000"/>
                  <a:gd name="connsiteY7" fmla="*/ 9776 h 10000"/>
                  <a:gd name="connsiteX8" fmla="*/ 9855 w 10000"/>
                  <a:gd name="connsiteY8" fmla="*/ 10000 h 10000"/>
                  <a:gd name="connsiteX9" fmla="*/ 159 w 10000"/>
                  <a:gd name="connsiteY9" fmla="*/ 10000 h 10000"/>
                  <a:gd name="connsiteX10" fmla="*/ 0 w 10000"/>
                  <a:gd name="connsiteY10" fmla="*/ 9776 h 10000"/>
                  <a:gd name="connsiteX11" fmla="*/ 0 w 10000"/>
                  <a:gd name="connsiteY11" fmla="*/ 247 h 10000"/>
                  <a:gd name="connsiteX12" fmla="*/ 159 w 10000"/>
                  <a:gd name="connsiteY12" fmla="*/ 0 h 10000"/>
                  <a:gd name="connsiteX13" fmla="*/ 9855 w 10000"/>
                  <a:gd name="connsiteY13" fmla="*/ 0 h 10000"/>
                  <a:gd name="connsiteX14" fmla="*/ 10000 w 10000"/>
                  <a:gd name="connsiteY14" fmla="*/ 247 h 10000"/>
                  <a:gd name="connsiteX15" fmla="*/ 1661 w 10000"/>
                  <a:gd name="connsiteY15" fmla="*/ 5000 h 10000"/>
                  <a:gd name="connsiteX16" fmla="*/ 2674 w 10000"/>
                  <a:gd name="connsiteY16" fmla="*/ 3407 h 10000"/>
                  <a:gd name="connsiteX17" fmla="*/ 1661 w 10000"/>
                  <a:gd name="connsiteY17"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3902 h 10000"/>
                  <a:gd name="connsiteX4" fmla="*/ 10000 w 10000"/>
                  <a:gd name="connsiteY4" fmla="*/ 247 h 10000"/>
                  <a:gd name="connsiteX5" fmla="*/ 10000 w 10000"/>
                  <a:gd name="connsiteY5" fmla="*/ 247 h 10000"/>
                  <a:gd name="connsiteX6" fmla="*/ 10000 w 10000"/>
                  <a:gd name="connsiteY6" fmla="*/ 9776 h 10000"/>
                  <a:gd name="connsiteX7" fmla="*/ 9855 w 10000"/>
                  <a:gd name="connsiteY7" fmla="*/ 10000 h 10000"/>
                  <a:gd name="connsiteX8" fmla="*/ 159 w 10000"/>
                  <a:gd name="connsiteY8" fmla="*/ 10000 h 10000"/>
                  <a:gd name="connsiteX9" fmla="*/ 0 w 10000"/>
                  <a:gd name="connsiteY9" fmla="*/ 9776 h 10000"/>
                  <a:gd name="connsiteX10" fmla="*/ 0 w 10000"/>
                  <a:gd name="connsiteY10" fmla="*/ 247 h 10000"/>
                  <a:gd name="connsiteX11" fmla="*/ 159 w 10000"/>
                  <a:gd name="connsiteY11" fmla="*/ 0 h 10000"/>
                  <a:gd name="connsiteX12" fmla="*/ 9855 w 10000"/>
                  <a:gd name="connsiteY12" fmla="*/ 0 h 10000"/>
                  <a:gd name="connsiteX13" fmla="*/ 10000 w 10000"/>
                  <a:gd name="connsiteY13" fmla="*/ 247 h 10000"/>
                  <a:gd name="connsiteX14" fmla="*/ 1661 w 10000"/>
                  <a:gd name="connsiteY14" fmla="*/ 5000 h 10000"/>
                  <a:gd name="connsiteX15" fmla="*/ 2674 w 10000"/>
                  <a:gd name="connsiteY15" fmla="*/ 3407 h 10000"/>
                  <a:gd name="connsiteX16" fmla="*/ 1661 w 10000"/>
                  <a:gd name="connsiteY16" fmla="*/ 5000 h 10000"/>
                  <a:gd name="connsiteX0" fmla="*/ 2674 w 10000"/>
                  <a:gd name="connsiteY0" fmla="*/ 3902 h 10000"/>
                  <a:gd name="connsiteX1" fmla="*/ 2674 w 10000"/>
                  <a:gd name="connsiteY1" fmla="*/ 3902 h 10000"/>
                  <a:gd name="connsiteX2" fmla="*/ 1965 w 10000"/>
                  <a:gd name="connsiteY2" fmla="*/ 5000 h 10000"/>
                  <a:gd name="connsiteX3" fmla="*/ 2674 w 10000"/>
                  <a:gd name="connsiteY3" fmla="*/ 3902 h 10000"/>
                  <a:gd name="connsiteX4" fmla="*/ 10000 w 10000"/>
                  <a:gd name="connsiteY4" fmla="*/ 247 h 10000"/>
                  <a:gd name="connsiteX5" fmla="*/ 10000 w 10000"/>
                  <a:gd name="connsiteY5" fmla="*/ 247 h 10000"/>
                  <a:gd name="connsiteX6" fmla="*/ 10000 w 10000"/>
                  <a:gd name="connsiteY6" fmla="*/ 9776 h 10000"/>
                  <a:gd name="connsiteX7" fmla="*/ 9855 w 10000"/>
                  <a:gd name="connsiteY7" fmla="*/ 10000 h 10000"/>
                  <a:gd name="connsiteX8" fmla="*/ 159 w 10000"/>
                  <a:gd name="connsiteY8" fmla="*/ 10000 h 10000"/>
                  <a:gd name="connsiteX9" fmla="*/ 0 w 10000"/>
                  <a:gd name="connsiteY9" fmla="*/ 9776 h 10000"/>
                  <a:gd name="connsiteX10" fmla="*/ 0 w 10000"/>
                  <a:gd name="connsiteY10" fmla="*/ 247 h 10000"/>
                  <a:gd name="connsiteX11" fmla="*/ 159 w 10000"/>
                  <a:gd name="connsiteY11" fmla="*/ 0 h 10000"/>
                  <a:gd name="connsiteX12" fmla="*/ 9855 w 10000"/>
                  <a:gd name="connsiteY12" fmla="*/ 0 h 10000"/>
                  <a:gd name="connsiteX13" fmla="*/ 10000 w 10000"/>
                  <a:gd name="connsiteY13" fmla="*/ 247 h 10000"/>
                  <a:gd name="connsiteX0" fmla="*/ 1965 w 10000"/>
                  <a:gd name="connsiteY0" fmla="*/ 5000 h 10000"/>
                  <a:gd name="connsiteX1" fmla="*/ 2674 w 10000"/>
                  <a:gd name="connsiteY1" fmla="*/ 3902 h 10000"/>
                  <a:gd name="connsiteX2" fmla="*/ 1965 w 10000"/>
                  <a:gd name="connsiteY2" fmla="*/ 5000 h 10000"/>
                  <a:gd name="connsiteX3" fmla="*/ 10000 w 10000"/>
                  <a:gd name="connsiteY3" fmla="*/ 247 h 10000"/>
                  <a:gd name="connsiteX4" fmla="*/ 10000 w 10000"/>
                  <a:gd name="connsiteY4" fmla="*/ 247 h 10000"/>
                  <a:gd name="connsiteX5" fmla="*/ 10000 w 10000"/>
                  <a:gd name="connsiteY5" fmla="*/ 9776 h 10000"/>
                  <a:gd name="connsiteX6" fmla="*/ 9855 w 10000"/>
                  <a:gd name="connsiteY6" fmla="*/ 10000 h 10000"/>
                  <a:gd name="connsiteX7" fmla="*/ 159 w 10000"/>
                  <a:gd name="connsiteY7" fmla="*/ 10000 h 10000"/>
                  <a:gd name="connsiteX8" fmla="*/ 0 w 10000"/>
                  <a:gd name="connsiteY8" fmla="*/ 9776 h 10000"/>
                  <a:gd name="connsiteX9" fmla="*/ 0 w 10000"/>
                  <a:gd name="connsiteY9" fmla="*/ 247 h 10000"/>
                  <a:gd name="connsiteX10" fmla="*/ 159 w 10000"/>
                  <a:gd name="connsiteY10" fmla="*/ 0 h 10000"/>
                  <a:gd name="connsiteX11" fmla="*/ 9855 w 10000"/>
                  <a:gd name="connsiteY11" fmla="*/ 0 h 10000"/>
                  <a:gd name="connsiteX12" fmla="*/ 10000 w 10000"/>
                  <a:gd name="connsiteY12" fmla="*/ 247 h 10000"/>
                  <a:gd name="connsiteX0" fmla="*/ 10000 w 10000"/>
                  <a:gd name="connsiteY0" fmla="*/ 247 h 10000"/>
                  <a:gd name="connsiteX1" fmla="*/ 10000 w 10000"/>
                  <a:gd name="connsiteY1" fmla="*/ 247 h 10000"/>
                  <a:gd name="connsiteX2" fmla="*/ 10000 w 10000"/>
                  <a:gd name="connsiteY2" fmla="*/ 9776 h 10000"/>
                  <a:gd name="connsiteX3" fmla="*/ 9855 w 10000"/>
                  <a:gd name="connsiteY3" fmla="*/ 10000 h 10000"/>
                  <a:gd name="connsiteX4" fmla="*/ 159 w 10000"/>
                  <a:gd name="connsiteY4" fmla="*/ 10000 h 10000"/>
                  <a:gd name="connsiteX5" fmla="*/ 0 w 10000"/>
                  <a:gd name="connsiteY5" fmla="*/ 9776 h 10000"/>
                  <a:gd name="connsiteX6" fmla="*/ 0 w 10000"/>
                  <a:gd name="connsiteY6" fmla="*/ 247 h 10000"/>
                  <a:gd name="connsiteX7" fmla="*/ 159 w 10000"/>
                  <a:gd name="connsiteY7" fmla="*/ 0 h 10000"/>
                  <a:gd name="connsiteX8" fmla="*/ 9855 w 10000"/>
                  <a:gd name="connsiteY8" fmla="*/ 0 h 10000"/>
                  <a:gd name="connsiteX9" fmla="*/ 10000 w 10000"/>
                  <a:gd name="connsiteY9" fmla="*/ 24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10000" y="247"/>
                    </a:moveTo>
                    <a:lnTo>
                      <a:pt x="10000" y="247"/>
                    </a:lnTo>
                    <a:lnTo>
                      <a:pt x="10000" y="9776"/>
                    </a:lnTo>
                    <a:cubicBezTo>
                      <a:pt x="10000" y="9888"/>
                      <a:pt x="9942" y="10000"/>
                      <a:pt x="9855" y="10000"/>
                    </a:cubicBezTo>
                    <a:lnTo>
                      <a:pt x="159" y="10000"/>
                    </a:lnTo>
                    <a:cubicBezTo>
                      <a:pt x="72" y="10000"/>
                      <a:pt x="0" y="9888"/>
                      <a:pt x="0" y="9776"/>
                    </a:cubicBezTo>
                    <a:lnTo>
                      <a:pt x="0" y="247"/>
                    </a:lnTo>
                    <a:cubicBezTo>
                      <a:pt x="0" y="112"/>
                      <a:pt x="72" y="0"/>
                      <a:pt x="159" y="0"/>
                    </a:cubicBezTo>
                    <a:lnTo>
                      <a:pt x="9855" y="0"/>
                    </a:lnTo>
                    <a:cubicBezTo>
                      <a:pt x="9942" y="0"/>
                      <a:pt x="10000" y="112"/>
                      <a:pt x="10000" y="247"/>
                    </a:cubicBezTo>
                    <a:close/>
                  </a:path>
                </a:pathLst>
              </a:custGeom>
              <a:solidFill>
                <a:schemeClr val="bg1"/>
              </a:solidFill>
              <a:ln w="15875" cap="rnd">
                <a:solidFill>
                  <a:schemeClr val="accent1"/>
                </a:solidFill>
              </a:ln>
              <a:effectLst/>
            </p:spPr>
            <p:txBody>
              <a:bodyPr wrap="none" anchor="ctr"/>
              <a:lstStyle/>
              <a:p>
                <a:endParaRPr lang="en-US"/>
              </a:p>
            </p:txBody>
          </p:sp>
          <p:sp>
            <p:nvSpPr>
              <p:cNvPr id="445" name="Freeform 53"/>
              <p:cNvSpPr>
                <a:spLocks noChangeArrowheads="1"/>
              </p:cNvSpPr>
              <p:nvPr/>
            </p:nvSpPr>
            <p:spPr bwMode="auto">
              <a:xfrm>
                <a:off x="2596661" y="3669383"/>
                <a:ext cx="194348" cy="59030"/>
              </a:xfrm>
              <a:custGeom>
                <a:avLst/>
                <a:gdLst>
                  <a:gd name="T0" fmla="*/ 557 w 693"/>
                  <a:gd name="T1" fmla="*/ 223 h 447"/>
                  <a:gd name="T2" fmla="*/ 557 w 693"/>
                  <a:gd name="T3" fmla="*/ 223 h 447"/>
                  <a:gd name="T4" fmla="*/ 508 w 693"/>
                  <a:gd name="T5" fmla="*/ 272 h 447"/>
                  <a:gd name="T6" fmla="*/ 459 w 693"/>
                  <a:gd name="T7" fmla="*/ 223 h 447"/>
                  <a:gd name="T8" fmla="*/ 508 w 693"/>
                  <a:gd name="T9" fmla="*/ 174 h 447"/>
                  <a:gd name="T10" fmla="*/ 557 w 693"/>
                  <a:gd name="T11" fmla="*/ 223 h 447"/>
                  <a:gd name="T12" fmla="*/ 185 w 693"/>
                  <a:gd name="T13" fmla="*/ 174 h 447"/>
                  <a:gd name="T14" fmla="*/ 185 w 693"/>
                  <a:gd name="T15" fmla="*/ 174 h 447"/>
                  <a:gd name="T16" fmla="*/ 136 w 693"/>
                  <a:gd name="T17" fmla="*/ 223 h 447"/>
                  <a:gd name="T18" fmla="*/ 185 w 693"/>
                  <a:gd name="T19" fmla="*/ 272 h 447"/>
                  <a:gd name="T20" fmla="*/ 234 w 693"/>
                  <a:gd name="T21" fmla="*/ 223 h 447"/>
                  <a:gd name="T22" fmla="*/ 185 w 693"/>
                  <a:gd name="T23" fmla="*/ 174 h 447"/>
                  <a:gd name="T24" fmla="*/ 692 w 693"/>
                  <a:gd name="T25" fmla="*/ 11 h 447"/>
                  <a:gd name="T26" fmla="*/ 692 w 693"/>
                  <a:gd name="T27" fmla="*/ 11 h 447"/>
                  <a:gd name="T28" fmla="*/ 692 w 693"/>
                  <a:gd name="T29" fmla="*/ 436 h 447"/>
                  <a:gd name="T30" fmla="*/ 682 w 693"/>
                  <a:gd name="T31" fmla="*/ 446 h 447"/>
                  <a:gd name="T32" fmla="*/ 11 w 693"/>
                  <a:gd name="T33" fmla="*/ 446 h 447"/>
                  <a:gd name="T34" fmla="*/ 0 w 693"/>
                  <a:gd name="T35" fmla="*/ 436 h 447"/>
                  <a:gd name="T36" fmla="*/ 0 w 693"/>
                  <a:gd name="T37" fmla="*/ 11 h 447"/>
                  <a:gd name="T38" fmla="*/ 11 w 693"/>
                  <a:gd name="T39" fmla="*/ 0 h 447"/>
                  <a:gd name="T40" fmla="*/ 682 w 693"/>
                  <a:gd name="T41" fmla="*/ 0 h 447"/>
                  <a:gd name="T42" fmla="*/ 692 w 693"/>
                  <a:gd name="T43" fmla="*/ 11 h 447"/>
                  <a:gd name="T44" fmla="*/ 578 w 693"/>
                  <a:gd name="T45" fmla="*/ 223 h 447"/>
                  <a:gd name="T46" fmla="*/ 578 w 693"/>
                  <a:gd name="T47" fmla="*/ 223 h 447"/>
                  <a:gd name="T48" fmla="*/ 508 w 693"/>
                  <a:gd name="T49" fmla="*/ 152 h 447"/>
                  <a:gd name="T50" fmla="*/ 508 w 693"/>
                  <a:gd name="T51" fmla="*/ 152 h 447"/>
                  <a:gd name="T52" fmla="*/ 185 w 693"/>
                  <a:gd name="T53" fmla="*/ 152 h 447"/>
                  <a:gd name="T54" fmla="*/ 115 w 693"/>
                  <a:gd name="T55" fmla="*/ 223 h 447"/>
                  <a:gd name="T56" fmla="*/ 185 w 693"/>
                  <a:gd name="T57" fmla="*/ 293 h 447"/>
                  <a:gd name="T58" fmla="*/ 255 w 693"/>
                  <a:gd name="T59" fmla="*/ 223 h 447"/>
                  <a:gd name="T60" fmla="*/ 235 w 693"/>
                  <a:gd name="T61" fmla="*/ 174 h 447"/>
                  <a:gd name="T62" fmla="*/ 457 w 693"/>
                  <a:gd name="T63" fmla="*/ 174 h 447"/>
                  <a:gd name="T64" fmla="*/ 437 w 693"/>
                  <a:gd name="T65" fmla="*/ 223 h 447"/>
                  <a:gd name="T66" fmla="*/ 508 w 693"/>
                  <a:gd name="T67" fmla="*/ 293 h 447"/>
                  <a:gd name="T68" fmla="*/ 578 w 693"/>
                  <a:gd name="T69" fmla="*/ 223 h 447"/>
                  <a:gd name="connsiteX0" fmla="*/ 8651 w 10599"/>
                  <a:gd name="connsiteY0" fmla="*/ 5551 h 11260"/>
                  <a:gd name="connsiteX1" fmla="*/ 8651 w 10599"/>
                  <a:gd name="connsiteY1" fmla="*/ 5551 h 11260"/>
                  <a:gd name="connsiteX2" fmla="*/ 7943 w 10599"/>
                  <a:gd name="connsiteY2" fmla="*/ 6647 h 11260"/>
                  <a:gd name="connsiteX3" fmla="*/ 7236 w 10599"/>
                  <a:gd name="connsiteY3" fmla="*/ 5551 h 11260"/>
                  <a:gd name="connsiteX4" fmla="*/ 7943 w 10599"/>
                  <a:gd name="connsiteY4" fmla="*/ 4455 h 11260"/>
                  <a:gd name="connsiteX5" fmla="*/ 8651 w 10599"/>
                  <a:gd name="connsiteY5" fmla="*/ 5551 h 11260"/>
                  <a:gd name="connsiteX6" fmla="*/ 3283 w 10599"/>
                  <a:gd name="connsiteY6" fmla="*/ 4455 h 11260"/>
                  <a:gd name="connsiteX7" fmla="*/ 3283 w 10599"/>
                  <a:gd name="connsiteY7" fmla="*/ 4455 h 11260"/>
                  <a:gd name="connsiteX8" fmla="*/ 2575 w 10599"/>
                  <a:gd name="connsiteY8" fmla="*/ 5551 h 11260"/>
                  <a:gd name="connsiteX9" fmla="*/ 3283 w 10599"/>
                  <a:gd name="connsiteY9" fmla="*/ 6647 h 11260"/>
                  <a:gd name="connsiteX10" fmla="*/ 3990 w 10599"/>
                  <a:gd name="connsiteY10" fmla="*/ 5551 h 11260"/>
                  <a:gd name="connsiteX11" fmla="*/ 3283 w 10599"/>
                  <a:gd name="connsiteY11" fmla="*/ 4455 h 11260"/>
                  <a:gd name="connsiteX12" fmla="*/ 10599 w 10599"/>
                  <a:gd name="connsiteY12" fmla="*/ 808 h 11260"/>
                  <a:gd name="connsiteX13" fmla="*/ 10599 w 10599"/>
                  <a:gd name="connsiteY13" fmla="*/ 808 h 11260"/>
                  <a:gd name="connsiteX14" fmla="*/ 10599 w 10599"/>
                  <a:gd name="connsiteY14" fmla="*/ 10316 h 11260"/>
                  <a:gd name="connsiteX15" fmla="*/ 10454 w 10599"/>
                  <a:gd name="connsiteY15" fmla="*/ 10540 h 11260"/>
                  <a:gd name="connsiteX16" fmla="*/ 772 w 10599"/>
                  <a:gd name="connsiteY16" fmla="*/ 10540 h 11260"/>
                  <a:gd name="connsiteX17" fmla="*/ 613 w 10599"/>
                  <a:gd name="connsiteY17" fmla="*/ 808 h 11260"/>
                  <a:gd name="connsiteX18" fmla="*/ 772 w 10599"/>
                  <a:gd name="connsiteY18" fmla="*/ 562 h 11260"/>
                  <a:gd name="connsiteX19" fmla="*/ 10454 w 10599"/>
                  <a:gd name="connsiteY19" fmla="*/ 562 h 11260"/>
                  <a:gd name="connsiteX20" fmla="*/ 10599 w 10599"/>
                  <a:gd name="connsiteY20" fmla="*/ 808 h 11260"/>
                  <a:gd name="connsiteX21" fmla="*/ 8954 w 10599"/>
                  <a:gd name="connsiteY21" fmla="*/ 5551 h 11260"/>
                  <a:gd name="connsiteX22" fmla="*/ 8954 w 10599"/>
                  <a:gd name="connsiteY22" fmla="*/ 5551 h 11260"/>
                  <a:gd name="connsiteX23" fmla="*/ 7943 w 10599"/>
                  <a:gd name="connsiteY23" fmla="*/ 3962 h 11260"/>
                  <a:gd name="connsiteX24" fmla="*/ 7943 w 10599"/>
                  <a:gd name="connsiteY24" fmla="*/ 3962 h 11260"/>
                  <a:gd name="connsiteX25" fmla="*/ 3283 w 10599"/>
                  <a:gd name="connsiteY25" fmla="*/ 3962 h 11260"/>
                  <a:gd name="connsiteX26" fmla="*/ 2272 w 10599"/>
                  <a:gd name="connsiteY26" fmla="*/ 5551 h 11260"/>
                  <a:gd name="connsiteX27" fmla="*/ 3283 w 10599"/>
                  <a:gd name="connsiteY27" fmla="*/ 7117 h 11260"/>
                  <a:gd name="connsiteX28" fmla="*/ 4293 w 10599"/>
                  <a:gd name="connsiteY28" fmla="*/ 5551 h 11260"/>
                  <a:gd name="connsiteX29" fmla="*/ 4004 w 10599"/>
                  <a:gd name="connsiteY29" fmla="*/ 4455 h 11260"/>
                  <a:gd name="connsiteX30" fmla="*/ 7208 w 10599"/>
                  <a:gd name="connsiteY30" fmla="*/ 4455 h 11260"/>
                  <a:gd name="connsiteX31" fmla="*/ 6919 w 10599"/>
                  <a:gd name="connsiteY31" fmla="*/ 5551 h 11260"/>
                  <a:gd name="connsiteX32" fmla="*/ 7943 w 10599"/>
                  <a:gd name="connsiteY32" fmla="*/ 7117 h 11260"/>
                  <a:gd name="connsiteX33" fmla="*/ 8954 w 10599"/>
                  <a:gd name="connsiteY33" fmla="*/ 5551 h 11260"/>
                  <a:gd name="connsiteX0" fmla="*/ 8734 w 11316"/>
                  <a:gd name="connsiteY0" fmla="*/ 5551 h 11212"/>
                  <a:gd name="connsiteX1" fmla="*/ 8734 w 11316"/>
                  <a:gd name="connsiteY1" fmla="*/ 5551 h 11212"/>
                  <a:gd name="connsiteX2" fmla="*/ 8026 w 11316"/>
                  <a:gd name="connsiteY2" fmla="*/ 6647 h 11212"/>
                  <a:gd name="connsiteX3" fmla="*/ 7319 w 11316"/>
                  <a:gd name="connsiteY3" fmla="*/ 5551 h 11212"/>
                  <a:gd name="connsiteX4" fmla="*/ 8026 w 11316"/>
                  <a:gd name="connsiteY4" fmla="*/ 4455 h 11212"/>
                  <a:gd name="connsiteX5" fmla="*/ 8734 w 11316"/>
                  <a:gd name="connsiteY5" fmla="*/ 5551 h 11212"/>
                  <a:gd name="connsiteX6" fmla="*/ 3366 w 11316"/>
                  <a:gd name="connsiteY6" fmla="*/ 4455 h 11212"/>
                  <a:gd name="connsiteX7" fmla="*/ 3366 w 11316"/>
                  <a:gd name="connsiteY7" fmla="*/ 4455 h 11212"/>
                  <a:gd name="connsiteX8" fmla="*/ 2658 w 11316"/>
                  <a:gd name="connsiteY8" fmla="*/ 5551 h 11212"/>
                  <a:gd name="connsiteX9" fmla="*/ 3366 w 11316"/>
                  <a:gd name="connsiteY9" fmla="*/ 6647 h 11212"/>
                  <a:gd name="connsiteX10" fmla="*/ 4073 w 11316"/>
                  <a:gd name="connsiteY10" fmla="*/ 5551 h 11212"/>
                  <a:gd name="connsiteX11" fmla="*/ 3366 w 11316"/>
                  <a:gd name="connsiteY11" fmla="*/ 4455 h 11212"/>
                  <a:gd name="connsiteX12" fmla="*/ 10682 w 11316"/>
                  <a:gd name="connsiteY12" fmla="*/ 808 h 11212"/>
                  <a:gd name="connsiteX13" fmla="*/ 10682 w 11316"/>
                  <a:gd name="connsiteY13" fmla="*/ 808 h 11212"/>
                  <a:gd name="connsiteX14" fmla="*/ 10682 w 11316"/>
                  <a:gd name="connsiteY14" fmla="*/ 10316 h 11212"/>
                  <a:gd name="connsiteX15" fmla="*/ 10537 w 11316"/>
                  <a:gd name="connsiteY15" fmla="*/ 10540 h 11212"/>
                  <a:gd name="connsiteX16" fmla="*/ 696 w 11316"/>
                  <a:gd name="connsiteY16" fmla="*/ 808 h 11212"/>
                  <a:gd name="connsiteX17" fmla="*/ 855 w 11316"/>
                  <a:gd name="connsiteY17" fmla="*/ 562 h 11212"/>
                  <a:gd name="connsiteX18" fmla="*/ 10537 w 11316"/>
                  <a:gd name="connsiteY18" fmla="*/ 562 h 11212"/>
                  <a:gd name="connsiteX19" fmla="*/ 10682 w 11316"/>
                  <a:gd name="connsiteY19" fmla="*/ 808 h 11212"/>
                  <a:gd name="connsiteX20" fmla="*/ 9037 w 11316"/>
                  <a:gd name="connsiteY20" fmla="*/ 5551 h 11212"/>
                  <a:gd name="connsiteX21" fmla="*/ 9037 w 11316"/>
                  <a:gd name="connsiteY21" fmla="*/ 5551 h 11212"/>
                  <a:gd name="connsiteX22" fmla="*/ 8026 w 11316"/>
                  <a:gd name="connsiteY22" fmla="*/ 3962 h 11212"/>
                  <a:gd name="connsiteX23" fmla="*/ 8026 w 11316"/>
                  <a:gd name="connsiteY23" fmla="*/ 3962 h 11212"/>
                  <a:gd name="connsiteX24" fmla="*/ 3366 w 11316"/>
                  <a:gd name="connsiteY24" fmla="*/ 3962 h 11212"/>
                  <a:gd name="connsiteX25" fmla="*/ 2355 w 11316"/>
                  <a:gd name="connsiteY25" fmla="*/ 5551 h 11212"/>
                  <a:gd name="connsiteX26" fmla="*/ 3366 w 11316"/>
                  <a:gd name="connsiteY26" fmla="*/ 7117 h 11212"/>
                  <a:gd name="connsiteX27" fmla="*/ 4376 w 11316"/>
                  <a:gd name="connsiteY27" fmla="*/ 5551 h 11212"/>
                  <a:gd name="connsiteX28" fmla="*/ 4087 w 11316"/>
                  <a:gd name="connsiteY28" fmla="*/ 4455 h 11212"/>
                  <a:gd name="connsiteX29" fmla="*/ 7291 w 11316"/>
                  <a:gd name="connsiteY29" fmla="*/ 4455 h 11212"/>
                  <a:gd name="connsiteX30" fmla="*/ 7002 w 11316"/>
                  <a:gd name="connsiteY30" fmla="*/ 5551 h 11212"/>
                  <a:gd name="connsiteX31" fmla="*/ 8026 w 11316"/>
                  <a:gd name="connsiteY31" fmla="*/ 7117 h 11212"/>
                  <a:gd name="connsiteX32" fmla="*/ 9037 w 11316"/>
                  <a:gd name="connsiteY32" fmla="*/ 5551 h 11212"/>
                  <a:gd name="connsiteX0" fmla="*/ 7879 w 10449"/>
                  <a:gd name="connsiteY0" fmla="*/ 5728 h 11408"/>
                  <a:gd name="connsiteX1" fmla="*/ 7879 w 10449"/>
                  <a:gd name="connsiteY1" fmla="*/ 5728 h 11408"/>
                  <a:gd name="connsiteX2" fmla="*/ 7171 w 10449"/>
                  <a:gd name="connsiteY2" fmla="*/ 6824 h 11408"/>
                  <a:gd name="connsiteX3" fmla="*/ 6464 w 10449"/>
                  <a:gd name="connsiteY3" fmla="*/ 5728 h 11408"/>
                  <a:gd name="connsiteX4" fmla="*/ 7171 w 10449"/>
                  <a:gd name="connsiteY4" fmla="*/ 4632 h 11408"/>
                  <a:gd name="connsiteX5" fmla="*/ 7879 w 10449"/>
                  <a:gd name="connsiteY5" fmla="*/ 5728 h 11408"/>
                  <a:gd name="connsiteX6" fmla="*/ 2511 w 10449"/>
                  <a:gd name="connsiteY6" fmla="*/ 4632 h 11408"/>
                  <a:gd name="connsiteX7" fmla="*/ 2511 w 10449"/>
                  <a:gd name="connsiteY7" fmla="*/ 4632 h 11408"/>
                  <a:gd name="connsiteX8" fmla="*/ 1803 w 10449"/>
                  <a:gd name="connsiteY8" fmla="*/ 5728 h 11408"/>
                  <a:gd name="connsiteX9" fmla="*/ 2511 w 10449"/>
                  <a:gd name="connsiteY9" fmla="*/ 6824 h 11408"/>
                  <a:gd name="connsiteX10" fmla="*/ 3218 w 10449"/>
                  <a:gd name="connsiteY10" fmla="*/ 5728 h 11408"/>
                  <a:gd name="connsiteX11" fmla="*/ 2511 w 10449"/>
                  <a:gd name="connsiteY11" fmla="*/ 4632 h 11408"/>
                  <a:gd name="connsiteX12" fmla="*/ 9827 w 10449"/>
                  <a:gd name="connsiteY12" fmla="*/ 985 h 11408"/>
                  <a:gd name="connsiteX13" fmla="*/ 9827 w 10449"/>
                  <a:gd name="connsiteY13" fmla="*/ 985 h 11408"/>
                  <a:gd name="connsiteX14" fmla="*/ 9827 w 10449"/>
                  <a:gd name="connsiteY14" fmla="*/ 10493 h 11408"/>
                  <a:gd name="connsiteX15" fmla="*/ 9682 w 10449"/>
                  <a:gd name="connsiteY15" fmla="*/ 10717 h 11408"/>
                  <a:gd name="connsiteX16" fmla="*/ 0 w 10449"/>
                  <a:gd name="connsiteY16" fmla="*/ 739 h 11408"/>
                  <a:gd name="connsiteX17" fmla="*/ 9682 w 10449"/>
                  <a:gd name="connsiteY17" fmla="*/ 739 h 11408"/>
                  <a:gd name="connsiteX18" fmla="*/ 9827 w 10449"/>
                  <a:gd name="connsiteY18" fmla="*/ 985 h 11408"/>
                  <a:gd name="connsiteX19" fmla="*/ 8182 w 10449"/>
                  <a:gd name="connsiteY19" fmla="*/ 5728 h 11408"/>
                  <a:gd name="connsiteX20" fmla="*/ 8182 w 10449"/>
                  <a:gd name="connsiteY20" fmla="*/ 5728 h 11408"/>
                  <a:gd name="connsiteX21" fmla="*/ 7171 w 10449"/>
                  <a:gd name="connsiteY21" fmla="*/ 4139 h 11408"/>
                  <a:gd name="connsiteX22" fmla="*/ 7171 w 10449"/>
                  <a:gd name="connsiteY22" fmla="*/ 4139 h 11408"/>
                  <a:gd name="connsiteX23" fmla="*/ 2511 w 10449"/>
                  <a:gd name="connsiteY23" fmla="*/ 4139 h 11408"/>
                  <a:gd name="connsiteX24" fmla="*/ 1500 w 10449"/>
                  <a:gd name="connsiteY24" fmla="*/ 5728 h 11408"/>
                  <a:gd name="connsiteX25" fmla="*/ 2511 w 10449"/>
                  <a:gd name="connsiteY25" fmla="*/ 7294 h 11408"/>
                  <a:gd name="connsiteX26" fmla="*/ 3521 w 10449"/>
                  <a:gd name="connsiteY26" fmla="*/ 5728 h 11408"/>
                  <a:gd name="connsiteX27" fmla="*/ 3232 w 10449"/>
                  <a:gd name="connsiteY27" fmla="*/ 4632 h 11408"/>
                  <a:gd name="connsiteX28" fmla="*/ 6436 w 10449"/>
                  <a:gd name="connsiteY28" fmla="*/ 4632 h 11408"/>
                  <a:gd name="connsiteX29" fmla="*/ 6147 w 10449"/>
                  <a:gd name="connsiteY29" fmla="*/ 5728 h 11408"/>
                  <a:gd name="connsiteX30" fmla="*/ 7171 w 10449"/>
                  <a:gd name="connsiteY30" fmla="*/ 7294 h 11408"/>
                  <a:gd name="connsiteX31" fmla="*/ 8182 w 10449"/>
                  <a:gd name="connsiteY31" fmla="*/ 5728 h 11408"/>
                  <a:gd name="connsiteX0" fmla="*/ 6379 w 8327"/>
                  <a:gd name="connsiteY0" fmla="*/ 5678 h 11358"/>
                  <a:gd name="connsiteX1" fmla="*/ 6379 w 8327"/>
                  <a:gd name="connsiteY1" fmla="*/ 5678 h 11358"/>
                  <a:gd name="connsiteX2" fmla="*/ 5671 w 8327"/>
                  <a:gd name="connsiteY2" fmla="*/ 6774 h 11358"/>
                  <a:gd name="connsiteX3" fmla="*/ 4964 w 8327"/>
                  <a:gd name="connsiteY3" fmla="*/ 5678 h 11358"/>
                  <a:gd name="connsiteX4" fmla="*/ 5671 w 8327"/>
                  <a:gd name="connsiteY4" fmla="*/ 4582 h 11358"/>
                  <a:gd name="connsiteX5" fmla="*/ 6379 w 8327"/>
                  <a:gd name="connsiteY5" fmla="*/ 5678 h 11358"/>
                  <a:gd name="connsiteX6" fmla="*/ 1011 w 8327"/>
                  <a:gd name="connsiteY6" fmla="*/ 4582 h 11358"/>
                  <a:gd name="connsiteX7" fmla="*/ 1011 w 8327"/>
                  <a:gd name="connsiteY7" fmla="*/ 4582 h 11358"/>
                  <a:gd name="connsiteX8" fmla="*/ 303 w 8327"/>
                  <a:gd name="connsiteY8" fmla="*/ 5678 h 11358"/>
                  <a:gd name="connsiteX9" fmla="*/ 1011 w 8327"/>
                  <a:gd name="connsiteY9" fmla="*/ 6774 h 11358"/>
                  <a:gd name="connsiteX10" fmla="*/ 1718 w 8327"/>
                  <a:gd name="connsiteY10" fmla="*/ 5678 h 11358"/>
                  <a:gd name="connsiteX11" fmla="*/ 1011 w 8327"/>
                  <a:gd name="connsiteY11" fmla="*/ 4582 h 11358"/>
                  <a:gd name="connsiteX12" fmla="*/ 8327 w 8327"/>
                  <a:gd name="connsiteY12" fmla="*/ 935 h 11358"/>
                  <a:gd name="connsiteX13" fmla="*/ 8327 w 8327"/>
                  <a:gd name="connsiteY13" fmla="*/ 935 h 11358"/>
                  <a:gd name="connsiteX14" fmla="*/ 8327 w 8327"/>
                  <a:gd name="connsiteY14" fmla="*/ 10443 h 11358"/>
                  <a:gd name="connsiteX15" fmla="*/ 8182 w 8327"/>
                  <a:gd name="connsiteY15" fmla="*/ 10667 h 11358"/>
                  <a:gd name="connsiteX16" fmla="*/ 8182 w 8327"/>
                  <a:gd name="connsiteY16" fmla="*/ 689 h 11358"/>
                  <a:gd name="connsiteX17" fmla="*/ 8327 w 8327"/>
                  <a:gd name="connsiteY17" fmla="*/ 935 h 11358"/>
                  <a:gd name="connsiteX18" fmla="*/ 6682 w 8327"/>
                  <a:gd name="connsiteY18" fmla="*/ 5678 h 11358"/>
                  <a:gd name="connsiteX19" fmla="*/ 6682 w 8327"/>
                  <a:gd name="connsiteY19" fmla="*/ 5678 h 11358"/>
                  <a:gd name="connsiteX20" fmla="*/ 5671 w 8327"/>
                  <a:gd name="connsiteY20" fmla="*/ 4089 h 11358"/>
                  <a:gd name="connsiteX21" fmla="*/ 5671 w 8327"/>
                  <a:gd name="connsiteY21" fmla="*/ 4089 h 11358"/>
                  <a:gd name="connsiteX22" fmla="*/ 1011 w 8327"/>
                  <a:gd name="connsiteY22" fmla="*/ 4089 h 11358"/>
                  <a:gd name="connsiteX23" fmla="*/ 0 w 8327"/>
                  <a:gd name="connsiteY23" fmla="*/ 5678 h 11358"/>
                  <a:gd name="connsiteX24" fmla="*/ 1011 w 8327"/>
                  <a:gd name="connsiteY24" fmla="*/ 7244 h 11358"/>
                  <a:gd name="connsiteX25" fmla="*/ 2021 w 8327"/>
                  <a:gd name="connsiteY25" fmla="*/ 5678 h 11358"/>
                  <a:gd name="connsiteX26" fmla="*/ 1732 w 8327"/>
                  <a:gd name="connsiteY26" fmla="*/ 4582 h 11358"/>
                  <a:gd name="connsiteX27" fmla="*/ 4936 w 8327"/>
                  <a:gd name="connsiteY27" fmla="*/ 4582 h 11358"/>
                  <a:gd name="connsiteX28" fmla="*/ 4647 w 8327"/>
                  <a:gd name="connsiteY28" fmla="*/ 5678 h 11358"/>
                  <a:gd name="connsiteX29" fmla="*/ 5671 w 8327"/>
                  <a:gd name="connsiteY29" fmla="*/ 7244 h 11358"/>
                  <a:gd name="connsiteX30" fmla="*/ 6682 w 8327"/>
                  <a:gd name="connsiteY30" fmla="*/ 5678 h 11358"/>
                  <a:gd name="connsiteX0" fmla="*/ 7661 w 10012"/>
                  <a:gd name="connsiteY0" fmla="*/ 4984 h 9179"/>
                  <a:gd name="connsiteX1" fmla="*/ 7661 w 10012"/>
                  <a:gd name="connsiteY1" fmla="*/ 4984 h 9179"/>
                  <a:gd name="connsiteX2" fmla="*/ 6810 w 10012"/>
                  <a:gd name="connsiteY2" fmla="*/ 5949 h 9179"/>
                  <a:gd name="connsiteX3" fmla="*/ 5961 w 10012"/>
                  <a:gd name="connsiteY3" fmla="*/ 4984 h 9179"/>
                  <a:gd name="connsiteX4" fmla="*/ 6810 w 10012"/>
                  <a:gd name="connsiteY4" fmla="*/ 4019 h 9179"/>
                  <a:gd name="connsiteX5" fmla="*/ 7661 w 10012"/>
                  <a:gd name="connsiteY5" fmla="*/ 4984 h 9179"/>
                  <a:gd name="connsiteX6" fmla="*/ 1214 w 10012"/>
                  <a:gd name="connsiteY6" fmla="*/ 4019 h 9179"/>
                  <a:gd name="connsiteX7" fmla="*/ 1214 w 10012"/>
                  <a:gd name="connsiteY7" fmla="*/ 4019 h 9179"/>
                  <a:gd name="connsiteX8" fmla="*/ 364 w 10012"/>
                  <a:gd name="connsiteY8" fmla="*/ 4984 h 9179"/>
                  <a:gd name="connsiteX9" fmla="*/ 1214 w 10012"/>
                  <a:gd name="connsiteY9" fmla="*/ 5949 h 9179"/>
                  <a:gd name="connsiteX10" fmla="*/ 2063 w 10012"/>
                  <a:gd name="connsiteY10" fmla="*/ 4984 h 9179"/>
                  <a:gd name="connsiteX11" fmla="*/ 1214 w 10012"/>
                  <a:gd name="connsiteY11" fmla="*/ 4019 h 9179"/>
                  <a:gd name="connsiteX12" fmla="*/ 10000 w 10012"/>
                  <a:gd name="connsiteY12" fmla="*/ 808 h 9179"/>
                  <a:gd name="connsiteX13" fmla="*/ 10000 w 10012"/>
                  <a:gd name="connsiteY13" fmla="*/ 808 h 9179"/>
                  <a:gd name="connsiteX14" fmla="*/ 10000 w 10012"/>
                  <a:gd name="connsiteY14" fmla="*/ 9179 h 9179"/>
                  <a:gd name="connsiteX15" fmla="*/ 9826 w 10012"/>
                  <a:gd name="connsiteY15" fmla="*/ 592 h 9179"/>
                  <a:gd name="connsiteX16" fmla="*/ 10000 w 10012"/>
                  <a:gd name="connsiteY16" fmla="*/ 808 h 9179"/>
                  <a:gd name="connsiteX17" fmla="*/ 8024 w 10012"/>
                  <a:gd name="connsiteY17" fmla="*/ 4984 h 9179"/>
                  <a:gd name="connsiteX18" fmla="*/ 8024 w 10012"/>
                  <a:gd name="connsiteY18" fmla="*/ 4984 h 9179"/>
                  <a:gd name="connsiteX19" fmla="*/ 6810 w 10012"/>
                  <a:gd name="connsiteY19" fmla="*/ 3585 h 9179"/>
                  <a:gd name="connsiteX20" fmla="*/ 6810 w 10012"/>
                  <a:gd name="connsiteY20" fmla="*/ 3585 h 9179"/>
                  <a:gd name="connsiteX21" fmla="*/ 1214 w 10012"/>
                  <a:gd name="connsiteY21" fmla="*/ 3585 h 9179"/>
                  <a:gd name="connsiteX22" fmla="*/ 0 w 10012"/>
                  <a:gd name="connsiteY22" fmla="*/ 4984 h 9179"/>
                  <a:gd name="connsiteX23" fmla="*/ 1214 w 10012"/>
                  <a:gd name="connsiteY23" fmla="*/ 6363 h 9179"/>
                  <a:gd name="connsiteX24" fmla="*/ 2427 w 10012"/>
                  <a:gd name="connsiteY24" fmla="*/ 4984 h 9179"/>
                  <a:gd name="connsiteX25" fmla="*/ 2080 w 10012"/>
                  <a:gd name="connsiteY25" fmla="*/ 4019 h 9179"/>
                  <a:gd name="connsiteX26" fmla="*/ 5928 w 10012"/>
                  <a:gd name="connsiteY26" fmla="*/ 4019 h 9179"/>
                  <a:gd name="connsiteX27" fmla="*/ 5581 w 10012"/>
                  <a:gd name="connsiteY27" fmla="*/ 4984 h 9179"/>
                  <a:gd name="connsiteX28" fmla="*/ 6810 w 10012"/>
                  <a:gd name="connsiteY28" fmla="*/ 6363 h 9179"/>
                  <a:gd name="connsiteX29" fmla="*/ 8024 w 10012"/>
                  <a:gd name="connsiteY29" fmla="*/ 4984 h 9179"/>
                  <a:gd name="connsiteX0" fmla="*/ 7652 w 9988"/>
                  <a:gd name="connsiteY0" fmla="*/ 4785 h 6287"/>
                  <a:gd name="connsiteX1" fmla="*/ 7652 w 9988"/>
                  <a:gd name="connsiteY1" fmla="*/ 4785 h 6287"/>
                  <a:gd name="connsiteX2" fmla="*/ 6802 w 9988"/>
                  <a:gd name="connsiteY2" fmla="*/ 5836 h 6287"/>
                  <a:gd name="connsiteX3" fmla="*/ 5954 w 9988"/>
                  <a:gd name="connsiteY3" fmla="*/ 4785 h 6287"/>
                  <a:gd name="connsiteX4" fmla="*/ 6802 w 9988"/>
                  <a:gd name="connsiteY4" fmla="*/ 3733 h 6287"/>
                  <a:gd name="connsiteX5" fmla="*/ 7652 w 9988"/>
                  <a:gd name="connsiteY5" fmla="*/ 4785 h 6287"/>
                  <a:gd name="connsiteX6" fmla="*/ 1213 w 9988"/>
                  <a:gd name="connsiteY6" fmla="*/ 3733 h 6287"/>
                  <a:gd name="connsiteX7" fmla="*/ 1213 w 9988"/>
                  <a:gd name="connsiteY7" fmla="*/ 3733 h 6287"/>
                  <a:gd name="connsiteX8" fmla="*/ 364 w 9988"/>
                  <a:gd name="connsiteY8" fmla="*/ 4785 h 6287"/>
                  <a:gd name="connsiteX9" fmla="*/ 1213 w 9988"/>
                  <a:gd name="connsiteY9" fmla="*/ 5836 h 6287"/>
                  <a:gd name="connsiteX10" fmla="*/ 2061 w 9988"/>
                  <a:gd name="connsiteY10" fmla="*/ 4785 h 6287"/>
                  <a:gd name="connsiteX11" fmla="*/ 1213 w 9988"/>
                  <a:gd name="connsiteY11" fmla="*/ 3733 h 6287"/>
                  <a:gd name="connsiteX12" fmla="*/ 9988 w 9988"/>
                  <a:gd name="connsiteY12" fmla="*/ 235 h 6287"/>
                  <a:gd name="connsiteX13" fmla="*/ 9988 w 9988"/>
                  <a:gd name="connsiteY13" fmla="*/ 235 h 6287"/>
                  <a:gd name="connsiteX14" fmla="*/ 9814 w 9988"/>
                  <a:gd name="connsiteY14" fmla="*/ 0 h 6287"/>
                  <a:gd name="connsiteX15" fmla="*/ 9988 w 9988"/>
                  <a:gd name="connsiteY15" fmla="*/ 235 h 6287"/>
                  <a:gd name="connsiteX16" fmla="*/ 8014 w 9988"/>
                  <a:gd name="connsiteY16" fmla="*/ 4785 h 6287"/>
                  <a:gd name="connsiteX17" fmla="*/ 8014 w 9988"/>
                  <a:gd name="connsiteY17" fmla="*/ 4785 h 6287"/>
                  <a:gd name="connsiteX18" fmla="*/ 6802 w 9988"/>
                  <a:gd name="connsiteY18" fmla="*/ 3261 h 6287"/>
                  <a:gd name="connsiteX19" fmla="*/ 6802 w 9988"/>
                  <a:gd name="connsiteY19" fmla="*/ 3261 h 6287"/>
                  <a:gd name="connsiteX20" fmla="*/ 1213 w 9988"/>
                  <a:gd name="connsiteY20" fmla="*/ 3261 h 6287"/>
                  <a:gd name="connsiteX21" fmla="*/ 0 w 9988"/>
                  <a:gd name="connsiteY21" fmla="*/ 4785 h 6287"/>
                  <a:gd name="connsiteX22" fmla="*/ 1213 w 9988"/>
                  <a:gd name="connsiteY22" fmla="*/ 6287 h 6287"/>
                  <a:gd name="connsiteX23" fmla="*/ 2424 w 9988"/>
                  <a:gd name="connsiteY23" fmla="*/ 4785 h 6287"/>
                  <a:gd name="connsiteX24" fmla="*/ 2078 w 9988"/>
                  <a:gd name="connsiteY24" fmla="*/ 3733 h 6287"/>
                  <a:gd name="connsiteX25" fmla="*/ 5921 w 9988"/>
                  <a:gd name="connsiteY25" fmla="*/ 3733 h 6287"/>
                  <a:gd name="connsiteX26" fmla="*/ 5574 w 9988"/>
                  <a:gd name="connsiteY26" fmla="*/ 4785 h 6287"/>
                  <a:gd name="connsiteX27" fmla="*/ 6802 w 9988"/>
                  <a:gd name="connsiteY27" fmla="*/ 6287 h 6287"/>
                  <a:gd name="connsiteX28" fmla="*/ 8014 w 9988"/>
                  <a:gd name="connsiteY28" fmla="*/ 4785 h 6287"/>
                  <a:gd name="connsiteX0" fmla="*/ 7661 w 10000"/>
                  <a:gd name="connsiteY0" fmla="*/ 7611 h 10000"/>
                  <a:gd name="connsiteX1" fmla="*/ 7661 w 10000"/>
                  <a:gd name="connsiteY1" fmla="*/ 7611 h 10000"/>
                  <a:gd name="connsiteX2" fmla="*/ 6810 w 10000"/>
                  <a:gd name="connsiteY2" fmla="*/ 9283 h 10000"/>
                  <a:gd name="connsiteX3" fmla="*/ 5961 w 10000"/>
                  <a:gd name="connsiteY3" fmla="*/ 7611 h 10000"/>
                  <a:gd name="connsiteX4" fmla="*/ 6810 w 10000"/>
                  <a:gd name="connsiteY4" fmla="*/ 5938 h 10000"/>
                  <a:gd name="connsiteX5" fmla="*/ 7661 w 10000"/>
                  <a:gd name="connsiteY5" fmla="*/ 7611 h 10000"/>
                  <a:gd name="connsiteX6" fmla="*/ 1214 w 10000"/>
                  <a:gd name="connsiteY6" fmla="*/ 5938 h 10000"/>
                  <a:gd name="connsiteX7" fmla="*/ 1214 w 10000"/>
                  <a:gd name="connsiteY7" fmla="*/ 5938 h 10000"/>
                  <a:gd name="connsiteX8" fmla="*/ 364 w 10000"/>
                  <a:gd name="connsiteY8" fmla="*/ 7611 h 10000"/>
                  <a:gd name="connsiteX9" fmla="*/ 1214 w 10000"/>
                  <a:gd name="connsiteY9" fmla="*/ 9283 h 10000"/>
                  <a:gd name="connsiteX10" fmla="*/ 2063 w 10000"/>
                  <a:gd name="connsiteY10" fmla="*/ 7611 h 10000"/>
                  <a:gd name="connsiteX11" fmla="*/ 1214 w 10000"/>
                  <a:gd name="connsiteY11" fmla="*/ 5938 h 10000"/>
                  <a:gd name="connsiteX12" fmla="*/ 9826 w 10000"/>
                  <a:gd name="connsiteY12" fmla="*/ 0 h 10000"/>
                  <a:gd name="connsiteX13" fmla="*/ 10000 w 10000"/>
                  <a:gd name="connsiteY13" fmla="*/ 374 h 10000"/>
                  <a:gd name="connsiteX14" fmla="*/ 9826 w 10000"/>
                  <a:gd name="connsiteY14" fmla="*/ 0 h 10000"/>
                  <a:gd name="connsiteX15" fmla="*/ 8024 w 10000"/>
                  <a:gd name="connsiteY15" fmla="*/ 7611 h 10000"/>
                  <a:gd name="connsiteX16" fmla="*/ 8024 w 10000"/>
                  <a:gd name="connsiteY16" fmla="*/ 7611 h 10000"/>
                  <a:gd name="connsiteX17" fmla="*/ 6810 w 10000"/>
                  <a:gd name="connsiteY17" fmla="*/ 5187 h 10000"/>
                  <a:gd name="connsiteX18" fmla="*/ 6810 w 10000"/>
                  <a:gd name="connsiteY18" fmla="*/ 5187 h 10000"/>
                  <a:gd name="connsiteX19" fmla="*/ 1214 w 10000"/>
                  <a:gd name="connsiteY19" fmla="*/ 5187 h 10000"/>
                  <a:gd name="connsiteX20" fmla="*/ 0 w 10000"/>
                  <a:gd name="connsiteY20" fmla="*/ 7611 h 10000"/>
                  <a:gd name="connsiteX21" fmla="*/ 1214 w 10000"/>
                  <a:gd name="connsiteY21" fmla="*/ 10000 h 10000"/>
                  <a:gd name="connsiteX22" fmla="*/ 2427 w 10000"/>
                  <a:gd name="connsiteY22" fmla="*/ 7611 h 10000"/>
                  <a:gd name="connsiteX23" fmla="*/ 2080 w 10000"/>
                  <a:gd name="connsiteY23" fmla="*/ 5938 h 10000"/>
                  <a:gd name="connsiteX24" fmla="*/ 5928 w 10000"/>
                  <a:gd name="connsiteY24" fmla="*/ 5938 h 10000"/>
                  <a:gd name="connsiteX25" fmla="*/ 5581 w 10000"/>
                  <a:gd name="connsiteY25" fmla="*/ 7611 h 10000"/>
                  <a:gd name="connsiteX26" fmla="*/ 6810 w 10000"/>
                  <a:gd name="connsiteY26" fmla="*/ 10000 h 10000"/>
                  <a:gd name="connsiteX27" fmla="*/ 8024 w 10000"/>
                  <a:gd name="connsiteY27" fmla="*/ 7611 h 10000"/>
                  <a:gd name="connsiteX0" fmla="*/ 7661 w 8024"/>
                  <a:gd name="connsiteY0" fmla="*/ 2424 h 4813"/>
                  <a:gd name="connsiteX1" fmla="*/ 7661 w 8024"/>
                  <a:gd name="connsiteY1" fmla="*/ 2424 h 4813"/>
                  <a:gd name="connsiteX2" fmla="*/ 6810 w 8024"/>
                  <a:gd name="connsiteY2" fmla="*/ 4096 h 4813"/>
                  <a:gd name="connsiteX3" fmla="*/ 5961 w 8024"/>
                  <a:gd name="connsiteY3" fmla="*/ 2424 h 4813"/>
                  <a:gd name="connsiteX4" fmla="*/ 6810 w 8024"/>
                  <a:gd name="connsiteY4" fmla="*/ 751 h 4813"/>
                  <a:gd name="connsiteX5" fmla="*/ 7661 w 8024"/>
                  <a:gd name="connsiteY5" fmla="*/ 2424 h 4813"/>
                  <a:gd name="connsiteX6" fmla="*/ 1214 w 8024"/>
                  <a:gd name="connsiteY6" fmla="*/ 751 h 4813"/>
                  <a:gd name="connsiteX7" fmla="*/ 1214 w 8024"/>
                  <a:gd name="connsiteY7" fmla="*/ 751 h 4813"/>
                  <a:gd name="connsiteX8" fmla="*/ 364 w 8024"/>
                  <a:gd name="connsiteY8" fmla="*/ 2424 h 4813"/>
                  <a:gd name="connsiteX9" fmla="*/ 1214 w 8024"/>
                  <a:gd name="connsiteY9" fmla="*/ 4096 h 4813"/>
                  <a:gd name="connsiteX10" fmla="*/ 2063 w 8024"/>
                  <a:gd name="connsiteY10" fmla="*/ 2424 h 4813"/>
                  <a:gd name="connsiteX11" fmla="*/ 1214 w 8024"/>
                  <a:gd name="connsiteY11" fmla="*/ 751 h 4813"/>
                  <a:gd name="connsiteX12" fmla="*/ 8024 w 8024"/>
                  <a:gd name="connsiteY12" fmla="*/ 2424 h 4813"/>
                  <a:gd name="connsiteX13" fmla="*/ 8024 w 8024"/>
                  <a:gd name="connsiteY13" fmla="*/ 2424 h 4813"/>
                  <a:gd name="connsiteX14" fmla="*/ 6810 w 8024"/>
                  <a:gd name="connsiteY14" fmla="*/ 0 h 4813"/>
                  <a:gd name="connsiteX15" fmla="*/ 6810 w 8024"/>
                  <a:gd name="connsiteY15" fmla="*/ 0 h 4813"/>
                  <a:gd name="connsiteX16" fmla="*/ 1214 w 8024"/>
                  <a:gd name="connsiteY16" fmla="*/ 0 h 4813"/>
                  <a:gd name="connsiteX17" fmla="*/ 0 w 8024"/>
                  <a:gd name="connsiteY17" fmla="*/ 2424 h 4813"/>
                  <a:gd name="connsiteX18" fmla="*/ 1214 w 8024"/>
                  <a:gd name="connsiteY18" fmla="*/ 4813 h 4813"/>
                  <a:gd name="connsiteX19" fmla="*/ 2427 w 8024"/>
                  <a:gd name="connsiteY19" fmla="*/ 2424 h 4813"/>
                  <a:gd name="connsiteX20" fmla="*/ 2080 w 8024"/>
                  <a:gd name="connsiteY20" fmla="*/ 751 h 4813"/>
                  <a:gd name="connsiteX21" fmla="*/ 5928 w 8024"/>
                  <a:gd name="connsiteY21" fmla="*/ 751 h 4813"/>
                  <a:gd name="connsiteX22" fmla="*/ 5581 w 8024"/>
                  <a:gd name="connsiteY22" fmla="*/ 2424 h 4813"/>
                  <a:gd name="connsiteX23" fmla="*/ 6810 w 8024"/>
                  <a:gd name="connsiteY23" fmla="*/ 4813 h 4813"/>
                  <a:gd name="connsiteX24" fmla="*/ 8024 w 8024"/>
                  <a:gd name="connsiteY24" fmla="*/ 2424 h 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24" h="4813">
                    <a:moveTo>
                      <a:pt x="7661" y="2424"/>
                    </a:moveTo>
                    <a:lnTo>
                      <a:pt x="7661" y="2424"/>
                    </a:lnTo>
                    <a:cubicBezTo>
                      <a:pt x="7661" y="3345"/>
                      <a:pt x="7279" y="4096"/>
                      <a:pt x="6810" y="4096"/>
                    </a:cubicBezTo>
                    <a:cubicBezTo>
                      <a:pt x="6343" y="4096"/>
                      <a:pt x="5961" y="3345"/>
                      <a:pt x="5961" y="2424"/>
                    </a:cubicBezTo>
                    <a:cubicBezTo>
                      <a:pt x="5961" y="1501"/>
                      <a:pt x="6343" y="751"/>
                      <a:pt x="6810" y="751"/>
                    </a:cubicBezTo>
                    <a:cubicBezTo>
                      <a:pt x="7279" y="751"/>
                      <a:pt x="7661" y="1501"/>
                      <a:pt x="7661" y="2424"/>
                    </a:cubicBezTo>
                    <a:close/>
                    <a:moveTo>
                      <a:pt x="1214" y="751"/>
                    </a:moveTo>
                    <a:lnTo>
                      <a:pt x="1214" y="751"/>
                    </a:lnTo>
                    <a:cubicBezTo>
                      <a:pt x="746" y="751"/>
                      <a:pt x="364" y="1501"/>
                      <a:pt x="364" y="2424"/>
                    </a:cubicBezTo>
                    <a:cubicBezTo>
                      <a:pt x="364" y="3345"/>
                      <a:pt x="746" y="4096"/>
                      <a:pt x="1214" y="4096"/>
                    </a:cubicBezTo>
                    <a:cubicBezTo>
                      <a:pt x="1681" y="4096"/>
                      <a:pt x="2063" y="3345"/>
                      <a:pt x="2063" y="2424"/>
                    </a:cubicBezTo>
                    <a:cubicBezTo>
                      <a:pt x="2063" y="1501"/>
                      <a:pt x="1681" y="751"/>
                      <a:pt x="1214" y="751"/>
                    </a:cubicBezTo>
                    <a:close/>
                    <a:moveTo>
                      <a:pt x="8024" y="2424"/>
                    </a:moveTo>
                    <a:lnTo>
                      <a:pt x="8024" y="2424"/>
                    </a:lnTo>
                    <a:cubicBezTo>
                      <a:pt x="8024" y="1128"/>
                      <a:pt x="7486" y="33"/>
                      <a:pt x="6810" y="0"/>
                    </a:cubicBezTo>
                    <a:lnTo>
                      <a:pt x="6810" y="0"/>
                    </a:lnTo>
                    <a:lnTo>
                      <a:pt x="1214" y="0"/>
                    </a:lnTo>
                    <a:cubicBezTo>
                      <a:pt x="555" y="0"/>
                      <a:pt x="0" y="1128"/>
                      <a:pt x="0" y="2424"/>
                    </a:cubicBezTo>
                    <a:cubicBezTo>
                      <a:pt x="0" y="3754"/>
                      <a:pt x="555" y="4813"/>
                      <a:pt x="1214" y="4813"/>
                    </a:cubicBezTo>
                    <a:cubicBezTo>
                      <a:pt x="1889" y="4813"/>
                      <a:pt x="2427" y="3754"/>
                      <a:pt x="2427" y="2424"/>
                    </a:cubicBezTo>
                    <a:cubicBezTo>
                      <a:pt x="2427" y="1775"/>
                      <a:pt x="2306" y="1193"/>
                      <a:pt x="2080" y="751"/>
                    </a:cubicBezTo>
                    <a:lnTo>
                      <a:pt x="5928" y="751"/>
                    </a:lnTo>
                    <a:cubicBezTo>
                      <a:pt x="5737" y="1193"/>
                      <a:pt x="5581" y="1775"/>
                      <a:pt x="5581" y="2424"/>
                    </a:cubicBezTo>
                    <a:cubicBezTo>
                      <a:pt x="5581" y="3754"/>
                      <a:pt x="6152" y="4813"/>
                      <a:pt x="6810" y="4813"/>
                    </a:cubicBezTo>
                    <a:cubicBezTo>
                      <a:pt x="7486" y="4813"/>
                      <a:pt x="8024" y="3754"/>
                      <a:pt x="8024" y="2424"/>
                    </a:cubicBezTo>
                    <a:close/>
                  </a:path>
                </a:pathLst>
              </a:custGeom>
              <a:solidFill>
                <a:schemeClr val="accent1"/>
              </a:solidFill>
              <a:ln w="3175" cap="rnd">
                <a:solidFill>
                  <a:schemeClr val="accent1"/>
                </a:solidFill>
              </a:ln>
              <a:effectLst/>
            </p:spPr>
            <p:txBody>
              <a:bodyPr wrap="none" anchor="ctr"/>
              <a:lstStyle/>
              <a:p>
                <a:endParaRPr lang="en-US"/>
              </a:p>
            </p:txBody>
          </p:sp>
        </p:grpSp>
      </p:grpSp>
      <p:grpSp>
        <p:nvGrpSpPr>
          <p:cNvPr id="173" name="Group 172"/>
          <p:cNvGrpSpPr/>
          <p:nvPr/>
        </p:nvGrpSpPr>
        <p:grpSpPr>
          <a:xfrm>
            <a:off x="6576340" y="2444914"/>
            <a:ext cx="194384" cy="292881"/>
            <a:chOff x="95721" y="3726125"/>
            <a:chExt cx="194384" cy="292881"/>
          </a:xfrm>
        </p:grpSpPr>
        <p:sp>
          <p:nvSpPr>
            <p:cNvPr id="446" name="Freeform 161"/>
            <p:cNvSpPr>
              <a:spLocks noChangeArrowheads="1"/>
            </p:cNvSpPr>
            <p:nvPr/>
          </p:nvSpPr>
          <p:spPr bwMode="auto">
            <a:xfrm>
              <a:off x="95721" y="3726125"/>
              <a:ext cx="194384" cy="292881"/>
            </a:xfrm>
            <a:custGeom>
              <a:avLst/>
              <a:gdLst>
                <a:gd name="T0" fmla="*/ 335 w 403"/>
                <a:gd name="T1" fmla="*/ 595 h 605"/>
                <a:gd name="T2" fmla="*/ 335 w 403"/>
                <a:gd name="T3" fmla="*/ 595 h 605"/>
                <a:gd name="T4" fmla="*/ 325 w 403"/>
                <a:gd name="T5" fmla="*/ 604 h 605"/>
                <a:gd name="T6" fmla="*/ 274 w 403"/>
                <a:gd name="T7" fmla="*/ 604 h 605"/>
                <a:gd name="T8" fmla="*/ 264 w 403"/>
                <a:gd name="T9" fmla="*/ 595 h 605"/>
                <a:gd name="T10" fmla="*/ 274 w 403"/>
                <a:gd name="T11" fmla="*/ 585 h 605"/>
                <a:gd name="T12" fmla="*/ 325 w 403"/>
                <a:gd name="T13" fmla="*/ 585 h 605"/>
                <a:gd name="T14" fmla="*/ 335 w 403"/>
                <a:gd name="T15" fmla="*/ 595 h 605"/>
                <a:gd name="T16" fmla="*/ 132 w 403"/>
                <a:gd name="T17" fmla="*/ 585 h 605"/>
                <a:gd name="T18" fmla="*/ 132 w 403"/>
                <a:gd name="T19" fmla="*/ 585 h 605"/>
                <a:gd name="T20" fmla="*/ 80 w 403"/>
                <a:gd name="T21" fmla="*/ 585 h 605"/>
                <a:gd name="T22" fmla="*/ 70 w 403"/>
                <a:gd name="T23" fmla="*/ 595 h 605"/>
                <a:gd name="T24" fmla="*/ 80 w 403"/>
                <a:gd name="T25" fmla="*/ 604 h 605"/>
                <a:gd name="T26" fmla="*/ 132 w 403"/>
                <a:gd name="T27" fmla="*/ 604 h 605"/>
                <a:gd name="T28" fmla="*/ 141 w 403"/>
                <a:gd name="T29" fmla="*/ 595 h 605"/>
                <a:gd name="T30" fmla="*/ 132 w 403"/>
                <a:gd name="T31" fmla="*/ 585 h 605"/>
                <a:gd name="T32" fmla="*/ 402 w 403"/>
                <a:gd name="T33" fmla="*/ 39 h 605"/>
                <a:gd name="T34" fmla="*/ 402 w 403"/>
                <a:gd name="T35" fmla="*/ 39 h 605"/>
                <a:gd name="T36" fmla="*/ 402 w 403"/>
                <a:gd name="T37" fmla="*/ 520 h 605"/>
                <a:gd name="T38" fmla="*/ 363 w 403"/>
                <a:gd name="T39" fmla="*/ 561 h 605"/>
                <a:gd name="T40" fmla="*/ 40 w 403"/>
                <a:gd name="T41" fmla="*/ 561 h 605"/>
                <a:gd name="T42" fmla="*/ 0 w 403"/>
                <a:gd name="T43" fmla="*/ 520 h 605"/>
                <a:gd name="T44" fmla="*/ 0 w 403"/>
                <a:gd name="T45" fmla="*/ 39 h 605"/>
                <a:gd name="T46" fmla="*/ 40 w 403"/>
                <a:gd name="T47" fmla="*/ 0 h 605"/>
                <a:gd name="T48" fmla="*/ 363 w 403"/>
                <a:gd name="T49" fmla="*/ 0 h 605"/>
                <a:gd name="T50" fmla="*/ 402 w 403"/>
                <a:gd name="T51" fmla="*/ 39 h 605"/>
                <a:gd name="T52" fmla="*/ 303 w 403"/>
                <a:gd name="T53" fmla="*/ 247 h 605"/>
                <a:gd name="T54" fmla="*/ 303 w 403"/>
                <a:gd name="T55" fmla="*/ 247 h 605"/>
                <a:gd name="T56" fmla="*/ 293 w 403"/>
                <a:gd name="T57" fmla="*/ 238 h 605"/>
                <a:gd name="T58" fmla="*/ 105 w 403"/>
                <a:gd name="T59" fmla="*/ 238 h 605"/>
                <a:gd name="T60" fmla="*/ 95 w 403"/>
                <a:gd name="T61" fmla="*/ 247 h 605"/>
                <a:gd name="T62" fmla="*/ 105 w 403"/>
                <a:gd name="T63" fmla="*/ 258 h 605"/>
                <a:gd name="T64" fmla="*/ 293 w 403"/>
                <a:gd name="T65" fmla="*/ 258 h 605"/>
                <a:gd name="T66" fmla="*/ 303 w 403"/>
                <a:gd name="T67" fmla="*/ 247 h 605"/>
                <a:gd name="T68" fmla="*/ 303 w 403"/>
                <a:gd name="T69" fmla="*/ 181 h 605"/>
                <a:gd name="T70" fmla="*/ 303 w 403"/>
                <a:gd name="T71" fmla="*/ 181 h 605"/>
                <a:gd name="T72" fmla="*/ 293 w 403"/>
                <a:gd name="T73" fmla="*/ 170 h 605"/>
                <a:gd name="T74" fmla="*/ 105 w 403"/>
                <a:gd name="T75" fmla="*/ 170 h 605"/>
                <a:gd name="T76" fmla="*/ 95 w 403"/>
                <a:gd name="T77" fmla="*/ 181 h 605"/>
                <a:gd name="T78" fmla="*/ 105 w 403"/>
                <a:gd name="T79" fmla="*/ 191 h 605"/>
                <a:gd name="T80" fmla="*/ 293 w 403"/>
                <a:gd name="T81" fmla="*/ 191 h 605"/>
                <a:gd name="T82" fmla="*/ 303 w 403"/>
                <a:gd name="T83" fmla="*/ 181 h 605"/>
                <a:gd name="T84" fmla="*/ 303 w 403"/>
                <a:gd name="T85" fmla="*/ 115 h 605"/>
                <a:gd name="T86" fmla="*/ 303 w 403"/>
                <a:gd name="T87" fmla="*/ 115 h 605"/>
                <a:gd name="T88" fmla="*/ 293 w 403"/>
                <a:gd name="T89" fmla="*/ 105 h 605"/>
                <a:gd name="T90" fmla="*/ 105 w 403"/>
                <a:gd name="T91" fmla="*/ 105 h 605"/>
                <a:gd name="T92" fmla="*/ 95 w 403"/>
                <a:gd name="T93" fmla="*/ 115 h 605"/>
                <a:gd name="T94" fmla="*/ 105 w 403"/>
                <a:gd name="T95" fmla="*/ 126 h 605"/>
                <a:gd name="T96" fmla="*/ 293 w 403"/>
                <a:gd name="T97" fmla="*/ 126 h 605"/>
                <a:gd name="T98" fmla="*/ 303 w 403"/>
                <a:gd name="T99" fmla="*/ 115 h 605"/>
                <a:gd name="connsiteX0" fmla="*/ 8313 w 9975"/>
                <a:gd name="connsiteY0" fmla="*/ 9835 h 9983"/>
                <a:gd name="connsiteX1" fmla="*/ 8313 w 9975"/>
                <a:gd name="connsiteY1" fmla="*/ 9835 h 9983"/>
                <a:gd name="connsiteX2" fmla="*/ 8065 w 9975"/>
                <a:gd name="connsiteY2" fmla="*/ 9983 h 9983"/>
                <a:gd name="connsiteX3" fmla="*/ 6799 w 9975"/>
                <a:gd name="connsiteY3" fmla="*/ 9983 h 9983"/>
                <a:gd name="connsiteX4" fmla="*/ 6551 w 9975"/>
                <a:gd name="connsiteY4" fmla="*/ 9835 h 9983"/>
                <a:gd name="connsiteX5" fmla="*/ 6799 w 9975"/>
                <a:gd name="connsiteY5" fmla="*/ 9669 h 9983"/>
                <a:gd name="connsiteX6" fmla="*/ 8065 w 9975"/>
                <a:gd name="connsiteY6" fmla="*/ 9669 h 9983"/>
                <a:gd name="connsiteX7" fmla="*/ 8313 w 9975"/>
                <a:gd name="connsiteY7" fmla="*/ 9835 h 9983"/>
                <a:gd name="connsiteX8" fmla="*/ 3275 w 9975"/>
                <a:gd name="connsiteY8" fmla="*/ 9669 h 9983"/>
                <a:gd name="connsiteX9" fmla="*/ 3275 w 9975"/>
                <a:gd name="connsiteY9" fmla="*/ 9669 h 9983"/>
                <a:gd name="connsiteX10" fmla="*/ 1985 w 9975"/>
                <a:gd name="connsiteY10" fmla="*/ 9669 h 9983"/>
                <a:gd name="connsiteX11" fmla="*/ 1737 w 9975"/>
                <a:gd name="connsiteY11" fmla="*/ 9835 h 9983"/>
                <a:gd name="connsiteX12" fmla="*/ 1985 w 9975"/>
                <a:gd name="connsiteY12" fmla="*/ 9983 h 9983"/>
                <a:gd name="connsiteX13" fmla="*/ 3275 w 9975"/>
                <a:gd name="connsiteY13" fmla="*/ 9983 h 9983"/>
                <a:gd name="connsiteX14" fmla="*/ 3499 w 9975"/>
                <a:gd name="connsiteY14" fmla="*/ 9835 h 9983"/>
                <a:gd name="connsiteX15" fmla="*/ 3275 w 9975"/>
                <a:gd name="connsiteY15" fmla="*/ 9669 h 9983"/>
                <a:gd name="connsiteX16" fmla="*/ 9975 w 9975"/>
                <a:gd name="connsiteY16" fmla="*/ 645 h 9983"/>
                <a:gd name="connsiteX17" fmla="*/ 9975 w 9975"/>
                <a:gd name="connsiteY17" fmla="*/ 645 h 9983"/>
                <a:gd name="connsiteX18" fmla="*/ 9975 w 9975"/>
                <a:gd name="connsiteY18" fmla="*/ 8595 h 9983"/>
                <a:gd name="connsiteX19" fmla="*/ 9007 w 9975"/>
                <a:gd name="connsiteY19" fmla="*/ 9273 h 9983"/>
                <a:gd name="connsiteX20" fmla="*/ 993 w 9975"/>
                <a:gd name="connsiteY20" fmla="*/ 9273 h 9983"/>
                <a:gd name="connsiteX21" fmla="*/ 0 w 9975"/>
                <a:gd name="connsiteY21" fmla="*/ 8595 h 9983"/>
                <a:gd name="connsiteX22" fmla="*/ 0 w 9975"/>
                <a:gd name="connsiteY22" fmla="*/ 645 h 9983"/>
                <a:gd name="connsiteX23" fmla="*/ 993 w 9975"/>
                <a:gd name="connsiteY23" fmla="*/ 0 h 9983"/>
                <a:gd name="connsiteX24" fmla="*/ 9007 w 9975"/>
                <a:gd name="connsiteY24" fmla="*/ 0 h 9983"/>
                <a:gd name="connsiteX25" fmla="*/ 9975 w 9975"/>
                <a:gd name="connsiteY25" fmla="*/ 645 h 9983"/>
                <a:gd name="connsiteX26" fmla="*/ 7519 w 9975"/>
                <a:gd name="connsiteY26" fmla="*/ 4083 h 9983"/>
                <a:gd name="connsiteX27" fmla="*/ 7519 w 9975"/>
                <a:gd name="connsiteY27" fmla="*/ 4083 h 9983"/>
                <a:gd name="connsiteX28" fmla="*/ 7270 w 9975"/>
                <a:gd name="connsiteY28" fmla="*/ 3934 h 9983"/>
                <a:gd name="connsiteX29" fmla="*/ 2605 w 9975"/>
                <a:gd name="connsiteY29" fmla="*/ 3934 h 9983"/>
                <a:gd name="connsiteX30" fmla="*/ 2357 w 9975"/>
                <a:gd name="connsiteY30" fmla="*/ 4083 h 9983"/>
                <a:gd name="connsiteX31" fmla="*/ 2605 w 9975"/>
                <a:gd name="connsiteY31" fmla="*/ 4264 h 9983"/>
                <a:gd name="connsiteX32" fmla="*/ 7270 w 9975"/>
                <a:gd name="connsiteY32" fmla="*/ 4264 h 9983"/>
                <a:gd name="connsiteX33" fmla="*/ 7519 w 9975"/>
                <a:gd name="connsiteY33" fmla="*/ 4083 h 9983"/>
                <a:gd name="connsiteX34" fmla="*/ 7519 w 9975"/>
                <a:gd name="connsiteY34" fmla="*/ 2992 h 9983"/>
                <a:gd name="connsiteX35" fmla="*/ 7519 w 9975"/>
                <a:gd name="connsiteY35" fmla="*/ 2992 h 9983"/>
                <a:gd name="connsiteX36" fmla="*/ 7270 w 9975"/>
                <a:gd name="connsiteY36" fmla="*/ 2810 h 9983"/>
                <a:gd name="connsiteX37" fmla="*/ 2605 w 9975"/>
                <a:gd name="connsiteY37" fmla="*/ 2810 h 9983"/>
                <a:gd name="connsiteX38" fmla="*/ 2357 w 9975"/>
                <a:gd name="connsiteY38" fmla="*/ 2992 h 9983"/>
                <a:gd name="connsiteX39" fmla="*/ 2605 w 9975"/>
                <a:gd name="connsiteY39" fmla="*/ 3157 h 9983"/>
                <a:gd name="connsiteX40" fmla="*/ 7270 w 9975"/>
                <a:gd name="connsiteY40" fmla="*/ 3157 h 9983"/>
                <a:gd name="connsiteX41" fmla="*/ 7519 w 9975"/>
                <a:gd name="connsiteY41" fmla="*/ 2992 h 9983"/>
                <a:gd name="connsiteX42" fmla="*/ 7519 w 9975"/>
                <a:gd name="connsiteY42" fmla="*/ 1901 h 9983"/>
                <a:gd name="connsiteX43" fmla="*/ 7519 w 9975"/>
                <a:gd name="connsiteY43" fmla="*/ 1901 h 9983"/>
                <a:gd name="connsiteX44" fmla="*/ 7270 w 9975"/>
                <a:gd name="connsiteY44" fmla="*/ 1736 h 9983"/>
                <a:gd name="connsiteX45" fmla="*/ 2605 w 9975"/>
                <a:gd name="connsiteY45" fmla="*/ 1736 h 9983"/>
                <a:gd name="connsiteX46" fmla="*/ 2357 w 9975"/>
                <a:gd name="connsiteY46" fmla="*/ 1901 h 9983"/>
                <a:gd name="connsiteX47" fmla="*/ 7270 w 9975"/>
                <a:gd name="connsiteY47" fmla="*/ 2083 h 9983"/>
                <a:gd name="connsiteX48" fmla="*/ 7519 w 9975"/>
                <a:gd name="connsiteY48" fmla="*/ 1901 h 9983"/>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2612 w 10000"/>
                <a:gd name="connsiteY45" fmla="*/ 1739 h 10000"/>
                <a:gd name="connsiteX46" fmla="*/ 7288 w 10000"/>
                <a:gd name="connsiteY46" fmla="*/ 2087 h 10000"/>
                <a:gd name="connsiteX47" fmla="*/ 7538 w 10000"/>
                <a:gd name="connsiteY47"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7288 w 10000"/>
                <a:gd name="connsiteY45" fmla="*/ 2087 h 10000"/>
                <a:gd name="connsiteX46" fmla="*/ 7538 w 10000"/>
                <a:gd name="connsiteY46"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2087 h 10000"/>
                <a:gd name="connsiteX43" fmla="*/ 7538 w 10000"/>
                <a:gd name="connsiteY43" fmla="*/ 1904 h 10000"/>
                <a:gd name="connsiteX44" fmla="*/ 7288 w 10000"/>
                <a:gd name="connsiteY44" fmla="*/ 1739 h 10000"/>
                <a:gd name="connsiteX45" fmla="*/ 7288 w 10000"/>
                <a:gd name="connsiteY45" fmla="*/ 208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1739 h 10000"/>
                <a:gd name="connsiteX43" fmla="*/ 7538 w 10000"/>
                <a:gd name="connsiteY43" fmla="*/ 1904 h 10000"/>
                <a:gd name="connsiteX44" fmla="*/ 7288 w 10000"/>
                <a:gd name="connsiteY44" fmla="*/ 1739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7288 w 10000"/>
                <a:gd name="connsiteY39" fmla="*/ 3162 h 10000"/>
                <a:gd name="connsiteX40" fmla="*/ 7538 w 10000"/>
                <a:gd name="connsiteY40"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7288 w 10000"/>
                <a:gd name="connsiteY38" fmla="*/ 3162 h 10000"/>
                <a:gd name="connsiteX39" fmla="*/ 7538 w 10000"/>
                <a:gd name="connsiteY39"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7288 w 10000"/>
                <a:gd name="connsiteY37" fmla="*/ 3162 h 10000"/>
                <a:gd name="connsiteX38" fmla="*/ 7538 w 10000"/>
                <a:gd name="connsiteY38"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3162 h 10000"/>
                <a:gd name="connsiteX35" fmla="*/ 7538 w 10000"/>
                <a:gd name="connsiteY35" fmla="*/ 2997 h 10000"/>
                <a:gd name="connsiteX36" fmla="*/ 7288 w 10000"/>
                <a:gd name="connsiteY36" fmla="*/ 2815 h 10000"/>
                <a:gd name="connsiteX37" fmla="*/ 7288 w 10000"/>
                <a:gd name="connsiteY37" fmla="*/ 3162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2815 h 10000"/>
                <a:gd name="connsiteX35" fmla="*/ 7538 w 10000"/>
                <a:gd name="connsiteY35" fmla="*/ 2997 h 10000"/>
                <a:gd name="connsiteX36" fmla="*/ 7288 w 10000"/>
                <a:gd name="connsiteY36" fmla="*/ 2815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7288 w 10000"/>
                <a:gd name="connsiteY31" fmla="*/ 4271 h 10000"/>
                <a:gd name="connsiteX32" fmla="*/ 7538 w 10000"/>
                <a:gd name="connsiteY32"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7288 w 10000"/>
                <a:gd name="connsiteY30" fmla="*/ 4271 h 10000"/>
                <a:gd name="connsiteX31" fmla="*/ 7538 w 10000"/>
                <a:gd name="connsiteY31"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7288 w 10000"/>
                <a:gd name="connsiteY29" fmla="*/ 4271 h 10000"/>
                <a:gd name="connsiteX30" fmla="*/ 7538 w 10000"/>
                <a:gd name="connsiteY30"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4271 h 10000"/>
                <a:gd name="connsiteX27" fmla="*/ 7538 w 10000"/>
                <a:gd name="connsiteY27" fmla="*/ 4090 h 10000"/>
                <a:gd name="connsiteX28" fmla="*/ 7288 w 10000"/>
                <a:gd name="connsiteY28" fmla="*/ 3941 h 10000"/>
                <a:gd name="connsiteX29" fmla="*/ 7288 w 10000"/>
                <a:gd name="connsiteY29" fmla="*/ 427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3941 h 10000"/>
                <a:gd name="connsiteX27" fmla="*/ 7538 w 10000"/>
                <a:gd name="connsiteY27" fmla="*/ 4090 h 10000"/>
                <a:gd name="connsiteX28" fmla="*/ 7288 w 10000"/>
                <a:gd name="connsiteY28" fmla="*/ 394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00" h="10000">
                  <a:moveTo>
                    <a:pt x="8334" y="9852"/>
                  </a:moveTo>
                  <a:lnTo>
                    <a:pt x="8334" y="9852"/>
                  </a:lnTo>
                  <a:cubicBezTo>
                    <a:pt x="8334" y="9934"/>
                    <a:pt x="8234" y="10000"/>
                    <a:pt x="8085" y="10000"/>
                  </a:cubicBezTo>
                  <a:lnTo>
                    <a:pt x="6816" y="10000"/>
                  </a:lnTo>
                  <a:cubicBezTo>
                    <a:pt x="6692" y="10000"/>
                    <a:pt x="6567" y="9934"/>
                    <a:pt x="6567" y="9852"/>
                  </a:cubicBezTo>
                  <a:cubicBezTo>
                    <a:pt x="6567" y="9753"/>
                    <a:pt x="6692" y="9685"/>
                    <a:pt x="6816" y="9685"/>
                  </a:cubicBezTo>
                  <a:lnTo>
                    <a:pt x="8085" y="9685"/>
                  </a:lnTo>
                  <a:cubicBezTo>
                    <a:pt x="8234" y="9685"/>
                    <a:pt x="8334" y="9753"/>
                    <a:pt x="8334" y="9852"/>
                  </a:cubicBezTo>
                  <a:close/>
                  <a:moveTo>
                    <a:pt x="3283" y="9685"/>
                  </a:moveTo>
                  <a:lnTo>
                    <a:pt x="3283" y="9685"/>
                  </a:lnTo>
                  <a:lnTo>
                    <a:pt x="1990" y="9685"/>
                  </a:lnTo>
                  <a:cubicBezTo>
                    <a:pt x="1841" y="9685"/>
                    <a:pt x="1741" y="9753"/>
                    <a:pt x="1741" y="9852"/>
                  </a:cubicBezTo>
                  <a:cubicBezTo>
                    <a:pt x="1741" y="9934"/>
                    <a:pt x="1841" y="10000"/>
                    <a:pt x="1990" y="10000"/>
                  </a:cubicBezTo>
                  <a:lnTo>
                    <a:pt x="3283" y="10000"/>
                  </a:lnTo>
                  <a:cubicBezTo>
                    <a:pt x="3409" y="10000"/>
                    <a:pt x="3508" y="9934"/>
                    <a:pt x="3508" y="9852"/>
                  </a:cubicBezTo>
                  <a:cubicBezTo>
                    <a:pt x="3508" y="9753"/>
                    <a:pt x="3409" y="9685"/>
                    <a:pt x="3283" y="9685"/>
                  </a:cubicBezTo>
                  <a:close/>
                  <a:moveTo>
                    <a:pt x="10000" y="646"/>
                  </a:moveTo>
                  <a:lnTo>
                    <a:pt x="10000" y="646"/>
                  </a:lnTo>
                  <a:lnTo>
                    <a:pt x="10000" y="8610"/>
                  </a:lnTo>
                  <a:cubicBezTo>
                    <a:pt x="10000" y="8974"/>
                    <a:pt x="9553" y="9289"/>
                    <a:pt x="9030" y="9289"/>
                  </a:cubicBezTo>
                  <a:lnTo>
                    <a:pt x="995" y="9289"/>
                  </a:lnTo>
                  <a:cubicBezTo>
                    <a:pt x="472" y="9289"/>
                    <a:pt x="0" y="8974"/>
                    <a:pt x="0" y="8610"/>
                  </a:cubicBezTo>
                  <a:lnTo>
                    <a:pt x="0" y="646"/>
                  </a:lnTo>
                  <a:cubicBezTo>
                    <a:pt x="0" y="299"/>
                    <a:pt x="472" y="0"/>
                    <a:pt x="995" y="0"/>
                  </a:cubicBezTo>
                  <a:lnTo>
                    <a:pt x="9030" y="0"/>
                  </a:lnTo>
                  <a:cubicBezTo>
                    <a:pt x="9553" y="0"/>
                    <a:pt x="10000" y="299"/>
                    <a:pt x="10000" y="646"/>
                  </a:cubicBezTo>
                  <a:close/>
                </a:path>
              </a:pathLst>
            </a:custGeom>
            <a:solidFill>
              <a:schemeClr val="bg1"/>
            </a:solidFill>
            <a:ln w="15875" cap="rnd">
              <a:solidFill>
                <a:schemeClr val="accent1"/>
              </a:solidFill>
            </a:ln>
            <a:effectLst/>
          </p:spPr>
          <p:txBody>
            <a:bodyPr wrap="none" anchor="ctr"/>
            <a:lstStyle/>
            <a:p>
              <a:endParaRPr lang="en-US"/>
            </a:p>
          </p:txBody>
        </p:sp>
        <p:sp>
          <p:nvSpPr>
            <p:cNvPr id="449" name="Freeform 331"/>
            <p:cNvSpPr>
              <a:spLocks noChangeArrowheads="1"/>
            </p:cNvSpPr>
            <p:nvPr/>
          </p:nvSpPr>
          <p:spPr bwMode="auto">
            <a:xfrm>
              <a:off x="141273" y="3783554"/>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solidFill>
              <a:schemeClr val="accent1"/>
            </a:solidFill>
            <a:ln>
              <a:noFill/>
            </a:ln>
            <a:effectLst/>
            <a:extLst/>
          </p:spPr>
          <p:txBody>
            <a:bodyPr wrap="none" anchor="ctr"/>
            <a:lstStyle/>
            <a:p>
              <a:endParaRPr lang="en-US"/>
            </a:p>
          </p:txBody>
        </p:sp>
        <p:sp>
          <p:nvSpPr>
            <p:cNvPr id="452" name="Freeform 334"/>
            <p:cNvSpPr>
              <a:spLocks noChangeArrowheads="1"/>
            </p:cNvSpPr>
            <p:nvPr/>
          </p:nvSpPr>
          <p:spPr bwMode="auto">
            <a:xfrm>
              <a:off x="141273" y="3816058"/>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solidFill>
              <a:schemeClr val="accent1"/>
            </a:solidFill>
            <a:ln>
              <a:noFill/>
            </a:ln>
            <a:effectLst/>
            <a:extLst/>
          </p:spPr>
          <p:txBody>
            <a:bodyPr wrap="none" anchor="ctr"/>
            <a:lstStyle/>
            <a:p>
              <a:endParaRPr lang="en-US"/>
            </a:p>
          </p:txBody>
        </p:sp>
        <p:sp>
          <p:nvSpPr>
            <p:cNvPr id="453" name="Freeform 335"/>
            <p:cNvSpPr>
              <a:spLocks noChangeArrowheads="1"/>
            </p:cNvSpPr>
            <p:nvPr/>
          </p:nvSpPr>
          <p:spPr bwMode="auto">
            <a:xfrm>
              <a:off x="141273" y="3848562"/>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solidFill>
              <a:schemeClr val="accent1"/>
            </a:solidFill>
            <a:ln>
              <a:noFill/>
            </a:ln>
            <a:effectLst/>
            <a:extLst/>
          </p:spPr>
          <p:txBody>
            <a:bodyPr wrap="none" anchor="ctr"/>
            <a:lstStyle/>
            <a:p>
              <a:endParaRPr lang="en-US"/>
            </a:p>
          </p:txBody>
        </p:sp>
      </p:grpSp>
      <p:grpSp>
        <p:nvGrpSpPr>
          <p:cNvPr id="454" name="Group 453"/>
          <p:cNvGrpSpPr/>
          <p:nvPr/>
        </p:nvGrpSpPr>
        <p:grpSpPr>
          <a:xfrm>
            <a:off x="6849573" y="2444914"/>
            <a:ext cx="194384" cy="292881"/>
            <a:chOff x="95721" y="3726125"/>
            <a:chExt cx="194384" cy="292881"/>
          </a:xfrm>
        </p:grpSpPr>
        <p:sp>
          <p:nvSpPr>
            <p:cNvPr id="455" name="Freeform 161"/>
            <p:cNvSpPr>
              <a:spLocks noChangeArrowheads="1"/>
            </p:cNvSpPr>
            <p:nvPr/>
          </p:nvSpPr>
          <p:spPr bwMode="auto">
            <a:xfrm>
              <a:off x="95721" y="3726125"/>
              <a:ext cx="194384" cy="292881"/>
            </a:xfrm>
            <a:custGeom>
              <a:avLst/>
              <a:gdLst>
                <a:gd name="T0" fmla="*/ 335 w 403"/>
                <a:gd name="T1" fmla="*/ 595 h 605"/>
                <a:gd name="T2" fmla="*/ 335 w 403"/>
                <a:gd name="T3" fmla="*/ 595 h 605"/>
                <a:gd name="T4" fmla="*/ 325 w 403"/>
                <a:gd name="T5" fmla="*/ 604 h 605"/>
                <a:gd name="T6" fmla="*/ 274 w 403"/>
                <a:gd name="T7" fmla="*/ 604 h 605"/>
                <a:gd name="T8" fmla="*/ 264 w 403"/>
                <a:gd name="T9" fmla="*/ 595 h 605"/>
                <a:gd name="T10" fmla="*/ 274 w 403"/>
                <a:gd name="T11" fmla="*/ 585 h 605"/>
                <a:gd name="T12" fmla="*/ 325 w 403"/>
                <a:gd name="T13" fmla="*/ 585 h 605"/>
                <a:gd name="T14" fmla="*/ 335 w 403"/>
                <a:gd name="T15" fmla="*/ 595 h 605"/>
                <a:gd name="T16" fmla="*/ 132 w 403"/>
                <a:gd name="T17" fmla="*/ 585 h 605"/>
                <a:gd name="T18" fmla="*/ 132 w 403"/>
                <a:gd name="T19" fmla="*/ 585 h 605"/>
                <a:gd name="T20" fmla="*/ 80 w 403"/>
                <a:gd name="T21" fmla="*/ 585 h 605"/>
                <a:gd name="T22" fmla="*/ 70 w 403"/>
                <a:gd name="T23" fmla="*/ 595 h 605"/>
                <a:gd name="T24" fmla="*/ 80 w 403"/>
                <a:gd name="T25" fmla="*/ 604 h 605"/>
                <a:gd name="T26" fmla="*/ 132 w 403"/>
                <a:gd name="T27" fmla="*/ 604 h 605"/>
                <a:gd name="T28" fmla="*/ 141 w 403"/>
                <a:gd name="T29" fmla="*/ 595 h 605"/>
                <a:gd name="T30" fmla="*/ 132 w 403"/>
                <a:gd name="T31" fmla="*/ 585 h 605"/>
                <a:gd name="T32" fmla="*/ 402 w 403"/>
                <a:gd name="T33" fmla="*/ 39 h 605"/>
                <a:gd name="T34" fmla="*/ 402 w 403"/>
                <a:gd name="T35" fmla="*/ 39 h 605"/>
                <a:gd name="T36" fmla="*/ 402 w 403"/>
                <a:gd name="T37" fmla="*/ 520 h 605"/>
                <a:gd name="T38" fmla="*/ 363 w 403"/>
                <a:gd name="T39" fmla="*/ 561 h 605"/>
                <a:gd name="T40" fmla="*/ 40 w 403"/>
                <a:gd name="T41" fmla="*/ 561 h 605"/>
                <a:gd name="T42" fmla="*/ 0 w 403"/>
                <a:gd name="T43" fmla="*/ 520 h 605"/>
                <a:gd name="T44" fmla="*/ 0 w 403"/>
                <a:gd name="T45" fmla="*/ 39 h 605"/>
                <a:gd name="T46" fmla="*/ 40 w 403"/>
                <a:gd name="T47" fmla="*/ 0 h 605"/>
                <a:gd name="T48" fmla="*/ 363 w 403"/>
                <a:gd name="T49" fmla="*/ 0 h 605"/>
                <a:gd name="T50" fmla="*/ 402 w 403"/>
                <a:gd name="T51" fmla="*/ 39 h 605"/>
                <a:gd name="T52" fmla="*/ 303 w 403"/>
                <a:gd name="T53" fmla="*/ 247 h 605"/>
                <a:gd name="T54" fmla="*/ 303 w 403"/>
                <a:gd name="T55" fmla="*/ 247 h 605"/>
                <a:gd name="T56" fmla="*/ 293 w 403"/>
                <a:gd name="T57" fmla="*/ 238 h 605"/>
                <a:gd name="T58" fmla="*/ 105 w 403"/>
                <a:gd name="T59" fmla="*/ 238 h 605"/>
                <a:gd name="T60" fmla="*/ 95 w 403"/>
                <a:gd name="T61" fmla="*/ 247 h 605"/>
                <a:gd name="T62" fmla="*/ 105 w 403"/>
                <a:gd name="T63" fmla="*/ 258 h 605"/>
                <a:gd name="T64" fmla="*/ 293 w 403"/>
                <a:gd name="T65" fmla="*/ 258 h 605"/>
                <a:gd name="T66" fmla="*/ 303 w 403"/>
                <a:gd name="T67" fmla="*/ 247 h 605"/>
                <a:gd name="T68" fmla="*/ 303 w 403"/>
                <a:gd name="T69" fmla="*/ 181 h 605"/>
                <a:gd name="T70" fmla="*/ 303 w 403"/>
                <a:gd name="T71" fmla="*/ 181 h 605"/>
                <a:gd name="T72" fmla="*/ 293 w 403"/>
                <a:gd name="T73" fmla="*/ 170 h 605"/>
                <a:gd name="T74" fmla="*/ 105 w 403"/>
                <a:gd name="T75" fmla="*/ 170 h 605"/>
                <a:gd name="T76" fmla="*/ 95 w 403"/>
                <a:gd name="T77" fmla="*/ 181 h 605"/>
                <a:gd name="T78" fmla="*/ 105 w 403"/>
                <a:gd name="T79" fmla="*/ 191 h 605"/>
                <a:gd name="T80" fmla="*/ 293 w 403"/>
                <a:gd name="T81" fmla="*/ 191 h 605"/>
                <a:gd name="T82" fmla="*/ 303 w 403"/>
                <a:gd name="T83" fmla="*/ 181 h 605"/>
                <a:gd name="T84" fmla="*/ 303 w 403"/>
                <a:gd name="T85" fmla="*/ 115 h 605"/>
                <a:gd name="T86" fmla="*/ 303 w 403"/>
                <a:gd name="T87" fmla="*/ 115 h 605"/>
                <a:gd name="T88" fmla="*/ 293 w 403"/>
                <a:gd name="T89" fmla="*/ 105 h 605"/>
                <a:gd name="T90" fmla="*/ 105 w 403"/>
                <a:gd name="T91" fmla="*/ 105 h 605"/>
                <a:gd name="T92" fmla="*/ 95 w 403"/>
                <a:gd name="T93" fmla="*/ 115 h 605"/>
                <a:gd name="T94" fmla="*/ 105 w 403"/>
                <a:gd name="T95" fmla="*/ 126 h 605"/>
                <a:gd name="T96" fmla="*/ 293 w 403"/>
                <a:gd name="T97" fmla="*/ 126 h 605"/>
                <a:gd name="T98" fmla="*/ 303 w 403"/>
                <a:gd name="T99" fmla="*/ 115 h 605"/>
                <a:gd name="connsiteX0" fmla="*/ 8313 w 9975"/>
                <a:gd name="connsiteY0" fmla="*/ 9835 h 9983"/>
                <a:gd name="connsiteX1" fmla="*/ 8313 w 9975"/>
                <a:gd name="connsiteY1" fmla="*/ 9835 h 9983"/>
                <a:gd name="connsiteX2" fmla="*/ 8065 w 9975"/>
                <a:gd name="connsiteY2" fmla="*/ 9983 h 9983"/>
                <a:gd name="connsiteX3" fmla="*/ 6799 w 9975"/>
                <a:gd name="connsiteY3" fmla="*/ 9983 h 9983"/>
                <a:gd name="connsiteX4" fmla="*/ 6551 w 9975"/>
                <a:gd name="connsiteY4" fmla="*/ 9835 h 9983"/>
                <a:gd name="connsiteX5" fmla="*/ 6799 w 9975"/>
                <a:gd name="connsiteY5" fmla="*/ 9669 h 9983"/>
                <a:gd name="connsiteX6" fmla="*/ 8065 w 9975"/>
                <a:gd name="connsiteY6" fmla="*/ 9669 h 9983"/>
                <a:gd name="connsiteX7" fmla="*/ 8313 w 9975"/>
                <a:gd name="connsiteY7" fmla="*/ 9835 h 9983"/>
                <a:gd name="connsiteX8" fmla="*/ 3275 w 9975"/>
                <a:gd name="connsiteY8" fmla="*/ 9669 h 9983"/>
                <a:gd name="connsiteX9" fmla="*/ 3275 w 9975"/>
                <a:gd name="connsiteY9" fmla="*/ 9669 h 9983"/>
                <a:gd name="connsiteX10" fmla="*/ 1985 w 9975"/>
                <a:gd name="connsiteY10" fmla="*/ 9669 h 9983"/>
                <a:gd name="connsiteX11" fmla="*/ 1737 w 9975"/>
                <a:gd name="connsiteY11" fmla="*/ 9835 h 9983"/>
                <a:gd name="connsiteX12" fmla="*/ 1985 w 9975"/>
                <a:gd name="connsiteY12" fmla="*/ 9983 h 9983"/>
                <a:gd name="connsiteX13" fmla="*/ 3275 w 9975"/>
                <a:gd name="connsiteY13" fmla="*/ 9983 h 9983"/>
                <a:gd name="connsiteX14" fmla="*/ 3499 w 9975"/>
                <a:gd name="connsiteY14" fmla="*/ 9835 h 9983"/>
                <a:gd name="connsiteX15" fmla="*/ 3275 w 9975"/>
                <a:gd name="connsiteY15" fmla="*/ 9669 h 9983"/>
                <a:gd name="connsiteX16" fmla="*/ 9975 w 9975"/>
                <a:gd name="connsiteY16" fmla="*/ 645 h 9983"/>
                <a:gd name="connsiteX17" fmla="*/ 9975 w 9975"/>
                <a:gd name="connsiteY17" fmla="*/ 645 h 9983"/>
                <a:gd name="connsiteX18" fmla="*/ 9975 w 9975"/>
                <a:gd name="connsiteY18" fmla="*/ 8595 h 9983"/>
                <a:gd name="connsiteX19" fmla="*/ 9007 w 9975"/>
                <a:gd name="connsiteY19" fmla="*/ 9273 h 9983"/>
                <a:gd name="connsiteX20" fmla="*/ 993 w 9975"/>
                <a:gd name="connsiteY20" fmla="*/ 9273 h 9983"/>
                <a:gd name="connsiteX21" fmla="*/ 0 w 9975"/>
                <a:gd name="connsiteY21" fmla="*/ 8595 h 9983"/>
                <a:gd name="connsiteX22" fmla="*/ 0 w 9975"/>
                <a:gd name="connsiteY22" fmla="*/ 645 h 9983"/>
                <a:gd name="connsiteX23" fmla="*/ 993 w 9975"/>
                <a:gd name="connsiteY23" fmla="*/ 0 h 9983"/>
                <a:gd name="connsiteX24" fmla="*/ 9007 w 9975"/>
                <a:gd name="connsiteY24" fmla="*/ 0 h 9983"/>
                <a:gd name="connsiteX25" fmla="*/ 9975 w 9975"/>
                <a:gd name="connsiteY25" fmla="*/ 645 h 9983"/>
                <a:gd name="connsiteX26" fmla="*/ 7519 w 9975"/>
                <a:gd name="connsiteY26" fmla="*/ 4083 h 9983"/>
                <a:gd name="connsiteX27" fmla="*/ 7519 w 9975"/>
                <a:gd name="connsiteY27" fmla="*/ 4083 h 9983"/>
                <a:gd name="connsiteX28" fmla="*/ 7270 w 9975"/>
                <a:gd name="connsiteY28" fmla="*/ 3934 h 9983"/>
                <a:gd name="connsiteX29" fmla="*/ 2605 w 9975"/>
                <a:gd name="connsiteY29" fmla="*/ 3934 h 9983"/>
                <a:gd name="connsiteX30" fmla="*/ 2357 w 9975"/>
                <a:gd name="connsiteY30" fmla="*/ 4083 h 9983"/>
                <a:gd name="connsiteX31" fmla="*/ 2605 w 9975"/>
                <a:gd name="connsiteY31" fmla="*/ 4264 h 9983"/>
                <a:gd name="connsiteX32" fmla="*/ 7270 w 9975"/>
                <a:gd name="connsiteY32" fmla="*/ 4264 h 9983"/>
                <a:gd name="connsiteX33" fmla="*/ 7519 w 9975"/>
                <a:gd name="connsiteY33" fmla="*/ 4083 h 9983"/>
                <a:gd name="connsiteX34" fmla="*/ 7519 w 9975"/>
                <a:gd name="connsiteY34" fmla="*/ 2992 h 9983"/>
                <a:gd name="connsiteX35" fmla="*/ 7519 w 9975"/>
                <a:gd name="connsiteY35" fmla="*/ 2992 h 9983"/>
                <a:gd name="connsiteX36" fmla="*/ 7270 w 9975"/>
                <a:gd name="connsiteY36" fmla="*/ 2810 h 9983"/>
                <a:gd name="connsiteX37" fmla="*/ 2605 w 9975"/>
                <a:gd name="connsiteY37" fmla="*/ 2810 h 9983"/>
                <a:gd name="connsiteX38" fmla="*/ 2357 w 9975"/>
                <a:gd name="connsiteY38" fmla="*/ 2992 h 9983"/>
                <a:gd name="connsiteX39" fmla="*/ 2605 w 9975"/>
                <a:gd name="connsiteY39" fmla="*/ 3157 h 9983"/>
                <a:gd name="connsiteX40" fmla="*/ 7270 w 9975"/>
                <a:gd name="connsiteY40" fmla="*/ 3157 h 9983"/>
                <a:gd name="connsiteX41" fmla="*/ 7519 w 9975"/>
                <a:gd name="connsiteY41" fmla="*/ 2992 h 9983"/>
                <a:gd name="connsiteX42" fmla="*/ 7519 w 9975"/>
                <a:gd name="connsiteY42" fmla="*/ 1901 h 9983"/>
                <a:gd name="connsiteX43" fmla="*/ 7519 w 9975"/>
                <a:gd name="connsiteY43" fmla="*/ 1901 h 9983"/>
                <a:gd name="connsiteX44" fmla="*/ 7270 w 9975"/>
                <a:gd name="connsiteY44" fmla="*/ 1736 h 9983"/>
                <a:gd name="connsiteX45" fmla="*/ 2605 w 9975"/>
                <a:gd name="connsiteY45" fmla="*/ 1736 h 9983"/>
                <a:gd name="connsiteX46" fmla="*/ 2357 w 9975"/>
                <a:gd name="connsiteY46" fmla="*/ 1901 h 9983"/>
                <a:gd name="connsiteX47" fmla="*/ 7270 w 9975"/>
                <a:gd name="connsiteY47" fmla="*/ 2083 h 9983"/>
                <a:gd name="connsiteX48" fmla="*/ 7519 w 9975"/>
                <a:gd name="connsiteY48" fmla="*/ 1901 h 9983"/>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2612 w 10000"/>
                <a:gd name="connsiteY45" fmla="*/ 1739 h 10000"/>
                <a:gd name="connsiteX46" fmla="*/ 7288 w 10000"/>
                <a:gd name="connsiteY46" fmla="*/ 2087 h 10000"/>
                <a:gd name="connsiteX47" fmla="*/ 7538 w 10000"/>
                <a:gd name="connsiteY47"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7288 w 10000"/>
                <a:gd name="connsiteY45" fmla="*/ 2087 h 10000"/>
                <a:gd name="connsiteX46" fmla="*/ 7538 w 10000"/>
                <a:gd name="connsiteY46"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2087 h 10000"/>
                <a:gd name="connsiteX43" fmla="*/ 7538 w 10000"/>
                <a:gd name="connsiteY43" fmla="*/ 1904 h 10000"/>
                <a:gd name="connsiteX44" fmla="*/ 7288 w 10000"/>
                <a:gd name="connsiteY44" fmla="*/ 1739 h 10000"/>
                <a:gd name="connsiteX45" fmla="*/ 7288 w 10000"/>
                <a:gd name="connsiteY45" fmla="*/ 208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1739 h 10000"/>
                <a:gd name="connsiteX43" fmla="*/ 7538 w 10000"/>
                <a:gd name="connsiteY43" fmla="*/ 1904 h 10000"/>
                <a:gd name="connsiteX44" fmla="*/ 7288 w 10000"/>
                <a:gd name="connsiteY44" fmla="*/ 1739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7288 w 10000"/>
                <a:gd name="connsiteY39" fmla="*/ 3162 h 10000"/>
                <a:gd name="connsiteX40" fmla="*/ 7538 w 10000"/>
                <a:gd name="connsiteY40"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7288 w 10000"/>
                <a:gd name="connsiteY38" fmla="*/ 3162 h 10000"/>
                <a:gd name="connsiteX39" fmla="*/ 7538 w 10000"/>
                <a:gd name="connsiteY39"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7288 w 10000"/>
                <a:gd name="connsiteY37" fmla="*/ 3162 h 10000"/>
                <a:gd name="connsiteX38" fmla="*/ 7538 w 10000"/>
                <a:gd name="connsiteY38"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3162 h 10000"/>
                <a:gd name="connsiteX35" fmla="*/ 7538 w 10000"/>
                <a:gd name="connsiteY35" fmla="*/ 2997 h 10000"/>
                <a:gd name="connsiteX36" fmla="*/ 7288 w 10000"/>
                <a:gd name="connsiteY36" fmla="*/ 2815 h 10000"/>
                <a:gd name="connsiteX37" fmla="*/ 7288 w 10000"/>
                <a:gd name="connsiteY37" fmla="*/ 3162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2815 h 10000"/>
                <a:gd name="connsiteX35" fmla="*/ 7538 w 10000"/>
                <a:gd name="connsiteY35" fmla="*/ 2997 h 10000"/>
                <a:gd name="connsiteX36" fmla="*/ 7288 w 10000"/>
                <a:gd name="connsiteY36" fmla="*/ 2815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7288 w 10000"/>
                <a:gd name="connsiteY31" fmla="*/ 4271 h 10000"/>
                <a:gd name="connsiteX32" fmla="*/ 7538 w 10000"/>
                <a:gd name="connsiteY32"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7288 w 10000"/>
                <a:gd name="connsiteY30" fmla="*/ 4271 h 10000"/>
                <a:gd name="connsiteX31" fmla="*/ 7538 w 10000"/>
                <a:gd name="connsiteY31"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7288 w 10000"/>
                <a:gd name="connsiteY29" fmla="*/ 4271 h 10000"/>
                <a:gd name="connsiteX30" fmla="*/ 7538 w 10000"/>
                <a:gd name="connsiteY30"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4271 h 10000"/>
                <a:gd name="connsiteX27" fmla="*/ 7538 w 10000"/>
                <a:gd name="connsiteY27" fmla="*/ 4090 h 10000"/>
                <a:gd name="connsiteX28" fmla="*/ 7288 w 10000"/>
                <a:gd name="connsiteY28" fmla="*/ 3941 h 10000"/>
                <a:gd name="connsiteX29" fmla="*/ 7288 w 10000"/>
                <a:gd name="connsiteY29" fmla="*/ 427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3941 h 10000"/>
                <a:gd name="connsiteX27" fmla="*/ 7538 w 10000"/>
                <a:gd name="connsiteY27" fmla="*/ 4090 h 10000"/>
                <a:gd name="connsiteX28" fmla="*/ 7288 w 10000"/>
                <a:gd name="connsiteY28" fmla="*/ 394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00" h="10000">
                  <a:moveTo>
                    <a:pt x="8334" y="9852"/>
                  </a:moveTo>
                  <a:lnTo>
                    <a:pt x="8334" y="9852"/>
                  </a:lnTo>
                  <a:cubicBezTo>
                    <a:pt x="8334" y="9934"/>
                    <a:pt x="8234" y="10000"/>
                    <a:pt x="8085" y="10000"/>
                  </a:cubicBezTo>
                  <a:lnTo>
                    <a:pt x="6816" y="10000"/>
                  </a:lnTo>
                  <a:cubicBezTo>
                    <a:pt x="6692" y="10000"/>
                    <a:pt x="6567" y="9934"/>
                    <a:pt x="6567" y="9852"/>
                  </a:cubicBezTo>
                  <a:cubicBezTo>
                    <a:pt x="6567" y="9753"/>
                    <a:pt x="6692" y="9685"/>
                    <a:pt x="6816" y="9685"/>
                  </a:cubicBezTo>
                  <a:lnTo>
                    <a:pt x="8085" y="9685"/>
                  </a:lnTo>
                  <a:cubicBezTo>
                    <a:pt x="8234" y="9685"/>
                    <a:pt x="8334" y="9753"/>
                    <a:pt x="8334" y="9852"/>
                  </a:cubicBezTo>
                  <a:close/>
                  <a:moveTo>
                    <a:pt x="3283" y="9685"/>
                  </a:moveTo>
                  <a:lnTo>
                    <a:pt x="3283" y="9685"/>
                  </a:lnTo>
                  <a:lnTo>
                    <a:pt x="1990" y="9685"/>
                  </a:lnTo>
                  <a:cubicBezTo>
                    <a:pt x="1841" y="9685"/>
                    <a:pt x="1741" y="9753"/>
                    <a:pt x="1741" y="9852"/>
                  </a:cubicBezTo>
                  <a:cubicBezTo>
                    <a:pt x="1741" y="9934"/>
                    <a:pt x="1841" y="10000"/>
                    <a:pt x="1990" y="10000"/>
                  </a:cubicBezTo>
                  <a:lnTo>
                    <a:pt x="3283" y="10000"/>
                  </a:lnTo>
                  <a:cubicBezTo>
                    <a:pt x="3409" y="10000"/>
                    <a:pt x="3508" y="9934"/>
                    <a:pt x="3508" y="9852"/>
                  </a:cubicBezTo>
                  <a:cubicBezTo>
                    <a:pt x="3508" y="9753"/>
                    <a:pt x="3409" y="9685"/>
                    <a:pt x="3283" y="9685"/>
                  </a:cubicBezTo>
                  <a:close/>
                  <a:moveTo>
                    <a:pt x="10000" y="646"/>
                  </a:moveTo>
                  <a:lnTo>
                    <a:pt x="10000" y="646"/>
                  </a:lnTo>
                  <a:lnTo>
                    <a:pt x="10000" y="8610"/>
                  </a:lnTo>
                  <a:cubicBezTo>
                    <a:pt x="10000" y="8974"/>
                    <a:pt x="9553" y="9289"/>
                    <a:pt x="9030" y="9289"/>
                  </a:cubicBezTo>
                  <a:lnTo>
                    <a:pt x="995" y="9289"/>
                  </a:lnTo>
                  <a:cubicBezTo>
                    <a:pt x="472" y="9289"/>
                    <a:pt x="0" y="8974"/>
                    <a:pt x="0" y="8610"/>
                  </a:cubicBezTo>
                  <a:lnTo>
                    <a:pt x="0" y="646"/>
                  </a:lnTo>
                  <a:cubicBezTo>
                    <a:pt x="0" y="299"/>
                    <a:pt x="472" y="0"/>
                    <a:pt x="995" y="0"/>
                  </a:cubicBezTo>
                  <a:lnTo>
                    <a:pt x="9030" y="0"/>
                  </a:lnTo>
                  <a:cubicBezTo>
                    <a:pt x="9553" y="0"/>
                    <a:pt x="10000" y="299"/>
                    <a:pt x="10000" y="646"/>
                  </a:cubicBezTo>
                  <a:close/>
                </a:path>
              </a:pathLst>
            </a:custGeom>
            <a:solidFill>
              <a:schemeClr val="bg1"/>
            </a:solidFill>
            <a:ln w="15875" cap="rnd">
              <a:solidFill>
                <a:schemeClr val="accent1"/>
              </a:solidFill>
            </a:ln>
            <a:effectLst/>
          </p:spPr>
          <p:txBody>
            <a:bodyPr wrap="none" anchor="ctr"/>
            <a:lstStyle/>
            <a:p>
              <a:endParaRPr lang="en-US"/>
            </a:p>
          </p:txBody>
        </p:sp>
        <p:sp>
          <p:nvSpPr>
            <p:cNvPr id="456" name="Freeform 331"/>
            <p:cNvSpPr>
              <a:spLocks noChangeArrowheads="1"/>
            </p:cNvSpPr>
            <p:nvPr/>
          </p:nvSpPr>
          <p:spPr bwMode="auto">
            <a:xfrm>
              <a:off x="141273" y="3783554"/>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solidFill>
              <a:schemeClr val="accent1"/>
            </a:solidFill>
            <a:ln>
              <a:noFill/>
            </a:ln>
            <a:effectLst/>
            <a:extLst/>
          </p:spPr>
          <p:txBody>
            <a:bodyPr wrap="none" anchor="ctr"/>
            <a:lstStyle/>
            <a:p>
              <a:endParaRPr lang="en-US"/>
            </a:p>
          </p:txBody>
        </p:sp>
        <p:sp>
          <p:nvSpPr>
            <p:cNvPr id="457" name="Freeform 334"/>
            <p:cNvSpPr>
              <a:spLocks noChangeArrowheads="1"/>
            </p:cNvSpPr>
            <p:nvPr/>
          </p:nvSpPr>
          <p:spPr bwMode="auto">
            <a:xfrm>
              <a:off x="141273" y="3816058"/>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solidFill>
              <a:schemeClr val="accent1"/>
            </a:solidFill>
            <a:ln>
              <a:noFill/>
            </a:ln>
            <a:effectLst/>
            <a:extLst/>
          </p:spPr>
          <p:txBody>
            <a:bodyPr wrap="none" anchor="ctr"/>
            <a:lstStyle/>
            <a:p>
              <a:endParaRPr lang="en-US"/>
            </a:p>
          </p:txBody>
        </p:sp>
        <p:sp>
          <p:nvSpPr>
            <p:cNvPr id="458" name="Freeform 335"/>
            <p:cNvSpPr>
              <a:spLocks noChangeArrowheads="1"/>
            </p:cNvSpPr>
            <p:nvPr/>
          </p:nvSpPr>
          <p:spPr bwMode="auto">
            <a:xfrm>
              <a:off x="141273" y="3848562"/>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solidFill>
              <a:schemeClr val="accent1"/>
            </a:solidFill>
            <a:ln>
              <a:noFill/>
            </a:ln>
            <a:effectLst/>
            <a:extLst/>
          </p:spPr>
          <p:txBody>
            <a:bodyPr wrap="none" anchor="ctr"/>
            <a:lstStyle/>
            <a:p>
              <a:endParaRPr lang="en-US"/>
            </a:p>
          </p:txBody>
        </p:sp>
      </p:grpSp>
      <p:grpSp>
        <p:nvGrpSpPr>
          <p:cNvPr id="459" name="Group 458"/>
          <p:cNvGrpSpPr/>
          <p:nvPr/>
        </p:nvGrpSpPr>
        <p:grpSpPr>
          <a:xfrm>
            <a:off x="7122806" y="2444914"/>
            <a:ext cx="194384" cy="292881"/>
            <a:chOff x="95721" y="3726125"/>
            <a:chExt cx="194384" cy="292881"/>
          </a:xfrm>
        </p:grpSpPr>
        <p:sp>
          <p:nvSpPr>
            <p:cNvPr id="460" name="Freeform 161"/>
            <p:cNvSpPr>
              <a:spLocks noChangeArrowheads="1"/>
            </p:cNvSpPr>
            <p:nvPr/>
          </p:nvSpPr>
          <p:spPr bwMode="auto">
            <a:xfrm>
              <a:off x="95721" y="3726125"/>
              <a:ext cx="194384" cy="292881"/>
            </a:xfrm>
            <a:custGeom>
              <a:avLst/>
              <a:gdLst>
                <a:gd name="T0" fmla="*/ 335 w 403"/>
                <a:gd name="T1" fmla="*/ 595 h 605"/>
                <a:gd name="T2" fmla="*/ 335 w 403"/>
                <a:gd name="T3" fmla="*/ 595 h 605"/>
                <a:gd name="T4" fmla="*/ 325 w 403"/>
                <a:gd name="T5" fmla="*/ 604 h 605"/>
                <a:gd name="T6" fmla="*/ 274 w 403"/>
                <a:gd name="T7" fmla="*/ 604 h 605"/>
                <a:gd name="T8" fmla="*/ 264 w 403"/>
                <a:gd name="T9" fmla="*/ 595 h 605"/>
                <a:gd name="T10" fmla="*/ 274 w 403"/>
                <a:gd name="T11" fmla="*/ 585 h 605"/>
                <a:gd name="T12" fmla="*/ 325 w 403"/>
                <a:gd name="T13" fmla="*/ 585 h 605"/>
                <a:gd name="T14" fmla="*/ 335 w 403"/>
                <a:gd name="T15" fmla="*/ 595 h 605"/>
                <a:gd name="T16" fmla="*/ 132 w 403"/>
                <a:gd name="T17" fmla="*/ 585 h 605"/>
                <a:gd name="T18" fmla="*/ 132 w 403"/>
                <a:gd name="T19" fmla="*/ 585 h 605"/>
                <a:gd name="T20" fmla="*/ 80 w 403"/>
                <a:gd name="T21" fmla="*/ 585 h 605"/>
                <a:gd name="T22" fmla="*/ 70 w 403"/>
                <a:gd name="T23" fmla="*/ 595 h 605"/>
                <a:gd name="T24" fmla="*/ 80 w 403"/>
                <a:gd name="T25" fmla="*/ 604 h 605"/>
                <a:gd name="T26" fmla="*/ 132 w 403"/>
                <a:gd name="T27" fmla="*/ 604 h 605"/>
                <a:gd name="T28" fmla="*/ 141 w 403"/>
                <a:gd name="T29" fmla="*/ 595 h 605"/>
                <a:gd name="T30" fmla="*/ 132 w 403"/>
                <a:gd name="T31" fmla="*/ 585 h 605"/>
                <a:gd name="T32" fmla="*/ 402 w 403"/>
                <a:gd name="T33" fmla="*/ 39 h 605"/>
                <a:gd name="T34" fmla="*/ 402 w 403"/>
                <a:gd name="T35" fmla="*/ 39 h 605"/>
                <a:gd name="T36" fmla="*/ 402 w 403"/>
                <a:gd name="T37" fmla="*/ 520 h 605"/>
                <a:gd name="T38" fmla="*/ 363 w 403"/>
                <a:gd name="T39" fmla="*/ 561 h 605"/>
                <a:gd name="T40" fmla="*/ 40 w 403"/>
                <a:gd name="T41" fmla="*/ 561 h 605"/>
                <a:gd name="T42" fmla="*/ 0 w 403"/>
                <a:gd name="T43" fmla="*/ 520 h 605"/>
                <a:gd name="T44" fmla="*/ 0 w 403"/>
                <a:gd name="T45" fmla="*/ 39 h 605"/>
                <a:gd name="T46" fmla="*/ 40 w 403"/>
                <a:gd name="T47" fmla="*/ 0 h 605"/>
                <a:gd name="T48" fmla="*/ 363 w 403"/>
                <a:gd name="T49" fmla="*/ 0 h 605"/>
                <a:gd name="T50" fmla="*/ 402 w 403"/>
                <a:gd name="T51" fmla="*/ 39 h 605"/>
                <a:gd name="T52" fmla="*/ 303 w 403"/>
                <a:gd name="T53" fmla="*/ 247 h 605"/>
                <a:gd name="T54" fmla="*/ 303 w 403"/>
                <a:gd name="T55" fmla="*/ 247 h 605"/>
                <a:gd name="T56" fmla="*/ 293 w 403"/>
                <a:gd name="T57" fmla="*/ 238 h 605"/>
                <a:gd name="T58" fmla="*/ 105 w 403"/>
                <a:gd name="T59" fmla="*/ 238 h 605"/>
                <a:gd name="T60" fmla="*/ 95 w 403"/>
                <a:gd name="T61" fmla="*/ 247 h 605"/>
                <a:gd name="T62" fmla="*/ 105 w 403"/>
                <a:gd name="T63" fmla="*/ 258 h 605"/>
                <a:gd name="T64" fmla="*/ 293 w 403"/>
                <a:gd name="T65" fmla="*/ 258 h 605"/>
                <a:gd name="T66" fmla="*/ 303 w 403"/>
                <a:gd name="T67" fmla="*/ 247 h 605"/>
                <a:gd name="T68" fmla="*/ 303 w 403"/>
                <a:gd name="T69" fmla="*/ 181 h 605"/>
                <a:gd name="T70" fmla="*/ 303 w 403"/>
                <a:gd name="T71" fmla="*/ 181 h 605"/>
                <a:gd name="T72" fmla="*/ 293 w 403"/>
                <a:gd name="T73" fmla="*/ 170 h 605"/>
                <a:gd name="T74" fmla="*/ 105 w 403"/>
                <a:gd name="T75" fmla="*/ 170 h 605"/>
                <a:gd name="T76" fmla="*/ 95 w 403"/>
                <a:gd name="T77" fmla="*/ 181 h 605"/>
                <a:gd name="T78" fmla="*/ 105 w 403"/>
                <a:gd name="T79" fmla="*/ 191 h 605"/>
                <a:gd name="T80" fmla="*/ 293 w 403"/>
                <a:gd name="T81" fmla="*/ 191 h 605"/>
                <a:gd name="T82" fmla="*/ 303 w 403"/>
                <a:gd name="T83" fmla="*/ 181 h 605"/>
                <a:gd name="T84" fmla="*/ 303 w 403"/>
                <a:gd name="T85" fmla="*/ 115 h 605"/>
                <a:gd name="T86" fmla="*/ 303 w 403"/>
                <a:gd name="T87" fmla="*/ 115 h 605"/>
                <a:gd name="T88" fmla="*/ 293 w 403"/>
                <a:gd name="T89" fmla="*/ 105 h 605"/>
                <a:gd name="T90" fmla="*/ 105 w 403"/>
                <a:gd name="T91" fmla="*/ 105 h 605"/>
                <a:gd name="T92" fmla="*/ 95 w 403"/>
                <a:gd name="T93" fmla="*/ 115 h 605"/>
                <a:gd name="T94" fmla="*/ 105 w 403"/>
                <a:gd name="T95" fmla="*/ 126 h 605"/>
                <a:gd name="T96" fmla="*/ 293 w 403"/>
                <a:gd name="T97" fmla="*/ 126 h 605"/>
                <a:gd name="T98" fmla="*/ 303 w 403"/>
                <a:gd name="T99" fmla="*/ 115 h 605"/>
                <a:gd name="connsiteX0" fmla="*/ 8313 w 9975"/>
                <a:gd name="connsiteY0" fmla="*/ 9835 h 9983"/>
                <a:gd name="connsiteX1" fmla="*/ 8313 w 9975"/>
                <a:gd name="connsiteY1" fmla="*/ 9835 h 9983"/>
                <a:gd name="connsiteX2" fmla="*/ 8065 w 9975"/>
                <a:gd name="connsiteY2" fmla="*/ 9983 h 9983"/>
                <a:gd name="connsiteX3" fmla="*/ 6799 w 9975"/>
                <a:gd name="connsiteY3" fmla="*/ 9983 h 9983"/>
                <a:gd name="connsiteX4" fmla="*/ 6551 w 9975"/>
                <a:gd name="connsiteY4" fmla="*/ 9835 h 9983"/>
                <a:gd name="connsiteX5" fmla="*/ 6799 w 9975"/>
                <a:gd name="connsiteY5" fmla="*/ 9669 h 9983"/>
                <a:gd name="connsiteX6" fmla="*/ 8065 w 9975"/>
                <a:gd name="connsiteY6" fmla="*/ 9669 h 9983"/>
                <a:gd name="connsiteX7" fmla="*/ 8313 w 9975"/>
                <a:gd name="connsiteY7" fmla="*/ 9835 h 9983"/>
                <a:gd name="connsiteX8" fmla="*/ 3275 w 9975"/>
                <a:gd name="connsiteY8" fmla="*/ 9669 h 9983"/>
                <a:gd name="connsiteX9" fmla="*/ 3275 w 9975"/>
                <a:gd name="connsiteY9" fmla="*/ 9669 h 9983"/>
                <a:gd name="connsiteX10" fmla="*/ 1985 w 9975"/>
                <a:gd name="connsiteY10" fmla="*/ 9669 h 9983"/>
                <a:gd name="connsiteX11" fmla="*/ 1737 w 9975"/>
                <a:gd name="connsiteY11" fmla="*/ 9835 h 9983"/>
                <a:gd name="connsiteX12" fmla="*/ 1985 w 9975"/>
                <a:gd name="connsiteY12" fmla="*/ 9983 h 9983"/>
                <a:gd name="connsiteX13" fmla="*/ 3275 w 9975"/>
                <a:gd name="connsiteY13" fmla="*/ 9983 h 9983"/>
                <a:gd name="connsiteX14" fmla="*/ 3499 w 9975"/>
                <a:gd name="connsiteY14" fmla="*/ 9835 h 9983"/>
                <a:gd name="connsiteX15" fmla="*/ 3275 w 9975"/>
                <a:gd name="connsiteY15" fmla="*/ 9669 h 9983"/>
                <a:gd name="connsiteX16" fmla="*/ 9975 w 9975"/>
                <a:gd name="connsiteY16" fmla="*/ 645 h 9983"/>
                <a:gd name="connsiteX17" fmla="*/ 9975 w 9975"/>
                <a:gd name="connsiteY17" fmla="*/ 645 h 9983"/>
                <a:gd name="connsiteX18" fmla="*/ 9975 w 9975"/>
                <a:gd name="connsiteY18" fmla="*/ 8595 h 9983"/>
                <a:gd name="connsiteX19" fmla="*/ 9007 w 9975"/>
                <a:gd name="connsiteY19" fmla="*/ 9273 h 9983"/>
                <a:gd name="connsiteX20" fmla="*/ 993 w 9975"/>
                <a:gd name="connsiteY20" fmla="*/ 9273 h 9983"/>
                <a:gd name="connsiteX21" fmla="*/ 0 w 9975"/>
                <a:gd name="connsiteY21" fmla="*/ 8595 h 9983"/>
                <a:gd name="connsiteX22" fmla="*/ 0 w 9975"/>
                <a:gd name="connsiteY22" fmla="*/ 645 h 9983"/>
                <a:gd name="connsiteX23" fmla="*/ 993 w 9975"/>
                <a:gd name="connsiteY23" fmla="*/ 0 h 9983"/>
                <a:gd name="connsiteX24" fmla="*/ 9007 w 9975"/>
                <a:gd name="connsiteY24" fmla="*/ 0 h 9983"/>
                <a:gd name="connsiteX25" fmla="*/ 9975 w 9975"/>
                <a:gd name="connsiteY25" fmla="*/ 645 h 9983"/>
                <a:gd name="connsiteX26" fmla="*/ 7519 w 9975"/>
                <a:gd name="connsiteY26" fmla="*/ 4083 h 9983"/>
                <a:gd name="connsiteX27" fmla="*/ 7519 w 9975"/>
                <a:gd name="connsiteY27" fmla="*/ 4083 h 9983"/>
                <a:gd name="connsiteX28" fmla="*/ 7270 w 9975"/>
                <a:gd name="connsiteY28" fmla="*/ 3934 h 9983"/>
                <a:gd name="connsiteX29" fmla="*/ 2605 w 9975"/>
                <a:gd name="connsiteY29" fmla="*/ 3934 h 9983"/>
                <a:gd name="connsiteX30" fmla="*/ 2357 w 9975"/>
                <a:gd name="connsiteY30" fmla="*/ 4083 h 9983"/>
                <a:gd name="connsiteX31" fmla="*/ 2605 w 9975"/>
                <a:gd name="connsiteY31" fmla="*/ 4264 h 9983"/>
                <a:gd name="connsiteX32" fmla="*/ 7270 w 9975"/>
                <a:gd name="connsiteY32" fmla="*/ 4264 h 9983"/>
                <a:gd name="connsiteX33" fmla="*/ 7519 w 9975"/>
                <a:gd name="connsiteY33" fmla="*/ 4083 h 9983"/>
                <a:gd name="connsiteX34" fmla="*/ 7519 w 9975"/>
                <a:gd name="connsiteY34" fmla="*/ 2992 h 9983"/>
                <a:gd name="connsiteX35" fmla="*/ 7519 w 9975"/>
                <a:gd name="connsiteY35" fmla="*/ 2992 h 9983"/>
                <a:gd name="connsiteX36" fmla="*/ 7270 w 9975"/>
                <a:gd name="connsiteY36" fmla="*/ 2810 h 9983"/>
                <a:gd name="connsiteX37" fmla="*/ 2605 w 9975"/>
                <a:gd name="connsiteY37" fmla="*/ 2810 h 9983"/>
                <a:gd name="connsiteX38" fmla="*/ 2357 w 9975"/>
                <a:gd name="connsiteY38" fmla="*/ 2992 h 9983"/>
                <a:gd name="connsiteX39" fmla="*/ 2605 w 9975"/>
                <a:gd name="connsiteY39" fmla="*/ 3157 h 9983"/>
                <a:gd name="connsiteX40" fmla="*/ 7270 w 9975"/>
                <a:gd name="connsiteY40" fmla="*/ 3157 h 9983"/>
                <a:gd name="connsiteX41" fmla="*/ 7519 w 9975"/>
                <a:gd name="connsiteY41" fmla="*/ 2992 h 9983"/>
                <a:gd name="connsiteX42" fmla="*/ 7519 w 9975"/>
                <a:gd name="connsiteY42" fmla="*/ 1901 h 9983"/>
                <a:gd name="connsiteX43" fmla="*/ 7519 w 9975"/>
                <a:gd name="connsiteY43" fmla="*/ 1901 h 9983"/>
                <a:gd name="connsiteX44" fmla="*/ 7270 w 9975"/>
                <a:gd name="connsiteY44" fmla="*/ 1736 h 9983"/>
                <a:gd name="connsiteX45" fmla="*/ 2605 w 9975"/>
                <a:gd name="connsiteY45" fmla="*/ 1736 h 9983"/>
                <a:gd name="connsiteX46" fmla="*/ 2357 w 9975"/>
                <a:gd name="connsiteY46" fmla="*/ 1901 h 9983"/>
                <a:gd name="connsiteX47" fmla="*/ 7270 w 9975"/>
                <a:gd name="connsiteY47" fmla="*/ 2083 h 9983"/>
                <a:gd name="connsiteX48" fmla="*/ 7519 w 9975"/>
                <a:gd name="connsiteY48" fmla="*/ 1901 h 9983"/>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2612 w 10000"/>
                <a:gd name="connsiteY45" fmla="*/ 1739 h 10000"/>
                <a:gd name="connsiteX46" fmla="*/ 7288 w 10000"/>
                <a:gd name="connsiteY46" fmla="*/ 2087 h 10000"/>
                <a:gd name="connsiteX47" fmla="*/ 7538 w 10000"/>
                <a:gd name="connsiteY47"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7288 w 10000"/>
                <a:gd name="connsiteY45" fmla="*/ 2087 h 10000"/>
                <a:gd name="connsiteX46" fmla="*/ 7538 w 10000"/>
                <a:gd name="connsiteY46"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2087 h 10000"/>
                <a:gd name="connsiteX43" fmla="*/ 7538 w 10000"/>
                <a:gd name="connsiteY43" fmla="*/ 1904 h 10000"/>
                <a:gd name="connsiteX44" fmla="*/ 7288 w 10000"/>
                <a:gd name="connsiteY44" fmla="*/ 1739 h 10000"/>
                <a:gd name="connsiteX45" fmla="*/ 7288 w 10000"/>
                <a:gd name="connsiteY45" fmla="*/ 208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1739 h 10000"/>
                <a:gd name="connsiteX43" fmla="*/ 7538 w 10000"/>
                <a:gd name="connsiteY43" fmla="*/ 1904 h 10000"/>
                <a:gd name="connsiteX44" fmla="*/ 7288 w 10000"/>
                <a:gd name="connsiteY44" fmla="*/ 1739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7288 w 10000"/>
                <a:gd name="connsiteY39" fmla="*/ 3162 h 10000"/>
                <a:gd name="connsiteX40" fmla="*/ 7538 w 10000"/>
                <a:gd name="connsiteY40"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7288 w 10000"/>
                <a:gd name="connsiteY38" fmla="*/ 3162 h 10000"/>
                <a:gd name="connsiteX39" fmla="*/ 7538 w 10000"/>
                <a:gd name="connsiteY39"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7288 w 10000"/>
                <a:gd name="connsiteY37" fmla="*/ 3162 h 10000"/>
                <a:gd name="connsiteX38" fmla="*/ 7538 w 10000"/>
                <a:gd name="connsiteY38"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3162 h 10000"/>
                <a:gd name="connsiteX35" fmla="*/ 7538 w 10000"/>
                <a:gd name="connsiteY35" fmla="*/ 2997 h 10000"/>
                <a:gd name="connsiteX36" fmla="*/ 7288 w 10000"/>
                <a:gd name="connsiteY36" fmla="*/ 2815 h 10000"/>
                <a:gd name="connsiteX37" fmla="*/ 7288 w 10000"/>
                <a:gd name="connsiteY37" fmla="*/ 3162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2815 h 10000"/>
                <a:gd name="connsiteX35" fmla="*/ 7538 w 10000"/>
                <a:gd name="connsiteY35" fmla="*/ 2997 h 10000"/>
                <a:gd name="connsiteX36" fmla="*/ 7288 w 10000"/>
                <a:gd name="connsiteY36" fmla="*/ 2815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7288 w 10000"/>
                <a:gd name="connsiteY31" fmla="*/ 4271 h 10000"/>
                <a:gd name="connsiteX32" fmla="*/ 7538 w 10000"/>
                <a:gd name="connsiteY32"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7288 w 10000"/>
                <a:gd name="connsiteY30" fmla="*/ 4271 h 10000"/>
                <a:gd name="connsiteX31" fmla="*/ 7538 w 10000"/>
                <a:gd name="connsiteY31"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7288 w 10000"/>
                <a:gd name="connsiteY29" fmla="*/ 4271 h 10000"/>
                <a:gd name="connsiteX30" fmla="*/ 7538 w 10000"/>
                <a:gd name="connsiteY30"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4271 h 10000"/>
                <a:gd name="connsiteX27" fmla="*/ 7538 w 10000"/>
                <a:gd name="connsiteY27" fmla="*/ 4090 h 10000"/>
                <a:gd name="connsiteX28" fmla="*/ 7288 w 10000"/>
                <a:gd name="connsiteY28" fmla="*/ 3941 h 10000"/>
                <a:gd name="connsiteX29" fmla="*/ 7288 w 10000"/>
                <a:gd name="connsiteY29" fmla="*/ 427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3941 h 10000"/>
                <a:gd name="connsiteX27" fmla="*/ 7538 w 10000"/>
                <a:gd name="connsiteY27" fmla="*/ 4090 h 10000"/>
                <a:gd name="connsiteX28" fmla="*/ 7288 w 10000"/>
                <a:gd name="connsiteY28" fmla="*/ 394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00" h="10000">
                  <a:moveTo>
                    <a:pt x="8334" y="9852"/>
                  </a:moveTo>
                  <a:lnTo>
                    <a:pt x="8334" y="9852"/>
                  </a:lnTo>
                  <a:cubicBezTo>
                    <a:pt x="8334" y="9934"/>
                    <a:pt x="8234" y="10000"/>
                    <a:pt x="8085" y="10000"/>
                  </a:cubicBezTo>
                  <a:lnTo>
                    <a:pt x="6816" y="10000"/>
                  </a:lnTo>
                  <a:cubicBezTo>
                    <a:pt x="6692" y="10000"/>
                    <a:pt x="6567" y="9934"/>
                    <a:pt x="6567" y="9852"/>
                  </a:cubicBezTo>
                  <a:cubicBezTo>
                    <a:pt x="6567" y="9753"/>
                    <a:pt x="6692" y="9685"/>
                    <a:pt x="6816" y="9685"/>
                  </a:cubicBezTo>
                  <a:lnTo>
                    <a:pt x="8085" y="9685"/>
                  </a:lnTo>
                  <a:cubicBezTo>
                    <a:pt x="8234" y="9685"/>
                    <a:pt x="8334" y="9753"/>
                    <a:pt x="8334" y="9852"/>
                  </a:cubicBezTo>
                  <a:close/>
                  <a:moveTo>
                    <a:pt x="3283" y="9685"/>
                  </a:moveTo>
                  <a:lnTo>
                    <a:pt x="3283" y="9685"/>
                  </a:lnTo>
                  <a:lnTo>
                    <a:pt x="1990" y="9685"/>
                  </a:lnTo>
                  <a:cubicBezTo>
                    <a:pt x="1841" y="9685"/>
                    <a:pt x="1741" y="9753"/>
                    <a:pt x="1741" y="9852"/>
                  </a:cubicBezTo>
                  <a:cubicBezTo>
                    <a:pt x="1741" y="9934"/>
                    <a:pt x="1841" y="10000"/>
                    <a:pt x="1990" y="10000"/>
                  </a:cubicBezTo>
                  <a:lnTo>
                    <a:pt x="3283" y="10000"/>
                  </a:lnTo>
                  <a:cubicBezTo>
                    <a:pt x="3409" y="10000"/>
                    <a:pt x="3508" y="9934"/>
                    <a:pt x="3508" y="9852"/>
                  </a:cubicBezTo>
                  <a:cubicBezTo>
                    <a:pt x="3508" y="9753"/>
                    <a:pt x="3409" y="9685"/>
                    <a:pt x="3283" y="9685"/>
                  </a:cubicBezTo>
                  <a:close/>
                  <a:moveTo>
                    <a:pt x="10000" y="646"/>
                  </a:moveTo>
                  <a:lnTo>
                    <a:pt x="10000" y="646"/>
                  </a:lnTo>
                  <a:lnTo>
                    <a:pt x="10000" y="8610"/>
                  </a:lnTo>
                  <a:cubicBezTo>
                    <a:pt x="10000" y="8974"/>
                    <a:pt x="9553" y="9289"/>
                    <a:pt x="9030" y="9289"/>
                  </a:cubicBezTo>
                  <a:lnTo>
                    <a:pt x="995" y="9289"/>
                  </a:lnTo>
                  <a:cubicBezTo>
                    <a:pt x="472" y="9289"/>
                    <a:pt x="0" y="8974"/>
                    <a:pt x="0" y="8610"/>
                  </a:cubicBezTo>
                  <a:lnTo>
                    <a:pt x="0" y="646"/>
                  </a:lnTo>
                  <a:cubicBezTo>
                    <a:pt x="0" y="299"/>
                    <a:pt x="472" y="0"/>
                    <a:pt x="995" y="0"/>
                  </a:cubicBezTo>
                  <a:lnTo>
                    <a:pt x="9030" y="0"/>
                  </a:lnTo>
                  <a:cubicBezTo>
                    <a:pt x="9553" y="0"/>
                    <a:pt x="10000" y="299"/>
                    <a:pt x="10000" y="646"/>
                  </a:cubicBezTo>
                  <a:close/>
                </a:path>
              </a:pathLst>
            </a:custGeom>
            <a:solidFill>
              <a:schemeClr val="bg1"/>
            </a:solidFill>
            <a:ln w="15875" cap="rnd">
              <a:solidFill>
                <a:schemeClr val="accent1"/>
              </a:solidFill>
            </a:ln>
            <a:effectLst/>
          </p:spPr>
          <p:txBody>
            <a:bodyPr wrap="none" anchor="ctr"/>
            <a:lstStyle/>
            <a:p>
              <a:endParaRPr lang="en-US"/>
            </a:p>
          </p:txBody>
        </p:sp>
        <p:sp>
          <p:nvSpPr>
            <p:cNvPr id="461" name="Freeform 331"/>
            <p:cNvSpPr>
              <a:spLocks noChangeArrowheads="1"/>
            </p:cNvSpPr>
            <p:nvPr/>
          </p:nvSpPr>
          <p:spPr bwMode="auto">
            <a:xfrm>
              <a:off x="141273" y="3783554"/>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solidFill>
              <a:schemeClr val="accent1"/>
            </a:solidFill>
            <a:ln>
              <a:noFill/>
            </a:ln>
            <a:effectLst/>
            <a:extLst/>
          </p:spPr>
          <p:txBody>
            <a:bodyPr wrap="none" anchor="ctr"/>
            <a:lstStyle/>
            <a:p>
              <a:endParaRPr lang="en-US"/>
            </a:p>
          </p:txBody>
        </p:sp>
        <p:sp>
          <p:nvSpPr>
            <p:cNvPr id="462" name="Freeform 334"/>
            <p:cNvSpPr>
              <a:spLocks noChangeArrowheads="1"/>
            </p:cNvSpPr>
            <p:nvPr/>
          </p:nvSpPr>
          <p:spPr bwMode="auto">
            <a:xfrm>
              <a:off x="141273" y="3816058"/>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solidFill>
              <a:schemeClr val="accent1"/>
            </a:solidFill>
            <a:ln>
              <a:noFill/>
            </a:ln>
            <a:effectLst/>
            <a:extLst/>
          </p:spPr>
          <p:txBody>
            <a:bodyPr wrap="none" anchor="ctr"/>
            <a:lstStyle/>
            <a:p>
              <a:endParaRPr lang="en-US"/>
            </a:p>
          </p:txBody>
        </p:sp>
        <p:sp>
          <p:nvSpPr>
            <p:cNvPr id="463" name="Freeform 335"/>
            <p:cNvSpPr>
              <a:spLocks noChangeArrowheads="1"/>
            </p:cNvSpPr>
            <p:nvPr/>
          </p:nvSpPr>
          <p:spPr bwMode="auto">
            <a:xfrm>
              <a:off x="141273" y="3848562"/>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solidFill>
              <a:schemeClr val="accent1"/>
            </a:solidFill>
            <a:ln>
              <a:noFill/>
            </a:ln>
            <a:effectLst/>
            <a:extLst/>
          </p:spPr>
          <p:txBody>
            <a:bodyPr wrap="none" anchor="ctr"/>
            <a:lstStyle/>
            <a:p>
              <a:endParaRPr lang="en-US"/>
            </a:p>
          </p:txBody>
        </p:sp>
      </p:grpSp>
      <p:grpSp>
        <p:nvGrpSpPr>
          <p:cNvPr id="464" name="Group 463"/>
          <p:cNvGrpSpPr/>
          <p:nvPr/>
        </p:nvGrpSpPr>
        <p:grpSpPr>
          <a:xfrm>
            <a:off x="7396039" y="2444914"/>
            <a:ext cx="194384" cy="292881"/>
            <a:chOff x="95721" y="3726125"/>
            <a:chExt cx="194384" cy="292881"/>
          </a:xfrm>
        </p:grpSpPr>
        <p:sp>
          <p:nvSpPr>
            <p:cNvPr id="465" name="Freeform 161"/>
            <p:cNvSpPr>
              <a:spLocks noChangeArrowheads="1"/>
            </p:cNvSpPr>
            <p:nvPr/>
          </p:nvSpPr>
          <p:spPr bwMode="auto">
            <a:xfrm>
              <a:off x="95721" y="3726125"/>
              <a:ext cx="194384" cy="292881"/>
            </a:xfrm>
            <a:custGeom>
              <a:avLst/>
              <a:gdLst>
                <a:gd name="T0" fmla="*/ 335 w 403"/>
                <a:gd name="T1" fmla="*/ 595 h 605"/>
                <a:gd name="T2" fmla="*/ 335 w 403"/>
                <a:gd name="T3" fmla="*/ 595 h 605"/>
                <a:gd name="T4" fmla="*/ 325 w 403"/>
                <a:gd name="T5" fmla="*/ 604 h 605"/>
                <a:gd name="T6" fmla="*/ 274 w 403"/>
                <a:gd name="T7" fmla="*/ 604 h 605"/>
                <a:gd name="T8" fmla="*/ 264 w 403"/>
                <a:gd name="T9" fmla="*/ 595 h 605"/>
                <a:gd name="T10" fmla="*/ 274 w 403"/>
                <a:gd name="T11" fmla="*/ 585 h 605"/>
                <a:gd name="T12" fmla="*/ 325 w 403"/>
                <a:gd name="T13" fmla="*/ 585 h 605"/>
                <a:gd name="T14" fmla="*/ 335 w 403"/>
                <a:gd name="T15" fmla="*/ 595 h 605"/>
                <a:gd name="T16" fmla="*/ 132 w 403"/>
                <a:gd name="T17" fmla="*/ 585 h 605"/>
                <a:gd name="T18" fmla="*/ 132 w 403"/>
                <a:gd name="T19" fmla="*/ 585 h 605"/>
                <a:gd name="T20" fmla="*/ 80 w 403"/>
                <a:gd name="T21" fmla="*/ 585 h 605"/>
                <a:gd name="T22" fmla="*/ 70 w 403"/>
                <a:gd name="T23" fmla="*/ 595 h 605"/>
                <a:gd name="T24" fmla="*/ 80 w 403"/>
                <a:gd name="T25" fmla="*/ 604 h 605"/>
                <a:gd name="T26" fmla="*/ 132 w 403"/>
                <a:gd name="T27" fmla="*/ 604 h 605"/>
                <a:gd name="T28" fmla="*/ 141 w 403"/>
                <a:gd name="T29" fmla="*/ 595 h 605"/>
                <a:gd name="T30" fmla="*/ 132 w 403"/>
                <a:gd name="T31" fmla="*/ 585 h 605"/>
                <a:gd name="T32" fmla="*/ 402 w 403"/>
                <a:gd name="T33" fmla="*/ 39 h 605"/>
                <a:gd name="T34" fmla="*/ 402 w 403"/>
                <a:gd name="T35" fmla="*/ 39 h 605"/>
                <a:gd name="T36" fmla="*/ 402 w 403"/>
                <a:gd name="T37" fmla="*/ 520 h 605"/>
                <a:gd name="T38" fmla="*/ 363 w 403"/>
                <a:gd name="T39" fmla="*/ 561 h 605"/>
                <a:gd name="T40" fmla="*/ 40 w 403"/>
                <a:gd name="T41" fmla="*/ 561 h 605"/>
                <a:gd name="T42" fmla="*/ 0 w 403"/>
                <a:gd name="T43" fmla="*/ 520 h 605"/>
                <a:gd name="T44" fmla="*/ 0 w 403"/>
                <a:gd name="T45" fmla="*/ 39 h 605"/>
                <a:gd name="T46" fmla="*/ 40 w 403"/>
                <a:gd name="T47" fmla="*/ 0 h 605"/>
                <a:gd name="T48" fmla="*/ 363 w 403"/>
                <a:gd name="T49" fmla="*/ 0 h 605"/>
                <a:gd name="T50" fmla="*/ 402 w 403"/>
                <a:gd name="T51" fmla="*/ 39 h 605"/>
                <a:gd name="T52" fmla="*/ 303 w 403"/>
                <a:gd name="T53" fmla="*/ 247 h 605"/>
                <a:gd name="T54" fmla="*/ 303 w 403"/>
                <a:gd name="T55" fmla="*/ 247 h 605"/>
                <a:gd name="T56" fmla="*/ 293 w 403"/>
                <a:gd name="T57" fmla="*/ 238 h 605"/>
                <a:gd name="T58" fmla="*/ 105 w 403"/>
                <a:gd name="T59" fmla="*/ 238 h 605"/>
                <a:gd name="T60" fmla="*/ 95 w 403"/>
                <a:gd name="T61" fmla="*/ 247 h 605"/>
                <a:gd name="T62" fmla="*/ 105 w 403"/>
                <a:gd name="T63" fmla="*/ 258 h 605"/>
                <a:gd name="T64" fmla="*/ 293 w 403"/>
                <a:gd name="T65" fmla="*/ 258 h 605"/>
                <a:gd name="T66" fmla="*/ 303 w 403"/>
                <a:gd name="T67" fmla="*/ 247 h 605"/>
                <a:gd name="T68" fmla="*/ 303 w 403"/>
                <a:gd name="T69" fmla="*/ 181 h 605"/>
                <a:gd name="T70" fmla="*/ 303 w 403"/>
                <a:gd name="T71" fmla="*/ 181 h 605"/>
                <a:gd name="T72" fmla="*/ 293 w 403"/>
                <a:gd name="T73" fmla="*/ 170 h 605"/>
                <a:gd name="T74" fmla="*/ 105 w 403"/>
                <a:gd name="T75" fmla="*/ 170 h 605"/>
                <a:gd name="T76" fmla="*/ 95 w 403"/>
                <a:gd name="T77" fmla="*/ 181 h 605"/>
                <a:gd name="T78" fmla="*/ 105 w 403"/>
                <a:gd name="T79" fmla="*/ 191 h 605"/>
                <a:gd name="T80" fmla="*/ 293 w 403"/>
                <a:gd name="T81" fmla="*/ 191 h 605"/>
                <a:gd name="T82" fmla="*/ 303 w 403"/>
                <a:gd name="T83" fmla="*/ 181 h 605"/>
                <a:gd name="T84" fmla="*/ 303 w 403"/>
                <a:gd name="T85" fmla="*/ 115 h 605"/>
                <a:gd name="T86" fmla="*/ 303 w 403"/>
                <a:gd name="T87" fmla="*/ 115 h 605"/>
                <a:gd name="T88" fmla="*/ 293 w 403"/>
                <a:gd name="T89" fmla="*/ 105 h 605"/>
                <a:gd name="T90" fmla="*/ 105 w 403"/>
                <a:gd name="T91" fmla="*/ 105 h 605"/>
                <a:gd name="T92" fmla="*/ 95 w 403"/>
                <a:gd name="T93" fmla="*/ 115 h 605"/>
                <a:gd name="T94" fmla="*/ 105 w 403"/>
                <a:gd name="T95" fmla="*/ 126 h 605"/>
                <a:gd name="T96" fmla="*/ 293 w 403"/>
                <a:gd name="T97" fmla="*/ 126 h 605"/>
                <a:gd name="T98" fmla="*/ 303 w 403"/>
                <a:gd name="T99" fmla="*/ 115 h 605"/>
                <a:gd name="connsiteX0" fmla="*/ 8313 w 9975"/>
                <a:gd name="connsiteY0" fmla="*/ 9835 h 9983"/>
                <a:gd name="connsiteX1" fmla="*/ 8313 w 9975"/>
                <a:gd name="connsiteY1" fmla="*/ 9835 h 9983"/>
                <a:gd name="connsiteX2" fmla="*/ 8065 w 9975"/>
                <a:gd name="connsiteY2" fmla="*/ 9983 h 9983"/>
                <a:gd name="connsiteX3" fmla="*/ 6799 w 9975"/>
                <a:gd name="connsiteY3" fmla="*/ 9983 h 9983"/>
                <a:gd name="connsiteX4" fmla="*/ 6551 w 9975"/>
                <a:gd name="connsiteY4" fmla="*/ 9835 h 9983"/>
                <a:gd name="connsiteX5" fmla="*/ 6799 w 9975"/>
                <a:gd name="connsiteY5" fmla="*/ 9669 h 9983"/>
                <a:gd name="connsiteX6" fmla="*/ 8065 w 9975"/>
                <a:gd name="connsiteY6" fmla="*/ 9669 h 9983"/>
                <a:gd name="connsiteX7" fmla="*/ 8313 w 9975"/>
                <a:gd name="connsiteY7" fmla="*/ 9835 h 9983"/>
                <a:gd name="connsiteX8" fmla="*/ 3275 w 9975"/>
                <a:gd name="connsiteY8" fmla="*/ 9669 h 9983"/>
                <a:gd name="connsiteX9" fmla="*/ 3275 w 9975"/>
                <a:gd name="connsiteY9" fmla="*/ 9669 h 9983"/>
                <a:gd name="connsiteX10" fmla="*/ 1985 w 9975"/>
                <a:gd name="connsiteY10" fmla="*/ 9669 h 9983"/>
                <a:gd name="connsiteX11" fmla="*/ 1737 w 9975"/>
                <a:gd name="connsiteY11" fmla="*/ 9835 h 9983"/>
                <a:gd name="connsiteX12" fmla="*/ 1985 w 9975"/>
                <a:gd name="connsiteY12" fmla="*/ 9983 h 9983"/>
                <a:gd name="connsiteX13" fmla="*/ 3275 w 9975"/>
                <a:gd name="connsiteY13" fmla="*/ 9983 h 9983"/>
                <a:gd name="connsiteX14" fmla="*/ 3499 w 9975"/>
                <a:gd name="connsiteY14" fmla="*/ 9835 h 9983"/>
                <a:gd name="connsiteX15" fmla="*/ 3275 w 9975"/>
                <a:gd name="connsiteY15" fmla="*/ 9669 h 9983"/>
                <a:gd name="connsiteX16" fmla="*/ 9975 w 9975"/>
                <a:gd name="connsiteY16" fmla="*/ 645 h 9983"/>
                <a:gd name="connsiteX17" fmla="*/ 9975 w 9975"/>
                <a:gd name="connsiteY17" fmla="*/ 645 h 9983"/>
                <a:gd name="connsiteX18" fmla="*/ 9975 w 9975"/>
                <a:gd name="connsiteY18" fmla="*/ 8595 h 9983"/>
                <a:gd name="connsiteX19" fmla="*/ 9007 w 9975"/>
                <a:gd name="connsiteY19" fmla="*/ 9273 h 9983"/>
                <a:gd name="connsiteX20" fmla="*/ 993 w 9975"/>
                <a:gd name="connsiteY20" fmla="*/ 9273 h 9983"/>
                <a:gd name="connsiteX21" fmla="*/ 0 w 9975"/>
                <a:gd name="connsiteY21" fmla="*/ 8595 h 9983"/>
                <a:gd name="connsiteX22" fmla="*/ 0 w 9975"/>
                <a:gd name="connsiteY22" fmla="*/ 645 h 9983"/>
                <a:gd name="connsiteX23" fmla="*/ 993 w 9975"/>
                <a:gd name="connsiteY23" fmla="*/ 0 h 9983"/>
                <a:gd name="connsiteX24" fmla="*/ 9007 w 9975"/>
                <a:gd name="connsiteY24" fmla="*/ 0 h 9983"/>
                <a:gd name="connsiteX25" fmla="*/ 9975 w 9975"/>
                <a:gd name="connsiteY25" fmla="*/ 645 h 9983"/>
                <a:gd name="connsiteX26" fmla="*/ 7519 w 9975"/>
                <a:gd name="connsiteY26" fmla="*/ 4083 h 9983"/>
                <a:gd name="connsiteX27" fmla="*/ 7519 w 9975"/>
                <a:gd name="connsiteY27" fmla="*/ 4083 h 9983"/>
                <a:gd name="connsiteX28" fmla="*/ 7270 w 9975"/>
                <a:gd name="connsiteY28" fmla="*/ 3934 h 9983"/>
                <a:gd name="connsiteX29" fmla="*/ 2605 w 9975"/>
                <a:gd name="connsiteY29" fmla="*/ 3934 h 9983"/>
                <a:gd name="connsiteX30" fmla="*/ 2357 w 9975"/>
                <a:gd name="connsiteY30" fmla="*/ 4083 h 9983"/>
                <a:gd name="connsiteX31" fmla="*/ 2605 w 9975"/>
                <a:gd name="connsiteY31" fmla="*/ 4264 h 9983"/>
                <a:gd name="connsiteX32" fmla="*/ 7270 w 9975"/>
                <a:gd name="connsiteY32" fmla="*/ 4264 h 9983"/>
                <a:gd name="connsiteX33" fmla="*/ 7519 w 9975"/>
                <a:gd name="connsiteY33" fmla="*/ 4083 h 9983"/>
                <a:gd name="connsiteX34" fmla="*/ 7519 w 9975"/>
                <a:gd name="connsiteY34" fmla="*/ 2992 h 9983"/>
                <a:gd name="connsiteX35" fmla="*/ 7519 w 9975"/>
                <a:gd name="connsiteY35" fmla="*/ 2992 h 9983"/>
                <a:gd name="connsiteX36" fmla="*/ 7270 w 9975"/>
                <a:gd name="connsiteY36" fmla="*/ 2810 h 9983"/>
                <a:gd name="connsiteX37" fmla="*/ 2605 w 9975"/>
                <a:gd name="connsiteY37" fmla="*/ 2810 h 9983"/>
                <a:gd name="connsiteX38" fmla="*/ 2357 w 9975"/>
                <a:gd name="connsiteY38" fmla="*/ 2992 h 9983"/>
                <a:gd name="connsiteX39" fmla="*/ 2605 w 9975"/>
                <a:gd name="connsiteY39" fmla="*/ 3157 h 9983"/>
                <a:gd name="connsiteX40" fmla="*/ 7270 w 9975"/>
                <a:gd name="connsiteY40" fmla="*/ 3157 h 9983"/>
                <a:gd name="connsiteX41" fmla="*/ 7519 w 9975"/>
                <a:gd name="connsiteY41" fmla="*/ 2992 h 9983"/>
                <a:gd name="connsiteX42" fmla="*/ 7519 w 9975"/>
                <a:gd name="connsiteY42" fmla="*/ 1901 h 9983"/>
                <a:gd name="connsiteX43" fmla="*/ 7519 w 9975"/>
                <a:gd name="connsiteY43" fmla="*/ 1901 h 9983"/>
                <a:gd name="connsiteX44" fmla="*/ 7270 w 9975"/>
                <a:gd name="connsiteY44" fmla="*/ 1736 h 9983"/>
                <a:gd name="connsiteX45" fmla="*/ 2605 w 9975"/>
                <a:gd name="connsiteY45" fmla="*/ 1736 h 9983"/>
                <a:gd name="connsiteX46" fmla="*/ 2357 w 9975"/>
                <a:gd name="connsiteY46" fmla="*/ 1901 h 9983"/>
                <a:gd name="connsiteX47" fmla="*/ 7270 w 9975"/>
                <a:gd name="connsiteY47" fmla="*/ 2083 h 9983"/>
                <a:gd name="connsiteX48" fmla="*/ 7519 w 9975"/>
                <a:gd name="connsiteY48" fmla="*/ 1901 h 9983"/>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2612 w 10000"/>
                <a:gd name="connsiteY45" fmla="*/ 1739 h 10000"/>
                <a:gd name="connsiteX46" fmla="*/ 7288 w 10000"/>
                <a:gd name="connsiteY46" fmla="*/ 2087 h 10000"/>
                <a:gd name="connsiteX47" fmla="*/ 7538 w 10000"/>
                <a:gd name="connsiteY47"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7288 w 10000"/>
                <a:gd name="connsiteY45" fmla="*/ 2087 h 10000"/>
                <a:gd name="connsiteX46" fmla="*/ 7538 w 10000"/>
                <a:gd name="connsiteY46"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2087 h 10000"/>
                <a:gd name="connsiteX43" fmla="*/ 7538 w 10000"/>
                <a:gd name="connsiteY43" fmla="*/ 1904 h 10000"/>
                <a:gd name="connsiteX44" fmla="*/ 7288 w 10000"/>
                <a:gd name="connsiteY44" fmla="*/ 1739 h 10000"/>
                <a:gd name="connsiteX45" fmla="*/ 7288 w 10000"/>
                <a:gd name="connsiteY45" fmla="*/ 208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1739 h 10000"/>
                <a:gd name="connsiteX43" fmla="*/ 7538 w 10000"/>
                <a:gd name="connsiteY43" fmla="*/ 1904 h 10000"/>
                <a:gd name="connsiteX44" fmla="*/ 7288 w 10000"/>
                <a:gd name="connsiteY44" fmla="*/ 1739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7288 w 10000"/>
                <a:gd name="connsiteY39" fmla="*/ 3162 h 10000"/>
                <a:gd name="connsiteX40" fmla="*/ 7538 w 10000"/>
                <a:gd name="connsiteY40"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7288 w 10000"/>
                <a:gd name="connsiteY38" fmla="*/ 3162 h 10000"/>
                <a:gd name="connsiteX39" fmla="*/ 7538 w 10000"/>
                <a:gd name="connsiteY39"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7288 w 10000"/>
                <a:gd name="connsiteY37" fmla="*/ 3162 h 10000"/>
                <a:gd name="connsiteX38" fmla="*/ 7538 w 10000"/>
                <a:gd name="connsiteY38"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3162 h 10000"/>
                <a:gd name="connsiteX35" fmla="*/ 7538 w 10000"/>
                <a:gd name="connsiteY35" fmla="*/ 2997 h 10000"/>
                <a:gd name="connsiteX36" fmla="*/ 7288 w 10000"/>
                <a:gd name="connsiteY36" fmla="*/ 2815 h 10000"/>
                <a:gd name="connsiteX37" fmla="*/ 7288 w 10000"/>
                <a:gd name="connsiteY37" fmla="*/ 3162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2815 h 10000"/>
                <a:gd name="connsiteX35" fmla="*/ 7538 w 10000"/>
                <a:gd name="connsiteY35" fmla="*/ 2997 h 10000"/>
                <a:gd name="connsiteX36" fmla="*/ 7288 w 10000"/>
                <a:gd name="connsiteY36" fmla="*/ 2815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7288 w 10000"/>
                <a:gd name="connsiteY31" fmla="*/ 4271 h 10000"/>
                <a:gd name="connsiteX32" fmla="*/ 7538 w 10000"/>
                <a:gd name="connsiteY32"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7288 w 10000"/>
                <a:gd name="connsiteY30" fmla="*/ 4271 h 10000"/>
                <a:gd name="connsiteX31" fmla="*/ 7538 w 10000"/>
                <a:gd name="connsiteY31"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7288 w 10000"/>
                <a:gd name="connsiteY29" fmla="*/ 4271 h 10000"/>
                <a:gd name="connsiteX30" fmla="*/ 7538 w 10000"/>
                <a:gd name="connsiteY30"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4271 h 10000"/>
                <a:gd name="connsiteX27" fmla="*/ 7538 w 10000"/>
                <a:gd name="connsiteY27" fmla="*/ 4090 h 10000"/>
                <a:gd name="connsiteX28" fmla="*/ 7288 w 10000"/>
                <a:gd name="connsiteY28" fmla="*/ 3941 h 10000"/>
                <a:gd name="connsiteX29" fmla="*/ 7288 w 10000"/>
                <a:gd name="connsiteY29" fmla="*/ 427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3941 h 10000"/>
                <a:gd name="connsiteX27" fmla="*/ 7538 w 10000"/>
                <a:gd name="connsiteY27" fmla="*/ 4090 h 10000"/>
                <a:gd name="connsiteX28" fmla="*/ 7288 w 10000"/>
                <a:gd name="connsiteY28" fmla="*/ 394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00" h="10000">
                  <a:moveTo>
                    <a:pt x="8334" y="9852"/>
                  </a:moveTo>
                  <a:lnTo>
                    <a:pt x="8334" y="9852"/>
                  </a:lnTo>
                  <a:cubicBezTo>
                    <a:pt x="8334" y="9934"/>
                    <a:pt x="8234" y="10000"/>
                    <a:pt x="8085" y="10000"/>
                  </a:cubicBezTo>
                  <a:lnTo>
                    <a:pt x="6816" y="10000"/>
                  </a:lnTo>
                  <a:cubicBezTo>
                    <a:pt x="6692" y="10000"/>
                    <a:pt x="6567" y="9934"/>
                    <a:pt x="6567" y="9852"/>
                  </a:cubicBezTo>
                  <a:cubicBezTo>
                    <a:pt x="6567" y="9753"/>
                    <a:pt x="6692" y="9685"/>
                    <a:pt x="6816" y="9685"/>
                  </a:cubicBezTo>
                  <a:lnTo>
                    <a:pt x="8085" y="9685"/>
                  </a:lnTo>
                  <a:cubicBezTo>
                    <a:pt x="8234" y="9685"/>
                    <a:pt x="8334" y="9753"/>
                    <a:pt x="8334" y="9852"/>
                  </a:cubicBezTo>
                  <a:close/>
                  <a:moveTo>
                    <a:pt x="3283" y="9685"/>
                  </a:moveTo>
                  <a:lnTo>
                    <a:pt x="3283" y="9685"/>
                  </a:lnTo>
                  <a:lnTo>
                    <a:pt x="1990" y="9685"/>
                  </a:lnTo>
                  <a:cubicBezTo>
                    <a:pt x="1841" y="9685"/>
                    <a:pt x="1741" y="9753"/>
                    <a:pt x="1741" y="9852"/>
                  </a:cubicBezTo>
                  <a:cubicBezTo>
                    <a:pt x="1741" y="9934"/>
                    <a:pt x="1841" y="10000"/>
                    <a:pt x="1990" y="10000"/>
                  </a:cubicBezTo>
                  <a:lnTo>
                    <a:pt x="3283" y="10000"/>
                  </a:lnTo>
                  <a:cubicBezTo>
                    <a:pt x="3409" y="10000"/>
                    <a:pt x="3508" y="9934"/>
                    <a:pt x="3508" y="9852"/>
                  </a:cubicBezTo>
                  <a:cubicBezTo>
                    <a:pt x="3508" y="9753"/>
                    <a:pt x="3409" y="9685"/>
                    <a:pt x="3283" y="9685"/>
                  </a:cubicBezTo>
                  <a:close/>
                  <a:moveTo>
                    <a:pt x="10000" y="646"/>
                  </a:moveTo>
                  <a:lnTo>
                    <a:pt x="10000" y="646"/>
                  </a:lnTo>
                  <a:lnTo>
                    <a:pt x="10000" y="8610"/>
                  </a:lnTo>
                  <a:cubicBezTo>
                    <a:pt x="10000" y="8974"/>
                    <a:pt x="9553" y="9289"/>
                    <a:pt x="9030" y="9289"/>
                  </a:cubicBezTo>
                  <a:lnTo>
                    <a:pt x="995" y="9289"/>
                  </a:lnTo>
                  <a:cubicBezTo>
                    <a:pt x="472" y="9289"/>
                    <a:pt x="0" y="8974"/>
                    <a:pt x="0" y="8610"/>
                  </a:cubicBezTo>
                  <a:lnTo>
                    <a:pt x="0" y="646"/>
                  </a:lnTo>
                  <a:cubicBezTo>
                    <a:pt x="0" y="299"/>
                    <a:pt x="472" y="0"/>
                    <a:pt x="995" y="0"/>
                  </a:cubicBezTo>
                  <a:lnTo>
                    <a:pt x="9030" y="0"/>
                  </a:lnTo>
                  <a:cubicBezTo>
                    <a:pt x="9553" y="0"/>
                    <a:pt x="10000" y="299"/>
                    <a:pt x="10000" y="646"/>
                  </a:cubicBezTo>
                  <a:close/>
                </a:path>
              </a:pathLst>
            </a:custGeom>
            <a:solidFill>
              <a:schemeClr val="bg1"/>
            </a:solidFill>
            <a:ln w="15875" cap="rnd">
              <a:solidFill>
                <a:schemeClr val="accent1"/>
              </a:solidFill>
            </a:ln>
            <a:effectLst/>
          </p:spPr>
          <p:txBody>
            <a:bodyPr wrap="none" anchor="ctr"/>
            <a:lstStyle/>
            <a:p>
              <a:endParaRPr lang="en-US"/>
            </a:p>
          </p:txBody>
        </p:sp>
        <p:sp>
          <p:nvSpPr>
            <p:cNvPr id="466" name="Freeform 331"/>
            <p:cNvSpPr>
              <a:spLocks noChangeArrowheads="1"/>
            </p:cNvSpPr>
            <p:nvPr/>
          </p:nvSpPr>
          <p:spPr bwMode="auto">
            <a:xfrm>
              <a:off x="141273" y="3783554"/>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solidFill>
              <a:schemeClr val="accent1"/>
            </a:solidFill>
            <a:ln>
              <a:noFill/>
            </a:ln>
            <a:effectLst/>
            <a:extLst/>
          </p:spPr>
          <p:txBody>
            <a:bodyPr wrap="none" anchor="ctr"/>
            <a:lstStyle/>
            <a:p>
              <a:endParaRPr lang="en-US"/>
            </a:p>
          </p:txBody>
        </p:sp>
        <p:sp>
          <p:nvSpPr>
            <p:cNvPr id="467" name="Freeform 334"/>
            <p:cNvSpPr>
              <a:spLocks noChangeArrowheads="1"/>
            </p:cNvSpPr>
            <p:nvPr/>
          </p:nvSpPr>
          <p:spPr bwMode="auto">
            <a:xfrm>
              <a:off x="141273" y="3816058"/>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solidFill>
              <a:schemeClr val="accent1"/>
            </a:solidFill>
            <a:ln>
              <a:noFill/>
            </a:ln>
            <a:effectLst/>
            <a:extLst/>
          </p:spPr>
          <p:txBody>
            <a:bodyPr wrap="none" anchor="ctr"/>
            <a:lstStyle/>
            <a:p>
              <a:endParaRPr lang="en-US"/>
            </a:p>
          </p:txBody>
        </p:sp>
        <p:sp>
          <p:nvSpPr>
            <p:cNvPr id="468" name="Freeform 335"/>
            <p:cNvSpPr>
              <a:spLocks noChangeArrowheads="1"/>
            </p:cNvSpPr>
            <p:nvPr/>
          </p:nvSpPr>
          <p:spPr bwMode="auto">
            <a:xfrm>
              <a:off x="141273" y="3848562"/>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solidFill>
              <a:schemeClr val="accent1"/>
            </a:solidFill>
            <a:ln>
              <a:noFill/>
            </a:ln>
            <a:effectLst/>
            <a:extLst/>
          </p:spPr>
          <p:txBody>
            <a:bodyPr wrap="none" anchor="ctr"/>
            <a:lstStyle/>
            <a:p>
              <a:endParaRPr lang="en-US"/>
            </a:p>
          </p:txBody>
        </p:sp>
      </p:grpSp>
      <p:grpSp>
        <p:nvGrpSpPr>
          <p:cNvPr id="469" name="Group 468"/>
          <p:cNvGrpSpPr/>
          <p:nvPr/>
        </p:nvGrpSpPr>
        <p:grpSpPr>
          <a:xfrm>
            <a:off x="7669272" y="2444914"/>
            <a:ext cx="194384" cy="292881"/>
            <a:chOff x="95721" y="3726125"/>
            <a:chExt cx="194384" cy="292881"/>
          </a:xfrm>
        </p:grpSpPr>
        <p:sp>
          <p:nvSpPr>
            <p:cNvPr id="470" name="Freeform 161"/>
            <p:cNvSpPr>
              <a:spLocks noChangeArrowheads="1"/>
            </p:cNvSpPr>
            <p:nvPr/>
          </p:nvSpPr>
          <p:spPr bwMode="auto">
            <a:xfrm>
              <a:off x="95721" y="3726125"/>
              <a:ext cx="194384" cy="292881"/>
            </a:xfrm>
            <a:custGeom>
              <a:avLst/>
              <a:gdLst>
                <a:gd name="T0" fmla="*/ 335 w 403"/>
                <a:gd name="T1" fmla="*/ 595 h 605"/>
                <a:gd name="T2" fmla="*/ 335 w 403"/>
                <a:gd name="T3" fmla="*/ 595 h 605"/>
                <a:gd name="T4" fmla="*/ 325 w 403"/>
                <a:gd name="T5" fmla="*/ 604 h 605"/>
                <a:gd name="T6" fmla="*/ 274 w 403"/>
                <a:gd name="T7" fmla="*/ 604 h 605"/>
                <a:gd name="T8" fmla="*/ 264 w 403"/>
                <a:gd name="T9" fmla="*/ 595 h 605"/>
                <a:gd name="T10" fmla="*/ 274 w 403"/>
                <a:gd name="T11" fmla="*/ 585 h 605"/>
                <a:gd name="T12" fmla="*/ 325 w 403"/>
                <a:gd name="T13" fmla="*/ 585 h 605"/>
                <a:gd name="T14" fmla="*/ 335 w 403"/>
                <a:gd name="T15" fmla="*/ 595 h 605"/>
                <a:gd name="T16" fmla="*/ 132 w 403"/>
                <a:gd name="T17" fmla="*/ 585 h 605"/>
                <a:gd name="T18" fmla="*/ 132 w 403"/>
                <a:gd name="T19" fmla="*/ 585 h 605"/>
                <a:gd name="T20" fmla="*/ 80 w 403"/>
                <a:gd name="T21" fmla="*/ 585 h 605"/>
                <a:gd name="T22" fmla="*/ 70 w 403"/>
                <a:gd name="T23" fmla="*/ 595 h 605"/>
                <a:gd name="T24" fmla="*/ 80 w 403"/>
                <a:gd name="T25" fmla="*/ 604 h 605"/>
                <a:gd name="T26" fmla="*/ 132 w 403"/>
                <a:gd name="T27" fmla="*/ 604 h 605"/>
                <a:gd name="T28" fmla="*/ 141 w 403"/>
                <a:gd name="T29" fmla="*/ 595 h 605"/>
                <a:gd name="T30" fmla="*/ 132 w 403"/>
                <a:gd name="T31" fmla="*/ 585 h 605"/>
                <a:gd name="T32" fmla="*/ 402 w 403"/>
                <a:gd name="T33" fmla="*/ 39 h 605"/>
                <a:gd name="T34" fmla="*/ 402 w 403"/>
                <a:gd name="T35" fmla="*/ 39 h 605"/>
                <a:gd name="T36" fmla="*/ 402 w 403"/>
                <a:gd name="T37" fmla="*/ 520 h 605"/>
                <a:gd name="T38" fmla="*/ 363 w 403"/>
                <a:gd name="T39" fmla="*/ 561 h 605"/>
                <a:gd name="T40" fmla="*/ 40 w 403"/>
                <a:gd name="T41" fmla="*/ 561 h 605"/>
                <a:gd name="T42" fmla="*/ 0 w 403"/>
                <a:gd name="T43" fmla="*/ 520 h 605"/>
                <a:gd name="T44" fmla="*/ 0 w 403"/>
                <a:gd name="T45" fmla="*/ 39 h 605"/>
                <a:gd name="T46" fmla="*/ 40 w 403"/>
                <a:gd name="T47" fmla="*/ 0 h 605"/>
                <a:gd name="T48" fmla="*/ 363 w 403"/>
                <a:gd name="T49" fmla="*/ 0 h 605"/>
                <a:gd name="T50" fmla="*/ 402 w 403"/>
                <a:gd name="T51" fmla="*/ 39 h 605"/>
                <a:gd name="T52" fmla="*/ 303 w 403"/>
                <a:gd name="T53" fmla="*/ 247 h 605"/>
                <a:gd name="T54" fmla="*/ 303 w 403"/>
                <a:gd name="T55" fmla="*/ 247 h 605"/>
                <a:gd name="T56" fmla="*/ 293 w 403"/>
                <a:gd name="T57" fmla="*/ 238 h 605"/>
                <a:gd name="T58" fmla="*/ 105 w 403"/>
                <a:gd name="T59" fmla="*/ 238 h 605"/>
                <a:gd name="T60" fmla="*/ 95 w 403"/>
                <a:gd name="T61" fmla="*/ 247 h 605"/>
                <a:gd name="T62" fmla="*/ 105 w 403"/>
                <a:gd name="T63" fmla="*/ 258 h 605"/>
                <a:gd name="T64" fmla="*/ 293 w 403"/>
                <a:gd name="T65" fmla="*/ 258 h 605"/>
                <a:gd name="T66" fmla="*/ 303 w 403"/>
                <a:gd name="T67" fmla="*/ 247 h 605"/>
                <a:gd name="T68" fmla="*/ 303 w 403"/>
                <a:gd name="T69" fmla="*/ 181 h 605"/>
                <a:gd name="T70" fmla="*/ 303 w 403"/>
                <a:gd name="T71" fmla="*/ 181 h 605"/>
                <a:gd name="T72" fmla="*/ 293 w 403"/>
                <a:gd name="T73" fmla="*/ 170 h 605"/>
                <a:gd name="T74" fmla="*/ 105 w 403"/>
                <a:gd name="T75" fmla="*/ 170 h 605"/>
                <a:gd name="T76" fmla="*/ 95 w 403"/>
                <a:gd name="T77" fmla="*/ 181 h 605"/>
                <a:gd name="T78" fmla="*/ 105 w 403"/>
                <a:gd name="T79" fmla="*/ 191 h 605"/>
                <a:gd name="T80" fmla="*/ 293 w 403"/>
                <a:gd name="T81" fmla="*/ 191 h 605"/>
                <a:gd name="T82" fmla="*/ 303 w 403"/>
                <a:gd name="T83" fmla="*/ 181 h 605"/>
                <a:gd name="T84" fmla="*/ 303 w 403"/>
                <a:gd name="T85" fmla="*/ 115 h 605"/>
                <a:gd name="T86" fmla="*/ 303 w 403"/>
                <a:gd name="T87" fmla="*/ 115 h 605"/>
                <a:gd name="T88" fmla="*/ 293 w 403"/>
                <a:gd name="T89" fmla="*/ 105 h 605"/>
                <a:gd name="T90" fmla="*/ 105 w 403"/>
                <a:gd name="T91" fmla="*/ 105 h 605"/>
                <a:gd name="T92" fmla="*/ 95 w 403"/>
                <a:gd name="T93" fmla="*/ 115 h 605"/>
                <a:gd name="T94" fmla="*/ 105 w 403"/>
                <a:gd name="T95" fmla="*/ 126 h 605"/>
                <a:gd name="T96" fmla="*/ 293 w 403"/>
                <a:gd name="T97" fmla="*/ 126 h 605"/>
                <a:gd name="T98" fmla="*/ 303 w 403"/>
                <a:gd name="T99" fmla="*/ 115 h 605"/>
                <a:gd name="connsiteX0" fmla="*/ 8313 w 9975"/>
                <a:gd name="connsiteY0" fmla="*/ 9835 h 9983"/>
                <a:gd name="connsiteX1" fmla="*/ 8313 w 9975"/>
                <a:gd name="connsiteY1" fmla="*/ 9835 h 9983"/>
                <a:gd name="connsiteX2" fmla="*/ 8065 w 9975"/>
                <a:gd name="connsiteY2" fmla="*/ 9983 h 9983"/>
                <a:gd name="connsiteX3" fmla="*/ 6799 w 9975"/>
                <a:gd name="connsiteY3" fmla="*/ 9983 h 9983"/>
                <a:gd name="connsiteX4" fmla="*/ 6551 w 9975"/>
                <a:gd name="connsiteY4" fmla="*/ 9835 h 9983"/>
                <a:gd name="connsiteX5" fmla="*/ 6799 w 9975"/>
                <a:gd name="connsiteY5" fmla="*/ 9669 h 9983"/>
                <a:gd name="connsiteX6" fmla="*/ 8065 w 9975"/>
                <a:gd name="connsiteY6" fmla="*/ 9669 h 9983"/>
                <a:gd name="connsiteX7" fmla="*/ 8313 w 9975"/>
                <a:gd name="connsiteY7" fmla="*/ 9835 h 9983"/>
                <a:gd name="connsiteX8" fmla="*/ 3275 w 9975"/>
                <a:gd name="connsiteY8" fmla="*/ 9669 h 9983"/>
                <a:gd name="connsiteX9" fmla="*/ 3275 w 9975"/>
                <a:gd name="connsiteY9" fmla="*/ 9669 h 9983"/>
                <a:gd name="connsiteX10" fmla="*/ 1985 w 9975"/>
                <a:gd name="connsiteY10" fmla="*/ 9669 h 9983"/>
                <a:gd name="connsiteX11" fmla="*/ 1737 w 9975"/>
                <a:gd name="connsiteY11" fmla="*/ 9835 h 9983"/>
                <a:gd name="connsiteX12" fmla="*/ 1985 w 9975"/>
                <a:gd name="connsiteY12" fmla="*/ 9983 h 9983"/>
                <a:gd name="connsiteX13" fmla="*/ 3275 w 9975"/>
                <a:gd name="connsiteY13" fmla="*/ 9983 h 9983"/>
                <a:gd name="connsiteX14" fmla="*/ 3499 w 9975"/>
                <a:gd name="connsiteY14" fmla="*/ 9835 h 9983"/>
                <a:gd name="connsiteX15" fmla="*/ 3275 w 9975"/>
                <a:gd name="connsiteY15" fmla="*/ 9669 h 9983"/>
                <a:gd name="connsiteX16" fmla="*/ 9975 w 9975"/>
                <a:gd name="connsiteY16" fmla="*/ 645 h 9983"/>
                <a:gd name="connsiteX17" fmla="*/ 9975 w 9975"/>
                <a:gd name="connsiteY17" fmla="*/ 645 h 9983"/>
                <a:gd name="connsiteX18" fmla="*/ 9975 w 9975"/>
                <a:gd name="connsiteY18" fmla="*/ 8595 h 9983"/>
                <a:gd name="connsiteX19" fmla="*/ 9007 w 9975"/>
                <a:gd name="connsiteY19" fmla="*/ 9273 h 9983"/>
                <a:gd name="connsiteX20" fmla="*/ 993 w 9975"/>
                <a:gd name="connsiteY20" fmla="*/ 9273 h 9983"/>
                <a:gd name="connsiteX21" fmla="*/ 0 w 9975"/>
                <a:gd name="connsiteY21" fmla="*/ 8595 h 9983"/>
                <a:gd name="connsiteX22" fmla="*/ 0 w 9975"/>
                <a:gd name="connsiteY22" fmla="*/ 645 h 9983"/>
                <a:gd name="connsiteX23" fmla="*/ 993 w 9975"/>
                <a:gd name="connsiteY23" fmla="*/ 0 h 9983"/>
                <a:gd name="connsiteX24" fmla="*/ 9007 w 9975"/>
                <a:gd name="connsiteY24" fmla="*/ 0 h 9983"/>
                <a:gd name="connsiteX25" fmla="*/ 9975 w 9975"/>
                <a:gd name="connsiteY25" fmla="*/ 645 h 9983"/>
                <a:gd name="connsiteX26" fmla="*/ 7519 w 9975"/>
                <a:gd name="connsiteY26" fmla="*/ 4083 h 9983"/>
                <a:gd name="connsiteX27" fmla="*/ 7519 w 9975"/>
                <a:gd name="connsiteY27" fmla="*/ 4083 h 9983"/>
                <a:gd name="connsiteX28" fmla="*/ 7270 w 9975"/>
                <a:gd name="connsiteY28" fmla="*/ 3934 h 9983"/>
                <a:gd name="connsiteX29" fmla="*/ 2605 w 9975"/>
                <a:gd name="connsiteY29" fmla="*/ 3934 h 9983"/>
                <a:gd name="connsiteX30" fmla="*/ 2357 w 9975"/>
                <a:gd name="connsiteY30" fmla="*/ 4083 h 9983"/>
                <a:gd name="connsiteX31" fmla="*/ 2605 w 9975"/>
                <a:gd name="connsiteY31" fmla="*/ 4264 h 9983"/>
                <a:gd name="connsiteX32" fmla="*/ 7270 w 9975"/>
                <a:gd name="connsiteY32" fmla="*/ 4264 h 9983"/>
                <a:gd name="connsiteX33" fmla="*/ 7519 w 9975"/>
                <a:gd name="connsiteY33" fmla="*/ 4083 h 9983"/>
                <a:gd name="connsiteX34" fmla="*/ 7519 w 9975"/>
                <a:gd name="connsiteY34" fmla="*/ 2992 h 9983"/>
                <a:gd name="connsiteX35" fmla="*/ 7519 w 9975"/>
                <a:gd name="connsiteY35" fmla="*/ 2992 h 9983"/>
                <a:gd name="connsiteX36" fmla="*/ 7270 w 9975"/>
                <a:gd name="connsiteY36" fmla="*/ 2810 h 9983"/>
                <a:gd name="connsiteX37" fmla="*/ 2605 w 9975"/>
                <a:gd name="connsiteY37" fmla="*/ 2810 h 9983"/>
                <a:gd name="connsiteX38" fmla="*/ 2357 w 9975"/>
                <a:gd name="connsiteY38" fmla="*/ 2992 h 9983"/>
                <a:gd name="connsiteX39" fmla="*/ 2605 w 9975"/>
                <a:gd name="connsiteY39" fmla="*/ 3157 h 9983"/>
                <a:gd name="connsiteX40" fmla="*/ 7270 w 9975"/>
                <a:gd name="connsiteY40" fmla="*/ 3157 h 9983"/>
                <a:gd name="connsiteX41" fmla="*/ 7519 w 9975"/>
                <a:gd name="connsiteY41" fmla="*/ 2992 h 9983"/>
                <a:gd name="connsiteX42" fmla="*/ 7519 w 9975"/>
                <a:gd name="connsiteY42" fmla="*/ 1901 h 9983"/>
                <a:gd name="connsiteX43" fmla="*/ 7519 w 9975"/>
                <a:gd name="connsiteY43" fmla="*/ 1901 h 9983"/>
                <a:gd name="connsiteX44" fmla="*/ 7270 w 9975"/>
                <a:gd name="connsiteY44" fmla="*/ 1736 h 9983"/>
                <a:gd name="connsiteX45" fmla="*/ 2605 w 9975"/>
                <a:gd name="connsiteY45" fmla="*/ 1736 h 9983"/>
                <a:gd name="connsiteX46" fmla="*/ 2357 w 9975"/>
                <a:gd name="connsiteY46" fmla="*/ 1901 h 9983"/>
                <a:gd name="connsiteX47" fmla="*/ 7270 w 9975"/>
                <a:gd name="connsiteY47" fmla="*/ 2083 h 9983"/>
                <a:gd name="connsiteX48" fmla="*/ 7519 w 9975"/>
                <a:gd name="connsiteY48" fmla="*/ 1901 h 9983"/>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2612 w 10000"/>
                <a:gd name="connsiteY45" fmla="*/ 1739 h 10000"/>
                <a:gd name="connsiteX46" fmla="*/ 7288 w 10000"/>
                <a:gd name="connsiteY46" fmla="*/ 2087 h 10000"/>
                <a:gd name="connsiteX47" fmla="*/ 7538 w 10000"/>
                <a:gd name="connsiteY47"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7288 w 10000"/>
                <a:gd name="connsiteY45" fmla="*/ 2087 h 10000"/>
                <a:gd name="connsiteX46" fmla="*/ 7538 w 10000"/>
                <a:gd name="connsiteY46"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2087 h 10000"/>
                <a:gd name="connsiteX43" fmla="*/ 7538 w 10000"/>
                <a:gd name="connsiteY43" fmla="*/ 1904 h 10000"/>
                <a:gd name="connsiteX44" fmla="*/ 7288 w 10000"/>
                <a:gd name="connsiteY44" fmla="*/ 1739 h 10000"/>
                <a:gd name="connsiteX45" fmla="*/ 7288 w 10000"/>
                <a:gd name="connsiteY45" fmla="*/ 208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1739 h 10000"/>
                <a:gd name="connsiteX43" fmla="*/ 7538 w 10000"/>
                <a:gd name="connsiteY43" fmla="*/ 1904 h 10000"/>
                <a:gd name="connsiteX44" fmla="*/ 7288 w 10000"/>
                <a:gd name="connsiteY44" fmla="*/ 1739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7288 w 10000"/>
                <a:gd name="connsiteY39" fmla="*/ 3162 h 10000"/>
                <a:gd name="connsiteX40" fmla="*/ 7538 w 10000"/>
                <a:gd name="connsiteY40"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7288 w 10000"/>
                <a:gd name="connsiteY38" fmla="*/ 3162 h 10000"/>
                <a:gd name="connsiteX39" fmla="*/ 7538 w 10000"/>
                <a:gd name="connsiteY39"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7288 w 10000"/>
                <a:gd name="connsiteY37" fmla="*/ 3162 h 10000"/>
                <a:gd name="connsiteX38" fmla="*/ 7538 w 10000"/>
                <a:gd name="connsiteY38"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3162 h 10000"/>
                <a:gd name="connsiteX35" fmla="*/ 7538 w 10000"/>
                <a:gd name="connsiteY35" fmla="*/ 2997 h 10000"/>
                <a:gd name="connsiteX36" fmla="*/ 7288 w 10000"/>
                <a:gd name="connsiteY36" fmla="*/ 2815 h 10000"/>
                <a:gd name="connsiteX37" fmla="*/ 7288 w 10000"/>
                <a:gd name="connsiteY37" fmla="*/ 3162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2815 h 10000"/>
                <a:gd name="connsiteX35" fmla="*/ 7538 w 10000"/>
                <a:gd name="connsiteY35" fmla="*/ 2997 h 10000"/>
                <a:gd name="connsiteX36" fmla="*/ 7288 w 10000"/>
                <a:gd name="connsiteY36" fmla="*/ 2815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7288 w 10000"/>
                <a:gd name="connsiteY31" fmla="*/ 4271 h 10000"/>
                <a:gd name="connsiteX32" fmla="*/ 7538 w 10000"/>
                <a:gd name="connsiteY32"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7288 w 10000"/>
                <a:gd name="connsiteY30" fmla="*/ 4271 h 10000"/>
                <a:gd name="connsiteX31" fmla="*/ 7538 w 10000"/>
                <a:gd name="connsiteY31"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7288 w 10000"/>
                <a:gd name="connsiteY29" fmla="*/ 4271 h 10000"/>
                <a:gd name="connsiteX30" fmla="*/ 7538 w 10000"/>
                <a:gd name="connsiteY30"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4271 h 10000"/>
                <a:gd name="connsiteX27" fmla="*/ 7538 w 10000"/>
                <a:gd name="connsiteY27" fmla="*/ 4090 h 10000"/>
                <a:gd name="connsiteX28" fmla="*/ 7288 w 10000"/>
                <a:gd name="connsiteY28" fmla="*/ 3941 h 10000"/>
                <a:gd name="connsiteX29" fmla="*/ 7288 w 10000"/>
                <a:gd name="connsiteY29" fmla="*/ 427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3941 h 10000"/>
                <a:gd name="connsiteX27" fmla="*/ 7538 w 10000"/>
                <a:gd name="connsiteY27" fmla="*/ 4090 h 10000"/>
                <a:gd name="connsiteX28" fmla="*/ 7288 w 10000"/>
                <a:gd name="connsiteY28" fmla="*/ 394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00" h="10000">
                  <a:moveTo>
                    <a:pt x="8334" y="9852"/>
                  </a:moveTo>
                  <a:lnTo>
                    <a:pt x="8334" y="9852"/>
                  </a:lnTo>
                  <a:cubicBezTo>
                    <a:pt x="8334" y="9934"/>
                    <a:pt x="8234" y="10000"/>
                    <a:pt x="8085" y="10000"/>
                  </a:cubicBezTo>
                  <a:lnTo>
                    <a:pt x="6816" y="10000"/>
                  </a:lnTo>
                  <a:cubicBezTo>
                    <a:pt x="6692" y="10000"/>
                    <a:pt x="6567" y="9934"/>
                    <a:pt x="6567" y="9852"/>
                  </a:cubicBezTo>
                  <a:cubicBezTo>
                    <a:pt x="6567" y="9753"/>
                    <a:pt x="6692" y="9685"/>
                    <a:pt x="6816" y="9685"/>
                  </a:cubicBezTo>
                  <a:lnTo>
                    <a:pt x="8085" y="9685"/>
                  </a:lnTo>
                  <a:cubicBezTo>
                    <a:pt x="8234" y="9685"/>
                    <a:pt x="8334" y="9753"/>
                    <a:pt x="8334" y="9852"/>
                  </a:cubicBezTo>
                  <a:close/>
                  <a:moveTo>
                    <a:pt x="3283" y="9685"/>
                  </a:moveTo>
                  <a:lnTo>
                    <a:pt x="3283" y="9685"/>
                  </a:lnTo>
                  <a:lnTo>
                    <a:pt x="1990" y="9685"/>
                  </a:lnTo>
                  <a:cubicBezTo>
                    <a:pt x="1841" y="9685"/>
                    <a:pt x="1741" y="9753"/>
                    <a:pt x="1741" y="9852"/>
                  </a:cubicBezTo>
                  <a:cubicBezTo>
                    <a:pt x="1741" y="9934"/>
                    <a:pt x="1841" y="10000"/>
                    <a:pt x="1990" y="10000"/>
                  </a:cubicBezTo>
                  <a:lnTo>
                    <a:pt x="3283" y="10000"/>
                  </a:lnTo>
                  <a:cubicBezTo>
                    <a:pt x="3409" y="10000"/>
                    <a:pt x="3508" y="9934"/>
                    <a:pt x="3508" y="9852"/>
                  </a:cubicBezTo>
                  <a:cubicBezTo>
                    <a:pt x="3508" y="9753"/>
                    <a:pt x="3409" y="9685"/>
                    <a:pt x="3283" y="9685"/>
                  </a:cubicBezTo>
                  <a:close/>
                  <a:moveTo>
                    <a:pt x="10000" y="646"/>
                  </a:moveTo>
                  <a:lnTo>
                    <a:pt x="10000" y="646"/>
                  </a:lnTo>
                  <a:lnTo>
                    <a:pt x="10000" y="8610"/>
                  </a:lnTo>
                  <a:cubicBezTo>
                    <a:pt x="10000" y="8974"/>
                    <a:pt x="9553" y="9289"/>
                    <a:pt x="9030" y="9289"/>
                  </a:cubicBezTo>
                  <a:lnTo>
                    <a:pt x="995" y="9289"/>
                  </a:lnTo>
                  <a:cubicBezTo>
                    <a:pt x="472" y="9289"/>
                    <a:pt x="0" y="8974"/>
                    <a:pt x="0" y="8610"/>
                  </a:cubicBezTo>
                  <a:lnTo>
                    <a:pt x="0" y="646"/>
                  </a:lnTo>
                  <a:cubicBezTo>
                    <a:pt x="0" y="299"/>
                    <a:pt x="472" y="0"/>
                    <a:pt x="995" y="0"/>
                  </a:cubicBezTo>
                  <a:lnTo>
                    <a:pt x="9030" y="0"/>
                  </a:lnTo>
                  <a:cubicBezTo>
                    <a:pt x="9553" y="0"/>
                    <a:pt x="10000" y="299"/>
                    <a:pt x="10000" y="646"/>
                  </a:cubicBezTo>
                  <a:close/>
                </a:path>
              </a:pathLst>
            </a:custGeom>
            <a:solidFill>
              <a:schemeClr val="bg1"/>
            </a:solidFill>
            <a:ln w="15875" cap="rnd">
              <a:solidFill>
                <a:schemeClr val="accent1"/>
              </a:solidFill>
            </a:ln>
            <a:effectLst/>
          </p:spPr>
          <p:txBody>
            <a:bodyPr wrap="none" anchor="ctr"/>
            <a:lstStyle/>
            <a:p>
              <a:endParaRPr lang="en-US"/>
            </a:p>
          </p:txBody>
        </p:sp>
        <p:sp>
          <p:nvSpPr>
            <p:cNvPr id="471" name="Freeform 331"/>
            <p:cNvSpPr>
              <a:spLocks noChangeArrowheads="1"/>
            </p:cNvSpPr>
            <p:nvPr/>
          </p:nvSpPr>
          <p:spPr bwMode="auto">
            <a:xfrm>
              <a:off x="141273" y="3783554"/>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solidFill>
              <a:schemeClr val="accent1"/>
            </a:solidFill>
            <a:ln>
              <a:noFill/>
            </a:ln>
            <a:effectLst/>
            <a:extLst/>
          </p:spPr>
          <p:txBody>
            <a:bodyPr wrap="none" anchor="ctr"/>
            <a:lstStyle/>
            <a:p>
              <a:endParaRPr lang="en-US"/>
            </a:p>
          </p:txBody>
        </p:sp>
        <p:sp>
          <p:nvSpPr>
            <p:cNvPr id="472" name="Freeform 334"/>
            <p:cNvSpPr>
              <a:spLocks noChangeArrowheads="1"/>
            </p:cNvSpPr>
            <p:nvPr/>
          </p:nvSpPr>
          <p:spPr bwMode="auto">
            <a:xfrm>
              <a:off x="141273" y="3816058"/>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solidFill>
              <a:schemeClr val="accent1"/>
            </a:solidFill>
            <a:ln>
              <a:noFill/>
            </a:ln>
            <a:effectLst/>
            <a:extLst/>
          </p:spPr>
          <p:txBody>
            <a:bodyPr wrap="none" anchor="ctr"/>
            <a:lstStyle/>
            <a:p>
              <a:endParaRPr lang="en-US"/>
            </a:p>
          </p:txBody>
        </p:sp>
        <p:sp>
          <p:nvSpPr>
            <p:cNvPr id="473" name="Freeform 335"/>
            <p:cNvSpPr>
              <a:spLocks noChangeArrowheads="1"/>
            </p:cNvSpPr>
            <p:nvPr/>
          </p:nvSpPr>
          <p:spPr bwMode="auto">
            <a:xfrm>
              <a:off x="141273" y="3848562"/>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solidFill>
              <a:schemeClr val="accent1"/>
            </a:solidFill>
            <a:ln>
              <a:noFill/>
            </a:ln>
            <a:effectLst/>
            <a:extLst/>
          </p:spPr>
          <p:txBody>
            <a:bodyPr wrap="none" anchor="ctr"/>
            <a:lstStyle/>
            <a:p>
              <a:endParaRPr lang="en-US"/>
            </a:p>
          </p:txBody>
        </p:sp>
      </p:grpSp>
      <p:grpSp>
        <p:nvGrpSpPr>
          <p:cNvPr id="479" name="Group 478"/>
          <p:cNvGrpSpPr/>
          <p:nvPr/>
        </p:nvGrpSpPr>
        <p:grpSpPr>
          <a:xfrm>
            <a:off x="7942505" y="2444914"/>
            <a:ext cx="194384" cy="292881"/>
            <a:chOff x="95721" y="3726125"/>
            <a:chExt cx="194384" cy="292881"/>
          </a:xfrm>
        </p:grpSpPr>
        <p:sp>
          <p:nvSpPr>
            <p:cNvPr id="480" name="Freeform 161"/>
            <p:cNvSpPr>
              <a:spLocks noChangeArrowheads="1"/>
            </p:cNvSpPr>
            <p:nvPr/>
          </p:nvSpPr>
          <p:spPr bwMode="auto">
            <a:xfrm>
              <a:off x="95721" y="3726125"/>
              <a:ext cx="194384" cy="292881"/>
            </a:xfrm>
            <a:custGeom>
              <a:avLst/>
              <a:gdLst>
                <a:gd name="T0" fmla="*/ 335 w 403"/>
                <a:gd name="T1" fmla="*/ 595 h 605"/>
                <a:gd name="T2" fmla="*/ 335 w 403"/>
                <a:gd name="T3" fmla="*/ 595 h 605"/>
                <a:gd name="T4" fmla="*/ 325 w 403"/>
                <a:gd name="T5" fmla="*/ 604 h 605"/>
                <a:gd name="T6" fmla="*/ 274 w 403"/>
                <a:gd name="T7" fmla="*/ 604 h 605"/>
                <a:gd name="T8" fmla="*/ 264 w 403"/>
                <a:gd name="T9" fmla="*/ 595 h 605"/>
                <a:gd name="T10" fmla="*/ 274 w 403"/>
                <a:gd name="T11" fmla="*/ 585 h 605"/>
                <a:gd name="T12" fmla="*/ 325 w 403"/>
                <a:gd name="T13" fmla="*/ 585 h 605"/>
                <a:gd name="T14" fmla="*/ 335 w 403"/>
                <a:gd name="T15" fmla="*/ 595 h 605"/>
                <a:gd name="T16" fmla="*/ 132 w 403"/>
                <a:gd name="T17" fmla="*/ 585 h 605"/>
                <a:gd name="T18" fmla="*/ 132 w 403"/>
                <a:gd name="T19" fmla="*/ 585 h 605"/>
                <a:gd name="T20" fmla="*/ 80 w 403"/>
                <a:gd name="T21" fmla="*/ 585 h 605"/>
                <a:gd name="T22" fmla="*/ 70 w 403"/>
                <a:gd name="T23" fmla="*/ 595 h 605"/>
                <a:gd name="T24" fmla="*/ 80 w 403"/>
                <a:gd name="T25" fmla="*/ 604 h 605"/>
                <a:gd name="T26" fmla="*/ 132 w 403"/>
                <a:gd name="T27" fmla="*/ 604 h 605"/>
                <a:gd name="T28" fmla="*/ 141 w 403"/>
                <a:gd name="T29" fmla="*/ 595 h 605"/>
                <a:gd name="T30" fmla="*/ 132 w 403"/>
                <a:gd name="T31" fmla="*/ 585 h 605"/>
                <a:gd name="T32" fmla="*/ 402 w 403"/>
                <a:gd name="T33" fmla="*/ 39 h 605"/>
                <a:gd name="T34" fmla="*/ 402 w 403"/>
                <a:gd name="T35" fmla="*/ 39 h 605"/>
                <a:gd name="T36" fmla="*/ 402 w 403"/>
                <a:gd name="T37" fmla="*/ 520 h 605"/>
                <a:gd name="T38" fmla="*/ 363 w 403"/>
                <a:gd name="T39" fmla="*/ 561 h 605"/>
                <a:gd name="T40" fmla="*/ 40 w 403"/>
                <a:gd name="T41" fmla="*/ 561 h 605"/>
                <a:gd name="T42" fmla="*/ 0 w 403"/>
                <a:gd name="T43" fmla="*/ 520 h 605"/>
                <a:gd name="T44" fmla="*/ 0 w 403"/>
                <a:gd name="T45" fmla="*/ 39 h 605"/>
                <a:gd name="T46" fmla="*/ 40 w 403"/>
                <a:gd name="T47" fmla="*/ 0 h 605"/>
                <a:gd name="T48" fmla="*/ 363 w 403"/>
                <a:gd name="T49" fmla="*/ 0 h 605"/>
                <a:gd name="T50" fmla="*/ 402 w 403"/>
                <a:gd name="T51" fmla="*/ 39 h 605"/>
                <a:gd name="T52" fmla="*/ 303 w 403"/>
                <a:gd name="T53" fmla="*/ 247 h 605"/>
                <a:gd name="T54" fmla="*/ 303 w 403"/>
                <a:gd name="T55" fmla="*/ 247 h 605"/>
                <a:gd name="T56" fmla="*/ 293 w 403"/>
                <a:gd name="T57" fmla="*/ 238 h 605"/>
                <a:gd name="T58" fmla="*/ 105 w 403"/>
                <a:gd name="T59" fmla="*/ 238 h 605"/>
                <a:gd name="T60" fmla="*/ 95 w 403"/>
                <a:gd name="T61" fmla="*/ 247 h 605"/>
                <a:gd name="T62" fmla="*/ 105 w 403"/>
                <a:gd name="T63" fmla="*/ 258 h 605"/>
                <a:gd name="T64" fmla="*/ 293 w 403"/>
                <a:gd name="T65" fmla="*/ 258 h 605"/>
                <a:gd name="T66" fmla="*/ 303 w 403"/>
                <a:gd name="T67" fmla="*/ 247 h 605"/>
                <a:gd name="T68" fmla="*/ 303 w 403"/>
                <a:gd name="T69" fmla="*/ 181 h 605"/>
                <a:gd name="T70" fmla="*/ 303 w 403"/>
                <a:gd name="T71" fmla="*/ 181 h 605"/>
                <a:gd name="T72" fmla="*/ 293 w 403"/>
                <a:gd name="T73" fmla="*/ 170 h 605"/>
                <a:gd name="T74" fmla="*/ 105 w 403"/>
                <a:gd name="T75" fmla="*/ 170 h 605"/>
                <a:gd name="T76" fmla="*/ 95 w 403"/>
                <a:gd name="T77" fmla="*/ 181 h 605"/>
                <a:gd name="T78" fmla="*/ 105 w 403"/>
                <a:gd name="T79" fmla="*/ 191 h 605"/>
                <a:gd name="T80" fmla="*/ 293 w 403"/>
                <a:gd name="T81" fmla="*/ 191 h 605"/>
                <a:gd name="T82" fmla="*/ 303 w 403"/>
                <a:gd name="T83" fmla="*/ 181 h 605"/>
                <a:gd name="T84" fmla="*/ 303 w 403"/>
                <a:gd name="T85" fmla="*/ 115 h 605"/>
                <a:gd name="T86" fmla="*/ 303 w 403"/>
                <a:gd name="T87" fmla="*/ 115 h 605"/>
                <a:gd name="T88" fmla="*/ 293 w 403"/>
                <a:gd name="T89" fmla="*/ 105 h 605"/>
                <a:gd name="T90" fmla="*/ 105 w 403"/>
                <a:gd name="T91" fmla="*/ 105 h 605"/>
                <a:gd name="T92" fmla="*/ 95 w 403"/>
                <a:gd name="T93" fmla="*/ 115 h 605"/>
                <a:gd name="T94" fmla="*/ 105 w 403"/>
                <a:gd name="T95" fmla="*/ 126 h 605"/>
                <a:gd name="T96" fmla="*/ 293 w 403"/>
                <a:gd name="T97" fmla="*/ 126 h 605"/>
                <a:gd name="T98" fmla="*/ 303 w 403"/>
                <a:gd name="T99" fmla="*/ 115 h 605"/>
                <a:gd name="connsiteX0" fmla="*/ 8313 w 9975"/>
                <a:gd name="connsiteY0" fmla="*/ 9835 h 9983"/>
                <a:gd name="connsiteX1" fmla="*/ 8313 w 9975"/>
                <a:gd name="connsiteY1" fmla="*/ 9835 h 9983"/>
                <a:gd name="connsiteX2" fmla="*/ 8065 w 9975"/>
                <a:gd name="connsiteY2" fmla="*/ 9983 h 9983"/>
                <a:gd name="connsiteX3" fmla="*/ 6799 w 9975"/>
                <a:gd name="connsiteY3" fmla="*/ 9983 h 9983"/>
                <a:gd name="connsiteX4" fmla="*/ 6551 w 9975"/>
                <a:gd name="connsiteY4" fmla="*/ 9835 h 9983"/>
                <a:gd name="connsiteX5" fmla="*/ 6799 w 9975"/>
                <a:gd name="connsiteY5" fmla="*/ 9669 h 9983"/>
                <a:gd name="connsiteX6" fmla="*/ 8065 w 9975"/>
                <a:gd name="connsiteY6" fmla="*/ 9669 h 9983"/>
                <a:gd name="connsiteX7" fmla="*/ 8313 w 9975"/>
                <a:gd name="connsiteY7" fmla="*/ 9835 h 9983"/>
                <a:gd name="connsiteX8" fmla="*/ 3275 w 9975"/>
                <a:gd name="connsiteY8" fmla="*/ 9669 h 9983"/>
                <a:gd name="connsiteX9" fmla="*/ 3275 w 9975"/>
                <a:gd name="connsiteY9" fmla="*/ 9669 h 9983"/>
                <a:gd name="connsiteX10" fmla="*/ 1985 w 9975"/>
                <a:gd name="connsiteY10" fmla="*/ 9669 h 9983"/>
                <a:gd name="connsiteX11" fmla="*/ 1737 w 9975"/>
                <a:gd name="connsiteY11" fmla="*/ 9835 h 9983"/>
                <a:gd name="connsiteX12" fmla="*/ 1985 w 9975"/>
                <a:gd name="connsiteY12" fmla="*/ 9983 h 9983"/>
                <a:gd name="connsiteX13" fmla="*/ 3275 w 9975"/>
                <a:gd name="connsiteY13" fmla="*/ 9983 h 9983"/>
                <a:gd name="connsiteX14" fmla="*/ 3499 w 9975"/>
                <a:gd name="connsiteY14" fmla="*/ 9835 h 9983"/>
                <a:gd name="connsiteX15" fmla="*/ 3275 w 9975"/>
                <a:gd name="connsiteY15" fmla="*/ 9669 h 9983"/>
                <a:gd name="connsiteX16" fmla="*/ 9975 w 9975"/>
                <a:gd name="connsiteY16" fmla="*/ 645 h 9983"/>
                <a:gd name="connsiteX17" fmla="*/ 9975 w 9975"/>
                <a:gd name="connsiteY17" fmla="*/ 645 h 9983"/>
                <a:gd name="connsiteX18" fmla="*/ 9975 w 9975"/>
                <a:gd name="connsiteY18" fmla="*/ 8595 h 9983"/>
                <a:gd name="connsiteX19" fmla="*/ 9007 w 9975"/>
                <a:gd name="connsiteY19" fmla="*/ 9273 h 9983"/>
                <a:gd name="connsiteX20" fmla="*/ 993 w 9975"/>
                <a:gd name="connsiteY20" fmla="*/ 9273 h 9983"/>
                <a:gd name="connsiteX21" fmla="*/ 0 w 9975"/>
                <a:gd name="connsiteY21" fmla="*/ 8595 h 9983"/>
                <a:gd name="connsiteX22" fmla="*/ 0 w 9975"/>
                <a:gd name="connsiteY22" fmla="*/ 645 h 9983"/>
                <a:gd name="connsiteX23" fmla="*/ 993 w 9975"/>
                <a:gd name="connsiteY23" fmla="*/ 0 h 9983"/>
                <a:gd name="connsiteX24" fmla="*/ 9007 w 9975"/>
                <a:gd name="connsiteY24" fmla="*/ 0 h 9983"/>
                <a:gd name="connsiteX25" fmla="*/ 9975 w 9975"/>
                <a:gd name="connsiteY25" fmla="*/ 645 h 9983"/>
                <a:gd name="connsiteX26" fmla="*/ 7519 w 9975"/>
                <a:gd name="connsiteY26" fmla="*/ 4083 h 9983"/>
                <a:gd name="connsiteX27" fmla="*/ 7519 w 9975"/>
                <a:gd name="connsiteY27" fmla="*/ 4083 h 9983"/>
                <a:gd name="connsiteX28" fmla="*/ 7270 w 9975"/>
                <a:gd name="connsiteY28" fmla="*/ 3934 h 9983"/>
                <a:gd name="connsiteX29" fmla="*/ 2605 w 9975"/>
                <a:gd name="connsiteY29" fmla="*/ 3934 h 9983"/>
                <a:gd name="connsiteX30" fmla="*/ 2357 w 9975"/>
                <a:gd name="connsiteY30" fmla="*/ 4083 h 9983"/>
                <a:gd name="connsiteX31" fmla="*/ 2605 w 9975"/>
                <a:gd name="connsiteY31" fmla="*/ 4264 h 9983"/>
                <a:gd name="connsiteX32" fmla="*/ 7270 w 9975"/>
                <a:gd name="connsiteY32" fmla="*/ 4264 h 9983"/>
                <a:gd name="connsiteX33" fmla="*/ 7519 w 9975"/>
                <a:gd name="connsiteY33" fmla="*/ 4083 h 9983"/>
                <a:gd name="connsiteX34" fmla="*/ 7519 w 9975"/>
                <a:gd name="connsiteY34" fmla="*/ 2992 h 9983"/>
                <a:gd name="connsiteX35" fmla="*/ 7519 w 9975"/>
                <a:gd name="connsiteY35" fmla="*/ 2992 h 9983"/>
                <a:gd name="connsiteX36" fmla="*/ 7270 w 9975"/>
                <a:gd name="connsiteY36" fmla="*/ 2810 h 9983"/>
                <a:gd name="connsiteX37" fmla="*/ 2605 w 9975"/>
                <a:gd name="connsiteY37" fmla="*/ 2810 h 9983"/>
                <a:gd name="connsiteX38" fmla="*/ 2357 w 9975"/>
                <a:gd name="connsiteY38" fmla="*/ 2992 h 9983"/>
                <a:gd name="connsiteX39" fmla="*/ 2605 w 9975"/>
                <a:gd name="connsiteY39" fmla="*/ 3157 h 9983"/>
                <a:gd name="connsiteX40" fmla="*/ 7270 w 9975"/>
                <a:gd name="connsiteY40" fmla="*/ 3157 h 9983"/>
                <a:gd name="connsiteX41" fmla="*/ 7519 w 9975"/>
                <a:gd name="connsiteY41" fmla="*/ 2992 h 9983"/>
                <a:gd name="connsiteX42" fmla="*/ 7519 w 9975"/>
                <a:gd name="connsiteY42" fmla="*/ 1901 h 9983"/>
                <a:gd name="connsiteX43" fmla="*/ 7519 w 9975"/>
                <a:gd name="connsiteY43" fmla="*/ 1901 h 9983"/>
                <a:gd name="connsiteX44" fmla="*/ 7270 w 9975"/>
                <a:gd name="connsiteY44" fmla="*/ 1736 h 9983"/>
                <a:gd name="connsiteX45" fmla="*/ 2605 w 9975"/>
                <a:gd name="connsiteY45" fmla="*/ 1736 h 9983"/>
                <a:gd name="connsiteX46" fmla="*/ 2357 w 9975"/>
                <a:gd name="connsiteY46" fmla="*/ 1901 h 9983"/>
                <a:gd name="connsiteX47" fmla="*/ 7270 w 9975"/>
                <a:gd name="connsiteY47" fmla="*/ 2083 h 9983"/>
                <a:gd name="connsiteX48" fmla="*/ 7519 w 9975"/>
                <a:gd name="connsiteY48" fmla="*/ 1901 h 9983"/>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2612 w 10000"/>
                <a:gd name="connsiteY45" fmla="*/ 1739 h 10000"/>
                <a:gd name="connsiteX46" fmla="*/ 7288 w 10000"/>
                <a:gd name="connsiteY46" fmla="*/ 2087 h 10000"/>
                <a:gd name="connsiteX47" fmla="*/ 7538 w 10000"/>
                <a:gd name="connsiteY47"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538 w 10000"/>
                <a:gd name="connsiteY42" fmla="*/ 1904 h 10000"/>
                <a:gd name="connsiteX43" fmla="*/ 7538 w 10000"/>
                <a:gd name="connsiteY43" fmla="*/ 1904 h 10000"/>
                <a:gd name="connsiteX44" fmla="*/ 7288 w 10000"/>
                <a:gd name="connsiteY44" fmla="*/ 1739 h 10000"/>
                <a:gd name="connsiteX45" fmla="*/ 7288 w 10000"/>
                <a:gd name="connsiteY45" fmla="*/ 2087 h 10000"/>
                <a:gd name="connsiteX46" fmla="*/ 7538 w 10000"/>
                <a:gd name="connsiteY46" fmla="*/ 1904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2087 h 10000"/>
                <a:gd name="connsiteX43" fmla="*/ 7538 w 10000"/>
                <a:gd name="connsiteY43" fmla="*/ 1904 h 10000"/>
                <a:gd name="connsiteX44" fmla="*/ 7288 w 10000"/>
                <a:gd name="connsiteY44" fmla="*/ 1739 h 10000"/>
                <a:gd name="connsiteX45" fmla="*/ 7288 w 10000"/>
                <a:gd name="connsiteY45" fmla="*/ 208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42" fmla="*/ 7288 w 10000"/>
                <a:gd name="connsiteY42" fmla="*/ 1739 h 10000"/>
                <a:gd name="connsiteX43" fmla="*/ 7538 w 10000"/>
                <a:gd name="connsiteY43" fmla="*/ 1904 h 10000"/>
                <a:gd name="connsiteX44" fmla="*/ 7288 w 10000"/>
                <a:gd name="connsiteY44" fmla="*/ 1739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2612 w 10000"/>
                <a:gd name="connsiteY39" fmla="*/ 3162 h 10000"/>
                <a:gd name="connsiteX40" fmla="*/ 7288 w 10000"/>
                <a:gd name="connsiteY40" fmla="*/ 3162 h 10000"/>
                <a:gd name="connsiteX41" fmla="*/ 7538 w 10000"/>
                <a:gd name="connsiteY41"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2363 w 10000"/>
                <a:gd name="connsiteY38" fmla="*/ 2997 h 10000"/>
                <a:gd name="connsiteX39" fmla="*/ 7288 w 10000"/>
                <a:gd name="connsiteY39" fmla="*/ 3162 h 10000"/>
                <a:gd name="connsiteX40" fmla="*/ 7538 w 10000"/>
                <a:gd name="connsiteY40"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2612 w 10000"/>
                <a:gd name="connsiteY37" fmla="*/ 2815 h 10000"/>
                <a:gd name="connsiteX38" fmla="*/ 7288 w 10000"/>
                <a:gd name="connsiteY38" fmla="*/ 3162 h 10000"/>
                <a:gd name="connsiteX39" fmla="*/ 7538 w 10000"/>
                <a:gd name="connsiteY39"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538 w 10000"/>
                <a:gd name="connsiteY34" fmla="*/ 2997 h 10000"/>
                <a:gd name="connsiteX35" fmla="*/ 7538 w 10000"/>
                <a:gd name="connsiteY35" fmla="*/ 2997 h 10000"/>
                <a:gd name="connsiteX36" fmla="*/ 7288 w 10000"/>
                <a:gd name="connsiteY36" fmla="*/ 2815 h 10000"/>
                <a:gd name="connsiteX37" fmla="*/ 7288 w 10000"/>
                <a:gd name="connsiteY37" fmla="*/ 3162 h 10000"/>
                <a:gd name="connsiteX38" fmla="*/ 7538 w 10000"/>
                <a:gd name="connsiteY38" fmla="*/ 2997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3162 h 10000"/>
                <a:gd name="connsiteX35" fmla="*/ 7538 w 10000"/>
                <a:gd name="connsiteY35" fmla="*/ 2997 h 10000"/>
                <a:gd name="connsiteX36" fmla="*/ 7288 w 10000"/>
                <a:gd name="connsiteY36" fmla="*/ 2815 h 10000"/>
                <a:gd name="connsiteX37" fmla="*/ 7288 w 10000"/>
                <a:gd name="connsiteY37" fmla="*/ 3162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34" fmla="*/ 7288 w 10000"/>
                <a:gd name="connsiteY34" fmla="*/ 2815 h 10000"/>
                <a:gd name="connsiteX35" fmla="*/ 7538 w 10000"/>
                <a:gd name="connsiteY35" fmla="*/ 2997 h 10000"/>
                <a:gd name="connsiteX36" fmla="*/ 7288 w 10000"/>
                <a:gd name="connsiteY36" fmla="*/ 2815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2612 w 10000"/>
                <a:gd name="connsiteY31" fmla="*/ 4271 h 10000"/>
                <a:gd name="connsiteX32" fmla="*/ 7288 w 10000"/>
                <a:gd name="connsiteY32" fmla="*/ 4271 h 10000"/>
                <a:gd name="connsiteX33" fmla="*/ 7538 w 10000"/>
                <a:gd name="connsiteY33"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2363 w 10000"/>
                <a:gd name="connsiteY30" fmla="*/ 4090 h 10000"/>
                <a:gd name="connsiteX31" fmla="*/ 7288 w 10000"/>
                <a:gd name="connsiteY31" fmla="*/ 4271 h 10000"/>
                <a:gd name="connsiteX32" fmla="*/ 7538 w 10000"/>
                <a:gd name="connsiteY32"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2612 w 10000"/>
                <a:gd name="connsiteY29" fmla="*/ 3941 h 10000"/>
                <a:gd name="connsiteX30" fmla="*/ 7288 w 10000"/>
                <a:gd name="connsiteY30" fmla="*/ 4271 h 10000"/>
                <a:gd name="connsiteX31" fmla="*/ 7538 w 10000"/>
                <a:gd name="connsiteY31"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538 w 10000"/>
                <a:gd name="connsiteY26" fmla="*/ 4090 h 10000"/>
                <a:gd name="connsiteX27" fmla="*/ 7538 w 10000"/>
                <a:gd name="connsiteY27" fmla="*/ 4090 h 10000"/>
                <a:gd name="connsiteX28" fmla="*/ 7288 w 10000"/>
                <a:gd name="connsiteY28" fmla="*/ 3941 h 10000"/>
                <a:gd name="connsiteX29" fmla="*/ 7288 w 10000"/>
                <a:gd name="connsiteY29" fmla="*/ 4271 h 10000"/>
                <a:gd name="connsiteX30" fmla="*/ 7538 w 10000"/>
                <a:gd name="connsiteY30" fmla="*/ 4090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4271 h 10000"/>
                <a:gd name="connsiteX27" fmla="*/ 7538 w 10000"/>
                <a:gd name="connsiteY27" fmla="*/ 4090 h 10000"/>
                <a:gd name="connsiteX28" fmla="*/ 7288 w 10000"/>
                <a:gd name="connsiteY28" fmla="*/ 3941 h 10000"/>
                <a:gd name="connsiteX29" fmla="*/ 7288 w 10000"/>
                <a:gd name="connsiteY29" fmla="*/ 427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 name="connsiteX26" fmla="*/ 7288 w 10000"/>
                <a:gd name="connsiteY26" fmla="*/ 3941 h 10000"/>
                <a:gd name="connsiteX27" fmla="*/ 7538 w 10000"/>
                <a:gd name="connsiteY27" fmla="*/ 4090 h 10000"/>
                <a:gd name="connsiteX28" fmla="*/ 7288 w 10000"/>
                <a:gd name="connsiteY28" fmla="*/ 3941 h 10000"/>
                <a:gd name="connsiteX0" fmla="*/ 8334 w 10000"/>
                <a:gd name="connsiteY0" fmla="*/ 9852 h 10000"/>
                <a:gd name="connsiteX1" fmla="*/ 8334 w 10000"/>
                <a:gd name="connsiteY1" fmla="*/ 9852 h 10000"/>
                <a:gd name="connsiteX2" fmla="*/ 8085 w 10000"/>
                <a:gd name="connsiteY2" fmla="*/ 10000 h 10000"/>
                <a:gd name="connsiteX3" fmla="*/ 6816 w 10000"/>
                <a:gd name="connsiteY3" fmla="*/ 10000 h 10000"/>
                <a:gd name="connsiteX4" fmla="*/ 6567 w 10000"/>
                <a:gd name="connsiteY4" fmla="*/ 9852 h 10000"/>
                <a:gd name="connsiteX5" fmla="*/ 6816 w 10000"/>
                <a:gd name="connsiteY5" fmla="*/ 9685 h 10000"/>
                <a:gd name="connsiteX6" fmla="*/ 8085 w 10000"/>
                <a:gd name="connsiteY6" fmla="*/ 9685 h 10000"/>
                <a:gd name="connsiteX7" fmla="*/ 8334 w 10000"/>
                <a:gd name="connsiteY7" fmla="*/ 9852 h 10000"/>
                <a:gd name="connsiteX8" fmla="*/ 3283 w 10000"/>
                <a:gd name="connsiteY8" fmla="*/ 9685 h 10000"/>
                <a:gd name="connsiteX9" fmla="*/ 3283 w 10000"/>
                <a:gd name="connsiteY9" fmla="*/ 9685 h 10000"/>
                <a:gd name="connsiteX10" fmla="*/ 1990 w 10000"/>
                <a:gd name="connsiteY10" fmla="*/ 9685 h 10000"/>
                <a:gd name="connsiteX11" fmla="*/ 1741 w 10000"/>
                <a:gd name="connsiteY11" fmla="*/ 9852 h 10000"/>
                <a:gd name="connsiteX12" fmla="*/ 1990 w 10000"/>
                <a:gd name="connsiteY12" fmla="*/ 10000 h 10000"/>
                <a:gd name="connsiteX13" fmla="*/ 3283 w 10000"/>
                <a:gd name="connsiteY13" fmla="*/ 10000 h 10000"/>
                <a:gd name="connsiteX14" fmla="*/ 3508 w 10000"/>
                <a:gd name="connsiteY14" fmla="*/ 9852 h 10000"/>
                <a:gd name="connsiteX15" fmla="*/ 3283 w 10000"/>
                <a:gd name="connsiteY15" fmla="*/ 9685 h 10000"/>
                <a:gd name="connsiteX16" fmla="*/ 10000 w 10000"/>
                <a:gd name="connsiteY16" fmla="*/ 646 h 10000"/>
                <a:gd name="connsiteX17" fmla="*/ 10000 w 10000"/>
                <a:gd name="connsiteY17" fmla="*/ 646 h 10000"/>
                <a:gd name="connsiteX18" fmla="*/ 10000 w 10000"/>
                <a:gd name="connsiteY18" fmla="*/ 8610 h 10000"/>
                <a:gd name="connsiteX19" fmla="*/ 9030 w 10000"/>
                <a:gd name="connsiteY19" fmla="*/ 9289 h 10000"/>
                <a:gd name="connsiteX20" fmla="*/ 995 w 10000"/>
                <a:gd name="connsiteY20" fmla="*/ 9289 h 10000"/>
                <a:gd name="connsiteX21" fmla="*/ 0 w 10000"/>
                <a:gd name="connsiteY21" fmla="*/ 8610 h 10000"/>
                <a:gd name="connsiteX22" fmla="*/ 0 w 10000"/>
                <a:gd name="connsiteY22" fmla="*/ 646 h 10000"/>
                <a:gd name="connsiteX23" fmla="*/ 995 w 10000"/>
                <a:gd name="connsiteY23" fmla="*/ 0 h 10000"/>
                <a:gd name="connsiteX24" fmla="*/ 9030 w 10000"/>
                <a:gd name="connsiteY24" fmla="*/ 0 h 10000"/>
                <a:gd name="connsiteX25" fmla="*/ 10000 w 10000"/>
                <a:gd name="connsiteY25" fmla="*/ 6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00" h="10000">
                  <a:moveTo>
                    <a:pt x="8334" y="9852"/>
                  </a:moveTo>
                  <a:lnTo>
                    <a:pt x="8334" y="9852"/>
                  </a:lnTo>
                  <a:cubicBezTo>
                    <a:pt x="8334" y="9934"/>
                    <a:pt x="8234" y="10000"/>
                    <a:pt x="8085" y="10000"/>
                  </a:cubicBezTo>
                  <a:lnTo>
                    <a:pt x="6816" y="10000"/>
                  </a:lnTo>
                  <a:cubicBezTo>
                    <a:pt x="6692" y="10000"/>
                    <a:pt x="6567" y="9934"/>
                    <a:pt x="6567" y="9852"/>
                  </a:cubicBezTo>
                  <a:cubicBezTo>
                    <a:pt x="6567" y="9753"/>
                    <a:pt x="6692" y="9685"/>
                    <a:pt x="6816" y="9685"/>
                  </a:cubicBezTo>
                  <a:lnTo>
                    <a:pt x="8085" y="9685"/>
                  </a:lnTo>
                  <a:cubicBezTo>
                    <a:pt x="8234" y="9685"/>
                    <a:pt x="8334" y="9753"/>
                    <a:pt x="8334" y="9852"/>
                  </a:cubicBezTo>
                  <a:close/>
                  <a:moveTo>
                    <a:pt x="3283" y="9685"/>
                  </a:moveTo>
                  <a:lnTo>
                    <a:pt x="3283" y="9685"/>
                  </a:lnTo>
                  <a:lnTo>
                    <a:pt x="1990" y="9685"/>
                  </a:lnTo>
                  <a:cubicBezTo>
                    <a:pt x="1841" y="9685"/>
                    <a:pt x="1741" y="9753"/>
                    <a:pt x="1741" y="9852"/>
                  </a:cubicBezTo>
                  <a:cubicBezTo>
                    <a:pt x="1741" y="9934"/>
                    <a:pt x="1841" y="10000"/>
                    <a:pt x="1990" y="10000"/>
                  </a:cubicBezTo>
                  <a:lnTo>
                    <a:pt x="3283" y="10000"/>
                  </a:lnTo>
                  <a:cubicBezTo>
                    <a:pt x="3409" y="10000"/>
                    <a:pt x="3508" y="9934"/>
                    <a:pt x="3508" y="9852"/>
                  </a:cubicBezTo>
                  <a:cubicBezTo>
                    <a:pt x="3508" y="9753"/>
                    <a:pt x="3409" y="9685"/>
                    <a:pt x="3283" y="9685"/>
                  </a:cubicBezTo>
                  <a:close/>
                  <a:moveTo>
                    <a:pt x="10000" y="646"/>
                  </a:moveTo>
                  <a:lnTo>
                    <a:pt x="10000" y="646"/>
                  </a:lnTo>
                  <a:lnTo>
                    <a:pt x="10000" y="8610"/>
                  </a:lnTo>
                  <a:cubicBezTo>
                    <a:pt x="10000" y="8974"/>
                    <a:pt x="9553" y="9289"/>
                    <a:pt x="9030" y="9289"/>
                  </a:cubicBezTo>
                  <a:lnTo>
                    <a:pt x="995" y="9289"/>
                  </a:lnTo>
                  <a:cubicBezTo>
                    <a:pt x="472" y="9289"/>
                    <a:pt x="0" y="8974"/>
                    <a:pt x="0" y="8610"/>
                  </a:cubicBezTo>
                  <a:lnTo>
                    <a:pt x="0" y="646"/>
                  </a:lnTo>
                  <a:cubicBezTo>
                    <a:pt x="0" y="299"/>
                    <a:pt x="472" y="0"/>
                    <a:pt x="995" y="0"/>
                  </a:cubicBezTo>
                  <a:lnTo>
                    <a:pt x="9030" y="0"/>
                  </a:lnTo>
                  <a:cubicBezTo>
                    <a:pt x="9553" y="0"/>
                    <a:pt x="10000" y="299"/>
                    <a:pt x="10000" y="646"/>
                  </a:cubicBezTo>
                  <a:close/>
                </a:path>
              </a:pathLst>
            </a:custGeom>
            <a:solidFill>
              <a:schemeClr val="bg1"/>
            </a:solidFill>
            <a:ln w="15875" cap="rnd">
              <a:solidFill>
                <a:schemeClr val="accent1"/>
              </a:solidFill>
            </a:ln>
            <a:effectLst/>
          </p:spPr>
          <p:txBody>
            <a:bodyPr wrap="none" anchor="ctr"/>
            <a:lstStyle/>
            <a:p>
              <a:endParaRPr lang="en-US"/>
            </a:p>
          </p:txBody>
        </p:sp>
        <p:sp>
          <p:nvSpPr>
            <p:cNvPr id="481" name="Freeform 331"/>
            <p:cNvSpPr>
              <a:spLocks noChangeArrowheads="1"/>
            </p:cNvSpPr>
            <p:nvPr/>
          </p:nvSpPr>
          <p:spPr bwMode="auto">
            <a:xfrm>
              <a:off x="141273" y="3783554"/>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solidFill>
              <a:schemeClr val="accent1"/>
            </a:solidFill>
            <a:ln>
              <a:noFill/>
            </a:ln>
            <a:effectLst/>
            <a:extLst/>
          </p:spPr>
          <p:txBody>
            <a:bodyPr wrap="none" anchor="ctr"/>
            <a:lstStyle/>
            <a:p>
              <a:endParaRPr lang="en-US"/>
            </a:p>
          </p:txBody>
        </p:sp>
        <p:sp>
          <p:nvSpPr>
            <p:cNvPr id="482" name="Freeform 334"/>
            <p:cNvSpPr>
              <a:spLocks noChangeArrowheads="1"/>
            </p:cNvSpPr>
            <p:nvPr/>
          </p:nvSpPr>
          <p:spPr bwMode="auto">
            <a:xfrm>
              <a:off x="141273" y="3816058"/>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solidFill>
              <a:schemeClr val="accent1"/>
            </a:solidFill>
            <a:ln>
              <a:noFill/>
            </a:ln>
            <a:effectLst/>
            <a:extLst/>
          </p:spPr>
          <p:txBody>
            <a:bodyPr wrap="none" anchor="ctr"/>
            <a:lstStyle/>
            <a:p>
              <a:endParaRPr lang="en-US"/>
            </a:p>
          </p:txBody>
        </p:sp>
        <p:sp>
          <p:nvSpPr>
            <p:cNvPr id="483" name="Freeform 335"/>
            <p:cNvSpPr>
              <a:spLocks noChangeArrowheads="1"/>
            </p:cNvSpPr>
            <p:nvPr/>
          </p:nvSpPr>
          <p:spPr bwMode="auto">
            <a:xfrm>
              <a:off x="141273" y="3848562"/>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solidFill>
              <a:schemeClr val="accent1"/>
            </a:solidFill>
            <a:ln>
              <a:noFill/>
            </a:ln>
            <a:effectLst/>
            <a:extLst/>
          </p:spPr>
          <p:txBody>
            <a:bodyPr wrap="none" anchor="ctr"/>
            <a:lstStyle/>
            <a:p>
              <a:endParaRPr lang="en-US"/>
            </a:p>
          </p:txBody>
        </p:sp>
      </p:grpSp>
      <p:sp>
        <p:nvSpPr>
          <p:cNvPr id="174" name="Isosceles Triangle 173"/>
          <p:cNvSpPr/>
          <p:nvPr/>
        </p:nvSpPr>
        <p:spPr>
          <a:xfrm rot="10800000">
            <a:off x="7330425" y="3241349"/>
            <a:ext cx="110093" cy="94908"/>
          </a:xfrm>
          <a:prstGeom prst="triangl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2" name="Picture 4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3673" y="2351686"/>
            <a:ext cx="1525201" cy="419223"/>
          </a:xfrm>
          <a:prstGeom prst="rect">
            <a:avLst/>
          </a:prstGeom>
        </p:spPr>
      </p:pic>
    </p:spTree>
    <p:extLst>
      <p:ext uri="{BB962C8B-B14F-4D97-AF65-F5344CB8AC3E}">
        <p14:creationId xmlns:p14="http://schemas.microsoft.com/office/powerpoint/2010/main" val="7120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923272" y="444826"/>
            <a:ext cx="10969943" cy="411480"/>
          </a:xfrm>
        </p:spPr>
        <p:txBody>
          <a:bodyPr>
            <a:noAutofit/>
          </a:bodyPr>
          <a:lstStyle/>
          <a:p>
            <a:r>
              <a:rPr lang="en-US" dirty="0"/>
              <a:t>Best-In-Class for Remote and Branch Office</a:t>
            </a:r>
          </a:p>
        </p:txBody>
      </p:sp>
      <p:sp>
        <p:nvSpPr>
          <p:cNvPr id="57" name="Rectangle 56"/>
          <p:cNvSpPr/>
          <p:nvPr/>
        </p:nvSpPr>
        <p:spPr>
          <a:xfrm>
            <a:off x="7526590" y="1400611"/>
            <a:ext cx="3736318" cy="2338802"/>
          </a:xfrm>
          <a:prstGeom prst="rect">
            <a:avLst/>
          </a:prstGeom>
          <a:ln w="19050">
            <a:solidFill>
              <a:srgbClr val="0155E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4297" dirty="0">
              <a:solidFill>
                <a:schemeClr val="tx1"/>
              </a:solidFill>
            </a:endParaRPr>
          </a:p>
        </p:txBody>
      </p:sp>
      <p:sp>
        <p:nvSpPr>
          <p:cNvPr id="72" name="TextBox 71"/>
          <p:cNvSpPr txBox="1"/>
          <p:nvPr/>
        </p:nvSpPr>
        <p:spPr>
          <a:xfrm>
            <a:off x="8374489" y="1435110"/>
            <a:ext cx="2023311" cy="338554"/>
          </a:xfrm>
          <a:prstGeom prst="rect">
            <a:avLst/>
          </a:prstGeom>
          <a:noFill/>
        </p:spPr>
        <p:txBody>
          <a:bodyPr wrap="none" lIns="91440" tIns="45720" rIns="91440" bIns="45720" rtlCol="0">
            <a:spAutoFit/>
          </a:bodyPr>
          <a:lstStyle/>
          <a:p>
            <a:pPr algn="ctr" defTabSz="573034">
              <a:spcAft>
                <a:spcPts val="533"/>
              </a:spcAft>
              <a:buSzPct val="100000"/>
              <a:defRPr/>
            </a:pPr>
            <a:r>
              <a:rPr lang="en-US" sz="1600" b="1" kern="0" dirty="0">
                <a:cs typeface="HP Simplified" pitchFamily="34" charset="0"/>
              </a:rPr>
              <a:t>Corporate datacenter</a:t>
            </a:r>
          </a:p>
        </p:txBody>
      </p:sp>
      <p:sp>
        <p:nvSpPr>
          <p:cNvPr id="77" name="Rectangle 76"/>
          <p:cNvSpPr/>
          <p:nvPr/>
        </p:nvSpPr>
        <p:spPr>
          <a:xfrm>
            <a:off x="7543800" y="3886200"/>
            <a:ext cx="3719108" cy="2293938"/>
          </a:xfrm>
          <a:prstGeom prst="rect">
            <a:avLst/>
          </a:prstGeom>
          <a:ln w="19050">
            <a:solidFill>
              <a:srgbClr val="0155E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4297" dirty="0">
              <a:solidFill>
                <a:schemeClr val="tx1"/>
              </a:solidFill>
            </a:endParaRPr>
          </a:p>
        </p:txBody>
      </p:sp>
      <p:sp>
        <p:nvSpPr>
          <p:cNvPr id="91" name="TextBox 90"/>
          <p:cNvSpPr txBox="1"/>
          <p:nvPr/>
        </p:nvSpPr>
        <p:spPr>
          <a:xfrm>
            <a:off x="8394105" y="3886203"/>
            <a:ext cx="2018501" cy="338554"/>
          </a:xfrm>
          <a:prstGeom prst="rect">
            <a:avLst/>
          </a:prstGeom>
          <a:noFill/>
        </p:spPr>
        <p:txBody>
          <a:bodyPr wrap="none" lIns="91440" tIns="45720" rIns="91440" bIns="45720" rtlCol="0">
            <a:spAutoFit/>
          </a:bodyPr>
          <a:lstStyle/>
          <a:p>
            <a:pPr algn="ctr" defTabSz="573034">
              <a:spcAft>
                <a:spcPts val="533"/>
              </a:spcAft>
              <a:buSzPct val="100000"/>
              <a:defRPr/>
            </a:pPr>
            <a:r>
              <a:rPr lang="en-US" sz="1600" b="1" kern="0" dirty="0">
                <a:cs typeface="HP Simplified" pitchFamily="34" charset="0"/>
              </a:rPr>
              <a:t>Disaster recovery site</a:t>
            </a:r>
          </a:p>
        </p:txBody>
      </p:sp>
      <p:sp>
        <p:nvSpPr>
          <p:cNvPr id="112" name="Rectangle 111"/>
          <p:cNvSpPr/>
          <p:nvPr/>
        </p:nvSpPr>
        <p:spPr>
          <a:xfrm>
            <a:off x="7238257" y="2224430"/>
            <a:ext cx="380752" cy="2635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97" dirty="0">
              <a:solidFill>
                <a:schemeClr val="tx1"/>
              </a:solidFill>
            </a:endParaRPr>
          </a:p>
        </p:txBody>
      </p:sp>
      <p:sp>
        <p:nvSpPr>
          <p:cNvPr id="118" name="Rectangle 117"/>
          <p:cNvSpPr/>
          <p:nvPr/>
        </p:nvSpPr>
        <p:spPr>
          <a:xfrm>
            <a:off x="7238257" y="4799709"/>
            <a:ext cx="380752" cy="3046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97" dirty="0">
              <a:solidFill>
                <a:schemeClr val="tx1"/>
              </a:solidFill>
            </a:endParaRPr>
          </a:p>
        </p:txBody>
      </p:sp>
      <p:grpSp>
        <p:nvGrpSpPr>
          <p:cNvPr id="236" name="Group 235"/>
          <p:cNvGrpSpPr/>
          <p:nvPr/>
        </p:nvGrpSpPr>
        <p:grpSpPr>
          <a:xfrm>
            <a:off x="6321678" y="2301386"/>
            <a:ext cx="1691497" cy="2702026"/>
            <a:chOff x="6046694" y="2301386"/>
            <a:chExt cx="1966481" cy="2702026"/>
          </a:xfrm>
        </p:grpSpPr>
        <p:cxnSp>
          <p:nvCxnSpPr>
            <p:cNvPr id="117" name="Elbow Connector 116"/>
            <p:cNvCxnSpPr/>
            <p:nvPr/>
          </p:nvCxnSpPr>
          <p:spPr>
            <a:xfrm rot="10800000" flipV="1">
              <a:off x="6046695" y="2301386"/>
              <a:ext cx="1966480" cy="1238310"/>
            </a:xfrm>
            <a:prstGeom prst="bentConnector2">
              <a:avLst/>
            </a:prstGeom>
            <a:ln w="19050" cap="rnd">
              <a:solidFill>
                <a:schemeClr val="bg2">
                  <a:lumMod val="75000"/>
                  <a:lumOff val="2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19" name="Elbow Connector 118"/>
            <p:cNvCxnSpPr/>
            <p:nvPr/>
          </p:nvCxnSpPr>
          <p:spPr>
            <a:xfrm rot="16200000" flipH="1">
              <a:off x="6734750" y="3729710"/>
              <a:ext cx="585646" cy="1961758"/>
            </a:xfrm>
            <a:prstGeom prst="bentConnector2">
              <a:avLst/>
            </a:prstGeom>
            <a:ln w="19050" cap="rnd">
              <a:solidFill>
                <a:schemeClr val="bg2">
                  <a:lumMod val="75000"/>
                  <a:lumOff val="25000"/>
                </a:schemeClr>
              </a:solidFill>
              <a:prstDash val="solid"/>
              <a:round/>
            </a:ln>
          </p:spPr>
          <p:style>
            <a:lnRef idx="1">
              <a:schemeClr val="accent1"/>
            </a:lnRef>
            <a:fillRef idx="0">
              <a:schemeClr val="accent1"/>
            </a:fillRef>
            <a:effectRef idx="0">
              <a:schemeClr val="accent1"/>
            </a:effectRef>
            <a:fontRef idx="minor">
              <a:schemeClr val="tx1"/>
            </a:fontRef>
          </p:style>
        </p:cxnSp>
      </p:grpSp>
      <p:cxnSp>
        <p:nvCxnSpPr>
          <p:cNvPr id="131" name="Straight Arrow Connector 130"/>
          <p:cNvCxnSpPr/>
          <p:nvPr/>
        </p:nvCxnSpPr>
        <p:spPr>
          <a:xfrm flipV="1">
            <a:off x="8754673" y="4833394"/>
            <a:ext cx="1422166" cy="7520"/>
          </a:xfrm>
          <a:prstGeom prst="straightConnector1">
            <a:avLst/>
          </a:prstGeom>
          <a:ln w="19050" cap="rnd">
            <a:solidFill>
              <a:schemeClr val="bg2">
                <a:lumMod val="75000"/>
                <a:lumOff val="25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7556663" y="5323128"/>
            <a:ext cx="1662849" cy="338336"/>
          </a:xfrm>
          <a:prstGeom prst="rect">
            <a:avLst/>
          </a:prstGeom>
          <a:noFill/>
        </p:spPr>
        <p:txBody>
          <a:bodyPr wrap="square" lIns="121813" tIns="60907" rIns="121813" bIns="60907" rtlCol="0">
            <a:spAutoFit/>
          </a:bodyPr>
          <a:lstStyle/>
          <a:p>
            <a:pPr algn="ctr" defTabSz="573034">
              <a:spcAft>
                <a:spcPts val="533"/>
              </a:spcAft>
              <a:buSzPct val="100000"/>
              <a:defRPr/>
            </a:pPr>
            <a:r>
              <a:rPr lang="de-DE" sz="1400" kern="0" dirty="0">
                <a:cs typeface="HP Simplified" pitchFamily="34" charset="0"/>
              </a:rPr>
              <a:t>Backup Appliance</a:t>
            </a:r>
            <a:endParaRPr lang="en-US" sz="1400" kern="0" dirty="0">
              <a:cs typeface="HP Simplified" pitchFamily="34" charset="0"/>
            </a:endParaRPr>
          </a:p>
        </p:txBody>
      </p:sp>
      <p:sp>
        <p:nvSpPr>
          <p:cNvPr id="133" name="TextBox 132"/>
          <p:cNvSpPr txBox="1"/>
          <p:nvPr/>
        </p:nvSpPr>
        <p:spPr>
          <a:xfrm>
            <a:off x="9565645" y="5774537"/>
            <a:ext cx="1532108" cy="338336"/>
          </a:xfrm>
          <a:prstGeom prst="rect">
            <a:avLst/>
          </a:prstGeom>
          <a:noFill/>
        </p:spPr>
        <p:txBody>
          <a:bodyPr wrap="square" lIns="121813" tIns="60907" rIns="121813" bIns="60907" rtlCol="0">
            <a:spAutoFit/>
          </a:bodyPr>
          <a:lstStyle/>
          <a:p>
            <a:pPr algn="ctr" defTabSz="573034">
              <a:spcAft>
                <a:spcPts val="533"/>
              </a:spcAft>
              <a:buSzPct val="100000"/>
              <a:defRPr/>
            </a:pPr>
            <a:r>
              <a:rPr lang="de-DE" sz="1400" kern="0" dirty="0">
                <a:cs typeface="HP Simplified" pitchFamily="34" charset="0"/>
              </a:rPr>
              <a:t>Tape and others</a:t>
            </a:r>
            <a:endParaRPr lang="en-US" sz="1400" kern="0" dirty="0">
              <a:cs typeface="HP Simplified" pitchFamily="34" charset="0"/>
            </a:endParaRPr>
          </a:p>
        </p:txBody>
      </p:sp>
      <p:sp>
        <p:nvSpPr>
          <p:cNvPr id="134" name="TextBox 133"/>
          <p:cNvSpPr txBox="1"/>
          <p:nvPr/>
        </p:nvSpPr>
        <p:spPr>
          <a:xfrm>
            <a:off x="7478389" y="2763519"/>
            <a:ext cx="1819398" cy="338336"/>
          </a:xfrm>
          <a:prstGeom prst="rect">
            <a:avLst/>
          </a:prstGeom>
          <a:noFill/>
        </p:spPr>
        <p:txBody>
          <a:bodyPr wrap="square" lIns="121813" tIns="60907" rIns="121813" bIns="60907" rtlCol="0">
            <a:spAutoFit/>
          </a:bodyPr>
          <a:lstStyle/>
          <a:p>
            <a:pPr algn="ctr" defTabSz="573034">
              <a:spcAft>
                <a:spcPts val="533"/>
              </a:spcAft>
              <a:buSzPct val="100000"/>
              <a:defRPr/>
            </a:pPr>
            <a:r>
              <a:rPr lang="de-DE" sz="1400" kern="0" dirty="0">
                <a:cs typeface="HP Simplified" pitchFamily="34" charset="0"/>
              </a:rPr>
              <a:t>Backup Appliance</a:t>
            </a:r>
            <a:endParaRPr lang="en-US" sz="1400" kern="0" dirty="0">
              <a:cs typeface="HP Simplified" pitchFamily="34" charset="0"/>
            </a:endParaRPr>
          </a:p>
        </p:txBody>
      </p:sp>
      <p:sp>
        <p:nvSpPr>
          <p:cNvPr id="136" name="TextBox 135"/>
          <p:cNvSpPr txBox="1"/>
          <p:nvPr/>
        </p:nvSpPr>
        <p:spPr>
          <a:xfrm>
            <a:off x="9009212" y="2606015"/>
            <a:ext cx="1184162" cy="769334"/>
          </a:xfrm>
          <a:prstGeom prst="rect">
            <a:avLst/>
          </a:prstGeom>
          <a:noFill/>
        </p:spPr>
        <p:txBody>
          <a:bodyPr wrap="square" lIns="121813" tIns="60907" rIns="121813" bIns="60907" rtlCol="0">
            <a:spAutoFit/>
          </a:bodyPr>
          <a:lstStyle/>
          <a:p>
            <a:pPr algn="ctr" defTabSz="573034">
              <a:spcAft>
                <a:spcPts val="533"/>
              </a:spcAft>
              <a:buSzPct val="100000"/>
              <a:defRPr/>
            </a:pPr>
            <a:r>
              <a:rPr lang="en-US" sz="1400" kern="0" dirty="0">
                <a:cs typeface="HP Simplified" pitchFamily="34" charset="0"/>
              </a:rPr>
              <a:t>Micro Focus Data Protector</a:t>
            </a:r>
          </a:p>
        </p:txBody>
      </p:sp>
      <p:cxnSp>
        <p:nvCxnSpPr>
          <p:cNvPr id="137" name="Straight Arrow Connector 136"/>
          <p:cNvCxnSpPr/>
          <p:nvPr/>
        </p:nvCxnSpPr>
        <p:spPr>
          <a:xfrm flipH="1">
            <a:off x="8753292" y="2222253"/>
            <a:ext cx="624765" cy="4505"/>
          </a:xfrm>
          <a:prstGeom prst="straightConnector1">
            <a:avLst/>
          </a:prstGeom>
          <a:ln w="19050" cap="rnd">
            <a:solidFill>
              <a:schemeClr val="bg2">
                <a:lumMod val="75000"/>
                <a:lumOff val="25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011737" y="2606014"/>
            <a:ext cx="1418263" cy="769334"/>
          </a:xfrm>
          <a:prstGeom prst="rect">
            <a:avLst/>
          </a:prstGeom>
          <a:noFill/>
        </p:spPr>
        <p:txBody>
          <a:bodyPr wrap="square" lIns="121813" tIns="60907" rIns="121813" bIns="60907" rtlCol="0">
            <a:spAutoFit/>
          </a:bodyPr>
          <a:lstStyle/>
          <a:p>
            <a:pPr algn="ctr" defTabSz="573034">
              <a:spcAft>
                <a:spcPts val="533"/>
              </a:spcAft>
              <a:buSzPct val="100000"/>
              <a:defRPr/>
            </a:pPr>
            <a:r>
              <a:rPr lang="en-US" sz="1400" kern="0" dirty="0">
                <a:cs typeface="HP Simplified" pitchFamily="34" charset="0"/>
              </a:rPr>
              <a:t>Micro Focus Backup Navigator</a:t>
            </a:r>
          </a:p>
        </p:txBody>
      </p:sp>
      <p:cxnSp>
        <p:nvCxnSpPr>
          <p:cNvPr id="89" name="Straight Arrow Connector 88"/>
          <p:cNvCxnSpPr/>
          <p:nvPr/>
        </p:nvCxnSpPr>
        <p:spPr>
          <a:xfrm>
            <a:off x="10346593" y="5043900"/>
            <a:ext cx="1805" cy="203851"/>
          </a:xfrm>
          <a:prstGeom prst="straightConnector1">
            <a:avLst/>
          </a:prstGeom>
          <a:ln w="19050" cap="rnd" cmpd="sng">
            <a:solidFill>
              <a:schemeClr val="bg2">
                <a:lumMod val="75000"/>
                <a:lumOff val="25000"/>
              </a:schemeClr>
            </a:solidFill>
            <a:round/>
            <a:tailEnd type="triangle"/>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2"/>
          </p:nvPr>
        </p:nvSpPr>
        <p:spPr/>
        <p:txBody>
          <a:bodyPr/>
          <a:lstStyle/>
          <a:p>
            <a:fld id="{B016F8AB-BCEA-4347-8BA6-BE776009BC89}" type="slidenum">
              <a:rPr lang="en-US" smtClean="0">
                <a:solidFill>
                  <a:srgbClr val="617D78"/>
                </a:solidFill>
              </a:rPr>
              <a:pPr/>
              <a:t>9</a:t>
            </a:fld>
            <a:endParaRPr lang="en-US" dirty="0">
              <a:solidFill>
                <a:srgbClr val="617D78"/>
              </a:solidFill>
            </a:endParaRPr>
          </a:p>
        </p:txBody>
      </p:sp>
      <p:grpSp>
        <p:nvGrpSpPr>
          <p:cNvPr id="92" name="Group 91"/>
          <p:cNvGrpSpPr/>
          <p:nvPr/>
        </p:nvGrpSpPr>
        <p:grpSpPr>
          <a:xfrm>
            <a:off x="7239843" y="2414678"/>
            <a:ext cx="674028" cy="2477143"/>
            <a:chOff x="7237412" y="2414016"/>
            <a:chExt cx="674468" cy="2478756"/>
          </a:xfrm>
        </p:grpSpPr>
        <p:cxnSp>
          <p:nvCxnSpPr>
            <p:cNvPr id="94" name="Straight Connector 93"/>
            <p:cNvCxnSpPr/>
            <p:nvPr/>
          </p:nvCxnSpPr>
          <p:spPr>
            <a:xfrm flipH="1">
              <a:off x="7237412" y="2422428"/>
              <a:ext cx="674468" cy="0"/>
            </a:xfrm>
            <a:prstGeom prst="line">
              <a:avLst/>
            </a:prstGeom>
            <a:ln w="19050" cap="rnd" cmpd="sng">
              <a:solidFill>
                <a:schemeClr val="bg2">
                  <a:lumMod val="50000"/>
                  <a:lumOff val="50000"/>
                </a:schemeClr>
              </a:solidFill>
              <a:prstDash val="sysDash"/>
              <a:round/>
              <a:headEnd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a:off x="7237412" y="2414016"/>
              <a:ext cx="0" cy="2478756"/>
            </a:xfrm>
            <a:prstGeom prst="line">
              <a:avLst/>
            </a:prstGeom>
            <a:ln w="19050" cap="rnd" cmpd="sng">
              <a:solidFill>
                <a:schemeClr val="bg2">
                  <a:lumMod val="50000"/>
                  <a:lumOff val="50000"/>
                </a:schemeClr>
              </a:solidFill>
              <a:prstDash val="sysDash"/>
              <a:round/>
              <a:headEnd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a:off x="7237412" y="4882896"/>
              <a:ext cx="674468" cy="0"/>
            </a:xfrm>
            <a:prstGeom prst="line">
              <a:avLst/>
            </a:prstGeom>
            <a:ln w="19050" cap="rnd" cmpd="sng">
              <a:solidFill>
                <a:schemeClr val="bg2">
                  <a:lumMod val="50000"/>
                  <a:lumOff val="50000"/>
                </a:schemeClr>
              </a:solidFill>
              <a:prstDash val="sysDash"/>
              <a:round/>
              <a:head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952782" y="4563124"/>
            <a:ext cx="4569284" cy="1714208"/>
            <a:chOff x="609600" y="4519580"/>
            <a:chExt cx="4569284" cy="1451342"/>
          </a:xfrm>
        </p:grpSpPr>
        <p:sp>
          <p:nvSpPr>
            <p:cNvPr id="102" name="TextBox 101"/>
            <p:cNvSpPr txBox="1"/>
            <p:nvPr/>
          </p:nvSpPr>
          <p:spPr>
            <a:xfrm>
              <a:off x="674952" y="4519580"/>
              <a:ext cx="2356771" cy="1451342"/>
            </a:xfrm>
            <a:prstGeom prst="rect">
              <a:avLst/>
            </a:prstGeom>
            <a:noFill/>
          </p:spPr>
          <p:txBody>
            <a:bodyPr wrap="square" lIns="121813" tIns="60907" rIns="121813" bIns="60907" rtlCol="0">
              <a:spAutoFit/>
            </a:bodyPr>
            <a:lstStyle/>
            <a:p>
              <a:pPr defTabSz="573034">
                <a:lnSpc>
                  <a:spcPct val="80000"/>
                </a:lnSpc>
                <a:spcAft>
                  <a:spcPts val="600"/>
                </a:spcAft>
                <a:buSzPct val="100000"/>
                <a:defRPr/>
              </a:pPr>
              <a:r>
                <a:rPr lang="en-US" sz="1400" b="1" kern="0" dirty="0">
                  <a:solidFill>
                    <a:schemeClr val="accent1">
                      <a:lumMod val="75000"/>
                    </a:schemeClr>
                  </a:solidFill>
                  <a:cs typeface="HP Simplified" pitchFamily="34" charset="0"/>
                </a:rPr>
                <a:t>One integrated, centrally-managed solution:</a:t>
              </a:r>
            </a:p>
            <a:p>
              <a:pPr marL="171450" indent="-171450" defTabSz="456835">
                <a:lnSpc>
                  <a:spcPct val="80000"/>
                </a:lnSpc>
                <a:spcAft>
                  <a:spcPts val="600"/>
                </a:spcAft>
                <a:buSzPct val="80000"/>
                <a:buFont typeface="Wingdings" panose="05000000000000000000" pitchFamily="2" charset="2"/>
                <a:buChar char="§"/>
              </a:pPr>
              <a:r>
                <a:rPr lang="en-US" sz="1400" kern="0" dirty="0">
                  <a:cs typeface="HP Simplified" pitchFamily="34" charset="0"/>
                </a:rPr>
                <a:t>Data Protector</a:t>
              </a:r>
            </a:p>
            <a:p>
              <a:pPr marL="171450" indent="-171450" defTabSz="456835">
                <a:lnSpc>
                  <a:spcPct val="80000"/>
                </a:lnSpc>
                <a:spcAft>
                  <a:spcPts val="600"/>
                </a:spcAft>
                <a:buSzPct val="80000"/>
                <a:buFont typeface="Wingdings" panose="05000000000000000000" pitchFamily="2" charset="2"/>
                <a:buChar char="§"/>
              </a:pPr>
              <a:r>
                <a:rPr lang="en-US" sz="1400" kern="0" dirty="0">
                  <a:cs typeface="HP Simplified" pitchFamily="34" charset="0"/>
                </a:rPr>
                <a:t>DP Reporting Server</a:t>
              </a:r>
            </a:p>
            <a:p>
              <a:pPr marL="171450" indent="-171450" defTabSz="456835">
                <a:lnSpc>
                  <a:spcPct val="80000"/>
                </a:lnSpc>
                <a:spcAft>
                  <a:spcPts val="600"/>
                </a:spcAft>
                <a:buSzPct val="80000"/>
                <a:buFont typeface="Wingdings" panose="05000000000000000000" pitchFamily="2" charset="2"/>
                <a:buChar char="§"/>
              </a:pPr>
              <a:r>
                <a:rPr lang="de-DE" sz="1400" kern="0" dirty="0">
                  <a:cs typeface="HP Simplified" pitchFamily="34" charset="0"/>
                </a:rPr>
                <a:t>Backup Appliances</a:t>
              </a:r>
              <a:endParaRPr lang="en-US" sz="1400" kern="0" dirty="0">
                <a:cs typeface="HP Simplified" pitchFamily="34" charset="0"/>
              </a:endParaRPr>
            </a:p>
            <a:p>
              <a:pPr marL="171450" indent="-171450" defTabSz="456835">
                <a:lnSpc>
                  <a:spcPct val="80000"/>
                </a:lnSpc>
                <a:spcAft>
                  <a:spcPts val="600"/>
                </a:spcAft>
                <a:buSzPct val="80000"/>
                <a:buFont typeface="Wingdings" panose="05000000000000000000" pitchFamily="2" charset="2"/>
                <a:buChar char="§"/>
              </a:pPr>
              <a:r>
                <a:rPr lang="de-DE" sz="1400" kern="0" dirty="0">
                  <a:cs typeface="HP Simplified" pitchFamily="34" charset="0"/>
                </a:rPr>
                <a:t>Storage Systems</a:t>
              </a:r>
              <a:endParaRPr lang="en-GB" sz="1400" kern="0" dirty="0">
                <a:cs typeface="HP Simplified" pitchFamily="34" charset="0"/>
              </a:endParaRPr>
            </a:p>
            <a:p>
              <a:pPr defTabSz="573034">
                <a:lnSpc>
                  <a:spcPct val="80000"/>
                </a:lnSpc>
                <a:spcAft>
                  <a:spcPts val="600"/>
                </a:spcAft>
                <a:buSzPct val="100000"/>
                <a:defRPr/>
              </a:pPr>
              <a:endParaRPr lang="en-US" sz="1400" kern="0" dirty="0">
                <a:cs typeface="HP Simplified" pitchFamily="34" charset="0"/>
              </a:endParaRPr>
            </a:p>
          </p:txBody>
        </p:sp>
        <p:sp>
          <p:nvSpPr>
            <p:cNvPr id="97" name="TextBox 96"/>
            <p:cNvSpPr txBox="1"/>
            <p:nvPr/>
          </p:nvSpPr>
          <p:spPr>
            <a:xfrm>
              <a:off x="2696838" y="4594564"/>
              <a:ext cx="2433823" cy="1253301"/>
            </a:xfrm>
            <a:prstGeom prst="rect">
              <a:avLst/>
            </a:prstGeom>
            <a:noFill/>
          </p:spPr>
          <p:txBody>
            <a:bodyPr wrap="square" lIns="121813" tIns="60907" rIns="121813" bIns="60907" rtlCol="0">
              <a:spAutoFit/>
            </a:bodyPr>
            <a:lstStyle/>
            <a:p>
              <a:pPr marL="171450" indent="-171450" defTabSz="456835">
                <a:lnSpc>
                  <a:spcPct val="80000"/>
                </a:lnSpc>
                <a:spcAft>
                  <a:spcPts val="600"/>
                </a:spcAft>
                <a:buSzPct val="80000"/>
                <a:buFont typeface="Wingdings" panose="05000000000000000000" pitchFamily="2" charset="2"/>
                <a:buChar char="§"/>
              </a:pPr>
              <a:r>
                <a:rPr lang="en-US" sz="1400" kern="0" dirty="0">
                  <a:cs typeface="HP Simplified" pitchFamily="34" charset="0"/>
                </a:rPr>
                <a:t>Help manage and protect growing volumes of data (flexible deduplication)</a:t>
              </a:r>
            </a:p>
            <a:p>
              <a:pPr marL="171450" indent="-171450" defTabSz="456835">
                <a:lnSpc>
                  <a:spcPct val="80000"/>
                </a:lnSpc>
                <a:spcAft>
                  <a:spcPts val="600"/>
                </a:spcAft>
                <a:buSzPct val="80000"/>
                <a:buFont typeface="Wingdings" panose="05000000000000000000" pitchFamily="2" charset="2"/>
                <a:buChar char="§"/>
              </a:pPr>
              <a:r>
                <a:rPr lang="en-US" sz="1400" kern="0" dirty="0">
                  <a:cs typeface="HP Simplified" pitchFamily="34" charset="0"/>
                </a:rPr>
                <a:t>Meet availability SLAs </a:t>
              </a:r>
              <a:br>
                <a:rPr lang="en-US" sz="1400" kern="0" dirty="0">
                  <a:cs typeface="HP Simplified" pitchFamily="34" charset="0"/>
                </a:rPr>
              </a:br>
              <a:r>
                <a:rPr lang="en-US" sz="1400" kern="0" dirty="0">
                  <a:cs typeface="HP Simplified" pitchFamily="34" charset="0"/>
                </a:rPr>
                <a:t>cost-effectively</a:t>
              </a:r>
            </a:p>
            <a:p>
              <a:pPr marL="171450" indent="-171450" defTabSz="456835">
                <a:lnSpc>
                  <a:spcPct val="80000"/>
                </a:lnSpc>
                <a:spcAft>
                  <a:spcPts val="600"/>
                </a:spcAft>
                <a:buSzPct val="80000"/>
                <a:buFont typeface="Wingdings" panose="05000000000000000000" pitchFamily="2" charset="2"/>
                <a:buChar char="§"/>
              </a:pPr>
              <a:r>
                <a:rPr lang="en-US" sz="1400" kern="0" dirty="0">
                  <a:cs typeface="HP Simplified" pitchFamily="34" charset="0"/>
                </a:rPr>
                <a:t>Scale across thousands </a:t>
              </a:r>
              <a:br>
                <a:rPr lang="en-US" sz="1400" kern="0" dirty="0">
                  <a:cs typeface="HP Simplified" pitchFamily="34" charset="0"/>
                </a:rPr>
              </a:br>
              <a:r>
                <a:rPr lang="en-US" sz="1400" kern="0" dirty="0">
                  <a:cs typeface="HP Simplified" pitchFamily="34" charset="0"/>
                </a:rPr>
                <a:t>of sites</a:t>
              </a:r>
            </a:p>
          </p:txBody>
        </p:sp>
        <p:sp>
          <p:nvSpPr>
            <p:cNvPr id="10" name="Rectangle 9"/>
            <p:cNvSpPr/>
            <p:nvPr/>
          </p:nvSpPr>
          <p:spPr bwMode="ltGray">
            <a:xfrm>
              <a:off x="609600" y="4538398"/>
              <a:ext cx="4569284" cy="1350728"/>
            </a:xfrm>
            <a:prstGeom prst="rect">
              <a:avLst/>
            </a:pr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900" dirty="0">
                <a:ln>
                  <a:solidFill>
                    <a:srgbClr val="00B388"/>
                  </a:solidFill>
                </a:ln>
                <a:noFill/>
              </a:endParaRPr>
            </a:p>
          </p:txBody>
        </p:sp>
      </p:grpSp>
      <p:grpSp>
        <p:nvGrpSpPr>
          <p:cNvPr id="203" name="Group 202"/>
          <p:cNvGrpSpPr>
            <a:grpSpLocks noChangeAspect="1"/>
          </p:cNvGrpSpPr>
          <p:nvPr/>
        </p:nvGrpSpPr>
        <p:grpSpPr>
          <a:xfrm>
            <a:off x="7974912" y="1955112"/>
            <a:ext cx="788088" cy="788088"/>
            <a:chOff x="2277974" y="2845692"/>
            <a:chExt cx="294509" cy="294509"/>
          </a:xfrm>
          <a:solidFill>
            <a:srgbClr val="0078EF"/>
          </a:solidFill>
        </p:grpSpPr>
        <p:sp>
          <p:nvSpPr>
            <p:cNvPr id="204" name="Freeform 93"/>
            <p:cNvSpPr>
              <a:spLocks noChangeArrowheads="1"/>
            </p:cNvSpPr>
            <p:nvPr/>
          </p:nvSpPr>
          <p:spPr bwMode="auto">
            <a:xfrm>
              <a:off x="2313166" y="3077225"/>
              <a:ext cx="35194" cy="35194"/>
            </a:xfrm>
            <a:custGeom>
              <a:avLst/>
              <a:gdLst>
                <a:gd name="T0" fmla="*/ 40 w 82"/>
                <a:gd name="T1" fmla="*/ 0 h 83"/>
                <a:gd name="T2" fmla="*/ 40 w 82"/>
                <a:gd name="T3" fmla="*/ 0 h 83"/>
                <a:gd name="T4" fmla="*/ 0 w 82"/>
                <a:gd name="T5" fmla="*/ 41 h 83"/>
                <a:gd name="T6" fmla="*/ 40 w 82"/>
                <a:gd name="T7" fmla="*/ 82 h 83"/>
                <a:gd name="T8" fmla="*/ 81 w 82"/>
                <a:gd name="T9" fmla="*/ 41 h 83"/>
                <a:gd name="T10" fmla="*/ 40 w 82"/>
                <a:gd name="T11" fmla="*/ 0 h 83"/>
                <a:gd name="T12" fmla="*/ 40 w 82"/>
                <a:gd name="T13" fmla="*/ 59 h 83"/>
                <a:gd name="T14" fmla="*/ 40 w 82"/>
                <a:gd name="T15" fmla="*/ 59 h 83"/>
                <a:gd name="T16" fmla="*/ 23 w 82"/>
                <a:gd name="T17" fmla="*/ 41 h 83"/>
                <a:gd name="T18" fmla="*/ 40 w 82"/>
                <a:gd name="T19" fmla="*/ 23 h 83"/>
                <a:gd name="T20" fmla="*/ 58 w 82"/>
                <a:gd name="T21" fmla="*/ 41 h 83"/>
                <a:gd name="T22" fmla="*/ 40 w 82"/>
                <a:gd name="T23"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3">
                  <a:moveTo>
                    <a:pt x="40" y="0"/>
                  </a:moveTo>
                  <a:lnTo>
                    <a:pt x="40" y="0"/>
                  </a:lnTo>
                  <a:cubicBezTo>
                    <a:pt x="17" y="0"/>
                    <a:pt x="0" y="18"/>
                    <a:pt x="0" y="41"/>
                  </a:cubicBezTo>
                  <a:cubicBezTo>
                    <a:pt x="0" y="63"/>
                    <a:pt x="17" y="82"/>
                    <a:pt x="40" y="82"/>
                  </a:cubicBezTo>
                  <a:cubicBezTo>
                    <a:pt x="63" y="82"/>
                    <a:pt x="81" y="63"/>
                    <a:pt x="81" y="41"/>
                  </a:cubicBezTo>
                  <a:cubicBezTo>
                    <a:pt x="81" y="18"/>
                    <a:pt x="63" y="0"/>
                    <a:pt x="40" y="0"/>
                  </a:cubicBezTo>
                  <a:close/>
                  <a:moveTo>
                    <a:pt x="40" y="59"/>
                  </a:moveTo>
                  <a:lnTo>
                    <a:pt x="40" y="59"/>
                  </a:lnTo>
                  <a:cubicBezTo>
                    <a:pt x="31" y="59"/>
                    <a:pt x="23" y="50"/>
                    <a:pt x="23" y="41"/>
                  </a:cubicBezTo>
                  <a:cubicBezTo>
                    <a:pt x="23" y="32"/>
                    <a:pt x="31" y="23"/>
                    <a:pt x="40" y="23"/>
                  </a:cubicBezTo>
                  <a:cubicBezTo>
                    <a:pt x="50" y="23"/>
                    <a:pt x="58" y="32"/>
                    <a:pt x="58" y="41"/>
                  </a:cubicBezTo>
                  <a:cubicBezTo>
                    <a:pt x="58" y="50"/>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5" name="Freeform 94"/>
            <p:cNvSpPr>
              <a:spLocks noChangeArrowheads="1"/>
            </p:cNvSpPr>
            <p:nvPr/>
          </p:nvSpPr>
          <p:spPr bwMode="auto">
            <a:xfrm>
              <a:off x="2313166" y="3003134"/>
              <a:ext cx="35194" cy="35194"/>
            </a:xfrm>
            <a:custGeom>
              <a:avLst/>
              <a:gdLst>
                <a:gd name="T0" fmla="*/ 40 w 82"/>
                <a:gd name="T1" fmla="*/ 0 h 84"/>
                <a:gd name="T2" fmla="*/ 40 w 82"/>
                <a:gd name="T3" fmla="*/ 0 h 84"/>
                <a:gd name="T4" fmla="*/ 0 w 82"/>
                <a:gd name="T5" fmla="*/ 41 h 84"/>
                <a:gd name="T6" fmla="*/ 40 w 82"/>
                <a:gd name="T7" fmla="*/ 83 h 84"/>
                <a:gd name="T8" fmla="*/ 81 w 82"/>
                <a:gd name="T9" fmla="*/ 41 h 84"/>
                <a:gd name="T10" fmla="*/ 40 w 82"/>
                <a:gd name="T11" fmla="*/ 0 h 84"/>
                <a:gd name="T12" fmla="*/ 40 w 82"/>
                <a:gd name="T13" fmla="*/ 59 h 84"/>
                <a:gd name="T14" fmla="*/ 40 w 82"/>
                <a:gd name="T15" fmla="*/ 59 h 84"/>
                <a:gd name="T16" fmla="*/ 23 w 82"/>
                <a:gd name="T17" fmla="*/ 41 h 84"/>
                <a:gd name="T18" fmla="*/ 40 w 82"/>
                <a:gd name="T19" fmla="*/ 24 h 84"/>
                <a:gd name="T20" fmla="*/ 58 w 82"/>
                <a:gd name="T21" fmla="*/ 41 h 84"/>
                <a:gd name="T22" fmla="*/ 40 w 82"/>
                <a:gd name="T23"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4">
                  <a:moveTo>
                    <a:pt x="40" y="0"/>
                  </a:moveTo>
                  <a:lnTo>
                    <a:pt x="40" y="0"/>
                  </a:lnTo>
                  <a:cubicBezTo>
                    <a:pt x="17" y="0"/>
                    <a:pt x="0" y="19"/>
                    <a:pt x="0" y="41"/>
                  </a:cubicBezTo>
                  <a:cubicBezTo>
                    <a:pt x="0" y="64"/>
                    <a:pt x="17" y="83"/>
                    <a:pt x="40" y="83"/>
                  </a:cubicBezTo>
                  <a:cubicBezTo>
                    <a:pt x="63" y="83"/>
                    <a:pt x="81" y="64"/>
                    <a:pt x="81" y="41"/>
                  </a:cubicBezTo>
                  <a:cubicBezTo>
                    <a:pt x="81" y="19"/>
                    <a:pt x="63" y="0"/>
                    <a:pt x="40" y="0"/>
                  </a:cubicBezTo>
                  <a:close/>
                  <a:moveTo>
                    <a:pt x="40" y="59"/>
                  </a:moveTo>
                  <a:lnTo>
                    <a:pt x="40" y="59"/>
                  </a:lnTo>
                  <a:cubicBezTo>
                    <a:pt x="31" y="59"/>
                    <a:pt x="23" y="51"/>
                    <a:pt x="23" y="41"/>
                  </a:cubicBezTo>
                  <a:cubicBezTo>
                    <a:pt x="23" y="32"/>
                    <a:pt x="31" y="24"/>
                    <a:pt x="40" y="24"/>
                  </a:cubicBezTo>
                  <a:cubicBezTo>
                    <a:pt x="50" y="24"/>
                    <a:pt x="58" y="32"/>
                    <a:pt x="58" y="41"/>
                  </a:cubicBezTo>
                  <a:cubicBezTo>
                    <a:pt x="58" y="51"/>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95"/>
            <p:cNvSpPr>
              <a:spLocks noChangeArrowheads="1"/>
            </p:cNvSpPr>
            <p:nvPr/>
          </p:nvSpPr>
          <p:spPr bwMode="auto">
            <a:xfrm>
              <a:off x="2450234" y="3092043"/>
              <a:ext cx="79648" cy="11114"/>
            </a:xfrm>
            <a:custGeom>
              <a:avLst/>
              <a:gdLst>
                <a:gd name="T0" fmla="*/ 175 w 188"/>
                <a:gd name="T1" fmla="*/ 0 h 25"/>
                <a:gd name="T2" fmla="*/ 175 w 188"/>
                <a:gd name="T3" fmla="*/ 0 h 25"/>
                <a:gd name="T4" fmla="*/ 12 w 188"/>
                <a:gd name="T5" fmla="*/ 0 h 25"/>
                <a:gd name="T6" fmla="*/ 0 w 188"/>
                <a:gd name="T7" fmla="*/ 11 h 25"/>
                <a:gd name="T8" fmla="*/ 12 w 188"/>
                <a:gd name="T9" fmla="*/ 24 h 25"/>
                <a:gd name="T10" fmla="*/ 175 w 188"/>
                <a:gd name="T11" fmla="*/ 24 h 25"/>
                <a:gd name="T12" fmla="*/ 187 w 188"/>
                <a:gd name="T13" fmla="*/ 11 h 25"/>
                <a:gd name="T14" fmla="*/ 175 w 188"/>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5">
                  <a:moveTo>
                    <a:pt x="175" y="0"/>
                  </a:moveTo>
                  <a:lnTo>
                    <a:pt x="175" y="0"/>
                  </a:lnTo>
                  <a:cubicBezTo>
                    <a:pt x="12" y="0"/>
                    <a:pt x="12" y="0"/>
                    <a:pt x="12" y="0"/>
                  </a:cubicBezTo>
                  <a:cubicBezTo>
                    <a:pt x="6" y="0"/>
                    <a:pt x="0" y="5"/>
                    <a:pt x="0" y="11"/>
                  </a:cubicBezTo>
                  <a:cubicBezTo>
                    <a:pt x="0" y="18"/>
                    <a:pt x="6" y="24"/>
                    <a:pt x="12" y="24"/>
                  </a:cubicBezTo>
                  <a:cubicBezTo>
                    <a:pt x="175" y="24"/>
                    <a:pt x="175" y="24"/>
                    <a:pt x="175" y="24"/>
                  </a:cubicBezTo>
                  <a:cubicBezTo>
                    <a:pt x="182" y="24"/>
                    <a:pt x="187" y="18"/>
                    <a:pt x="187" y="11"/>
                  </a:cubicBezTo>
                  <a:cubicBezTo>
                    <a:pt x="187" y="5"/>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96"/>
            <p:cNvSpPr>
              <a:spLocks noChangeArrowheads="1"/>
            </p:cNvSpPr>
            <p:nvPr/>
          </p:nvSpPr>
          <p:spPr bwMode="auto">
            <a:xfrm>
              <a:off x="2450234" y="3012396"/>
              <a:ext cx="79648" cy="9261"/>
            </a:xfrm>
            <a:custGeom>
              <a:avLst/>
              <a:gdLst>
                <a:gd name="T0" fmla="*/ 175 w 188"/>
                <a:gd name="T1" fmla="*/ 0 h 24"/>
                <a:gd name="T2" fmla="*/ 175 w 188"/>
                <a:gd name="T3" fmla="*/ 0 h 24"/>
                <a:gd name="T4" fmla="*/ 12 w 188"/>
                <a:gd name="T5" fmla="*/ 0 h 24"/>
                <a:gd name="T6" fmla="*/ 0 w 188"/>
                <a:gd name="T7" fmla="*/ 12 h 24"/>
                <a:gd name="T8" fmla="*/ 12 w 188"/>
                <a:gd name="T9" fmla="*/ 23 h 24"/>
                <a:gd name="T10" fmla="*/ 175 w 188"/>
                <a:gd name="T11" fmla="*/ 23 h 24"/>
                <a:gd name="T12" fmla="*/ 187 w 188"/>
                <a:gd name="T13" fmla="*/ 12 h 24"/>
                <a:gd name="T14" fmla="*/ 175 w 18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5" y="0"/>
                  </a:moveTo>
                  <a:lnTo>
                    <a:pt x="175" y="0"/>
                  </a:lnTo>
                  <a:cubicBezTo>
                    <a:pt x="12" y="0"/>
                    <a:pt x="12" y="0"/>
                    <a:pt x="12" y="0"/>
                  </a:cubicBezTo>
                  <a:cubicBezTo>
                    <a:pt x="6" y="0"/>
                    <a:pt x="0" y="6"/>
                    <a:pt x="0" y="12"/>
                  </a:cubicBezTo>
                  <a:cubicBezTo>
                    <a:pt x="0" y="18"/>
                    <a:pt x="6" y="23"/>
                    <a:pt x="12" y="23"/>
                  </a:cubicBezTo>
                  <a:cubicBezTo>
                    <a:pt x="175" y="23"/>
                    <a:pt x="175" y="23"/>
                    <a:pt x="175" y="23"/>
                  </a:cubicBezTo>
                  <a:cubicBezTo>
                    <a:pt x="182" y="23"/>
                    <a:pt x="187" y="18"/>
                    <a:pt x="187" y="12"/>
                  </a:cubicBezTo>
                  <a:cubicBezTo>
                    <a:pt x="187" y="6"/>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8" name="Freeform 97"/>
            <p:cNvSpPr>
              <a:spLocks noChangeArrowheads="1"/>
            </p:cNvSpPr>
            <p:nvPr/>
          </p:nvSpPr>
          <p:spPr bwMode="auto">
            <a:xfrm>
              <a:off x="2313166" y="2929044"/>
              <a:ext cx="35194" cy="35194"/>
            </a:xfrm>
            <a:custGeom>
              <a:avLst/>
              <a:gdLst>
                <a:gd name="T0" fmla="*/ 40 w 82"/>
                <a:gd name="T1" fmla="*/ 81 h 82"/>
                <a:gd name="T2" fmla="*/ 40 w 82"/>
                <a:gd name="T3" fmla="*/ 81 h 82"/>
                <a:gd name="T4" fmla="*/ 81 w 82"/>
                <a:gd name="T5" fmla="*/ 40 h 82"/>
                <a:gd name="T6" fmla="*/ 40 w 82"/>
                <a:gd name="T7" fmla="*/ 0 h 82"/>
                <a:gd name="T8" fmla="*/ 0 w 82"/>
                <a:gd name="T9" fmla="*/ 40 h 82"/>
                <a:gd name="T10" fmla="*/ 40 w 82"/>
                <a:gd name="T11" fmla="*/ 81 h 82"/>
                <a:gd name="T12" fmla="*/ 40 w 82"/>
                <a:gd name="T13" fmla="*/ 22 h 82"/>
                <a:gd name="T14" fmla="*/ 40 w 82"/>
                <a:gd name="T15" fmla="*/ 22 h 82"/>
                <a:gd name="T16" fmla="*/ 58 w 82"/>
                <a:gd name="T17" fmla="*/ 40 h 82"/>
                <a:gd name="T18" fmla="*/ 40 w 82"/>
                <a:gd name="T19" fmla="*/ 58 h 82"/>
                <a:gd name="T20" fmla="*/ 23 w 82"/>
                <a:gd name="T21" fmla="*/ 40 h 82"/>
                <a:gd name="T22" fmla="*/ 40 w 82"/>
                <a:gd name="T23"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0" y="81"/>
                  </a:moveTo>
                  <a:lnTo>
                    <a:pt x="40" y="81"/>
                  </a:lnTo>
                  <a:cubicBezTo>
                    <a:pt x="63" y="81"/>
                    <a:pt x="81" y="63"/>
                    <a:pt x="81" y="40"/>
                  </a:cubicBezTo>
                  <a:cubicBezTo>
                    <a:pt x="81" y="17"/>
                    <a:pt x="63" y="0"/>
                    <a:pt x="40" y="0"/>
                  </a:cubicBezTo>
                  <a:cubicBezTo>
                    <a:pt x="17" y="0"/>
                    <a:pt x="0" y="17"/>
                    <a:pt x="0" y="40"/>
                  </a:cubicBezTo>
                  <a:cubicBezTo>
                    <a:pt x="0" y="63"/>
                    <a:pt x="17" y="81"/>
                    <a:pt x="40" y="81"/>
                  </a:cubicBezTo>
                  <a:close/>
                  <a:moveTo>
                    <a:pt x="40" y="22"/>
                  </a:moveTo>
                  <a:lnTo>
                    <a:pt x="40" y="22"/>
                  </a:lnTo>
                  <a:cubicBezTo>
                    <a:pt x="50" y="22"/>
                    <a:pt x="58" y="31"/>
                    <a:pt x="58" y="40"/>
                  </a:cubicBezTo>
                  <a:cubicBezTo>
                    <a:pt x="58" y="50"/>
                    <a:pt x="50" y="58"/>
                    <a:pt x="40" y="58"/>
                  </a:cubicBezTo>
                  <a:cubicBezTo>
                    <a:pt x="31" y="58"/>
                    <a:pt x="23" y="50"/>
                    <a:pt x="23" y="40"/>
                  </a:cubicBezTo>
                  <a:cubicBezTo>
                    <a:pt x="23" y="31"/>
                    <a:pt x="31" y="22"/>
                    <a:pt x="40"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9" name="Freeform 98"/>
            <p:cNvSpPr>
              <a:spLocks noChangeArrowheads="1"/>
            </p:cNvSpPr>
            <p:nvPr/>
          </p:nvSpPr>
          <p:spPr bwMode="auto">
            <a:xfrm>
              <a:off x="2450234" y="2943862"/>
              <a:ext cx="79648" cy="9262"/>
            </a:xfrm>
            <a:custGeom>
              <a:avLst/>
              <a:gdLst>
                <a:gd name="T0" fmla="*/ 12 w 188"/>
                <a:gd name="T1" fmla="*/ 23 h 24"/>
                <a:gd name="T2" fmla="*/ 12 w 188"/>
                <a:gd name="T3" fmla="*/ 23 h 24"/>
                <a:gd name="T4" fmla="*/ 175 w 188"/>
                <a:gd name="T5" fmla="*/ 23 h 24"/>
                <a:gd name="T6" fmla="*/ 187 w 188"/>
                <a:gd name="T7" fmla="*/ 11 h 24"/>
                <a:gd name="T8" fmla="*/ 175 w 188"/>
                <a:gd name="T9" fmla="*/ 0 h 24"/>
                <a:gd name="T10" fmla="*/ 12 w 188"/>
                <a:gd name="T11" fmla="*/ 0 h 24"/>
                <a:gd name="T12" fmla="*/ 0 w 188"/>
                <a:gd name="T13" fmla="*/ 11 h 24"/>
                <a:gd name="T14" fmla="*/ 12 w 188"/>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2" y="23"/>
                  </a:moveTo>
                  <a:lnTo>
                    <a:pt x="12" y="23"/>
                  </a:lnTo>
                  <a:cubicBezTo>
                    <a:pt x="175" y="23"/>
                    <a:pt x="175" y="23"/>
                    <a:pt x="175" y="23"/>
                  </a:cubicBezTo>
                  <a:cubicBezTo>
                    <a:pt x="182" y="23"/>
                    <a:pt x="187" y="18"/>
                    <a:pt x="187" y="11"/>
                  </a:cubicBezTo>
                  <a:cubicBezTo>
                    <a:pt x="187" y="5"/>
                    <a:pt x="182" y="0"/>
                    <a:pt x="175" y="0"/>
                  </a:cubicBezTo>
                  <a:cubicBezTo>
                    <a:pt x="12" y="0"/>
                    <a:pt x="12" y="0"/>
                    <a:pt x="12" y="0"/>
                  </a:cubicBezTo>
                  <a:cubicBezTo>
                    <a:pt x="6" y="0"/>
                    <a:pt x="0" y="5"/>
                    <a:pt x="0" y="11"/>
                  </a:cubicBezTo>
                  <a:cubicBezTo>
                    <a:pt x="0" y="18"/>
                    <a:pt x="6"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0" name="Freeform 99"/>
            <p:cNvSpPr>
              <a:spLocks noChangeArrowheads="1"/>
            </p:cNvSpPr>
            <p:nvPr/>
          </p:nvSpPr>
          <p:spPr bwMode="auto">
            <a:xfrm>
              <a:off x="2277974" y="2845692"/>
              <a:ext cx="294509" cy="294509"/>
            </a:xfrm>
            <a:custGeom>
              <a:avLst/>
              <a:gdLst>
                <a:gd name="T0" fmla="*/ 698 w 702"/>
                <a:gd name="T1" fmla="*/ 143 h 701"/>
                <a:gd name="T2" fmla="*/ 698 w 702"/>
                <a:gd name="T3" fmla="*/ 143 h 701"/>
                <a:gd name="T4" fmla="*/ 698 w 702"/>
                <a:gd name="T5" fmla="*/ 143 h 701"/>
                <a:gd name="T6" fmla="*/ 698 w 702"/>
                <a:gd name="T7" fmla="*/ 143 h 701"/>
                <a:gd name="T8" fmla="*/ 572 w 702"/>
                <a:gd name="T9" fmla="*/ 4 h 701"/>
                <a:gd name="T10" fmla="*/ 564 w 702"/>
                <a:gd name="T11" fmla="*/ 0 h 701"/>
                <a:gd name="T12" fmla="*/ 125 w 702"/>
                <a:gd name="T13" fmla="*/ 0 h 701"/>
                <a:gd name="T14" fmla="*/ 116 w 702"/>
                <a:gd name="T15" fmla="*/ 4 h 701"/>
                <a:gd name="T16" fmla="*/ 2 w 702"/>
                <a:gd name="T17" fmla="*/ 144 h 701"/>
                <a:gd name="T18" fmla="*/ 0 w 702"/>
                <a:gd name="T19" fmla="*/ 151 h 701"/>
                <a:gd name="T20" fmla="*/ 0 w 702"/>
                <a:gd name="T21" fmla="*/ 152 h 701"/>
                <a:gd name="T22" fmla="*/ 0 w 702"/>
                <a:gd name="T23" fmla="*/ 619 h 701"/>
                <a:gd name="T24" fmla="*/ 67 w 702"/>
                <a:gd name="T25" fmla="*/ 700 h 701"/>
                <a:gd name="T26" fmla="*/ 622 w 702"/>
                <a:gd name="T27" fmla="*/ 700 h 701"/>
                <a:gd name="T28" fmla="*/ 701 w 702"/>
                <a:gd name="T29" fmla="*/ 619 h 701"/>
                <a:gd name="T30" fmla="*/ 701 w 702"/>
                <a:gd name="T31" fmla="*/ 152 h 701"/>
                <a:gd name="T32" fmla="*/ 701 w 702"/>
                <a:gd name="T33" fmla="*/ 151 h 701"/>
                <a:gd name="T34" fmla="*/ 698 w 702"/>
                <a:gd name="T35" fmla="*/ 143 h 701"/>
                <a:gd name="T36" fmla="*/ 130 w 702"/>
                <a:gd name="T37" fmla="*/ 23 h 701"/>
                <a:gd name="T38" fmla="*/ 130 w 702"/>
                <a:gd name="T39" fmla="*/ 23 h 701"/>
                <a:gd name="T40" fmla="*/ 558 w 702"/>
                <a:gd name="T41" fmla="*/ 23 h 701"/>
                <a:gd name="T42" fmla="*/ 663 w 702"/>
                <a:gd name="T43" fmla="*/ 140 h 701"/>
                <a:gd name="T44" fmla="*/ 36 w 702"/>
                <a:gd name="T45" fmla="*/ 140 h 701"/>
                <a:gd name="T46" fmla="*/ 130 w 702"/>
                <a:gd name="T47" fmla="*/ 23 h 701"/>
                <a:gd name="T48" fmla="*/ 678 w 702"/>
                <a:gd name="T49" fmla="*/ 619 h 701"/>
                <a:gd name="T50" fmla="*/ 678 w 702"/>
                <a:gd name="T51" fmla="*/ 619 h 701"/>
                <a:gd name="T52" fmla="*/ 622 w 702"/>
                <a:gd name="T53" fmla="*/ 677 h 701"/>
                <a:gd name="T54" fmla="*/ 67 w 702"/>
                <a:gd name="T55" fmla="*/ 677 h 701"/>
                <a:gd name="T56" fmla="*/ 23 w 702"/>
                <a:gd name="T57" fmla="*/ 619 h 701"/>
                <a:gd name="T58" fmla="*/ 23 w 702"/>
                <a:gd name="T59" fmla="*/ 514 h 701"/>
                <a:gd name="T60" fmla="*/ 23 w 702"/>
                <a:gd name="T61" fmla="*/ 514 h 701"/>
                <a:gd name="T62" fmla="*/ 678 w 702"/>
                <a:gd name="T63" fmla="*/ 514 h 701"/>
                <a:gd name="T64" fmla="*/ 678 w 702"/>
                <a:gd name="T65" fmla="*/ 514 h 701"/>
                <a:gd name="T66" fmla="*/ 678 w 702"/>
                <a:gd name="T67" fmla="*/ 619 h 701"/>
                <a:gd name="T68" fmla="*/ 678 w 702"/>
                <a:gd name="T69" fmla="*/ 491 h 701"/>
                <a:gd name="T70" fmla="*/ 678 w 702"/>
                <a:gd name="T71" fmla="*/ 491 h 701"/>
                <a:gd name="T72" fmla="*/ 678 w 702"/>
                <a:gd name="T73" fmla="*/ 491 h 701"/>
                <a:gd name="T74" fmla="*/ 23 w 702"/>
                <a:gd name="T75" fmla="*/ 491 h 701"/>
                <a:gd name="T76" fmla="*/ 23 w 702"/>
                <a:gd name="T77" fmla="*/ 491 h 701"/>
                <a:gd name="T78" fmla="*/ 23 w 702"/>
                <a:gd name="T79" fmla="*/ 351 h 701"/>
                <a:gd name="T80" fmla="*/ 23 w 702"/>
                <a:gd name="T81" fmla="*/ 351 h 701"/>
                <a:gd name="T82" fmla="*/ 678 w 702"/>
                <a:gd name="T83" fmla="*/ 351 h 701"/>
                <a:gd name="T84" fmla="*/ 678 w 702"/>
                <a:gd name="T85" fmla="*/ 351 h 701"/>
                <a:gd name="T86" fmla="*/ 678 w 702"/>
                <a:gd name="T87" fmla="*/ 491 h 701"/>
                <a:gd name="T88" fmla="*/ 678 w 702"/>
                <a:gd name="T89" fmla="*/ 327 h 701"/>
                <a:gd name="T90" fmla="*/ 678 w 702"/>
                <a:gd name="T91" fmla="*/ 327 h 701"/>
                <a:gd name="T92" fmla="*/ 678 w 702"/>
                <a:gd name="T93" fmla="*/ 327 h 701"/>
                <a:gd name="T94" fmla="*/ 23 w 702"/>
                <a:gd name="T95" fmla="*/ 327 h 701"/>
                <a:gd name="T96" fmla="*/ 23 w 702"/>
                <a:gd name="T97" fmla="*/ 327 h 701"/>
                <a:gd name="T98" fmla="*/ 23 w 702"/>
                <a:gd name="T99" fmla="*/ 163 h 701"/>
                <a:gd name="T100" fmla="*/ 678 w 702"/>
                <a:gd name="T101" fmla="*/ 163 h 701"/>
                <a:gd name="T102" fmla="*/ 678 w 702"/>
                <a:gd name="T103" fmla="*/ 3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2" h="701">
                  <a:moveTo>
                    <a:pt x="698" y="143"/>
                  </a:moveTo>
                  <a:lnTo>
                    <a:pt x="698" y="143"/>
                  </a:lnTo>
                  <a:lnTo>
                    <a:pt x="698" y="143"/>
                  </a:lnTo>
                  <a:lnTo>
                    <a:pt x="698" y="143"/>
                  </a:lnTo>
                  <a:cubicBezTo>
                    <a:pt x="572" y="4"/>
                    <a:pt x="572" y="4"/>
                    <a:pt x="572" y="4"/>
                  </a:cubicBezTo>
                  <a:cubicBezTo>
                    <a:pt x="570" y="1"/>
                    <a:pt x="567" y="0"/>
                    <a:pt x="564" y="0"/>
                  </a:cubicBezTo>
                  <a:cubicBezTo>
                    <a:pt x="125" y="0"/>
                    <a:pt x="125" y="0"/>
                    <a:pt x="125" y="0"/>
                  </a:cubicBezTo>
                  <a:cubicBezTo>
                    <a:pt x="122" y="0"/>
                    <a:pt x="119" y="2"/>
                    <a:pt x="116" y="4"/>
                  </a:cubicBezTo>
                  <a:cubicBezTo>
                    <a:pt x="2" y="144"/>
                    <a:pt x="2" y="144"/>
                    <a:pt x="2" y="144"/>
                  </a:cubicBezTo>
                  <a:cubicBezTo>
                    <a:pt x="1" y="146"/>
                    <a:pt x="0" y="149"/>
                    <a:pt x="0" y="151"/>
                  </a:cubicBezTo>
                  <a:cubicBezTo>
                    <a:pt x="0" y="152"/>
                    <a:pt x="0" y="152"/>
                    <a:pt x="0" y="152"/>
                  </a:cubicBezTo>
                  <a:cubicBezTo>
                    <a:pt x="0" y="619"/>
                    <a:pt x="0" y="619"/>
                    <a:pt x="0" y="619"/>
                  </a:cubicBezTo>
                  <a:cubicBezTo>
                    <a:pt x="0" y="664"/>
                    <a:pt x="5" y="700"/>
                    <a:pt x="67" y="700"/>
                  </a:cubicBezTo>
                  <a:cubicBezTo>
                    <a:pt x="622" y="700"/>
                    <a:pt x="622" y="700"/>
                    <a:pt x="622" y="700"/>
                  </a:cubicBezTo>
                  <a:cubicBezTo>
                    <a:pt x="676" y="700"/>
                    <a:pt x="701" y="674"/>
                    <a:pt x="701" y="619"/>
                  </a:cubicBezTo>
                  <a:cubicBezTo>
                    <a:pt x="701" y="152"/>
                    <a:pt x="701" y="152"/>
                    <a:pt x="701" y="152"/>
                  </a:cubicBezTo>
                  <a:lnTo>
                    <a:pt x="701" y="151"/>
                  </a:lnTo>
                  <a:cubicBezTo>
                    <a:pt x="701" y="149"/>
                    <a:pt x="700" y="145"/>
                    <a:pt x="698" y="143"/>
                  </a:cubicBezTo>
                  <a:close/>
                  <a:moveTo>
                    <a:pt x="130" y="23"/>
                  </a:moveTo>
                  <a:lnTo>
                    <a:pt x="130" y="23"/>
                  </a:lnTo>
                  <a:cubicBezTo>
                    <a:pt x="558" y="23"/>
                    <a:pt x="558" y="23"/>
                    <a:pt x="558" y="23"/>
                  </a:cubicBezTo>
                  <a:cubicBezTo>
                    <a:pt x="663" y="140"/>
                    <a:pt x="663" y="140"/>
                    <a:pt x="663" y="140"/>
                  </a:cubicBezTo>
                  <a:cubicBezTo>
                    <a:pt x="36" y="140"/>
                    <a:pt x="36" y="140"/>
                    <a:pt x="36" y="140"/>
                  </a:cubicBezTo>
                  <a:lnTo>
                    <a:pt x="130" y="23"/>
                  </a:lnTo>
                  <a:close/>
                  <a:moveTo>
                    <a:pt x="678" y="619"/>
                  </a:moveTo>
                  <a:lnTo>
                    <a:pt x="678" y="619"/>
                  </a:lnTo>
                  <a:cubicBezTo>
                    <a:pt x="678" y="662"/>
                    <a:pt x="662" y="677"/>
                    <a:pt x="622" y="677"/>
                  </a:cubicBezTo>
                  <a:cubicBezTo>
                    <a:pt x="67" y="677"/>
                    <a:pt x="67" y="677"/>
                    <a:pt x="67" y="677"/>
                  </a:cubicBezTo>
                  <a:cubicBezTo>
                    <a:pt x="30" y="677"/>
                    <a:pt x="23" y="668"/>
                    <a:pt x="23" y="619"/>
                  </a:cubicBezTo>
                  <a:cubicBezTo>
                    <a:pt x="23" y="514"/>
                    <a:pt x="23" y="514"/>
                    <a:pt x="23" y="514"/>
                  </a:cubicBezTo>
                  <a:lnTo>
                    <a:pt x="23" y="514"/>
                  </a:lnTo>
                  <a:cubicBezTo>
                    <a:pt x="678" y="514"/>
                    <a:pt x="678" y="514"/>
                    <a:pt x="678" y="514"/>
                  </a:cubicBezTo>
                  <a:lnTo>
                    <a:pt x="678" y="514"/>
                  </a:lnTo>
                  <a:lnTo>
                    <a:pt x="678" y="619"/>
                  </a:lnTo>
                  <a:close/>
                  <a:moveTo>
                    <a:pt x="678" y="491"/>
                  </a:moveTo>
                  <a:lnTo>
                    <a:pt x="678" y="491"/>
                  </a:lnTo>
                  <a:lnTo>
                    <a:pt x="678" y="491"/>
                  </a:lnTo>
                  <a:cubicBezTo>
                    <a:pt x="23" y="491"/>
                    <a:pt x="23" y="491"/>
                    <a:pt x="23" y="491"/>
                  </a:cubicBezTo>
                  <a:lnTo>
                    <a:pt x="23" y="491"/>
                  </a:lnTo>
                  <a:cubicBezTo>
                    <a:pt x="23" y="351"/>
                    <a:pt x="23" y="351"/>
                    <a:pt x="23" y="351"/>
                  </a:cubicBezTo>
                  <a:lnTo>
                    <a:pt x="23" y="351"/>
                  </a:lnTo>
                  <a:cubicBezTo>
                    <a:pt x="678" y="351"/>
                    <a:pt x="678" y="351"/>
                    <a:pt x="678" y="351"/>
                  </a:cubicBezTo>
                  <a:lnTo>
                    <a:pt x="678" y="351"/>
                  </a:lnTo>
                  <a:lnTo>
                    <a:pt x="678" y="491"/>
                  </a:lnTo>
                  <a:close/>
                  <a:moveTo>
                    <a:pt x="678" y="327"/>
                  </a:moveTo>
                  <a:lnTo>
                    <a:pt x="678" y="327"/>
                  </a:lnTo>
                  <a:lnTo>
                    <a:pt x="678" y="327"/>
                  </a:lnTo>
                  <a:cubicBezTo>
                    <a:pt x="23" y="327"/>
                    <a:pt x="23" y="327"/>
                    <a:pt x="23" y="327"/>
                  </a:cubicBezTo>
                  <a:lnTo>
                    <a:pt x="23" y="327"/>
                  </a:lnTo>
                  <a:cubicBezTo>
                    <a:pt x="23" y="163"/>
                    <a:pt x="23" y="163"/>
                    <a:pt x="23" y="163"/>
                  </a:cubicBezTo>
                  <a:cubicBezTo>
                    <a:pt x="678" y="163"/>
                    <a:pt x="678" y="163"/>
                    <a:pt x="678" y="163"/>
                  </a:cubicBezTo>
                  <a:lnTo>
                    <a:pt x="678" y="3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11" name="Group 210"/>
          <p:cNvGrpSpPr>
            <a:grpSpLocks noChangeAspect="1"/>
          </p:cNvGrpSpPr>
          <p:nvPr/>
        </p:nvGrpSpPr>
        <p:grpSpPr>
          <a:xfrm>
            <a:off x="7974912" y="4545912"/>
            <a:ext cx="788088" cy="788088"/>
            <a:chOff x="2277974" y="2845692"/>
            <a:chExt cx="294509" cy="294509"/>
          </a:xfrm>
          <a:solidFill>
            <a:srgbClr val="0078EF"/>
          </a:solidFill>
        </p:grpSpPr>
        <p:sp>
          <p:nvSpPr>
            <p:cNvPr id="212" name="Freeform 93"/>
            <p:cNvSpPr>
              <a:spLocks noChangeArrowheads="1"/>
            </p:cNvSpPr>
            <p:nvPr/>
          </p:nvSpPr>
          <p:spPr bwMode="auto">
            <a:xfrm>
              <a:off x="2313166" y="3077225"/>
              <a:ext cx="35194" cy="35194"/>
            </a:xfrm>
            <a:custGeom>
              <a:avLst/>
              <a:gdLst>
                <a:gd name="T0" fmla="*/ 40 w 82"/>
                <a:gd name="T1" fmla="*/ 0 h 83"/>
                <a:gd name="T2" fmla="*/ 40 w 82"/>
                <a:gd name="T3" fmla="*/ 0 h 83"/>
                <a:gd name="T4" fmla="*/ 0 w 82"/>
                <a:gd name="T5" fmla="*/ 41 h 83"/>
                <a:gd name="T6" fmla="*/ 40 w 82"/>
                <a:gd name="T7" fmla="*/ 82 h 83"/>
                <a:gd name="T8" fmla="*/ 81 w 82"/>
                <a:gd name="T9" fmla="*/ 41 h 83"/>
                <a:gd name="T10" fmla="*/ 40 w 82"/>
                <a:gd name="T11" fmla="*/ 0 h 83"/>
                <a:gd name="T12" fmla="*/ 40 w 82"/>
                <a:gd name="T13" fmla="*/ 59 h 83"/>
                <a:gd name="T14" fmla="*/ 40 w 82"/>
                <a:gd name="T15" fmla="*/ 59 h 83"/>
                <a:gd name="T16" fmla="*/ 23 w 82"/>
                <a:gd name="T17" fmla="*/ 41 h 83"/>
                <a:gd name="T18" fmla="*/ 40 w 82"/>
                <a:gd name="T19" fmla="*/ 23 h 83"/>
                <a:gd name="T20" fmla="*/ 58 w 82"/>
                <a:gd name="T21" fmla="*/ 41 h 83"/>
                <a:gd name="T22" fmla="*/ 40 w 82"/>
                <a:gd name="T23"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3">
                  <a:moveTo>
                    <a:pt x="40" y="0"/>
                  </a:moveTo>
                  <a:lnTo>
                    <a:pt x="40" y="0"/>
                  </a:lnTo>
                  <a:cubicBezTo>
                    <a:pt x="17" y="0"/>
                    <a:pt x="0" y="18"/>
                    <a:pt x="0" y="41"/>
                  </a:cubicBezTo>
                  <a:cubicBezTo>
                    <a:pt x="0" y="63"/>
                    <a:pt x="17" y="82"/>
                    <a:pt x="40" y="82"/>
                  </a:cubicBezTo>
                  <a:cubicBezTo>
                    <a:pt x="63" y="82"/>
                    <a:pt x="81" y="63"/>
                    <a:pt x="81" y="41"/>
                  </a:cubicBezTo>
                  <a:cubicBezTo>
                    <a:pt x="81" y="18"/>
                    <a:pt x="63" y="0"/>
                    <a:pt x="40" y="0"/>
                  </a:cubicBezTo>
                  <a:close/>
                  <a:moveTo>
                    <a:pt x="40" y="59"/>
                  </a:moveTo>
                  <a:lnTo>
                    <a:pt x="40" y="59"/>
                  </a:lnTo>
                  <a:cubicBezTo>
                    <a:pt x="31" y="59"/>
                    <a:pt x="23" y="50"/>
                    <a:pt x="23" y="41"/>
                  </a:cubicBezTo>
                  <a:cubicBezTo>
                    <a:pt x="23" y="32"/>
                    <a:pt x="31" y="23"/>
                    <a:pt x="40" y="23"/>
                  </a:cubicBezTo>
                  <a:cubicBezTo>
                    <a:pt x="50" y="23"/>
                    <a:pt x="58" y="32"/>
                    <a:pt x="58" y="41"/>
                  </a:cubicBezTo>
                  <a:cubicBezTo>
                    <a:pt x="58" y="50"/>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3" name="Freeform 94"/>
            <p:cNvSpPr>
              <a:spLocks noChangeArrowheads="1"/>
            </p:cNvSpPr>
            <p:nvPr/>
          </p:nvSpPr>
          <p:spPr bwMode="auto">
            <a:xfrm>
              <a:off x="2313166" y="3003134"/>
              <a:ext cx="35194" cy="35194"/>
            </a:xfrm>
            <a:custGeom>
              <a:avLst/>
              <a:gdLst>
                <a:gd name="T0" fmla="*/ 40 w 82"/>
                <a:gd name="T1" fmla="*/ 0 h 84"/>
                <a:gd name="T2" fmla="*/ 40 w 82"/>
                <a:gd name="T3" fmla="*/ 0 h 84"/>
                <a:gd name="T4" fmla="*/ 0 w 82"/>
                <a:gd name="T5" fmla="*/ 41 h 84"/>
                <a:gd name="T6" fmla="*/ 40 w 82"/>
                <a:gd name="T7" fmla="*/ 83 h 84"/>
                <a:gd name="T8" fmla="*/ 81 w 82"/>
                <a:gd name="T9" fmla="*/ 41 h 84"/>
                <a:gd name="T10" fmla="*/ 40 w 82"/>
                <a:gd name="T11" fmla="*/ 0 h 84"/>
                <a:gd name="T12" fmla="*/ 40 w 82"/>
                <a:gd name="T13" fmla="*/ 59 h 84"/>
                <a:gd name="T14" fmla="*/ 40 w 82"/>
                <a:gd name="T15" fmla="*/ 59 h 84"/>
                <a:gd name="T16" fmla="*/ 23 w 82"/>
                <a:gd name="T17" fmla="*/ 41 h 84"/>
                <a:gd name="T18" fmla="*/ 40 w 82"/>
                <a:gd name="T19" fmla="*/ 24 h 84"/>
                <a:gd name="T20" fmla="*/ 58 w 82"/>
                <a:gd name="T21" fmla="*/ 41 h 84"/>
                <a:gd name="T22" fmla="*/ 40 w 82"/>
                <a:gd name="T23"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4">
                  <a:moveTo>
                    <a:pt x="40" y="0"/>
                  </a:moveTo>
                  <a:lnTo>
                    <a:pt x="40" y="0"/>
                  </a:lnTo>
                  <a:cubicBezTo>
                    <a:pt x="17" y="0"/>
                    <a:pt x="0" y="19"/>
                    <a:pt x="0" y="41"/>
                  </a:cubicBezTo>
                  <a:cubicBezTo>
                    <a:pt x="0" y="64"/>
                    <a:pt x="17" y="83"/>
                    <a:pt x="40" y="83"/>
                  </a:cubicBezTo>
                  <a:cubicBezTo>
                    <a:pt x="63" y="83"/>
                    <a:pt x="81" y="64"/>
                    <a:pt x="81" y="41"/>
                  </a:cubicBezTo>
                  <a:cubicBezTo>
                    <a:pt x="81" y="19"/>
                    <a:pt x="63" y="0"/>
                    <a:pt x="40" y="0"/>
                  </a:cubicBezTo>
                  <a:close/>
                  <a:moveTo>
                    <a:pt x="40" y="59"/>
                  </a:moveTo>
                  <a:lnTo>
                    <a:pt x="40" y="59"/>
                  </a:lnTo>
                  <a:cubicBezTo>
                    <a:pt x="31" y="59"/>
                    <a:pt x="23" y="51"/>
                    <a:pt x="23" y="41"/>
                  </a:cubicBezTo>
                  <a:cubicBezTo>
                    <a:pt x="23" y="32"/>
                    <a:pt x="31" y="24"/>
                    <a:pt x="40" y="24"/>
                  </a:cubicBezTo>
                  <a:cubicBezTo>
                    <a:pt x="50" y="24"/>
                    <a:pt x="58" y="32"/>
                    <a:pt x="58" y="41"/>
                  </a:cubicBezTo>
                  <a:cubicBezTo>
                    <a:pt x="58" y="51"/>
                    <a:pt x="50" y="59"/>
                    <a:pt x="40" y="5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4" name="Freeform 95"/>
            <p:cNvSpPr>
              <a:spLocks noChangeArrowheads="1"/>
            </p:cNvSpPr>
            <p:nvPr/>
          </p:nvSpPr>
          <p:spPr bwMode="auto">
            <a:xfrm>
              <a:off x="2450234" y="3092043"/>
              <a:ext cx="79648" cy="11114"/>
            </a:xfrm>
            <a:custGeom>
              <a:avLst/>
              <a:gdLst>
                <a:gd name="T0" fmla="*/ 175 w 188"/>
                <a:gd name="T1" fmla="*/ 0 h 25"/>
                <a:gd name="T2" fmla="*/ 175 w 188"/>
                <a:gd name="T3" fmla="*/ 0 h 25"/>
                <a:gd name="T4" fmla="*/ 12 w 188"/>
                <a:gd name="T5" fmla="*/ 0 h 25"/>
                <a:gd name="T6" fmla="*/ 0 w 188"/>
                <a:gd name="T7" fmla="*/ 11 h 25"/>
                <a:gd name="T8" fmla="*/ 12 w 188"/>
                <a:gd name="T9" fmla="*/ 24 h 25"/>
                <a:gd name="T10" fmla="*/ 175 w 188"/>
                <a:gd name="T11" fmla="*/ 24 h 25"/>
                <a:gd name="T12" fmla="*/ 187 w 188"/>
                <a:gd name="T13" fmla="*/ 11 h 25"/>
                <a:gd name="T14" fmla="*/ 175 w 188"/>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5">
                  <a:moveTo>
                    <a:pt x="175" y="0"/>
                  </a:moveTo>
                  <a:lnTo>
                    <a:pt x="175" y="0"/>
                  </a:lnTo>
                  <a:cubicBezTo>
                    <a:pt x="12" y="0"/>
                    <a:pt x="12" y="0"/>
                    <a:pt x="12" y="0"/>
                  </a:cubicBezTo>
                  <a:cubicBezTo>
                    <a:pt x="6" y="0"/>
                    <a:pt x="0" y="5"/>
                    <a:pt x="0" y="11"/>
                  </a:cubicBezTo>
                  <a:cubicBezTo>
                    <a:pt x="0" y="18"/>
                    <a:pt x="6" y="24"/>
                    <a:pt x="12" y="24"/>
                  </a:cubicBezTo>
                  <a:cubicBezTo>
                    <a:pt x="175" y="24"/>
                    <a:pt x="175" y="24"/>
                    <a:pt x="175" y="24"/>
                  </a:cubicBezTo>
                  <a:cubicBezTo>
                    <a:pt x="182" y="24"/>
                    <a:pt x="187" y="18"/>
                    <a:pt x="187" y="11"/>
                  </a:cubicBezTo>
                  <a:cubicBezTo>
                    <a:pt x="187" y="5"/>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5" name="Freeform 96"/>
            <p:cNvSpPr>
              <a:spLocks noChangeArrowheads="1"/>
            </p:cNvSpPr>
            <p:nvPr/>
          </p:nvSpPr>
          <p:spPr bwMode="auto">
            <a:xfrm>
              <a:off x="2450234" y="3012396"/>
              <a:ext cx="79648" cy="9261"/>
            </a:xfrm>
            <a:custGeom>
              <a:avLst/>
              <a:gdLst>
                <a:gd name="T0" fmla="*/ 175 w 188"/>
                <a:gd name="T1" fmla="*/ 0 h 24"/>
                <a:gd name="T2" fmla="*/ 175 w 188"/>
                <a:gd name="T3" fmla="*/ 0 h 24"/>
                <a:gd name="T4" fmla="*/ 12 w 188"/>
                <a:gd name="T5" fmla="*/ 0 h 24"/>
                <a:gd name="T6" fmla="*/ 0 w 188"/>
                <a:gd name="T7" fmla="*/ 12 h 24"/>
                <a:gd name="T8" fmla="*/ 12 w 188"/>
                <a:gd name="T9" fmla="*/ 23 h 24"/>
                <a:gd name="T10" fmla="*/ 175 w 188"/>
                <a:gd name="T11" fmla="*/ 23 h 24"/>
                <a:gd name="T12" fmla="*/ 187 w 188"/>
                <a:gd name="T13" fmla="*/ 12 h 24"/>
                <a:gd name="T14" fmla="*/ 175 w 18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5" y="0"/>
                  </a:moveTo>
                  <a:lnTo>
                    <a:pt x="175" y="0"/>
                  </a:lnTo>
                  <a:cubicBezTo>
                    <a:pt x="12" y="0"/>
                    <a:pt x="12" y="0"/>
                    <a:pt x="12" y="0"/>
                  </a:cubicBezTo>
                  <a:cubicBezTo>
                    <a:pt x="6" y="0"/>
                    <a:pt x="0" y="6"/>
                    <a:pt x="0" y="12"/>
                  </a:cubicBezTo>
                  <a:cubicBezTo>
                    <a:pt x="0" y="18"/>
                    <a:pt x="6" y="23"/>
                    <a:pt x="12" y="23"/>
                  </a:cubicBezTo>
                  <a:cubicBezTo>
                    <a:pt x="175" y="23"/>
                    <a:pt x="175" y="23"/>
                    <a:pt x="175" y="23"/>
                  </a:cubicBezTo>
                  <a:cubicBezTo>
                    <a:pt x="182" y="23"/>
                    <a:pt x="187" y="18"/>
                    <a:pt x="187" y="12"/>
                  </a:cubicBezTo>
                  <a:cubicBezTo>
                    <a:pt x="187" y="6"/>
                    <a:pt x="182" y="0"/>
                    <a:pt x="17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6" name="Freeform 97"/>
            <p:cNvSpPr>
              <a:spLocks noChangeArrowheads="1"/>
            </p:cNvSpPr>
            <p:nvPr/>
          </p:nvSpPr>
          <p:spPr bwMode="auto">
            <a:xfrm>
              <a:off x="2313166" y="2929044"/>
              <a:ext cx="35194" cy="35194"/>
            </a:xfrm>
            <a:custGeom>
              <a:avLst/>
              <a:gdLst>
                <a:gd name="T0" fmla="*/ 40 w 82"/>
                <a:gd name="T1" fmla="*/ 81 h 82"/>
                <a:gd name="T2" fmla="*/ 40 w 82"/>
                <a:gd name="T3" fmla="*/ 81 h 82"/>
                <a:gd name="T4" fmla="*/ 81 w 82"/>
                <a:gd name="T5" fmla="*/ 40 h 82"/>
                <a:gd name="T6" fmla="*/ 40 w 82"/>
                <a:gd name="T7" fmla="*/ 0 h 82"/>
                <a:gd name="T8" fmla="*/ 0 w 82"/>
                <a:gd name="T9" fmla="*/ 40 h 82"/>
                <a:gd name="T10" fmla="*/ 40 w 82"/>
                <a:gd name="T11" fmla="*/ 81 h 82"/>
                <a:gd name="T12" fmla="*/ 40 w 82"/>
                <a:gd name="T13" fmla="*/ 22 h 82"/>
                <a:gd name="T14" fmla="*/ 40 w 82"/>
                <a:gd name="T15" fmla="*/ 22 h 82"/>
                <a:gd name="T16" fmla="*/ 58 w 82"/>
                <a:gd name="T17" fmla="*/ 40 h 82"/>
                <a:gd name="T18" fmla="*/ 40 w 82"/>
                <a:gd name="T19" fmla="*/ 58 h 82"/>
                <a:gd name="T20" fmla="*/ 23 w 82"/>
                <a:gd name="T21" fmla="*/ 40 h 82"/>
                <a:gd name="T22" fmla="*/ 40 w 82"/>
                <a:gd name="T23"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2">
                  <a:moveTo>
                    <a:pt x="40" y="81"/>
                  </a:moveTo>
                  <a:lnTo>
                    <a:pt x="40" y="81"/>
                  </a:lnTo>
                  <a:cubicBezTo>
                    <a:pt x="63" y="81"/>
                    <a:pt x="81" y="63"/>
                    <a:pt x="81" y="40"/>
                  </a:cubicBezTo>
                  <a:cubicBezTo>
                    <a:pt x="81" y="17"/>
                    <a:pt x="63" y="0"/>
                    <a:pt x="40" y="0"/>
                  </a:cubicBezTo>
                  <a:cubicBezTo>
                    <a:pt x="17" y="0"/>
                    <a:pt x="0" y="17"/>
                    <a:pt x="0" y="40"/>
                  </a:cubicBezTo>
                  <a:cubicBezTo>
                    <a:pt x="0" y="63"/>
                    <a:pt x="17" y="81"/>
                    <a:pt x="40" y="81"/>
                  </a:cubicBezTo>
                  <a:close/>
                  <a:moveTo>
                    <a:pt x="40" y="22"/>
                  </a:moveTo>
                  <a:lnTo>
                    <a:pt x="40" y="22"/>
                  </a:lnTo>
                  <a:cubicBezTo>
                    <a:pt x="50" y="22"/>
                    <a:pt x="58" y="31"/>
                    <a:pt x="58" y="40"/>
                  </a:cubicBezTo>
                  <a:cubicBezTo>
                    <a:pt x="58" y="50"/>
                    <a:pt x="50" y="58"/>
                    <a:pt x="40" y="58"/>
                  </a:cubicBezTo>
                  <a:cubicBezTo>
                    <a:pt x="31" y="58"/>
                    <a:pt x="23" y="50"/>
                    <a:pt x="23" y="40"/>
                  </a:cubicBezTo>
                  <a:cubicBezTo>
                    <a:pt x="23" y="31"/>
                    <a:pt x="31" y="22"/>
                    <a:pt x="40"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7" name="Freeform 98"/>
            <p:cNvSpPr>
              <a:spLocks noChangeArrowheads="1"/>
            </p:cNvSpPr>
            <p:nvPr/>
          </p:nvSpPr>
          <p:spPr bwMode="auto">
            <a:xfrm>
              <a:off x="2450234" y="2943862"/>
              <a:ext cx="79648" cy="9262"/>
            </a:xfrm>
            <a:custGeom>
              <a:avLst/>
              <a:gdLst>
                <a:gd name="T0" fmla="*/ 12 w 188"/>
                <a:gd name="T1" fmla="*/ 23 h 24"/>
                <a:gd name="T2" fmla="*/ 12 w 188"/>
                <a:gd name="T3" fmla="*/ 23 h 24"/>
                <a:gd name="T4" fmla="*/ 175 w 188"/>
                <a:gd name="T5" fmla="*/ 23 h 24"/>
                <a:gd name="T6" fmla="*/ 187 w 188"/>
                <a:gd name="T7" fmla="*/ 11 h 24"/>
                <a:gd name="T8" fmla="*/ 175 w 188"/>
                <a:gd name="T9" fmla="*/ 0 h 24"/>
                <a:gd name="T10" fmla="*/ 12 w 188"/>
                <a:gd name="T11" fmla="*/ 0 h 24"/>
                <a:gd name="T12" fmla="*/ 0 w 188"/>
                <a:gd name="T13" fmla="*/ 11 h 24"/>
                <a:gd name="T14" fmla="*/ 12 w 188"/>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2" y="23"/>
                  </a:moveTo>
                  <a:lnTo>
                    <a:pt x="12" y="23"/>
                  </a:lnTo>
                  <a:cubicBezTo>
                    <a:pt x="175" y="23"/>
                    <a:pt x="175" y="23"/>
                    <a:pt x="175" y="23"/>
                  </a:cubicBezTo>
                  <a:cubicBezTo>
                    <a:pt x="182" y="23"/>
                    <a:pt x="187" y="18"/>
                    <a:pt x="187" y="11"/>
                  </a:cubicBezTo>
                  <a:cubicBezTo>
                    <a:pt x="187" y="5"/>
                    <a:pt x="182" y="0"/>
                    <a:pt x="175" y="0"/>
                  </a:cubicBezTo>
                  <a:cubicBezTo>
                    <a:pt x="12" y="0"/>
                    <a:pt x="12" y="0"/>
                    <a:pt x="12" y="0"/>
                  </a:cubicBezTo>
                  <a:cubicBezTo>
                    <a:pt x="6" y="0"/>
                    <a:pt x="0" y="5"/>
                    <a:pt x="0" y="11"/>
                  </a:cubicBezTo>
                  <a:cubicBezTo>
                    <a:pt x="0" y="18"/>
                    <a:pt x="6" y="23"/>
                    <a:pt x="12"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8" name="Freeform 99"/>
            <p:cNvSpPr>
              <a:spLocks noChangeArrowheads="1"/>
            </p:cNvSpPr>
            <p:nvPr/>
          </p:nvSpPr>
          <p:spPr bwMode="auto">
            <a:xfrm>
              <a:off x="2277974" y="2845692"/>
              <a:ext cx="294509" cy="294509"/>
            </a:xfrm>
            <a:custGeom>
              <a:avLst/>
              <a:gdLst>
                <a:gd name="T0" fmla="*/ 698 w 702"/>
                <a:gd name="T1" fmla="*/ 143 h 701"/>
                <a:gd name="T2" fmla="*/ 698 w 702"/>
                <a:gd name="T3" fmla="*/ 143 h 701"/>
                <a:gd name="T4" fmla="*/ 698 w 702"/>
                <a:gd name="T5" fmla="*/ 143 h 701"/>
                <a:gd name="T6" fmla="*/ 698 w 702"/>
                <a:gd name="T7" fmla="*/ 143 h 701"/>
                <a:gd name="T8" fmla="*/ 572 w 702"/>
                <a:gd name="T9" fmla="*/ 4 h 701"/>
                <a:gd name="T10" fmla="*/ 564 w 702"/>
                <a:gd name="T11" fmla="*/ 0 h 701"/>
                <a:gd name="T12" fmla="*/ 125 w 702"/>
                <a:gd name="T13" fmla="*/ 0 h 701"/>
                <a:gd name="T14" fmla="*/ 116 w 702"/>
                <a:gd name="T15" fmla="*/ 4 h 701"/>
                <a:gd name="T16" fmla="*/ 2 w 702"/>
                <a:gd name="T17" fmla="*/ 144 h 701"/>
                <a:gd name="T18" fmla="*/ 0 w 702"/>
                <a:gd name="T19" fmla="*/ 151 h 701"/>
                <a:gd name="T20" fmla="*/ 0 w 702"/>
                <a:gd name="T21" fmla="*/ 152 h 701"/>
                <a:gd name="T22" fmla="*/ 0 w 702"/>
                <a:gd name="T23" fmla="*/ 619 h 701"/>
                <a:gd name="T24" fmla="*/ 67 w 702"/>
                <a:gd name="T25" fmla="*/ 700 h 701"/>
                <a:gd name="T26" fmla="*/ 622 w 702"/>
                <a:gd name="T27" fmla="*/ 700 h 701"/>
                <a:gd name="T28" fmla="*/ 701 w 702"/>
                <a:gd name="T29" fmla="*/ 619 h 701"/>
                <a:gd name="T30" fmla="*/ 701 w 702"/>
                <a:gd name="T31" fmla="*/ 152 h 701"/>
                <a:gd name="T32" fmla="*/ 701 w 702"/>
                <a:gd name="T33" fmla="*/ 151 h 701"/>
                <a:gd name="T34" fmla="*/ 698 w 702"/>
                <a:gd name="T35" fmla="*/ 143 h 701"/>
                <a:gd name="T36" fmla="*/ 130 w 702"/>
                <a:gd name="T37" fmla="*/ 23 h 701"/>
                <a:gd name="T38" fmla="*/ 130 w 702"/>
                <a:gd name="T39" fmla="*/ 23 h 701"/>
                <a:gd name="T40" fmla="*/ 558 w 702"/>
                <a:gd name="T41" fmla="*/ 23 h 701"/>
                <a:gd name="T42" fmla="*/ 663 w 702"/>
                <a:gd name="T43" fmla="*/ 140 h 701"/>
                <a:gd name="T44" fmla="*/ 36 w 702"/>
                <a:gd name="T45" fmla="*/ 140 h 701"/>
                <a:gd name="T46" fmla="*/ 130 w 702"/>
                <a:gd name="T47" fmla="*/ 23 h 701"/>
                <a:gd name="T48" fmla="*/ 678 w 702"/>
                <a:gd name="T49" fmla="*/ 619 h 701"/>
                <a:gd name="T50" fmla="*/ 678 w 702"/>
                <a:gd name="T51" fmla="*/ 619 h 701"/>
                <a:gd name="T52" fmla="*/ 622 w 702"/>
                <a:gd name="T53" fmla="*/ 677 h 701"/>
                <a:gd name="T54" fmla="*/ 67 w 702"/>
                <a:gd name="T55" fmla="*/ 677 h 701"/>
                <a:gd name="T56" fmla="*/ 23 w 702"/>
                <a:gd name="T57" fmla="*/ 619 h 701"/>
                <a:gd name="T58" fmla="*/ 23 w 702"/>
                <a:gd name="T59" fmla="*/ 514 h 701"/>
                <a:gd name="T60" fmla="*/ 23 w 702"/>
                <a:gd name="T61" fmla="*/ 514 h 701"/>
                <a:gd name="T62" fmla="*/ 678 w 702"/>
                <a:gd name="T63" fmla="*/ 514 h 701"/>
                <a:gd name="T64" fmla="*/ 678 w 702"/>
                <a:gd name="T65" fmla="*/ 514 h 701"/>
                <a:gd name="T66" fmla="*/ 678 w 702"/>
                <a:gd name="T67" fmla="*/ 619 h 701"/>
                <a:gd name="T68" fmla="*/ 678 w 702"/>
                <a:gd name="T69" fmla="*/ 491 h 701"/>
                <a:gd name="T70" fmla="*/ 678 w 702"/>
                <a:gd name="T71" fmla="*/ 491 h 701"/>
                <a:gd name="T72" fmla="*/ 678 w 702"/>
                <a:gd name="T73" fmla="*/ 491 h 701"/>
                <a:gd name="T74" fmla="*/ 23 w 702"/>
                <a:gd name="T75" fmla="*/ 491 h 701"/>
                <a:gd name="T76" fmla="*/ 23 w 702"/>
                <a:gd name="T77" fmla="*/ 491 h 701"/>
                <a:gd name="T78" fmla="*/ 23 w 702"/>
                <a:gd name="T79" fmla="*/ 351 h 701"/>
                <a:gd name="T80" fmla="*/ 23 w 702"/>
                <a:gd name="T81" fmla="*/ 351 h 701"/>
                <a:gd name="T82" fmla="*/ 678 w 702"/>
                <a:gd name="T83" fmla="*/ 351 h 701"/>
                <a:gd name="T84" fmla="*/ 678 w 702"/>
                <a:gd name="T85" fmla="*/ 351 h 701"/>
                <a:gd name="T86" fmla="*/ 678 w 702"/>
                <a:gd name="T87" fmla="*/ 491 h 701"/>
                <a:gd name="T88" fmla="*/ 678 w 702"/>
                <a:gd name="T89" fmla="*/ 327 h 701"/>
                <a:gd name="T90" fmla="*/ 678 w 702"/>
                <a:gd name="T91" fmla="*/ 327 h 701"/>
                <a:gd name="T92" fmla="*/ 678 w 702"/>
                <a:gd name="T93" fmla="*/ 327 h 701"/>
                <a:gd name="T94" fmla="*/ 23 w 702"/>
                <a:gd name="T95" fmla="*/ 327 h 701"/>
                <a:gd name="T96" fmla="*/ 23 w 702"/>
                <a:gd name="T97" fmla="*/ 327 h 701"/>
                <a:gd name="T98" fmla="*/ 23 w 702"/>
                <a:gd name="T99" fmla="*/ 163 h 701"/>
                <a:gd name="T100" fmla="*/ 678 w 702"/>
                <a:gd name="T101" fmla="*/ 163 h 701"/>
                <a:gd name="T102" fmla="*/ 678 w 702"/>
                <a:gd name="T103" fmla="*/ 3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2" h="701">
                  <a:moveTo>
                    <a:pt x="698" y="143"/>
                  </a:moveTo>
                  <a:lnTo>
                    <a:pt x="698" y="143"/>
                  </a:lnTo>
                  <a:lnTo>
                    <a:pt x="698" y="143"/>
                  </a:lnTo>
                  <a:lnTo>
                    <a:pt x="698" y="143"/>
                  </a:lnTo>
                  <a:cubicBezTo>
                    <a:pt x="572" y="4"/>
                    <a:pt x="572" y="4"/>
                    <a:pt x="572" y="4"/>
                  </a:cubicBezTo>
                  <a:cubicBezTo>
                    <a:pt x="570" y="1"/>
                    <a:pt x="567" y="0"/>
                    <a:pt x="564" y="0"/>
                  </a:cubicBezTo>
                  <a:cubicBezTo>
                    <a:pt x="125" y="0"/>
                    <a:pt x="125" y="0"/>
                    <a:pt x="125" y="0"/>
                  </a:cubicBezTo>
                  <a:cubicBezTo>
                    <a:pt x="122" y="0"/>
                    <a:pt x="119" y="2"/>
                    <a:pt x="116" y="4"/>
                  </a:cubicBezTo>
                  <a:cubicBezTo>
                    <a:pt x="2" y="144"/>
                    <a:pt x="2" y="144"/>
                    <a:pt x="2" y="144"/>
                  </a:cubicBezTo>
                  <a:cubicBezTo>
                    <a:pt x="1" y="146"/>
                    <a:pt x="0" y="149"/>
                    <a:pt x="0" y="151"/>
                  </a:cubicBezTo>
                  <a:cubicBezTo>
                    <a:pt x="0" y="152"/>
                    <a:pt x="0" y="152"/>
                    <a:pt x="0" y="152"/>
                  </a:cubicBezTo>
                  <a:cubicBezTo>
                    <a:pt x="0" y="619"/>
                    <a:pt x="0" y="619"/>
                    <a:pt x="0" y="619"/>
                  </a:cubicBezTo>
                  <a:cubicBezTo>
                    <a:pt x="0" y="664"/>
                    <a:pt x="5" y="700"/>
                    <a:pt x="67" y="700"/>
                  </a:cubicBezTo>
                  <a:cubicBezTo>
                    <a:pt x="622" y="700"/>
                    <a:pt x="622" y="700"/>
                    <a:pt x="622" y="700"/>
                  </a:cubicBezTo>
                  <a:cubicBezTo>
                    <a:pt x="676" y="700"/>
                    <a:pt x="701" y="674"/>
                    <a:pt x="701" y="619"/>
                  </a:cubicBezTo>
                  <a:cubicBezTo>
                    <a:pt x="701" y="152"/>
                    <a:pt x="701" y="152"/>
                    <a:pt x="701" y="152"/>
                  </a:cubicBezTo>
                  <a:lnTo>
                    <a:pt x="701" y="151"/>
                  </a:lnTo>
                  <a:cubicBezTo>
                    <a:pt x="701" y="149"/>
                    <a:pt x="700" y="145"/>
                    <a:pt x="698" y="143"/>
                  </a:cubicBezTo>
                  <a:close/>
                  <a:moveTo>
                    <a:pt x="130" y="23"/>
                  </a:moveTo>
                  <a:lnTo>
                    <a:pt x="130" y="23"/>
                  </a:lnTo>
                  <a:cubicBezTo>
                    <a:pt x="558" y="23"/>
                    <a:pt x="558" y="23"/>
                    <a:pt x="558" y="23"/>
                  </a:cubicBezTo>
                  <a:cubicBezTo>
                    <a:pt x="663" y="140"/>
                    <a:pt x="663" y="140"/>
                    <a:pt x="663" y="140"/>
                  </a:cubicBezTo>
                  <a:cubicBezTo>
                    <a:pt x="36" y="140"/>
                    <a:pt x="36" y="140"/>
                    <a:pt x="36" y="140"/>
                  </a:cubicBezTo>
                  <a:lnTo>
                    <a:pt x="130" y="23"/>
                  </a:lnTo>
                  <a:close/>
                  <a:moveTo>
                    <a:pt x="678" y="619"/>
                  </a:moveTo>
                  <a:lnTo>
                    <a:pt x="678" y="619"/>
                  </a:lnTo>
                  <a:cubicBezTo>
                    <a:pt x="678" y="662"/>
                    <a:pt x="662" y="677"/>
                    <a:pt x="622" y="677"/>
                  </a:cubicBezTo>
                  <a:cubicBezTo>
                    <a:pt x="67" y="677"/>
                    <a:pt x="67" y="677"/>
                    <a:pt x="67" y="677"/>
                  </a:cubicBezTo>
                  <a:cubicBezTo>
                    <a:pt x="30" y="677"/>
                    <a:pt x="23" y="668"/>
                    <a:pt x="23" y="619"/>
                  </a:cubicBezTo>
                  <a:cubicBezTo>
                    <a:pt x="23" y="514"/>
                    <a:pt x="23" y="514"/>
                    <a:pt x="23" y="514"/>
                  </a:cubicBezTo>
                  <a:lnTo>
                    <a:pt x="23" y="514"/>
                  </a:lnTo>
                  <a:cubicBezTo>
                    <a:pt x="678" y="514"/>
                    <a:pt x="678" y="514"/>
                    <a:pt x="678" y="514"/>
                  </a:cubicBezTo>
                  <a:lnTo>
                    <a:pt x="678" y="514"/>
                  </a:lnTo>
                  <a:lnTo>
                    <a:pt x="678" y="619"/>
                  </a:lnTo>
                  <a:close/>
                  <a:moveTo>
                    <a:pt x="678" y="491"/>
                  </a:moveTo>
                  <a:lnTo>
                    <a:pt x="678" y="491"/>
                  </a:lnTo>
                  <a:lnTo>
                    <a:pt x="678" y="491"/>
                  </a:lnTo>
                  <a:cubicBezTo>
                    <a:pt x="23" y="491"/>
                    <a:pt x="23" y="491"/>
                    <a:pt x="23" y="491"/>
                  </a:cubicBezTo>
                  <a:lnTo>
                    <a:pt x="23" y="491"/>
                  </a:lnTo>
                  <a:cubicBezTo>
                    <a:pt x="23" y="351"/>
                    <a:pt x="23" y="351"/>
                    <a:pt x="23" y="351"/>
                  </a:cubicBezTo>
                  <a:lnTo>
                    <a:pt x="23" y="351"/>
                  </a:lnTo>
                  <a:cubicBezTo>
                    <a:pt x="678" y="351"/>
                    <a:pt x="678" y="351"/>
                    <a:pt x="678" y="351"/>
                  </a:cubicBezTo>
                  <a:lnTo>
                    <a:pt x="678" y="351"/>
                  </a:lnTo>
                  <a:lnTo>
                    <a:pt x="678" y="491"/>
                  </a:lnTo>
                  <a:close/>
                  <a:moveTo>
                    <a:pt x="678" y="327"/>
                  </a:moveTo>
                  <a:lnTo>
                    <a:pt x="678" y="327"/>
                  </a:lnTo>
                  <a:lnTo>
                    <a:pt x="678" y="327"/>
                  </a:lnTo>
                  <a:cubicBezTo>
                    <a:pt x="23" y="327"/>
                    <a:pt x="23" y="327"/>
                    <a:pt x="23" y="327"/>
                  </a:cubicBezTo>
                  <a:lnTo>
                    <a:pt x="23" y="327"/>
                  </a:lnTo>
                  <a:cubicBezTo>
                    <a:pt x="23" y="163"/>
                    <a:pt x="23" y="163"/>
                    <a:pt x="23" y="163"/>
                  </a:cubicBezTo>
                  <a:cubicBezTo>
                    <a:pt x="678" y="163"/>
                    <a:pt x="678" y="163"/>
                    <a:pt x="678" y="163"/>
                  </a:cubicBezTo>
                  <a:lnTo>
                    <a:pt x="678" y="3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19" name="Group 218"/>
          <p:cNvGrpSpPr>
            <a:grpSpLocks noChangeAspect="1"/>
          </p:cNvGrpSpPr>
          <p:nvPr/>
        </p:nvGrpSpPr>
        <p:grpSpPr>
          <a:xfrm>
            <a:off x="9982200" y="5257800"/>
            <a:ext cx="714344" cy="459520"/>
            <a:chOff x="6565960" y="1941789"/>
            <a:chExt cx="316737" cy="203749"/>
          </a:xfrm>
          <a:solidFill>
            <a:srgbClr val="0078EF"/>
          </a:solidFill>
        </p:grpSpPr>
        <p:sp>
          <p:nvSpPr>
            <p:cNvPr id="220" name="Freeform 54"/>
            <p:cNvSpPr>
              <a:spLocks noChangeArrowheads="1"/>
            </p:cNvSpPr>
            <p:nvPr/>
          </p:nvSpPr>
          <p:spPr bwMode="auto">
            <a:xfrm>
              <a:off x="6565960" y="1941789"/>
              <a:ext cx="316737" cy="203749"/>
            </a:xfrm>
            <a:custGeom>
              <a:avLst/>
              <a:gdLst>
                <a:gd name="T0" fmla="*/ 740 w 752"/>
                <a:gd name="T1" fmla="*/ 0 h 484"/>
                <a:gd name="T2" fmla="*/ 740 w 752"/>
                <a:gd name="T3" fmla="*/ 0 h 484"/>
                <a:gd name="T4" fmla="*/ 12 w 752"/>
                <a:gd name="T5" fmla="*/ 0 h 484"/>
                <a:gd name="T6" fmla="*/ 0 w 752"/>
                <a:gd name="T7" fmla="*/ 11 h 484"/>
                <a:gd name="T8" fmla="*/ 0 w 752"/>
                <a:gd name="T9" fmla="*/ 471 h 484"/>
                <a:gd name="T10" fmla="*/ 12 w 752"/>
                <a:gd name="T11" fmla="*/ 483 h 484"/>
                <a:gd name="T12" fmla="*/ 740 w 752"/>
                <a:gd name="T13" fmla="*/ 483 h 484"/>
                <a:gd name="T14" fmla="*/ 751 w 752"/>
                <a:gd name="T15" fmla="*/ 471 h 484"/>
                <a:gd name="T16" fmla="*/ 751 w 752"/>
                <a:gd name="T17" fmla="*/ 11 h 484"/>
                <a:gd name="T18" fmla="*/ 740 w 752"/>
                <a:gd name="T19" fmla="*/ 0 h 484"/>
                <a:gd name="T20" fmla="*/ 727 w 752"/>
                <a:gd name="T21" fmla="*/ 460 h 484"/>
                <a:gd name="T22" fmla="*/ 727 w 752"/>
                <a:gd name="T23" fmla="*/ 460 h 484"/>
                <a:gd name="T24" fmla="*/ 24 w 752"/>
                <a:gd name="T25" fmla="*/ 460 h 484"/>
                <a:gd name="T26" fmla="*/ 24 w 752"/>
                <a:gd name="T27" fmla="*/ 23 h 484"/>
                <a:gd name="T28" fmla="*/ 727 w 752"/>
                <a:gd name="T29" fmla="*/ 23 h 484"/>
                <a:gd name="T30" fmla="*/ 727 w 752"/>
                <a:gd name="T31" fmla="*/ 46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2" h="484">
                  <a:moveTo>
                    <a:pt x="740" y="0"/>
                  </a:moveTo>
                  <a:lnTo>
                    <a:pt x="740" y="0"/>
                  </a:lnTo>
                  <a:cubicBezTo>
                    <a:pt x="12" y="0"/>
                    <a:pt x="12" y="0"/>
                    <a:pt x="12" y="0"/>
                  </a:cubicBezTo>
                  <a:cubicBezTo>
                    <a:pt x="5" y="0"/>
                    <a:pt x="0" y="5"/>
                    <a:pt x="0" y="11"/>
                  </a:cubicBezTo>
                  <a:cubicBezTo>
                    <a:pt x="0" y="471"/>
                    <a:pt x="0" y="471"/>
                    <a:pt x="0" y="471"/>
                  </a:cubicBezTo>
                  <a:cubicBezTo>
                    <a:pt x="0" y="478"/>
                    <a:pt x="5" y="483"/>
                    <a:pt x="12" y="483"/>
                  </a:cubicBezTo>
                  <a:cubicBezTo>
                    <a:pt x="740" y="483"/>
                    <a:pt x="740" y="483"/>
                    <a:pt x="740" y="483"/>
                  </a:cubicBezTo>
                  <a:cubicBezTo>
                    <a:pt x="746" y="483"/>
                    <a:pt x="751" y="478"/>
                    <a:pt x="751" y="471"/>
                  </a:cubicBezTo>
                  <a:cubicBezTo>
                    <a:pt x="751" y="11"/>
                    <a:pt x="751" y="11"/>
                    <a:pt x="751" y="11"/>
                  </a:cubicBezTo>
                  <a:cubicBezTo>
                    <a:pt x="751" y="5"/>
                    <a:pt x="746" y="0"/>
                    <a:pt x="740" y="0"/>
                  </a:cubicBezTo>
                  <a:close/>
                  <a:moveTo>
                    <a:pt x="727" y="460"/>
                  </a:moveTo>
                  <a:lnTo>
                    <a:pt x="727" y="460"/>
                  </a:lnTo>
                  <a:cubicBezTo>
                    <a:pt x="24" y="460"/>
                    <a:pt x="24" y="460"/>
                    <a:pt x="24" y="460"/>
                  </a:cubicBezTo>
                  <a:cubicBezTo>
                    <a:pt x="24" y="23"/>
                    <a:pt x="24" y="23"/>
                    <a:pt x="24" y="23"/>
                  </a:cubicBezTo>
                  <a:cubicBezTo>
                    <a:pt x="727" y="23"/>
                    <a:pt x="727" y="23"/>
                    <a:pt x="727" y="23"/>
                  </a:cubicBezTo>
                  <a:lnTo>
                    <a:pt x="727" y="4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1" name="Freeform 55"/>
            <p:cNvSpPr>
              <a:spLocks noChangeArrowheads="1"/>
            </p:cNvSpPr>
            <p:nvPr/>
          </p:nvSpPr>
          <p:spPr bwMode="auto">
            <a:xfrm>
              <a:off x="6617823" y="2010322"/>
              <a:ext cx="211158" cy="64830"/>
            </a:xfrm>
            <a:custGeom>
              <a:avLst/>
              <a:gdLst>
                <a:gd name="T0" fmla="*/ 76 w 502"/>
                <a:gd name="T1" fmla="*/ 152 h 153"/>
                <a:gd name="T2" fmla="*/ 76 w 502"/>
                <a:gd name="T3" fmla="*/ 152 h 153"/>
                <a:gd name="T4" fmla="*/ 152 w 502"/>
                <a:gd name="T5" fmla="*/ 76 h 153"/>
                <a:gd name="T6" fmla="*/ 130 w 502"/>
                <a:gd name="T7" fmla="*/ 23 h 153"/>
                <a:gd name="T8" fmla="*/ 371 w 502"/>
                <a:gd name="T9" fmla="*/ 23 h 153"/>
                <a:gd name="T10" fmla="*/ 349 w 502"/>
                <a:gd name="T11" fmla="*/ 76 h 153"/>
                <a:gd name="T12" fmla="*/ 425 w 502"/>
                <a:gd name="T13" fmla="*/ 152 h 153"/>
                <a:gd name="T14" fmla="*/ 501 w 502"/>
                <a:gd name="T15" fmla="*/ 76 h 153"/>
                <a:gd name="T16" fmla="*/ 426 w 502"/>
                <a:gd name="T17" fmla="*/ 0 h 153"/>
                <a:gd name="T18" fmla="*/ 426 w 502"/>
                <a:gd name="T19" fmla="*/ 0 h 153"/>
                <a:gd name="T20" fmla="*/ 76 w 502"/>
                <a:gd name="T21" fmla="*/ 0 h 153"/>
                <a:gd name="T22" fmla="*/ 0 w 502"/>
                <a:gd name="T23" fmla="*/ 76 h 153"/>
                <a:gd name="T24" fmla="*/ 76 w 502"/>
                <a:gd name="T25" fmla="*/ 152 h 153"/>
                <a:gd name="T26" fmla="*/ 425 w 502"/>
                <a:gd name="T27" fmla="*/ 23 h 153"/>
                <a:gd name="T28" fmla="*/ 425 w 502"/>
                <a:gd name="T29" fmla="*/ 23 h 153"/>
                <a:gd name="T30" fmla="*/ 478 w 502"/>
                <a:gd name="T31" fmla="*/ 76 h 153"/>
                <a:gd name="T32" fmla="*/ 425 w 502"/>
                <a:gd name="T33" fmla="*/ 129 h 153"/>
                <a:gd name="T34" fmla="*/ 372 w 502"/>
                <a:gd name="T35" fmla="*/ 76 h 153"/>
                <a:gd name="T36" fmla="*/ 425 w 502"/>
                <a:gd name="T37" fmla="*/ 23 h 153"/>
                <a:gd name="T38" fmla="*/ 76 w 502"/>
                <a:gd name="T39" fmla="*/ 23 h 153"/>
                <a:gd name="T40" fmla="*/ 76 w 502"/>
                <a:gd name="T41" fmla="*/ 23 h 153"/>
                <a:gd name="T42" fmla="*/ 129 w 502"/>
                <a:gd name="T43" fmla="*/ 76 h 153"/>
                <a:gd name="T44" fmla="*/ 76 w 502"/>
                <a:gd name="T45" fmla="*/ 129 h 153"/>
                <a:gd name="T46" fmla="*/ 22 w 502"/>
                <a:gd name="T47" fmla="*/ 76 h 153"/>
                <a:gd name="T48" fmla="*/ 76 w 502"/>
                <a:gd name="T49"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153">
                  <a:moveTo>
                    <a:pt x="76" y="152"/>
                  </a:moveTo>
                  <a:lnTo>
                    <a:pt x="76" y="152"/>
                  </a:lnTo>
                  <a:cubicBezTo>
                    <a:pt x="117" y="152"/>
                    <a:pt x="152" y="118"/>
                    <a:pt x="152" y="76"/>
                  </a:cubicBezTo>
                  <a:cubicBezTo>
                    <a:pt x="152" y="55"/>
                    <a:pt x="143" y="37"/>
                    <a:pt x="130" y="23"/>
                  </a:cubicBezTo>
                  <a:cubicBezTo>
                    <a:pt x="371" y="23"/>
                    <a:pt x="371" y="23"/>
                    <a:pt x="371" y="23"/>
                  </a:cubicBezTo>
                  <a:cubicBezTo>
                    <a:pt x="358" y="37"/>
                    <a:pt x="349" y="55"/>
                    <a:pt x="349" y="76"/>
                  </a:cubicBezTo>
                  <a:cubicBezTo>
                    <a:pt x="349" y="118"/>
                    <a:pt x="384" y="152"/>
                    <a:pt x="425" y="152"/>
                  </a:cubicBezTo>
                  <a:cubicBezTo>
                    <a:pt x="467" y="152"/>
                    <a:pt x="501" y="118"/>
                    <a:pt x="501" y="76"/>
                  </a:cubicBezTo>
                  <a:cubicBezTo>
                    <a:pt x="501" y="35"/>
                    <a:pt x="468" y="0"/>
                    <a:pt x="426" y="0"/>
                  </a:cubicBezTo>
                  <a:lnTo>
                    <a:pt x="426" y="0"/>
                  </a:lnTo>
                  <a:cubicBezTo>
                    <a:pt x="76" y="0"/>
                    <a:pt x="76" y="0"/>
                    <a:pt x="76" y="0"/>
                  </a:cubicBezTo>
                  <a:cubicBezTo>
                    <a:pt x="34" y="0"/>
                    <a:pt x="0" y="35"/>
                    <a:pt x="0" y="76"/>
                  </a:cubicBezTo>
                  <a:cubicBezTo>
                    <a:pt x="0" y="118"/>
                    <a:pt x="34" y="152"/>
                    <a:pt x="76" y="152"/>
                  </a:cubicBezTo>
                  <a:close/>
                  <a:moveTo>
                    <a:pt x="425" y="23"/>
                  </a:moveTo>
                  <a:lnTo>
                    <a:pt x="425" y="23"/>
                  </a:lnTo>
                  <a:cubicBezTo>
                    <a:pt x="455" y="23"/>
                    <a:pt x="478" y="47"/>
                    <a:pt x="478" y="76"/>
                  </a:cubicBezTo>
                  <a:cubicBezTo>
                    <a:pt x="478" y="105"/>
                    <a:pt x="455" y="129"/>
                    <a:pt x="425" y="129"/>
                  </a:cubicBezTo>
                  <a:cubicBezTo>
                    <a:pt x="396" y="129"/>
                    <a:pt x="372" y="105"/>
                    <a:pt x="372" y="76"/>
                  </a:cubicBezTo>
                  <a:cubicBezTo>
                    <a:pt x="372" y="47"/>
                    <a:pt x="396" y="23"/>
                    <a:pt x="425" y="23"/>
                  </a:cubicBezTo>
                  <a:close/>
                  <a:moveTo>
                    <a:pt x="76" y="23"/>
                  </a:moveTo>
                  <a:lnTo>
                    <a:pt x="76" y="23"/>
                  </a:lnTo>
                  <a:cubicBezTo>
                    <a:pt x="105" y="23"/>
                    <a:pt x="129" y="47"/>
                    <a:pt x="129" y="76"/>
                  </a:cubicBezTo>
                  <a:cubicBezTo>
                    <a:pt x="129" y="105"/>
                    <a:pt x="105" y="129"/>
                    <a:pt x="76" y="129"/>
                  </a:cubicBezTo>
                  <a:cubicBezTo>
                    <a:pt x="46" y="129"/>
                    <a:pt x="22" y="105"/>
                    <a:pt x="22" y="76"/>
                  </a:cubicBezTo>
                  <a:cubicBezTo>
                    <a:pt x="22" y="47"/>
                    <a:pt x="46" y="23"/>
                    <a:pt x="76"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22" name="Group 221"/>
          <p:cNvGrpSpPr>
            <a:grpSpLocks noChangeAspect="1"/>
          </p:cNvGrpSpPr>
          <p:nvPr/>
        </p:nvGrpSpPr>
        <p:grpSpPr>
          <a:xfrm>
            <a:off x="10176839" y="4588268"/>
            <a:ext cx="339508" cy="507514"/>
            <a:chOff x="6626861" y="1895839"/>
            <a:chExt cx="197055" cy="294568"/>
          </a:xfrm>
          <a:solidFill>
            <a:srgbClr val="0078EF"/>
          </a:solidFill>
        </p:grpSpPr>
        <p:sp>
          <p:nvSpPr>
            <p:cNvPr id="223"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4"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5"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6"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7"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8"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29" name="TextBox 228"/>
          <p:cNvSpPr txBox="1"/>
          <p:nvPr/>
        </p:nvSpPr>
        <p:spPr>
          <a:xfrm>
            <a:off x="9580539" y="4256227"/>
            <a:ext cx="1532108" cy="338336"/>
          </a:xfrm>
          <a:prstGeom prst="rect">
            <a:avLst/>
          </a:prstGeom>
          <a:noFill/>
        </p:spPr>
        <p:txBody>
          <a:bodyPr wrap="square" lIns="121813" tIns="60907" rIns="121813" bIns="60907" rtlCol="0">
            <a:spAutoFit/>
          </a:bodyPr>
          <a:lstStyle/>
          <a:p>
            <a:pPr algn="ctr" defTabSz="573034">
              <a:spcAft>
                <a:spcPts val="533"/>
              </a:spcAft>
              <a:buSzPct val="100000"/>
              <a:defRPr/>
            </a:pPr>
            <a:r>
              <a:rPr lang="de-DE" sz="1400" kern="0" dirty="0">
                <a:cs typeface="HP Simplified" pitchFamily="34" charset="0"/>
              </a:rPr>
              <a:t>Media Server</a:t>
            </a:r>
            <a:endParaRPr lang="en-US" sz="1400" kern="0" dirty="0">
              <a:cs typeface="HP Simplified" pitchFamily="34" charset="0"/>
            </a:endParaRPr>
          </a:p>
        </p:txBody>
      </p:sp>
      <p:grpSp>
        <p:nvGrpSpPr>
          <p:cNvPr id="230" name="Group 229"/>
          <p:cNvGrpSpPr>
            <a:grpSpLocks noChangeAspect="1"/>
          </p:cNvGrpSpPr>
          <p:nvPr/>
        </p:nvGrpSpPr>
        <p:grpSpPr>
          <a:xfrm>
            <a:off x="9392650" y="2023762"/>
            <a:ext cx="589550" cy="589550"/>
            <a:chOff x="3092054" y="7683578"/>
            <a:chExt cx="294567" cy="294567"/>
          </a:xfrm>
          <a:solidFill>
            <a:srgbClr val="0078EF"/>
          </a:solidFill>
        </p:grpSpPr>
        <p:sp>
          <p:nvSpPr>
            <p:cNvPr id="231" name="Freeform 246"/>
            <p:cNvSpPr>
              <a:spLocks noChangeArrowheads="1"/>
            </p:cNvSpPr>
            <p:nvPr/>
          </p:nvSpPr>
          <p:spPr bwMode="auto">
            <a:xfrm>
              <a:off x="3092054" y="7683578"/>
              <a:ext cx="294567" cy="294567"/>
            </a:xfrm>
            <a:custGeom>
              <a:avLst/>
              <a:gdLst>
                <a:gd name="T0" fmla="*/ 587 w 641"/>
                <a:gd name="T1" fmla="*/ 63 h 640"/>
                <a:gd name="T2" fmla="*/ 587 w 641"/>
                <a:gd name="T3" fmla="*/ 63 h 640"/>
                <a:gd name="T4" fmla="*/ 255 w 641"/>
                <a:gd name="T5" fmla="*/ 63 h 640"/>
                <a:gd name="T6" fmla="*/ 255 w 641"/>
                <a:gd name="T7" fmla="*/ 11 h 640"/>
                <a:gd name="T8" fmla="*/ 245 w 641"/>
                <a:gd name="T9" fmla="*/ 0 h 640"/>
                <a:gd name="T10" fmla="*/ 11 w 641"/>
                <a:gd name="T11" fmla="*/ 0 h 640"/>
                <a:gd name="T12" fmla="*/ 0 w 641"/>
                <a:gd name="T13" fmla="*/ 11 h 640"/>
                <a:gd name="T14" fmla="*/ 0 w 641"/>
                <a:gd name="T15" fmla="*/ 629 h 640"/>
                <a:gd name="T16" fmla="*/ 11 w 641"/>
                <a:gd name="T17" fmla="*/ 639 h 640"/>
                <a:gd name="T18" fmla="*/ 235 w 641"/>
                <a:gd name="T19" fmla="*/ 639 h 640"/>
                <a:gd name="T20" fmla="*/ 245 w 641"/>
                <a:gd name="T21" fmla="*/ 639 h 640"/>
                <a:gd name="T22" fmla="*/ 391 w 641"/>
                <a:gd name="T23" fmla="*/ 639 h 640"/>
                <a:gd name="T24" fmla="*/ 400 w 641"/>
                <a:gd name="T25" fmla="*/ 635 h 640"/>
                <a:gd name="T26" fmla="*/ 402 w 641"/>
                <a:gd name="T27" fmla="*/ 627 h 640"/>
                <a:gd name="T28" fmla="*/ 382 w 641"/>
                <a:gd name="T29" fmla="*/ 533 h 640"/>
                <a:gd name="T30" fmla="*/ 587 w 641"/>
                <a:gd name="T31" fmla="*/ 533 h 640"/>
                <a:gd name="T32" fmla="*/ 640 w 641"/>
                <a:gd name="T33" fmla="*/ 483 h 640"/>
                <a:gd name="T34" fmla="*/ 640 w 641"/>
                <a:gd name="T35" fmla="*/ 124 h 640"/>
                <a:gd name="T36" fmla="*/ 587 w 641"/>
                <a:gd name="T37" fmla="*/ 63 h 640"/>
                <a:gd name="T38" fmla="*/ 235 w 641"/>
                <a:gd name="T39" fmla="*/ 618 h 640"/>
                <a:gd name="T40" fmla="*/ 235 w 641"/>
                <a:gd name="T41" fmla="*/ 618 h 640"/>
                <a:gd name="T42" fmla="*/ 21 w 641"/>
                <a:gd name="T43" fmla="*/ 618 h 640"/>
                <a:gd name="T44" fmla="*/ 21 w 641"/>
                <a:gd name="T45" fmla="*/ 469 h 640"/>
                <a:gd name="T46" fmla="*/ 235 w 641"/>
                <a:gd name="T47" fmla="*/ 469 h 640"/>
                <a:gd name="T48" fmla="*/ 235 w 641"/>
                <a:gd name="T49" fmla="*/ 618 h 640"/>
                <a:gd name="T50" fmla="*/ 235 w 641"/>
                <a:gd name="T51" fmla="*/ 447 h 640"/>
                <a:gd name="T52" fmla="*/ 235 w 641"/>
                <a:gd name="T53" fmla="*/ 447 h 640"/>
                <a:gd name="T54" fmla="*/ 21 w 641"/>
                <a:gd name="T55" fmla="*/ 447 h 640"/>
                <a:gd name="T56" fmla="*/ 21 w 641"/>
                <a:gd name="T57" fmla="*/ 21 h 640"/>
                <a:gd name="T58" fmla="*/ 235 w 641"/>
                <a:gd name="T59" fmla="*/ 21 h 640"/>
                <a:gd name="T60" fmla="*/ 235 w 641"/>
                <a:gd name="T61" fmla="*/ 447 h 640"/>
                <a:gd name="T62" fmla="*/ 255 w 641"/>
                <a:gd name="T63" fmla="*/ 618 h 640"/>
                <a:gd name="T64" fmla="*/ 255 w 641"/>
                <a:gd name="T65" fmla="*/ 618 h 640"/>
                <a:gd name="T66" fmla="*/ 255 w 641"/>
                <a:gd name="T67" fmla="*/ 533 h 640"/>
                <a:gd name="T68" fmla="*/ 360 w 641"/>
                <a:gd name="T69" fmla="*/ 533 h 640"/>
                <a:gd name="T70" fmla="*/ 378 w 641"/>
                <a:gd name="T71" fmla="*/ 618 h 640"/>
                <a:gd name="T72" fmla="*/ 255 w 641"/>
                <a:gd name="T73" fmla="*/ 618 h 640"/>
                <a:gd name="T74" fmla="*/ 618 w 641"/>
                <a:gd name="T75" fmla="*/ 483 h 640"/>
                <a:gd name="T76" fmla="*/ 618 w 641"/>
                <a:gd name="T77" fmla="*/ 483 h 640"/>
                <a:gd name="T78" fmla="*/ 587 w 641"/>
                <a:gd name="T79" fmla="*/ 512 h 640"/>
                <a:gd name="T80" fmla="*/ 368 w 641"/>
                <a:gd name="T81" fmla="*/ 512 h 640"/>
                <a:gd name="T82" fmla="*/ 255 w 641"/>
                <a:gd name="T83" fmla="*/ 512 h 640"/>
                <a:gd name="T84" fmla="*/ 255 w 641"/>
                <a:gd name="T85" fmla="*/ 447 h 640"/>
                <a:gd name="T86" fmla="*/ 618 w 641"/>
                <a:gd name="T87" fmla="*/ 447 h 640"/>
                <a:gd name="T88" fmla="*/ 618 w 641"/>
                <a:gd name="T89" fmla="*/ 483 h 640"/>
                <a:gd name="T90" fmla="*/ 618 w 641"/>
                <a:gd name="T91" fmla="*/ 426 h 640"/>
                <a:gd name="T92" fmla="*/ 618 w 641"/>
                <a:gd name="T93" fmla="*/ 426 h 640"/>
                <a:gd name="T94" fmla="*/ 255 w 641"/>
                <a:gd name="T95" fmla="*/ 426 h 640"/>
                <a:gd name="T96" fmla="*/ 255 w 641"/>
                <a:gd name="T97" fmla="*/ 84 h 640"/>
                <a:gd name="T98" fmla="*/ 587 w 641"/>
                <a:gd name="T99" fmla="*/ 84 h 640"/>
                <a:gd name="T100" fmla="*/ 618 w 641"/>
                <a:gd name="T101" fmla="*/ 124 h 640"/>
                <a:gd name="T102" fmla="*/ 618 w 641"/>
                <a:gd name="T103" fmla="*/ 42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1" h="640">
                  <a:moveTo>
                    <a:pt x="587" y="63"/>
                  </a:moveTo>
                  <a:lnTo>
                    <a:pt x="587" y="63"/>
                  </a:lnTo>
                  <a:cubicBezTo>
                    <a:pt x="255" y="63"/>
                    <a:pt x="255" y="63"/>
                    <a:pt x="255" y="63"/>
                  </a:cubicBezTo>
                  <a:cubicBezTo>
                    <a:pt x="255" y="11"/>
                    <a:pt x="255" y="11"/>
                    <a:pt x="255" y="11"/>
                  </a:cubicBezTo>
                  <a:cubicBezTo>
                    <a:pt x="255" y="4"/>
                    <a:pt x="251" y="0"/>
                    <a:pt x="245" y="0"/>
                  </a:cubicBezTo>
                  <a:cubicBezTo>
                    <a:pt x="11" y="0"/>
                    <a:pt x="11" y="0"/>
                    <a:pt x="11" y="0"/>
                  </a:cubicBezTo>
                  <a:cubicBezTo>
                    <a:pt x="5" y="0"/>
                    <a:pt x="0" y="4"/>
                    <a:pt x="0" y="11"/>
                  </a:cubicBezTo>
                  <a:cubicBezTo>
                    <a:pt x="0" y="629"/>
                    <a:pt x="0" y="629"/>
                    <a:pt x="0" y="629"/>
                  </a:cubicBezTo>
                  <a:cubicBezTo>
                    <a:pt x="0" y="634"/>
                    <a:pt x="5" y="639"/>
                    <a:pt x="11" y="639"/>
                  </a:cubicBezTo>
                  <a:cubicBezTo>
                    <a:pt x="235" y="639"/>
                    <a:pt x="235" y="639"/>
                    <a:pt x="235" y="639"/>
                  </a:cubicBezTo>
                  <a:cubicBezTo>
                    <a:pt x="245" y="639"/>
                    <a:pt x="245" y="639"/>
                    <a:pt x="245" y="639"/>
                  </a:cubicBezTo>
                  <a:cubicBezTo>
                    <a:pt x="391" y="639"/>
                    <a:pt x="391" y="639"/>
                    <a:pt x="391" y="639"/>
                  </a:cubicBezTo>
                  <a:cubicBezTo>
                    <a:pt x="394" y="639"/>
                    <a:pt x="399" y="638"/>
                    <a:pt x="400" y="635"/>
                  </a:cubicBezTo>
                  <a:cubicBezTo>
                    <a:pt x="402" y="632"/>
                    <a:pt x="403" y="629"/>
                    <a:pt x="402" y="627"/>
                  </a:cubicBezTo>
                  <a:cubicBezTo>
                    <a:pt x="382" y="533"/>
                    <a:pt x="382" y="533"/>
                    <a:pt x="382" y="533"/>
                  </a:cubicBezTo>
                  <a:cubicBezTo>
                    <a:pt x="587" y="533"/>
                    <a:pt x="587" y="533"/>
                    <a:pt x="587" y="533"/>
                  </a:cubicBezTo>
                  <a:cubicBezTo>
                    <a:pt x="609" y="533"/>
                    <a:pt x="640" y="508"/>
                    <a:pt x="640" y="483"/>
                  </a:cubicBezTo>
                  <a:cubicBezTo>
                    <a:pt x="640" y="124"/>
                    <a:pt x="640" y="124"/>
                    <a:pt x="640" y="124"/>
                  </a:cubicBezTo>
                  <a:cubicBezTo>
                    <a:pt x="640" y="99"/>
                    <a:pt x="622" y="63"/>
                    <a:pt x="587" y="63"/>
                  </a:cubicBezTo>
                  <a:close/>
                  <a:moveTo>
                    <a:pt x="235" y="618"/>
                  </a:moveTo>
                  <a:lnTo>
                    <a:pt x="235" y="618"/>
                  </a:lnTo>
                  <a:cubicBezTo>
                    <a:pt x="21" y="618"/>
                    <a:pt x="21" y="618"/>
                    <a:pt x="21" y="618"/>
                  </a:cubicBezTo>
                  <a:cubicBezTo>
                    <a:pt x="21" y="469"/>
                    <a:pt x="21" y="469"/>
                    <a:pt x="21" y="469"/>
                  </a:cubicBezTo>
                  <a:cubicBezTo>
                    <a:pt x="235" y="469"/>
                    <a:pt x="235" y="469"/>
                    <a:pt x="235" y="469"/>
                  </a:cubicBezTo>
                  <a:lnTo>
                    <a:pt x="235" y="618"/>
                  </a:lnTo>
                  <a:close/>
                  <a:moveTo>
                    <a:pt x="235" y="447"/>
                  </a:moveTo>
                  <a:lnTo>
                    <a:pt x="235" y="447"/>
                  </a:lnTo>
                  <a:cubicBezTo>
                    <a:pt x="21" y="447"/>
                    <a:pt x="21" y="447"/>
                    <a:pt x="21" y="447"/>
                  </a:cubicBezTo>
                  <a:cubicBezTo>
                    <a:pt x="21" y="21"/>
                    <a:pt x="21" y="21"/>
                    <a:pt x="21" y="21"/>
                  </a:cubicBezTo>
                  <a:cubicBezTo>
                    <a:pt x="235" y="21"/>
                    <a:pt x="235" y="21"/>
                    <a:pt x="235" y="21"/>
                  </a:cubicBezTo>
                  <a:lnTo>
                    <a:pt x="235" y="447"/>
                  </a:lnTo>
                  <a:close/>
                  <a:moveTo>
                    <a:pt x="255" y="618"/>
                  </a:moveTo>
                  <a:lnTo>
                    <a:pt x="255" y="618"/>
                  </a:lnTo>
                  <a:cubicBezTo>
                    <a:pt x="255" y="533"/>
                    <a:pt x="255" y="533"/>
                    <a:pt x="255" y="533"/>
                  </a:cubicBezTo>
                  <a:cubicBezTo>
                    <a:pt x="360" y="533"/>
                    <a:pt x="360" y="533"/>
                    <a:pt x="360" y="533"/>
                  </a:cubicBezTo>
                  <a:cubicBezTo>
                    <a:pt x="378" y="618"/>
                    <a:pt x="378" y="618"/>
                    <a:pt x="378" y="618"/>
                  </a:cubicBezTo>
                  <a:lnTo>
                    <a:pt x="255" y="618"/>
                  </a:lnTo>
                  <a:close/>
                  <a:moveTo>
                    <a:pt x="618" y="483"/>
                  </a:moveTo>
                  <a:lnTo>
                    <a:pt x="618" y="483"/>
                  </a:lnTo>
                  <a:cubicBezTo>
                    <a:pt x="618" y="494"/>
                    <a:pt x="599" y="512"/>
                    <a:pt x="587" y="512"/>
                  </a:cubicBezTo>
                  <a:cubicBezTo>
                    <a:pt x="368" y="512"/>
                    <a:pt x="368" y="512"/>
                    <a:pt x="368" y="512"/>
                  </a:cubicBezTo>
                  <a:cubicBezTo>
                    <a:pt x="255" y="512"/>
                    <a:pt x="255" y="512"/>
                    <a:pt x="255" y="512"/>
                  </a:cubicBezTo>
                  <a:cubicBezTo>
                    <a:pt x="255" y="447"/>
                    <a:pt x="255" y="447"/>
                    <a:pt x="255" y="447"/>
                  </a:cubicBezTo>
                  <a:cubicBezTo>
                    <a:pt x="618" y="447"/>
                    <a:pt x="618" y="447"/>
                    <a:pt x="618" y="447"/>
                  </a:cubicBezTo>
                  <a:lnTo>
                    <a:pt x="618" y="483"/>
                  </a:lnTo>
                  <a:close/>
                  <a:moveTo>
                    <a:pt x="618" y="426"/>
                  </a:moveTo>
                  <a:lnTo>
                    <a:pt x="618" y="426"/>
                  </a:lnTo>
                  <a:cubicBezTo>
                    <a:pt x="255" y="426"/>
                    <a:pt x="255" y="426"/>
                    <a:pt x="255" y="426"/>
                  </a:cubicBezTo>
                  <a:cubicBezTo>
                    <a:pt x="255" y="84"/>
                    <a:pt x="255" y="84"/>
                    <a:pt x="255" y="84"/>
                  </a:cubicBezTo>
                  <a:cubicBezTo>
                    <a:pt x="587" y="84"/>
                    <a:pt x="587" y="84"/>
                    <a:pt x="587" y="84"/>
                  </a:cubicBezTo>
                  <a:cubicBezTo>
                    <a:pt x="610" y="84"/>
                    <a:pt x="618" y="112"/>
                    <a:pt x="618" y="124"/>
                  </a:cubicBezTo>
                  <a:lnTo>
                    <a:pt x="618" y="4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2" name="Freeform 247"/>
            <p:cNvSpPr>
              <a:spLocks noChangeArrowheads="1"/>
            </p:cNvSpPr>
            <p:nvPr/>
          </p:nvSpPr>
          <p:spPr bwMode="auto">
            <a:xfrm>
              <a:off x="3110337" y="7791247"/>
              <a:ext cx="79229" cy="48756"/>
            </a:xfrm>
            <a:custGeom>
              <a:avLst/>
              <a:gdLst>
                <a:gd name="T0" fmla="*/ 11 w 172"/>
                <a:gd name="T1" fmla="*/ 106 h 107"/>
                <a:gd name="T2" fmla="*/ 11 w 172"/>
                <a:gd name="T3" fmla="*/ 106 h 107"/>
                <a:gd name="T4" fmla="*/ 160 w 172"/>
                <a:gd name="T5" fmla="*/ 106 h 107"/>
                <a:gd name="T6" fmla="*/ 171 w 172"/>
                <a:gd name="T7" fmla="*/ 96 h 107"/>
                <a:gd name="T8" fmla="*/ 171 w 172"/>
                <a:gd name="T9" fmla="*/ 10 h 107"/>
                <a:gd name="T10" fmla="*/ 160 w 172"/>
                <a:gd name="T11" fmla="*/ 0 h 107"/>
                <a:gd name="T12" fmla="*/ 11 w 172"/>
                <a:gd name="T13" fmla="*/ 0 h 107"/>
                <a:gd name="T14" fmla="*/ 0 w 172"/>
                <a:gd name="T15" fmla="*/ 10 h 107"/>
                <a:gd name="T16" fmla="*/ 0 w 172"/>
                <a:gd name="T17" fmla="*/ 96 h 107"/>
                <a:gd name="T18" fmla="*/ 11 w 172"/>
                <a:gd name="T19" fmla="*/ 106 h 107"/>
                <a:gd name="T20" fmla="*/ 21 w 172"/>
                <a:gd name="T21" fmla="*/ 21 h 107"/>
                <a:gd name="T22" fmla="*/ 21 w 172"/>
                <a:gd name="T23" fmla="*/ 21 h 107"/>
                <a:gd name="T24" fmla="*/ 150 w 172"/>
                <a:gd name="T25" fmla="*/ 21 h 107"/>
                <a:gd name="T26" fmla="*/ 150 w 172"/>
                <a:gd name="T27" fmla="*/ 43 h 107"/>
                <a:gd name="T28" fmla="*/ 21 w 172"/>
                <a:gd name="T29" fmla="*/ 43 h 107"/>
                <a:gd name="T30" fmla="*/ 21 w 172"/>
                <a:gd name="T31" fmla="*/ 21 h 107"/>
                <a:gd name="T32" fmla="*/ 21 w 172"/>
                <a:gd name="T33" fmla="*/ 64 h 107"/>
                <a:gd name="T34" fmla="*/ 21 w 172"/>
                <a:gd name="T35" fmla="*/ 64 h 107"/>
                <a:gd name="T36" fmla="*/ 150 w 172"/>
                <a:gd name="T37" fmla="*/ 64 h 107"/>
                <a:gd name="T38" fmla="*/ 150 w 172"/>
                <a:gd name="T39" fmla="*/ 86 h 107"/>
                <a:gd name="T40" fmla="*/ 21 w 172"/>
                <a:gd name="T41" fmla="*/ 86 h 107"/>
                <a:gd name="T42" fmla="*/ 21 w 172"/>
                <a:gd name="T43" fmla="*/ 6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7">
                  <a:moveTo>
                    <a:pt x="11" y="106"/>
                  </a:moveTo>
                  <a:lnTo>
                    <a:pt x="11" y="106"/>
                  </a:lnTo>
                  <a:cubicBezTo>
                    <a:pt x="160" y="106"/>
                    <a:pt x="160" y="106"/>
                    <a:pt x="160" y="106"/>
                  </a:cubicBezTo>
                  <a:cubicBezTo>
                    <a:pt x="166" y="106"/>
                    <a:pt x="171" y="102"/>
                    <a:pt x="171" y="96"/>
                  </a:cubicBezTo>
                  <a:cubicBezTo>
                    <a:pt x="171" y="10"/>
                    <a:pt x="171" y="10"/>
                    <a:pt x="171" y="10"/>
                  </a:cubicBezTo>
                  <a:cubicBezTo>
                    <a:pt x="171" y="5"/>
                    <a:pt x="166" y="0"/>
                    <a:pt x="160" y="0"/>
                  </a:cubicBezTo>
                  <a:cubicBezTo>
                    <a:pt x="11" y="0"/>
                    <a:pt x="11" y="0"/>
                    <a:pt x="11" y="0"/>
                  </a:cubicBezTo>
                  <a:cubicBezTo>
                    <a:pt x="5" y="0"/>
                    <a:pt x="0" y="5"/>
                    <a:pt x="0" y="10"/>
                  </a:cubicBezTo>
                  <a:cubicBezTo>
                    <a:pt x="0" y="96"/>
                    <a:pt x="0" y="96"/>
                    <a:pt x="0" y="96"/>
                  </a:cubicBezTo>
                  <a:cubicBezTo>
                    <a:pt x="0" y="102"/>
                    <a:pt x="5" y="106"/>
                    <a:pt x="11" y="106"/>
                  </a:cubicBezTo>
                  <a:close/>
                  <a:moveTo>
                    <a:pt x="21" y="21"/>
                  </a:moveTo>
                  <a:lnTo>
                    <a:pt x="21" y="21"/>
                  </a:lnTo>
                  <a:cubicBezTo>
                    <a:pt x="150" y="21"/>
                    <a:pt x="150" y="21"/>
                    <a:pt x="150" y="21"/>
                  </a:cubicBezTo>
                  <a:cubicBezTo>
                    <a:pt x="150" y="43"/>
                    <a:pt x="150" y="43"/>
                    <a:pt x="150" y="43"/>
                  </a:cubicBezTo>
                  <a:cubicBezTo>
                    <a:pt x="21" y="43"/>
                    <a:pt x="21" y="43"/>
                    <a:pt x="21" y="43"/>
                  </a:cubicBezTo>
                  <a:lnTo>
                    <a:pt x="21" y="21"/>
                  </a:lnTo>
                  <a:close/>
                  <a:moveTo>
                    <a:pt x="21" y="64"/>
                  </a:moveTo>
                  <a:lnTo>
                    <a:pt x="21" y="64"/>
                  </a:lnTo>
                  <a:cubicBezTo>
                    <a:pt x="150" y="64"/>
                    <a:pt x="150" y="64"/>
                    <a:pt x="150" y="64"/>
                  </a:cubicBezTo>
                  <a:cubicBezTo>
                    <a:pt x="150" y="86"/>
                    <a:pt x="150" y="86"/>
                    <a:pt x="150" y="86"/>
                  </a:cubicBezTo>
                  <a:cubicBezTo>
                    <a:pt x="21" y="86"/>
                    <a:pt x="21" y="86"/>
                    <a:pt x="21" y="86"/>
                  </a:cubicBezTo>
                  <a:lnTo>
                    <a:pt x="2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3" name="Freeform 248"/>
            <p:cNvSpPr>
              <a:spLocks noChangeArrowheads="1"/>
            </p:cNvSpPr>
            <p:nvPr/>
          </p:nvSpPr>
          <p:spPr bwMode="auto">
            <a:xfrm>
              <a:off x="3124558" y="7927358"/>
              <a:ext cx="12189" cy="12189"/>
            </a:xfrm>
            <a:custGeom>
              <a:avLst/>
              <a:gdLst>
                <a:gd name="T0" fmla="*/ 13 w 28"/>
                <a:gd name="T1" fmla="*/ 26 h 27"/>
                <a:gd name="T2" fmla="*/ 13 w 28"/>
                <a:gd name="T3" fmla="*/ 26 h 27"/>
                <a:gd name="T4" fmla="*/ 27 w 28"/>
                <a:gd name="T5" fmla="*/ 13 h 27"/>
                <a:gd name="T6" fmla="*/ 13 w 28"/>
                <a:gd name="T7" fmla="*/ 0 h 27"/>
                <a:gd name="T8" fmla="*/ 0 w 28"/>
                <a:gd name="T9" fmla="*/ 13 h 27"/>
                <a:gd name="T10" fmla="*/ 13 w 28"/>
                <a:gd name="T11" fmla="*/ 26 h 27"/>
              </a:gdLst>
              <a:ahLst/>
              <a:cxnLst>
                <a:cxn ang="0">
                  <a:pos x="T0" y="T1"/>
                </a:cxn>
                <a:cxn ang="0">
                  <a:pos x="T2" y="T3"/>
                </a:cxn>
                <a:cxn ang="0">
                  <a:pos x="T4" y="T5"/>
                </a:cxn>
                <a:cxn ang="0">
                  <a:pos x="T6" y="T7"/>
                </a:cxn>
                <a:cxn ang="0">
                  <a:pos x="T8" y="T9"/>
                </a:cxn>
                <a:cxn ang="0">
                  <a:pos x="T10" y="T11"/>
                </a:cxn>
              </a:cxnLst>
              <a:rect l="0" t="0" r="r" b="b"/>
              <a:pathLst>
                <a:path w="28" h="27">
                  <a:moveTo>
                    <a:pt x="13" y="26"/>
                  </a:moveTo>
                  <a:lnTo>
                    <a:pt x="13" y="26"/>
                  </a:lnTo>
                  <a:cubicBezTo>
                    <a:pt x="21" y="26"/>
                    <a:pt x="27" y="21"/>
                    <a:pt x="27" y="13"/>
                  </a:cubicBezTo>
                  <a:cubicBezTo>
                    <a:pt x="27" y="5"/>
                    <a:pt x="21" y="0"/>
                    <a:pt x="13" y="0"/>
                  </a:cubicBezTo>
                  <a:cubicBezTo>
                    <a:pt x="6" y="0"/>
                    <a:pt x="0" y="5"/>
                    <a:pt x="0" y="13"/>
                  </a:cubicBezTo>
                  <a:cubicBezTo>
                    <a:pt x="0" y="21"/>
                    <a:pt x="6" y="26"/>
                    <a:pt x="13" y="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4" name="Freeform 249"/>
            <p:cNvSpPr>
              <a:spLocks noChangeArrowheads="1"/>
            </p:cNvSpPr>
            <p:nvPr/>
          </p:nvSpPr>
          <p:spPr bwMode="auto">
            <a:xfrm>
              <a:off x="3163156" y="7927358"/>
              <a:ext cx="12189" cy="12189"/>
            </a:xfrm>
            <a:custGeom>
              <a:avLst/>
              <a:gdLst>
                <a:gd name="T0" fmla="*/ 14 w 27"/>
                <a:gd name="T1" fmla="*/ 26 h 27"/>
                <a:gd name="T2" fmla="*/ 14 w 27"/>
                <a:gd name="T3" fmla="*/ 26 h 27"/>
                <a:gd name="T4" fmla="*/ 26 w 27"/>
                <a:gd name="T5" fmla="*/ 13 h 27"/>
                <a:gd name="T6" fmla="*/ 14 w 27"/>
                <a:gd name="T7" fmla="*/ 0 h 27"/>
                <a:gd name="T8" fmla="*/ 0 w 27"/>
                <a:gd name="T9" fmla="*/ 13 h 27"/>
                <a:gd name="T10" fmla="*/ 14 w 27"/>
                <a:gd name="T11" fmla="*/ 26 h 27"/>
              </a:gdLst>
              <a:ahLst/>
              <a:cxnLst>
                <a:cxn ang="0">
                  <a:pos x="T0" y="T1"/>
                </a:cxn>
                <a:cxn ang="0">
                  <a:pos x="T2" y="T3"/>
                </a:cxn>
                <a:cxn ang="0">
                  <a:pos x="T4" y="T5"/>
                </a:cxn>
                <a:cxn ang="0">
                  <a:pos x="T6" y="T7"/>
                </a:cxn>
                <a:cxn ang="0">
                  <a:pos x="T8" y="T9"/>
                </a:cxn>
                <a:cxn ang="0">
                  <a:pos x="T10" y="T11"/>
                </a:cxn>
              </a:cxnLst>
              <a:rect l="0" t="0" r="r" b="b"/>
              <a:pathLst>
                <a:path w="27" h="27">
                  <a:moveTo>
                    <a:pt x="14" y="26"/>
                  </a:moveTo>
                  <a:lnTo>
                    <a:pt x="14" y="26"/>
                  </a:lnTo>
                  <a:cubicBezTo>
                    <a:pt x="21" y="26"/>
                    <a:pt x="26" y="21"/>
                    <a:pt x="26" y="13"/>
                  </a:cubicBezTo>
                  <a:cubicBezTo>
                    <a:pt x="26" y="5"/>
                    <a:pt x="21" y="0"/>
                    <a:pt x="14" y="0"/>
                  </a:cubicBezTo>
                  <a:cubicBezTo>
                    <a:pt x="6" y="0"/>
                    <a:pt x="0" y="5"/>
                    <a:pt x="0" y="13"/>
                  </a:cubicBezTo>
                  <a:cubicBezTo>
                    <a:pt x="0" y="21"/>
                    <a:pt x="6" y="26"/>
                    <a:pt x="14" y="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35" name="Freeform 475"/>
          <p:cNvSpPr>
            <a:spLocks noChangeAspect="1" noChangeArrowheads="1"/>
          </p:cNvSpPr>
          <p:nvPr/>
        </p:nvSpPr>
        <p:spPr bwMode="auto">
          <a:xfrm>
            <a:off x="10363200" y="2051187"/>
            <a:ext cx="637956" cy="554363"/>
          </a:xfrm>
          <a:custGeom>
            <a:avLst/>
            <a:gdLst>
              <a:gd name="T0" fmla="*/ 595 w 641"/>
              <a:gd name="T1" fmla="*/ 0 h 555"/>
              <a:gd name="T2" fmla="*/ 595 w 641"/>
              <a:gd name="T3" fmla="*/ 0 h 555"/>
              <a:gd name="T4" fmla="*/ 44 w 641"/>
              <a:gd name="T5" fmla="*/ 0 h 555"/>
              <a:gd name="T6" fmla="*/ 0 w 641"/>
              <a:gd name="T7" fmla="*/ 45 h 555"/>
              <a:gd name="T8" fmla="*/ 0 w 641"/>
              <a:gd name="T9" fmla="*/ 404 h 555"/>
              <a:gd name="T10" fmla="*/ 44 w 641"/>
              <a:gd name="T11" fmla="*/ 448 h 555"/>
              <a:gd name="T12" fmla="*/ 242 w 641"/>
              <a:gd name="T13" fmla="*/ 448 h 555"/>
              <a:gd name="T14" fmla="*/ 222 w 641"/>
              <a:gd name="T15" fmla="*/ 542 h 555"/>
              <a:gd name="T16" fmla="*/ 224 w 641"/>
              <a:gd name="T17" fmla="*/ 551 h 555"/>
              <a:gd name="T18" fmla="*/ 233 w 641"/>
              <a:gd name="T19" fmla="*/ 554 h 555"/>
              <a:gd name="T20" fmla="*/ 391 w 641"/>
              <a:gd name="T21" fmla="*/ 554 h 555"/>
              <a:gd name="T22" fmla="*/ 400 w 641"/>
              <a:gd name="T23" fmla="*/ 551 h 555"/>
              <a:gd name="T24" fmla="*/ 401 w 641"/>
              <a:gd name="T25" fmla="*/ 542 h 555"/>
              <a:gd name="T26" fmla="*/ 381 w 641"/>
              <a:gd name="T27" fmla="*/ 448 h 555"/>
              <a:gd name="T28" fmla="*/ 595 w 641"/>
              <a:gd name="T29" fmla="*/ 448 h 555"/>
              <a:gd name="T30" fmla="*/ 640 w 641"/>
              <a:gd name="T31" fmla="*/ 404 h 555"/>
              <a:gd name="T32" fmla="*/ 640 w 641"/>
              <a:gd name="T33" fmla="*/ 45 h 555"/>
              <a:gd name="T34" fmla="*/ 595 w 641"/>
              <a:gd name="T35" fmla="*/ 0 h 555"/>
              <a:gd name="T36" fmla="*/ 245 w 641"/>
              <a:gd name="T37" fmla="*/ 533 h 555"/>
              <a:gd name="T38" fmla="*/ 245 w 641"/>
              <a:gd name="T39" fmla="*/ 533 h 555"/>
              <a:gd name="T40" fmla="*/ 264 w 641"/>
              <a:gd name="T41" fmla="*/ 448 h 555"/>
              <a:gd name="T42" fmla="*/ 359 w 641"/>
              <a:gd name="T43" fmla="*/ 448 h 555"/>
              <a:gd name="T44" fmla="*/ 378 w 641"/>
              <a:gd name="T45" fmla="*/ 533 h 555"/>
              <a:gd name="T46" fmla="*/ 245 w 641"/>
              <a:gd name="T47" fmla="*/ 533 h 555"/>
              <a:gd name="T48" fmla="*/ 619 w 641"/>
              <a:gd name="T49" fmla="*/ 404 h 555"/>
              <a:gd name="T50" fmla="*/ 619 w 641"/>
              <a:gd name="T51" fmla="*/ 404 h 555"/>
              <a:gd name="T52" fmla="*/ 595 w 641"/>
              <a:gd name="T53" fmla="*/ 427 h 555"/>
              <a:gd name="T54" fmla="*/ 369 w 641"/>
              <a:gd name="T55" fmla="*/ 427 h 555"/>
              <a:gd name="T56" fmla="*/ 255 w 641"/>
              <a:gd name="T57" fmla="*/ 427 h 555"/>
              <a:gd name="T58" fmla="*/ 44 w 641"/>
              <a:gd name="T59" fmla="*/ 427 h 555"/>
              <a:gd name="T60" fmla="*/ 22 w 641"/>
              <a:gd name="T61" fmla="*/ 404 h 555"/>
              <a:gd name="T62" fmla="*/ 22 w 641"/>
              <a:gd name="T63" fmla="*/ 362 h 555"/>
              <a:gd name="T64" fmla="*/ 619 w 641"/>
              <a:gd name="T65" fmla="*/ 362 h 555"/>
              <a:gd name="T66" fmla="*/ 619 w 641"/>
              <a:gd name="T67" fmla="*/ 404 h 555"/>
              <a:gd name="T68" fmla="*/ 619 w 641"/>
              <a:gd name="T69" fmla="*/ 341 h 555"/>
              <a:gd name="T70" fmla="*/ 619 w 641"/>
              <a:gd name="T71" fmla="*/ 341 h 555"/>
              <a:gd name="T72" fmla="*/ 22 w 641"/>
              <a:gd name="T73" fmla="*/ 341 h 555"/>
              <a:gd name="T74" fmla="*/ 22 w 641"/>
              <a:gd name="T75" fmla="*/ 45 h 555"/>
              <a:gd name="T76" fmla="*/ 44 w 641"/>
              <a:gd name="T77" fmla="*/ 21 h 555"/>
              <a:gd name="T78" fmla="*/ 595 w 641"/>
              <a:gd name="T79" fmla="*/ 21 h 555"/>
              <a:gd name="T80" fmla="*/ 619 w 641"/>
              <a:gd name="T81" fmla="*/ 45 h 555"/>
              <a:gd name="T82" fmla="*/ 619 w 641"/>
              <a:gd name="T83" fmla="*/ 341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1" h="555">
                <a:moveTo>
                  <a:pt x="595" y="0"/>
                </a:moveTo>
                <a:lnTo>
                  <a:pt x="595" y="0"/>
                </a:lnTo>
                <a:cubicBezTo>
                  <a:pt x="44" y="0"/>
                  <a:pt x="44" y="0"/>
                  <a:pt x="44" y="0"/>
                </a:cubicBezTo>
                <a:cubicBezTo>
                  <a:pt x="20" y="0"/>
                  <a:pt x="0" y="20"/>
                  <a:pt x="0" y="45"/>
                </a:cubicBezTo>
                <a:cubicBezTo>
                  <a:pt x="0" y="404"/>
                  <a:pt x="0" y="404"/>
                  <a:pt x="0" y="404"/>
                </a:cubicBezTo>
                <a:cubicBezTo>
                  <a:pt x="0" y="428"/>
                  <a:pt x="20" y="448"/>
                  <a:pt x="44" y="448"/>
                </a:cubicBezTo>
                <a:cubicBezTo>
                  <a:pt x="242" y="448"/>
                  <a:pt x="242" y="448"/>
                  <a:pt x="242" y="448"/>
                </a:cubicBezTo>
                <a:cubicBezTo>
                  <a:pt x="222" y="542"/>
                  <a:pt x="222" y="542"/>
                  <a:pt x="222" y="542"/>
                </a:cubicBezTo>
                <a:cubicBezTo>
                  <a:pt x="221" y="545"/>
                  <a:pt x="222" y="548"/>
                  <a:pt x="224" y="551"/>
                </a:cubicBezTo>
                <a:cubicBezTo>
                  <a:pt x="226" y="553"/>
                  <a:pt x="230" y="554"/>
                  <a:pt x="233" y="554"/>
                </a:cubicBezTo>
                <a:cubicBezTo>
                  <a:pt x="391" y="554"/>
                  <a:pt x="391" y="554"/>
                  <a:pt x="391" y="554"/>
                </a:cubicBezTo>
                <a:cubicBezTo>
                  <a:pt x="395" y="554"/>
                  <a:pt x="398" y="553"/>
                  <a:pt x="400" y="551"/>
                </a:cubicBezTo>
                <a:cubicBezTo>
                  <a:pt x="401" y="548"/>
                  <a:pt x="402" y="545"/>
                  <a:pt x="401" y="542"/>
                </a:cubicBezTo>
                <a:cubicBezTo>
                  <a:pt x="381" y="448"/>
                  <a:pt x="381" y="448"/>
                  <a:pt x="381" y="448"/>
                </a:cubicBezTo>
                <a:cubicBezTo>
                  <a:pt x="595" y="448"/>
                  <a:pt x="595" y="448"/>
                  <a:pt x="595" y="448"/>
                </a:cubicBezTo>
                <a:cubicBezTo>
                  <a:pt x="620" y="448"/>
                  <a:pt x="640" y="428"/>
                  <a:pt x="640" y="404"/>
                </a:cubicBezTo>
                <a:cubicBezTo>
                  <a:pt x="640" y="45"/>
                  <a:pt x="640" y="45"/>
                  <a:pt x="640" y="45"/>
                </a:cubicBezTo>
                <a:cubicBezTo>
                  <a:pt x="640" y="20"/>
                  <a:pt x="620" y="0"/>
                  <a:pt x="595" y="0"/>
                </a:cubicBezTo>
                <a:close/>
                <a:moveTo>
                  <a:pt x="245" y="533"/>
                </a:moveTo>
                <a:lnTo>
                  <a:pt x="245" y="533"/>
                </a:lnTo>
                <a:cubicBezTo>
                  <a:pt x="264" y="448"/>
                  <a:pt x="264" y="448"/>
                  <a:pt x="264" y="448"/>
                </a:cubicBezTo>
                <a:cubicBezTo>
                  <a:pt x="359" y="448"/>
                  <a:pt x="359" y="448"/>
                  <a:pt x="359" y="448"/>
                </a:cubicBezTo>
                <a:cubicBezTo>
                  <a:pt x="378" y="533"/>
                  <a:pt x="378" y="533"/>
                  <a:pt x="378" y="533"/>
                </a:cubicBezTo>
                <a:lnTo>
                  <a:pt x="245" y="533"/>
                </a:lnTo>
                <a:close/>
                <a:moveTo>
                  <a:pt x="619" y="404"/>
                </a:moveTo>
                <a:lnTo>
                  <a:pt x="619" y="404"/>
                </a:lnTo>
                <a:cubicBezTo>
                  <a:pt x="619" y="415"/>
                  <a:pt x="607" y="427"/>
                  <a:pt x="595" y="427"/>
                </a:cubicBezTo>
                <a:cubicBezTo>
                  <a:pt x="369" y="427"/>
                  <a:pt x="369" y="427"/>
                  <a:pt x="369" y="427"/>
                </a:cubicBezTo>
                <a:cubicBezTo>
                  <a:pt x="255" y="427"/>
                  <a:pt x="255" y="427"/>
                  <a:pt x="255" y="427"/>
                </a:cubicBezTo>
                <a:cubicBezTo>
                  <a:pt x="44" y="427"/>
                  <a:pt x="44" y="427"/>
                  <a:pt x="44" y="427"/>
                </a:cubicBezTo>
                <a:cubicBezTo>
                  <a:pt x="32" y="427"/>
                  <a:pt x="22" y="415"/>
                  <a:pt x="22" y="404"/>
                </a:cubicBezTo>
                <a:cubicBezTo>
                  <a:pt x="22" y="362"/>
                  <a:pt x="22" y="362"/>
                  <a:pt x="22" y="362"/>
                </a:cubicBezTo>
                <a:cubicBezTo>
                  <a:pt x="619" y="362"/>
                  <a:pt x="619" y="362"/>
                  <a:pt x="619" y="362"/>
                </a:cubicBezTo>
                <a:lnTo>
                  <a:pt x="619" y="404"/>
                </a:lnTo>
                <a:close/>
                <a:moveTo>
                  <a:pt x="619" y="341"/>
                </a:moveTo>
                <a:lnTo>
                  <a:pt x="619" y="341"/>
                </a:lnTo>
                <a:cubicBezTo>
                  <a:pt x="22" y="341"/>
                  <a:pt x="22" y="341"/>
                  <a:pt x="22" y="341"/>
                </a:cubicBezTo>
                <a:cubicBezTo>
                  <a:pt x="22" y="45"/>
                  <a:pt x="22" y="45"/>
                  <a:pt x="22" y="45"/>
                </a:cubicBezTo>
                <a:cubicBezTo>
                  <a:pt x="22" y="32"/>
                  <a:pt x="32" y="21"/>
                  <a:pt x="44" y="21"/>
                </a:cubicBezTo>
                <a:cubicBezTo>
                  <a:pt x="595" y="21"/>
                  <a:pt x="595" y="21"/>
                  <a:pt x="595" y="21"/>
                </a:cubicBezTo>
                <a:cubicBezTo>
                  <a:pt x="607" y="21"/>
                  <a:pt x="619" y="32"/>
                  <a:pt x="619" y="45"/>
                </a:cubicBezTo>
                <a:lnTo>
                  <a:pt x="619" y="341"/>
                </a:lnTo>
                <a:close/>
              </a:path>
            </a:pathLst>
          </a:custGeom>
          <a:solidFill>
            <a:srgbClr val="0078EF"/>
          </a:solidFill>
          <a:ln>
            <a:noFill/>
          </a:ln>
          <a:effectLst/>
        </p:spPr>
        <p:txBody>
          <a:bodyPr wrap="none" anchor="ctr"/>
          <a:lstStyle/>
          <a:p>
            <a:endParaRPr lang="en-US" dirty="0"/>
          </a:p>
        </p:txBody>
      </p:sp>
      <p:grpSp>
        <p:nvGrpSpPr>
          <p:cNvPr id="246" name="Group 245"/>
          <p:cNvGrpSpPr/>
          <p:nvPr/>
        </p:nvGrpSpPr>
        <p:grpSpPr>
          <a:xfrm>
            <a:off x="2634003" y="1458193"/>
            <a:ext cx="2911829" cy="2301945"/>
            <a:chOff x="2634003" y="1414649"/>
            <a:chExt cx="2911829" cy="2301945"/>
          </a:xfrm>
        </p:grpSpPr>
        <p:sp>
          <p:nvSpPr>
            <p:cNvPr id="17" name="Rectangle 16"/>
            <p:cNvSpPr/>
            <p:nvPr/>
          </p:nvSpPr>
          <p:spPr>
            <a:xfrm>
              <a:off x="2634003" y="1414649"/>
              <a:ext cx="2089710" cy="1484994"/>
            </a:xfrm>
            <a:prstGeom prst="rect">
              <a:avLst/>
            </a:prstGeom>
            <a:ln w="19050">
              <a:solidFill>
                <a:srgbClr val="0155EF"/>
              </a:solidFill>
            </a:ln>
          </p:spPr>
          <p:style>
            <a:lnRef idx="2">
              <a:schemeClr val="accent1"/>
            </a:lnRef>
            <a:fillRef idx="1">
              <a:schemeClr val="lt1"/>
            </a:fillRef>
            <a:effectRef idx="0">
              <a:schemeClr val="accent1"/>
            </a:effectRef>
            <a:fontRef idx="minor">
              <a:schemeClr val="dk1"/>
            </a:fontRef>
          </p:style>
          <p:txBody>
            <a:bodyPr wrap="none" lIns="91440" tIns="45720" rIns="91440" bIns="45720" rtlCol="0" anchor="ctr"/>
            <a:lstStyle/>
            <a:p>
              <a:pPr algn="ctr"/>
              <a:endParaRPr lang="en-US" sz="4297" dirty="0">
                <a:solidFill>
                  <a:schemeClr val="tx1"/>
                </a:solidFill>
              </a:endParaRPr>
            </a:p>
          </p:txBody>
        </p:sp>
        <p:sp>
          <p:nvSpPr>
            <p:cNvPr id="7" name="TextBox 6"/>
            <p:cNvSpPr txBox="1"/>
            <p:nvPr/>
          </p:nvSpPr>
          <p:spPr>
            <a:xfrm>
              <a:off x="2760156" y="1414651"/>
              <a:ext cx="1850185" cy="338554"/>
            </a:xfrm>
            <a:prstGeom prst="rect">
              <a:avLst/>
            </a:prstGeom>
            <a:noFill/>
          </p:spPr>
          <p:txBody>
            <a:bodyPr wrap="none" lIns="91440" tIns="45720" rIns="91440" bIns="45720" rtlCol="0">
              <a:spAutoFit/>
            </a:bodyPr>
            <a:lstStyle/>
            <a:p>
              <a:pPr algn="ctr" defTabSz="573034">
                <a:spcAft>
                  <a:spcPts val="533"/>
                </a:spcAft>
                <a:buSzPct val="100000"/>
                <a:defRPr/>
              </a:pPr>
              <a:r>
                <a:rPr lang="en-US" sz="1600" b="1" kern="0" dirty="0">
                  <a:cs typeface="HP Simplified" pitchFamily="34" charset="0"/>
                </a:rPr>
                <a:t>Small remote office</a:t>
              </a:r>
            </a:p>
          </p:txBody>
        </p:sp>
        <p:grpSp>
          <p:nvGrpSpPr>
            <p:cNvPr id="121" name="Group 120"/>
            <p:cNvGrpSpPr>
              <a:grpSpLocks noChangeAspect="1"/>
            </p:cNvGrpSpPr>
            <p:nvPr/>
          </p:nvGrpSpPr>
          <p:grpSpPr>
            <a:xfrm>
              <a:off x="2781565" y="1834181"/>
              <a:ext cx="339508" cy="507518"/>
              <a:chOff x="6491493" y="1895837"/>
              <a:chExt cx="197055" cy="294570"/>
            </a:xfrm>
            <a:solidFill>
              <a:srgbClr val="0078EF"/>
            </a:solidFill>
          </p:grpSpPr>
          <p:sp>
            <p:nvSpPr>
              <p:cNvPr id="122" name="Freeform 330"/>
              <p:cNvSpPr>
                <a:spLocks noChangeArrowheads="1"/>
              </p:cNvSpPr>
              <p:nvPr/>
            </p:nvSpPr>
            <p:spPr bwMode="auto">
              <a:xfrm>
                <a:off x="6491493" y="1895837"/>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23" name="Freeform 331"/>
              <p:cNvSpPr>
                <a:spLocks noChangeArrowheads="1"/>
              </p:cNvSpPr>
              <p:nvPr/>
            </p:nvSpPr>
            <p:spPr bwMode="auto">
              <a:xfrm>
                <a:off x="6538228" y="1946628"/>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24" name="Freeform 332"/>
              <p:cNvSpPr>
                <a:spLocks noChangeArrowheads="1"/>
              </p:cNvSpPr>
              <p:nvPr/>
            </p:nvSpPr>
            <p:spPr bwMode="auto">
              <a:xfrm>
                <a:off x="661948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25" name="Freeform 333"/>
              <p:cNvSpPr>
                <a:spLocks noChangeArrowheads="1"/>
              </p:cNvSpPr>
              <p:nvPr/>
            </p:nvSpPr>
            <p:spPr bwMode="auto">
              <a:xfrm>
                <a:off x="6524008"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26" name="Freeform 334"/>
              <p:cNvSpPr>
                <a:spLocks noChangeArrowheads="1"/>
              </p:cNvSpPr>
              <p:nvPr/>
            </p:nvSpPr>
            <p:spPr bwMode="auto">
              <a:xfrm>
                <a:off x="6538233"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27" name="Freeform 335"/>
              <p:cNvSpPr>
                <a:spLocks noChangeArrowheads="1"/>
              </p:cNvSpPr>
              <p:nvPr/>
            </p:nvSpPr>
            <p:spPr bwMode="auto">
              <a:xfrm>
                <a:off x="6538232"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grpSp>
        <p:grpSp>
          <p:nvGrpSpPr>
            <p:cNvPr id="128" name="Group 127"/>
            <p:cNvGrpSpPr>
              <a:grpSpLocks noChangeAspect="1"/>
            </p:cNvGrpSpPr>
            <p:nvPr/>
          </p:nvGrpSpPr>
          <p:grpSpPr>
            <a:xfrm>
              <a:off x="3801798" y="1824211"/>
              <a:ext cx="339508" cy="507518"/>
              <a:chOff x="6626852" y="1895837"/>
              <a:chExt cx="197055" cy="294570"/>
            </a:xfrm>
            <a:solidFill>
              <a:srgbClr val="0078EF"/>
            </a:solidFill>
          </p:grpSpPr>
          <p:sp>
            <p:nvSpPr>
              <p:cNvPr id="130" name="Freeform 330"/>
              <p:cNvSpPr>
                <a:spLocks noChangeArrowheads="1"/>
              </p:cNvSpPr>
              <p:nvPr/>
            </p:nvSpPr>
            <p:spPr bwMode="auto">
              <a:xfrm>
                <a:off x="6626852" y="1895837"/>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35" name="Freeform 331"/>
              <p:cNvSpPr>
                <a:spLocks noChangeArrowheads="1"/>
              </p:cNvSpPr>
              <p:nvPr/>
            </p:nvSpPr>
            <p:spPr bwMode="auto">
              <a:xfrm>
                <a:off x="6673580" y="1946628"/>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38" name="Freeform 332"/>
              <p:cNvSpPr>
                <a:spLocks noChangeArrowheads="1"/>
              </p:cNvSpPr>
              <p:nvPr/>
            </p:nvSpPr>
            <p:spPr bwMode="auto">
              <a:xfrm>
                <a:off x="6754837"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43" name="Freeform 333"/>
              <p:cNvSpPr>
                <a:spLocks noChangeArrowheads="1"/>
              </p:cNvSpPr>
              <p:nvPr/>
            </p:nvSpPr>
            <p:spPr bwMode="auto">
              <a:xfrm>
                <a:off x="6659360"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44"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45"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grpSp>
        <p:grpSp>
          <p:nvGrpSpPr>
            <p:cNvPr id="146" name="Group 145"/>
            <p:cNvGrpSpPr>
              <a:grpSpLocks noChangeAspect="1"/>
            </p:cNvGrpSpPr>
            <p:nvPr/>
          </p:nvGrpSpPr>
          <p:grpSpPr>
            <a:xfrm>
              <a:off x="3238785" y="2219675"/>
              <a:ext cx="339508" cy="507518"/>
              <a:chOff x="6527599" y="1895837"/>
              <a:chExt cx="197055" cy="294570"/>
            </a:xfrm>
            <a:solidFill>
              <a:srgbClr val="0078EF"/>
            </a:solidFill>
          </p:grpSpPr>
          <p:sp>
            <p:nvSpPr>
              <p:cNvPr id="147" name="Freeform 330"/>
              <p:cNvSpPr>
                <a:spLocks noChangeArrowheads="1"/>
              </p:cNvSpPr>
              <p:nvPr/>
            </p:nvSpPr>
            <p:spPr bwMode="auto">
              <a:xfrm>
                <a:off x="6527599" y="1895837"/>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48" name="Freeform 331"/>
              <p:cNvSpPr>
                <a:spLocks noChangeArrowheads="1"/>
              </p:cNvSpPr>
              <p:nvPr/>
            </p:nvSpPr>
            <p:spPr bwMode="auto">
              <a:xfrm>
                <a:off x="6574336" y="1946628"/>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49" name="Freeform 332"/>
              <p:cNvSpPr>
                <a:spLocks noChangeArrowheads="1"/>
              </p:cNvSpPr>
              <p:nvPr/>
            </p:nvSpPr>
            <p:spPr bwMode="auto">
              <a:xfrm>
                <a:off x="6655588"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50" name="Freeform 333"/>
              <p:cNvSpPr>
                <a:spLocks noChangeArrowheads="1"/>
              </p:cNvSpPr>
              <p:nvPr/>
            </p:nvSpPr>
            <p:spPr bwMode="auto">
              <a:xfrm>
                <a:off x="6560098"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51" name="Freeform 334"/>
              <p:cNvSpPr>
                <a:spLocks noChangeArrowheads="1"/>
              </p:cNvSpPr>
              <p:nvPr/>
            </p:nvSpPr>
            <p:spPr bwMode="auto">
              <a:xfrm>
                <a:off x="6574321"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sp>
            <p:nvSpPr>
              <p:cNvPr id="152" name="Freeform 335"/>
              <p:cNvSpPr>
                <a:spLocks noChangeArrowheads="1"/>
              </p:cNvSpPr>
              <p:nvPr/>
            </p:nvSpPr>
            <p:spPr bwMode="auto">
              <a:xfrm>
                <a:off x="6574321"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40" tIns="45720" rIns="91440" bIns="45720" anchor="ctr"/>
              <a:lstStyle/>
              <a:p>
                <a:pPr algn="ctr"/>
                <a:endParaRPr lang="en-US" dirty="0"/>
              </a:p>
            </p:txBody>
          </p:sp>
        </p:grpSp>
        <p:cxnSp>
          <p:nvCxnSpPr>
            <p:cNvPr id="90" name="Elbow Connector 89"/>
            <p:cNvCxnSpPr>
              <a:endCxn id="99" idx="5"/>
            </p:cNvCxnSpPr>
            <p:nvPr/>
          </p:nvCxnSpPr>
          <p:spPr>
            <a:xfrm rot="16200000" flipH="1">
              <a:off x="4051054" y="2221816"/>
              <a:ext cx="1590585" cy="1398971"/>
            </a:xfrm>
            <a:prstGeom prst="bentConnector4">
              <a:avLst>
                <a:gd name="adj1" fmla="val -12"/>
                <a:gd name="adj2" fmla="val 100334"/>
              </a:avLst>
            </a:prstGeom>
            <a:ln w="19050" cap="rnd">
              <a:solidFill>
                <a:schemeClr val="bg2">
                  <a:lumMod val="75000"/>
                  <a:lumOff val="2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592977" y="2444001"/>
              <a:ext cx="1125571" cy="387798"/>
            </a:xfrm>
            <a:prstGeom prst="rect">
              <a:avLst/>
            </a:prstGeom>
          </p:spPr>
          <p:txBody>
            <a:bodyPr vert="horz" wrap="square" lIns="91440" tIns="45720" rIns="91440" bIns="45720" rtlCol="0">
              <a:spAutoFit/>
            </a:bodyPr>
            <a:lstStyle/>
            <a:p>
              <a:pPr marL="0" indent="0">
                <a:lnSpc>
                  <a:spcPct val="80000"/>
                </a:lnSpc>
                <a:spcAft>
                  <a:spcPts val="1800"/>
                </a:spcAft>
                <a:buNone/>
              </a:pPr>
              <a:r>
                <a:rPr lang="de-DE" sz="1200" dirty="0"/>
                <a:t>No local</a:t>
              </a:r>
              <a:br>
                <a:rPr lang="de-DE" sz="1200" dirty="0"/>
              </a:br>
              <a:r>
                <a:rPr lang="de-DE" sz="1200" dirty="0"/>
                <a:t>backup</a:t>
              </a:r>
              <a:r>
                <a:rPr lang="en-US" sz="1200" dirty="0"/>
                <a:t> devices</a:t>
              </a:r>
              <a:endParaRPr lang="de-DE" sz="1200" dirty="0"/>
            </a:p>
          </p:txBody>
        </p:sp>
      </p:grpSp>
      <p:grpSp>
        <p:nvGrpSpPr>
          <p:cNvPr id="247" name="Group 246"/>
          <p:cNvGrpSpPr/>
          <p:nvPr/>
        </p:nvGrpSpPr>
        <p:grpSpPr>
          <a:xfrm>
            <a:off x="960517" y="3006324"/>
            <a:ext cx="4579790" cy="1484994"/>
            <a:chOff x="960517" y="2962780"/>
            <a:chExt cx="4579790" cy="1484994"/>
          </a:xfrm>
        </p:grpSpPr>
        <p:sp>
          <p:nvSpPr>
            <p:cNvPr id="98" name="Rectangle 97"/>
            <p:cNvSpPr/>
            <p:nvPr/>
          </p:nvSpPr>
          <p:spPr>
            <a:xfrm>
              <a:off x="960517" y="2962780"/>
              <a:ext cx="3758031" cy="1484994"/>
            </a:xfrm>
            <a:prstGeom prst="rect">
              <a:avLst/>
            </a:prstGeom>
            <a:ln w="19050">
              <a:solidFill>
                <a:srgbClr val="0155E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4297" dirty="0">
                <a:solidFill>
                  <a:schemeClr val="tx1"/>
                </a:solidFill>
              </a:endParaRPr>
            </a:p>
          </p:txBody>
        </p:sp>
        <p:sp>
          <p:nvSpPr>
            <p:cNvPr id="100" name="TextBox 99"/>
            <p:cNvSpPr txBox="1"/>
            <p:nvPr/>
          </p:nvSpPr>
          <p:spPr>
            <a:xfrm>
              <a:off x="1137375" y="2962782"/>
              <a:ext cx="3406702" cy="338554"/>
            </a:xfrm>
            <a:prstGeom prst="rect">
              <a:avLst/>
            </a:prstGeom>
            <a:noFill/>
          </p:spPr>
          <p:txBody>
            <a:bodyPr wrap="none" lIns="91440" tIns="45720" rIns="91440" bIns="45720" rtlCol="0">
              <a:spAutoFit/>
            </a:bodyPr>
            <a:lstStyle/>
            <a:p>
              <a:pPr algn="ctr" defTabSz="573034">
                <a:spcAft>
                  <a:spcPts val="533"/>
                </a:spcAft>
                <a:buSzPct val="100000"/>
                <a:defRPr/>
              </a:pPr>
              <a:r>
                <a:rPr lang="en-US" sz="1600" b="1" kern="0" dirty="0">
                  <a:cs typeface="HP Simplified" pitchFamily="34" charset="0"/>
                </a:rPr>
                <a:t>Medium remote office / branch office</a:t>
              </a:r>
            </a:p>
          </p:txBody>
        </p:sp>
        <p:sp>
          <p:nvSpPr>
            <p:cNvPr id="15" name="TextBox 14"/>
            <p:cNvSpPr txBox="1"/>
            <p:nvPr/>
          </p:nvSpPr>
          <p:spPr>
            <a:xfrm>
              <a:off x="3334264" y="3723297"/>
              <a:ext cx="1166085" cy="576116"/>
            </a:xfrm>
            <a:prstGeom prst="rect">
              <a:avLst/>
            </a:prstGeom>
            <a:noFill/>
          </p:spPr>
          <p:txBody>
            <a:bodyPr wrap="none" lIns="0" tIns="0" rIns="0" bIns="0" rtlCol="0">
              <a:noAutofit/>
            </a:bodyPr>
            <a:lstStyle/>
            <a:p>
              <a:pPr algn="ctr">
                <a:lnSpc>
                  <a:spcPct val="90000"/>
                </a:lnSpc>
              </a:pPr>
              <a:r>
                <a:rPr lang="de-DE" sz="1200" dirty="0"/>
                <a:t>Local Dedupe</a:t>
              </a:r>
            </a:p>
            <a:p>
              <a:pPr algn="ctr">
                <a:lnSpc>
                  <a:spcPct val="90000"/>
                </a:lnSpc>
              </a:pPr>
              <a:r>
                <a:rPr lang="de-DE" sz="1200" dirty="0"/>
                <a:t>via Disk Store</a:t>
              </a:r>
            </a:p>
            <a:p>
              <a:pPr algn="ctr">
                <a:lnSpc>
                  <a:spcPct val="90000"/>
                </a:lnSpc>
              </a:pPr>
              <a:r>
                <a:rPr lang="de-DE" sz="1200" dirty="0"/>
                <a:t>or VSA</a:t>
              </a:r>
              <a:endParaRPr lang="en-US" sz="1200" dirty="0"/>
            </a:p>
          </p:txBody>
        </p:sp>
        <p:cxnSp>
          <p:nvCxnSpPr>
            <p:cNvPr id="111" name="Elbow Connector 110"/>
            <p:cNvCxnSpPr/>
            <p:nvPr/>
          </p:nvCxnSpPr>
          <p:spPr>
            <a:xfrm rot="10800000">
              <a:off x="2391082" y="3606469"/>
              <a:ext cx="551500" cy="116827"/>
            </a:xfrm>
            <a:prstGeom prst="bentConnector3">
              <a:avLst>
                <a:gd name="adj1" fmla="val -86"/>
              </a:avLst>
            </a:prstGeom>
            <a:ln w="19050" cap="rnd">
              <a:solidFill>
                <a:schemeClr val="bg2">
                  <a:lumMod val="75000"/>
                  <a:lumOff val="25000"/>
                </a:schemeClr>
              </a:solidFill>
              <a:prstDash val="sysDash"/>
              <a:round/>
            </a:ln>
          </p:spPr>
          <p:style>
            <a:lnRef idx="1">
              <a:schemeClr val="accent1"/>
            </a:lnRef>
            <a:fillRef idx="0">
              <a:schemeClr val="accent1"/>
            </a:fillRef>
            <a:effectRef idx="0">
              <a:schemeClr val="accent1"/>
            </a:effectRef>
            <a:fontRef idx="minor">
              <a:schemeClr val="tx1"/>
            </a:fontRef>
          </p:style>
        </p:cxnSp>
        <p:grpSp>
          <p:nvGrpSpPr>
            <p:cNvPr id="174" name="Group 173"/>
            <p:cNvGrpSpPr>
              <a:grpSpLocks noChangeAspect="1"/>
            </p:cNvGrpSpPr>
            <p:nvPr/>
          </p:nvGrpSpPr>
          <p:grpSpPr>
            <a:xfrm>
              <a:off x="1264551" y="3445461"/>
              <a:ext cx="339508" cy="507514"/>
              <a:chOff x="6626861" y="1895839"/>
              <a:chExt cx="197055" cy="294568"/>
            </a:xfrm>
            <a:solidFill>
              <a:srgbClr val="0078EF"/>
            </a:solidFill>
          </p:grpSpPr>
          <p:sp>
            <p:nvSpPr>
              <p:cNvPr id="175"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6"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7"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8"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9"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0"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81" name="Group 180"/>
            <p:cNvGrpSpPr>
              <a:grpSpLocks noChangeAspect="1"/>
            </p:cNvGrpSpPr>
            <p:nvPr/>
          </p:nvGrpSpPr>
          <p:grpSpPr>
            <a:xfrm>
              <a:off x="2051572" y="3435491"/>
              <a:ext cx="339508" cy="507514"/>
              <a:chOff x="6626861" y="1895839"/>
              <a:chExt cx="197055" cy="294568"/>
            </a:xfrm>
            <a:solidFill>
              <a:srgbClr val="0078EF"/>
            </a:solidFill>
          </p:grpSpPr>
          <p:sp>
            <p:nvSpPr>
              <p:cNvPr id="182"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3"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4"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5"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6"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7"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88" name="Group 187"/>
            <p:cNvGrpSpPr>
              <a:grpSpLocks noChangeAspect="1"/>
            </p:cNvGrpSpPr>
            <p:nvPr/>
          </p:nvGrpSpPr>
          <p:grpSpPr>
            <a:xfrm>
              <a:off x="1659563" y="3830955"/>
              <a:ext cx="339508" cy="507514"/>
              <a:chOff x="6626861" y="1895839"/>
              <a:chExt cx="197055" cy="294568"/>
            </a:xfrm>
            <a:solidFill>
              <a:srgbClr val="0078EF"/>
            </a:solidFill>
          </p:grpSpPr>
          <p:sp>
            <p:nvSpPr>
              <p:cNvPr id="189"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0"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1"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2"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3"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4"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cxnSp>
          <p:nvCxnSpPr>
            <p:cNvPr id="105" name="Elbow Connector 104"/>
            <p:cNvCxnSpPr/>
            <p:nvPr/>
          </p:nvCxnSpPr>
          <p:spPr>
            <a:xfrm flipV="1">
              <a:off x="3264552" y="3596496"/>
              <a:ext cx="2275755" cy="140854"/>
            </a:xfrm>
            <a:prstGeom prst="bentConnector3">
              <a:avLst>
                <a:gd name="adj1" fmla="val -225"/>
              </a:avLst>
            </a:prstGeom>
            <a:ln w="19050" cap="rnd">
              <a:solidFill>
                <a:schemeClr val="bg2">
                  <a:lumMod val="75000"/>
                  <a:lumOff val="25000"/>
                </a:schemeClr>
              </a:solidFill>
              <a:prstDash val="sysDash"/>
              <a:round/>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904736" y="3777039"/>
              <a:ext cx="380527" cy="541843"/>
              <a:chOff x="4514850" y="6491288"/>
              <a:chExt cx="3224213" cy="4591050"/>
            </a:xfrm>
            <a:solidFill>
              <a:schemeClr val="accent1"/>
            </a:solidFill>
          </p:grpSpPr>
          <p:sp>
            <p:nvSpPr>
              <p:cNvPr id="14" name="Freeform 5"/>
              <p:cNvSpPr>
                <a:spLocks noEditPoints="1"/>
              </p:cNvSpPr>
              <p:nvPr/>
            </p:nvSpPr>
            <p:spPr bwMode="auto">
              <a:xfrm>
                <a:off x="4514850" y="7585076"/>
                <a:ext cx="3224213" cy="2322513"/>
              </a:xfrm>
              <a:custGeom>
                <a:avLst/>
                <a:gdLst>
                  <a:gd name="T0" fmla="*/ 562 w 993"/>
                  <a:gd name="T1" fmla="*/ 715 h 715"/>
                  <a:gd name="T2" fmla="*/ 431 w 993"/>
                  <a:gd name="T3" fmla="*/ 715 h 715"/>
                  <a:gd name="T4" fmla="*/ 297 w 993"/>
                  <a:gd name="T5" fmla="*/ 599 h 715"/>
                  <a:gd name="T6" fmla="*/ 297 w 993"/>
                  <a:gd name="T7" fmla="*/ 470 h 715"/>
                  <a:gd name="T8" fmla="*/ 295 w 993"/>
                  <a:gd name="T9" fmla="*/ 468 h 715"/>
                  <a:gd name="T10" fmla="*/ 18 w 993"/>
                  <a:gd name="T11" fmla="*/ 108 h 715"/>
                  <a:gd name="T12" fmla="*/ 11 w 993"/>
                  <a:gd name="T13" fmla="*/ 38 h 715"/>
                  <a:gd name="T14" fmla="*/ 72 w 993"/>
                  <a:gd name="T15" fmla="*/ 0 h 715"/>
                  <a:gd name="T16" fmla="*/ 921 w 993"/>
                  <a:gd name="T17" fmla="*/ 0 h 715"/>
                  <a:gd name="T18" fmla="*/ 981 w 993"/>
                  <a:gd name="T19" fmla="*/ 38 h 715"/>
                  <a:gd name="T20" fmla="*/ 974 w 993"/>
                  <a:gd name="T21" fmla="*/ 108 h 715"/>
                  <a:gd name="T22" fmla="*/ 698 w 993"/>
                  <a:gd name="T23" fmla="*/ 468 h 715"/>
                  <a:gd name="T24" fmla="*/ 696 w 993"/>
                  <a:gd name="T25" fmla="*/ 470 h 715"/>
                  <a:gd name="T26" fmla="*/ 696 w 993"/>
                  <a:gd name="T27" fmla="*/ 599 h 715"/>
                  <a:gd name="T28" fmla="*/ 562 w 993"/>
                  <a:gd name="T29" fmla="*/ 715 h 715"/>
                  <a:gd name="T30" fmla="*/ 322 w 993"/>
                  <a:gd name="T31" fmla="*/ 435 h 715"/>
                  <a:gd name="T32" fmla="*/ 339 w 993"/>
                  <a:gd name="T33" fmla="*/ 455 h 715"/>
                  <a:gd name="T34" fmla="*/ 339 w 993"/>
                  <a:gd name="T35" fmla="*/ 599 h 715"/>
                  <a:gd name="T36" fmla="*/ 431 w 993"/>
                  <a:gd name="T37" fmla="*/ 673 h 715"/>
                  <a:gd name="T38" fmla="*/ 562 w 993"/>
                  <a:gd name="T39" fmla="*/ 673 h 715"/>
                  <a:gd name="T40" fmla="*/ 654 w 993"/>
                  <a:gd name="T41" fmla="*/ 599 h 715"/>
                  <a:gd name="T42" fmla="*/ 654 w 993"/>
                  <a:gd name="T43" fmla="*/ 455 h 715"/>
                  <a:gd name="T44" fmla="*/ 671 w 993"/>
                  <a:gd name="T45" fmla="*/ 435 h 715"/>
                  <a:gd name="T46" fmla="*/ 941 w 993"/>
                  <a:gd name="T47" fmla="*/ 83 h 715"/>
                  <a:gd name="T48" fmla="*/ 944 w 993"/>
                  <a:gd name="T49" fmla="*/ 56 h 715"/>
                  <a:gd name="T50" fmla="*/ 921 w 993"/>
                  <a:gd name="T51" fmla="*/ 42 h 715"/>
                  <a:gd name="T52" fmla="*/ 72 w 993"/>
                  <a:gd name="T53" fmla="*/ 42 h 715"/>
                  <a:gd name="T54" fmla="*/ 49 w 993"/>
                  <a:gd name="T55" fmla="*/ 56 h 715"/>
                  <a:gd name="T56" fmla="*/ 52 w 993"/>
                  <a:gd name="T57" fmla="*/ 83 h 715"/>
                  <a:gd name="T58" fmla="*/ 322 w 993"/>
                  <a:gd name="T59" fmla="*/ 43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715">
                    <a:moveTo>
                      <a:pt x="562" y="715"/>
                    </a:moveTo>
                    <a:cubicBezTo>
                      <a:pt x="431" y="715"/>
                      <a:pt x="431" y="715"/>
                      <a:pt x="431" y="715"/>
                    </a:cubicBezTo>
                    <a:cubicBezTo>
                      <a:pt x="357" y="715"/>
                      <a:pt x="297" y="663"/>
                      <a:pt x="297" y="599"/>
                    </a:cubicBezTo>
                    <a:cubicBezTo>
                      <a:pt x="297" y="470"/>
                      <a:pt x="297" y="470"/>
                      <a:pt x="297" y="470"/>
                    </a:cubicBezTo>
                    <a:cubicBezTo>
                      <a:pt x="296" y="470"/>
                      <a:pt x="295" y="469"/>
                      <a:pt x="295" y="468"/>
                    </a:cubicBezTo>
                    <a:cubicBezTo>
                      <a:pt x="18" y="108"/>
                      <a:pt x="18" y="108"/>
                      <a:pt x="18" y="108"/>
                    </a:cubicBezTo>
                    <a:cubicBezTo>
                      <a:pt x="3" y="88"/>
                      <a:pt x="0" y="61"/>
                      <a:pt x="11" y="38"/>
                    </a:cubicBezTo>
                    <a:cubicBezTo>
                      <a:pt x="23" y="15"/>
                      <a:pt x="46" y="0"/>
                      <a:pt x="72" y="0"/>
                    </a:cubicBezTo>
                    <a:cubicBezTo>
                      <a:pt x="921" y="0"/>
                      <a:pt x="921" y="0"/>
                      <a:pt x="921" y="0"/>
                    </a:cubicBezTo>
                    <a:cubicBezTo>
                      <a:pt x="947" y="0"/>
                      <a:pt x="970" y="15"/>
                      <a:pt x="981" y="38"/>
                    </a:cubicBezTo>
                    <a:cubicBezTo>
                      <a:pt x="993" y="61"/>
                      <a:pt x="990" y="88"/>
                      <a:pt x="974" y="108"/>
                    </a:cubicBezTo>
                    <a:cubicBezTo>
                      <a:pt x="698" y="468"/>
                      <a:pt x="698" y="468"/>
                      <a:pt x="698" y="468"/>
                    </a:cubicBezTo>
                    <a:cubicBezTo>
                      <a:pt x="697" y="469"/>
                      <a:pt x="697" y="470"/>
                      <a:pt x="696" y="470"/>
                    </a:cubicBezTo>
                    <a:cubicBezTo>
                      <a:pt x="696" y="599"/>
                      <a:pt x="696" y="599"/>
                      <a:pt x="696" y="599"/>
                    </a:cubicBezTo>
                    <a:cubicBezTo>
                      <a:pt x="696" y="663"/>
                      <a:pt x="636" y="715"/>
                      <a:pt x="562" y="715"/>
                    </a:cubicBezTo>
                    <a:close/>
                    <a:moveTo>
                      <a:pt x="322" y="435"/>
                    </a:moveTo>
                    <a:cubicBezTo>
                      <a:pt x="331" y="436"/>
                      <a:pt x="339" y="445"/>
                      <a:pt x="339" y="455"/>
                    </a:cubicBezTo>
                    <a:cubicBezTo>
                      <a:pt x="339" y="599"/>
                      <a:pt x="339" y="599"/>
                      <a:pt x="339" y="599"/>
                    </a:cubicBezTo>
                    <a:cubicBezTo>
                      <a:pt x="339" y="639"/>
                      <a:pt x="380" y="673"/>
                      <a:pt x="431" y="673"/>
                    </a:cubicBezTo>
                    <a:cubicBezTo>
                      <a:pt x="562" y="673"/>
                      <a:pt x="562" y="673"/>
                      <a:pt x="562" y="673"/>
                    </a:cubicBezTo>
                    <a:cubicBezTo>
                      <a:pt x="613" y="673"/>
                      <a:pt x="654" y="639"/>
                      <a:pt x="654" y="599"/>
                    </a:cubicBezTo>
                    <a:cubicBezTo>
                      <a:pt x="654" y="455"/>
                      <a:pt x="654" y="455"/>
                      <a:pt x="654" y="455"/>
                    </a:cubicBezTo>
                    <a:cubicBezTo>
                      <a:pt x="654" y="445"/>
                      <a:pt x="661" y="436"/>
                      <a:pt x="671" y="435"/>
                    </a:cubicBezTo>
                    <a:cubicBezTo>
                      <a:pt x="941" y="83"/>
                      <a:pt x="941" y="83"/>
                      <a:pt x="941" y="83"/>
                    </a:cubicBezTo>
                    <a:cubicBezTo>
                      <a:pt x="947" y="75"/>
                      <a:pt x="948" y="65"/>
                      <a:pt x="944" y="56"/>
                    </a:cubicBezTo>
                    <a:cubicBezTo>
                      <a:pt x="939" y="48"/>
                      <a:pt x="931" y="42"/>
                      <a:pt x="921" y="42"/>
                    </a:cubicBezTo>
                    <a:cubicBezTo>
                      <a:pt x="72" y="42"/>
                      <a:pt x="72" y="42"/>
                      <a:pt x="72" y="42"/>
                    </a:cubicBezTo>
                    <a:cubicBezTo>
                      <a:pt x="62" y="42"/>
                      <a:pt x="53" y="48"/>
                      <a:pt x="49" y="56"/>
                    </a:cubicBezTo>
                    <a:cubicBezTo>
                      <a:pt x="45" y="65"/>
                      <a:pt x="46" y="75"/>
                      <a:pt x="52" y="83"/>
                    </a:cubicBezTo>
                    <a:lnTo>
                      <a:pt x="322" y="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noEditPoints="1"/>
              </p:cNvSpPr>
              <p:nvPr/>
            </p:nvSpPr>
            <p:spPr bwMode="auto">
              <a:xfrm>
                <a:off x="4537075" y="6491288"/>
                <a:ext cx="596900" cy="596900"/>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5832475" y="6491288"/>
                <a:ext cx="598488" cy="596900"/>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p:nvSpPr>
            <p:spPr bwMode="auto">
              <a:xfrm>
                <a:off x="7129463" y="6491288"/>
                <a:ext cx="596900" cy="596900"/>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noEditPoints="1"/>
              </p:cNvSpPr>
              <p:nvPr/>
            </p:nvSpPr>
            <p:spPr bwMode="auto">
              <a:xfrm>
                <a:off x="5826125" y="10485438"/>
                <a:ext cx="598488" cy="596900"/>
              </a:xfrm>
              <a:custGeom>
                <a:avLst/>
                <a:gdLst>
                  <a:gd name="T0" fmla="*/ 164 w 184"/>
                  <a:gd name="T1" fmla="*/ 184 h 184"/>
                  <a:gd name="T2" fmla="*/ 20 w 184"/>
                  <a:gd name="T3" fmla="*/ 184 h 184"/>
                  <a:gd name="T4" fmla="*/ 0 w 184"/>
                  <a:gd name="T5" fmla="*/ 164 h 184"/>
                  <a:gd name="T6" fmla="*/ 0 w 184"/>
                  <a:gd name="T7" fmla="*/ 20 h 184"/>
                  <a:gd name="T8" fmla="*/ 20 w 184"/>
                  <a:gd name="T9" fmla="*/ 0 h 184"/>
                  <a:gd name="T10" fmla="*/ 164 w 184"/>
                  <a:gd name="T11" fmla="*/ 0 h 184"/>
                  <a:gd name="T12" fmla="*/ 184 w 184"/>
                  <a:gd name="T13" fmla="*/ 20 h 184"/>
                  <a:gd name="T14" fmla="*/ 184 w 184"/>
                  <a:gd name="T15" fmla="*/ 164 h 184"/>
                  <a:gd name="T16" fmla="*/ 164 w 184"/>
                  <a:gd name="T17" fmla="*/ 184 h 184"/>
                  <a:gd name="T18" fmla="*/ 40 w 184"/>
                  <a:gd name="T19" fmla="*/ 144 h 184"/>
                  <a:gd name="T20" fmla="*/ 144 w 184"/>
                  <a:gd name="T21" fmla="*/ 144 h 184"/>
                  <a:gd name="T22" fmla="*/ 144 w 184"/>
                  <a:gd name="T23" fmla="*/ 40 h 184"/>
                  <a:gd name="T24" fmla="*/ 40 w 184"/>
                  <a:gd name="T25" fmla="*/ 40 h 184"/>
                  <a:gd name="T26" fmla="*/ 40 w 184"/>
                  <a:gd name="T27"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164" y="184"/>
                    </a:moveTo>
                    <a:cubicBezTo>
                      <a:pt x="20" y="184"/>
                      <a:pt x="20" y="184"/>
                      <a:pt x="20" y="184"/>
                    </a:cubicBezTo>
                    <a:cubicBezTo>
                      <a:pt x="9" y="184"/>
                      <a:pt x="0" y="175"/>
                      <a:pt x="0" y="164"/>
                    </a:cubicBezTo>
                    <a:cubicBezTo>
                      <a:pt x="0" y="20"/>
                      <a:pt x="0" y="20"/>
                      <a:pt x="0" y="20"/>
                    </a:cubicBezTo>
                    <a:cubicBezTo>
                      <a:pt x="0" y="9"/>
                      <a:pt x="9" y="0"/>
                      <a:pt x="20" y="0"/>
                    </a:cubicBezTo>
                    <a:cubicBezTo>
                      <a:pt x="164" y="0"/>
                      <a:pt x="164" y="0"/>
                      <a:pt x="164" y="0"/>
                    </a:cubicBezTo>
                    <a:cubicBezTo>
                      <a:pt x="175" y="0"/>
                      <a:pt x="184" y="9"/>
                      <a:pt x="184" y="20"/>
                    </a:cubicBezTo>
                    <a:cubicBezTo>
                      <a:pt x="184" y="164"/>
                      <a:pt x="184" y="164"/>
                      <a:pt x="184" y="164"/>
                    </a:cubicBezTo>
                    <a:cubicBezTo>
                      <a:pt x="184" y="175"/>
                      <a:pt x="175" y="184"/>
                      <a:pt x="164" y="184"/>
                    </a:cubicBezTo>
                    <a:close/>
                    <a:moveTo>
                      <a:pt x="40" y="144"/>
                    </a:moveTo>
                    <a:cubicBezTo>
                      <a:pt x="144" y="144"/>
                      <a:pt x="144" y="144"/>
                      <a:pt x="144" y="144"/>
                    </a:cubicBezTo>
                    <a:cubicBezTo>
                      <a:pt x="144" y="40"/>
                      <a:pt x="144" y="40"/>
                      <a:pt x="144" y="40"/>
                    </a:cubicBezTo>
                    <a:cubicBezTo>
                      <a:pt x="40" y="40"/>
                      <a:pt x="40" y="40"/>
                      <a:pt x="40" y="40"/>
                    </a:cubicBezTo>
                    <a:lnTo>
                      <a:pt x="4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noEditPoints="1"/>
              </p:cNvSpPr>
              <p:nvPr/>
            </p:nvSpPr>
            <p:spPr bwMode="auto">
              <a:xfrm>
                <a:off x="5826125" y="9818688"/>
                <a:ext cx="598488" cy="598488"/>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noEditPoints="1"/>
              </p:cNvSpPr>
              <p:nvPr/>
            </p:nvSpPr>
            <p:spPr bwMode="auto">
              <a:xfrm>
                <a:off x="6478588" y="7105651"/>
                <a:ext cx="598488" cy="596900"/>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noEditPoints="1"/>
              </p:cNvSpPr>
              <p:nvPr/>
            </p:nvSpPr>
            <p:spPr bwMode="auto">
              <a:xfrm>
                <a:off x="5183188" y="7105651"/>
                <a:ext cx="598488" cy="596900"/>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40 h 184"/>
                  <a:gd name="T12" fmla="*/ 40 w 184"/>
                  <a:gd name="T13" fmla="*/ 92 h 184"/>
                  <a:gd name="T14" fmla="*/ 92 w 184"/>
                  <a:gd name="T15" fmla="*/ 144 h 184"/>
                  <a:gd name="T16" fmla="*/ 144 w 184"/>
                  <a:gd name="T17" fmla="*/ 92 h 184"/>
                  <a:gd name="T18" fmla="*/ 92 w 184"/>
                  <a:gd name="T19" fmla="*/ 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2" y="184"/>
                      <a:pt x="0" y="143"/>
                      <a:pt x="0" y="92"/>
                    </a:cubicBezTo>
                    <a:cubicBezTo>
                      <a:pt x="0" y="42"/>
                      <a:pt x="42" y="0"/>
                      <a:pt x="92" y="0"/>
                    </a:cubicBezTo>
                    <a:cubicBezTo>
                      <a:pt x="143" y="0"/>
                      <a:pt x="184" y="42"/>
                      <a:pt x="184" y="92"/>
                    </a:cubicBezTo>
                    <a:cubicBezTo>
                      <a:pt x="184" y="143"/>
                      <a:pt x="143" y="184"/>
                      <a:pt x="92" y="184"/>
                    </a:cubicBezTo>
                    <a:close/>
                    <a:moveTo>
                      <a:pt x="92" y="40"/>
                    </a:moveTo>
                    <a:cubicBezTo>
                      <a:pt x="64" y="40"/>
                      <a:pt x="40" y="64"/>
                      <a:pt x="40" y="92"/>
                    </a:cubicBezTo>
                    <a:cubicBezTo>
                      <a:pt x="40" y="121"/>
                      <a:pt x="64" y="144"/>
                      <a:pt x="92" y="144"/>
                    </a:cubicBezTo>
                    <a:cubicBezTo>
                      <a:pt x="121" y="144"/>
                      <a:pt x="144" y="121"/>
                      <a:pt x="144" y="92"/>
                    </a:cubicBezTo>
                    <a:cubicBezTo>
                      <a:pt x="144" y="64"/>
                      <a:pt x="121" y="40"/>
                      <a:pt x="9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99" name="Freeform 43"/>
          <p:cNvSpPr>
            <a:spLocks noChangeArrowheads="1"/>
          </p:cNvSpPr>
          <p:nvPr/>
        </p:nvSpPr>
        <p:spPr bwMode="auto">
          <a:xfrm>
            <a:off x="5195811" y="3421037"/>
            <a:ext cx="1697708" cy="998563"/>
          </a:xfrm>
          <a:custGeom>
            <a:avLst/>
            <a:gdLst>
              <a:gd name="T0" fmla="*/ 628 w 810"/>
              <a:gd name="T1" fmla="*/ 112 h 473"/>
              <a:gd name="T2" fmla="*/ 628 w 810"/>
              <a:gd name="T3" fmla="*/ 112 h 473"/>
              <a:gd name="T4" fmla="*/ 581 w 810"/>
              <a:gd name="T5" fmla="*/ 119 h 473"/>
              <a:gd name="T6" fmla="*/ 409 w 810"/>
              <a:gd name="T7" fmla="*/ 0 h 473"/>
              <a:gd name="T8" fmla="*/ 228 w 810"/>
              <a:gd name="T9" fmla="*/ 152 h 473"/>
              <a:gd name="T10" fmla="*/ 167 w 810"/>
              <a:gd name="T11" fmla="*/ 140 h 473"/>
              <a:gd name="T12" fmla="*/ 0 w 810"/>
              <a:gd name="T13" fmla="*/ 306 h 473"/>
              <a:gd name="T14" fmla="*/ 145 w 810"/>
              <a:gd name="T15" fmla="*/ 471 h 473"/>
              <a:gd name="T16" fmla="*/ 643 w 810"/>
              <a:gd name="T17" fmla="*/ 472 h 473"/>
              <a:gd name="T18" fmla="*/ 809 w 810"/>
              <a:gd name="T19" fmla="*/ 293 h 473"/>
              <a:gd name="T20" fmla="*/ 628 w 810"/>
              <a:gd name="T21" fmla="*/ 112 h 473"/>
              <a:gd name="T22" fmla="*/ 642 w 810"/>
              <a:gd name="T23" fmla="*/ 449 h 473"/>
              <a:gd name="T24" fmla="*/ 642 w 810"/>
              <a:gd name="T25" fmla="*/ 449 h 473"/>
              <a:gd name="T26" fmla="*/ 146 w 810"/>
              <a:gd name="T27" fmla="*/ 448 h 473"/>
              <a:gd name="T28" fmla="*/ 23 w 810"/>
              <a:gd name="T29" fmla="*/ 306 h 473"/>
              <a:gd name="T30" fmla="*/ 167 w 810"/>
              <a:gd name="T31" fmla="*/ 163 h 473"/>
              <a:gd name="T32" fmla="*/ 232 w 810"/>
              <a:gd name="T33" fmla="*/ 179 h 473"/>
              <a:gd name="T34" fmla="*/ 243 w 810"/>
              <a:gd name="T35" fmla="*/ 179 h 473"/>
              <a:gd name="T36" fmla="*/ 249 w 810"/>
              <a:gd name="T37" fmla="*/ 170 h 473"/>
              <a:gd name="T38" fmla="*/ 409 w 810"/>
              <a:gd name="T39" fmla="*/ 24 h 473"/>
              <a:gd name="T40" fmla="*/ 562 w 810"/>
              <a:gd name="T41" fmla="*/ 138 h 473"/>
              <a:gd name="T42" fmla="*/ 569 w 810"/>
              <a:gd name="T43" fmla="*/ 144 h 473"/>
              <a:gd name="T44" fmla="*/ 577 w 810"/>
              <a:gd name="T45" fmla="*/ 145 h 473"/>
              <a:gd name="T46" fmla="*/ 628 w 810"/>
              <a:gd name="T47" fmla="*/ 136 h 473"/>
              <a:gd name="T48" fmla="*/ 786 w 810"/>
              <a:gd name="T49" fmla="*/ 293 h 473"/>
              <a:gd name="T50" fmla="*/ 642 w 810"/>
              <a:gd name="T51" fmla="*/ 4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0" h="473">
                <a:moveTo>
                  <a:pt x="628" y="112"/>
                </a:moveTo>
                <a:lnTo>
                  <a:pt x="628" y="112"/>
                </a:lnTo>
                <a:cubicBezTo>
                  <a:pt x="612" y="112"/>
                  <a:pt x="597" y="115"/>
                  <a:pt x="581" y="119"/>
                </a:cubicBezTo>
                <a:cubicBezTo>
                  <a:pt x="553" y="48"/>
                  <a:pt x="485" y="0"/>
                  <a:pt x="409" y="0"/>
                </a:cubicBezTo>
                <a:cubicBezTo>
                  <a:pt x="319" y="0"/>
                  <a:pt x="244" y="65"/>
                  <a:pt x="228" y="152"/>
                </a:cubicBezTo>
                <a:cubicBezTo>
                  <a:pt x="207" y="144"/>
                  <a:pt x="188" y="140"/>
                  <a:pt x="167" y="140"/>
                </a:cubicBezTo>
                <a:cubicBezTo>
                  <a:pt x="75" y="140"/>
                  <a:pt x="0" y="215"/>
                  <a:pt x="0" y="306"/>
                </a:cubicBezTo>
                <a:cubicBezTo>
                  <a:pt x="0" y="389"/>
                  <a:pt x="62" y="459"/>
                  <a:pt x="145" y="471"/>
                </a:cubicBezTo>
                <a:cubicBezTo>
                  <a:pt x="643" y="472"/>
                  <a:pt x="643" y="472"/>
                  <a:pt x="643" y="472"/>
                </a:cubicBezTo>
                <a:cubicBezTo>
                  <a:pt x="736" y="465"/>
                  <a:pt x="809" y="386"/>
                  <a:pt x="809" y="293"/>
                </a:cubicBezTo>
                <a:cubicBezTo>
                  <a:pt x="809" y="193"/>
                  <a:pt x="728" y="112"/>
                  <a:pt x="628" y="112"/>
                </a:cubicBezTo>
                <a:close/>
                <a:moveTo>
                  <a:pt x="642" y="449"/>
                </a:moveTo>
                <a:lnTo>
                  <a:pt x="642" y="449"/>
                </a:lnTo>
                <a:cubicBezTo>
                  <a:pt x="146" y="448"/>
                  <a:pt x="146" y="448"/>
                  <a:pt x="146" y="448"/>
                </a:cubicBezTo>
                <a:cubicBezTo>
                  <a:pt x="76" y="438"/>
                  <a:pt x="23" y="377"/>
                  <a:pt x="23" y="306"/>
                </a:cubicBezTo>
                <a:cubicBezTo>
                  <a:pt x="23" y="227"/>
                  <a:pt x="88" y="163"/>
                  <a:pt x="167" y="163"/>
                </a:cubicBezTo>
                <a:cubicBezTo>
                  <a:pt x="189" y="163"/>
                  <a:pt x="211" y="169"/>
                  <a:pt x="232" y="179"/>
                </a:cubicBezTo>
                <a:cubicBezTo>
                  <a:pt x="236" y="182"/>
                  <a:pt x="240" y="182"/>
                  <a:pt x="243" y="179"/>
                </a:cubicBezTo>
                <a:cubicBezTo>
                  <a:pt x="246" y="177"/>
                  <a:pt x="248" y="174"/>
                  <a:pt x="249" y="170"/>
                </a:cubicBezTo>
                <a:cubicBezTo>
                  <a:pt x="257" y="87"/>
                  <a:pt x="326" y="24"/>
                  <a:pt x="409" y="24"/>
                </a:cubicBezTo>
                <a:cubicBezTo>
                  <a:pt x="479" y="24"/>
                  <a:pt x="541" y="69"/>
                  <a:pt x="562" y="138"/>
                </a:cubicBezTo>
                <a:cubicBezTo>
                  <a:pt x="563" y="140"/>
                  <a:pt x="566" y="143"/>
                  <a:pt x="569" y="144"/>
                </a:cubicBezTo>
                <a:cubicBezTo>
                  <a:pt x="571" y="146"/>
                  <a:pt x="575" y="146"/>
                  <a:pt x="577" y="145"/>
                </a:cubicBezTo>
                <a:cubicBezTo>
                  <a:pt x="595" y="139"/>
                  <a:pt x="611" y="136"/>
                  <a:pt x="628" y="136"/>
                </a:cubicBezTo>
                <a:cubicBezTo>
                  <a:pt x="716" y="136"/>
                  <a:pt x="786" y="207"/>
                  <a:pt x="786" y="293"/>
                </a:cubicBezTo>
                <a:cubicBezTo>
                  <a:pt x="786" y="374"/>
                  <a:pt x="722" y="442"/>
                  <a:pt x="642" y="449"/>
                </a:cubicBezTo>
                <a:close/>
              </a:path>
            </a:pathLst>
          </a:custGeom>
          <a:solidFill>
            <a:srgbClr val="0155EF"/>
          </a:solidFill>
          <a:ln>
            <a:solidFill>
              <a:srgbClr val="0155EF"/>
            </a:solidFill>
          </a:ln>
          <a:effectLst/>
        </p:spPr>
        <p:txBody>
          <a:bodyPr wrap="none" anchor="ctr"/>
          <a:lstStyle/>
          <a:p>
            <a:endParaRPr lang="en-US" dirty="0"/>
          </a:p>
        </p:txBody>
      </p:sp>
      <p:sp>
        <p:nvSpPr>
          <p:cNvPr id="73" name="Rectangle 72"/>
          <p:cNvSpPr/>
          <p:nvPr/>
        </p:nvSpPr>
        <p:spPr>
          <a:xfrm flipH="1">
            <a:off x="5090404" y="2431717"/>
            <a:ext cx="1704180" cy="490442"/>
          </a:xfrm>
          <a:prstGeom prst="rect">
            <a:avLst/>
          </a:prstGeom>
          <a:solidFill>
            <a:schemeClr val="bg1"/>
          </a:solid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0">
              <a:lnSpc>
                <a:spcPct val="90000"/>
              </a:lnSpc>
            </a:pPr>
            <a:r>
              <a:rPr lang="en-US" sz="1400" b="1" dirty="0">
                <a:solidFill>
                  <a:schemeClr val="tx1"/>
                </a:solidFill>
              </a:rPr>
              <a:t>Micro Focus</a:t>
            </a:r>
          </a:p>
          <a:p>
            <a:pPr algn="ctr" defTabSz="913440">
              <a:lnSpc>
                <a:spcPct val="90000"/>
              </a:lnSpc>
            </a:pPr>
            <a:r>
              <a:rPr lang="en-US" sz="1400" b="1" dirty="0">
                <a:solidFill>
                  <a:schemeClr val="tx1"/>
                </a:solidFill>
              </a:rPr>
              <a:t>Data Protector</a:t>
            </a:r>
          </a:p>
        </p:txBody>
      </p:sp>
    </p:spTree>
    <p:extLst>
      <p:ext uri="{BB962C8B-B14F-4D97-AF65-F5344CB8AC3E}">
        <p14:creationId xmlns:p14="http://schemas.microsoft.com/office/powerpoint/2010/main" val="137544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up)">
                                      <p:cBhvr>
                                        <p:cTn id="7" dur="5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7"/>
                                        </p:tgtEl>
                                        <p:attrNameLst>
                                          <p:attrName>style.visibility</p:attrName>
                                        </p:attrNameLst>
                                      </p:cBhvr>
                                      <p:to>
                                        <p:strVal val="visible"/>
                                      </p:to>
                                    </p:set>
                                    <p:animEffect transition="in" filter="wipe(left)">
                                      <p:cBhvr>
                                        <p:cTn id="12" dur="5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 Focus Theme v5">
  <a:themeElements>
    <a:clrScheme name="MF Theme v5 w Blue Hyperlinks">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round/>
        </a:ln>
      </a:spPr>
      <a:bodyPr/>
      <a:lstStyle/>
      <a:style>
        <a:lnRef idx="1">
          <a:schemeClr val="accent1"/>
        </a:lnRef>
        <a:fillRef idx="0">
          <a:schemeClr val="accent1"/>
        </a:fillRef>
        <a:effectRef idx="0">
          <a:schemeClr val="accent1"/>
        </a:effectRef>
        <a:fontRef idx="minor">
          <a:schemeClr val="tx1"/>
        </a:fontRef>
      </a:style>
    </a:lnDef>
    <a:txDef>
      <a:spPr/>
      <a:bodyPr vert="horz" wrap="none" lIns="91440" tIns="45720" rIns="91440" bIns="45720" rtlCol="0">
        <a:spAutoFit/>
      </a:bodyPr>
      <a:lstStyle>
        <a:defPPr marL="0" indent="0">
          <a:lnSpc>
            <a:spcPct val="90000"/>
          </a:lnSpc>
          <a:spcAft>
            <a:spcPts val="12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4" id="{9C3F3FE9-DA64-0047-809D-E6430BF63CC2}" vid="{DB03C3A6-7804-6247-80D3-1FA7E2429F19}"/>
    </a:ext>
  </a:extLst>
</a:theme>
</file>

<file path=ppt/theme/theme2.xml><?xml version="1.0" encoding="utf-8"?>
<a:theme xmlns:a="http://schemas.openxmlformats.org/drawingml/2006/main" name="1_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4" id="{9C3F3FE9-DA64-0047-809D-E6430BF63CC2}" vid="{DB03C3A6-7804-6247-80D3-1FA7E2429F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983132B9B5674DBF55376672E47705" ma:contentTypeVersion="11" ma:contentTypeDescription="Create a new document." ma:contentTypeScope="" ma:versionID="8d377f9e09d33878cd5c4caff39b9d06">
  <xsd:schema xmlns:xsd="http://www.w3.org/2001/XMLSchema" xmlns:xs="http://www.w3.org/2001/XMLSchema" xmlns:p="http://schemas.microsoft.com/office/2006/metadata/properties" xmlns:ns2="add8e40a-a835-461c-a810-80e367f5b53d" xmlns:ns3="89c2f092-505a-41b1-8e68-f515bc9d1629" targetNamespace="http://schemas.microsoft.com/office/2006/metadata/properties" ma:root="true" ma:fieldsID="26c55a39c5eee5b01ceff54a58b51d8c" ns2:_="" ns3:_="">
    <xsd:import namespace="add8e40a-a835-461c-a810-80e367f5b53d"/>
    <xsd:import namespace="89c2f092-505a-41b1-8e68-f515bc9d1629"/>
    <xsd:element name="properties">
      <xsd:complexType>
        <xsd:sequence>
          <xsd:element name="documentManagement">
            <xsd:complexType>
              <xsd:all>
                <xsd:element ref="ns2:SharedWithUsers" minOccurs="0"/>
                <xsd:element ref="ns2:SharedWithDetails" minOccurs="0"/>
                <xsd:element ref="ns3:MediaServiceEventHashCode" minOccurs="0"/>
                <xsd:element ref="ns3:MediaServiceGenerationTime"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d8e40a-a835-461c-a810-80e367f5b53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c2f092-505a-41b1-8e68-f515bc9d1629" elementFormDefault="qualified">
    <xsd:import namespace="http://schemas.microsoft.com/office/2006/documentManagement/types"/>
    <xsd:import namespace="http://schemas.microsoft.com/office/infopath/2007/PartnerControls"/>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F3DBB5-7146-4734-A1D2-86B03FB4876C}">
  <ds:schemaRefs>
    <ds:schemaRef ds:uri="http://schemas.microsoft.com/sharepoint/v3/contenttype/forms"/>
  </ds:schemaRefs>
</ds:datastoreItem>
</file>

<file path=customXml/itemProps2.xml><?xml version="1.0" encoding="utf-8"?>
<ds:datastoreItem xmlns:ds="http://schemas.openxmlformats.org/officeDocument/2006/customXml" ds:itemID="{E5531E37-00AC-4170-BA8B-C0EB2A245790}">
  <ds:schemaRefs>
    <ds:schemaRef ds:uri="http://purl.org/dc/dcmitype/"/>
    <ds:schemaRef ds:uri="http://schemas.microsoft.com/office/infopath/2007/PartnerControls"/>
    <ds:schemaRef ds:uri="89c2f092-505a-41b1-8e68-f515bc9d1629"/>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add8e40a-a835-461c-a810-80e367f5b53d"/>
    <ds:schemaRef ds:uri="http://www.w3.org/XML/1998/namespace"/>
  </ds:schemaRefs>
</ds:datastoreItem>
</file>

<file path=customXml/itemProps3.xml><?xml version="1.0" encoding="utf-8"?>
<ds:datastoreItem xmlns:ds="http://schemas.openxmlformats.org/officeDocument/2006/customXml" ds:itemID="{7BB58B91-DCA1-4C6E-B6AF-0085D39667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d8e40a-a835-461c-a810-80e367f5b53d"/>
    <ds:schemaRef ds:uri="89c2f092-505a-41b1-8e68-f515bc9d16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MF Presentation Template 10-11-17 v1_ks</Template>
  <TotalTime>3835</TotalTime>
  <Words>6256</Words>
  <Application>Microsoft Office PowerPoint</Application>
  <PresentationFormat>Widescreen</PresentationFormat>
  <Paragraphs>916</Paragraphs>
  <Slides>68</Slides>
  <Notes>56</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68</vt:i4>
      </vt:variant>
    </vt:vector>
  </HeadingPairs>
  <TitlesOfParts>
    <vt:vector size="77" baseType="lpstr">
      <vt:lpstr>Arial</vt:lpstr>
      <vt:lpstr>Calibri</vt:lpstr>
      <vt:lpstr>HP Simplified</vt:lpstr>
      <vt:lpstr>Metric-Light</vt:lpstr>
      <vt:lpstr>Times New Roman</vt:lpstr>
      <vt:lpstr>Wingdings</vt:lpstr>
      <vt:lpstr>Micro Focus Theme v5</vt:lpstr>
      <vt:lpstr>1_Micro Focus Theme v5</vt:lpstr>
      <vt:lpstr>think-cell Slide</vt:lpstr>
      <vt:lpstr>Data Protector    Technical Customer Facing Presentation (TCFP)</vt:lpstr>
      <vt:lpstr>Agenda</vt:lpstr>
      <vt:lpstr>IT Operations Management Products</vt:lpstr>
      <vt:lpstr>Micro Focus Data Protection for Hybrid-IT  </vt:lpstr>
      <vt:lpstr>Enterprise class scalability  and security</vt:lpstr>
      <vt:lpstr>Data Protector Architecture</vt:lpstr>
      <vt:lpstr>Data Protector APIs</vt:lpstr>
      <vt:lpstr>Performance and Optimization</vt:lpstr>
      <vt:lpstr>Best-In-Class for Remote and Branch Office</vt:lpstr>
      <vt:lpstr>Application-consistent recovery</vt:lpstr>
      <vt:lpstr>Application Integrations – SAP</vt:lpstr>
      <vt:lpstr>Application Integrations – Oracle</vt:lpstr>
      <vt:lpstr>Application Integrations – Microsoft</vt:lpstr>
      <vt:lpstr>MS Exchange Granular Recovery Extension</vt:lpstr>
      <vt:lpstr>MS SharePoint Granular Recovery Extension </vt:lpstr>
      <vt:lpstr>Integrations – IBM, PostgreSQL, Sybase, MySQL</vt:lpstr>
      <vt:lpstr>Cluster/HA Integrations &amp; Disaster Recovery</vt:lpstr>
      <vt:lpstr>Application Integrations Summary</vt:lpstr>
      <vt:lpstr>Advanced Virtual Environment Protection</vt:lpstr>
      <vt:lpstr>Hypervisor Integrations – Microsoft</vt:lpstr>
      <vt:lpstr>Hypervisor Integrations – VMware</vt:lpstr>
      <vt:lpstr>VMware Enhanced Options</vt:lpstr>
      <vt:lpstr>VMware Enhanced Options</vt:lpstr>
      <vt:lpstr>VMware Enhanced Options</vt:lpstr>
      <vt:lpstr>VM Hypervisors – Hardware Assisted Backup  </vt:lpstr>
      <vt:lpstr>Power-On &amp; Live-Migration of VMware VMs  </vt:lpstr>
      <vt:lpstr>KVM Hypervisor Protection</vt:lpstr>
      <vt:lpstr>Virtualization Integrations Summary</vt:lpstr>
      <vt:lpstr>Best-in Class Platform Integrations: The Cloud  </vt:lpstr>
      <vt:lpstr>Cloud Integrations for Backup and Archive</vt:lpstr>
      <vt:lpstr>HPE StoreOnce Cloud Bank operation</vt:lpstr>
      <vt:lpstr>Dell EMC Data Domain Cloud Tier operation</vt:lpstr>
      <vt:lpstr>Backup to HPE StoreOnce VSA Cloud Instance</vt:lpstr>
      <vt:lpstr>Orchestrating Backup within the Cloud</vt:lpstr>
      <vt:lpstr>Data Protector Solution for AWS </vt:lpstr>
      <vt:lpstr>Cloud Integrations Summary</vt:lpstr>
      <vt:lpstr>Best-in Class Platform Integrations: Storage</vt:lpstr>
      <vt:lpstr>Data Protector Disk Storage Integrations </vt:lpstr>
      <vt:lpstr>Data Protector Backup Device Integrations </vt:lpstr>
      <vt:lpstr>Disk and Flash Storage Integrations example</vt:lpstr>
      <vt:lpstr>DP Zero DownTime Backup &amp; SnapMirror</vt:lpstr>
      <vt:lpstr>Backup Device Management Options</vt:lpstr>
      <vt:lpstr>Optimize with Federated Deduplication</vt:lpstr>
      <vt:lpstr>Automated Backup Data Replication and Synchronization</vt:lpstr>
      <vt:lpstr>NDMP 2-Way and 3-Way Backup</vt:lpstr>
      <vt:lpstr>Storage Integrations Summary</vt:lpstr>
      <vt:lpstr>Integrated Disaster Recovery</vt:lpstr>
      <vt:lpstr>Integrated Disaster Recovery</vt:lpstr>
      <vt:lpstr>Analysis, Automation and Orchestration  </vt:lpstr>
      <vt:lpstr>Analyzing and Optimizing Backup and  Recovery Strategy</vt:lpstr>
      <vt:lpstr>At-a-Glance View into SLAs, Sessions, Size …    </vt:lpstr>
      <vt:lpstr>Application Overview for SLAs, RPO &amp; RTO</vt:lpstr>
      <vt:lpstr>Chargeback and Custom Reports</vt:lpstr>
      <vt:lpstr>DP Management Plug In: Microsoft SCOM</vt:lpstr>
      <vt:lpstr>Business Value Dashboard (BVD)</vt:lpstr>
      <vt:lpstr>Analytics Summary</vt:lpstr>
      <vt:lpstr>Security</vt:lpstr>
      <vt:lpstr>Enterprise Class Scalability and Security</vt:lpstr>
      <vt:lpstr>Security updates</vt:lpstr>
      <vt:lpstr>Automation</vt:lpstr>
      <vt:lpstr>Micro Focus Operations Orchestration</vt:lpstr>
      <vt:lpstr>OO Content Pack for Data Protector</vt:lpstr>
      <vt:lpstr>OO Workflows for Data Protector</vt:lpstr>
      <vt:lpstr>Use Cases  </vt:lpstr>
      <vt:lpstr>Backup Strategy Optimization</vt:lpstr>
      <vt:lpstr>Analytics, Automation and Orchestration </vt:lpstr>
      <vt:lpstr>Next Steps</vt:lpstr>
      <vt:lpstr>PowerPoint Presentation</vt:lpstr>
    </vt:vector>
  </TitlesOfParts>
  <Company>Serena Software,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Katrina Nelson</dc:creator>
  <cp:lastModifiedBy>Keith Walls</cp:lastModifiedBy>
  <cp:revision>118</cp:revision>
  <dcterms:created xsi:type="dcterms:W3CDTF">2017-10-13T16:07:22Z</dcterms:created>
  <dcterms:modified xsi:type="dcterms:W3CDTF">2019-06-04T19:03:50Z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0x010100D2983132B9B5674DBF55376672E47705</vt:lpwstr>
  </property>
</Properties>
</file>